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hu6LSu3HqIz4VVFqWsKv/xdrFTg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118A00F-0C98-4F87-926F-D295D357CE52}">
  <a:tblStyle styleId="{7118A00F-0C98-4F87-926F-D295D357CE52}"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1aae61f751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0" name="Google Shape;290;g11aae61f75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11aae61f751_0_17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9" name="Google Shape;369;g11aae61f751_0_1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11aae61f751_0_20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6" name="Google Shape;376;g11aae61f751_0_20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11aae61f751_0_20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2" name="Google Shape;382;g11aae61f751_0_2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1aae61f751_0_23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8" name="Google Shape;388;g11aae61f751_0_2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00" name="Google Shape;40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0" name="Google Shape;30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1aae61f751_0_2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6" name="Google Shape;306;g11aae61f751_0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1aae61f751_0_5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2" name="Google Shape;312;g11aae61f751_0_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1" name="Google Shape;32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1aae61f751_0_8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7" name="Google Shape;327;g11aae61f751_0_8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1aae61f751_0_1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4" name="Google Shape;334;g11aae61f751_0_11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1aae61f751_0_14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0" name="Google Shape;340;g11aae61f751_0_14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9" name="Google Shape;34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6758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59106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7451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17030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18722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9728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24221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6693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3174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2631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287718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marL="0" lvl="0" indent="0" algn="r" rtl="0">
              <a:spcBef>
                <a:spcPts val="0"/>
              </a:spcBef>
              <a:spcAft>
                <a:spcPts val="0"/>
              </a:spcAft>
              <a:buNone/>
            </a:pPr>
            <a:fld id="{00000000-1234-1234-1234-123412341234}"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478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g11aae61f751_0_0"/>
          <p:cNvSpPr txBox="1">
            <a:spLocks noGrp="1"/>
          </p:cNvSpPr>
          <p:nvPr>
            <p:ph type="ctrTitle"/>
          </p:nvPr>
        </p:nvSpPr>
        <p:spPr>
          <a:xfrm>
            <a:off x="2762336" y="1937959"/>
            <a:ext cx="9087600" cy="1047600"/>
          </a:xfrm>
          <a:prstGeom prst="rect">
            <a:avLst/>
          </a:prstGeom>
          <a:solidFill>
            <a:schemeClr val="accent1"/>
          </a:solidFill>
          <a:ln>
            <a:noFill/>
          </a:ln>
        </p:spPr>
        <p:txBody>
          <a:bodyPr spcFirstLastPara="1" wrap="square" lIns="91425" tIns="45700" rIns="91425" bIns="45700" anchor="ctr" anchorCtr="0">
            <a:normAutofit fontScale="90000"/>
          </a:bodyPr>
          <a:lstStyle/>
          <a:p>
            <a:pPr marL="0" lvl="0" indent="0" algn="ctr" rtl="0">
              <a:lnSpc>
                <a:spcPct val="85000"/>
              </a:lnSpc>
              <a:spcBef>
                <a:spcPts val="0"/>
              </a:spcBef>
              <a:spcAft>
                <a:spcPts val="0"/>
              </a:spcAft>
              <a:buSzPct val="38888"/>
              <a:buNone/>
            </a:pPr>
            <a:r>
              <a:rPr lang="en-US" dirty="0"/>
              <a:t>Fire Detection System using ML Algorithms </a:t>
            </a:r>
            <a:endParaRPr dirty="0"/>
          </a:p>
        </p:txBody>
      </p:sp>
      <p:sp>
        <p:nvSpPr>
          <p:cNvPr id="293" name="Google Shape;293;g11aae61f751_0_0"/>
          <p:cNvSpPr txBox="1">
            <a:spLocks noGrp="1"/>
          </p:cNvSpPr>
          <p:nvPr>
            <p:ph type="subTitle" idx="1"/>
          </p:nvPr>
        </p:nvSpPr>
        <p:spPr>
          <a:xfrm>
            <a:off x="3446525" y="1248251"/>
            <a:ext cx="7719300" cy="685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3200"/>
              <a:buFont typeface="Noto Sans Symbols"/>
              <a:buNone/>
            </a:pPr>
            <a:r>
              <a:rPr lang="en-US" dirty="0"/>
              <a:t>Project Presentation</a:t>
            </a:r>
            <a:endParaRPr dirty="0"/>
          </a:p>
        </p:txBody>
      </p:sp>
      <p:sp>
        <p:nvSpPr>
          <p:cNvPr id="294" name="Google Shape;294;g11aae61f751_0_0"/>
          <p:cNvSpPr txBox="1"/>
          <p:nvPr/>
        </p:nvSpPr>
        <p:spPr>
          <a:xfrm>
            <a:off x="2699751" y="4240941"/>
            <a:ext cx="8662200" cy="18243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accent1"/>
              </a:buClr>
              <a:buSzPts val="2400"/>
              <a:buFont typeface="Calibri"/>
              <a:buNone/>
            </a:pPr>
            <a:r>
              <a:rPr lang="en-IN" sz="2300" b="1" i="0" u="none" strike="noStrike" cap="none" dirty="0">
                <a:latin typeface="Times New Roman"/>
                <a:ea typeface="Times New Roman"/>
                <a:cs typeface="Times New Roman"/>
                <a:sym typeface="Times New Roman"/>
              </a:rPr>
              <a:t>Submitted to :</a:t>
            </a:r>
            <a:r>
              <a:rPr lang="en-IN" sz="2300" b="1" dirty="0">
                <a:latin typeface="Times New Roman"/>
                <a:ea typeface="Times New Roman"/>
                <a:cs typeface="Times New Roman"/>
                <a:sym typeface="Times New Roman"/>
              </a:rPr>
              <a:t> </a:t>
            </a:r>
            <a:r>
              <a:rPr lang="en-IN" sz="2300" b="1" i="0" u="none" strike="noStrike" cap="none" dirty="0" err="1">
                <a:latin typeface="Times New Roman"/>
                <a:ea typeface="Times New Roman"/>
                <a:cs typeface="Times New Roman"/>
                <a:sym typeface="Times New Roman"/>
              </a:rPr>
              <a:t>Nipun</a:t>
            </a:r>
            <a:r>
              <a:rPr lang="en-IN" sz="2300" b="1" i="0" u="none" strike="noStrike" cap="none" dirty="0">
                <a:latin typeface="Times New Roman"/>
                <a:ea typeface="Times New Roman"/>
                <a:cs typeface="Times New Roman"/>
                <a:sym typeface="Times New Roman"/>
              </a:rPr>
              <a:t> Bansal, Assistant Professor </a:t>
            </a:r>
            <a:endParaRPr sz="1300" b="1" i="0" u="none" strike="noStrike" cap="none" dirty="0">
              <a:latin typeface="Arial"/>
              <a:ea typeface="Arial"/>
              <a:cs typeface="Arial"/>
              <a:sym typeface="Arial"/>
            </a:endParaRPr>
          </a:p>
          <a:p>
            <a:pPr marL="0" marR="0" lvl="0" indent="0" algn="l" rtl="0">
              <a:lnSpc>
                <a:spcPct val="90000"/>
              </a:lnSpc>
              <a:spcBef>
                <a:spcPts val="1400"/>
              </a:spcBef>
              <a:spcAft>
                <a:spcPts val="0"/>
              </a:spcAft>
              <a:buClr>
                <a:schemeClr val="accent1"/>
              </a:buClr>
              <a:buSzPts val="2400"/>
              <a:buFont typeface="Calibri"/>
              <a:buNone/>
            </a:pPr>
            <a:r>
              <a:rPr lang="en-US" sz="2300" b="1" i="0" u="none" strike="noStrike" cap="none" dirty="0">
                <a:latin typeface="Times New Roman"/>
                <a:ea typeface="Times New Roman"/>
                <a:cs typeface="Times New Roman"/>
                <a:sym typeface="Times New Roman"/>
              </a:rPr>
              <a:t>TEAM MEMBERS: </a:t>
            </a:r>
            <a:endParaRPr sz="2300" b="1" i="0" u="none" strike="noStrike" cap="none" dirty="0">
              <a:latin typeface="Times New Roman"/>
              <a:ea typeface="Times New Roman"/>
              <a:cs typeface="Times New Roman"/>
              <a:sym typeface="Times New Roman"/>
            </a:endParaRPr>
          </a:p>
          <a:p>
            <a:pPr marL="0" marR="0" lvl="0" indent="0" algn="l" rtl="0">
              <a:lnSpc>
                <a:spcPct val="90000"/>
              </a:lnSpc>
              <a:spcBef>
                <a:spcPts val="1400"/>
              </a:spcBef>
              <a:spcAft>
                <a:spcPts val="0"/>
              </a:spcAft>
              <a:buClr>
                <a:schemeClr val="accent1"/>
              </a:buClr>
              <a:buSzPts val="2400"/>
              <a:buFont typeface="Calibri"/>
              <a:buNone/>
            </a:pPr>
            <a:r>
              <a:rPr lang="en-US" sz="2300" b="1" i="0" u="none" strike="noStrike" cap="none" dirty="0">
                <a:latin typeface="Times New Roman"/>
                <a:ea typeface="Arial"/>
                <a:cs typeface="Times New Roman"/>
                <a:sym typeface="Times New Roman"/>
              </a:rPr>
              <a:t>Hitesh Mehta (23/CS/180), Harshit Kushwaha (23/CS/169) and Harshit Aggarwal (23/CS/167)</a:t>
            </a:r>
            <a:endParaRPr sz="1300" b="1" i="0" u="none" strike="noStrike" cap="none" dirty="0">
              <a:latin typeface="Arial"/>
              <a:ea typeface="Arial"/>
              <a:cs typeface="Arial"/>
              <a:sym typeface="Arial"/>
            </a:endParaRPr>
          </a:p>
        </p:txBody>
      </p:sp>
      <p:sp>
        <p:nvSpPr>
          <p:cNvPr id="295" name="Google Shape;295;g11aae61f751_0_0"/>
          <p:cNvSpPr txBox="1"/>
          <p:nvPr/>
        </p:nvSpPr>
        <p:spPr>
          <a:xfrm>
            <a:off x="1487606" y="13649"/>
            <a:ext cx="10367700" cy="1078200"/>
          </a:xfrm>
          <a:prstGeom prst="rect">
            <a:avLst/>
          </a:prstGeom>
          <a:solidFill>
            <a:schemeClr val="accent1"/>
          </a:solidFill>
          <a:ln>
            <a:noFill/>
          </a:ln>
        </p:spPr>
        <p:txBody>
          <a:bodyPr spcFirstLastPara="1" wrap="square" lIns="91425" tIns="45700" rIns="91425" bIns="45700" anchor="ctr" anchorCtr="0">
            <a:normAutofit/>
          </a:bodyPr>
          <a:lstStyle/>
          <a:p>
            <a:pPr marL="0" marR="0" lvl="0" indent="0" algn="ctr" rtl="0">
              <a:lnSpc>
                <a:spcPct val="85000"/>
              </a:lnSpc>
              <a:spcBef>
                <a:spcPts val="0"/>
              </a:spcBef>
              <a:spcAft>
                <a:spcPts val="0"/>
              </a:spcAft>
              <a:buClr>
                <a:srgbClr val="000000"/>
              </a:buClr>
              <a:buSzPts val="3200"/>
              <a:buFont typeface="Arial"/>
              <a:buNone/>
            </a:pPr>
            <a:r>
              <a:rPr lang="en-IN" sz="3200" b="0" i="0" u="none" strike="noStrike" cap="none" dirty="0">
                <a:solidFill>
                  <a:srgbClr val="C00000"/>
                </a:solidFill>
                <a:latin typeface="Times New Roman"/>
                <a:ea typeface="Times New Roman"/>
                <a:cs typeface="Times New Roman"/>
                <a:sym typeface="Times New Roman"/>
              </a:rPr>
              <a:t>Delhi Technological University,</a:t>
            </a:r>
            <a:endParaRPr sz="1400" b="0" i="0" u="none" strike="noStrike" cap="none" dirty="0">
              <a:solidFill>
                <a:srgbClr val="000000"/>
              </a:solidFill>
              <a:latin typeface="Arial"/>
              <a:ea typeface="Arial"/>
              <a:cs typeface="Arial"/>
              <a:sym typeface="Arial"/>
            </a:endParaRPr>
          </a:p>
          <a:p>
            <a:pPr marL="0" marR="0" lvl="0" indent="0" algn="ctr" rtl="0">
              <a:lnSpc>
                <a:spcPct val="85000"/>
              </a:lnSpc>
              <a:spcBef>
                <a:spcPts val="0"/>
              </a:spcBef>
              <a:spcAft>
                <a:spcPts val="0"/>
              </a:spcAft>
              <a:buClr>
                <a:srgbClr val="000000"/>
              </a:buClr>
              <a:buSzPts val="3200"/>
              <a:buFont typeface="Arial"/>
              <a:buNone/>
            </a:pPr>
            <a:r>
              <a:rPr lang="en-US" sz="3200" b="0" i="0" u="none" strike="noStrike" cap="none" dirty="0">
                <a:solidFill>
                  <a:srgbClr val="C00000"/>
                </a:solidFill>
                <a:latin typeface="Times New Roman"/>
                <a:ea typeface="Times New Roman"/>
                <a:cs typeface="Times New Roman"/>
                <a:sym typeface="Times New Roman"/>
              </a:rPr>
              <a:t>Department of Computer Science</a:t>
            </a:r>
            <a:endParaRPr sz="1400" b="0" i="0" u="none" strike="noStrike" cap="none" dirty="0">
              <a:solidFill>
                <a:srgbClr val="000000"/>
              </a:solidFill>
              <a:latin typeface="Arial"/>
              <a:ea typeface="Arial"/>
              <a:cs typeface="Arial"/>
              <a:sym typeface="Arial"/>
            </a:endParaRPr>
          </a:p>
        </p:txBody>
      </p:sp>
      <p:pic>
        <p:nvPicPr>
          <p:cNvPr id="2" name="Picture 1">
            <a:extLst>
              <a:ext uri="{FF2B5EF4-FFF2-40B4-BE49-F238E27FC236}">
                <a16:creationId xmlns:a16="http://schemas.microsoft.com/office/drawing/2014/main" id="{CFFB715B-4255-F563-4020-4D3E8ECC2F7E}"/>
              </a:ext>
            </a:extLst>
          </p:cNvPr>
          <p:cNvPicPr/>
          <p:nvPr/>
        </p:nvPicPr>
        <p:blipFill>
          <a:blip r:embed="rId3"/>
          <a:stretch>
            <a:fillRect/>
          </a:stretch>
        </p:blipFill>
        <p:spPr>
          <a:xfrm>
            <a:off x="0" y="-1"/>
            <a:ext cx="1487606" cy="148943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g11aae61f751_0_1758"/>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85000"/>
              </a:lnSpc>
              <a:spcBef>
                <a:spcPts val="0"/>
              </a:spcBef>
              <a:spcAft>
                <a:spcPts val="0"/>
              </a:spcAft>
              <a:buSzPts val="1400"/>
              <a:buNone/>
            </a:pPr>
            <a:r>
              <a:rPr lang="en-US"/>
              <a:t>Results</a:t>
            </a:r>
            <a:endParaRPr/>
          </a:p>
        </p:txBody>
      </p:sp>
      <p:sp>
        <p:nvSpPr>
          <p:cNvPr id="372" name="Google Shape;372;g11aae61f751_0_1758"/>
          <p:cNvSpPr txBox="1"/>
          <p:nvPr/>
        </p:nvSpPr>
        <p:spPr>
          <a:xfrm>
            <a:off x="1079500" y="2214577"/>
            <a:ext cx="10611000" cy="4452900"/>
          </a:xfrm>
          <a:prstGeom prst="rect">
            <a:avLst/>
          </a:prstGeom>
          <a:noFill/>
          <a:ln w="9525" cap="flat"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452498" marR="638949" lvl="0" indent="-129" algn="just" rtl="0">
              <a:lnSpc>
                <a:spcPct val="145784"/>
              </a:lnSpc>
              <a:spcBef>
                <a:spcPts val="0"/>
              </a:spcBef>
              <a:spcAft>
                <a:spcPts val="0"/>
              </a:spcAft>
              <a:buClr>
                <a:srgbClr val="000000"/>
              </a:buClr>
              <a:buSzPts val="2001"/>
              <a:buFont typeface="Arial"/>
              <a:buNone/>
            </a:pPr>
            <a:r>
              <a:rPr lang="en-US" sz="2001" b="0" i="0" u="none" strike="noStrike" cap="none" dirty="0">
                <a:solidFill>
                  <a:srgbClr val="001A36"/>
                </a:solidFill>
                <a:latin typeface="Times New Roman"/>
                <a:ea typeface="Times New Roman"/>
                <a:cs typeface="Times New Roman"/>
                <a:sym typeface="Times New Roman"/>
              </a:rPr>
              <a:t>For this purpose </a:t>
            </a:r>
            <a:r>
              <a:rPr lang="en-US" sz="2001" b="1" i="0" u="none" strike="noStrike" cap="none" dirty="0">
                <a:solidFill>
                  <a:srgbClr val="001A36"/>
                </a:solidFill>
                <a:latin typeface="Times New Roman"/>
                <a:ea typeface="Times New Roman"/>
                <a:cs typeface="Times New Roman"/>
                <a:sym typeface="Times New Roman"/>
              </a:rPr>
              <a:t>“Forest-fires.csv”</a:t>
            </a:r>
            <a:r>
              <a:rPr lang="en-US" sz="2001" b="0" i="0" u="none" strike="noStrike" cap="none" dirty="0">
                <a:solidFill>
                  <a:srgbClr val="001A36"/>
                </a:solidFill>
                <a:latin typeface="Times New Roman"/>
                <a:ea typeface="Times New Roman"/>
                <a:cs typeface="Times New Roman"/>
                <a:sym typeface="Times New Roman"/>
              </a:rPr>
              <a:t> dataset from UCI machine learning repository was taken and machine learning algorithms were applied to find accuracy of detection. The dataset </a:t>
            </a:r>
            <a:r>
              <a:rPr lang="en-US" sz="2001" b="1" i="0" u="none" strike="noStrike" cap="none" dirty="0">
                <a:solidFill>
                  <a:srgbClr val="001A36"/>
                </a:solidFill>
                <a:latin typeface="Times New Roman"/>
                <a:ea typeface="Times New Roman"/>
                <a:cs typeface="Times New Roman"/>
                <a:sym typeface="Times New Roman"/>
              </a:rPr>
              <a:t>“Forest-fires.csv”</a:t>
            </a:r>
            <a:r>
              <a:rPr lang="en-US" sz="2001" b="0" i="0" u="none" strike="noStrike" cap="none" dirty="0">
                <a:solidFill>
                  <a:srgbClr val="001A36"/>
                </a:solidFill>
                <a:latin typeface="Times New Roman"/>
                <a:ea typeface="Times New Roman"/>
                <a:cs typeface="Times New Roman"/>
                <a:sym typeface="Times New Roman"/>
              </a:rPr>
              <a:t> contains 517 instances and 13 attributes.</a:t>
            </a:r>
            <a:r>
              <a:rPr lang="en-US" sz="1901" b="0" i="0" u="none" strike="noStrike" cap="none" dirty="0">
                <a:solidFill>
                  <a:srgbClr val="001A36"/>
                </a:solidFill>
                <a:latin typeface="Times New Roman"/>
                <a:ea typeface="Times New Roman"/>
                <a:cs typeface="Times New Roman"/>
                <a:sym typeface="Times New Roman"/>
              </a:rPr>
              <a:t> </a:t>
            </a:r>
            <a:endParaRPr sz="3900" b="0" i="0" u="none" strike="noStrike" cap="none" dirty="0">
              <a:solidFill>
                <a:srgbClr val="001A36"/>
              </a:solidFill>
              <a:latin typeface="Times New Roman"/>
              <a:ea typeface="Times New Roman"/>
              <a:cs typeface="Times New Roman"/>
              <a:sym typeface="Times New Roman"/>
            </a:endParaRPr>
          </a:p>
          <a:p>
            <a:pPr marL="342900" marR="0" lvl="0" indent="-139700" algn="l" rtl="0">
              <a:lnSpc>
                <a:spcPct val="100000"/>
              </a:lnSpc>
              <a:spcBef>
                <a:spcPts val="0"/>
              </a:spcBef>
              <a:spcAft>
                <a:spcPts val="0"/>
              </a:spcAft>
              <a:buClr>
                <a:srgbClr val="000000"/>
              </a:buClr>
              <a:buSzPts val="3800"/>
              <a:buFont typeface="Arial"/>
              <a:buNone/>
            </a:pPr>
            <a:endParaRPr sz="3800" b="0" i="0" u="none" strike="noStrike" cap="none" dirty="0">
              <a:solidFill>
                <a:srgbClr val="003366"/>
              </a:solidFill>
              <a:latin typeface="Times New Roman"/>
              <a:ea typeface="Times New Roman"/>
              <a:cs typeface="Times New Roman"/>
              <a:sym typeface="Times New Roman"/>
            </a:endParaRPr>
          </a:p>
          <a:p>
            <a:pPr marL="342900" marR="0" lvl="0" indent="-139700" algn="l" rtl="0">
              <a:lnSpc>
                <a:spcPct val="100000"/>
              </a:lnSpc>
              <a:spcBef>
                <a:spcPts val="0"/>
              </a:spcBef>
              <a:spcAft>
                <a:spcPts val="0"/>
              </a:spcAft>
              <a:buClr>
                <a:srgbClr val="000000"/>
              </a:buClr>
              <a:buSzPts val="3800"/>
              <a:buFont typeface="Arial"/>
              <a:buNone/>
            </a:pPr>
            <a:endParaRPr sz="3800" b="0" i="0" u="none" strike="noStrike" cap="none" dirty="0">
              <a:solidFill>
                <a:srgbClr val="003366"/>
              </a:solidFill>
              <a:latin typeface="Times New Roman"/>
              <a:ea typeface="Times New Roman"/>
              <a:cs typeface="Times New Roman"/>
              <a:sym typeface="Times New Roman"/>
            </a:endParaRPr>
          </a:p>
          <a:p>
            <a:pPr marL="342900" marR="0" lvl="0" indent="-139700" algn="l" rtl="0">
              <a:lnSpc>
                <a:spcPct val="100000"/>
              </a:lnSpc>
              <a:spcBef>
                <a:spcPts val="0"/>
              </a:spcBef>
              <a:spcAft>
                <a:spcPts val="0"/>
              </a:spcAft>
              <a:buClr>
                <a:srgbClr val="000000"/>
              </a:buClr>
              <a:buSzPts val="3800"/>
              <a:buFont typeface="Arial"/>
              <a:buNone/>
            </a:pPr>
            <a:endParaRPr sz="3800" b="0" i="0" u="none" strike="noStrike" cap="none" dirty="0">
              <a:solidFill>
                <a:srgbClr val="003366"/>
              </a:solidFill>
              <a:latin typeface="Times New Roman"/>
              <a:ea typeface="Times New Roman"/>
              <a:cs typeface="Times New Roman"/>
              <a:sym typeface="Times New Roman"/>
            </a:endParaRPr>
          </a:p>
          <a:p>
            <a:pPr marL="342900" marR="0" lvl="0" indent="-139700" algn="l" rtl="0">
              <a:lnSpc>
                <a:spcPct val="100000"/>
              </a:lnSpc>
              <a:spcBef>
                <a:spcPts val="0"/>
              </a:spcBef>
              <a:spcAft>
                <a:spcPts val="0"/>
              </a:spcAft>
              <a:buClr>
                <a:srgbClr val="000000"/>
              </a:buClr>
              <a:buSzPts val="3800"/>
              <a:buFont typeface="Arial"/>
              <a:buNone/>
            </a:pPr>
            <a:endParaRPr sz="3800" b="0" i="0" u="none" strike="noStrike" cap="none" dirty="0">
              <a:solidFill>
                <a:srgbClr val="003366"/>
              </a:solidFill>
              <a:latin typeface="Times New Roman"/>
              <a:ea typeface="Times New Roman"/>
              <a:cs typeface="Times New Roman"/>
              <a:sym typeface="Times New Roman"/>
            </a:endParaRPr>
          </a:p>
          <a:p>
            <a:pPr marL="342900" marR="0" lvl="0" indent="-139700" algn="l" rtl="0">
              <a:lnSpc>
                <a:spcPct val="100000"/>
              </a:lnSpc>
              <a:spcBef>
                <a:spcPts val="0"/>
              </a:spcBef>
              <a:spcAft>
                <a:spcPts val="0"/>
              </a:spcAft>
              <a:buClr>
                <a:srgbClr val="000000"/>
              </a:buClr>
              <a:buSzPts val="3800"/>
              <a:buFont typeface="Arial"/>
              <a:buNone/>
            </a:pPr>
            <a:endParaRPr sz="3800" b="0" i="0" u="none" strike="noStrike" cap="none" dirty="0">
              <a:solidFill>
                <a:srgbClr val="003366"/>
              </a:solidFill>
              <a:latin typeface="Times New Roman"/>
              <a:ea typeface="Times New Roman"/>
              <a:cs typeface="Times New Roman"/>
              <a:sym typeface="Times New Roman"/>
            </a:endParaRPr>
          </a:p>
        </p:txBody>
      </p:sp>
      <p:graphicFrame>
        <p:nvGraphicFramePr>
          <p:cNvPr id="4" name="Table 3">
            <a:extLst>
              <a:ext uri="{FF2B5EF4-FFF2-40B4-BE49-F238E27FC236}">
                <a16:creationId xmlns:a16="http://schemas.microsoft.com/office/drawing/2014/main" id="{0DED6988-9CC6-B46C-52A7-024C026A7217}"/>
              </a:ext>
            </a:extLst>
          </p:cNvPr>
          <p:cNvGraphicFramePr>
            <a:graphicFrameLocks noGrp="1"/>
          </p:cNvGraphicFramePr>
          <p:nvPr>
            <p:extLst>
              <p:ext uri="{D42A27DB-BD31-4B8C-83A1-F6EECF244321}">
                <p14:modId xmlns:p14="http://schemas.microsoft.com/office/powerpoint/2010/main" val="1872832010"/>
              </p:ext>
            </p:extLst>
          </p:nvPr>
        </p:nvGraphicFramePr>
        <p:xfrm>
          <a:off x="2031999" y="3846136"/>
          <a:ext cx="8158376" cy="2402263"/>
        </p:xfrm>
        <a:graphic>
          <a:graphicData uri="http://schemas.openxmlformats.org/drawingml/2006/table">
            <a:tbl>
              <a:tblPr firstRow="1" bandRow="1">
                <a:tableStyleId>{7118A00F-0C98-4F87-926F-D295D357CE52}</a:tableStyleId>
              </a:tblPr>
              <a:tblGrid>
                <a:gridCol w="4079188">
                  <a:extLst>
                    <a:ext uri="{9D8B030D-6E8A-4147-A177-3AD203B41FA5}">
                      <a16:colId xmlns:a16="http://schemas.microsoft.com/office/drawing/2014/main" val="4267078048"/>
                    </a:ext>
                  </a:extLst>
                </a:gridCol>
                <a:gridCol w="4079188">
                  <a:extLst>
                    <a:ext uri="{9D8B030D-6E8A-4147-A177-3AD203B41FA5}">
                      <a16:colId xmlns:a16="http://schemas.microsoft.com/office/drawing/2014/main" val="638454543"/>
                    </a:ext>
                  </a:extLst>
                </a:gridCol>
              </a:tblGrid>
              <a:tr h="516616">
                <a:tc>
                  <a:txBody>
                    <a:bodyPr/>
                    <a:lstStyle/>
                    <a:p>
                      <a:pPr algn="ctr"/>
                      <a:r>
                        <a:rPr lang="en-IN" sz="2000" dirty="0"/>
                        <a:t>Algorithm Used </a:t>
                      </a:r>
                    </a:p>
                  </a:txBody>
                  <a:tcPr>
                    <a:solidFill>
                      <a:schemeClr val="bg2">
                        <a:lumMod val="20000"/>
                        <a:lumOff val="80000"/>
                      </a:schemeClr>
                    </a:solidFill>
                  </a:tcPr>
                </a:tc>
                <a:tc>
                  <a:txBody>
                    <a:bodyPr/>
                    <a:lstStyle/>
                    <a:p>
                      <a:pPr algn="ctr"/>
                      <a:r>
                        <a:rPr lang="en-IN" sz="2000" dirty="0"/>
                        <a:t>Accuracy (%)</a:t>
                      </a:r>
                    </a:p>
                  </a:txBody>
                  <a:tcPr>
                    <a:solidFill>
                      <a:schemeClr val="bg2">
                        <a:lumMod val="20000"/>
                        <a:lumOff val="80000"/>
                      </a:schemeClr>
                    </a:solidFill>
                  </a:tcPr>
                </a:tc>
                <a:extLst>
                  <a:ext uri="{0D108BD9-81ED-4DB2-BD59-A6C34878D82A}">
                    <a16:rowId xmlns:a16="http://schemas.microsoft.com/office/drawing/2014/main" val="1022981032"/>
                  </a:ext>
                </a:extLst>
              </a:tr>
              <a:tr h="628549">
                <a:tc>
                  <a:txBody>
                    <a:bodyPr/>
                    <a:lstStyle/>
                    <a:p>
                      <a:pPr algn="ctr"/>
                      <a:r>
                        <a:rPr lang="en-IN" sz="2000" dirty="0"/>
                        <a:t>Logistic Regression</a:t>
                      </a:r>
                    </a:p>
                  </a:txBody>
                  <a:tcPr/>
                </a:tc>
                <a:tc>
                  <a:txBody>
                    <a:bodyPr/>
                    <a:lstStyle/>
                    <a:p>
                      <a:pPr algn="ctr"/>
                      <a:r>
                        <a:rPr lang="en-IN" sz="2000" dirty="0"/>
                        <a:t>55.8011</a:t>
                      </a:r>
                    </a:p>
                  </a:txBody>
                  <a:tcPr/>
                </a:tc>
                <a:extLst>
                  <a:ext uri="{0D108BD9-81ED-4DB2-BD59-A6C34878D82A}">
                    <a16:rowId xmlns:a16="http://schemas.microsoft.com/office/drawing/2014/main" val="1975720868"/>
                  </a:ext>
                </a:extLst>
              </a:tr>
              <a:tr h="628549">
                <a:tc>
                  <a:txBody>
                    <a:bodyPr/>
                    <a:lstStyle/>
                    <a:p>
                      <a:pPr algn="ctr"/>
                      <a:r>
                        <a:rPr lang="en-IN" sz="2000" dirty="0"/>
                        <a:t>Support Vector Machine</a:t>
                      </a:r>
                    </a:p>
                  </a:txBody>
                  <a:tcPr/>
                </a:tc>
                <a:tc>
                  <a:txBody>
                    <a:bodyPr/>
                    <a:lstStyle/>
                    <a:p>
                      <a:pPr algn="ctr"/>
                      <a:r>
                        <a:rPr lang="en-IN" sz="2000" dirty="0"/>
                        <a:t>61.5384</a:t>
                      </a:r>
                    </a:p>
                  </a:txBody>
                  <a:tcPr/>
                </a:tc>
                <a:extLst>
                  <a:ext uri="{0D108BD9-81ED-4DB2-BD59-A6C34878D82A}">
                    <a16:rowId xmlns:a16="http://schemas.microsoft.com/office/drawing/2014/main" val="3945714682"/>
                  </a:ext>
                </a:extLst>
              </a:tr>
              <a:tr h="628549">
                <a:tc>
                  <a:txBody>
                    <a:bodyPr/>
                    <a:lstStyle/>
                    <a:p>
                      <a:pPr algn="ctr"/>
                      <a:r>
                        <a:rPr lang="en-IN" sz="2000" dirty="0"/>
                        <a:t>Random Forest </a:t>
                      </a:r>
                    </a:p>
                  </a:txBody>
                  <a:tcPr/>
                </a:tc>
                <a:tc>
                  <a:txBody>
                    <a:bodyPr/>
                    <a:lstStyle/>
                    <a:p>
                      <a:pPr algn="ctr"/>
                      <a:r>
                        <a:rPr lang="en-IN" sz="2000" dirty="0"/>
                        <a:t>57.0512</a:t>
                      </a:r>
                    </a:p>
                  </a:txBody>
                  <a:tcPr/>
                </a:tc>
                <a:extLst>
                  <a:ext uri="{0D108BD9-81ED-4DB2-BD59-A6C34878D82A}">
                    <a16:rowId xmlns:a16="http://schemas.microsoft.com/office/drawing/2014/main" val="2589692829"/>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g11aae61f751_0_204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85000"/>
              </a:lnSpc>
              <a:spcBef>
                <a:spcPts val="0"/>
              </a:spcBef>
              <a:spcAft>
                <a:spcPts val="0"/>
              </a:spcAft>
              <a:buSzPts val="1400"/>
              <a:buNone/>
            </a:pPr>
            <a:r>
              <a:rPr lang="en-US"/>
              <a:t>Conclusion</a:t>
            </a:r>
            <a:endParaRPr/>
          </a:p>
        </p:txBody>
      </p:sp>
      <p:sp>
        <p:nvSpPr>
          <p:cNvPr id="379" name="Google Shape;379;g11aae61f751_0_2047"/>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457200" lvl="0" indent="-355600" algn="l" rtl="0">
              <a:lnSpc>
                <a:spcPct val="100000"/>
              </a:lnSpc>
              <a:spcBef>
                <a:spcPts val="0"/>
              </a:spcBef>
              <a:spcAft>
                <a:spcPts val="0"/>
              </a:spcAft>
              <a:buClr>
                <a:srgbClr val="001A36"/>
              </a:buClr>
              <a:buSzPts val="2000"/>
              <a:buChar char="⬥"/>
            </a:pPr>
            <a:r>
              <a:rPr lang="en-US" sz="2000">
                <a:solidFill>
                  <a:srgbClr val="001A36"/>
                </a:solidFill>
              </a:rPr>
              <a:t>In the case of forest fire detection ML algorithms remove the difficulty faced in traditional methods like man standing on a tower and monitoring the environment. </a:t>
            </a:r>
            <a:endParaRPr sz="2000">
              <a:solidFill>
                <a:srgbClr val="001A36"/>
              </a:solidFill>
            </a:endParaRPr>
          </a:p>
          <a:p>
            <a:pPr marL="457200" lvl="0" indent="0" algn="l" rtl="0">
              <a:lnSpc>
                <a:spcPct val="100000"/>
              </a:lnSpc>
              <a:spcBef>
                <a:spcPts val="0"/>
              </a:spcBef>
              <a:spcAft>
                <a:spcPts val="0"/>
              </a:spcAft>
              <a:buSzPts val="1800"/>
              <a:buNone/>
            </a:pPr>
            <a:endParaRPr sz="2000">
              <a:solidFill>
                <a:srgbClr val="001A36"/>
              </a:solidFill>
            </a:endParaRPr>
          </a:p>
          <a:p>
            <a:pPr marL="457200" lvl="0" indent="-355600" algn="l" rtl="0">
              <a:lnSpc>
                <a:spcPct val="100000"/>
              </a:lnSpc>
              <a:spcBef>
                <a:spcPts val="0"/>
              </a:spcBef>
              <a:spcAft>
                <a:spcPts val="0"/>
              </a:spcAft>
              <a:buClr>
                <a:srgbClr val="001A36"/>
              </a:buClr>
              <a:buSzPts val="2000"/>
              <a:buChar char="⬥"/>
            </a:pPr>
            <a:r>
              <a:rPr lang="en-US" sz="2000">
                <a:solidFill>
                  <a:srgbClr val="001A36"/>
                </a:solidFill>
              </a:rPr>
              <a:t>All the data in the dataset has to be aggregated to reach the result so it is done by using tree based and cluster based methods.</a:t>
            </a:r>
            <a:endParaRPr sz="2000">
              <a:solidFill>
                <a:srgbClr val="001A36"/>
              </a:solidFill>
            </a:endParaRPr>
          </a:p>
          <a:p>
            <a:pPr marL="457200" lvl="0" indent="0" algn="l" rtl="0">
              <a:lnSpc>
                <a:spcPct val="100000"/>
              </a:lnSpc>
              <a:spcBef>
                <a:spcPts val="0"/>
              </a:spcBef>
              <a:spcAft>
                <a:spcPts val="0"/>
              </a:spcAft>
              <a:buSzPts val="1800"/>
              <a:buNone/>
            </a:pPr>
            <a:endParaRPr sz="2000">
              <a:solidFill>
                <a:srgbClr val="001A36"/>
              </a:solidFill>
            </a:endParaRPr>
          </a:p>
          <a:p>
            <a:pPr marL="457200" lvl="0" indent="-355600" algn="l" rtl="0">
              <a:lnSpc>
                <a:spcPct val="100000"/>
              </a:lnSpc>
              <a:spcBef>
                <a:spcPts val="0"/>
              </a:spcBef>
              <a:spcAft>
                <a:spcPts val="0"/>
              </a:spcAft>
              <a:buClr>
                <a:srgbClr val="001A36"/>
              </a:buClr>
              <a:buSzPts val="2000"/>
              <a:buChar char="⬥"/>
            </a:pPr>
            <a:r>
              <a:rPr lang="en-US" sz="2000">
                <a:solidFill>
                  <a:srgbClr val="001A36"/>
                </a:solidFill>
              </a:rPr>
              <a:t>With the use of machine learning techniques, the problem of faulty nodes is minimized. With the use of regression algorithm network lifetime is enhanced and with the use of decision tree algorithm network lifetime is enhanced as well as accuracy. SVM and neural network give better results.</a:t>
            </a:r>
            <a:endParaRPr sz="2000">
              <a:solidFill>
                <a:srgbClr val="001A36"/>
              </a:solidFill>
            </a:endParaRPr>
          </a:p>
          <a:p>
            <a:pPr marL="342900" lvl="0" indent="-139700" algn="l" rtl="0">
              <a:lnSpc>
                <a:spcPct val="100000"/>
              </a:lnSpc>
              <a:spcBef>
                <a:spcPts val="0"/>
              </a:spcBef>
              <a:spcAft>
                <a:spcPts val="0"/>
              </a:spcAft>
              <a:buSzPts val="3200"/>
              <a:buNone/>
            </a:pPr>
            <a:endParaRPr sz="2000">
              <a:solidFill>
                <a:srgbClr val="001A3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g11aae61f751_0_205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85000"/>
              </a:lnSpc>
              <a:spcBef>
                <a:spcPts val="0"/>
              </a:spcBef>
              <a:spcAft>
                <a:spcPts val="0"/>
              </a:spcAft>
              <a:buSzPts val="1400"/>
              <a:buNone/>
            </a:pPr>
            <a:r>
              <a:rPr lang="en-US"/>
              <a:t>Future Plan</a:t>
            </a:r>
            <a:endParaRPr/>
          </a:p>
        </p:txBody>
      </p:sp>
      <p:sp>
        <p:nvSpPr>
          <p:cNvPr id="385" name="Google Shape;385;g11aae61f751_0_2052"/>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sz="2000" dirty="0">
                <a:solidFill>
                  <a:srgbClr val="001A36"/>
                </a:solidFill>
              </a:rPr>
              <a:t>We will be finding a method based on machine learning which will be</a:t>
            </a:r>
            <a:endParaRPr sz="2000" dirty="0">
              <a:solidFill>
                <a:srgbClr val="001A36"/>
              </a:solidFill>
            </a:endParaRPr>
          </a:p>
          <a:p>
            <a:pPr marL="457200" lvl="0" indent="-355600" algn="l" rtl="0">
              <a:lnSpc>
                <a:spcPct val="100000"/>
              </a:lnSpc>
              <a:spcBef>
                <a:spcPts val="0"/>
              </a:spcBef>
              <a:spcAft>
                <a:spcPts val="0"/>
              </a:spcAft>
              <a:buClr>
                <a:srgbClr val="001A36"/>
              </a:buClr>
              <a:buSzPts val="2000"/>
              <a:buChar char="●"/>
            </a:pPr>
            <a:r>
              <a:rPr lang="en-US" sz="2000" dirty="0">
                <a:solidFill>
                  <a:srgbClr val="001A36"/>
                </a:solidFill>
              </a:rPr>
              <a:t>Accurate in prediction</a:t>
            </a:r>
            <a:endParaRPr sz="2000" dirty="0">
              <a:solidFill>
                <a:srgbClr val="001A36"/>
              </a:solidFill>
            </a:endParaRPr>
          </a:p>
          <a:p>
            <a:pPr marL="457200" lvl="0" indent="-355600" algn="l" rtl="0">
              <a:lnSpc>
                <a:spcPct val="100000"/>
              </a:lnSpc>
              <a:spcBef>
                <a:spcPts val="0"/>
              </a:spcBef>
              <a:spcAft>
                <a:spcPts val="0"/>
              </a:spcAft>
              <a:buClr>
                <a:srgbClr val="001A36"/>
              </a:buClr>
              <a:buSzPts val="2000"/>
              <a:buChar char="●"/>
            </a:pPr>
            <a:r>
              <a:rPr lang="en-US" sz="2000" dirty="0">
                <a:solidFill>
                  <a:srgbClr val="001A36"/>
                </a:solidFill>
              </a:rPr>
              <a:t>Fault Tolerant</a:t>
            </a:r>
            <a:endParaRPr sz="2000" dirty="0">
              <a:solidFill>
                <a:srgbClr val="001A36"/>
              </a:solidFill>
            </a:endParaRPr>
          </a:p>
          <a:p>
            <a:pPr marL="457200" lvl="0" indent="-355600" algn="l" rtl="0">
              <a:lnSpc>
                <a:spcPct val="100000"/>
              </a:lnSpc>
              <a:spcBef>
                <a:spcPts val="0"/>
              </a:spcBef>
              <a:spcAft>
                <a:spcPts val="0"/>
              </a:spcAft>
              <a:buClr>
                <a:srgbClr val="001A36"/>
              </a:buClr>
              <a:buSzPts val="2000"/>
              <a:buChar char="●"/>
            </a:pPr>
            <a:r>
              <a:rPr lang="en-US" sz="2000" dirty="0">
                <a:solidFill>
                  <a:srgbClr val="001A36"/>
                </a:solidFill>
              </a:rPr>
              <a:t>Robust</a:t>
            </a:r>
            <a:endParaRPr sz="2000" dirty="0">
              <a:solidFill>
                <a:srgbClr val="001A36"/>
              </a:solidFill>
            </a:endParaRPr>
          </a:p>
          <a:p>
            <a:pPr marL="0" lvl="0" indent="0" algn="l" rtl="0">
              <a:lnSpc>
                <a:spcPct val="100000"/>
              </a:lnSpc>
              <a:spcBef>
                <a:spcPts val="0"/>
              </a:spcBef>
              <a:spcAft>
                <a:spcPts val="0"/>
              </a:spcAft>
              <a:buSzPts val="1800"/>
              <a:buNone/>
            </a:pPr>
            <a:endParaRPr sz="2000" dirty="0">
              <a:solidFill>
                <a:srgbClr val="001A36"/>
              </a:solidFill>
            </a:endParaRPr>
          </a:p>
          <a:p>
            <a:pPr marL="0" lvl="0" indent="0" algn="l" rtl="0">
              <a:lnSpc>
                <a:spcPct val="100000"/>
              </a:lnSpc>
              <a:spcBef>
                <a:spcPts val="0"/>
              </a:spcBef>
              <a:spcAft>
                <a:spcPts val="0"/>
              </a:spcAft>
              <a:buSzPts val="1800"/>
              <a:buNone/>
            </a:pPr>
            <a:r>
              <a:rPr lang="en-US" sz="2000" dirty="0">
                <a:solidFill>
                  <a:srgbClr val="001A36"/>
                </a:solidFill>
              </a:rPr>
              <a:t>And then finding its space and time complexity and will try to optimize it.</a:t>
            </a:r>
            <a:endParaRPr sz="2000" dirty="0">
              <a:solidFill>
                <a:srgbClr val="001A36"/>
              </a:solidFill>
            </a:endParaRPr>
          </a:p>
          <a:p>
            <a:pPr marL="342900" lvl="0" indent="-139700" algn="l" rtl="0">
              <a:lnSpc>
                <a:spcPct val="100000"/>
              </a:lnSpc>
              <a:spcBef>
                <a:spcPts val="0"/>
              </a:spcBef>
              <a:spcAft>
                <a:spcPts val="0"/>
              </a:spcAft>
              <a:buSzPts val="3200"/>
              <a:buNone/>
            </a:pPr>
            <a:endParaRPr sz="3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g11aae61f751_0_234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85000"/>
              </a:lnSpc>
              <a:spcBef>
                <a:spcPts val="0"/>
              </a:spcBef>
              <a:spcAft>
                <a:spcPts val="0"/>
              </a:spcAft>
              <a:buSzPts val="1400"/>
              <a:buNone/>
            </a:pPr>
            <a:r>
              <a:rPr lang="en-US"/>
              <a:t>References</a:t>
            </a:r>
            <a:endParaRPr/>
          </a:p>
        </p:txBody>
      </p:sp>
      <p:sp>
        <p:nvSpPr>
          <p:cNvPr id="391" name="Google Shape;391;g11aae61f751_0_2340"/>
          <p:cNvSpPr txBox="1">
            <a:spLocks noGrp="1"/>
          </p:cNvSpPr>
          <p:nvPr>
            <p:ph idx="1"/>
          </p:nvPr>
        </p:nvSpPr>
        <p:spPr>
          <a:xfrm>
            <a:off x="1143000" y="2073800"/>
            <a:ext cx="10933200" cy="4402414"/>
          </a:xfrm>
          <a:prstGeom prst="rect">
            <a:avLst/>
          </a:prstGeom>
          <a:noFill/>
          <a:ln>
            <a:noFill/>
          </a:ln>
        </p:spPr>
        <p:txBody>
          <a:bodyPr spcFirstLastPara="1" wrap="square" lIns="91425" tIns="45700" rIns="91425" bIns="45700" anchor="t" anchorCtr="0">
            <a:noAutofit/>
          </a:bodyPr>
          <a:lstStyle/>
          <a:p>
            <a:pPr marL="0" marR="647626" lvl="0" indent="0" algn="just" rtl="0">
              <a:lnSpc>
                <a:spcPct val="145774"/>
              </a:lnSpc>
              <a:spcBef>
                <a:spcPts val="1051"/>
              </a:spcBef>
              <a:spcAft>
                <a:spcPts val="0"/>
              </a:spcAft>
              <a:buSzPts val="1800"/>
              <a:buNone/>
            </a:pPr>
            <a:r>
              <a:rPr lang="en-US" sz="1400" dirty="0"/>
              <a:t>[1] </a:t>
            </a:r>
            <a:r>
              <a:rPr lang="en-US" sz="1400" dirty="0" err="1"/>
              <a:t>Ngonidzashe</a:t>
            </a:r>
            <a:r>
              <a:rPr lang="en-US" sz="1400" dirty="0"/>
              <a:t>; Nnamdi I. </a:t>
            </a:r>
            <a:r>
              <a:rPr lang="en-US" sz="1400" dirty="0" err="1"/>
              <a:t>Nwulu</a:t>
            </a:r>
            <a:r>
              <a:rPr lang="en-US" sz="1400" dirty="0"/>
              <a:t>; </a:t>
            </a:r>
            <a:r>
              <a:rPr lang="en-US" sz="1400" dirty="0" err="1"/>
              <a:t>Saheed</a:t>
            </a:r>
            <a:r>
              <a:rPr lang="en-US" sz="1400" dirty="0"/>
              <a:t> Lekan </a:t>
            </a:r>
            <a:r>
              <a:rPr lang="en-US" sz="1400" dirty="0" err="1"/>
              <a:t>Gbadamosi</a:t>
            </a:r>
            <a:r>
              <a:rPr lang="en-US" sz="1400" dirty="0"/>
              <a:t> "Machine Learning Applications for Fire Detection in a Residential Building", 2019 IEEE 6th International Conference on Engineering Technologies and Applied Sciences (ICETAS), DOI: 10.1109/ICETAS48360.2019.9117318.</a:t>
            </a:r>
            <a:endParaRPr sz="1400" dirty="0"/>
          </a:p>
          <a:p>
            <a:pPr marL="0" marR="647626" lvl="0" indent="0" algn="just" rtl="0">
              <a:lnSpc>
                <a:spcPct val="145774"/>
              </a:lnSpc>
              <a:spcBef>
                <a:spcPts val="1051"/>
              </a:spcBef>
              <a:spcAft>
                <a:spcPts val="0"/>
              </a:spcAft>
              <a:buSzPts val="1800"/>
              <a:buNone/>
            </a:pPr>
            <a:r>
              <a:rPr lang="en-US" sz="1400" dirty="0"/>
              <a:t>[2] Mohit Dua; Mandeep Kumar; Gopal Singh Charan; </a:t>
            </a:r>
            <a:r>
              <a:rPr lang="en-US" sz="1400" dirty="0" err="1"/>
              <a:t>Parre</a:t>
            </a:r>
            <a:r>
              <a:rPr lang="en-US" sz="1400" dirty="0"/>
              <a:t> Sagar Ravi, "An Improved Approach for Fire Detection using Deep Learning Models”, 2020 International Conference on Industry 4.0 Technology (I4Tech), DOI:10.1109/I4Tech48345.2020.9102697.</a:t>
            </a:r>
            <a:endParaRPr sz="1400" dirty="0"/>
          </a:p>
          <a:p>
            <a:pPr marL="0" marR="644584" lvl="0" indent="0" algn="l" rtl="0">
              <a:lnSpc>
                <a:spcPct val="145774"/>
              </a:lnSpc>
              <a:spcBef>
                <a:spcPts val="1157"/>
              </a:spcBef>
              <a:spcAft>
                <a:spcPts val="0"/>
              </a:spcAft>
              <a:buSzPts val="1800"/>
              <a:buNone/>
            </a:pPr>
            <a:r>
              <a:rPr lang="en-US" sz="1400" dirty="0"/>
              <a:t>[3] Joao Alves, Christophe Soares, Jose M. Torres "Automatic Forest Fire Detection Based on a Machine Learning and Image Analysis Pipeline", 2019 Dynamic Programming for Impulse Feedback and Fast Controls (pp.240-251), DOI:10.1007/978-3-030-16184-2_24.</a:t>
            </a:r>
            <a:endParaRPr sz="1400" dirty="0"/>
          </a:p>
          <a:p>
            <a:pPr marL="0" marR="644584" lvl="0" indent="0" algn="l" rtl="0">
              <a:lnSpc>
                <a:spcPct val="145774"/>
              </a:lnSpc>
              <a:spcBef>
                <a:spcPts val="1157"/>
              </a:spcBef>
              <a:spcAft>
                <a:spcPts val="0"/>
              </a:spcAft>
              <a:buSzPts val="1800"/>
              <a:buNone/>
            </a:pPr>
            <a:r>
              <a:rPr lang="en-US" sz="1400" dirty="0"/>
              <a:t>[4] A. NAMOZOV, Y.I. CHO. "An Efficient Deep Learning Algorithm for Fire and Smoke Detection with Limited Data", Advances in Electrical and Computer Engineering, Volume 18, Number 4, 2018.</a:t>
            </a:r>
            <a:endParaRPr sz="1400" dirty="0"/>
          </a:p>
          <a:p>
            <a:pPr marL="0" marR="644585" lvl="0" indent="0" algn="l" rtl="0">
              <a:lnSpc>
                <a:spcPct val="145774"/>
              </a:lnSpc>
              <a:spcBef>
                <a:spcPts val="1157"/>
              </a:spcBef>
              <a:spcAft>
                <a:spcPts val="0"/>
              </a:spcAft>
              <a:buSzPts val="1800"/>
              <a:buNone/>
            </a:pPr>
            <a:endParaRPr sz="1600" dirty="0"/>
          </a:p>
          <a:p>
            <a:pPr marL="342900" lvl="0" indent="-342900" algn="l" rtl="0">
              <a:lnSpc>
                <a:spcPct val="100000"/>
              </a:lnSpc>
              <a:spcBef>
                <a:spcPts val="640"/>
              </a:spcBef>
              <a:spcAft>
                <a:spcPts val="0"/>
              </a:spcAft>
              <a:buSzPts val="3200"/>
              <a:buNone/>
            </a:pPr>
            <a:endParaRPr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15"/>
          <p:cNvSpPr txBox="1">
            <a:spLocks noGrp="1"/>
          </p:cNvSpPr>
          <p:nvPr>
            <p:ph type="title"/>
          </p:nvPr>
        </p:nvSpPr>
        <p:spPr>
          <a:xfrm>
            <a:off x="764275" y="2861482"/>
            <a:ext cx="9838267" cy="1143000"/>
          </a:xfrm>
          <a:prstGeom prst="rect">
            <a:avLst/>
          </a:prstGeom>
          <a:noFill/>
          <a:ln>
            <a:noFill/>
          </a:ln>
        </p:spPr>
        <p:txBody>
          <a:bodyPr spcFirstLastPara="1" wrap="square" lIns="91425" tIns="45700" rIns="91425" bIns="45700" anchor="ctr" anchorCtr="0">
            <a:noAutofit/>
          </a:bodyPr>
          <a:lstStyle/>
          <a:p>
            <a:pPr marL="0" lvl="0" indent="0" algn="ctr" rtl="0">
              <a:lnSpc>
                <a:spcPct val="85000"/>
              </a:lnSpc>
              <a:spcBef>
                <a:spcPts val="0"/>
              </a:spcBef>
              <a:spcAft>
                <a:spcPts val="0"/>
              </a:spcAft>
              <a:buSzPts val="1400"/>
              <a:buNone/>
            </a:pPr>
            <a:r>
              <a:rPr lang="en-US" sz="7200"/>
              <a:t>Thank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85000"/>
              </a:lnSpc>
              <a:spcBef>
                <a:spcPts val="0"/>
              </a:spcBef>
              <a:spcAft>
                <a:spcPts val="0"/>
              </a:spcAft>
              <a:buSzPts val="1400"/>
              <a:buNone/>
            </a:pPr>
            <a:r>
              <a:rPr lang="en-US"/>
              <a:t>Contents</a:t>
            </a:r>
            <a:endParaRPr/>
          </a:p>
        </p:txBody>
      </p:sp>
      <p:sp>
        <p:nvSpPr>
          <p:cNvPr id="303" name="Google Shape;303;p2"/>
          <p:cNvSpPr txBox="1">
            <a:spLocks noGrp="1"/>
          </p:cNvSpPr>
          <p:nvPr>
            <p:ph idx="1"/>
          </p:nvPr>
        </p:nvSpPr>
        <p:spPr>
          <a:xfrm>
            <a:off x="2006221" y="1897039"/>
            <a:ext cx="9684130" cy="4198961"/>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400"/>
              <a:buChar char="⬥"/>
            </a:pPr>
            <a:r>
              <a:rPr lang="en-US" sz="2400" dirty="0"/>
              <a:t>Introduction</a:t>
            </a:r>
            <a:endParaRPr dirty="0"/>
          </a:p>
          <a:p>
            <a:pPr marL="342900" lvl="0" indent="-342900" algn="l" rtl="0">
              <a:lnSpc>
                <a:spcPct val="100000"/>
              </a:lnSpc>
              <a:spcBef>
                <a:spcPts val="480"/>
              </a:spcBef>
              <a:spcAft>
                <a:spcPts val="0"/>
              </a:spcAft>
              <a:buSzPts val="2400"/>
              <a:buChar char="⬥"/>
            </a:pPr>
            <a:r>
              <a:rPr lang="en-US" sz="2400" dirty="0"/>
              <a:t>Requirements of Projects </a:t>
            </a:r>
            <a:endParaRPr dirty="0"/>
          </a:p>
          <a:p>
            <a:pPr marL="342900" lvl="0" indent="-342900" algn="l" rtl="0">
              <a:lnSpc>
                <a:spcPct val="100000"/>
              </a:lnSpc>
              <a:spcBef>
                <a:spcPts val="480"/>
              </a:spcBef>
              <a:spcAft>
                <a:spcPts val="0"/>
              </a:spcAft>
              <a:buSzPts val="2400"/>
              <a:buChar char="⬥"/>
            </a:pPr>
            <a:r>
              <a:rPr lang="en-US" sz="2400" dirty="0"/>
              <a:t>Literature Survey</a:t>
            </a:r>
            <a:endParaRPr sz="2400" dirty="0"/>
          </a:p>
          <a:p>
            <a:pPr marL="342900" lvl="0" indent="-342900" algn="l" rtl="0">
              <a:lnSpc>
                <a:spcPct val="100000"/>
              </a:lnSpc>
              <a:spcBef>
                <a:spcPts val="480"/>
              </a:spcBef>
              <a:spcAft>
                <a:spcPts val="0"/>
              </a:spcAft>
              <a:buSzPts val="2400"/>
              <a:buChar char="⬥"/>
            </a:pPr>
            <a:r>
              <a:rPr lang="en-US" sz="2400" dirty="0"/>
              <a:t>Comparative Analysis of Existing Works </a:t>
            </a:r>
            <a:endParaRPr dirty="0"/>
          </a:p>
          <a:p>
            <a:pPr marL="342900" lvl="0" indent="-342900" algn="l" rtl="0">
              <a:lnSpc>
                <a:spcPct val="100000"/>
              </a:lnSpc>
              <a:spcBef>
                <a:spcPts val="480"/>
              </a:spcBef>
              <a:spcAft>
                <a:spcPts val="0"/>
              </a:spcAft>
              <a:buSzPts val="2400"/>
              <a:buChar char="⬥"/>
            </a:pPr>
            <a:r>
              <a:rPr lang="en-US" sz="2400" dirty="0"/>
              <a:t>Proposed Approach</a:t>
            </a:r>
            <a:endParaRPr sz="2400" dirty="0"/>
          </a:p>
          <a:p>
            <a:pPr marL="342900" lvl="0" indent="-342900" algn="l" rtl="0">
              <a:lnSpc>
                <a:spcPct val="100000"/>
              </a:lnSpc>
              <a:spcBef>
                <a:spcPts val="480"/>
              </a:spcBef>
              <a:spcAft>
                <a:spcPts val="0"/>
              </a:spcAft>
              <a:buSzPts val="2400"/>
              <a:buChar char="⬥"/>
            </a:pPr>
            <a:r>
              <a:rPr lang="en-US" sz="2400" dirty="0"/>
              <a:t>Project Design and Flow-chart</a:t>
            </a:r>
            <a:endParaRPr dirty="0"/>
          </a:p>
          <a:p>
            <a:pPr marL="342900" lvl="0" indent="-342900" algn="l" rtl="0">
              <a:lnSpc>
                <a:spcPct val="100000"/>
              </a:lnSpc>
              <a:spcBef>
                <a:spcPts val="480"/>
              </a:spcBef>
              <a:spcAft>
                <a:spcPts val="0"/>
              </a:spcAft>
              <a:buSzPts val="2400"/>
              <a:buChar char="⬥"/>
            </a:pPr>
            <a:r>
              <a:rPr lang="en-US" sz="2400" dirty="0"/>
              <a:t>Implementation</a:t>
            </a:r>
            <a:endParaRPr dirty="0"/>
          </a:p>
          <a:p>
            <a:pPr marL="342900" lvl="0" indent="-342900" algn="l" rtl="0">
              <a:lnSpc>
                <a:spcPct val="100000"/>
              </a:lnSpc>
              <a:spcBef>
                <a:spcPts val="480"/>
              </a:spcBef>
              <a:spcAft>
                <a:spcPts val="0"/>
              </a:spcAft>
              <a:buSzPts val="2400"/>
              <a:buChar char="⬥"/>
            </a:pPr>
            <a:r>
              <a:rPr lang="en-US" sz="2400" dirty="0"/>
              <a:t>Results</a:t>
            </a:r>
            <a:endParaRPr dirty="0"/>
          </a:p>
          <a:p>
            <a:pPr marL="342900" lvl="0" indent="-342900" algn="l" rtl="0">
              <a:lnSpc>
                <a:spcPct val="100000"/>
              </a:lnSpc>
              <a:spcBef>
                <a:spcPts val="480"/>
              </a:spcBef>
              <a:spcAft>
                <a:spcPts val="0"/>
              </a:spcAft>
              <a:buSzPts val="2400"/>
              <a:buChar char="⬥"/>
            </a:pPr>
            <a:r>
              <a:rPr lang="en-US" sz="2400" dirty="0"/>
              <a:t>Conclusion and Future Plan</a:t>
            </a:r>
            <a:endParaRPr dirty="0"/>
          </a:p>
          <a:p>
            <a:pPr marL="342900" lvl="0" indent="-342900" algn="l" rtl="0">
              <a:lnSpc>
                <a:spcPct val="100000"/>
              </a:lnSpc>
              <a:spcBef>
                <a:spcPts val="480"/>
              </a:spcBef>
              <a:spcAft>
                <a:spcPts val="0"/>
              </a:spcAft>
              <a:buSzPts val="2400"/>
              <a:buChar char="⬥"/>
            </a:pPr>
            <a:r>
              <a:rPr lang="en-US" sz="2400" dirty="0"/>
              <a:t>References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g11aae61f751_0_29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85000"/>
              </a:lnSpc>
              <a:spcBef>
                <a:spcPts val="0"/>
              </a:spcBef>
              <a:spcAft>
                <a:spcPts val="0"/>
              </a:spcAft>
              <a:buSzPts val="1400"/>
              <a:buNone/>
            </a:pPr>
            <a:r>
              <a:rPr lang="en-US"/>
              <a:t>Introduction</a:t>
            </a:r>
            <a:endParaRPr/>
          </a:p>
        </p:txBody>
      </p:sp>
      <p:sp>
        <p:nvSpPr>
          <p:cNvPr id="309" name="Google Shape;309;g11aae61f751_0_292"/>
          <p:cNvSpPr txBox="1">
            <a:spLocks noGrp="1"/>
          </p:cNvSpPr>
          <p:nvPr>
            <p:ph idx="1"/>
          </p:nvPr>
        </p:nvSpPr>
        <p:spPr>
          <a:xfrm>
            <a:off x="1079500" y="1960838"/>
            <a:ext cx="10611000" cy="4248900"/>
          </a:xfrm>
          <a:prstGeom prst="rect">
            <a:avLst/>
          </a:prstGeom>
          <a:noFill/>
          <a:ln>
            <a:noFill/>
          </a:ln>
        </p:spPr>
        <p:txBody>
          <a:bodyPr spcFirstLastPara="1" wrap="square" lIns="91425" tIns="45700" rIns="91425" bIns="45700" anchor="t" anchorCtr="0">
            <a:noAutofit/>
          </a:bodyPr>
          <a:lstStyle/>
          <a:p>
            <a:pPr marL="457200" lvl="0" indent="-342900" algn="l" rtl="0">
              <a:lnSpc>
                <a:spcPct val="100000"/>
              </a:lnSpc>
              <a:spcBef>
                <a:spcPts val="0"/>
              </a:spcBef>
              <a:spcAft>
                <a:spcPts val="0"/>
              </a:spcAft>
              <a:buClr>
                <a:srgbClr val="001A36"/>
              </a:buClr>
              <a:buSzPts val="1800"/>
              <a:buChar char="⬥"/>
            </a:pPr>
            <a:r>
              <a:rPr lang="en-US" sz="1800" dirty="0">
                <a:solidFill>
                  <a:srgbClr val="001A36"/>
                </a:solidFill>
              </a:rPr>
              <a:t>Fire in the forest can occur naturally or by humans. Naturally, fire takes place due to extreme drought, hot weather, lightning or combustion of dry leaves and scabs. Human activities like throwing cigarettes, especially in forest areas or using borne fire also lead to fires. </a:t>
            </a:r>
            <a:endParaRPr sz="1800" dirty="0">
              <a:solidFill>
                <a:srgbClr val="001A36"/>
              </a:solidFill>
            </a:endParaRPr>
          </a:p>
          <a:p>
            <a:pPr marL="457200" lvl="0" indent="-342900" algn="l" rtl="0">
              <a:lnSpc>
                <a:spcPct val="100000"/>
              </a:lnSpc>
              <a:spcBef>
                <a:spcPts val="0"/>
              </a:spcBef>
              <a:spcAft>
                <a:spcPts val="0"/>
              </a:spcAft>
              <a:buClr>
                <a:srgbClr val="001A36"/>
              </a:buClr>
              <a:buSzPts val="1800"/>
              <a:buChar char="⬥"/>
            </a:pPr>
            <a:r>
              <a:rPr lang="en-US" sz="1800" dirty="0">
                <a:solidFill>
                  <a:srgbClr val="001A36"/>
                </a:solidFill>
              </a:rPr>
              <a:t>So, fires which take place due to humans, are identified earlier than naturally occurring fires. There are various factors involved when a region catches fire. The hot and dry weather works as catalysts for fire. Since when there is fire in any region then the temperature of the region will become high due to fire. So increase in temperature is one of the factors which can help in fire detection events. </a:t>
            </a:r>
            <a:endParaRPr sz="1800" dirty="0">
              <a:solidFill>
                <a:srgbClr val="001A36"/>
              </a:solidFill>
            </a:endParaRPr>
          </a:p>
          <a:p>
            <a:pPr marL="457200" lvl="0" indent="-342900" algn="l" rtl="0">
              <a:lnSpc>
                <a:spcPct val="100000"/>
              </a:lnSpc>
              <a:spcBef>
                <a:spcPts val="0"/>
              </a:spcBef>
              <a:spcAft>
                <a:spcPts val="0"/>
              </a:spcAft>
              <a:buClr>
                <a:srgbClr val="001A36"/>
              </a:buClr>
              <a:buSzPts val="1800"/>
              <a:buChar char="⬥"/>
            </a:pPr>
            <a:r>
              <a:rPr lang="en-US" sz="1800" dirty="0">
                <a:solidFill>
                  <a:srgbClr val="001A36"/>
                </a:solidFill>
              </a:rPr>
              <a:t>But we cannot just depend on temperature to detect fire as the temperature of a region also may increase due to sunlight. So we can also check the concentration of CO, CO</a:t>
            </a:r>
            <a:r>
              <a:rPr lang="en-US" sz="1800" baseline="-25000" dirty="0">
                <a:solidFill>
                  <a:srgbClr val="001A36"/>
                </a:solidFill>
              </a:rPr>
              <a:t>2</a:t>
            </a:r>
            <a:r>
              <a:rPr lang="en-US" sz="1800" dirty="0">
                <a:solidFill>
                  <a:srgbClr val="001A36"/>
                </a:solidFill>
              </a:rPr>
              <a:t> gases in that region to detect the fire. But CO, CO</a:t>
            </a:r>
            <a:r>
              <a:rPr lang="en-US" sz="1800" baseline="-25000" dirty="0">
                <a:solidFill>
                  <a:srgbClr val="001A36"/>
                </a:solidFill>
              </a:rPr>
              <a:t>2</a:t>
            </a:r>
            <a:r>
              <a:rPr lang="en-US" sz="1800" dirty="0">
                <a:solidFill>
                  <a:srgbClr val="001A36"/>
                </a:solidFill>
              </a:rPr>
              <a:t> gases can also be generated when someone uses the cigarette in that region so it may give false alarm, i.e., false fire event detection. </a:t>
            </a:r>
            <a:endParaRPr sz="1800" dirty="0">
              <a:solidFill>
                <a:srgbClr val="001A36"/>
              </a:solidFill>
            </a:endParaRPr>
          </a:p>
          <a:p>
            <a:pPr marL="457200" lvl="0" indent="-342900" algn="l" rtl="0">
              <a:lnSpc>
                <a:spcPct val="100000"/>
              </a:lnSpc>
              <a:spcBef>
                <a:spcPts val="0"/>
              </a:spcBef>
              <a:spcAft>
                <a:spcPts val="0"/>
              </a:spcAft>
              <a:buClr>
                <a:srgbClr val="001A36"/>
              </a:buClr>
              <a:buSzPts val="1800"/>
              <a:buChar char="⬥"/>
            </a:pPr>
            <a:r>
              <a:rPr lang="en-US" sz="1800" dirty="0">
                <a:solidFill>
                  <a:srgbClr val="001A36"/>
                </a:solidFill>
              </a:rPr>
              <a:t>To increase the accuracy in predicting fire events, we will use various ML algorithms to check if there is fire or not. We will also train the machine and test by providing custom input whether there is fire or not. We will also calculate the accuracy, recall, and precision of these ML Algorithms. Hence we can save our environment ,animals and livelihood from the adverse results of forest fires.</a:t>
            </a:r>
            <a:endParaRPr sz="3800" dirty="0">
              <a:solidFill>
                <a:srgbClr val="001A3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g11aae61f751_0_582"/>
          <p:cNvSpPr txBox="1">
            <a:spLocks noGrp="1"/>
          </p:cNvSpPr>
          <p:nvPr>
            <p:ph type="title"/>
          </p:nvPr>
        </p:nvSpPr>
        <p:spPr>
          <a:xfrm>
            <a:off x="1828800" y="533400"/>
            <a:ext cx="9838200" cy="1143000"/>
          </a:xfrm>
          <a:prstGeom prst="rect">
            <a:avLst/>
          </a:prstGeom>
          <a:noFill/>
          <a:ln>
            <a:noFill/>
          </a:ln>
        </p:spPr>
        <p:txBody>
          <a:bodyPr spcFirstLastPara="1" wrap="square" lIns="91425" tIns="45700" rIns="91425" bIns="45700" anchor="ctr" anchorCtr="0">
            <a:noAutofit/>
          </a:bodyPr>
          <a:lstStyle/>
          <a:p>
            <a:pPr marL="0" lvl="0" indent="0" algn="ctr" rtl="0">
              <a:lnSpc>
                <a:spcPct val="85000"/>
              </a:lnSpc>
              <a:spcBef>
                <a:spcPts val="0"/>
              </a:spcBef>
              <a:spcAft>
                <a:spcPts val="0"/>
              </a:spcAft>
              <a:buSzPts val="1400"/>
              <a:buNone/>
            </a:pPr>
            <a:r>
              <a:rPr lang="en-US"/>
              <a:t>Requirements of Project</a:t>
            </a:r>
            <a:endParaRPr/>
          </a:p>
        </p:txBody>
      </p:sp>
      <p:sp>
        <p:nvSpPr>
          <p:cNvPr id="315" name="Google Shape;315;g11aae61f751_0_582"/>
          <p:cNvSpPr txBox="1"/>
          <p:nvPr/>
        </p:nvSpPr>
        <p:spPr>
          <a:xfrm>
            <a:off x="1263125" y="2107150"/>
            <a:ext cx="2346000" cy="492600"/>
          </a:xfrm>
          <a:prstGeom prst="rect">
            <a:avLst/>
          </a:prstGeom>
          <a:noFill/>
          <a:ln>
            <a:noFill/>
          </a:ln>
        </p:spPr>
        <p:txBody>
          <a:bodyPr spcFirstLastPara="1" wrap="square" lIns="91425" tIns="91425" rIns="91425" bIns="91425" anchor="t" anchorCtr="0">
            <a:spAutoFit/>
          </a:bodyPr>
          <a:lstStyle/>
          <a:p>
            <a:pPr marL="457200" marR="0" lvl="0" indent="-355600" algn="l" rtl="0">
              <a:lnSpc>
                <a:spcPct val="100000"/>
              </a:lnSpc>
              <a:spcBef>
                <a:spcPts val="0"/>
              </a:spcBef>
              <a:spcAft>
                <a:spcPts val="0"/>
              </a:spcAft>
              <a:buClr>
                <a:srgbClr val="001A36"/>
              </a:buClr>
              <a:buSzPts val="2000"/>
              <a:buFont typeface="Times New Roman"/>
              <a:buChar char="➢"/>
            </a:pPr>
            <a:r>
              <a:rPr lang="en-US" sz="2000" b="1" i="0" u="none" strike="noStrike" cap="none">
                <a:solidFill>
                  <a:srgbClr val="001A36"/>
                </a:solidFill>
                <a:latin typeface="Times New Roman"/>
                <a:ea typeface="Times New Roman"/>
                <a:cs typeface="Times New Roman"/>
                <a:sym typeface="Times New Roman"/>
              </a:rPr>
              <a:t>HARDWARE:</a:t>
            </a:r>
            <a:endParaRPr sz="2000" b="1" i="0" u="none" strike="noStrike" cap="none">
              <a:solidFill>
                <a:srgbClr val="000000"/>
              </a:solidFill>
              <a:latin typeface="Times New Roman"/>
              <a:ea typeface="Times New Roman"/>
              <a:cs typeface="Times New Roman"/>
              <a:sym typeface="Times New Roman"/>
            </a:endParaRPr>
          </a:p>
        </p:txBody>
      </p:sp>
      <p:sp>
        <p:nvSpPr>
          <p:cNvPr id="316" name="Google Shape;316;g11aae61f751_0_582"/>
          <p:cNvSpPr txBox="1"/>
          <p:nvPr/>
        </p:nvSpPr>
        <p:spPr>
          <a:xfrm>
            <a:off x="1277625" y="3874600"/>
            <a:ext cx="2498400" cy="492600"/>
          </a:xfrm>
          <a:prstGeom prst="rect">
            <a:avLst/>
          </a:prstGeom>
          <a:noFill/>
          <a:ln>
            <a:noFill/>
          </a:ln>
        </p:spPr>
        <p:txBody>
          <a:bodyPr spcFirstLastPara="1" wrap="square" lIns="91425" tIns="91425" rIns="91425" bIns="91425" anchor="t" anchorCtr="0">
            <a:spAutoFit/>
          </a:bodyPr>
          <a:lstStyle/>
          <a:p>
            <a:pPr marL="457200" marR="0" lvl="0" indent="-355600" algn="l" rtl="0">
              <a:lnSpc>
                <a:spcPct val="100000"/>
              </a:lnSpc>
              <a:spcBef>
                <a:spcPts val="0"/>
              </a:spcBef>
              <a:spcAft>
                <a:spcPts val="0"/>
              </a:spcAft>
              <a:buClr>
                <a:srgbClr val="001A36"/>
              </a:buClr>
              <a:buSzPts val="2000"/>
              <a:buFont typeface="Times New Roman"/>
              <a:buChar char="➢"/>
            </a:pPr>
            <a:r>
              <a:rPr lang="en-US" sz="2000" b="1" i="0" u="none" strike="noStrike" cap="none">
                <a:solidFill>
                  <a:srgbClr val="001A36"/>
                </a:solidFill>
                <a:latin typeface="Times New Roman"/>
                <a:ea typeface="Times New Roman"/>
                <a:cs typeface="Times New Roman"/>
                <a:sym typeface="Times New Roman"/>
              </a:rPr>
              <a:t>SOFTWARE:</a:t>
            </a:r>
            <a:endParaRPr sz="2000" b="1" i="0" u="none" strike="noStrike" cap="none">
              <a:solidFill>
                <a:srgbClr val="000000"/>
              </a:solidFill>
              <a:latin typeface="Times New Roman"/>
              <a:ea typeface="Times New Roman"/>
              <a:cs typeface="Times New Roman"/>
              <a:sym typeface="Times New Roman"/>
            </a:endParaRPr>
          </a:p>
        </p:txBody>
      </p:sp>
      <p:sp>
        <p:nvSpPr>
          <p:cNvPr id="317" name="Google Shape;317;g11aae61f751_0_582"/>
          <p:cNvSpPr txBox="1"/>
          <p:nvPr/>
        </p:nvSpPr>
        <p:spPr>
          <a:xfrm>
            <a:off x="1658625" y="2453000"/>
            <a:ext cx="3896700" cy="1246465"/>
          </a:xfrm>
          <a:prstGeom prst="rect">
            <a:avLst/>
          </a:prstGeom>
          <a:noFill/>
          <a:ln>
            <a:noFill/>
          </a:ln>
        </p:spPr>
        <p:txBody>
          <a:bodyPr spcFirstLastPara="1" wrap="square" lIns="91425" tIns="91425" rIns="91425" bIns="91425" anchor="t" anchorCtr="0">
            <a:spAutoFit/>
          </a:bodyPr>
          <a:lstStyle/>
          <a:p>
            <a:pPr marL="457200" marR="0" lvl="0" indent="-355600" algn="l" rtl="0">
              <a:lnSpc>
                <a:spcPct val="115000"/>
              </a:lnSpc>
              <a:spcBef>
                <a:spcPts val="0"/>
              </a:spcBef>
              <a:spcAft>
                <a:spcPts val="0"/>
              </a:spcAft>
              <a:buClr>
                <a:srgbClr val="001A36"/>
              </a:buClr>
              <a:buSzPts val="2000"/>
              <a:buFont typeface="Times New Roman"/>
              <a:buChar char="●"/>
            </a:pPr>
            <a:r>
              <a:rPr lang="en-US" sz="2000" b="0" i="0" u="none" strike="noStrike" cap="none" dirty="0">
                <a:solidFill>
                  <a:srgbClr val="001A36"/>
                </a:solidFill>
                <a:latin typeface="Times New Roman"/>
                <a:ea typeface="Times New Roman"/>
                <a:cs typeface="Times New Roman"/>
                <a:sym typeface="Times New Roman"/>
              </a:rPr>
              <a:t>Processor Above: 1.5GHz</a:t>
            </a:r>
            <a:endParaRPr sz="2000" b="0" i="0" u="none" strike="noStrike" cap="none" dirty="0">
              <a:solidFill>
                <a:srgbClr val="001A36"/>
              </a:solidFill>
              <a:latin typeface="Times New Roman"/>
              <a:ea typeface="Times New Roman"/>
              <a:cs typeface="Times New Roman"/>
              <a:sym typeface="Times New Roman"/>
            </a:endParaRPr>
          </a:p>
          <a:p>
            <a:pPr marL="457200" marR="0" lvl="0" indent="-355600" algn="l" rtl="0">
              <a:lnSpc>
                <a:spcPct val="115000"/>
              </a:lnSpc>
              <a:spcBef>
                <a:spcPts val="0"/>
              </a:spcBef>
              <a:spcAft>
                <a:spcPts val="0"/>
              </a:spcAft>
              <a:buClr>
                <a:srgbClr val="001A36"/>
              </a:buClr>
              <a:buSzPts val="2000"/>
              <a:buFont typeface="Times New Roman"/>
              <a:buChar char="●"/>
            </a:pPr>
            <a:r>
              <a:rPr lang="en-US" sz="2000" b="0" i="0" u="none" strike="noStrike" cap="none" dirty="0">
                <a:solidFill>
                  <a:srgbClr val="001A36"/>
                </a:solidFill>
                <a:latin typeface="Times New Roman"/>
                <a:ea typeface="Times New Roman"/>
                <a:cs typeface="Times New Roman"/>
                <a:sym typeface="Times New Roman"/>
              </a:rPr>
              <a:t>Hardware Disk: 80GB</a:t>
            </a:r>
            <a:endParaRPr sz="2000" b="0" i="0" u="none" strike="noStrike" cap="none" dirty="0">
              <a:solidFill>
                <a:srgbClr val="001A36"/>
              </a:solidFill>
              <a:latin typeface="Times New Roman"/>
              <a:ea typeface="Times New Roman"/>
              <a:cs typeface="Times New Roman"/>
              <a:sym typeface="Times New Roman"/>
            </a:endParaRPr>
          </a:p>
          <a:p>
            <a:pPr marL="457200" marR="0" lvl="0" indent="-355600" algn="l" rtl="0">
              <a:lnSpc>
                <a:spcPct val="115000"/>
              </a:lnSpc>
              <a:spcBef>
                <a:spcPts val="0"/>
              </a:spcBef>
              <a:spcAft>
                <a:spcPts val="0"/>
              </a:spcAft>
              <a:buClr>
                <a:srgbClr val="001A36"/>
              </a:buClr>
              <a:buSzPts val="2000"/>
              <a:buFont typeface="Times New Roman"/>
              <a:buChar char="●"/>
            </a:pPr>
            <a:r>
              <a:rPr lang="en-US" sz="2000" b="0" i="0" u="none" strike="noStrike" cap="none" dirty="0">
                <a:solidFill>
                  <a:srgbClr val="001A36"/>
                </a:solidFill>
                <a:latin typeface="Times New Roman"/>
                <a:ea typeface="Times New Roman"/>
                <a:cs typeface="Times New Roman"/>
                <a:sym typeface="Times New Roman"/>
              </a:rPr>
              <a:t>RAM: 2GB</a:t>
            </a:r>
            <a:endParaRPr sz="2000" b="0" i="0" u="none" strike="noStrike" cap="none" dirty="0">
              <a:solidFill>
                <a:srgbClr val="001A36"/>
              </a:solidFill>
              <a:latin typeface="Times New Roman"/>
              <a:ea typeface="Times New Roman"/>
              <a:cs typeface="Times New Roman"/>
              <a:sym typeface="Times New Roman"/>
            </a:endParaRPr>
          </a:p>
        </p:txBody>
      </p:sp>
      <p:sp>
        <p:nvSpPr>
          <p:cNvPr id="318" name="Google Shape;318;g11aae61f751_0_582"/>
          <p:cNvSpPr txBox="1"/>
          <p:nvPr/>
        </p:nvSpPr>
        <p:spPr>
          <a:xfrm>
            <a:off x="1643450" y="4228875"/>
            <a:ext cx="3896700" cy="1200600"/>
          </a:xfrm>
          <a:prstGeom prst="rect">
            <a:avLst/>
          </a:prstGeom>
          <a:noFill/>
          <a:ln>
            <a:noFill/>
          </a:ln>
        </p:spPr>
        <p:txBody>
          <a:bodyPr spcFirstLastPara="1" wrap="square" lIns="91425" tIns="91425" rIns="91425" bIns="91425" anchor="t" anchorCtr="0">
            <a:spAutoFit/>
          </a:bodyPr>
          <a:lstStyle/>
          <a:p>
            <a:pPr marL="457200" marR="0" lvl="0" indent="-355600" algn="l" rtl="0">
              <a:lnSpc>
                <a:spcPct val="115000"/>
              </a:lnSpc>
              <a:spcBef>
                <a:spcPts val="0"/>
              </a:spcBef>
              <a:spcAft>
                <a:spcPts val="0"/>
              </a:spcAft>
              <a:buClr>
                <a:srgbClr val="001A36"/>
              </a:buClr>
              <a:buSzPts val="2000"/>
              <a:buFont typeface="Times New Roman"/>
              <a:buChar char="●"/>
            </a:pPr>
            <a:r>
              <a:rPr lang="en-US" sz="2000" b="0" i="0" u="none" strike="noStrike" cap="none">
                <a:solidFill>
                  <a:srgbClr val="001A36"/>
                </a:solidFill>
                <a:latin typeface="Times New Roman"/>
                <a:ea typeface="Times New Roman"/>
                <a:cs typeface="Times New Roman"/>
                <a:sym typeface="Times New Roman"/>
              </a:rPr>
              <a:t>OS: Windows 7,8, 10</a:t>
            </a:r>
            <a:endParaRPr sz="2000" b="0" i="0" u="none" strike="noStrike" cap="none">
              <a:solidFill>
                <a:srgbClr val="001A36"/>
              </a:solidFill>
              <a:latin typeface="Times New Roman"/>
              <a:ea typeface="Times New Roman"/>
              <a:cs typeface="Times New Roman"/>
              <a:sym typeface="Times New Roman"/>
            </a:endParaRPr>
          </a:p>
          <a:p>
            <a:pPr marL="457200" marR="0" lvl="0" indent="-355600" algn="l" rtl="0">
              <a:lnSpc>
                <a:spcPct val="115000"/>
              </a:lnSpc>
              <a:spcBef>
                <a:spcPts val="0"/>
              </a:spcBef>
              <a:spcAft>
                <a:spcPts val="0"/>
              </a:spcAft>
              <a:buClr>
                <a:srgbClr val="001A36"/>
              </a:buClr>
              <a:buSzPts val="2000"/>
              <a:buFont typeface="Times New Roman"/>
              <a:buChar char="●"/>
            </a:pPr>
            <a:r>
              <a:rPr lang="en-US" sz="2000" b="0" i="0" u="none" strike="noStrike" cap="none">
                <a:solidFill>
                  <a:srgbClr val="001A36"/>
                </a:solidFill>
                <a:latin typeface="Times New Roman"/>
                <a:ea typeface="Times New Roman"/>
                <a:cs typeface="Times New Roman"/>
                <a:sym typeface="Times New Roman"/>
              </a:rPr>
              <a:t>Language: Python</a:t>
            </a:r>
            <a:endParaRPr sz="2000" b="0" i="0" u="none" strike="noStrike" cap="none">
              <a:solidFill>
                <a:srgbClr val="001A36"/>
              </a:solidFill>
              <a:latin typeface="Times New Roman"/>
              <a:ea typeface="Times New Roman"/>
              <a:cs typeface="Times New Roman"/>
              <a:sym typeface="Times New Roman"/>
            </a:endParaRPr>
          </a:p>
          <a:p>
            <a:pPr marL="457200" marR="0" lvl="0" indent="-355600" algn="l" rtl="0">
              <a:lnSpc>
                <a:spcPct val="115000"/>
              </a:lnSpc>
              <a:spcBef>
                <a:spcPts val="0"/>
              </a:spcBef>
              <a:spcAft>
                <a:spcPts val="0"/>
              </a:spcAft>
              <a:buClr>
                <a:srgbClr val="001A36"/>
              </a:buClr>
              <a:buSzPts val="2000"/>
              <a:buFont typeface="Times New Roman"/>
              <a:buChar char="●"/>
            </a:pPr>
            <a:r>
              <a:rPr lang="en-US" sz="2000" b="0" i="0" u="none" strike="noStrike" cap="none">
                <a:solidFill>
                  <a:srgbClr val="001A36"/>
                </a:solidFill>
                <a:latin typeface="Times New Roman"/>
                <a:ea typeface="Times New Roman"/>
                <a:cs typeface="Times New Roman"/>
                <a:sym typeface="Times New Roman"/>
              </a:rPr>
              <a:t>IDE: Colab (by Google)</a:t>
            </a:r>
            <a:endParaRPr sz="2000" b="0" i="0" u="none" strike="noStrike" cap="none">
              <a:solidFill>
                <a:srgbClr val="001A36"/>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85000"/>
              </a:lnSpc>
              <a:spcBef>
                <a:spcPts val="0"/>
              </a:spcBef>
              <a:spcAft>
                <a:spcPts val="0"/>
              </a:spcAft>
              <a:buSzPts val="1400"/>
              <a:buNone/>
            </a:pPr>
            <a:r>
              <a:rPr lang="en-US" sz="3600"/>
              <a:t>Literature Survey</a:t>
            </a:r>
            <a:endParaRPr/>
          </a:p>
        </p:txBody>
      </p:sp>
      <p:sp>
        <p:nvSpPr>
          <p:cNvPr id="324" name="Google Shape;324;p5"/>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0" marR="135890" lvl="0" indent="0" algn="just" rtl="0">
              <a:lnSpc>
                <a:spcPct val="150000"/>
              </a:lnSpc>
              <a:spcBef>
                <a:spcPts val="790"/>
              </a:spcBef>
              <a:spcAft>
                <a:spcPts val="0"/>
              </a:spcAft>
              <a:buSzPts val="1800"/>
              <a:buNone/>
            </a:pPr>
            <a:r>
              <a:rPr lang="en-US" sz="1800" dirty="0">
                <a:solidFill>
                  <a:srgbClr val="000000"/>
                </a:solidFill>
              </a:rPr>
              <a:t>CNN has been proposed for the detecting the fire occurrence in different systems. The projected model uses advanced countenance transform and order  calculations  through  deep  education  and  the convolutional affecting animate nerve organs arrangements (CNN) which will boost the dwellings smoke alarm performance and eradicate annoyance alarm sketches.</a:t>
            </a:r>
            <a:endParaRPr sz="1800" dirty="0">
              <a:solidFill>
                <a:srgbClr val="000000"/>
              </a:solidFill>
            </a:endParaRPr>
          </a:p>
          <a:p>
            <a:pPr marL="0" marR="135890" lvl="0" indent="0" algn="just" rtl="0">
              <a:lnSpc>
                <a:spcPct val="150000"/>
              </a:lnSpc>
              <a:spcBef>
                <a:spcPts val="0"/>
              </a:spcBef>
              <a:spcAft>
                <a:spcPts val="0"/>
              </a:spcAft>
              <a:buSzPts val="1800"/>
              <a:buNone/>
            </a:pPr>
            <a:endParaRPr sz="1800" dirty="0">
              <a:solidFill>
                <a:srgbClr val="000000"/>
              </a:solidFill>
            </a:endParaRPr>
          </a:p>
          <a:p>
            <a:pPr marL="0" marR="135890" lvl="0" indent="0" algn="just" rtl="0">
              <a:lnSpc>
                <a:spcPct val="150000"/>
              </a:lnSpc>
              <a:spcBef>
                <a:spcPts val="0"/>
              </a:spcBef>
              <a:spcAft>
                <a:spcPts val="0"/>
              </a:spcAft>
              <a:buSzPts val="1800"/>
              <a:buNone/>
            </a:pPr>
            <a:r>
              <a:rPr lang="en-US" sz="1800" dirty="0">
                <a:solidFill>
                  <a:srgbClr val="000000"/>
                </a:solidFill>
              </a:rPr>
              <a:t>The CNN based network has been proposed in a paper, proposes use of transfer learning that is based on deep CNN approach to detect fire. It includes the use of </a:t>
            </a:r>
            <a:r>
              <a:rPr lang="en-US" sz="1800" dirty="0" err="1">
                <a:solidFill>
                  <a:srgbClr val="000000"/>
                </a:solidFill>
              </a:rPr>
              <a:t>MobileNet</a:t>
            </a:r>
            <a:r>
              <a:rPr lang="en-US" sz="1800" dirty="0">
                <a:solidFill>
                  <a:srgbClr val="000000"/>
                </a:solidFill>
              </a:rPr>
              <a:t> and pre-trained deep CNN architecture namely VGG, for development of fire detection system. These deep CNN models are trained on imbalanced datasets to impersonate optimal situations. </a:t>
            </a:r>
            <a:endParaRPr sz="1300" dirty="0">
              <a:solidFill>
                <a:srgbClr val="000000"/>
              </a:solidFill>
              <a:latin typeface="Arial"/>
              <a:ea typeface="Arial"/>
              <a:cs typeface="Arial"/>
              <a:sym typeface="Arial"/>
            </a:endParaRPr>
          </a:p>
          <a:p>
            <a:pPr marL="0" marR="135890" lvl="0" indent="0" algn="just" rtl="0">
              <a:lnSpc>
                <a:spcPct val="150000"/>
              </a:lnSpc>
              <a:spcBef>
                <a:spcPts val="0"/>
              </a:spcBef>
              <a:spcAft>
                <a:spcPts val="0"/>
              </a:spcAft>
              <a:buSzPts val="1800"/>
              <a:buNone/>
            </a:pPr>
            <a:endParaRPr sz="1300" dirty="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g11aae61f751_0_87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85000"/>
              </a:lnSpc>
              <a:spcBef>
                <a:spcPts val="0"/>
              </a:spcBef>
              <a:spcAft>
                <a:spcPts val="0"/>
              </a:spcAft>
              <a:buSzPts val="1400"/>
              <a:buNone/>
            </a:pPr>
            <a:r>
              <a:rPr lang="en-US" sz="3600"/>
              <a:t>Comparative Analysis of Existing Works</a:t>
            </a:r>
            <a:endParaRPr/>
          </a:p>
        </p:txBody>
      </p:sp>
      <p:graphicFrame>
        <p:nvGraphicFramePr>
          <p:cNvPr id="330" name="Google Shape;330;g11aae61f751_0_873"/>
          <p:cNvGraphicFramePr/>
          <p:nvPr/>
        </p:nvGraphicFramePr>
        <p:xfrm>
          <a:off x="1197705" y="2206375"/>
          <a:ext cx="10705575" cy="4462650"/>
        </p:xfrm>
        <a:graphic>
          <a:graphicData uri="http://schemas.openxmlformats.org/drawingml/2006/table">
            <a:tbl>
              <a:tblPr>
                <a:noFill/>
                <a:tableStyleId>{7118A00F-0C98-4F87-926F-D295D357CE52}</a:tableStyleId>
              </a:tblPr>
              <a:tblGrid>
                <a:gridCol w="687525">
                  <a:extLst>
                    <a:ext uri="{9D8B030D-6E8A-4147-A177-3AD203B41FA5}">
                      <a16:colId xmlns:a16="http://schemas.microsoft.com/office/drawing/2014/main" val="20000"/>
                    </a:ext>
                  </a:extLst>
                </a:gridCol>
                <a:gridCol w="1755600">
                  <a:extLst>
                    <a:ext uri="{9D8B030D-6E8A-4147-A177-3AD203B41FA5}">
                      <a16:colId xmlns:a16="http://schemas.microsoft.com/office/drawing/2014/main" val="20001"/>
                    </a:ext>
                  </a:extLst>
                </a:gridCol>
                <a:gridCol w="1457125">
                  <a:extLst>
                    <a:ext uri="{9D8B030D-6E8A-4147-A177-3AD203B41FA5}">
                      <a16:colId xmlns:a16="http://schemas.microsoft.com/office/drawing/2014/main" val="20002"/>
                    </a:ext>
                  </a:extLst>
                </a:gridCol>
                <a:gridCol w="1296625">
                  <a:extLst>
                    <a:ext uri="{9D8B030D-6E8A-4147-A177-3AD203B41FA5}">
                      <a16:colId xmlns:a16="http://schemas.microsoft.com/office/drawing/2014/main" val="20003"/>
                    </a:ext>
                  </a:extLst>
                </a:gridCol>
                <a:gridCol w="3502450">
                  <a:extLst>
                    <a:ext uri="{9D8B030D-6E8A-4147-A177-3AD203B41FA5}">
                      <a16:colId xmlns:a16="http://schemas.microsoft.com/office/drawing/2014/main" val="20004"/>
                    </a:ext>
                  </a:extLst>
                </a:gridCol>
                <a:gridCol w="2006250">
                  <a:extLst>
                    <a:ext uri="{9D8B030D-6E8A-4147-A177-3AD203B41FA5}">
                      <a16:colId xmlns:a16="http://schemas.microsoft.com/office/drawing/2014/main" val="20005"/>
                    </a:ext>
                  </a:extLst>
                </a:gridCol>
              </a:tblGrid>
              <a:tr h="700100">
                <a:tc>
                  <a:txBody>
                    <a:bodyPr/>
                    <a:lstStyle/>
                    <a:p>
                      <a:pPr marL="0" marR="0" lvl="0" indent="0" algn="l" rtl="0">
                        <a:lnSpc>
                          <a:spcPct val="100000"/>
                        </a:lnSpc>
                        <a:spcBef>
                          <a:spcPts val="0"/>
                        </a:spcBef>
                        <a:spcAft>
                          <a:spcPts val="0"/>
                        </a:spcAft>
                        <a:buClr>
                          <a:srgbClr val="000000"/>
                        </a:buClr>
                        <a:buSzPts val="1700"/>
                        <a:buFont typeface="Arial"/>
                        <a:buNone/>
                      </a:pPr>
                      <a:r>
                        <a:rPr lang="en-US" sz="1700" b="1" u="none" strike="noStrike" cap="none">
                          <a:latin typeface="Times New Roman"/>
                          <a:ea typeface="Times New Roman"/>
                          <a:cs typeface="Times New Roman"/>
                          <a:sym typeface="Times New Roman"/>
                        </a:rPr>
                        <a:t>S.No.</a:t>
                      </a:r>
                      <a:endParaRPr sz="1700" b="1" u="none" strike="noStrike" cap="none">
                        <a:latin typeface="Times New Roman"/>
                        <a:ea typeface="Times New Roman"/>
                        <a:cs typeface="Times New Roman"/>
                        <a:sym typeface="Times New Roman"/>
                      </a:endParaRPr>
                    </a:p>
                  </a:txBody>
                  <a:tcPr marL="91425" marR="91425" marT="91425" marB="91425" anchor="ctr">
                    <a:lnR w="19050" cap="flat" cmpd="sng">
                      <a:solidFill>
                        <a:schemeClr val="lt1"/>
                      </a:solidFill>
                      <a:prstDash val="solid"/>
                      <a:round/>
                      <a:headEnd type="none" w="sm" len="sm"/>
                      <a:tailEnd type="none" w="sm" len="sm"/>
                    </a:lnR>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000000"/>
                        </a:buClr>
                        <a:buSzPts val="1700"/>
                        <a:buFont typeface="Arial"/>
                        <a:buNone/>
                      </a:pPr>
                      <a:r>
                        <a:rPr lang="en-US" sz="1700" b="1" u="none" strike="noStrike" cap="none">
                          <a:latin typeface="Times New Roman"/>
                          <a:ea typeface="Times New Roman"/>
                          <a:cs typeface="Times New Roman"/>
                          <a:sym typeface="Times New Roman"/>
                        </a:rPr>
                        <a:t>TITLE</a:t>
                      </a:r>
                      <a:endParaRPr sz="1400" u="none" strike="noStrike" cap="none"/>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000000"/>
                        </a:buClr>
                        <a:buSzPts val="1700"/>
                        <a:buFont typeface="Arial"/>
                        <a:buNone/>
                      </a:pPr>
                      <a:r>
                        <a:rPr lang="en-US" sz="1700" b="1" u="none" strike="noStrike" cap="none">
                          <a:latin typeface="Times New Roman"/>
                          <a:ea typeface="Times New Roman"/>
                          <a:cs typeface="Times New Roman"/>
                          <a:sym typeface="Times New Roman"/>
                        </a:rPr>
                        <a:t>AUTHOR</a:t>
                      </a:r>
                      <a:endParaRPr sz="1400" u="none" strike="noStrike" cap="none"/>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000000"/>
                        </a:buClr>
                        <a:buSzPts val="1700"/>
                        <a:buFont typeface="Arial"/>
                        <a:buNone/>
                      </a:pPr>
                      <a:r>
                        <a:rPr lang="en-US" sz="1700" b="1" u="none" strike="noStrike" cap="none">
                          <a:latin typeface="Times New Roman"/>
                          <a:ea typeface="Times New Roman"/>
                          <a:cs typeface="Times New Roman"/>
                          <a:sym typeface="Times New Roman"/>
                        </a:rPr>
                        <a:t>YEAR</a:t>
                      </a:r>
                      <a:endParaRPr sz="1400" u="none" strike="noStrike" cap="none"/>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000000"/>
                        </a:buClr>
                        <a:buSzPts val="1700"/>
                        <a:buFont typeface="Arial"/>
                        <a:buNone/>
                      </a:pPr>
                      <a:r>
                        <a:rPr lang="en-US" sz="1700" b="1" u="none" strike="noStrike" cap="none">
                          <a:latin typeface="Times New Roman"/>
                          <a:ea typeface="Times New Roman"/>
                          <a:cs typeface="Times New Roman"/>
                          <a:sym typeface="Times New Roman"/>
                        </a:rPr>
                        <a:t>DESCRIPTION</a:t>
                      </a:r>
                      <a:endParaRPr sz="1400" u="none" strike="noStrike" cap="none"/>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000000"/>
                        </a:buClr>
                        <a:buSzPts val="1700"/>
                        <a:buFont typeface="Arial"/>
                        <a:buNone/>
                      </a:pPr>
                      <a:r>
                        <a:rPr lang="en-US" sz="1700" b="1" u="none" strike="noStrike" cap="none">
                          <a:latin typeface="Times New Roman"/>
                          <a:ea typeface="Times New Roman"/>
                          <a:cs typeface="Times New Roman"/>
                          <a:sym typeface="Times New Roman"/>
                        </a:rPr>
                        <a:t>LIMITATION</a:t>
                      </a:r>
                      <a:endParaRPr sz="1400" u="none" strike="noStrike" cap="none"/>
                    </a:p>
                  </a:txBody>
                  <a:tcPr marL="91425" marR="91425" marT="91425" marB="91425" anchor="ctr">
                    <a:lnL w="19050" cap="flat" cmpd="sng">
                      <a:solidFill>
                        <a:schemeClr val="lt1"/>
                      </a:solidFill>
                      <a:prstDash val="solid"/>
                      <a:round/>
                      <a:headEnd type="none" w="sm" len="sm"/>
                      <a:tailEnd type="none" w="sm" len="sm"/>
                    </a:lnL>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762550">
                <a:tc>
                  <a:txBody>
                    <a:bodyPr/>
                    <a:lstStyle/>
                    <a:p>
                      <a:pPr marL="0" marR="0" lvl="0" indent="0" algn="l" rtl="0">
                        <a:lnSpc>
                          <a:spcPct val="100000"/>
                        </a:lnSpc>
                        <a:spcBef>
                          <a:spcPts val="0"/>
                        </a:spcBef>
                        <a:spcAft>
                          <a:spcPts val="0"/>
                        </a:spcAft>
                        <a:buClr>
                          <a:srgbClr val="000000"/>
                        </a:buClr>
                        <a:buSzPts val="1500"/>
                        <a:buFont typeface="Arial"/>
                        <a:buNone/>
                      </a:pPr>
                      <a:r>
                        <a:rPr lang="en-US" sz="1500" u="none" strike="noStrike" cap="none"/>
                        <a:t>1.</a:t>
                      </a:r>
                      <a:endParaRPr sz="1500" u="none" strike="noStrike" cap="none"/>
                    </a:p>
                    <a:p>
                      <a:pPr marL="0" marR="0" lvl="0" indent="0" algn="l" rtl="0">
                        <a:lnSpc>
                          <a:spcPct val="100000"/>
                        </a:lnSpc>
                        <a:spcBef>
                          <a:spcPts val="0"/>
                        </a:spcBef>
                        <a:spcAft>
                          <a:spcPts val="0"/>
                        </a:spcAft>
                        <a:buClr>
                          <a:srgbClr val="000000"/>
                        </a:buClr>
                        <a:buSzPts val="1500"/>
                        <a:buFont typeface="Arial"/>
                        <a:buNone/>
                      </a:pPr>
                      <a:endParaRPr sz="1500" u="none" strike="noStrike" cap="none"/>
                    </a:p>
                    <a:p>
                      <a:pPr marL="0" marR="0" lvl="0" indent="0" algn="l" rtl="0">
                        <a:lnSpc>
                          <a:spcPct val="100000"/>
                        </a:lnSpc>
                        <a:spcBef>
                          <a:spcPts val="0"/>
                        </a:spcBef>
                        <a:spcAft>
                          <a:spcPts val="0"/>
                        </a:spcAft>
                        <a:buClr>
                          <a:srgbClr val="000000"/>
                        </a:buClr>
                        <a:buSzPts val="1500"/>
                        <a:buFont typeface="Arial"/>
                        <a:buNone/>
                      </a:pPr>
                      <a:endParaRPr sz="1500" u="none" strike="noStrike" cap="none"/>
                    </a:p>
                    <a:p>
                      <a:pPr marL="0" marR="0" lvl="0" indent="0" algn="l" rtl="0">
                        <a:lnSpc>
                          <a:spcPct val="100000"/>
                        </a:lnSpc>
                        <a:spcBef>
                          <a:spcPts val="0"/>
                        </a:spcBef>
                        <a:spcAft>
                          <a:spcPts val="0"/>
                        </a:spcAft>
                        <a:buClr>
                          <a:srgbClr val="000000"/>
                        </a:buClr>
                        <a:buSzPts val="1500"/>
                        <a:buFont typeface="Arial"/>
                        <a:buNone/>
                      </a:pPr>
                      <a:endParaRPr sz="1500" u="none" strike="noStrike" cap="none"/>
                    </a:p>
                    <a:p>
                      <a:pPr marL="0" marR="0" lvl="0" indent="0" algn="l" rtl="0">
                        <a:lnSpc>
                          <a:spcPct val="100000"/>
                        </a:lnSpc>
                        <a:spcBef>
                          <a:spcPts val="0"/>
                        </a:spcBef>
                        <a:spcAft>
                          <a:spcPts val="0"/>
                        </a:spcAft>
                        <a:buClr>
                          <a:srgbClr val="000000"/>
                        </a:buClr>
                        <a:buSzPts val="1500"/>
                        <a:buFont typeface="Arial"/>
                        <a:buNone/>
                      </a:pPr>
                      <a:endParaRPr sz="1500" u="none" strike="noStrike" cap="none"/>
                    </a:p>
                    <a:p>
                      <a:pPr marL="0" marR="0" lvl="0" indent="0" algn="l" rtl="0">
                        <a:lnSpc>
                          <a:spcPct val="100000"/>
                        </a:lnSpc>
                        <a:spcBef>
                          <a:spcPts val="0"/>
                        </a:spcBef>
                        <a:spcAft>
                          <a:spcPts val="0"/>
                        </a:spcAft>
                        <a:buClr>
                          <a:srgbClr val="000000"/>
                        </a:buClr>
                        <a:buSzPts val="1500"/>
                        <a:buFont typeface="Arial"/>
                        <a:buNone/>
                      </a:pPr>
                      <a:endParaRPr sz="1500" u="none" strike="noStrike" cap="none"/>
                    </a:p>
                    <a:p>
                      <a:pPr marL="0" marR="0" lvl="0" indent="0" algn="l" rtl="0">
                        <a:lnSpc>
                          <a:spcPct val="100000"/>
                        </a:lnSpc>
                        <a:spcBef>
                          <a:spcPts val="0"/>
                        </a:spcBef>
                        <a:spcAft>
                          <a:spcPts val="0"/>
                        </a:spcAft>
                        <a:buClr>
                          <a:srgbClr val="000000"/>
                        </a:buClr>
                        <a:buSzPts val="1500"/>
                        <a:buFont typeface="Arial"/>
                        <a:buNone/>
                      </a:pPr>
                      <a:endParaRPr sz="1500" u="none" strike="noStrike" cap="none"/>
                    </a:p>
                    <a:p>
                      <a:pPr marL="0" marR="0" lvl="0" indent="0" algn="l" rtl="0">
                        <a:lnSpc>
                          <a:spcPct val="100000"/>
                        </a:lnSpc>
                        <a:spcBef>
                          <a:spcPts val="0"/>
                        </a:spcBef>
                        <a:spcAft>
                          <a:spcPts val="0"/>
                        </a:spcAft>
                        <a:buClr>
                          <a:srgbClr val="000000"/>
                        </a:buClr>
                        <a:buSzPts val="2100"/>
                        <a:buFont typeface="Arial"/>
                        <a:buNone/>
                      </a:pPr>
                      <a:endParaRPr sz="2100" u="none" strike="noStrike" cap="none"/>
                    </a:p>
                    <a:p>
                      <a:pPr marL="0" marR="0" lvl="0" indent="0" algn="l" rtl="0">
                        <a:lnSpc>
                          <a:spcPct val="100000"/>
                        </a:lnSpc>
                        <a:spcBef>
                          <a:spcPts val="0"/>
                        </a:spcBef>
                        <a:spcAft>
                          <a:spcPts val="0"/>
                        </a:spcAft>
                        <a:buClr>
                          <a:srgbClr val="000000"/>
                        </a:buClr>
                        <a:buSzPts val="1500"/>
                        <a:buFont typeface="Arial"/>
                        <a:buNone/>
                      </a:pPr>
                      <a:r>
                        <a:rPr lang="en-US" sz="1500" u="none" strike="noStrike" cap="none"/>
                        <a:t>2.</a:t>
                      </a:r>
                      <a:endParaRPr sz="1500" u="none" strike="noStrike" cap="none"/>
                    </a:p>
                  </a:txBody>
                  <a:tcPr marL="91425" marR="91425" marT="91425" marB="91425">
                    <a:lnR w="1905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solidFill>
                      <a:srgbClr val="F3F3F3"/>
                    </a:solidFill>
                  </a:tcPr>
                </a:tc>
                <a:tc>
                  <a:txBody>
                    <a:bodyPr/>
                    <a:lstStyle/>
                    <a:p>
                      <a:pPr marL="0" marR="0" lvl="0" indent="0" algn="l" rtl="0">
                        <a:lnSpc>
                          <a:spcPct val="115000"/>
                        </a:lnSpc>
                        <a:spcBef>
                          <a:spcPts val="0"/>
                        </a:spcBef>
                        <a:spcAft>
                          <a:spcPts val="0"/>
                        </a:spcAft>
                        <a:buClr>
                          <a:srgbClr val="000000"/>
                        </a:buClr>
                        <a:buSzPts val="1500"/>
                        <a:buFont typeface="Arial"/>
                        <a:buNone/>
                      </a:pPr>
                      <a:r>
                        <a:rPr lang="en-US" sz="1500" u="none" strike="noStrike" cap="none">
                          <a:solidFill>
                            <a:srgbClr val="001A36"/>
                          </a:solidFill>
                          <a:latin typeface="Times New Roman"/>
                          <a:ea typeface="Times New Roman"/>
                          <a:cs typeface="Times New Roman"/>
                          <a:sym typeface="Times New Roman"/>
                        </a:rPr>
                        <a:t>A New Approach for Event Detection using k -means Clustering and Neural Network</a:t>
                      </a:r>
                      <a:r>
                        <a:rPr lang="en-US" sz="1500" i="1" u="none" strike="noStrike" cap="none">
                          <a:solidFill>
                            <a:srgbClr val="001A36"/>
                          </a:solidFill>
                          <a:latin typeface="Times New Roman"/>
                          <a:ea typeface="Times New Roman"/>
                          <a:cs typeface="Times New Roman"/>
                          <a:sym typeface="Times New Roman"/>
                        </a:rPr>
                        <a:t>s</a:t>
                      </a:r>
                      <a:endParaRPr sz="1500" i="1" u="none" strike="noStrike" cap="none">
                        <a:solidFill>
                          <a:srgbClr val="001A36"/>
                        </a:solidFill>
                        <a:latin typeface="Times New Roman"/>
                        <a:ea typeface="Times New Roman"/>
                        <a:cs typeface="Times New Roman"/>
                        <a:sym typeface="Times New Roman"/>
                      </a:endParaRPr>
                    </a:p>
                    <a:p>
                      <a:pPr marL="0" marR="0" lvl="0" indent="0" algn="l" rtl="0">
                        <a:lnSpc>
                          <a:spcPct val="115000"/>
                        </a:lnSpc>
                        <a:spcBef>
                          <a:spcPts val="200"/>
                        </a:spcBef>
                        <a:spcAft>
                          <a:spcPts val="0"/>
                        </a:spcAft>
                        <a:buClr>
                          <a:srgbClr val="000000"/>
                        </a:buClr>
                        <a:buSzPts val="1500"/>
                        <a:buFont typeface="Arial"/>
                        <a:buNone/>
                      </a:pPr>
                      <a:endParaRPr sz="1500" i="1" u="none" strike="noStrike" cap="none">
                        <a:solidFill>
                          <a:srgbClr val="001A36"/>
                        </a:solidFill>
                        <a:latin typeface="Times New Roman"/>
                        <a:ea typeface="Times New Roman"/>
                        <a:cs typeface="Times New Roman"/>
                        <a:sym typeface="Times New Roman"/>
                      </a:endParaRPr>
                    </a:p>
                    <a:p>
                      <a:pPr marL="0" marR="0" lvl="0" indent="0" algn="l" rtl="0">
                        <a:lnSpc>
                          <a:spcPct val="115000"/>
                        </a:lnSpc>
                        <a:spcBef>
                          <a:spcPts val="200"/>
                        </a:spcBef>
                        <a:spcAft>
                          <a:spcPts val="0"/>
                        </a:spcAft>
                        <a:buClr>
                          <a:srgbClr val="000000"/>
                        </a:buClr>
                        <a:buSzPts val="1500"/>
                        <a:buFont typeface="Arial"/>
                        <a:buNone/>
                      </a:pPr>
                      <a:endParaRPr sz="1500" i="1" u="none" strike="noStrike" cap="none">
                        <a:solidFill>
                          <a:srgbClr val="001A36"/>
                        </a:solidFill>
                        <a:latin typeface="Times New Roman"/>
                        <a:ea typeface="Times New Roman"/>
                        <a:cs typeface="Times New Roman"/>
                        <a:sym typeface="Times New Roman"/>
                      </a:endParaRPr>
                    </a:p>
                    <a:p>
                      <a:pPr marL="0" marR="0" lvl="0" indent="0" algn="l" rtl="0">
                        <a:lnSpc>
                          <a:spcPct val="115000"/>
                        </a:lnSpc>
                        <a:spcBef>
                          <a:spcPts val="200"/>
                        </a:spcBef>
                        <a:spcAft>
                          <a:spcPts val="0"/>
                        </a:spcAft>
                        <a:buClr>
                          <a:srgbClr val="000000"/>
                        </a:buClr>
                        <a:buSzPts val="1500"/>
                        <a:buFont typeface="Arial"/>
                        <a:buNone/>
                      </a:pPr>
                      <a:r>
                        <a:rPr lang="en-US" sz="1500" u="none" strike="noStrike" cap="none">
                          <a:solidFill>
                            <a:srgbClr val="001A36"/>
                          </a:solidFill>
                          <a:latin typeface="Times New Roman"/>
                          <a:ea typeface="Times New Roman"/>
                          <a:cs typeface="Times New Roman"/>
                          <a:sym typeface="Times New Roman"/>
                        </a:rPr>
                        <a:t>Use of AI Techniques for Residential Fire</a:t>
                      </a:r>
                      <a:endParaRPr sz="1500" u="none" strike="noStrike" cap="none">
                        <a:solidFill>
                          <a:srgbClr val="001A36"/>
                        </a:solidFill>
                        <a:latin typeface="Times New Roman"/>
                        <a:ea typeface="Times New Roman"/>
                        <a:cs typeface="Times New Roman"/>
                        <a:sym typeface="Times New Roman"/>
                      </a:endParaRPr>
                    </a:p>
                    <a:p>
                      <a:pPr marL="0" marR="0" lvl="0" indent="0" algn="l" rtl="0">
                        <a:lnSpc>
                          <a:spcPct val="115000"/>
                        </a:lnSpc>
                        <a:spcBef>
                          <a:spcPts val="200"/>
                        </a:spcBef>
                        <a:spcAft>
                          <a:spcPts val="0"/>
                        </a:spcAft>
                        <a:buClr>
                          <a:srgbClr val="000000"/>
                        </a:buClr>
                        <a:buSzPts val="1500"/>
                        <a:buFont typeface="Arial"/>
                        <a:buNone/>
                      </a:pPr>
                      <a:r>
                        <a:rPr lang="en-US" sz="1500" u="none" strike="noStrike" cap="none">
                          <a:solidFill>
                            <a:srgbClr val="001A36"/>
                          </a:solidFill>
                          <a:latin typeface="Times New Roman"/>
                          <a:ea typeface="Times New Roman"/>
                          <a:cs typeface="Times New Roman"/>
                          <a:sym typeface="Times New Roman"/>
                        </a:rPr>
                        <a:t>Detection.</a:t>
                      </a:r>
                      <a:endParaRPr sz="1300" i="1" u="none" strike="noStrike" cap="none">
                        <a:solidFill>
                          <a:schemeClr val="dk2"/>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solidFill>
                      <a:srgbClr val="F3F3F3"/>
                    </a:solidFill>
                  </a:tcPr>
                </a:tc>
                <a:tc>
                  <a:txBody>
                    <a:bodyPr/>
                    <a:lstStyle/>
                    <a:p>
                      <a:pPr marL="0" marR="0" lvl="0" indent="0" algn="l" rtl="0">
                        <a:lnSpc>
                          <a:spcPct val="115000"/>
                        </a:lnSpc>
                        <a:spcBef>
                          <a:spcPts val="0"/>
                        </a:spcBef>
                        <a:spcAft>
                          <a:spcPts val="0"/>
                        </a:spcAft>
                        <a:buClr>
                          <a:srgbClr val="000000"/>
                        </a:buClr>
                        <a:buSzPts val="1500"/>
                        <a:buFont typeface="Arial"/>
                        <a:buNone/>
                      </a:pPr>
                      <a:r>
                        <a:rPr lang="en-US" sz="1500" u="none" strike="noStrike" cap="none" dirty="0">
                          <a:solidFill>
                            <a:srgbClr val="001A36"/>
                          </a:solidFill>
                          <a:latin typeface="Times New Roman"/>
                          <a:ea typeface="Times New Roman"/>
                          <a:cs typeface="Times New Roman"/>
                          <a:sym typeface="Times New Roman"/>
                        </a:rPr>
                        <a:t>M. O. Oladimeji, M. G. </a:t>
                      </a:r>
                      <a:r>
                        <a:rPr lang="en-US" sz="1500" u="none" strike="noStrike" cap="none" dirty="0" err="1">
                          <a:solidFill>
                            <a:srgbClr val="001A36"/>
                          </a:solidFill>
                          <a:latin typeface="Times New Roman"/>
                          <a:ea typeface="Times New Roman"/>
                          <a:cs typeface="Times New Roman"/>
                          <a:sym typeface="Times New Roman"/>
                        </a:rPr>
                        <a:t>Smiee</a:t>
                      </a:r>
                      <a:r>
                        <a:rPr lang="en-US" sz="1500" u="none" strike="noStrike" cap="none" dirty="0">
                          <a:solidFill>
                            <a:srgbClr val="001A36"/>
                          </a:solidFill>
                          <a:latin typeface="Times New Roman"/>
                          <a:ea typeface="Times New Roman"/>
                          <a:cs typeface="Times New Roman"/>
                          <a:sym typeface="Times New Roman"/>
                        </a:rPr>
                        <a:t> and S. D. </a:t>
                      </a:r>
                      <a:r>
                        <a:rPr lang="en-US" sz="1500" u="none" strike="noStrike" cap="none" dirty="0" err="1">
                          <a:solidFill>
                            <a:srgbClr val="001A36"/>
                          </a:solidFill>
                          <a:latin typeface="Times New Roman"/>
                          <a:ea typeface="Times New Roman"/>
                          <a:cs typeface="Times New Roman"/>
                          <a:sym typeface="Times New Roman"/>
                        </a:rPr>
                        <a:t>Mieee</a:t>
                      </a:r>
                      <a:endParaRPr sz="1500" u="none" strike="noStrike" cap="none" dirty="0">
                        <a:solidFill>
                          <a:srgbClr val="001A36"/>
                        </a:solidFill>
                        <a:latin typeface="Times New Roman"/>
                        <a:ea typeface="Times New Roman"/>
                        <a:cs typeface="Times New Roman"/>
                        <a:sym typeface="Times New Roman"/>
                      </a:endParaRPr>
                    </a:p>
                    <a:p>
                      <a:pPr marL="0" marR="0" lvl="0" indent="0" algn="l" rtl="0">
                        <a:lnSpc>
                          <a:spcPct val="115000"/>
                        </a:lnSpc>
                        <a:spcBef>
                          <a:spcPts val="200"/>
                        </a:spcBef>
                        <a:spcAft>
                          <a:spcPts val="0"/>
                        </a:spcAft>
                        <a:buClr>
                          <a:srgbClr val="000000"/>
                        </a:buClr>
                        <a:buSzPts val="1500"/>
                        <a:buFont typeface="Arial"/>
                        <a:buNone/>
                      </a:pPr>
                      <a:endParaRPr sz="1500" u="none" strike="noStrike" cap="none" dirty="0">
                        <a:solidFill>
                          <a:srgbClr val="001A36"/>
                        </a:solidFill>
                        <a:latin typeface="Times New Roman"/>
                        <a:ea typeface="Times New Roman"/>
                        <a:cs typeface="Times New Roman"/>
                        <a:sym typeface="Times New Roman"/>
                      </a:endParaRPr>
                    </a:p>
                    <a:p>
                      <a:pPr marL="0" marR="0" lvl="0" indent="0" algn="l" rtl="0">
                        <a:lnSpc>
                          <a:spcPct val="115000"/>
                        </a:lnSpc>
                        <a:spcBef>
                          <a:spcPts val="200"/>
                        </a:spcBef>
                        <a:spcAft>
                          <a:spcPts val="0"/>
                        </a:spcAft>
                        <a:buClr>
                          <a:srgbClr val="000000"/>
                        </a:buClr>
                        <a:buSzPts val="1500"/>
                        <a:buFont typeface="Arial"/>
                        <a:buNone/>
                      </a:pPr>
                      <a:endParaRPr sz="1500" u="none" strike="noStrike" cap="none" dirty="0">
                        <a:solidFill>
                          <a:srgbClr val="001A36"/>
                        </a:solidFill>
                        <a:latin typeface="Times New Roman"/>
                        <a:ea typeface="Times New Roman"/>
                        <a:cs typeface="Times New Roman"/>
                        <a:sym typeface="Times New Roman"/>
                      </a:endParaRPr>
                    </a:p>
                    <a:p>
                      <a:pPr marL="0" marR="0" lvl="0" indent="0" algn="l" rtl="0">
                        <a:lnSpc>
                          <a:spcPct val="115000"/>
                        </a:lnSpc>
                        <a:spcBef>
                          <a:spcPts val="200"/>
                        </a:spcBef>
                        <a:spcAft>
                          <a:spcPts val="0"/>
                        </a:spcAft>
                        <a:buClr>
                          <a:srgbClr val="000000"/>
                        </a:buClr>
                        <a:buSzPts val="1300"/>
                        <a:buFont typeface="Arial"/>
                        <a:buNone/>
                      </a:pPr>
                      <a:endParaRPr sz="1300" u="none" strike="noStrike" cap="none" dirty="0">
                        <a:solidFill>
                          <a:srgbClr val="001A36"/>
                        </a:solidFill>
                        <a:latin typeface="Times New Roman"/>
                        <a:ea typeface="Times New Roman"/>
                        <a:cs typeface="Times New Roman"/>
                        <a:sym typeface="Times New Roman"/>
                      </a:endParaRPr>
                    </a:p>
                    <a:p>
                      <a:pPr marL="0" marR="0" lvl="0" indent="0" algn="l" rtl="0">
                        <a:lnSpc>
                          <a:spcPct val="115000"/>
                        </a:lnSpc>
                        <a:spcBef>
                          <a:spcPts val="200"/>
                        </a:spcBef>
                        <a:spcAft>
                          <a:spcPts val="0"/>
                        </a:spcAft>
                        <a:buClr>
                          <a:srgbClr val="000000"/>
                        </a:buClr>
                        <a:buSzPts val="1500"/>
                        <a:buFont typeface="Arial"/>
                        <a:buNone/>
                      </a:pPr>
                      <a:r>
                        <a:rPr lang="en-US" sz="1500" u="none" strike="noStrike" cap="none" dirty="0">
                          <a:solidFill>
                            <a:srgbClr val="001A36"/>
                          </a:solidFill>
                          <a:latin typeface="Times New Roman"/>
                          <a:ea typeface="Times New Roman"/>
                          <a:cs typeface="Times New Roman"/>
                          <a:sym typeface="Times New Roman"/>
                        </a:rPr>
                        <a:t>M </a:t>
                      </a:r>
                      <a:r>
                        <a:rPr lang="en-US" sz="1500" u="none" strike="noStrike" cap="none" dirty="0" err="1">
                          <a:solidFill>
                            <a:srgbClr val="001A36"/>
                          </a:solidFill>
                          <a:latin typeface="Times New Roman"/>
                          <a:ea typeface="Times New Roman"/>
                          <a:cs typeface="Times New Roman"/>
                          <a:sym typeface="Times New Roman"/>
                        </a:rPr>
                        <a:t>Bahrepour</a:t>
                      </a:r>
                      <a:r>
                        <a:rPr lang="en-US" sz="1500" u="none" strike="noStrike" cap="none" dirty="0">
                          <a:solidFill>
                            <a:srgbClr val="001A36"/>
                          </a:solidFill>
                          <a:latin typeface="Times New Roman"/>
                          <a:ea typeface="Times New Roman"/>
                          <a:cs typeface="Times New Roman"/>
                          <a:sym typeface="Times New Roman"/>
                        </a:rPr>
                        <a:t>,</a:t>
                      </a:r>
                      <a:endParaRPr sz="1500" u="none" strike="noStrike" cap="none" dirty="0">
                        <a:solidFill>
                          <a:srgbClr val="001A36"/>
                        </a:solidFill>
                        <a:latin typeface="Times New Roman"/>
                        <a:ea typeface="Times New Roman"/>
                        <a:cs typeface="Times New Roman"/>
                        <a:sym typeface="Times New Roman"/>
                      </a:endParaRPr>
                    </a:p>
                    <a:p>
                      <a:pPr marL="0" marR="0" lvl="0" indent="0" algn="l" rtl="0">
                        <a:lnSpc>
                          <a:spcPct val="115000"/>
                        </a:lnSpc>
                        <a:spcBef>
                          <a:spcPts val="200"/>
                        </a:spcBef>
                        <a:spcAft>
                          <a:spcPts val="0"/>
                        </a:spcAft>
                        <a:buClr>
                          <a:srgbClr val="000000"/>
                        </a:buClr>
                        <a:buSzPts val="1500"/>
                        <a:buFont typeface="Arial"/>
                        <a:buNone/>
                      </a:pPr>
                      <a:r>
                        <a:rPr lang="en-US" sz="1500" u="none" strike="noStrike" cap="none" dirty="0">
                          <a:solidFill>
                            <a:srgbClr val="001A36"/>
                          </a:solidFill>
                          <a:latin typeface="Times New Roman"/>
                          <a:ea typeface="Times New Roman"/>
                          <a:cs typeface="Times New Roman"/>
                          <a:sym typeface="Times New Roman"/>
                        </a:rPr>
                        <a:t>N. </a:t>
                      </a:r>
                      <a:r>
                        <a:rPr lang="en-US" sz="1500" u="none" strike="noStrike" cap="none" dirty="0" err="1">
                          <a:solidFill>
                            <a:srgbClr val="001A36"/>
                          </a:solidFill>
                          <a:latin typeface="Times New Roman"/>
                          <a:ea typeface="Times New Roman"/>
                          <a:cs typeface="Times New Roman"/>
                          <a:sym typeface="Times New Roman"/>
                        </a:rPr>
                        <a:t>Meratnia</a:t>
                      </a:r>
                      <a:r>
                        <a:rPr lang="en-US" sz="1500" u="none" strike="noStrike" cap="none" dirty="0">
                          <a:solidFill>
                            <a:srgbClr val="001A36"/>
                          </a:solidFill>
                          <a:latin typeface="Times New Roman"/>
                          <a:ea typeface="Times New Roman"/>
                          <a:cs typeface="Times New Roman"/>
                          <a:sym typeface="Times New Roman"/>
                        </a:rPr>
                        <a:t> &amp;  </a:t>
                      </a:r>
                      <a:endParaRPr sz="1500" u="none" strike="noStrike" cap="none" dirty="0">
                        <a:solidFill>
                          <a:srgbClr val="001A36"/>
                        </a:solidFill>
                        <a:latin typeface="Times New Roman"/>
                        <a:ea typeface="Times New Roman"/>
                        <a:cs typeface="Times New Roman"/>
                        <a:sym typeface="Times New Roman"/>
                      </a:endParaRPr>
                    </a:p>
                    <a:p>
                      <a:pPr marL="0" marR="0" lvl="0" indent="0" algn="l" rtl="0">
                        <a:lnSpc>
                          <a:spcPct val="115000"/>
                        </a:lnSpc>
                        <a:spcBef>
                          <a:spcPts val="200"/>
                        </a:spcBef>
                        <a:spcAft>
                          <a:spcPts val="0"/>
                        </a:spcAft>
                        <a:buClr>
                          <a:srgbClr val="000000"/>
                        </a:buClr>
                        <a:buSzPts val="1500"/>
                        <a:buFont typeface="Arial"/>
                        <a:buNone/>
                      </a:pPr>
                      <a:r>
                        <a:rPr lang="en-US" sz="1500" u="none" strike="noStrike" cap="none" dirty="0">
                          <a:solidFill>
                            <a:srgbClr val="001A36"/>
                          </a:solidFill>
                          <a:latin typeface="Times New Roman"/>
                          <a:ea typeface="Times New Roman"/>
                          <a:cs typeface="Times New Roman"/>
                          <a:sym typeface="Times New Roman"/>
                        </a:rPr>
                        <a:t>P.J.M </a:t>
                      </a:r>
                      <a:r>
                        <a:rPr lang="en-US" sz="1500" u="none" strike="noStrike" cap="none" dirty="0" err="1">
                          <a:solidFill>
                            <a:srgbClr val="001A36"/>
                          </a:solidFill>
                          <a:latin typeface="Times New Roman"/>
                          <a:ea typeface="Times New Roman"/>
                          <a:cs typeface="Times New Roman"/>
                          <a:sym typeface="Times New Roman"/>
                        </a:rPr>
                        <a:t>Havinga</a:t>
                      </a:r>
                      <a:endParaRPr sz="1500" u="none" strike="noStrike" cap="none" dirty="0">
                        <a:solidFill>
                          <a:srgbClr val="001A36"/>
                        </a:solidFill>
                        <a:latin typeface="Times New Roman"/>
                        <a:ea typeface="Times New Roman"/>
                        <a:cs typeface="Times New Roman"/>
                        <a:sym typeface="Times New Roman"/>
                      </a:endParaRPr>
                    </a:p>
                    <a:p>
                      <a:pPr marL="0" marR="650621" lvl="0" indent="0" algn="l" rtl="0">
                        <a:lnSpc>
                          <a:spcPct val="145774"/>
                        </a:lnSpc>
                        <a:spcBef>
                          <a:spcPts val="1985"/>
                        </a:spcBef>
                        <a:spcAft>
                          <a:spcPts val="0"/>
                        </a:spcAft>
                        <a:buClr>
                          <a:srgbClr val="000000"/>
                        </a:buClr>
                        <a:buSzPts val="900"/>
                        <a:buFont typeface="Arial"/>
                        <a:buNone/>
                      </a:pPr>
                      <a:endParaRPr sz="900" u="none" strike="noStrike" cap="none" dirty="0">
                        <a:solidFill>
                          <a:srgbClr val="001A36"/>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solidFill>
                      <a:srgbClr val="F3F3F3"/>
                    </a:solidFill>
                  </a:tcPr>
                </a:tc>
                <a:tc>
                  <a:txBody>
                    <a:bodyPr/>
                    <a:lstStyle/>
                    <a:p>
                      <a:pPr marL="0" marR="0" lvl="0" indent="0" algn="l" rtl="0">
                        <a:lnSpc>
                          <a:spcPct val="100000"/>
                        </a:lnSpc>
                        <a:spcBef>
                          <a:spcPts val="0"/>
                        </a:spcBef>
                        <a:spcAft>
                          <a:spcPts val="0"/>
                        </a:spcAft>
                        <a:buClr>
                          <a:srgbClr val="000000"/>
                        </a:buClr>
                        <a:buSzPts val="1500"/>
                        <a:buFont typeface="Arial"/>
                        <a:buNone/>
                      </a:pPr>
                      <a:r>
                        <a:rPr lang="en-US" sz="1500" u="none" strike="noStrike" cap="none">
                          <a:solidFill>
                            <a:srgbClr val="001A36"/>
                          </a:solidFill>
                          <a:latin typeface="Times New Roman"/>
                          <a:ea typeface="Times New Roman"/>
                          <a:cs typeface="Times New Roman"/>
                          <a:sym typeface="Times New Roman"/>
                        </a:rPr>
                        <a:t>2015 Conference Paper</a:t>
                      </a:r>
                      <a:endParaRPr sz="1500" u="none" strike="noStrike" cap="none">
                        <a:solidFill>
                          <a:srgbClr val="001A3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500"/>
                        <a:buFont typeface="Arial"/>
                        <a:buNone/>
                      </a:pPr>
                      <a:endParaRPr sz="1500" u="none" strike="noStrike" cap="none">
                        <a:solidFill>
                          <a:srgbClr val="001A3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500"/>
                        <a:buFont typeface="Arial"/>
                        <a:buNone/>
                      </a:pPr>
                      <a:endParaRPr sz="1500" u="none" strike="noStrike" cap="none">
                        <a:solidFill>
                          <a:srgbClr val="001A3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500"/>
                        <a:buFont typeface="Arial"/>
                        <a:buNone/>
                      </a:pPr>
                      <a:endParaRPr sz="1500" u="none" strike="noStrike" cap="none">
                        <a:solidFill>
                          <a:srgbClr val="001A3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500"/>
                        <a:buFont typeface="Arial"/>
                        <a:buNone/>
                      </a:pPr>
                      <a:endParaRPr sz="1500" u="none" strike="noStrike" cap="none">
                        <a:solidFill>
                          <a:srgbClr val="001A3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600"/>
                        <a:buFont typeface="Arial"/>
                        <a:buNone/>
                      </a:pPr>
                      <a:endParaRPr sz="600" u="none" strike="noStrike" cap="none">
                        <a:solidFill>
                          <a:srgbClr val="001A3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500"/>
                        <a:buFont typeface="Arial"/>
                        <a:buNone/>
                      </a:pPr>
                      <a:endParaRPr sz="1500" u="none" strike="noStrike" cap="none">
                        <a:solidFill>
                          <a:srgbClr val="001A3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600"/>
                        <a:buFont typeface="Arial"/>
                        <a:buNone/>
                      </a:pPr>
                      <a:r>
                        <a:rPr lang="en-US" sz="1600" u="none" strike="noStrike" cap="none">
                          <a:solidFill>
                            <a:srgbClr val="001A36"/>
                          </a:solidFill>
                          <a:latin typeface="Times New Roman"/>
                          <a:ea typeface="Times New Roman"/>
                          <a:cs typeface="Times New Roman"/>
                          <a:sym typeface="Times New Roman"/>
                        </a:rPr>
                        <a:t>AIAI 2009</a:t>
                      </a:r>
                      <a:endParaRPr sz="1600" u="none" strike="noStrike" cap="none">
                        <a:solidFill>
                          <a:srgbClr val="001A3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600"/>
                        <a:buFont typeface="Arial"/>
                        <a:buNone/>
                      </a:pPr>
                      <a:r>
                        <a:rPr lang="en-US" sz="1600" u="none" strike="noStrike" cap="none">
                          <a:solidFill>
                            <a:srgbClr val="001A36"/>
                          </a:solidFill>
                          <a:latin typeface="Times New Roman"/>
                          <a:ea typeface="Times New Roman"/>
                          <a:cs typeface="Times New Roman"/>
                          <a:sym typeface="Times New Roman"/>
                        </a:rPr>
                        <a:t>(Journal)</a:t>
                      </a:r>
                      <a:endParaRPr sz="1600" u="none" strike="noStrike" cap="none">
                        <a:solidFill>
                          <a:srgbClr val="001A36"/>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solidFill>
                      <a:srgbClr val="F3F3F3"/>
                    </a:solidFill>
                  </a:tcPr>
                </a:tc>
                <a:tc>
                  <a:txBody>
                    <a:bodyPr/>
                    <a:lstStyle/>
                    <a:p>
                      <a:pPr marL="0" marR="0" lvl="0" indent="0" algn="l" rtl="0">
                        <a:lnSpc>
                          <a:spcPct val="100000"/>
                        </a:lnSpc>
                        <a:spcBef>
                          <a:spcPts val="0"/>
                        </a:spcBef>
                        <a:spcAft>
                          <a:spcPts val="0"/>
                        </a:spcAft>
                        <a:buClr>
                          <a:srgbClr val="000000"/>
                        </a:buClr>
                        <a:buSzPts val="1500"/>
                        <a:buFont typeface="Arial"/>
                        <a:buNone/>
                      </a:pPr>
                      <a:r>
                        <a:rPr lang="en-US" sz="1500" u="none" strike="noStrike" cap="none">
                          <a:solidFill>
                            <a:srgbClr val="001A36"/>
                          </a:solidFill>
                          <a:latin typeface="Times New Roman"/>
                          <a:ea typeface="Times New Roman"/>
                          <a:cs typeface="Times New Roman"/>
                          <a:sym typeface="Times New Roman"/>
                        </a:rPr>
                        <a:t>We study the event detection problem using convolutional neural networks (CNNs) that overcome the two fundamental limitations of the traditional feature-based approaches the complicated feature engineering for rich feature sets.</a:t>
                      </a:r>
                      <a:endParaRPr sz="1500" u="none" strike="noStrike" cap="none">
                        <a:solidFill>
                          <a:srgbClr val="001A3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500"/>
                        <a:buFont typeface="Arial"/>
                        <a:buNone/>
                      </a:pPr>
                      <a:endParaRPr sz="1500" u="none" strike="noStrike" cap="none">
                        <a:solidFill>
                          <a:srgbClr val="001A3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900"/>
                        <a:buFont typeface="Arial"/>
                        <a:buNone/>
                      </a:pPr>
                      <a:endParaRPr sz="1900" u="none" strike="noStrike" cap="none">
                        <a:solidFill>
                          <a:srgbClr val="001A3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500"/>
                        <a:buFont typeface="Arial"/>
                        <a:buNone/>
                      </a:pPr>
                      <a:r>
                        <a:rPr lang="en-US" sz="1500" u="none" strike="noStrike" cap="none">
                          <a:solidFill>
                            <a:srgbClr val="001A36"/>
                          </a:solidFill>
                          <a:latin typeface="Times New Roman"/>
                          <a:ea typeface="Times New Roman"/>
                          <a:cs typeface="Times New Roman"/>
                          <a:sym typeface="Times New Roman"/>
                        </a:rPr>
                        <a:t>Early residential fire detection is important</a:t>
                      </a:r>
                      <a:endParaRPr sz="1500" u="none" strike="noStrike" cap="none">
                        <a:solidFill>
                          <a:srgbClr val="001A3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500"/>
                        <a:buFont typeface="Arial"/>
                        <a:buNone/>
                      </a:pPr>
                      <a:r>
                        <a:rPr lang="en-US" sz="1500" u="none" strike="noStrike" cap="none">
                          <a:solidFill>
                            <a:srgbClr val="001A36"/>
                          </a:solidFill>
                          <a:latin typeface="Times New Roman"/>
                          <a:ea typeface="Times New Roman"/>
                          <a:cs typeface="Times New Roman"/>
                          <a:sym typeface="Times New Roman"/>
                        </a:rPr>
                        <a:t>for prompt extinguishing and reducing damages and life losses. To detect fire, one or a combination of data-sets algorithms and sensors needed.  </a:t>
                      </a:r>
                      <a:r>
                        <a:rPr lang="en-US" sz="1200" u="none" strike="noStrike" cap="none">
                          <a:solidFill>
                            <a:srgbClr val="001A36"/>
                          </a:solidFill>
                          <a:highlight>
                            <a:srgbClr val="FFFFFF"/>
                          </a:highlight>
                        </a:rPr>
                        <a:t> </a:t>
                      </a:r>
                      <a:endParaRPr sz="1500" u="none" strike="noStrike" cap="none">
                        <a:solidFill>
                          <a:srgbClr val="001A36"/>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solidFill>
                      <a:srgbClr val="F3F3F3"/>
                    </a:solidFill>
                  </a:tcPr>
                </a:tc>
                <a:tc>
                  <a:txBody>
                    <a:bodyPr/>
                    <a:lstStyle/>
                    <a:p>
                      <a:pPr marL="0" marR="0" lvl="0" indent="0" algn="l" rtl="0">
                        <a:lnSpc>
                          <a:spcPct val="100000"/>
                        </a:lnSpc>
                        <a:spcBef>
                          <a:spcPts val="0"/>
                        </a:spcBef>
                        <a:spcAft>
                          <a:spcPts val="0"/>
                        </a:spcAft>
                        <a:buClr>
                          <a:srgbClr val="000000"/>
                        </a:buClr>
                        <a:buSzPts val="1500"/>
                        <a:buFont typeface="Arial"/>
                        <a:buNone/>
                      </a:pPr>
                      <a:r>
                        <a:rPr lang="en-US" sz="1500" u="none" strike="noStrike" cap="none" dirty="0">
                          <a:solidFill>
                            <a:srgbClr val="001A36"/>
                          </a:solidFill>
                          <a:latin typeface="Times New Roman"/>
                          <a:ea typeface="Times New Roman"/>
                          <a:cs typeface="Times New Roman"/>
                          <a:sym typeface="Times New Roman"/>
                        </a:rPr>
                        <a:t>Error propagation from the preceding stages which generate these features.</a:t>
                      </a:r>
                      <a:endParaRPr sz="1500" u="none" strike="noStrike" cap="none" dirty="0">
                        <a:solidFill>
                          <a:srgbClr val="001A3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500"/>
                        <a:buFont typeface="Arial"/>
                        <a:buNone/>
                      </a:pPr>
                      <a:endParaRPr sz="1500" u="none" strike="noStrike" cap="none" dirty="0">
                        <a:solidFill>
                          <a:srgbClr val="001A3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500"/>
                        <a:buFont typeface="Arial"/>
                        <a:buNone/>
                      </a:pPr>
                      <a:endParaRPr sz="1500" u="none" strike="noStrike" cap="none" dirty="0">
                        <a:solidFill>
                          <a:srgbClr val="001A3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500"/>
                        <a:buFont typeface="Arial"/>
                        <a:buNone/>
                      </a:pPr>
                      <a:endParaRPr sz="1500" u="none" strike="noStrike" cap="none" dirty="0">
                        <a:solidFill>
                          <a:srgbClr val="001A3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u="none" strike="noStrike" cap="none" dirty="0">
                        <a:solidFill>
                          <a:srgbClr val="001A3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500"/>
                        <a:buFont typeface="Arial"/>
                        <a:buNone/>
                      </a:pPr>
                      <a:r>
                        <a:rPr lang="en-US" sz="1500" u="none" strike="noStrike" cap="none" dirty="0">
                          <a:solidFill>
                            <a:srgbClr val="001A36"/>
                          </a:solidFill>
                          <a:latin typeface="Times New Roman"/>
                          <a:ea typeface="Times New Roman"/>
                          <a:cs typeface="Times New Roman"/>
                          <a:sym typeface="Times New Roman"/>
                        </a:rPr>
                        <a:t>Complicated feature engineering for rich feature sets.</a:t>
                      </a:r>
                      <a:endParaRPr sz="1500" u="none" strike="noStrike" cap="none" dirty="0">
                        <a:solidFill>
                          <a:srgbClr val="001A36"/>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T w="38100" cap="flat" cmpd="sng">
                      <a:solidFill>
                        <a:schemeClr val="lt1"/>
                      </a:solidFill>
                      <a:prstDash val="solid"/>
                      <a:round/>
                      <a:headEnd type="none" w="sm" len="sm"/>
                      <a:tailEnd type="none" w="sm" len="sm"/>
                    </a:lnT>
                    <a:solidFill>
                      <a:srgbClr val="F3F3F3"/>
                    </a:solidFill>
                  </a:tcPr>
                </a:tc>
                <a:extLst>
                  <a:ext uri="{0D108BD9-81ED-4DB2-BD59-A6C34878D82A}">
                    <a16:rowId xmlns:a16="http://schemas.microsoft.com/office/drawing/2014/main" val="10001"/>
                  </a:ext>
                </a:extLst>
              </a:tr>
            </a:tbl>
          </a:graphicData>
        </a:graphic>
      </p:graphicFrame>
      <p:cxnSp>
        <p:nvCxnSpPr>
          <p:cNvPr id="331" name="Google Shape;331;g11aae61f751_0_873"/>
          <p:cNvCxnSpPr/>
          <p:nvPr/>
        </p:nvCxnSpPr>
        <p:spPr>
          <a:xfrm rot="10800000">
            <a:off x="1208238" y="4631525"/>
            <a:ext cx="10684500" cy="16800"/>
          </a:xfrm>
          <a:prstGeom prst="straightConnector1">
            <a:avLst/>
          </a:prstGeom>
          <a:noFill/>
          <a:ln w="19050" cap="flat" cmpd="sng">
            <a:solidFill>
              <a:schemeClr val="lt1"/>
            </a:solidFill>
            <a:prstDash val="solid"/>
            <a:round/>
            <a:headEnd type="none" w="sm" len="sm"/>
            <a:tailEnd type="none" w="sm" len="sm"/>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g11aae61f751_0_1162"/>
          <p:cNvSpPr txBox="1">
            <a:spLocks noGrp="1"/>
          </p:cNvSpPr>
          <p:nvPr>
            <p:ph type="title"/>
          </p:nvPr>
        </p:nvSpPr>
        <p:spPr>
          <a:xfrm>
            <a:off x="1828800" y="533400"/>
            <a:ext cx="9838200" cy="1143000"/>
          </a:xfrm>
          <a:prstGeom prst="rect">
            <a:avLst/>
          </a:prstGeom>
          <a:noFill/>
          <a:ln>
            <a:noFill/>
          </a:ln>
        </p:spPr>
        <p:txBody>
          <a:bodyPr spcFirstLastPara="1" wrap="square" lIns="91425" tIns="45700" rIns="91425" bIns="45700" anchor="ctr" anchorCtr="0">
            <a:noAutofit/>
          </a:bodyPr>
          <a:lstStyle/>
          <a:p>
            <a:pPr marL="0" lvl="0" indent="0" algn="ctr" rtl="0">
              <a:lnSpc>
                <a:spcPct val="85000"/>
              </a:lnSpc>
              <a:spcBef>
                <a:spcPts val="0"/>
              </a:spcBef>
              <a:spcAft>
                <a:spcPts val="0"/>
              </a:spcAft>
              <a:buSzPts val="1400"/>
              <a:buNone/>
            </a:pPr>
            <a:r>
              <a:rPr lang="en-US" dirty="0"/>
              <a:t>Proposed Approach</a:t>
            </a:r>
            <a:endParaRPr dirty="0"/>
          </a:p>
        </p:txBody>
      </p:sp>
      <p:sp>
        <p:nvSpPr>
          <p:cNvPr id="337" name="Google Shape;337;g11aae61f751_0_1162"/>
          <p:cNvSpPr txBox="1">
            <a:spLocks noGrp="1"/>
          </p:cNvSpPr>
          <p:nvPr>
            <p:ph idx="1"/>
          </p:nvPr>
        </p:nvSpPr>
        <p:spPr>
          <a:xfrm>
            <a:off x="1088927" y="1894064"/>
            <a:ext cx="10785900" cy="4248900"/>
          </a:xfrm>
          <a:prstGeom prst="rect">
            <a:avLst/>
          </a:prstGeom>
          <a:noFill/>
          <a:ln>
            <a:noFill/>
          </a:ln>
        </p:spPr>
        <p:txBody>
          <a:bodyPr spcFirstLastPara="1" wrap="square" lIns="91425" tIns="45700" rIns="91425" bIns="45700" anchor="t" anchorCtr="0">
            <a:noAutofit/>
          </a:bodyPr>
          <a:lstStyle/>
          <a:p>
            <a:pPr marL="0" indent="0" algn="just">
              <a:lnSpc>
                <a:spcPct val="150000"/>
              </a:lnSpc>
              <a:spcBef>
                <a:spcPts val="0"/>
              </a:spcBef>
              <a:buSzPts val="1800"/>
              <a:buNone/>
            </a:pPr>
            <a:r>
              <a:rPr lang="en-US" sz="2000" dirty="0">
                <a:solidFill>
                  <a:srgbClr val="001A36"/>
                </a:solidFill>
              </a:rPr>
              <a:t>Forest </a:t>
            </a:r>
            <a:r>
              <a:rPr lang="en-US" dirty="0">
                <a:solidFill>
                  <a:srgbClr val="001A36"/>
                </a:solidFill>
              </a:rPr>
              <a:t>Fire Modelling Indices </a:t>
            </a:r>
            <a:r>
              <a:rPr lang="en-US" sz="2000" dirty="0">
                <a:solidFill>
                  <a:srgbClr val="001A36"/>
                </a:solidFill>
              </a:rPr>
              <a:t>Dataset is taken from UCI Machine Learning repository, description of dataset is described as below</a:t>
            </a:r>
            <a:r>
              <a:rPr lang="en-US" dirty="0">
                <a:solidFill>
                  <a:srgbClr val="001A36"/>
                </a:solidFill>
              </a:rPr>
              <a:t>. We have taken the following indices into the consideration:</a:t>
            </a:r>
            <a:endParaRPr lang="en-IN" sz="2000" dirty="0">
              <a:solidFill>
                <a:srgbClr val="001A36"/>
              </a:solidFill>
            </a:endParaRPr>
          </a:p>
          <a:p>
            <a:pPr marL="457200" lvl="0" indent="-355600" algn="just" rtl="0">
              <a:lnSpc>
                <a:spcPct val="150000"/>
              </a:lnSpc>
              <a:spcBef>
                <a:spcPts val="0"/>
              </a:spcBef>
              <a:spcAft>
                <a:spcPts val="0"/>
              </a:spcAft>
              <a:buClr>
                <a:srgbClr val="001A36"/>
              </a:buClr>
              <a:buSzPts val="2000"/>
              <a:buFont typeface="Times New Roman"/>
              <a:buChar char="●"/>
            </a:pPr>
            <a:r>
              <a:rPr lang="en-US" sz="1800" dirty="0">
                <a:solidFill>
                  <a:srgbClr val="001A36"/>
                </a:solidFill>
              </a:rPr>
              <a:t>FFMC (Fine Fuel Moisture Code)</a:t>
            </a:r>
          </a:p>
          <a:p>
            <a:pPr marL="457200" lvl="0" indent="-355600" algn="just" rtl="0">
              <a:lnSpc>
                <a:spcPct val="150000"/>
              </a:lnSpc>
              <a:spcBef>
                <a:spcPts val="0"/>
              </a:spcBef>
              <a:spcAft>
                <a:spcPts val="0"/>
              </a:spcAft>
              <a:buClr>
                <a:srgbClr val="001A36"/>
              </a:buClr>
              <a:buSzPts val="2000"/>
              <a:buFont typeface="Times New Roman"/>
              <a:buChar char="●"/>
            </a:pPr>
            <a:r>
              <a:rPr lang="en-US" sz="1800" dirty="0">
                <a:solidFill>
                  <a:srgbClr val="001A36"/>
                </a:solidFill>
              </a:rPr>
              <a:t>DMC (Duff Moisture Code)</a:t>
            </a:r>
          </a:p>
          <a:p>
            <a:pPr marL="457200" lvl="0" indent="-355600" algn="just" rtl="0">
              <a:lnSpc>
                <a:spcPct val="150000"/>
              </a:lnSpc>
              <a:spcBef>
                <a:spcPts val="0"/>
              </a:spcBef>
              <a:spcAft>
                <a:spcPts val="0"/>
              </a:spcAft>
              <a:buClr>
                <a:srgbClr val="001A36"/>
              </a:buClr>
              <a:buSzPts val="2000"/>
              <a:buFont typeface="Times New Roman"/>
              <a:buChar char="●"/>
            </a:pPr>
            <a:r>
              <a:rPr lang="en-US" sz="1800" dirty="0">
                <a:solidFill>
                  <a:srgbClr val="001A36"/>
                </a:solidFill>
              </a:rPr>
              <a:t>DC (Drought Code)</a:t>
            </a:r>
          </a:p>
          <a:p>
            <a:pPr marL="457200" lvl="0" indent="-355600" algn="just" rtl="0">
              <a:lnSpc>
                <a:spcPct val="150000"/>
              </a:lnSpc>
              <a:spcBef>
                <a:spcPts val="0"/>
              </a:spcBef>
              <a:spcAft>
                <a:spcPts val="0"/>
              </a:spcAft>
              <a:buClr>
                <a:srgbClr val="001A36"/>
              </a:buClr>
              <a:buSzPts val="2000"/>
              <a:buFont typeface="Times New Roman"/>
              <a:buChar char="●"/>
            </a:pPr>
            <a:r>
              <a:rPr lang="en-US" sz="1800" dirty="0">
                <a:solidFill>
                  <a:srgbClr val="001A36"/>
                </a:solidFill>
              </a:rPr>
              <a:t>ISI (Initial Spread Index)</a:t>
            </a:r>
          </a:p>
          <a:p>
            <a:pPr marL="457200" lvl="0" indent="-355600" algn="just" rtl="0">
              <a:lnSpc>
                <a:spcPct val="150000"/>
              </a:lnSpc>
              <a:spcBef>
                <a:spcPts val="0"/>
              </a:spcBef>
              <a:spcAft>
                <a:spcPts val="0"/>
              </a:spcAft>
              <a:buClr>
                <a:srgbClr val="001A36"/>
              </a:buClr>
              <a:buSzPts val="2000"/>
              <a:buFont typeface="Times New Roman"/>
              <a:buChar char="●"/>
            </a:pPr>
            <a:r>
              <a:rPr lang="en-US" sz="1800" dirty="0">
                <a:solidFill>
                  <a:srgbClr val="001A36"/>
                </a:solidFill>
              </a:rPr>
              <a:t>Rain</a:t>
            </a:r>
          </a:p>
          <a:p>
            <a:pPr marL="457200" lvl="0" indent="-355600" algn="just" rtl="0">
              <a:lnSpc>
                <a:spcPct val="150000"/>
              </a:lnSpc>
              <a:spcBef>
                <a:spcPts val="0"/>
              </a:spcBef>
              <a:spcAft>
                <a:spcPts val="0"/>
              </a:spcAft>
              <a:buClr>
                <a:srgbClr val="001A36"/>
              </a:buClr>
              <a:buSzPts val="2000"/>
              <a:buFont typeface="Times New Roman"/>
              <a:buChar char="●"/>
            </a:pPr>
            <a:r>
              <a:rPr lang="en-US" sz="1800" dirty="0">
                <a:solidFill>
                  <a:srgbClr val="001A36"/>
                </a:solidFill>
              </a:rPr>
              <a:t>RH (Relative Humidity)</a:t>
            </a:r>
          </a:p>
          <a:p>
            <a:pPr marL="457200" lvl="0" indent="-355600" algn="just" rtl="0">
              <a:lnSpc>
                <a:spcPct val="150000"/>
              </a:lnSpc>
              <a:spcBef>
                <a:spcPts val="0"/>
              </a:spcBef>
              <a:spcAft>
                <a:spcPts val="0"/>
              </a:spcAft>
              <a:buClr>
                <a:srgbClr val="001A36"/>
              </a:buClr>
              <a:buSzPts val="2000"/>
              <a:buFont typeface="Times New Roman"/>
              <a:buChar char="●"/>
            </a:pPr>
            <a:r>
              <a:rPr lang="en-US" sz="1800" dirty="0">
                <a:solidFill>
                  <a:srgbClr val="001A36"/>
                </a:solidFill>
              </a:rPr>
              <a:t>Wind </a:t>
            </a:r>
          </a:p>
          <a:p>
            <a:pPr marL="457200" lvl="0" indent="-355600" algn="just" rtl="0">
              <a:lnSpc>
                <a:spcPct val="150000"/>
              </a:lnSpc>
              <a:spcBef>
                <a:spcPts val="0"/>
              </a:spcBef>
              <a:spcAft>
                <a:spcPts val="0"/>
              </a:spcAft>
              <a:buClr>
                <a:srgbClr val="001A36"/>
              </a:buClr>
              <a:buSzPts val="2000"/>
              <a:buFont typeface="Times New Roman"/>
              <a:buChar char="●"/>
            </a:pPr>
            <a:r>
              <a:rPr lang="en-US" sz="1800" dirty="0">
                <a:solidFill>
                  <a:srgbClr val="001A36"/>
                </a:solidFill>
              </a:rPr>
              <a:t>Area </a:t>
            </a:r>
            <a:endParaRPr lang="en-IN" sz="1800" dirty="0">
              <a:solidFill>
                <a:srgbClr val="001A36"/>
              </a:solidFill>
            </a:endParaRPr>
          </a:p>
          <a:p>
            <a:pPr marL="0" lvl="0" indent="0" algn="just" rtl="0">
              <a:lnSpc>
                <a:spcPct val="150000"/>
              </a:lnSpc>
              <a:spcBef>
                <a:spcPts val="0"/>
              </a:spcBef>
              <a:spcAft>
                <a:spcPts val="0"/>
              </a:spcAft>
              <a:buSzPts val="1800"/>
              <a:buNone/>
            </a:pPr>
            <a:endParaRPr sz="2000" dirty="0">
              <a:solidFill>
                <a:srgbClr val="001A3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g11aae61f751_0_145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85000"/>
              </a:lnSpc>
              <a:spcBef>
                <a:spcPts val="0"/>
              </a:spcBef>
              <a:spcAft>
                <a:spcPts val="0"/>
              </a:spcAft>
              <a:buSzPts val="1400"/>
              <a:buNone/>
            </a:pPr>
            <a:r>
              <a:rPr lang="en-US"/>
              <a:t>Project Design/Model</a:t>
            </a:r>
            <a:endParaRPr/>
          </a:p>
        </p:txBody>
      </p:sp>
      <p:pic>
        <p:nvPicPr>
          <p:cNvPr id="343" name="Google Shape;343;g11aae61f751_0_1452"/>
          <p:cNvPicPr preferRelativeResize="0"/>
          <p:nvPr/>
        </p:nvPicPr>
        <p:blipFill rotWithShape="1">
          <a:blip r:embed="rId3">
            <a:alphaModFix/>
          </a:blip>
          <a:srcRect/>
          <a:stretch/>
        </p:blipFill>
        <p:spPr>
          <a:xfrm>
            <a:off x="458075" y="2239626"/>
            <a:ext cx="8374474" cy="3661225"/>
          </a:xfrm>
          <a:prstGeom prst="rect">
            <a:avLst/>
          </a:prstGeom>
          <a:noFill/>
          <a:ln>
            <a:noFill/>
          </a:ln>
        </p:spPr>
      </p:pic>
      <p:sp>
        <p:nvSpPr>
          <p:cNvPr id="344" name="Google Shape;344;g11aae61f751_0_1452"/>
          <p:cNvSpPr txBox="1"/>
          <p:nvPr/>
        </p:nvSpPr>
        <p:spPr>
          <a:xfrm>
            <a:off x="3923093" y="2101525"/>
            <a:ext cx="2286000" cy="492600"/>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rgbClr val="000000"/>
              </a:buClr>
              <a:buSzPts val="2000"/>
              <a:buFont typeface="Arial"/>
              <a:buNone/>
            </a:pPr>
            <a:r>
              <a:rPr lang="en-US" sz="2000" b="0" i="0" u="sng" strike="noStrike" cap="none" dirty="0">
                <a:solidFill>
                  <a:srgbClr val="001A36"/>
                </a:solidFill>
                <a:latin typeface="Times New Roman"/>
                <a:ea typeface="Times New Roman"/>
                <a:cs typeface="Times New Roman"/>
                <a:sym typeface="Times New Roman"/>
              </a:rPr>
              <a:t>Workflow of Project</a:t>
            </a:r>
            <a:endParaRPr sz="1400" b="0" i="0" u="sng" strike="noStrike" cap="none" dirty="0">
              <a:solidFill>
                <a:srgbClr val="000000"/>
              </a:solidFill>
              <a:latin typeface="Arial"/>
              <a:ea typeface="Arial"/>
              <a:cs typeface="Arial"/>
              <a:sym typeface="Arial"/>
            </a:endParaRPr>
          </a:p>
        </p:txBody>
      </p:sp>
      <p:sp>
        <p:nvSpPr>
          <p:cNvPr id="345" name="Google Shape;345;g11aae61f751_0_1452"/>
          <p:cNvSpPr txBox="1"/>
          <p:nvPr/>
        </p:nvSpPr>
        <p:spPr>
          <a:xfrm>
            <a:off x="8742757" y="1458150"/>
            <a:ext cx="3359400" cy="3941700"/>
          </a:xfrm>
          <a:prstGeom prst="rect">
            <a:avLst/>
          </a:prstGeom>
          <a:noFill/>
          <a:ln>
            <a:noFill/>
          </a:ln>
        </p:spPr>
        <p:txBody>
          <a:bodyPr spcFirstLastPara="1" wrap="square" lIns="91425" tIns="91425" rIns="91425" bIns="91425" anchor="t" anchorCtr="0">
            <a:spAutoFit/>
          </a:bodyPr>
          <a:lstStyle/>
          <a:p>
            <a:pPr marL="749300" marR="0" lvl="0" indent="-323850" algn="l" rtl="0">
              <a:lnSpc>
                <a:spcPct val="218181"/>
              </a:lnSpc>
              <a:spcBef>
                <a:spcPts val="3200"/>
              </a:spcBef>
              <a:spcAft>
                <a:spcPts val="0"/>
              </a:spcAft>
              <a:buClr>
                <a:srgbClr val="292929"/>
              </a:buClr>
              <a:buSzPts val="1500"/>
              <a:buFont typeface="Arial"/>
              <a:buAutoNum type="arabicPeriod"/>
            </a:pPr>
            <a:r>
              <a:rPr lang="en-US" sz="1500" b="1" i="0" u="none" strike="noStrike" cap="none" dirty="0">
                <a:solidFill>
                  <a:srgbClr val="292929"/>
                </a:solidFill>
                <a:highlight>
                  <a:srgbClr val="FFFFFF"/>
                </a:highlight>
                <a:latin typeface="Arial"/>
                <a:ea typeface="Arial"/>
                <a:cs typeface="Arial"/>
                <a:sym typeface="Arial"/>
              </a:rPr>
              <a:t>Gathering data</a:t>
            </a:r>
            <a:endParaRPr sz="1500" b="1" i="0" u="none" strike="noStrike" cap="none" dirty="0">
              <a:solidFill>
                <a:srgbClr val="292929"/>
              </a:solidFill>
              <a:highlight>
                <a:srgbClr val="FFFFFF"/>
              </a:highlight>
              <a:latin typeface="Arial"/>
              <a:ea typeface="Arial"/>
              <a:cs typeface="Arial"/>
              <a:sym typeface="Arial"/>
            </a:endParaRPr>
          </a:p>
          <a:p>
            <a:pPr marL="749300" marR="0" lvl="0" indent="-323850" algn="l" rtl="0">
              <a:lnSpc>
                <a:spcPct val="218181"/>
              </a:lnSpc>
              <a:spcBef>
                <a:spcPts val="0"/>
              </a:spcBef>
              <a:spcAft>
                <a:spcPts val="0"/>
              </a:spcAft>
              <a:buClr>
                <a:srgbClr val="292929"/>
              </a:buClr>
              <a:buSzPts val="1500"/>
              <a:buFont typeface="Arial"/>
              <a:buAutoNum type="arabicPeriod"/>
            </a:pPr>
            <a:r>
              <a:rPr lang="en-US" sz="1500" b="1" i="0" u="none" strike="noStrike" cap="none" dirty="0">
                <a:solidFill>
                  <a:srgbClr val="292929"/>
                </a:solidFill>
                <a:highlight>
                  <a:srgbClr val="FFFFFF"/>
                </a:highlight>
                <a:latin typeface="Arial"/>
                <a:ea typeface="Arial"/>
                <a:cs typeface="Arial"/>
                <a:sym typeface="Arial"/>
              </a:rPr>
              <a:t>Data pre-processing</a:t>
            </a:r>
            <a:endParaRPr sz="1500" b="1" i="0" u="none" strike="noStrike" cap="none" dirty="0">
              <a:solidFill>
                <a:srgbClr val="292929"/>
              </a:solidFill>
              <a:highlight>
                <a:srgbClr val="FFFFFF"/>
              </a:highlight>
              <a:latin typeface="Arial"/>
              <a:ea typeface="Arial"/>
              <a:cs typeface="Arial"/>
              <a:sym typeface="Arial"/>
            </a:endParaRPr>
          </a:p>
          <a:p>
            <a:pPr marL="749300" marR="0" lvl="0" indent="-323850" algn="l" rtl="0">
              <a:lnSpc>
                <a:spcPct val="218181"/>
              </a:lnSpc>
              <a:spcBef>
                <a:spcPts val="0"/>
              </a:spcBef>
              <a:spcAft>
                <a:spcPts val="0"/>
              </a:spcAft>
              <a:buClr>
                <a:srgbClr val="292929"/>
              </a:buClr>
              <a:buSzPts val="1500"/>
              <a:buFont typeface="Arial"/>
              <a:buAutoNum type="arabicPeriod"/>
            </a:pPr>
            <a:r>
              <a:rPr lang="en-US" sz="1500" b="1" i="0" u="none" strike="noStrike" cap="none" dirty="0">
                <a:solidFill>
                  <a:srgbClr val="292929"/>
                </a:solidFill>
                <a:highlight>
                  <a:srgbClr val="FFFFFF"/>
                </a:highlight>
                <a:latin typeface="Arial"/>
                <a:ea typeface="Arial"/>
                <a:cs typeface="Arial"/>
                <a:sym typeface="Arial"/>
              </a:rPr>
              <a:t>Researching the model that will be best for the type of data</a:t>
            </a:r>
            <a:endParaRPr sz="1500" b="1" i="0" u="none" strike="noStrike" cap="none" dirty="0">
              <a:solidFill>
                <a:srgbClr val="292929"/>
              </a:solidFill>
              <a:highlight>
                <a:srgbClr val="FFFFFF"/>
              </a:highlight>
              <a:latin typeface="Arial"/>
              <a:ea typeface="Arial"/>
              <a:cs typeface="Arial"/>
              <a:sym typeface="Arial"/>
            </a:endParaRPr>
          </a:p>
          <a:p>
            <a:pPr marL="749300" marR="0" lvl="0" indent="-323850" algn="l" rtl="0">
              <a:lnSpc>
                <a:spcPct val="218181"/>
              </a:lnSpc>
              <a:spcBef>
                <a:spcPts val="0"/>
              </a:spcBef>
              <a:spcAft>
                <a:spcPts val="0"/>
              </a:spcAft>
              <a:buClr>
                <a:srgbClr val="292929"/>
              </a:buClr>
              <a:buSzPts val="1500"/>
              <a:buFont typeface="Arial"/>
              <a:buAutoNum type="arabicPeriod"/>
            </a:pPr>
            <a:r>
              <a:rPr lang="en-US" sz="1500" b="1" i="0" u="none" strike="noStrike" cap="none" dirty="0">
                <a:solidFill>
                  <a:srgbClr val="292929"/>
                </a:solidFill>
                <a:highlight>
                  <a:srgbClr val="FFFFFF"/>
                </a:highlight>
                <a:latin typeface="Arial"/>
                <a:ea typeface="Arial"/>
                <a:cs typeface="Arial"/>
                <a:sym typeface="Arial"/>
              </a:rPr>
              <a:t>Training and testing the model</a:t>
            </a:r>
            <a:endParaRPr sz="1500" b="1" i="0" u="none" strike="noStrike" cap="none" dirty="0">
              <a:solidFill>
                <a:srgbClr val="292929"/>
              </a:solidFill>
              <a:highlight>
                <a:srgbClr val="FFFFFF"/>
              </a:highlight>
              <a:latin typeface="Arial"/>
              <a:ea typeface="Arial"/>
              <a:cs typeface="Arial"/>
              <a:sym typeface="Arial"/>
            </a:endParaRPr>
          </a:p>
          <a:p>
            <a:pPr marL="749300" marR="0" lvl="0" indent="-323850" algn="l" rtl="0">
              <a:lnSpc>
                <a:spcPct val="218181"/>
              </a:lnSpc>
              <a:spcBef>
                <a:spcPts val="0"/>
              </a:spcBef>
              <a:spcAft>
                <a:spcPts val="0"/>
              </a:spcAft>
              <a:buClr>
                <a:srgbClr val="292929"/>
              </a:buClr>
              <a:buSzPts val="1500"/>
              <a:buFont typeface="Arial"/>
              <a:buAutoNum type="arabicPeriod"/>
            </a:pPr>
            <a:r>
              <a:rPr lang="en-US" sz="1500" b="1" i="0" u="none" strike="noStrike" cap="none" dirty="0">
                <a:solidFill>
                  <a:srgbClr val="292929"/>
                </a:solidFill>
                <a:highlight>
                  <a:srgbClr val="FFFFFF"/>
                </a:highlight>
                <a:latin typeface="Arial"/>
                <a:ea typeface="Arial"/>
                <a:cs typeface="Arial"/>
                <a:sym typeface="Arial"/>
              </a:rPr>
              <a:t>Evaluation</a:t>
            </a:r>
            <a:endParaRPr sz="1500" b="1" i="0" u="none" strike="noStrike" cap="none" dirty="0">
              <a:solidFill>
                <a:srgbClr val="292929"/>
              </a:solidFill>
              <a:highlight>
                <a:srgbClr val="FFFFFF"/>
              </a:highlight>
              <a:latin typeface="Arial"/>
              <a:ea typeface="Arial"/>
              <a:cs typeface="Arial"/>
              <a:sym typeface="Arial"/>
            </a:endParaRPr>
          </a:p>
        </p:txBody>
      </p:sp>
      <p:cxnSp>
        <p:nvCxnSpPr>
          <p:cNvPr id="346" name="Google Shape;346;g11aae61f751_0_1452"/>
          <p:cNvCxnSpPr/>
          <p:nvPr/>
        </p:nvCxnSpPr>
        <p:spPr>
          <a:xfrm flipH="1">
            <a:off x="9150675" y="2594125"/>
            <a:ext cx="9900" cy="3856500"/>
          </a:xfrm>
          <a:prstGeom prst="straightConnector1">
            <a:avLst/>
          </a:prstGeom>
          <a:noFill/>
          <a:ln w="9525" cap="flat" cmpd="sng">
            <a:solidFill>
              <a:srgbClr val="003366"/>
            </a:solidFill>
            <a:prstDash val="dash"/>
            <a:round/>
            <a:headEnd type="none" w="sm" len="sm"/>
            <a:tailEnd type="none" w="sm" len="sm"/>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85000"/>
              </a:lnSpc>
              <a:spcBef>
                <a:spcPts val="0"/>
              </a:spcBef>
              <a:spcAft>
                <a:spcPts val="0"/>
              </a:spcAft>
              <a:buSzPts val="1400"/>
              <a:buNone/>
            </a:pPr>
            <a:r>
              <a:rPr lang="en-US" sz="3600"/>
              <a:t>Implementation Analysis</a:t>
            </a:r>
            <a:endParaRPr/>
          </a:p>
        </p:txBody>
      </p:sp>
      <p:sp>
        <p:nvSpPr>
          <p:cNvPr id="352" name="Google Shape;352;p9"/>
          <p:cNvSpPr/>
          <p:nvPr/>
        </p:nvSpPr>
        <p:spPr>
          <a:xfrm>
            <a:off x="8394550" y="2342225"/>
            <a:ext cx="1756500" cy="758700"/>
          </a:xfrm>
          <a:prstGeom prst="ellipse">
            <a:avLst/>
          </a:prstGeom>
          <a:solidFill>
            <a:srgbClr val="FFFFFF"/>
          </a:solidFill>
          <a:ln w="28575" cap="flat" cmpd="sng">
            <a:solidFill>
              <a:srgbClr val="0033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9"/>
          <p:cNvSpPr txBox="1"/>
          <p:nvPr/>
        </p:nvSpPr>
        <p:spPr>
          <a:xfrm>
            <a:off x="8593300" y="2459975"/>
            <a:ext cx="1359000" cy="5232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2200"/>
              <a:buFont typeface="Arial"/>
              <a:buNone/>
            </a:pPr>
            <a:r>
              <a:rPr lang="en-US" sz="2200" b="0" i="0" u="none" strike="noStrike" cap="none">
                <a:solidFill>
                  <a:srgbClr val="001A36"/>
                </a:solidFill>
                <a:highlight>
                  <a:srgbClr val="FFFFFF"/>
                </a:highlight>
                <a:latin typeface="Times New Roman"/>
                <a:ea typeface="Times New Roman"/>
                <a:cs typeface="Times New Roman"/>
                <a:sym typeface="Times New Roman"/>
              </a:rPr>
              <a:t>Accuracy</a:t>
            </a:r>
            <a:endParaRPr sz="1400" b="0" i="0" u="none" strike="noStrike" cap="none">
              <a:solidFill>
                <a:srgbClr val="000000"/>
              </a:solidFill>
              <a:latin typeface="Arial"/>
              <a:ea typeface="Arial"/>
              <a:cs typeface="Arial"/>
              <a:sym typeface="Arial"/>
            </a:endParaRPr>
          </a:p>
        </p:txBody>
      </p:sp>
      <p:sp>
        <p:nvSpPr>
          <p:cNvPr id="354" name="Google Shape;354;p9"/>
          <p:cNvSpPr/>
          <p:nvPr/>
        </p:nvSpPr>
        <p:spPr>
          <a:xfrm>
            <a:off x="1616075" y="2209700"/>
            <a:ext cx="3890100" cy="4469400"/>
          </a:xfrm>
          <a:prstGeom prst="ellipse">
            <a:avLst/>
          </a:prstGeom>
          <a:solidFill>
            <a:srgbClr val="FFFFFF"/>
          </a:solidFill>
          <a:ln w="28575" cap="flat" cmpd="sng">
            <a:solidFill>
              <a:srgbClr val="00336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2200"/>
              <a:buFont typeface="Arial"/>
              <a:buNone/>
            </a:pPr>
            <a:endParaRPr sz="2200" b="0" i="0" u="none" strike="noStrike" cap="none">
              <a:solidFill>
                <a:srgbClr val="001A36"/>
              </a:solidFill>
              <a:highlight>
                <a:srgbClr val="FFFFFF"/>
              </a:highlight>
              <a:latin typeface="Times New Roman"/>
              <a:ea typeface="Times New Roman"/>
              <a:cs typeface="Times New Roman"/>
              <a:sym typeface="Times New Roman"/>
            </a:endParaRPr>
          </a:p>
        </p:txBody>
      </p:sp>
      <p:sp>
        <p:nvSpPr>
          <p:cNvPr id="355" name="Google Shape;355;p9"/>
          <p:cNvSpPr txBox="1"/>
          <p:nvPr/>
        </p:nvSpPr>
        <p:spPr>
          <a:xfrm>
            <a:off x="1603521" y="3594009"/>
            <a:ext cx="4513036" cy="1458831"/>
          </a:xfrm>
          <a:prstGeom prst="rect">
            <a:avLst/>
          </a:prstGeom>
          <a:noFill/>
          <a:ln>
            <a:noFill/>
          </a:ln>
        </p:spPr>
        <p:txBody>
          <a:bodyPr spcFirstLastPara="1" wrap="square" lIns="91425" tIns="91425" rIns="91425" bIns="91425" anchor="t" anchorCtr="0">
            <a:spAutoFit/>
          </a:bodyPr>
          <a:lstStyle/>
          <a:p>
            <a:pPr marL="457200" marR="0" lvl="0" indent="-355600" algn="l" rtl="0">
              <a:lnSpc>
                <a:spcPct val="115000"/>
              </a:lnSpc>
              <a:spcBef>
                <a:spcPts val="0"/>
              </a:spcBef>
              <a:spcAft>
                <a:spcPts val="0"/>
              </a:spcAft>
              <a:buClr>
                <a:srgbClr val="292929"/>
              </a:buClr>
              <a:buSzPts val="2000"/>
              <a:buFont typeface="Times New Roman"/>
              <a:buChar char="●"/>
            </a:pPr>
            <a:r>
              <a:rPr lang="en-US" sz="2400" b="1" i="0" u="none" strike="noStrike" cap="none" dirty="0">
                <a:solidFill>
                  <a:srgbClr val="292929"/>
                </a:solidFill>
                <a:highlight>
                  <a:srgbClr val="FFFFFF"/>
                </a:highlight>
                <a:latin typeface="Times New Roman"/>
                <a:ea typeface="Times New Roman"/>
                <a:cs typeface="Times New Roman"/>
                <a:sym typeface="Times New Roman"/>
              </a:rPr>
              <a:t>Logistic Regression </a:t>
            </a:r>
            <a:endParaRPr sz="2400" b="1" i="0" u="none" strike="noStrike" cap="none" dirty="0">
              <a:solidFill>
                <a:srgbClr val="292929"/>
              </a:solidFill>
              <a:highlight>
                <a:srgbClr val="FFFFFF"/>
              </a:highlight>
              <a:latin typeface="Times New Roman"/>
              <a:ea typeface="Times New Roman"/>
              <a:cs typeface="Times New Roman"/>
              <a:sym typeface="Times New Roman"/>
            </a:endParaRPr>
          </a:p>
          <a:p>
            <a:pPr marL="457200" marR="0" lvl="0" indent="-355600" algn="l" rtl="0">
              <a:lnSpc>
                <a:spcPct val="115000"/>
              </a:lnSpc>
              <a:spcBef>
                <a:spcPts val="0"/>
              </a:spcBef>
              <a:spcAft>
                <a:spcPts val="0"/>
              </a:spcAft>
              <a:buClr>
                <a:srgbClr val="292929"/>
              </a:buClr>
              <a:buSzPts val="2000"/>
              <a:buFont typeface="Times New Roman"/>
              <a:buChar char="●"/>
            </a:pPr>
            <a:r>
              <a:rPr lang="en-US" sz="2400" b="1" dirty="0">
                <a:solidFill>
                  <a:srgbClr val="292929"/>
                </a:solidFill>
                <a:highlight>
                  <a:srgbClr val="FFFFFF"/>
                </a:highlight>
                <a:latin typeface="Times New Roman"/>
                <a:ea typeface="Times New Roman"/>
                <a:cs typeface="Times New Roman"/>
                <a:sym typeface="Times New Roman"/>
              </a:rPr>
              <a:t>S</a:t>
            </a:r>
            <a:r>
              <a:rPr lang="en-US" sz="2400" b="1" i="0" u="none" strike="noStrike" cap="none" dirty="0">
                <a:solidFill>
                  <a:srgbClr val="292929"/>
                </a:solidFill>
                <a:highlight>
                  <a:srgbClr val="FFFFFF"/>
                </a:highlight>
                <a:latin typeface="Times New Roman"/>
                <a:ea typeface="Times New Roman"/>
                <a:cs typeface="Times New Roman"/>
                <a:sym typeface="Times New Roman"/>
              </a:rPr>
              <a:t>upport Vector Machine</a:t>
            </a:r>
            <a:endParaRPr sz="2400" b="1" i="0" u="none" strike="noStrike" cap="none" dirty="0">
              <a:solidFill>
                <a:srgbClr val="292929"/>
              </a:solidFill>
              <a:highlight>
                <a:srgbClr val="FFFFFF"/>
              </a:highlight>
              <a:latin typeface="Times New Roman"/>
              <a:ea typeface="Times New Roman"/>
              <a:cs typeface="Times New Roman"/>
              <a:sym typeface="Times New Roman"/>
            </a:endParaRPr>
          </a:p>
          <a:p>
            <a:pPr marL="457200" marR="0" lvl="0" indent="-355600" algn="l" rtl="0">
              <a:lnSpc>
                <a:spcPct val="115000"/>
              </a:lnSpc>
              <a:spcBef>
                <a:spcPts val="0"/>
              </a:spcBef>
              <a:spcAft>
                <a:spcPts val="0"/>
              </a:spcAft>
              <a:buClr>
                <a:srgbClr val="292929"/>
              </a:buClr>
              <a:buSzPts val="2000"/>
              <a:buFont typeface="Times New Roman"/>
              <a:buChar char="●"/>
            </a:pPr>
            <a:r>
              <a:rPr lang="en-US" sz="2400" b="1" i="0" u="none" strike="noStrike" cap="none" dirty="0">
                <a:solidFill>
                  <a:srgbClr val="292929"/>
                </a:solidFill>
                <a:highlight>
                  <a:srgbClr val="FFFFFF"/>
                </a:highlight>
                <a:latin typeface="Times New Roman"/>
                <a:ea typeface="Times New Roman"/>
                <a:cs typeface="Times New Roman"/>
                <a:sym typeface="Times New Roman"/>
              </a:rPr>
              <a:t>Random Forest</a:t>
            </a:r>
            <a:endParaRPr b="1" i="0" u="none" strike="noStrike" cap="none" dirty="0">
              <a:solidFill>
                <a:srgbClr val="000000"/>
              </a:solidFill>
              <a:latin typeface="Arial"/>
              <a:ea typeface="Arial"/>
              <a:cs typeface="Arial"/>
              <a:sym typeface="Arial"/>
            </a:endParaRPr>
          </a:p>
        </p:txBody>
      </p:sp>
      <p:sp>
        <p:nvSpPr>
          <p:cNvPr id="356" name="Google Shape;356;p9"/>
          <p:cNvSpPr txBox="1"/>
          <p:nvPr/>
        </p:nvSpPr>
        <p:spPr>
          <a:xfrm>
            <a:off x="1686275" y="2418425"/>
            <a:ext cx="3749700" cy="6156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2800"/>
              <a:buFont typeface="Arial"/>
              <a:buNone/>
            </a:pPr>
            <a:r>
              <a:rPr lang="en-US" sz="2800" b="1" i="1" u="none" strike="noStrike" cap="none">
                <a:solidFill>
                  <a:srgbClr val="292929"/>
                </a:solidFill>
                <a:highlight>
                  <a:srgbClr val="FFFFFF"/>
                </a:highlight>
                <a:latin typeface="Times New Roman"/>
                <a:ea typeface="Times New Roman"/>
                <a:cs typeface="Times New Roman"/>
                <a:sym typeface="Times New Roman"/>
              </a:rPr>
              <a:t>Algorithms</a:t>
            </a:r>
            <a:endParaRPr sz="2000" b="1" i="1" u="none" strike="noStrike" cap="none">
              <a:solidFill>
                <a:srgbClr val="000000"/>
              </a:solidFill>
              <a:latin typeface="Arial"/>
              <a:ea typeface="Arial"/>
              <a:cs typeface="Arial"/>
              <a:sym typeface="Arial"/>
            </a:endParaRPr>
          </a:p>
        </p:txBody>
      </p:sp>
      <p:sp>
        <p:nvSpPr>
          <p:cNvPr id="357" name="Google Shape;357;p9"/>
          <p:cNvSpPr/>
          <p:nvPr/>
        </p:nvSpPr>
        <p:spPr>
          <a:xfrm>
            <a:off x="8623150" y="3409025"/>
            <a:ext cx="1756500" cy="758700"/>
          </a:xfrm>
          <a:prstGeom prst="ellipse">
            <a:avLst/>
          </a:prstGeom>
          <a:solidFill>
            <a:srgbClr val="FFFFFF"/>
          </a:solidFill>
          <a:ln w="28575" cap="flat" cmpd="sng">
            <a:solidFill>
              <a:srgbClr val="0033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9"/>
          <p:cNvSpPr txBox="1"/>
          <p:nvPr/>
        </p:nvSpPr>
        <p:spPr>
          <a:xfrm>
            <a:off x="8821900" y="3526775"/>
            <a:ext cx="1359000" cy="5232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2200"/>
              <a:buFont typeface="Arial"/>
              <a:buNone/>
            </a:pPr>
            <a:r>
              <a:rPr lang="en-US" sz="2200" b="0" i="0" u="none" strike="noStrike" cap="none">
                <a:solidFill>
                  <a:srgbClr val="001A36"/>
                </a:solidFill>
                <a:highlight>
                  <a:srgbClr val="FFFFFF"/>
                </a:highlight>
                <a:latin typeface="Times New Roman"/>
                <a:ea typeface="Times New Roman"/>
                <a:cs typeface="Times New Roman"/>
                <a:sym typeface="Times New Roman"/>
              </a:rPr>
              <a:t>Precision</a:t>
            </a:r>
            <a:endParaRPr sz="1400" b="0" i="0" u="none" strike="noStrike" cap="none">
              <a:solidFill>
                <a:srgbClr val="000000"/>
              </a:solidFill>
              <a:latin typeface="Arial"/>
              <a:ea typeface="Arial"/>
              <a:cs typeface="Arial"/>
              <a:sym typeface="Arial"/>
            </a:endParaRPr>
          </a:p>
        </p:txBody>
      </p:sp>
      <p:sp>
        <p:nvSpPr>
          <p:cNvPr id="359" name="Google Shape;359;p9"/>
          <p:cNvSpPr/>
          <p:nvPr/>
        </p:nvSpPr>
        <p:spPr>
          <a:xfrm>
            <a:off x="8699350" y="4323425"/>
            <a:ext cx="1756500" cy="758700"/>
          </a:xfrm>
          <a:prstGeom prst="ellipse">
            <a:avLst/>
          </a:prstGeom>
          <a:solidFill>
            <a:srgbClr val="FFFFFF"/>
          </a:solidFill>
          <a:ln w="28575" cap="flat" cmpd="sng">
            <a:solidFill>
              <a:srgbClr val="0033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9"/>
          <p:cNvSpPr txBox="1"/>
          <p:nvPr/>
        </p:nvSpPr>
        <p:spPr>
          <a:xfrm>
            <a:off x="9126700" y="4441175"/>
            <a:ext cx="1359000" cy="5232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2200"/>
              <a:buFont typeface="Arial"/>
              <a:buNone/>
            </a:pPr>
            <a:r>
              <a:rPr lang="en-US" sz="2200" b="0" i="0" u="none" strike="noStrike" cap="none">
                <a:solidFill>
                  <a:srgbClr val="001A36"/>
                </a:solidFill>
                <a:highlight>
                  <a:srgbClr val="FFFFFF"/>
                </a:highlight>
                <a:latin typeface="Times New Roman"/>
                <a:ea typeface="Times New Roman"/>
                <a:cs typeface="Times New Roman"/>
                <a:sym typeface="Times New Roman"/>
              </a:rPr>
              <a:t>Recall</a:t>
            </a:r>
            <a:endParaRPr sz="1400" b="0" i="0" u="none" strike="noStrike" cap="none">
              <a:solidFill>
                <a:srgbClr val="000000"/>
              </a:solidFill>
              <a:latin typeface="Arial"/>
              <a:ea typeface="Arial"/>
              <a:cs typeface="Arial"/>
              <a:sym typeface="Arial"/>
            </a:endParaRPr>
          </a:p>
        </p:txBody>
      </p:sp>
      <p:sp>
        <p:nvSpPr>
          <p:cNvPr id="361" name="Google Shape;361;p9"/>
          <p:cNvSpPr/>
          <p:nvPr/>
        </p:nvSpPr>
        <p:spPr>
          <a:xfrm>
            <a:off x="8089750" y="5390225"/>
            <a:ext cx="2969100" cy="758700"/>
          </a:xfrm>
          <a:prstGeom prst="ellipse">
            <a:avLst/>
          </a:prstGeom>
          <a:solidFill>
            <a:srgbClr val="FFFFFF"/>
          </a:solidFill>
          <a:ln w="28575" cap="flat" cmpd="sng">
            <a:solidFill>
              <a:srgbClr val="0033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9"/>
          <p:cNvSpPr txBox="1"/>
          <p:nvPr/>
        </p:nvSpPr>
        <p:spPr>
          <a:xfrm>
            <a:off x="8440900" y="5507975"/>
            <a:ext cx="2710800" cy="5232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2200"/>
              <a:buFont typeface="Arial"/>
              <a:buNone/>
            </a:pPr>
            <a:r>
              <a:rPr lang="en-US" sz="2200" b="0" i="0" u="none" strike="noStrike" cap="none">
                <a:solidFill>
                  <a:srgbClr val="001A36"/>
                </a:solidFill>
                <a:highlight>
                  <a:srgbClr val="FFFFFF"/>
                </a:highlight>
                <a:latin typeface="Times New Roman"/>
                <a:ea typeface="Times New Roman"/>
                <a:cs typeface="Times New Roman"/>
                <a:sym typeface="Times New Roman"/>
              </a:rPr>
              <a:t>Training &amp; Testing </a:t>
            </a:r>
            <a:endParaRPr sz="1400" b="0" i="0" u="none" strike="noStrike" cap="none">
              <a:solidFill>
                <a:srgbClr val="000000"/>
              </a:solidFill>
              <a:latin typeface="Arial"/>
              <a:ea typeface="Arial"/>
              <a:cs typeface="Arial"/>
              <a:sym typeface="Arial"/>
            </a:endParaRPr>
          </a:p>
        </p:txBody>
      </p:sp>
      <p:cxnSp>
        <p:nvCxnSpPr>
          <p:cNvPr id="363" name="Google Shape;363;p9"/>
          <p:cNvCxnSpPr>
            <a:endCxn id="352" idx="2"/>
          </p:cNvCxnSpPr>
          <p:nvPr/>
        </p:nvCxnSpPr>
        <p:spPr>
          <a:xfrm rot="10800000" flipH="1">
            <a:off x="5068750" y="2721575"/>
            <a:ext cx="3325800" cy="329700"/>
          </a:xfrm>
          <a:prstGeom prst="straightConnector1">
            <a:avLst/>
          </a:prstGeom>
          <a:noFill/>
          <a:ln w="28575" cap="flat" cmpd="sng">
            <a:solidFill>
              <a:srgbClr val="003366"/>
            </a:solidFill>
            <a:prstDash val="solid"/>
            <a:round/>
            <a:headEnd type="none" w="sm" len="sm"/>
            <a:tailEnd type="triangle" w="med" len="med"/>
          </a:ln>
        </p:spPr>
      </p:cxnSp>
      <p:cxnSp>
        <p:nvCxnSpPr>
          <p:cNvPr id="364" name="Google Shape;364;p9"/>
          <p:cNvCxnSpPr>
            <a:endCxn id="357" idx="2"/>
          </p:cNvCxnSpPr>
          <p:nvPr/>
        </p:nvCxnSpPr>
        <p:spPr>
          <a:xfrm rot="10800000" flipH="1">
            <a:off x="5416750" y="3788375"/>
            <a:ext cx="3206400" cy="54900"/>
          </a:xfrm>
          <a:prstGeom prst="straightConnector1">
            <a:avLst/>
          </a:prstGeom>
          <a:noFill/>
          <a:ln w="28575" cap="flat" cmpd="sng">
            <a:solidFill>
              <a:srgbClr val="003366"/>
            </a:solidFill>
            <a:prstDash val="solid"/>
            <a:round/>
            <a:headEnd type="none" w="sm" len="sm"/>
            <a:tailEnd type="triangle" w="med" len="med"/>
          </a:ln>
        </p:spPr>
      </p:cxnSp>
      <p:cxnSp>
        <p:nvCxnSpPr>
          <p:cNvPr id="365" name="Google Shape;365;p9"/>
          <p:cNvCxnSpPr>
            <a:endCxn id="359" idx="2"/>
          </p:cNvCxnSpPr>
          <p:nvPr/>
        </p:nvCxnSpPr>
        <p:spPr>
          <a:xfrm>
            <a:off x="5502250" y="4664375"/>
            <a:ext cx="3197100" cy="38400"/>
          </a:xfrm>
          <a:prstGeom prst="straightConnector1">
            <a:avLst/>
          </a:prstGeom>
          <a:noFill/>
          <a:ln w="28575" cap="flat" cmpd="sng">
            <a:solidFill>
              <a:srgbClr val="003366"/>
            </a:solidFill>
            <a:prstDash val="solid"/>
            <a:round/>
            <a:headEnd type="none" w="sm" len="sm"/>
            <a:tailEnd type="triangle" w="med" len="med"/>
          </a:ln>
        </p:spPr>
      </p:cxnSp>
      <p:cxnSp>
        <p:nvCxnSpPr>
          <p:cNvPr id="366" name="Google Shape;366;p9"/>
          <p:cNvCxnSpPr>
            <a:endCxn id="361" idx="2"/>
          </p:cNvCxnSpPr>
          <p:nvPr/>
        </p:nvCxnSpPr>
        <p:spPr>
          <a:xfrm>
            <a:off x="5237950" y="5595575"/>
            <a:ext cx="2851800" cy="174000"/>
          </a:xfrm>
          <a:prstGeom prst="straightConnector1">
            <a:avLst/>
          </a:prstGeom>
          <a:noFill/>
          <a:ln w="28575" cap="flat" cmpd="sng">
            <a:solidFill>
              <a:srgbClr val="003366"/>
            </a:solidFill>
            <a:prstDash val="solid"/>
            <a:round/>
            <a:headEnd type="none" w="sm" len="sm"/>
            <a:tailEnd type="triangle" w="med" len="med"/>
          </a:ln>
        </p:spPr>
      </p:cxn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TM10001114[[fn=Gallery]]</Template>
  <TotalTime>42</TotalTime>
  <Words>1168</Words>
  <Application>Microsoft Office PowerPoint</Application>
  <PresentationFormat>Widescreen</PresentationFormat>
  <Paragraphs>142</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Gill Sans MT</vt:lpstr>
      <vt:lpstr>Noto Sans Symbols</vt:lpstr>
      <vt:lpstr>Times New Roman</vt:lpstr>
      <vt:lpstr>Gallery</vt:lpstr>
      <vt:lpstr>Fire Detection System using ML Algorithms </vt:lpstr>
      <vt:lpstr>Contents</vt:lpstr>
      <vt:lpstr>Introduction</vt:lpstr>
      <vt:lpstr>Requirements of Project</vt:lpstr>
      <vt:lpstr>Literature Survey</vt:lpstr>
      <vt:lpstr>Comparative Analysis of Existing Works</vt:lpstr>
      <vt:lpstr>Proposed Approach</vt:lpstr>
      <vt:lpstr>Project Design/Model</vt:lpstr>
      <vt:lpstr>Implementation Analysis</vt:lpstr>
      <vt:lpstr>Results</vt:lpstr>
      <vt:lpstr>Conclusion</vt:lpstr>
      <vt:lpstr>Future Plan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 Detection System using ML Algorithms </dc:title>
  <dc:creator>Harikesh Singh</dc:creator>
  <cp:lastModifiedBy>Hitesh Mehta</cp:lastModifiedBy>
  <cp:revision>3</cp:revision>
  <dcterms:created xsi:type="dcterms:W3CDTF">2019-09-25T05:42:20Z</dcterms:created>
  <dcterms:modified xsi:type="dcterms:W3CDTF">2024-04-26T09:36:48Z</dcterms:modified>
</cp:coreProperties>
</file>