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4" r:id="rId2"/>
    <p:sldId id="257" r:id="rId3"/>
    <p:sldId id="259" r:id="rId4"/>
    <p:sldId id="261" r:id="rId5"/>
    <p:sldId id="265" r:id="rId6"/>
    <p:sldId id="269" r:id="rId7"/>
    <p:sldId id="268" r:id="rId8"/>
    <p:sldId id="267" r:id="rId9"/>
    <p:sldId id="270" r:id="rId10"/>
    <p:sldId id="271" r:id="rId11"/>
    <p:sldId id="272" r:id="rId12"/>
    <p:sldId id="273" r:id="rId13"/>
    <p:sldId id="275" r:id="rId14"/>
    <p:sldId id="260" r:id="rId15"/>
    <p:sldId id="274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32" autoAdjust="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E4205D-1A37-4E64-8BAA-3CBF6167F47B}" type="doc">
      <dgm:prSet loTypeId="urn:microsoft.com/office/officeart/2005/8/layout/hChevron3" loCatId="process" qsTypeId="urn:microsoft.com/office/officeart/2005/8/quickstyle/3d7" qsCatId="3D" csTypeId="urn:microsoft.com/office/officeart/2005/8/colors/accent6_2" csCatId="accent6" phldr="1"/>
      <dgm:spPr/>
    </dgm:pt>
    <dgm:pt modelId="{868A7CBE-DCC8-4C2B-9D06-207072DDEC0C}">
      <dgm:prSet phldrT="[Text]"/>
      <dgm:spPr/>
      <dgm:t>
        <a:bodyPr/>
        <a:lstStyle/>
        <a:p>
          <a:r>
            <a:rPr lang="en-US" b="1" dirty="0" smtClean="0"/>
            <a:t>IF TIME</a:t>
          </a:r>
          <a:endParaRPr lang="en-US" b="1" dirty="0"/>
        </a:p>
      </dgm:t>
    </dgm:pt>
    <dgm:pt modelId="{F54C8995-397E-466D-8471-94B32174CAD7}" type="parTrans" cxnId="{5509B52B-2348-4AEB-BB97-D643350D9379}">
      <dgm:prSet/>
      <dgm:spPr/>
      <dgm:t>
        <a:bodyPr/>
        <a:lstStyle/>
        <a:p>
          <a:endParaRPr lang="en-US"/>
        </a:p>
      </dgm:t>
    </dgm:pt>
    <dgm:pt modelId="{ECADCEB4-BD12-4D14-8128-DDA65A231315}" type="sibTrans" cxnId="{5509B52B-2348-4AEB-BB97-D643350D9379}">
      <dgm:prSet/>
      <dgm:spPr/>
      <dgm:t>
        <a:bodyPr/>
        <a:lstStyle/>
        <a:p>
          <a:endParaRPr lang="en-US"/>
        </a:p>
      </dgm:t>
    </dgm:pt>
    <dgm:pt modelId="{171DAC37-CDC2-4BAE-9E24-DDC3FA58D5B9}">
      <dgm:prSet phldrT="[Text]"/>
      <dgm:spPr/>
      <dgm:t>
        <a:bodyPr/>
        <a:lstStyle/>
        <a:p>
          <a:r>
            <a:rPr lang="en-US" b="1" dirty="0" smtClean="0"/>
            <a:t>Exceed the </a:t>
          </a:r>
          <a:endParaRPr lang="en-US" b="1" dirty="0"/>
        </a:p>
      </dgm:t>
    </dgm:pt>
    <dgm:pt modelId="{C166C1F8-DFC1-429F-B0E5-8A8B807290AB}" type="parTrans" cxnId="{279B325D-1EE7-4665-ADD4-1F6EBCB347CB}">
      <dgm:prSet/>
      <dgm:spPr/>
      <dgm:t>
        <a:bodyPr/>
        <a:lstStyle/>
        <a:p>
          <a:endParaRPr lang="en-US"/>
        </a:p>
      </dgm:t>
    </dgm:pt>
    <dgm:pt modelId="{19202164-CACB-4388-9002-C0A46646647C}" type="sibTrans" cxnId="{279B325D-1EE7-4665-ADD4-1F6EBCB347CB}">
      <dgm:prSet/>
      <dgm:spPr/>
      <dgm:t>
        <a:bodyPr/>
        <a:lstStyle/>
        <a:p>
          <a:endParaRPr lang="en-US"/>
        </a:p>
      </dgm:t>
    </dgm:pt>
    <dgm:pt modelId="{D9E71EB4-1CD3-4BB7-9F65-E5358DF52D3A}">
      <dgm:prSet phldrT="[Text]" custT="1"/>
      <dgm:spPr/>
      <dgm:t>
        <a:bodyPr/>
        <a:lstStyle/>
        <a:p>
          <a:endParaRPr lang="en-US" sz="1400" dirty="0" smtClean="0"/>
        </a:p>
        <a:p>
          <a:r>
            <a:rPr lang="en-US" sz="1400" b="1" dirty="0" smtClean="0"/>
            <a:t>limit</a:t>
          </a:r>
        </a:p>
        <a:p>
          <a:endParaRPr lang="en-US" sz="1400" dirty="0"/>
        </a:p>
      </dgm:t>
    </dgm:pt>
    <dgm:pt modelId="{7A63A672-AFFA-4139-B67A-66361D3A638E}" type="parTrans" cxnId="{37F898B0-2C88-488D-9900-9DEFAA6E2BE3}">
      <dgm:prSet/>
      <dgm:spPr/>
      <dgm:t>
        <a:bodyPr/>
        <a:lstStyle/>
        <a:p>
          <a:endParaRPr lang="en-US"/>
        </a:p>
      </dgm:t>
    </dgm:pt>
    <dgm:pt modelId="{1567DC12-6446-4877-91A5-863360C7AC26}" type="sibTrans" cxnId="{37F898B0-2C88-488D-9900-9DEFAA6E2BE3}">
      <dgm:prSet/>
      <dgm:spPr/>
      <dgm:t>
        <a:bodyPr/>
        <a:lstStyle/>
        <a:p>
          <a:endParaRPr lang="en-US"/>
        </a:p>
      </dgm:t>
    </dgm:pt>
    <dgm:pt modelId="{C6223A52-AC33-4055-B213-A7860EE97607}" type="pres">
      <dgm:prSet presAssocID="{47E4205D-1A37-4E64-8BAA-3CBF6167F47B}" presName="Name0" presStyleCnt="0">
        <dgm:presLayoutVars>
          <dgm:dir/>
          <dgm:resizeHandles val="exact"/>
        </dgm:presLayoutVars>
      </dgm:prSet>
      <dgm:spPr/>
    </dgm:pt>
    <dgm:pt modelId="{DCAFE261-1286-4263-87E1-70371F83ACB9}" type="pres">
      <dgm:prSet presAssocID="{868A7CBE-DCC8-4C2B-9D06-207072DDEC0C}" presName="parTxOnly" presStyleLbl="node1" presStyleIdx="0" presStyleCnt="3" custLinFactNeighborX="-571" custLinFactNeighborY="-1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48CF8-8836-403A-9A34-506ED7C216A2}" type="pres">
      <dgm:prSet presAssocID="{ECADCEB4-BD12-4D14-8128-DDA65A231315}" presName="parSpace" presStyleCnt="0"/>
      <dgm:spPr/>
    </dgm:pt>
    <dgm:pt modelId="{D50754F7-E7EC-48FF-A56A-5B5BBF4B610E}" type="pres">
      <dgm:prSet presAssocID="{171DAC37-CDC2-4BAE-9E24-DDC3FA58D5B9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62550-DEFF-434D-9BB5-25B964BB39F7}" type="pres">
      <dgm:prSet presAssocID="{19202164-CACB-4388-9002-C0A46646647C}" presName="parSpace" presStyleCnt="0"/>
      <dgm:spPr/>
    </dgm:pt>
    <dgm:pt modelId="{26E6101C-FB54-4B95-885C-46D4CBB71179}" type="pres">
      <dgm:prSet presAssocID="{D9E71EB4-1CD3-4BB7-9F65-E5358DF52D3A}" presName="parTxOnly" presStyleLbl="node1" presStyleIdx="2" presStyleCnt="3" custLinFactNeighborX="572" custLinFactNeighborY="29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9B325D-1EE7-4665-ADD4-1F6EBCB347CB}" srcId="{47E4205D-1A37-4E64-8BAA-3CBF6167F47B}" destId="{171DAC37-CDC2-4BAE-9E24-DDC3FA58D5B9}" srcOrd="1" destOrd="0" parTransId="{C166C1F8-DFC1-429F-B0E5-8A8B807290AB}" sibTransId="{19202164-CACB-4388-9002-C0A46646647C}"/>
    <dgm:cxn modelId="{37F898B0-2C88-488D-9900-9DEFAA6E2BE3}" srcId="{47E4205D-1A37-4E64-8BAA-3CBF6167F47B}" destId="{D9E71EB4-1CD3-4BB7-9F65-E5358DF52D3A}" srcOrd="2" destOrd="0" parTransId="{7A63A672-AFFA-4139-B67A-66361D3A638E}" sibTransId="{1567DC12-6446-4877-91A5-863360C7AC26}"/>
    <dgm:cxn modelId="{4537A211-BC5F-4145-A3C2-7749CC46C2CD}" type="presOf" srcId="{171DAC37-CDC2-4BAE-9E24-DDC3FA58D5B9}" destId="{D50754F7-E7EC-48FF-A56A-5B5BBF4B610E}" srcOrd="0" destOrd="0" presId="urn:microsoft.com/office/officeart/2005/8/layout/hChevron3"/>
    <dgm:cxn modelId="{D8F508FB-E1C0-4182-B6CD-E75919B1A6A0}" type="presOf" srcId="{D9E71EB4-1CD3-4BB7-9F65-E5358DF52D3A}" destId="{26E6101C-FB54-4B95-885C-46D4CBB71179}" srcOrd="0" destOrd="0" presId="urn:microsoft.com/office/officeart/2005/8/layout/hChevron3"/>
    <dgm:cxn modelId="{53566D8D-C2E6-4DC6-913A-08C8E02363D0}" type="presOf" srcId="{868A7CBE-DCC8-4C2B-9D06-207072DDEC0C}" destId="{DCAFE261-1286-4263-87E1-70371F83ACB9}" srcOrd="0" destOrd="0" presId="urn:microsoft.com/office/officeart/2005/8/layout/hChevron3"/>
    <dgm:cxn modelId="{DC3C587F-029B-45BF-8C14-154BFC1CA19F}" type="presOf" srcId="{47E4205D-1A37-4E64-8BAA-3CBF6167F47B}" destId="{C6223A52-AC33-4055-B213-A7860EE97607}" srcOrd="0" destOrd="0" presId="urn:microsoft.com/office/officeart/2005/8/layout/hChevron3"/>
    <dgm:cxn modelId="{5509B52B-2348-4AEB-BB97-D643350D9379}" srcId="{47E4205D-1A37-4E64-8BAA-3CBF6167F47B}" destId="{868A7CBE-DCC8-4C2B-9D06-207072DDEC0C}" srcOrd="0" destOrd="0" parTransId="{F54C8995-397E-466D-8471-94B32174CAD7}" sibTransId="{ECADCEB4-BD12-4D14-8128-DDA65A231315}"/>
    <dgm:cxn modelId="{097BBFB3-EBF6-4231-88B1-8CFEE2AA2EA6}" type="presParOf" srcId="{C6223A52-AC33-4055-B213-A7860EE97607}" destId="{DCAFE261-1286-4263-87E1-70371F83ACB9}" srcOrd="0" destOrd="0" presId="urn:microsoft.com/office/officeart/2005/8/layout/hChevron3"/>
    <dgm:cxn modelId="{68B67DB7-6A3A-4E77-A209-E1BF3175527F}" type="presParOf" srcId="{C6223A52-AC33-4055-B213-A7860EE97607}" destId="{E4648CF8-8836-403A-9A34-506ED7C216A2}" srcOrd="1" destOrd="0" presId="urn:microsoft.com/office/officeart/2005/8/layout/hChevron3"/>
    <dgm:cxn modelId="{1FF677CB-53BC-4853-94D9-1C6F01D42255}" type="presParOf" srcId="{C6223A52-AC33-4055-B213-A7860EE97607}" destId="{D50754F7-E7EC-48FF-A56A-5B5BBF4B610E}" srcOrd="2" destOrd="0" presId="urn:microsoft.com/office/officeart/2005/8/layout/hChevron3"/>
    <dgm:cxn modelId="{2D75FC03-1701-4952-8BFE-0B10FCB37105}" type="presParOf" srcId="{C6223A52-AC33-4055-B213-A7860EE97607}" destId="{95662550-DEFF-434D-9BB5-25B964BB39F7}" srcOrd="3" destOrd="0" presId="urn:microsoft.com/office/officeart/2005/8/layout/hChevron3"/>
    <dgm:cxn modelId="{DBCA4D1E-43B0-4894-8B1B-B4E07307A8A5}" type="presParOf" srcId="{C6223A52-AC33-4055-B213-A7860EE97607}" destId="{26E6101C-FB54-4B95-885C-46D4CBB71179}" srcOrd="4" destOrd="0" presId="urn:microsoft.com/office/officeart/2005/8/layout/hChevron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3462E-DF0F-4D66-968C-F39BCFB0CF30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3F6FE-FFD1-481C-AACA-CC46C22BF4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352-2343-431F-8271-67B96CB97AA1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5384-E2CD-40C4-B898-A1665D2F6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352-2343-431F-8271-67B96CB97AA1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5384-E2CD-40C4-B898-A1665D2F6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352-2343-431F-8271-67B96CB97AA1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5384-E2CD-40C4-B898-A1665D2F6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352-2343-431F-8271-67B96CB97AA1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5384-E2CD-40C4-B898-A1665D2F6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352-2343-431F-8271-67B96CB97AA1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5384-E2CD-40C4-B898-A1665D2F6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352-2343-431F-8271-67B96CB97AA1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5384-E2CD-40C4-B898-A1665D2F6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352-2343-431F-8271-67B96CB97AA1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5384-E2CD-40C4-B898-A1665D2F6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352-2343-431F-8271-67B96CB97AA1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5384-E2CD-40C4-B898-A1665D2F6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352-2343-431F-8271-67B96CB97AA1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5384-E2CD-40C4-B898-A1665D2F6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352-2343-431F-8271-67B96CB97AA1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5384-E2CD-40C4-B898-A1665D2F6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352-2343-431F-8271-67B96CB97AA1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1DD5384-E2CD-40C4-B898-A1665D2F65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3A6352-2343-431F-8271-67B96CB97AA1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DD5384-E2CD-40C4-B898-A1665D2F65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5410200"/>
            <a:ext cx="4267200" cy="1295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b="1" u="sng" dirty="0" smtClean="0">
                <a:solidFill>
                  <a:srgbClr val="C00000"/>
                </a:solidFill>
                <a:latin typeface="Agency FB" pitchFamily="34" charset="0"/>
              </a:rPr>
              <a:t/>
            </a:r>
            <a:br>
              <a:rPr lang="en-US" sz="5400" b="1" u="sng" dirty="0" smtClean="0">
                <a:solidFill>
                  <a:srgbClr val="C00000"/>
                </a:solidFill>
                <a:latin typeface="Agency FB" pitchFamily="34" charset="0"/>
              </a:rPr>
            </a:br>
            <a:r>
              <a:rPr lang="en-US" sz="5400" b="1" u="sng" dirty="0" smtClean="0">
                <a:solidFill>
                  <a:srgbClr val="C00000"/>
                </a:solidFill>
                <a:latin typeface="Agency FB" pitchFamily="34" charset="0"/>
              </a:rPr>
              <a:t/>
            </a:r>
            <a:br>
              <a:rPr lang="en-US" sz="5400" b="1" u="sng" dirty="0" smtClean="0">
                <a:solidFill>
                  <a:srgbClr val="C00000"/>
                </a:solidFill>
                <a:latin typeface="Agency FB" pitchFamily="34" charset="0"/>
              </a:rPr>
            </a:br>
            <a:r>
              <a:rPr lang="en-US" sz="5400" b="1" u="sng" dirty="0" smtClean="0">
                <a:solidFill>
                  <a:srgbClr val="C00000"/>
                </a:solidFill>
                <a:latin typeface="Agency FB" pitchFamily="34" charset="0"/>
              </a:rPr>
              <a:t/>
            </a:r>
            <a:br>
              <a:rPr lang="en-US" sz="5400" b="1" u="sng" dirty="0" smtClean="0">
                <a:solidFill>
                  <a:srgbClr val="C00000"/>
                </a:solidFill>
                <a:latin typeface="Agency FB" pitchFamily="34" charset="0"/>
              </a:rPr>
            </a:br>
            <a:r>
              <a:rPr lang="en-US" sz="5400" b="1" u="sng" dirty="0" smtClean="0">
                <a:solidFill>
                  <a:srgbClr val="C00000"/>
                </a:solidFill>
                <a:latin typeface="Agency FB" pitchFamily="34" charset="0"/>
              </a:rPr>
              <a:t/>
            </a:r>
            <a:br>
              <a:rPr lang="en-US" sz="5400" b="1" u="sng" dirty="0" smtClean="0">
                <a:solidFill>
                  <a:srgbClr val="C00000"/>
                </a:solidFill>
                <a:latin typeface="Agency FB" pitchFamily="34" charset="0"/>
              </a:rPr>
            </a:br>
            <a:r>
              <a:rPr lang="en-US" sz="5400" b="1" u="sng" dirty="0" smtClean="0">
                <a:solidFill>
                  <a:srgbClr val="C00000"/>
                </a:solidFill>
                <a:latin typeface="Agency FB" pitchFamily="34" charset="0"/>
              </a:rPr>
              <a:t/>
            </a:r>
            <a:br>
              <a:rPr lang="en-US" sz="5400" b="1" u="sng" dirty="0" smtClean="0">
                <a:solidFill>
                  <a:srgbClr val="C00000"/>
                </a:solidFill>
                <a:latin typeface="Agency FB" pitchFamily="34" charset="0"/>
              </a:rPr>
            </a:br>
            <a:r>
              <a:rPr lang="en-US" sz="5400" b="1" u="sng" dirty="0" smtClean="0">
                <a:solidFill>
                  <a:srgbClr val="C00000"/>
                </a:solidFill>
                <a:latin typeface="Agency FB" pitchFamily="34" charset="0"/>
              </a:rPr>
              <a:t/>
            </a:r>
            <a:br>
              <a:rPr lang="en-US" sz="5400" b="1" u="sng" dirty="0" smtClean="0">
                <a:solidFill>
                  <a:srgbClr val="C00000"/>
                </a:solidFill>
                <a:latin typeface="Agency FB" pitchFamily="34" charset="0"/>
              </a:rPr>
            </a:br>
            <a:r>
              <a:rPr lang="en-US" sz="5400" b="1" u="sng" dirty="0" smtClean="0">
                <a:solidFill>
                  <a:srgbClr val="C00000"/>
                </a:solidFill>
                <a:latin typeface="Agency FB" pitchFamily="34" charset="0"/>
              </a:rPr>
              <a:t>PROJECT TITLE:-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adway" pitchFamily="82" charset="0"/>
              </a:rPr>
              <a:t>ROUTE DELAY NOTIFIER</a:t>
            </a:r>
          </a:p>
          <a:p>
            <a:pPr>
              <a:buNone/>
            </a:pPr>
            <a:r>
              <a:rPr lang="en-US" sz="2800" i="1" dirty="0" smtClean="0"/>
              <a:t>                                                             (USING PYTHON)</a:t>
            </a:r>
          </a:p>
          <a:p>
            <a:r>
              <a:rPr lang="en-US" dirty="0" smtClean="0"/>
              <a:t>Name:       Hitesh </a:t>
            </a:r>
            <a:r>
              <a:rPr lang="en-US" dirty="0" err="1" smtClean="0"/>
              <a:t>Agrawal</a:t>
            </a:r>
            <a:endParaRPr lang="en-US" dirty="0" smtClean="0"/>
          </a:p>
          <a:p>
            <a:r>
              <a:rPr lang="en-US" dirty="0" smtClean="0"/>
              <a:t>Roll No. :  </a:t>
            </a:r>
            <a:r>
              <a:rPr lang="en-US" dirty="0" smtClean="0">
                <a:latin typeface="+mj-lt"/>
              </a:rPr>
              <a:t> 1900320130074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01254" cy="16119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0" y="0"/>
            <a:ext cx="762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Eras Demi ITC" pitchFamily="34" charset="0"/>
              </a:rPr>
              <a:t>ABES Engineering College, Ghaziabad, UP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Eras Demi ITC" pitchFamily="34" charset="0"/>
              </a:rPr>
              <a:t>Department of Information Technology</a:t>
            </a:r>
            <a:endParaRPr lang="en-US" sz="2800" b="1" dirty="0">
              <a:solidFill>
                <a:srgbClr val="C00000"/>
              </a:solidFill>
              <a:latin typeface="Eras Demi IT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200" y="1143000"/>
            <a:ext cx="518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  <a:latin typeface="Agency FB" pitchFamily="34" charset="0"/>
              </a:rPr>
              <a:t>Mini Project Presentation</a:t>
            </a:r>
            <a:endParaRPr lang="en-US" sz="2800" b="1" u="sng" dirty="0">
              <a:solidFill>
                <a:schemeClr val="accent6">
                  <a:lumMod val="50000"/>
                </a:schemeClr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u="sng" dirty="0" smtClean="0"/>
              <a:t>Output screen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 descr="output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14400"/>
            <a:ext cx="6553200" cy="3276600"/>
          </a:xfrm>
          <a:ln w="57150">
            <a:solidFill>
              <a:srgbClr val="00B050"/>
            </a:solidFill>
          </a:ln>
        </p:spPr>
      </p:pic>
      <p:pic>
        <p:nvPicPr>
          <p:cNvPr id="5" name="Picture 4" descr="output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810000"/>
            <a:ext cx="6934200" cy="3048000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sp>
        <p:nvSpPr>
          <p:cNvPr id="6" name="Rectangular Callout 5"/>
          <p:cNvSpPr/>
          <p:nvPr/>
        </p:nvSpPr>
        <p:spPr>
          <a:xfrm>
            <a:off x="6896100" y="838200"/>
            <a:ext cx="1943100" cy="2476500"/>
          </a:xfrm>
          <a:prstGeom prst="wedgeRectCallou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Email successfully send to the recipient </a:t>
            </a:r>
            <a:endParaRPr lang="en-US" sz="2400" b="1" dirty="0"/>
          </a:p>
        </p:txBody>
      </p:sp>
      <p:sp>
        <p:nvSpPr>
          <p:cNvPr id="8" name="Up Arrow Callout 7"/>
          <p:cNvSpPr/>
          <p:nvPr/>
        </p:nvSpPr>
        <p:spPr>
          <a:xfrm>
            <a:off x="228600" y="4267200"/>
            <a:ext cx="1600200" cy="2209800"/>
          </a:xfrm>
          <a:prstGeom prst="up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gency FB" pitchFamily="34" charset="0"/>
              </a:rPr>
              <a:t>Total travel time</a:t>
            </a:r>
            <a:endParaRPr lang="en-US" sz="3200" dirty="0">
              <a:latin typeface="Agency FB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2971800"/>
            <a:ext cx="37338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eparation 8"/>
          <p:cNvSpPr/>
          <p:nvPr/>
        </p:nvSpPr>
        <p:spPr>
          <a:xfrm>
            <a:off x="0" y="4648200"/>
            <a:ext cx="9144000" cy="1676400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eparation 7"/>
          <p:cNvSpPr/>
          <p:nvPr/>
        </p:nvSpPr>
        <p:spPr>
          <a:xfrm>
            <a:off x="0" y="3352800"/>
            <a:ext cx="8763000" cy="1066800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eparation 3"/>
          <p:cNvSpPr/>
          <p:nvPr/>
        </p:nvSpPr>
        <p:spPr>
          <a:xfrm>
            <a:off x="0" y="2133600"/>
            <a:ext cx="8839200" cy="990600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CONCLUSION: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It is an automated python </a:t>
            </a:r>
            <a:r>
              <a:rPr lang="en-US" dirty="0" err="1" smtClean="0"/>
              <a:t>progam</a:t>
            </a:r>
            <a:r>
              <a:rPr lang="en-US" dirty="0" smtClean="0"/>
              <a:t> which operates on real time basis.</a:t>
            </a:r>
          </a:p>
          <a:p>
            <a:endParaRPr lang="en-US" dirty="0" smtClean="0"/>
          </a:p>
          <a:p>
            <a:r>
              <a:rPr lang="en-US" dirty="0" smtClean="0"/>
              <a:t>It is an anytime anywhere operation to take place.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Its purpose is to save time of an individual by automatically sending an email without using g-mail </a:t>
            </a:r>
            <a:r>
              <a:rPr lang="en-US" dirty="0" err="1" smtClean="0"/>
              <a:t>applicaton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FUTURE PLANS:</a:t>
            </a:r>
            <a:endParaRPr lang="en-US" u="sng" dirty="0"/>
          </a:p>
        </p:txBody>
      </p:sp>
      <p:pic>
        <p:nvPicPr>
          <p:cNvPr id="4" name="Content Placeholder 3" descr="1_xprY_0byVw3yKJRpb6iUsw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5000"/>
            <a:ext cx="5122827" cy="33988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Left Arrow Callout 4"/>
          <p:cNvSpPr/>
          <p:nvPr/>
        </p:nvSpPr>
        <p:spPr>
          <a:xfrm>
            <a:off x="5181600" y="1828800"/>
            <a:ext cx="3810000" cy="1524000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Agency FB" pitchFamily="34" charset="0"/>
              </a:rPr>
              <a:t>We can add more functionalities by linking other operations. </a:t>
            </a:r>
            <a:endParaRPr lang="en-US" sz="2400" b="1" dirty="0">
              <a:solidFill>
                <a:srgbClr val="FFFF00"/>
              </a:solidFill>
              <a:latin typeface="Agency FB" pitchFamily="34" charset="0"/>
            </a:endParaRPr>
          </a:p>
        </p:txBody>
      </p:sp>
      <p:sp>
        <p:nvSpPr>
          <p:cNvPr id="6" name="Left Arrow Callout 5"/>
          <p:cNvSpPr/>
          <p:nvPr/>
        </p:nvSpPr>
        <p:spPr>
          <a:xfrm>
            <a:off x="5334000" y="3810000"/>
            <a:ext cx="3505200" cy="1600200"/>
          </a:xfrm>
          <a:prstGeom prst="leftArrow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gency FB" pitchFamily="34" charset="0"/>
              </a:rPr>
              <a:t>By accumulating all operations in a single APP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gency FB" pitchFamily="34" charset="0"/>
              </a:rPr>
              <a:t>will make it  more useful.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References:-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Google.com</a:t>
            </a:r>
          </a:p>
          <a:p>
            <a:r>
              <a:rPr lang="en-US" sz="4400" dirty="0" err="1" smtClean="0">
                <a:solidFill>
                  <a:srgbClr val="002060"/>
                </a:solidFill>
              </a:rPr>
              <a:t>Youtube</a:t>
            </a:r>
            <a:endParaRPr lang="en-US" sz="4400" dirty="0" smtClean="0">
              <a:solidFill>
                <a:srgbClr val="002060"/>
              </a:solidFill>
            </a:endParaRPr>
          </a:p>
          <a:p>
            <a:r>
              <a:rPr lang="en-US" sz="4400" dirty="0" smtClean="0">
                <a:solidFill>
                  <a:srgbClr val="002060"/>
                </a:solidFill>
              </a:rPr>
              <a:t>https://distancematrix.ai</a:t>
            </a:r>
          </a:p>
          <a:p>
            <a:r>
              <a:rPr lang="en-US" sz="4400" dirty="0" smtClean="0">
                <a:solidFill>
                  <a:srgbClr val="002060"/>
                </a:solidFill>
              </a:rPr>
              <a:t>https://mail.google.com</a:t>
            </a:r>
            <a:endParaRPr lang="en-US" sz="4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 smtClean="0">
                <a:solidFill>
                  <a:srgbClr val="C00000"/>
                </a:solidFill>
                <a:latin typeface="Agency FB" pitchFamily="34" charset="0"/>
                <a:ea typeface="+mn-ea"/>
                <a:cs typeface="+mn-cs"/>
              </a:rPr>
              <a:t>Certificate of Courses:</a:t>
            </a:r>
          </a:p>
        </p:txBody>
      </p:sp>
      <p:pic>
        <p:nvPicPr>
          <p:cNvPr id="8" name="Content Placeholder 3" descr="html css certificate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5801" y="2209800"/>
            <a:ext cx="4664936" cy="4267200"/>
          </a:xfrm>
        </p:spPr>
      </p:pic>
      <p:pic>
        <p:nvPicPr>
          <p:cNvPr id="9" name="Content Placeholder 8" descr="python certificate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17658" y="2209800"/>
            <a:ext cx="4513458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hank-Yo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1000"/>
            <a:ext cx="6553200" cy="6172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57200"/>
            <a:ext cx="6095999" cy="58673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ummer-Internship-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3733800"/>
          </a:xfrm>
        </p:spPr>
      </p:pic>
      <p:pic>
        <p:nvPicPr>
          <p:cNvPr id="5" name="Picture 4" descr="html-css-j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969" y="3733800"/>
            <a:ext cx="4486031" cy="3124200"/>
          </a:xfrm>
          <a:prstGeom prst="rect">
            <a:avLst/>
          </a:prstGeom>
        </p:spPr>
      </p:pic>
      <p:pic>
        <p:nvPicPr>
          <p:cNvPr id="6" name="Picture 5" descr="python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33800"/>
            <a:ext cx="48006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python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800" y="1219200"/>
            <a:ext cx="3505200" cy="13888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0" y="2057400"/>
            <a:ext cx="7848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>
                <a:solidFill>
                  <a:srgbClr val="C00000"/>
                </a:solidFill>
                <a:latin typeface="Agency FB" pitchFamily="34" charset="0"/>
              </a:rPr>
              <a:t>About this Course</a:t>
            </a:r>
          </a:p>
          <a:p>
            <a:endParaRPr lang="en-US" b="1" dirty="0" smtClean="0"/>
          </a:p>
          <a:p>
            <a:r>
              <a:rPr lang="en-US" sz="2400" dirty="0" smtClean="0"/>
              <a:t>This course aims to teach the basics of programming computers using Python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3200" b="1" u="sng" dirty="0" smtClean="0">
                <a:solidFill>
                  <a:srgbClr val="C00000"/>
                </a:solidFill>
                <a:latin typeface="Agency FB" pitchFamily="34" charset="0"/>
              </a:rPr>
              <a:t>Topics Covered in Course:</a:t>
            </a:r>
          </a:p>
          <a:p>
            <a:endParaRPr lang="en-US" sz="3200" b="1" u="sng" dirty="0" smtClean="0">
              <a:solidFill>
                <a:srgbClr val="C00000"/>
              </a:solidFill>
              <a:latin typeface="Agency FB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i="1" u="sng" dirty="0" smtClean="0">
                <a:solidFill>
                  <a:srgbClr val="002060"/>
                </a:solidFill>
                <a:latin typeface="Algerian" pitchFamily="82" charset="0"/>
              </a:rPr>
              <a:t>Programming for Everybody (Getting Started with Python)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4495800"/>
            <a:ext cx="411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Variables and Expressions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Conditional codes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Functions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Loops and Iterations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i="1" u="sng" dirty="0" smtClean="0">
                <a:solidFill>
                  <a:srgbClr val="002060"/>
                </a:solidFill>
                <a:latin typeface="Algerian" pitchFamily="82" charset="0"/>
                <a:ea typeface="+mn-ea"/>
                <a:cs typeface="+mn-cs"/>
              </a:rPr>
              <a:t>HTML, CSS, and </a:t>
            </a:r>
            <a:r>
              <a:rPr lang="en-US" sz="4400" i="1" u="sng" dirty="0" err="1" smtClean="0">
                <a:solidFill>
                  <a:srgbClr val="002060"/>
                </a:solidFill>
                <a:latin typeface="Algerian" pitchFamily="82" charset="0"/>
                <a:ea typeface="+mn-ea"/>
                <a:cs typeface="+mn-cs"/>
              </a:rPr>
              <a:t>Javascript</a:t>
            </a:r>
            <a:r>
              <a:rPr lang="en-US" sz="4400" i="1" u="sng" dirty="0" smtClean="0">
                <a:solidFill>
                  <a:srgbClr val="002060"/>
                </a:solidFill>
                <a:latin typeface="Algerian" pitchFamily="82" charset="0"/>
                <a:ea typeface="+mn-ea"/>
                <a:cs typeface="+mn-cs"/>
              </a:rPr>
              <a:t> for Web Developers:-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buSzPct val="4500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3200" b="1" u="sng" dirty="0" smtClean="0">
                <a:solidFill>
                  <a:srgbClr val="C00000"/>
                </a:solidFill>
                <a:latin typeface="Agency FB" pitchFamily="34" charset="0"/>
              </a:rPr>
              <a:t>Topics Covered in Course</a:t>
            </a:r>
            <a:r>
              <a:rPr lang="en-US" sz="2800" b="1" u="sng" dirty="0" smtClean="0">
                <a:solidFill>
                  <a:srgbClr val="C00000"/>
                </a:solidFill>
                <a:latin typeface="Agency FB" pitchFamily="34" charset="0"/>
              </a:rPr>
              <a:t>: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Use of basic tools for  web page development.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Introduction to HTML.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Introduction to CSS &amp; JAVA SCRIPT.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Basics of how a web page runs.</a:t>
            </a:r>
          </a:p>
          <a:p>
            <a:endParaRPr lang="en-US" dirty="0"/>
          </a:p>
        </p:txBody>
      </p:sp>
      <p:pic>
        <p:nvPicPr>
          <p:cNvPr id="5" name="Picture 4" descr="html-css-j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143000"/>
            <a:ext cx="2962031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              </a:t>
            </a:r>
            <a:r>
              <a:rPr lang="en-US" b="1" dirty="0" smtClean="0"/>
              <a:t>    </a:t>
            </a:r>
            <a:r>
              <a:rPr lang="en-US" b="1" u="sng" dirty="0" smtClean="0"/>
              <a:t>CONTENT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/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smtClean="0"/>
              <a:t>Requirements of Projects</a:t>
            </a:r>
          </a:p>
          <a:p>
            <a:r>
              <a:rPr lang="en-US" sz="3200" dirty="0" smtClean="0"/>
              <a:t>Implementation</a:t>
            </a:r>
          </a:p>
          <a:p>
            <a:r>
              <a:rPr lang="en-US" sz="3200" dirty="0" smtClean="0"/>
              <a:t>Output Screen</a:t>
            </a:r>
          </a:p>
          <a:p>
            <a:r>
              <a:rPr lang="en-US" sz="3200" dirty="0" smtClean="0"/>
              <a:t>Conclusion </a:t>
            </a:r>
          </a:p>
          <a:p>
            <a:r>
              <a:rPr lang="en-US" sz="3200" dirty="0" smtClean="0"/>
              <a:t>Future Plan</a:t>
            </a:r>
          </a:p>
          <a:p>
            <a:r>
              <a:rPr lang="en-US" sz="3200" dirty="0" err="1" smtClean="0"/>
              <a:t>Coursera</a:t>
            </a:r>
            <a:r>
              <a:rPr lang="en-US" sz="3200" dirty="0" smtClean="0"/>
              <a:t> Certificate</a:t>
            </a:r>
          </a:p>
          <a:p>
            <a:endParaRPr lang="en-US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4572000" cy="1680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rdware software.jpg"/>
          <p:cNvPicPr>
            <a:picLocks noChangeAspect="1"/>
          </p:cNvPicPr>
          <p:nvPr/>
        </p:nvPicPr>
        <p:blipFill>
          <a:blip r:embed="rId2">
            <a:lum bright="10000" contras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u="sng" dirty="0" smtClean="0"/>
              <a:t>REQUIREMENTS OF PROJECTS: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>
                <a:solidFill>
                  <a:srgbClr val="C00000"/>
                </a:solidFill>
                <a:latin typeface="Algerian" pitchFamily="82" charset="0"/>
              </a:rPr>
              <a:t>HARDWARE REQUIRED:-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lgerian" pitchFamily="82" charset="0"/>
              </a:rPr>
              <a:t>Processor           : 32-bit , dual core and above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lgerian" pitchFamily="82" charset="0"/>
              </a:rPr>
              <a:t>Ram                         : 4 </a:t>
            </a:r>
            <a:r>
              <a:rPr lang="en-US" b="1" dirty="0" err="1" smtClean="0">
                <a:solidFill>
                  <a:srgbClr val="002060"/>
                </a:solidFill>
                <a:latin typeface="Algerian" pitchFamily="82" charset="0"/>
              </a:rPr>
              <a:t>gb</a:t>
            </a:r>
            <a:endParaRPr lang="en-US" b="1" dirty="0" smtClean="0">
              <a:solidFill>
                <a:srgbClr val="002060"/>
              </a:solidFill>
              <a:latin typeface="Algerian" pitchFamily="82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Algerian" pitchFamily="82" charset="0"/>
              </a:rPr>
              <a:t>Pointing device :  mouse and keyboard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  <a:latin typeface="Algerian" pitchFamily="82" charset="0"/>
            </a:endParaRPr>
          </a:p>
          <a:p>
            <a:pPr>
              <a:buNone/>
            </a:pPr>
            <a:r>
              <a:rPr lang="en-US" u="sng" dirty="0" err="1" smtClean="0">
                <a:solidFill>
                  <a:srgbClr val="C00000"/>
                </a:solidFill>
                <a:latin typeface="Algerian" pitchFamily="82" charset="0"/>
              </a:rPr>
              <a:t>softWARE</a:t>
            </a:r>
            <a:r>
              <a:rPr lang="en-US" u="sng" dirty="0" smtClean="0">
                <a:solidFill>
                  <a:srgbClr val="C00000"/>
                </a:solidFill>
                <a:latin typeface="Algerian" pitchFamily="82" charset="0"/>
              </a:rPr>
              <a:t> REQUIRED:-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lgerian" pitchFamily="82" charset="0"/>
              </a:rPr>
              <a:t>Os   : windows (7,8,10)</a:t>
            </a:r>
          </a:p>
          <a:p>
            <a:r>
              <a:rPr lang="en-US" b="1" dirty="0" err="1" smtClean="0">
                <a:solidFill>
                  <a:srgbClr val="002060"/>
                </a:solidFill>
                <a:latin typeface="Algerian" pitchFamily="82" charset="0"/>
              </a:rPr>
              <a:t>Spyder</a:t>
            </a:r>
            <a:endParaRPr lang="en-US" b="1" dirty="0" smtClean="0">
              <a:solidFill>
                <a:srgbClr val="002060"/>
              </a:solidFill>
              <a:latin typeface="Algerian" pitchFamily="82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Algerian" pitchFamily="82" charset="0"/>
              </a:rPr>
              <a:t>Python 3.9.2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  <a:latin typeface="Algerian" pitchFamily="82" charset="0"/>
            </a:endParaRP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  <a:latin typeface="Algerian" pitchFamily="82" charset="0"/>
            </a:endParaRPr>
          </a:p>
          <a:p>
            <a:endParaRPr lang="en-US" dirty="0" smtClean="0">
              <a:solidFill>
                <a:srgbClr val="C00000"/>
              </a:solidFill>
              <a:latin typeface="Algerian" pitchFamily="82" charset="0"/>
            </a:endParaRPr>
          </a:p>
          <a:p>
            <a:pPr>
              <a:buNone/>
            </a:pPr>
            <a:endParaRPr lang="en-US" dirty="0" smtClean="0">
              <a:solidFill>
                <a:schemeClr val="accent6">
                  <a:lumMod val="50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mail maps.jp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5257800" y="0"/>
            <a:ext cx="3886200" cy="2552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229600" cy="438912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is  </a:t>
            </a:r>
            <a:r>
              <a:rPr lang="en-US" sz="3200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real-life problem solving program.</a:t>
            </a:r>
          </a:p>
          <a:p>
            <a:endParaRPr lang="en-US" sz="32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is a Python script that queries the Maps Platform (using the </a:t>
            </a:r>
            <a:r>
              <a:rPr lang="en-US" sz="3200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Distance Matrix API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). When there's too much traffic on your commute to college and you cannot make to college on time, then it will </a:t>
            </a:r>
            <a:r>
              <a:rPr lang="en-US" sz="3200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automatically email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recipient that “I am going to be late”!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u="sng" dirty="0" smtClean="0"/>
              <a:t>INTRODUCTION: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u="sng" dirty="0" smtClean="0"/>
              <a:t>IMPLEMENTATION :</a:t>
            </a:r>
            <a:endParaRPr lang="en-US" u="sng" dirty="0"/>
          </a:p>
        </p:txBody>
      </p:sp>
      <p:pic>
        <p:nvPicPr>
          <p:cNvPr id="4" name="Content Placeholder 3" descr="folded-map-icon-with-track-between-gps-points-on-vector-927397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057401"/>
            <a:ext cx="2718081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5" name="Diagram 4"/>
          <p:cNvGraphicFramePr/>
          <p:nvPr/>
        </p:nvGraphicFramePr>
        <p:xfrm>
          <a:off x="2743200" y="1447800"/>
          <a:ext cx="35814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unnamed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905000"/>
            <a:ext cx="304800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Down Arrow 6"/>
          <p:cNvSpPr/>
          <p:nvPr/>
        </p:nvSpPr>
        <p:spPr>
          <a:xfrm rot="10800000">
            <a:off x="1600200" y="4495800"/>
            <a:ext cx="533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9175" y="5754858"/>
            <a:ext cx="23622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YOUR CURRENT LOCATION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7620000" y="4419600"/>
            <a:ext cx="6858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29400" y="5715000"/>
            <a:ext cx="25146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RECIPIENT RECEIVES AN EMAIL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457200" y="1828800"/>
            <a:ext cx="1676400" cy="381000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gency FB" pitchFamily="34" charset="0"/>
              </a:rPr>
              <a:t>MODULE USED</a:t>
            </a:r>
            <a:endParaRPr lang="en-US" sz="2400" b="1" dirty="0">
              <a:solidFill>
                <a:srgbClr val="C00000"/>
              </a:solidFill>
              <a:latin typeface="Agency FB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u="sng" dirty="0" smtClean="0"/>
              <a:t>FUNCTIONALITY: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89120"/>
          </a:xfrm>
        </p:spPr>
        <p:txBody>
          <a:bodyPr>
            <a:normAutofit fontScale="92500" lnSpcReduction="10000"/>
          </a:bodyPr>
          <a:lstStyle/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Requests</a:t>
            </a:r>
            <a:r>
              <a:rPr lang="en-US" sz="2400" dirty="0" smtClean="0">
                <a:solidFill>
                  <a:srgbClr val="C00000"/>
                </a:solidFill>
              </a:rPr>
              <a:t>   -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                  </a:t>
            </a:r>
            <a:r>
              <a:rPr lang="en-US" sz="2400" dirty="0" smtClean="0"/>
              <a:t>The </a:t>
            </a:r>
            <a:r>
              <a:rPr lang="en-US" sz="2400" b="1" dirty="0" smtClean="0"/>
              <a:t>requests module</a:t>
            </a:r>
            <a:r>
              <a:rPr lang="en-US" sz="2400" dirty="0" smtClean="0"/>
              <a:t> allows you to send HTTP </a:t>
            </a:r>
            <a:r>
              <a:rPr lang="en-US" sz="2400" b="1" dirty="0" smtClean="0"/>
              <a:t>requests</a:t>
            </a:r>
            <a:r>
              <a:rPr lang="en-US" sz="2400" dirty="0" smtClean="0"/>
              <a:t> using Python. The HTTP </a:t>
            </a:r>
            <a:r>
              <a:rPr lang="en-US" sz="2400" b="1" dirty="0" smtClean="0"/>
              <a:t>request</a:t>
            </a:r>
            <a:r>
              <a:rPr lang="en-US" sz="2400" dirty="0" smtClean="0"/>
              <a:t> returns a Response Object with all the response data (content, encoding, status, etc).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Smtplib</a:t>
            </a:r>
            <a:r>
              <a:rPr lang="en-US" sz="2400" dirty="0" smtClean="0">
                <a:solidFill>
                  <a:srgbClr val="C00000"/>
                </a:solidFill>
              </a:rPr>
              <a:t>  -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                   </a:t>
            </a:r>
            <a:r>
              <a:rPr lang="en-US" sz="2400" b="1" dirty="0" smtClean="0"/>
              <a:t>Simple Mail Transfer Protocol</a:t>
            </a:r>
            <a:r>
              <a:rPr lang="en-US" sz="2400" dirty="0" smtClean="0"/>
              <a:t> (SMTP) is a protocol, which handles  sending e-mail and routing e-mail between mail servers.</a:t>
            </a:r>
          </a:p>
          <a:p>
            <a:pPr>
              <a:buNone/>
            </a:pPr>
            <a:r>
              <a:rPr lang="en-US" sz="2400" dirty="0" smtClean="0"/>
              <a:t>    Python provides </a:t>
            </a:r>
            <a:r>
              <a:rPr lang="en-US" sz="2400" b="1" dirty="0" err="1" smtClean="0"/>
              <a:t>smtplib</a:t>
            </a:r>
            <a:r>
              <a:rPr lang="en-US" sz="2400" dirty="0" smtClean="0"/>
              <a:t> module, which defines an SMTP client session object that can be used to send mail to any Internet machine with an SMTP or ESMTP listener daemon.</a:t>
            </a:r>
          </a:p>
          <a:p>
            <a:pPr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2286000"/>
            <a:ext cx="50292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SYNTAX:  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requests.</a:t>
            </a:r>
            <a:r>
              <a:rPr lang="en-US" i="1" dirty="0" err="1" smtClean="0">
                <a:solidFill>
                  <a:schemeClr val="accent6">
                    <a:lumMod val="50000"/>
                  </a:schemeClr>
                </a:solidFill>
              </a:rPr>
              <a:t>methodname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6">
                    <a:lumMod val="50000"/>
                  </a:schemeClr>
                </a:solidFill>
              </a:rPr>
              <a:t>params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4038600"/>
            <a:ext cx="54102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SYNTAX:</a:t>
            </a:r>
            <a:r>
              <a:rPr lang="en-US" dirty="0" smtClean="0"/>
              <a:t>  </a:t>
            </a:r>
            <a:r>
              <a:rPr lang="en-US" dirty="0" err="1" smtClean="0"/>
              <a:t>smtplib.SMTP</a:t>
            </a:r>
            <a:r>
              <a:rPr lang="en-US" dirty="0" smtClean="0"/>
              <a:t>("smtp.gmail.com",</a:t>
            </a:r>
            <a:r>
              <a:rPr lang="en-US" dirty="0" smtClean="0">
                <a:latin typeface="Agency FB" pitchFamily="34" charset="0"/>
              </a:rPr>
              <a:t> 587</a:t>
            </a:r>
            <a:r>
              <a:rPr lang="en-US" dirty="0" smtClean="0"/>
              <a:t>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2106</TotalTime>
  <Words>358</Words>
  <Application>Microsoft Office PowerPoint</Application>
  <PresentationFormat>On-screen Show (4:3)</PresentationFormat>
  <Paragraphs>92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      PROJECT TITLE:-</vt:lpstr>
      <vt:lpstr>Slide 2</vt:lpstr>
      <vt:lpstr>                   </vt:lpstr>
      <vt:lpstr>HTML, CSS, and Javascript for Web Developers:- </vt:lpstr>
      <vt:lpstr>                  CONTENT</vt:lpstr>
      <vt:lpstr>REQUIREMENTS OF PROJECTS: </vt:lpstr>
      <vt:lpstr>INTRODUCTION:</vt:lpstr>
      <vt:lpstr> IMPLEMENTATION :</vt:lpstr>
      <vt:lpstr>FUNCTIONALITY:</vt:lpstr>
      <vt:lpstr>Output screen :</vt:lpstr>
      <vt:lpstr>CONCLUSION:</vt:lpstr>
      <vt:lpstr>FUTURE PLANS:</vt:lpstr>
      <vt:lpstr>References:-</vt:lpstr>
      <vt:lpstr>Certificate of Courses: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DELAY NOTIFIER</dc:title>
  <dc:creator>intel</dc:creator>
  <cp:lastModifiedBy>intel</cp:lastModifiedBy>
  <cp:revision>86</cp:revision>
  <dcterms:created xsi:type="dcterms:W3CDTF">2020-10-16T05:20:33Z</dcterms:created>
  <dcterms:modified xsi:type="dcterms:W3CDTF">2020-12-01T07:53:12Z</dcterms:modified>
</cp:coreProperties>
</file>