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B7FF-7D08-B8C2-9B6C-58A1A47156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3007552-4A27-C2F8-019E-72FB3552A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BB2893-E070-CEA4-2E2B-EFEC05A6C393}"/>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87288653-8F1B-D761-C6D8-7693EA54E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ED9DA-5F51-F10D-E6F2-AE049AAA1BF6}"/>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377354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1B70-A81E-AD9E-82B9-E17FA90F91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1571D6-5F29-4B91-CA56-0999F7C5F9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092B7C-0C4B-231E-CBFF-2EE9C9B301A9}"/>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FF6FD960-48FA-CACF-4294-78A15CAF0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577-986C-D535-C040-5571244E3FA2}"/>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231925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00B6E-3696-2355-0FF3-F8992B143F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7C68D92-9B8C-555B-183A-E744FF51D2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1FB224-1490-11DA-06AF-7ADD45C55D15}"/>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3D0015A2-5174-D2C4-8AAE-7D201C7CE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80570-F406-8FF8-3687-79BC4474EEFB}"/>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67898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1B88-4C18-48E5-91BE-803AEB27E1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2728CF-C7F2-33C1-41AD-074D6970EA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AC69A6-4664-11D7-319F-13DB39234858}"/>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8CCF877E-6C67-233B-4C99-B7C58C6AD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0299-5F0A-67EB-5A27-6073123E24A0}"/>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36067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4ADA-DEA2-60B0-FE56-5E2EA79BFB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A916A8A-D517-6383-29F6-08A1B8413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AA9B2D-9429-DAFE-6740-2AD65136BF9B}"/>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CCB07104-EC6D-F2F8-EE21-917E92425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2AD77-5DD8-F4D4-1364-3A72C168A6FD}"/>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209853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535A-8A16-1F55-EC28-0E0AC5F743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EF29F1-CDDC-0876-0D7A-E27C8CDFCA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A80566B-6144-2FAE-65AE-52571D8F00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FC5824-44C2-60A3-CE41-38FD9866DA11}"/>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6" name="Footer Placeholder 5">
            <a:extLst>
              <a:ext uri="{FF2B5EF4-FFF2-40B4-BE49-F238E27FC236}">
                <a16:creationId xmlns:a16="http://schemas.microsoft.com/office/drawing/2014/main" id="{56FB1C3B-251E-D1F5-FA65-49471517C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B935A-07F2-E990-27BE-2E371A8D2780}"/>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466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DCAD-EC23-DC33-5F1E-C59F7EE55D6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98473A-075A-D57B-671A-CA5EFCBA6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D75BB-51C2-114F-4903-3004A30514A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0C26C5-81CB-7C8C-C316-5FDB8A713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4D724-2F10-A0D6-DB9F-17F43D43F0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8C7399-2C41-92A9-10A1-6733C6C998BB}"/>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8" name="Footer Placeholder 7">
            <a:extLst>
              <a:ext uri="{FF2B5EF4-FFF2-40B4-BE49-F238E27FC236}">
                <a16:creationId xmlns:a16="http://schemas.microsoft.com/office/drawing/2014/main" id="{9BA5E4F6-F334-97EA-C6ED-1EE7382C9C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A38D1-A671-20EC-4EAE-1C47DA44BB0F}"/>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327482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12C9-788C-4F69-079E-E2837DE7C8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516679-105D-6BE8-1ADC-652C94BC8939}"/>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4" name="Footer Placeholder 3">
            <a:extLst>
              <a:ext uri="{FF2B5EF4-FFF2-40B4-BE49-F238E27FC236}">
                <a16:creationId xmlns:a16="http://schemas.microsoft.com/office/drawing/2014/main" id="{FC0C49B0-A51E-C246-4E97-574AEAC2E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2AAE5-AE24-AF3B-9FE0-CAFD093C348F}"/>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12510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5DA7-948C-75FB-71FA-33B55B2EFC7F}"/>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3" name="Footer Placeholder 2">
            <a:extLst>
              <a:ext uri="{FF2B5EF4-FFF2-40B4-BE49-F238E27FC236}">
                <a16:creationId xmlns:a16="http://schemas.microsoft.com/office/drawing/2014/main" id="{0CBC7D7B-2DAD-58AE-D113-CA122DDAA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FA21D-66D4-5F72-DD56-3AD5D5388F64}"/>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333803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5CC9-A794-73BB-89BA-E7736C4394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2A3BED3-B367-7139-58B3-B8148E724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95E7673-3AB9-4D4F-B1EB-7E85FCC9B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3561A6-3389-3790-CF8B-3A457E1869CB}"/>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6" name="Footer Placeholder 5">
            <a:extLst>
              <a:ext uri="{FF2B5EF4-FFF2-40B4-BE49-F238E27FC236}">
                <a16:creationId xmlns:a16="http://schemas.microsoft.com/office/drawing/2014/main" id="{016D7AC5-2629-1B2A-ACEA-AAED5E705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39F35-F88C-8FF0-8F6E-EA37AA4E328F}"/>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127966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683D-CB05-28A8-79F5-B3C76A6D73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E875C3-D345-B6B9-202E-B97883CB0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C65FF-8C06-2079-8D8B-0736EEB6A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379ADD-7EA5-1A22-C441-EF5C69266EA9}"/>
              </a:ext>
            </a:extLst>
          </p:cNvPr>
          <p:cNvSpPr>
            <a:spLocks noGrp="1"/>
          </p:cNvSpPr>
          <p:nvPr>
            <p:ph type="dt" sz="half" idx="10"/>
          </p:nvPr>
        </p:nvSpPr>
        <p:spPr/>
        <p:txBody>
          <a:bodyPr/>
          <a:lstStyle/>
          <a:p>
            <a:fld id="{CB02E611-18E7-7042-A4D2-6BF353BD845E}" type="datetimeFigureOut">
              <a:rPr lang="en-US" smtClean="0"/>
              <a:t>7/16/22</a:t>
            </a:fld>
            <a:endParaRPr lang="en-US"/>
          </a:p>
        </p:txBody>
      </p:sp>
      <p:sp>
        <p:nvSpPr>
          <p:cNvPr id="6" name="Footer Placeholder 5">
            <a:extLst>
              <a:ext uri="{FF2B5EF4-FFF2-40B4-BE49-F238E27FC236}">
                <a16:creationId xmlns:a16="http://schemas.microsoft.com/office/drawing/2014/main" id="{D8EE1635-DC93-4357-66F8-A5C338453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475C8-5B95-125F-A964-E47A64644993}"/>
              </a:ext>
            </a:extLst>
          </p:cNvPr>
          <p:cNvSpPr>
            <a:spLocks noGrp="1"/>
          </p:cNvSpPr>
          <p:nvPr>
            <p:ph type="sldNum" sz="quarter" idx="12"/>
          </p:nvPr>
        </p:nvSpPr>
        <p:spPr/>
        <p:txBody>
          <a:bodyPr/>
          <a:lstStyle/>
          <a:p>
            <a:fld id="{6B9BB664-CF9B-104E-A751-7584EC26F4A6}" type="slidenum">
              <a:rPr lang="en-US" smtClean="0"/>
              <a:t>‹#›</a:t>
            </a:fld>
            <a:endParaRPr lang="en-US"/>
          </a:p>
        </p:txBody>
      </p:sp>
    </p:spTree>
    <p:extLst>
      <p:ext uri="{BB962C8B-B14F-4D97-AF65-F5344CB8AC3E}">
        <p14:creationId xmlns:p14="http://schemas.microsoft.com/office/powerpoint/2010/main" val="340545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FE1C9C-7AE2-3C7E-98A4-9178150C5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7AC4D7-1AEB-5168-6524-931C016A3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CC471A-B5BE-3FA6-3F41-B6BFED5B4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2E611-18E7-7042-A4D2-6BF353BD845E}" type="datetimeFigureOut">
              <a:rPr lang="en-US" smtClean="0"/>
              <a:t>7/16/22</a:t>
            </a:fld>
            <a:endParaRPr lang="en-US"/>
          </a:p>
        </p:txBody>
      </p:sp>
      <p:sp>
        <p:nvSpPr>
          <p:cNvPr id="5" name="Footer Placeholder 4">
            <a:extLst>
              <a:ext uri="{FF2B5EF4-FFF2-40B4-BE49-F238E27FC236}">
                <a16:creationId xmlns:a16="http://schemas.microsoft.com/office/drawing/2014/main" id="{D06DB4A7-B239-E6A5-D215-E48ECFB10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AB8D5-78E5-D358-0DDD-6A97C1308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BB664-CF9B-104E-A751-7584EC26F4A6}" type="slidenum">
              <a:rPr lang="en-US" smtClean="0"/>
              <a:t>‹#›</a:t>
            </a:fld>
            <a:endParaRPr lang="en-US"/>
          </a:p>
        </p:txBody>
      </p:sp>
    </p:spTree>
    <p:extLst>
      <p:ext uri="{BB962C8B-B14F-4D97-AF65-F5344CB8AC3E}">
        <p14:creationId xmlns:p14="http://schemas.microsoft.com/office/powerpoint/2010/main" val="27411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EB1BE6-D7C0-6783-9FAC-AF33B2F2685B}"/>
              </a:ext>
            </a:extLst>
          </p:cNvPr>
          <p:cNvSpPr>
            <a:spLocks noChangeArrowheads="1"/>
          </p:cNvSpPr>
          <p:nvPr/>
        </p:nvSpPr>
        <p:spPr bwMode="auto">
          <a:xfrm rot="10800000">
            <a:off x="0" y="411480"/>
            <a:ext cx="88661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image1.jpeg">
            <a:extLst>
              <a:ext uri="{FF2B5EF4-FFF2-40B4-BE49-F238E27FC236}">
                <a16:creationId xmlns:a16="http://schemas.microsoft.com/office/drawing/2014/main" id="{A266B2B3-0485-B55C-3D79-161420720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08" y="243017"/>
            <a:ext cx="11205754" cy="16144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34BBC18-C482-6998-29F2-5E034230B9DB}"/>
              </a:ext>
            </a:extLst>
          </p:cNvPr>
          <p:cNvSpPr>
            <a:spLocks noChangeArrowheads="1"/>
          </p:cNvSpPr>
          <p:nvPr/>
        </p:nvSpPr>
        <p:spPr bwMode="auto">
          <a:xfrm rot="10800000" flipV="1">
            <a:off x="700088" y="1765174"/>
            <a:ext cx="10257966" cy="4400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258681" rIns="698280" bIns="0" numCol="1" anchor="ctr" anchorCtr="0" compatLnSpc="1">
            <a:prstTxWarp prst="textNoShape">
              <a:avLst/>
            </a:prstTxWarp>
            <a:spAutoFit/>
          </a:bodyPr>
          <a:lstStyle>
            <a:lvl1pPr eaLnBrk="0" fontAlgn="base" hangingPunct="0">
              <a:spcBef>
                <a:spcPct val="0"/>
              </a:spcBef>
              <a:spcAft>
                <a:spcPct val="0"/>
              </a:spcAft>
              <a:tabLst>
                <a:tab pos="3417888" algn="l"/>
              </a:tabLst>
              <a:defRPr>
                <a:solidFill>
                  <a:schemeClr val="tx1"/>
                </a:solidFill>
                <a:latin typeface="Arial" panose="020B0604020202020204" pitchFamily="34" charset="0"/>
              </a:defRPr>
            </a:lvl1pPr>
            <a:lvl2pPr eaLnBrk="0" fontAlgn="base" hangingPunct="0">
              <a:spcBef>
                <a:spcPct val="0"/>
              </a:spcBef>
              <a:spcAft>
                <a:spcPct val="0"/>
              </a:spcAft>
              <a:tabLst>
                <a:tab pos="3417888" algn="l"/>
              </a:tabLst>
              <a:defRPr>
                <a:solidFill>
                  <a:schemeClr val="tx1"/>
                </a:solidFill>
                <a:latin typeface="Arial" panose="020B0604020202020204" pitchFamily="34" charset="0"/>
              </a:defRPr>
            </a:lvl2pPr>
            <a:lvl3pPr eaLnBrk="0" fontAlgn="base" hangingPunct="0">
              <a:spcBef>
                <a:spcPct val="0"/>
              </a:spcBef>
              <a:spcAft>
                <a:spcPct val="0"/>
              </a:spcAft>
              <a:tabLst>
                <a:tab pos="3417888" algn="l"/>
              </a:tabLst>
              <a:defRPr>
                <a:solidFill>
                  <a:schemeClr val="tx1"/>
                </a:solidFill>
                <a:latin typeface="Arial" panose="020B0604020202020204" pitchFamily="34" charset="0"/>
              </a:defRPr>
            </a:lvl3pPr>
            <a:lvl4pPr eaLnBrk="0" fontAlgn="base" hangingPunct="0">
              <a:spcBef>
                <a:spcPct val="0"/>
              </a:spcBef>
              <a:spcAft>
                <a:spcPct val="0"/>
              </a:spcAft>
              <a:tabLst>
                <a:tab pos="3417888" algn="l"/>
              </a:tabLst>
              <a:defRPr>
                <a:solidFill>
                  <a:schemeClr val="tx1"/>
                </a:solidFill>
                <a:latin typeface="Arial" panose="020B0604020202020204" pitchFamily="34" charset="0"/>
              </a:defRPr>
            </a:lvl4pPr>
            <a:lvl5pPr eaLnBrk="0" fontAlgn="base" hangingPunct="0">
              <a:spcBef>
                <a:spcPct val="0"/>
              </a:spcBef>
              <a:spcAft>
                <a:spcPct val="0"/>
              </a:spcAft>
              <a:tabLst>
                <a:tab pos="3417888" algn="l"/>
              </a:tabLst>
              <a:defRPr>
                <a:solidFill>
                  <a:schemeClr val="tx1"/>
                </a:solidFill>
                <a:latin typeface="Arial" panose="020B0604020202020204" pitchFamily="34" charset="0"/>
              </a:defRPr>
            </a:lvl5pPr>
            <a:lvl6pPr eaLnBrk="0" fontAlgn="base" hangingPunct="0">
              <a:spcBef>
                <a:spcPct val="0"/>
              </a:spcBef>
              <a:spcAft>
                <a:spcPct val="0"/>
              </a:spcAft>
              <a:tabLst>
                <a:tab pos="3417888" algn="l"/>
              </a:tabLst>
              <a:defRPr>
                <a:solidFill>
                  <a:schemeClr val="tx1"/>
                </a:solidFill>
                <a:latin typeface="Arial" panose="020B0604020202020204" pitchFamily="34" charset="0"/>
              </a:defRPr>
            </a:lvl6pPr>
            <a:lvl7pPr eaLnBrk="0" fontAlgn="base" hangingPunct="0">
              <a:spcBef>
                <a:spcPct val="0"/>
              </a:spcBef>
              <a:spcAft>
                <a:spcPct val="0"/>
              </a:spcAft>
              <a:tabLst>
                <a:tab pos="3417888" algn="l"/>
              </a:tabLst>
              <a:defRPr>
                <a:solidFill>
                  <a:schemeClr val="tx1"/>
                </a:solidFill>
                <a:latin typeface="Arial" panose="020B0604020202020204" pitchFamily="34" charset="0"/>
              </a:defRPr>
            </a:lvl7pPr>
            <a:lvl8pPr eaLnBrk="0" fontAlgn="base" hangingPunct="0">
              <a:spcBef>
                <a:spcPct val="0"/>
              </a:spcBef>
              <a:spcAft>
                <a:spcPct val="0"/>
              </a:spcAft>
              <a:tabLst>
                <a:tab pos="3417888" algn="l"/>
              </a:tabLst>
              <a:defRPr>
                <a:solidFill>
                  <a:schemeClr val="tx1"/>
                </a:solidFill>
                <a:latin typeface="Arial" panose="020B0604020202020204" pitchFamily="34" charset="0"/>
              </a:defRPr>
            </a:lvl8pPr>
            <a:lvl9pPr eaLnBrk="0" fontAlgn="base" hangingPunct="0">
              <a:spcBef>
                <a:spcPct val="0"/>
              </a:spcBef>
              <a:spcAft>
                <a:spcPct val="0"/>
              </a:spcAft>
              <a:tabLst>
                <a:tab pos="34178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4200" b="1" i="1"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200" b="1" i="1" u="sng"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ProjectReport</a:t>
            </a:r>
            <a:endPar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on</a:t>
            </a: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29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Learning Management System</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23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(CSE IV Semester Mini Project)</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23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2021-2022</a:t>
            </a:r>
            <a:endParaRPr kumimoji="0" lang="en-US" altLang="en-US" sz="18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lvl="0"/>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Submitted to:	                                               Submitted by:</a:t>
            </a:r>
            <a:r>
              <a:rPr lang="en-US" altLang="en-US" dirty="0">
                <a:ea typeface="Times New Roman" panose="02020603050405020304" pitchFamily="18" charset="0"/>
              </a:rPr>
              <a:t> </a:t>
            </a:r>
            <a:endParaRPr kumimoji="0" lang="en-US" altLang="en-US" sz="18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Mr.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Chandradeep</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Bhatt		                                            Hitesh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Kandpal</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University Roll. No.: 2018380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ClassRoll.No</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./Section: 23/A</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lang="en-US" altLang="en-US" sz="1200" b="1" dirty="0">
                <a:ea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SCIENCE AND ENGINEERING</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GRAPHIC ERA HILL UNIVERSITY, DEHRADUN</a:t>
            </a:r>
            <a:endParaRPr kumimoji="0" lang="en-US" altLang="en-US" sz="18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1788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959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Icon&#10;&#10;Description automatically generated with low confidence">
            <a:extLst>
              <a:ext uri="{FF2B5EF4-FFF2-40B4-BE49-F238E27FC236}">
                <a16:creationId xmlns:a16="http://schemas.microsoft.com/office/drawing/2014/main" id="{92C67011-F124-341E-7E0A-5951FEEF814C}"/>
              </a:ext>
            </a:extLst>
          </p:cNvPr>
          <p:cNvPicPr>
            <a:picLocks noChangeAspect="1"/>
          </p:cNvPicPr>
          <p:nvPr/>
        </p:nvPicPr>
        <p:blipFill>
          <a:blip r:embed="rId2"/>
          <a:stretch>
            <a:fillRect/>
          </a:stretch>
        </p:blipFill>
        <p:spPr>
          <a:xfrm>
            <a:off x="703183" y="955437"/>
            <a:ext cx="3754518"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3D4B5C59-39FB-0FDB-CE7C-5349F826993B}"/>
              </a:ext>
            </a:extLst>
          </p:cNvPr>
          <p:cNvSpPr txBox="1"/>
          <p:nvPr/>
        </p:nvSpPr>
        <p:spPr>
          <a:xfrm>
            <a:off x="4457701" y="728662"/>
            <a:ext cx="6896099" cy="6129337"/>
          </a:xfrm>
          <a:prstGeom prst="rect">
            <a:avLst/>
          </a:prstGeom>
        </p:spPr>
        <p:txBody>
          <a:bodyPr vert="horz" lIns="91440" tIns="45720" rIns="91440" bIns="45720" rtlCol="0">
            <a:normAutofit lnSpcReduction="10000"/>
          </a:bodyPr>
          <a:lstStyle/>
          <a:p>
            <a:pPr marL="228600" lvl="1">
              <a:lnSpc>
                <a:spcPct val="90000"/>
              </a:lnSpc>
              <a:buSzPts val="1800"/>
              <a:tabLst>
                <a:tab pos="408305" algn="l"/>
              </a:tabLst>
            </a:pPr>
            <a:r>
              <a:rPr lang="en-US" sz="1300" b="1" dirty="0">
                <a:effectLst/>
                <a:uFill>
                  <a:solidFill>
                    <a:srgbClr val="000000"/>
                  </a:solidFill>
                </a:uFill>
              </a:rPr>
              <a:t>                                                                </a:t>
            </a:r>
            <a:r>
              <a:rPr lang="en-US" sz="2400" b="1" u="heavy" dirty="0">
                <a:effectLst/>
                <a:uFill>
                  <a:solidFill>
                    <a:srgbClr val="000000"/>
                  </a:solidFill>
                </a:uFill>
              </a:rPr>
              <a:t>About</a:t>
            </a:r>
            <a:r>
              <a:rPr lang="en-US" sz="2400" b="1" u="heavy" spc="-5" dirty="0">
                <a:effectLst/>
                <a:uFill>
                  <a:solidFill>
                    <a:srgbClr val="000000"/>
                  </a:solidFill>
                </a:uFill>
              </a:rPr>
              <a:t> </a:t>
            </a:r>
            <a:r>
              <a:rPr lang="en-US" sz="2400" b="1" u="heavy" dirty="0">
                <a:effectLst/>
                <a:uFill>
                  <a:solidFill>
                    <a:srgbClr val="000000"/>
                  </a:solidFill>
                </a:uFill>
              </a:rPr>
              <a:t>Project</a:t>
            </a:r>
            <a:endParaRPr lang="en-US" sz="2400" b="1" u="sng" dirty="0">
              <a:effectLst/>
              <a:uFill>
                <a:solidFill>
                  <a:srgbClr val="000000"/>
                </a:solidFill>
              </a:uFill>
            </a:endParaRPr>
          </a:p>
          <a:p>
            <a:pPr>
              <a:lnSpc>
                <a:spcPct val="90000"/>
              </a:lnSpc>
              <a:spcBef>
                <a:spcPts val="50"/>
              </a:spcBef>
            </a:pPr>
            <a:r>
              <a:rPr lang="en-US" sz="2400" b="1" dirty="0">
                <a:effectLst/>
              </a:rPr>
              <a:t> </a:t>
            </a:r>
            <a:endParaRPr lang="en-US" sz="2400" dirty="0">
              <a:effectLst/>
            </a:endParaRPr>
          </a:p>
          <a:p>
            <a:pPr indent="-228600">
              <a:lnSpc>
                <a:spcPct val="90000"/>
              </a:lnSpc>
              <a:buFont typeface="Arial" panose="020B0604020202020204" pitchFamily="34" charset="0"/>
              <a:buChar char="•"/>
            </a:pPr>
            <a:r>
              <a:rPr lang="en-US" sz="2400" dirty="0">
                <a:effectLst/>
              </a:rPr>
              <a:t>E-Learning fulfils the thirst of knowledge and offers online content that can be delivered for the learner at anywhere, anytime and any age through a wide range of E- learning solution while compared with traditional learning system. It also provides the rapid access to specific knowledge and information. With the rapid growth of voluminous information sources and the time constraint the learning methodology has changed. Learners obtain knowledge through E-learning management systems rather than manually teaching and learning. </a:t>
            </a:r>
          </a:p>
          <a:p>
            <a:pPr>
              <a:lnSpc>
                <a:spcPct val="90000"/>
              </a:lnSpc>
            </a:pPr>
            <a:endParaRPr lang="en-US" sz="2400" dirty="0"/>
          </a:p>
          <a:p>
            <a:pPr indent="-228600">
              <a:lnSpc>
                <a:spcPct val="90000"/>
              </a:lnSpc>
              <a:buFont typeface="Arial" panose="020B0604020202020204" pitchFamily="34" charset="0"/>
              <a:buChar char="•"/>
            </a:pPr>
            <a:r>
              <a:rPr lang="en-US" sz="2400" dirty="0"/>
              <a:t>A key feature of an LMS is the ability to create different types of users. In our </a:t>
            </a:r>
            <a:r>
              <a:rPr lang="en-US" sz="2400" b="1" u="sng" dirty="0"/>
              <a:t>PAHADI VIDHYA </a:t>
            </a:r>
            <a:r>
              <a:rPr lang="en-US" sz="2400" dirty="0"/>
              <a:t>LMS project we have Administrators, Teacher, and Student, who all have differing levels of access to content and performing operations on the site.</a:t>
            </a:r>
            <a:endParaRPr lang="en-US" sz="2400" dirty="0">
              <a:effectLst/>
            </a:endParaRPr>
          </a:p>
        </p:txBody>
      </p:sp>
    </p:spTree>
    <p:extLst>
      <p:ext uri="{BB962C8B-B14F-4D97-AF65-F5344CB8AC3E}">
        <p14:creationId xmlns:p14="http://schemas.microsoft.com/office/powerpoint/2010/main" val="14268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C8944-7DF9-303B-A681-B2F3C7D123EA}"/>
              </a:ext>
            </a:extLst>
          </p:cNvPr>
          <p:cNvSpPr txBox="1"/>
          <p:nvPr/>
        </p:nvSpPr>
        <p:spPr>
          <a:xfrm>
            <a:off x="287079" y="265814"/>
            <a:ext cx="11185451" cy="6129948"/>
          </a:xfrm>
          <a:prstGeom prst="rect">
            <a:avLst/>
          </a:prstGeom>
          <a:noFill/>
        </p:spPr>
        <p:txBody>
          <a:bodyPr wrap="square">
            <a:spAutoFit/>
          </a:bodyPr>
          <a:lstStyle/>
          <a:p>
            <a:pPr marR="819150" lvl="1" algn="ctr">
              <a:lnSpc>
                <a:spcPct val="115000"/>
              </a:lnSpc>
              <a:spcAft>
                <a:spcPts val="0"/>
              </a:spcAft>
              <a:buSzPts val="1800"/>
            </a:pPr>
            <a:r>
              <a:rPr lang="en-US" sz="2800" b="1" u="sng" dirty="0">
                <a:effectLst/>
                <a:uFill>
                  <a:solidFill>
                    <a:srgbClr val="000000"/>
                  </a:solidFill>
                </a:uFill>
                <a:latin typeface="Times New Roman" panose="02020603050405020304" pitchFamily="18" charset="0"/>
                <a:ea typeface="Times New Roman" panose="02020603050405020304" pitchFamily="18" charset="0"/>
              </a:rPr>
              <a:t>Steps</a:t>
            </a:r>
            <a:endParaRPr lang="en-IN" sz="2800" b="1" u="sng" dirty="0">
              <a:effectLst/>
              <a:uFill>
                <a:solidFill>
                  <a:srgbClr val="000000"/>
                </a:solidFill>
              </a:uFill>
              <a:latin typeface="Times New Roman" panose="02020603050405020304" pitchFamily="18" charset="0"/>
              <a:ea typeface="Times New Roman" panose="02020603050405020304" pitchFamily="18" charset="0"/>
            </a:endParaRPr>
          </a:p>
          <a:p>
            <a:pPr marL="63500" marR="819150">
              <a:lnSpc>
                <a:spcPct val="115000"/>
              </a:lnSpc>
              <a:spcAft>
                <a:spcPts val="0"/>
              </a:spcAft>
            </a:pPr>
            <a:r>
              <a:rPr lang="en-US" sz="1800" u="none" strike="noStrike"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marR="819150" lvl="0" indent="-342900">
              <a:lnSpc>
                <a:spcPct val="115000"/>
              </a:lnSpc>
              <a:spcAft>
                <a:spcPts val="0"/>
              </a:spcAft>
              <a:buFont typeface="+mj-lt"/>
              <a:buAutoNum type="arabicPeriod"/>
            </a:pPr>
            <a:r>
              <a:rPr lang="en-US" dirty="0">
                <a:effectLst/>
                <a:latin typeface="Times New Roman" panose="02020603050405020304" pitchFamily="18" charset="0"/>
                <a:ea typeface="Times New Roman" panose="02020603050405020304" pitchFamily="18" charset="0"/>
              </a:rPr>
              <a:t>Create a database using SQL and alter update it according to the modules.</a:t>
            </a:r>
            <a:endParaRPr lang="en-IN" dirty="0">
              <a:effectLst/>
              <a:latin typeface="Times New Roman" panose="02020603050405020304" pitchFamily="18" charset="0"/>
              <a:ea typeface="Times New Roman" panose="02020603050405020304" pitchFamily="18" charset="0"/>
            </a:endParaRPr>
          </a:p>
          <a:p>
            <a:pPr marR="819150">
              <a:lnSpc>
                <a:spcPct val="115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819150" lvl="0" indent="-342900">
              <a:lnSpc>
                <a:spcPct val="115000"/>
              </a:lnSpc>
              <a:spcAft>
                <a:spcPts val="0"/>
              </a:spcAft>
              <a:buAutoNum type="arabicPeriod" startAt="2"/>
            </a:pPr>
            <a:r>
              <a:rPr lang="en-US" dirty="0">
                <a:effectLst/>
                <a:latin typeface="Times New Roman" panose="02020603050405020304" pitchFamily="18" charset="0"/>
                <a:ea typeface="Times New Roman" panose="02020603050405020304" pitchFamily="18" charset="0"/>
              </a:rPr>
              <a:t>Import the database in XAMPP server.</a:t>
            </a:r>
            <a:endParaRPr lang="en-US" dirty="0">
              <a:latin typeface="Times New Roman" panose="02020603050405020304" pitchFamily="18" charset="0"/>
              <a:ea typeface="Times New Roman" panose="02020603050405020304" pitchFamily="18" charset="0"/>
            </a:endParaRPr>
          </a:p>
          <a:p>
            <a:pPr marR="819150" lvl="0">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marR="819150" lvl="0">
              <a:lnSpc>
                <a:spcPct val="115000"/>
              </a:lnSpc>
              <a:spcAft>
                <a:spcPts val="0"/>
              </a:spcAft>
            </a:pPr>
            <a:r>
              <a:rPr lang="en-IN" dirty="0">
                <a:effectLst/>
                <a:latin typeface="Times New Roman" panose="02020603050405020304" pitchFamily="18" charset="0"/>
                <a:ea typeface="Times New Roman" panose="02020603050405020304" pitchFamily="18" charset="0"/>
              </a:rPr>
              <a:t>3.   </a:t>
            </a:r>
            <a:r>
              <a:rPr lang="en-US" dirty="0">
                <a:effectLst/>
                <a:latin typeface="Times New Roman" panose="02020603050405020304" pitchFamily="18" charset="0"/>
                <a:ea typeface="Times New Roman" panose="02020603050405020304" pitchFamily="18" charset="0"/>
              </a:rPr>
              <a:t>Using </a:t>
            </a:r>
            <a:r>
              <a:rPr lang="en-US" dirty="0" err="1">
                <a:effectLst/>
                <a:latin typeface="Times New Roman" panose="02020603050405020304" pitchFamily="18" charset="0"/>
                <a:ea typeface="Times New Roman" panose="02020603050405020304" pitchFamily="18" charset="0"/>
              </a:rPr>
              <a:t>php</a:t>
            </a:r>
            <a:r>
              <a:rPr lang="en-US" dirty="0">
                <a:effectLst/>
                <a:latin typeface="Times New Roman" panose="02020603050405020304" pitchFamily="18" charset="0"/>
                <a:ea typeface="Times New Roman" panose="02020603050405020304" pitchFamily="18" charset="0"/>
              </a:rPr>
              <a:t> create a backend for all pages of your websites </a:t>
            </a:r>
            <a:r>
              <a:rPr lang="en-US" dirty="0" err="1">
                <a:effectLst/>
                <a:latin typeface="Times New Roman" panose="02020603050405020304" pitchFamily="18" charset="0"/>
                <a:ea typeface="Times New Roman" panose="02020603050405020304" pitchFamily="18" charset="0"/>
              </a:rPr>
              <a:t>i.e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login.php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dashboard.php</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520700" indent="-229235"/>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819150" lvl="0" indent="-342900">
              <a:lnSpc>
                <a:spcPct val="115000"/>
              </a:lnSpc>
              <a:spcAft>
                <a:spcPts val="0"/>
              </a:spcAft>
              <a:buAutoNum type="arabicPeriod" startAt="4"/>
            </a:pPr>
            <a:r>
              <a:rPr lang="en-US" dirty="0">
                <a:effectLst/>
                <a:latin typeface="Times New Roman" panose="02020603050405020304" pitchFamily="18" charset="0"/>
                <a:ea typeface="Times New Roman" panose="02020603050405020304" pitchFamily="18" charset="0"/>
              </a:rPr>
              <a:t>Connect all pages with HTML ,CSS, for the front end.</a:t>
            </a:r>
            <a:endParaRPr lang="en-IN" dirty="0">
              <a:latin typeface="Times New Roman" panose="02020603050405020304" pitchFamily="18" charset="0"/>
              <a:ea typeface="Times New Roman" panose="02020603050405020304" pitchFamily="18" charset="0"/>
            </a:endParaRPr>
          </a:p>
          <a:p>
            <a:pPr marR="819150" lvl="0">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marR="819150" lvl="0">
              <a:lnSpc>
                <a:spcPct val="115000"/>
              </a:lnSpc>
              <a:spcAft>
                <a:spcPts val="0"/>
              </a:spcAft>
            </a:pPr>
            <a:r>
              <a:rPr lang="en-IN" dirty="0">
                <a:effectLst/>
                <a:latin typeface="Times New Roman" panose="02020603050405020304" pitchFamily="18" charset="0"/>
                <a:ea typeface="Times New Roman" panose="02020603050405020304" pitchFamily="18" charset="0"/>
              </a:rPr>
              <a:t>5.    </a:t>
            </a:r>
            <a:r>
              <a:rPr lang="en-US" dirty="0">
                <a:effectLst/>
                <a:latin typeface="Times New Roman" panose="02020603050405020304" pitchFamily="18" charset="0"/>
                <a:ea typeface="Times New Roman" panose="02020603050405020304" pitchFamily="18" charset="0"/>
              </a:rPr>
              <a:t>Using JS make the browser site dynamic and interactive.</a:t>
            </a:r>
            <a:endParaRPr lang="en-IN" dirty="0">
              <a:effectLst/>
              <a:latin typeface="Times New Roman" panose="02020603050405020304" pitchFamily="18" charset="0"/>
              <a:ea typeface="Times New Roman" panose="02020603050405020304" pitchFamily="18" charset="0"/>
            </a:endParaRPr>
          </a:p>
          <a:p>
            <a:pPr marL="520700" indent="-229235"/>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819150" lvl="0">
              <a:lnSpc>
                <a:spcPct val="115000"/>
              </a:lnSpc>
              <a:spcAft>
                <a:spcPts val="0"/>
              </a:spcAft>
            </a:pPr>
            <a:r>
              <a:rPr lang="en-US" dirty="0">
                <a:effectLst/>
                <a:latin typeface="Times New Roman" panose="02020603050405020304" pitchFamily="18" charset="0"/>
                <a:ea typeface="Times New Roman" panose="02020603050405020304" pitchFamily="18" charset="0"/>
              </a:rPr>
              <a:t>6.    Using </a:t>
            </a:r>
            <a:r>
              <a:rPr lang="en-US" dirty="0" err="1">
                <a:effectLst/>
                <a:latin typeface="Times New Roman" panose="02020603050405020304" pitchFamily="18" charset="0"/>
                <a:ea typeface="Times New Roman" panose="02020603050405020304" pitchFamily="18" charset="0"/>
              </a:rPr>
              <a:t>mysqli</a:t>
            </a:r>
            <a:r>
              <a:rPr lang="en-US" dirty="0">
                <a:effectLst/>
                <a:latin typeface="Times New Roman" panose="02020603050405020304" pitchFamily="18" charset="0"/>
                <a:ea typeface="Times New Roman" panose="02020603050405020304" pitchFamily="18" charset="0"/>
              </a:rPr>
              <a:t> connect </a:t>
            </a:r>
            <a:r>
              <a:rPr lang="en-US" dirty="0" err="1">
                <a:effectLst/>
                <a:latin typeface="Times New Roman" panose="02020603050405020304" pitchFamily="18" charset="0"/>
                <a:ea typeface="Times New Roman" panose="02020603050405020304" pitchFamily="18" charset="0"/>
              </a:rPr>
              <a:t>php</a:t>
            </a:r>
            <a:r>
              <a:rPr lang="en-US" dirty="0">
                <a:effectLst/>
                <a:latin typeface="Times New Roman" panose="02020603050405020304" pitchFamily="18" charset="0"/>
                <a:ea typeface="Times New Roman" panose="02020603050405020304" pitchFamily="18" charset="0"/>
              </a:rPr>
              <a:t> files with database.</a:t>
            </a:r>
            <a:endParaRPr lang="en-IN" dirty="0">
              <a:effectLst/>
              <a:latin typeface="Times New Roman" panose="02020603050405020304" pitchFamily="18" charset="0"/>
              <a:ea typeface="Times New Roman" panose="02020603050405020304" pitchFamily="18" charset="0"/>
            </a:endParaRPr>
          </a:p>
          <a:p>
            <a:pPr marL="520700" indent="-229235"/>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819150" lvl="0">
              <a:lnSpc>
                <a:spcPct val="115000"/>
              </a:lnSpc>
              <a:spcAft>
                <a:spcPts val="0"/>
              </a:spcAft>
            </a:pPr>
            <a:r>
              <a:rPr lang="en-US" dirty="0">
                <a:effectLst/>
                <a:latin typeface="Times New Roman" panose="02020603050405020304" pitchFamily="18" charset="0"/>
                <a:ea typeface="Times New Roman" panose="02020603050405020304" pitchFamily="18" charset="0"/>
              </a:rPr>
              <a:t>7.     Encrypt the default password in database and manage the different column of database according to your    need.</a:t>
            </a:r>
            <a:endParaRPr lang="en-IN" dirty="0">
              <a:effectLst/>
              <a:latin typeface="Times New Roman" panose="02020603050405020304" pitchFamily="18" charset="0"/>
              <a:ea typeface="Times New Roman" panose="02020603050405020304" pitchFamily="18" charset="0"/>
            </a:endParaRPr>
          </a:p>
          <a:p>
            <a:pPr marL="520700" indent="-229235"/>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819150" lvl="0">
              <a:lnSpc>
                <a:spcPct val="115000"/>
              </a:lnSpc>
              <a:spcAft>
                <a:spcPts val="0"/>
              </a:spcAft>
            </a:pPr>
            <a:r>
              <a:rPr lang="en-US" dirty="0">
                <a:effectLst/>
                <a:latin typeface="Times New Roman" panose="02020603050405020304" pitchFamily="18" charset="0"/>
                <a:ea typeface="Times New Roman" panose="02020603050405020304" pitchFamily="18" charset="0"/>
              </a:rPr>
              <a:t>8.     Store your project folder in </a:t>
            </a:r>
            <a:r>
              <a:rPr lang="en-US" dirty="0" err="1">
                <a:effectLst/>
                <a:latin typeface="Times New Roman" panose="02020603050405020304" pitchFamily="18" charset="0"/>
                <a:ea typeface="Times New Roman" panose="02020603050405020304" pitchFamily="18" charset="0"/>
              </a:rPr>
              <a:t>htdocs</a:t>
            </a:r>
            <a:r>
              <a:rPr lang="en-US" dirty="0">
                <a:effectLst/>
                <a:latin typeface="Times New Roman" panose="02020603050405020304" pitchFamily="18" charset="0"/>
                <a:ea typeface="Times New Roman" panose="02020603050405020304" pitchFamily="18" charset="0"/>
              </a:rPr>
              <a:t> and run on chrome using local host (XAMPP).</a:t>
            </a:r>
            <a:endParaRPr lang="en-IN" dirty="0">
              <a:effectLst/>
              <a:latin typeface="Times New Roman" panose="02020603050405020304" pitchFamily="18" charset="0"/>
              <a:ea typeface="Times New Roman" panose="02020603050405020304" pitchFamily="18" charset="0"/>
            </a:endParaRPr>
          </a:p>
          <a:p>
            <a:pPr marR="819150">
              <a:lnSpc>
                <a:spcPct val="115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989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307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307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Rectangle 308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1" descr="page13image60973808">
            <a:extLst>
              <a:ext uri="{FF2B5EF4-FFF2-40B4-BE49-F238E27FC236}">
                <a16:creationId xmlns:a16="http://schemas.microsoft.com/office/drawing/2014/main" id="{15F26234-E530-8B65-045D-369872843B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50" y="1212113"/>
            <a:ext cx="10744200" cy="54160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EDC08D-737C-482B-5ADF-8A2FBAF3374C}"/>
              </a:ext>
            </a:extLst>
          </p:cNvPr>
          <p:cNvSpPr txBox="1"/>
          <p:nvPr/>
        </p:nvSpPr>
        <p:spPr>
          <a:xfrm>
            <a:off x="2921794" y="471068"/>
            <a:ext cx="6100762" cy="400110"/>
          </a:xfrm>
          <a:prstGeom prst="rect">
            <a:avLst/>
          </a:prstGeom>
          <a:noFill/>
        </p:spPr>
        <p:txBody>
          <a:bodyPr wrap="square">
            <a:spAutoFit/>
          </a:bodyPr>
          <a:lstStyle/>
          <a:p>
            <a:r>
              <a:rPr lang="en-IN" dirty="0">
                <a:latin typeface="TimesNewRomanPSMT"/>
              </a:rPr>
              <a:t>                                </a:t>
            </a:r>
            <a:r>
              <a:rPr lang="en-IN" sz="2000" b="1" u="sng" dirty="0">
                <a:effectLst/>
                <a:latin typeface="TimesNewRomanPSMT"/>
              </a:rPr>
              <a:t>SYSTEM DESIGN</a:t>
            </a:r>
            <a:endParaRPr lang="en-IN" sz="2000" b="1" u="sng" dirty="0"/>
          </a:p>
        </p:txBody>
      </p:sp>
    </p:spTree>
    <p:extLst>
      <p:ext uri="{BB962C8B-B14F-4D97-AF65-F5344CB8AC3E}">
        <p14:creationId xmlns:p14="http://schemas.microsoft.com/office/powerpoint/2010/main" val="345999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410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Rectangle 410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1" descr="page19image61196736">
            <a:extLst>
              <a:ext uri="{FF2B5EF4-FFF2-40B4-BE49-F238E27FC236}">
                <a16:creationId xmlns:a16="http://schemas.microsoft.com/office/drawing/2014/main" id="{0752952A-224E-323A-EE88-64CF4A40D5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489" y="1311118"/>
            <a:ext cx="11029950" cy="50896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B7E894-7792-DFC9-F323-62879543780F}"/>
              </a:ext>
            </a:extLst>
          </p:cNvPr>
          <p:cNvSpPr txBox="1"/>
          <p:nvPr/>
        </p:nvSpPr>
        <p:spPr>
          <a:xfrm>
            <a:off x="2967773" y="455718"/>
            <a:ext cx="6100762" cy="400110"/>
          </a:xfrm>
          <a:prstGeom prst="rect">
            <a:avLst/>
          </a:prstGeom>
          <a:noFill/>
        </p:spPr>
        <p:txBody>
          <a:bodyPr wrap="square">
            <a:spAutoFit/>
          </a:bodyPr>
          <a:lstStyle/>
          <a:p>
            <a:r>
              <a:rPr lang="en-IN" dirty="0">
                <a:latin typeface="TimesNewRomanPSMT"/>
              </a:rPr>
              <a:t>                             </a:t>
            </a:r>
            <a:r>
              <a:rPr lang="en-IN" sz="1800" dirty="0">
                <a:effectLst/>
                <a:latin typeface="TimesNewRomanPSMT"/>
              </a:rPr>
              <a:t> </a:t>
            </a:r>
            <a:r>
              <a:rPr lang="en-IN" sz="2000" b="1" u="sng" dirty="0">
                <a:latin typeface="TimesNewRomanPSMT"/>
              </a:rPr>
              <a:t>USER LOGIN</a:t>
            </a:r>
            <a:endParaRPr lang="en-IN" sz="2000" b="1" u="sng" dirty="0"/>
          </a:p>
        </p:txBody>
      </p:sp>
    </p:spTree>
    <p:extLst>
      <p:ext uri="{BB962C8B-B14F-4D97-AF65-F5344CB8AC3E}">
        <p14:creationId xmlns:p14="http://schemas.microsoft.com/office/powerpoint/2010/main" val="323340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C59B0984-E810-3E6A-B402-71810D7D1189}"/>
              </a:ext>
            </a:extLst>
          </p:cNvPr>
          <p:cNvGraphicFramePr>
            <a:graphicFrameLocks noGrp="1"/>
          </p:cNvGraphicFramePr>
          <p:nvPr>
            <p:extLst>
              <p:ext uri="{D42A27DB-BD31-4B8C-83A1-F6EECF244321}">
                <p14:modId xmlns:p14="http://schemas.microsoft.com/office/powerpoint/2010/main" val="158437691"/>
              </p:ext>
            </p:extLst>
          </p:nvPr>
        </p:nvGraphicFramePr>
        <p:xfrm>
          <a:off x="456816" y="1300163"/>
          <a:ext cx="11277602" cy="5108624"/>
        </p:xfrm>
        <a:graphic>
          <a:graphicData uri="http://schemas.openxmlformats.org/drawingml/2006/table">
            <a:tbl>
              <a:tblPr firstRow="1" bandRow="1"/>
              <a:tblGrid>
                <a:gridCol w="2697805">
                  <a:extLst>
                    <a:ext uri="{9D8B030D-6E8A-4147-A177-3AD203B41FA5}">
                      <a16:colId xmlns:a16="http://schemas.microsoft.com/office/drawing/2014/main" val="1852019717"/>
                    </a:ext>
                  </a:extLst>
                </a:gridCol>
                <a:gridCol w="2697805">
                  <a:extLst>
                    <a:ext uri="{9D8B030D-6E8A-4147-A177-3AD203B41FA5}">
                      <a16:colId xmlns:a16="http://schemas.microsoft.com/office/drawing/2014/main" val="2107426546"/>
                    </a:ext>
                  </a:extLst>
                </a:gridCol>
                <a:gridCol w="2832911">
                  <a:extLst>
                    <a:ext uri="{9D8B030D-6E8A-4147-A177-3AD203B41FA5}">
                      <a16:colId xmlns:a16="http://schemas.microsoft.com/office/drawing/2014/main" val="3076815306"/>
                    </a:ext>
                  </a:extLst>
                </a:gridCol>
                <a:gridCol w="3049081">
                  <a:extLst>
                    <a:ext uri="{9D8B030D-6E8A-4147-A177-3AD203B41FA5}">
                      <a16:colId xmlns:a16="http://schemas.microsoft.com/office/drawing/2014/main" val="1259917365"/>
                    </a:ext>
                  </a:extLst>
                </a:gridCol>
              </a:tblGrid>
              <a:tr h="608492">
                <a:tc>
                  <a:txBody>
                    <a:bodyPr/>
                    <a:lstStyle/>
                    <a:p>
                      <a:r>
                        <a:rPr lang="en-IN" sz="2000" b="1" dirty="0" err="1">
                          <a:effectLst/>
                          <a:latin typeface="TimesNewRomanPS"/>
                        </a:rPr>
                        <a:t>Sno</a:t>
                      </a:r>
                      <a:r>
                        <a:rPr lang="en-IN" sz="2000" b="1" dirty="0">
                          <a:effectLst/>
                          <a:latin typeface="TimesNewRomanPS"/>
                        </a:rPr>
                        <a:t>.</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ADA8A8"/>
                    </a:solidFill>
                  </a:tcPr>
                </a:tc>
                <a:tc>
                  <a:txBody>
                    <a:bodyPr/>
                    <a:lstStyle/>
                    <a:p>
                      <a:r>
                        <a:rPr lang="en-IN" sz="2000" b="1">
                          <a:effectLst/>
                          <a:latin typeface="TimesNewRomanPS"/>
                        </a:rPr>
                        <a:t>Admin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ADA8A8"/>
                    </a:solidFill>
                  </a:tcPr>
                </a:tc>
                <a:tc>
                  <a:txBody>
                    <a:bodyPr/>
                    <a:lstStyle/>
                    <a:p>
                      <a:r>
                        <a:rPr lang="en-IN" sz="2000" b="1" dirty="0">
                          <a:effectLst/>
                          <a:latin typeface="TimesNewRomanPS"/>
                        </a:rPr>
                        <a:t>Teacher </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ADA8A8"/>
                    </a:solidFill>
                  </a:tcPr>
                </a:tc>
                <a:tc>
                  <a:txBody>
                    <a:bodyPr/>
                    <a:lstStyle/>
                    <a:p>
                      <a:r>
                        <a:rPr lang="en-IN" sz="2000" b="1">
                          <a:effectLst/>
                          <a:latin typeface="TimesNewRomanPS"/>
                        </a:rPr>
                        <a:t>Student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ADA8A8"/>
                    </a:solidFill>
                  </a:tcPr>
                </a:tc>
                <a:extLst>
                  <a:ext uri="{0D108BD9-81ED-4DB2-BD59-A6C34878D82A}">
                    <a16:rowId xmlns:a16="http://schemas.microsoft.com/office/drawing/2014/main" val="1161707845"/>
                  </a:ext>
                </a:extLst>
              </a:tr>
              <a:tr h="966428">
                <a:tc>
                  <a:txBody>
                    <a:bodyPr/>
                    <a:lstStyle/>
                    <a:p>
                      <a:r>
                        <a:rPr lang="en-IN" sz="2000" dirty="0">
                          <a:effectLst/>
                          <a:latin typeface="TimesNewRomanPSMT"/>
                        </a:rPr>
                        <a:t>1.</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Teacher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Course Material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Access Course Material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5955821"/>
                  </a:ext>
                </a:extLst>
              </a:tr>
              <a:tr h="608492">
                <a:tc>
                  <a:txBody>
                    <a:bodyPr/>
                    <a:lstStyle/>
                    <a:p>
                      <a:r>
                        <a:rPr lang="en-IN" sz="2000" dirty="0">
                          <a:effectLst/>
                          <a:latin typeface="TimesNewRomanPSMT"/>
                        </a:rPr>
                        <a:t>2.</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Student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dirty="0">
                          <a:effectLst/>
                          <a:latin typeface="TimesNewRomanPSMT"/>
                        </a:rPr>
                        <a:t>Manage classes </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dirty="0">
                          <a:effectLst/>
                          <a:latin typeface="TimesNewRomanPSMT"/>
                        </a:rPr>
                        <a:t>Access classes </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4859515"/>
                  </a:ext>
                </a:extLst>
              </a:tr>
              <a:tr h="966428">
                <a:tc>
                  <a:txBody>
                    <a:bodyPr/>
                    <a:lstStyle/>
                    <a:p>
                      <a:r>
                        <a:rPr lang="en-IN" sz="2000" dirty="0">
                          <a:effectLst/>
                          <a:latin typeface="TimesNewRomanPSMT"/>
                        </a:rPr>
                        <a:t>3.</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Department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Monitor course attendance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Monitor Course Progress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4976144"/>
                  </a:ext>
                </a:extLst>
              </a:tr>
              <a:tr h="608492">
                <a:tc>
                  <a:txBody>
                    <a:bodyPr/>
                    <a:lstStyle/>
                    <a:p>
                      <a:r>
                        <a:rPr lang="en-IN" sz="2000" dirty="0">
                          <a:effectLst/>
                          <a:latin typeface="TimesNewRomanPSMT"/>
                        </a:rPr>
                        <a:t>4.</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Courses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Manage Assignments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Submit Assignment </a:t>
                      </a:r>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1712751"/>
                  </a:ext>
                </a:extLst>
              </a:tr>
              <a:tr h="608492">
                <a:tc>
                  <a:txBody>
                    <a:bodyPr/>
                    <a:lstStyle/>
                    <a:p>
                      <a:r>
                        <a:rPr lang="en-IN" sz="2000" dirty="0">
                          <a:effectLst/>
                          <a:latin typeface="TimesNewRomanPSMT"/>
                        </a:rPr>
                        <a:t>5.</a:t>
                      </a:r>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2000">
                          <a:effectLst/>
                          <a:latin typeface="TimesNewRomanPSMT"/>
                        </a:rPr>
                        <a:t>Monitor Attendance </a:t>
                      </a:r>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441849"/>
                  </a:ext>
                </a:extLst>
              </a:tr>
              <a:tr h="722210">
                <a:tc>
                  <a:txBody>
                    <a:bodyPr/>
                    <a:lstStyle/>
                    <a:p>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IN" sz="3100">
                        <a:effectLst/>
                      </a:endParaRPr>
                    </a:p>
                  </a:txBody>
                  <a:tcPr marL="155643" marR="155643" marT="77821" marB="77821"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IN" sz="3100">
                        <a:effectLst/>
                      </a:endParaRPr>
                    </a:p>
                  </a:txBody>
                  <a:tcPr marL="155643" marR="155643" marT="77821" marB="77821"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IN" sz="3100" dirty="0">
                        <a:effectLst/>
                      </a:endParaRPr>
                    </a:p>
                  </a:txBody>
                  <a:tcPr marL="155643" marR="155643" marT="77821" marB="77821"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7018217"/>
                  </a:ext>
                </a:extLst>
              </a:tr>
            </a:tbl>
          </a:graphicData>
        </a:graphic>
      </p:graphicFrame>
      <p:sp>
        <p:nvSpPr>
          <p:cNvPr id="4" name="TextBox 3">
            <a:extLst>
              <a:ext uri="{FF2B5EF4-FFF2-40B4-BE49-F238E27FC236}">
                <a16:creationId xmlns:a16="http://schemas.microsoft.com/office/drawing/2014/main" id="{827489E1-E0B9-4B4E-1245-912281C0BBA6}"/>
              </a:ext>
            </a:extLst>
          </p:cNvPr>
          <p:cNvSpPr txBox="1"/>
          <p:nvPr/>
        </p:nvSpPr>
        <p:spPr>
          <a:xfrm>
            <a:off x="2967773" y="612493"/>
            <a:ext cx="6100762" cy="400110"/>
          </a:xfrm>
          <a:prstGeom prst="rect">
            <a:avLst/>
          </a:prstGeom>
          <a:noFill/>
        </p:spPr>
        <p:txBody>
          <a:bodyPr wrap="square">
            <a:spAutoFit/>
          </a:bodyPr>
          <a:lstStyle/>
          <a:p>
            <a:r>
              <a:rPr lang="en-IN" sz="2000" b="1" dirty="0">
                <a:latin typeface="TimesNewRomanPSMT"/>
              </a:rPr>
              <a:t>               </a:t>
            </a:r>
            <a:r>
              <a:rPr lang="en-IN" sz="2000" b="1" u="sng" dirty="0">
                <a:latin typeface="TimesNewRomanPSMT"/>
              </a:rPr>
              <a:t>ROLES OF DIFFERENT USERS</a:t>
            </a:r>
            <a:r>
              <a:rPr lang="en-IN" sz="2000" b="1" u="sng" dirty="0">
                <a:effectLst/>
                <a:latin typeface="TimesNewRomanPSMT"/>
              </a:rPr>
              <a:t> </a:t>
            </a:r>
            <a:endParaRPr lang="en-IN" sz="2000" b="1" u="sng" dirty="0"/>
          </a:p>
        </p:txBody>
      </p:sp>
    </p:spTree>
    <p:extLst>
      <p:ext uri="{BB962C8B-B14F-4D97-AF65-F5344CB8AC3E}">
        <p14:creationId xmlns:p14="http://schemas.microsoft.com/office/powerpoint/2010/main" val="227223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95B41-E889-173B-D881-25439F54F728}"/>
              </a:ext>
            </a:extLst>
          </p:cNvPr>
          <p:cNvSpPr txBox="1"/>
          <p:nvPr/>
        </p:nvSpPr>
        <p:spPr>
          <a:xfrm>
            <a:off x="600075" y="471488"/>
            <a:ext cx="10687050" cy="5016758"/>
          </a:xfrm>
          <a:prstGeom prst="rect">
            <a:avLst/>
          </a:prstGeom>
          <a:noFill/>
        </p:spPr>
        <p:txBody>
          <a:bodyPr wrap="square">
            <a:spAutoFit/>
          </a:bodyPr>
          <a:lstStyle/>
          <a:p>
            <a:r>
              <a:rPr lang="en-IN" sz="3200" b="1" u="sng" dirty="0">
                <a:effectLst/>
                <a:latin typeface="TimesNewRomanPS"/>
              </a:rPr>
              <a:t>References/Bibliography </a:t>
            </a:r>
          </a:p>
          <a:p>
            <a:endParaRPr lang="en-IN" sz="2400" dirty="0"/>
          </a:p>
          <a:p>
            <a:pPr>
              <a:buFont typeface="Arial" panose="020B0604020202020204" pitchFamily="34" charset="0"/>
              <a:buChar char="•"/>
            </a:pPr>
            <a:r>
              <a:rPr lang="en-IN" sz="2400" dirty="0">
                <a:solidFill>
                  <a:srgbClr val="0260BF"/>
                </a:solidFill>
                <a:effectLst/>
                <a:latin typeface="TimesNewRomanPSMT"/>
              </a:rPr>
              <a:t>www.w3schools.com </a:t>
            </a:r>
          </a:p>
          <a:p>
            <a:pPr>
              <a:buFont typeface="Arial" panose="020B0604020202020204" pitchFamily="34" charset="0"/>
              <a:buChar char="•"/>
            </a:pPr>
            <a:endParaRPr lang="en-IN" sz="2400" dirty="0">
              <a:effectLst/>
              <a:latin typeface="SymbolMT"/>
            </a:endParaRPr>
          </a:p>
          <a:p>
            <a:pPr>
              <a:buFont typeface="Arial" panose="020B0604020202020204" pitchFamily="34" charset="0"/>
              <a:buChar char="•"/>
            </a:pPr>
            <a:r>
              <a:rPr lang="en-IN" sz="2400" dirty="0">
                <a:effectLst/>
                <a:latin typeface="TimesNewRomanPSMT"/>
              </a:rPr>
              <a:t>YouTube tutorials </a:t>
            </a:r>
          </a:p>
          <a:p>
            <a:pPr>
              <a:buFont typeface="Arial" panose="020B0604020202020204" pitchFamily="34" charset="0"/>
              <a:buChar char="•"/>
            </a:pPr>
            <a:endParaRPr lang="en-IN" sz="2400" dirty="0">
              <a:effectLst/>
              <a:latin typeface="SymbolMT"/>
            </a:endParaRPr>
          </a:p>
          <a:p>
            <a:pPr>
              <a:buFont typeface="Arial" panose="020B0604020202020204" pitchFamily="34" charset="0"/>
              <a:buChar char="•"/>
            </a:pPr>
            <a:r>
              <a:rPr lang="en-IN" sz="2400" dirty="0">
                <a:solidFill>
                  <a:srgbClr val="0260BF"/>
                </a:solidFill>
                <a:effectLst/>
                <a:latin typeface="TimesNewRomanPSMT"/>
              </a:rPr>
              <a:t>https://</a:t>
            </a:r>
            <a:r>
              <a:rPr lang="en-IN" sz="2400" dirty="0" err="1">
                <a:solidFill>
                  <a:srgbClr val="0260BF"/>
                </a:solidFill>
                <a:effectLst/>
                <a:latin typeface="TimesNewRomanPSMT"/>
              </a:rPr>
              <a:t>getbootstrap.com</a:t>
            </a:r>
            <a:r>
              <a:rPr lang="en-IN" sz="2400" dirty="0">
                <a:solidFill>
                  <a:srgbClr val="0260BF"/>
                </a:solidFill>
                <a:effectLst/>
                <a:latin typeface="TimesNewRomanPSMT"/>
              </a:rPr>
              <a:t>/docs/5.0/getting-started/introduction/ </a:t>
            </a:r>
          </a:p>
          <a:p>
            <a:pPr>
              <a:buFont typeface="Arial" panose="020B0604020202020204" pitchFamily="34" charset="0"/>
              <a:buChar char="•"/>
            </a:pPr>
            <a:endParaRPr lang="en-IN" sz="2400" dirty="0">
              <a:effectLst/>
              <a:latin typeface="SymbolMT"/>
            </a:endParaRPr>
          </a:p>
          <a:p>
            <a:pPr>
              <a:buFont typeface="Arial" panose="020B0604020202020204" pitchFamily="34" charset="0"/>
              <a:buChar char="•"/>
            </a:pPr>
            <a:r>
              <a:rPr lang="en-IN" sz="2400" dirty="0">
                <a:solidFill>
                  <a:srgbClr val="0260BF"/>
                </a:solidFill>
                <a:effectLst/>
                <a:latin typeface="TimesNewRomanPSMT"/>
              </a:rPr>
              <a:t>https://</a:t>
            </a:r>
            <a:r>
              <a:rPr lang="en-IN" sz="2400" dirty="0" err="1">
                <a:solidFill>
                  <a:srgbClr val="0260BF"/>
                </a:solidFill>
                <a:effectLst/>
                <a:latin typeface="TimesNewRomanPSMT"/>
              </a:rPr>
              <a:t>www.php.net</a:t>
            </a:r>
            <a:r>
              <a:rPr lang="en-IN" sz="2400" dirty="0">
                <a:solidFill>
                  <a:srgbClr val="0260BF"/>
                </a:solidFill>
                <a:effectLst/>
                <a:latin typeface="TimesNewRomanPSMT"/>
              </a:rPr>
              <a:t>/manual/</a:t>
            </a:r>
            <a:r>
              <a:rPr lang="en-IN" sz="2400" dirty="0" err="1">
                <a:solidFill>
                  <a:srgbClr val="0260BF"/>
                </a:solidFill>
                <a:effectLst/>
                <a:latin typeface="TimesNewRomanPSMT"/>
              </a:rPr>
              <a:t>en</a:t>
            </a:r>
            <a:r>
              <a:rPr lang="en-IN" sz="2400" dirty="0">
                <a:solidFill>
                  <a:srgbClr val="0260BF"/>
                </a:solidFill>
                <a:effectLst/>
                <a:latin typeface="TimesNewRomanPSMT"/>
              </a:rPr>
              <a:t>/ </a:t>
            </a:r>
          </a:p>
          <a:p>
            <a:pPr>
              <a:buFont typeface="Arial" panose="020B0604020202020204" pitchFamily="34" charset="0"/>
              <a:buChar char="•"/>
            </a:pPr>
            <a:endParaRPr lang="en-IN" sz="2400" dirty="0">
              <a:effectLst/>
              <a:latin typeface="SymbolMT"/>
            </a:endParaRPr>
          </a:p>
          <a:p>
            <a:pPr>
              <a:buFont typeface="Arial" panose="020B0604020202020204" pitchFamily="34" charset="0"/>
              <a:buChar char="•"/>
            </a:pPr>
            <a:r>
              <a:rPr lang="en-IN" sz="2400" dirty="0">
                <a:solidFill>
                  <a:srgbClr val="0260BF"/>
                </a:solidFill>
                <a:effectLst/>
                <a:latin typeface="TimesNewRomanPSMT"/>
              </a:rPr>
              <a:t>https://</a:t>
            </a:r>
            <a:r>
              <a:rPr lang="en-IN" sz="2400" dirty="0" err="1">
                <a:solidFill>
                  <a:srgbClr val="0260BF"/>
                </a:solidFill>
                <a:effectLst/>
                <a:latin typeface="TimesNewRomanPSMT"/>
              </a:rPr>
              <a:t>www.javascript.com</a:t>
            </a:r>
            <a:r>
              <a:rPr lang="en-IN" sz="2400" dirty="0">
                <a:solidFill>
                  <a:srgbClr val="0260BF"/>
                </a:solidFill>
                <a:effectLst/>
                <a:latin typeface="TimesNewRomanPSMT"/>
              </a:rPr>
              <a:t>/learn/ </a:t>
            </a:r>
          </a:p>
          <a:p>
            <a:pPr>
              <a:buFont typeface="Arial" panose="020B0604020202020204" pitchFamily="34" charset="0"/>
              <a:buChar char="•"/>
            </a:pPr>
            <a:endParaRPr lang="en-IN" sz="2400" dirty="0">
              <a:effectLst/>
              <a:latin typeface="SymbolMT"/>
            </a:endParaRPr>
          </a:p>
          <a:p>
            <a:pPr>
              <a:buFont typeface="Arial" panose="020B0604020202020204" pitchFamily="34" charset="0"/>
              <a:buChar char="•"/>
            </a:pPr>
            <a:r>
              <a:rPr lang="en-IN" sz="2400" dirty="0">
                <a:solidFill>
                  <a:srgbClr val="0260BF"/>
                </a:solidFill>
                <a:effectLst/>
                <a:latin typeface="TimesNewRomanPSMT"/>
              </a:rPr>
              <a:t>https://www.w3schools.com/</a:t>
            </a:r>
            <a:r>
              <a:rPr lang="en-IN" sz="2400" dirty="0" err="1">
                <a:solidFill>
                  <a:srgbClr val="0260BF"/>
                </a:solidFill>
                <a:effectLst/>
                <a:latin typeface="TimesNewRomanPSMT"/>
              </a:rPr>
              <a:t>mySQl</a:t>
            </a:r>
            <a:r>
              <a:rPr lang="en-IN" sz="2400" dirty="0">
                <a:solidFill>
                  <a:srgbClr val="0260BF"/>
                </a:solidFill>
                <a:effectLst/>
                <a:latin typeface="TimesNewRomanPSMT"/>
              </a:rPr>
              <a:t>/</a:t>
            </a:r>
            <a:r>
              <a:rPr lang="en-IN" sz="2400" dirty="0" err="1">
                <a:solidFill>
                  <a:srgbClr val="0260BF"/>
                </a:solidFill>
                <a:effectLst/>
                <a:latin typeface="TimesNewRomanPSMT"/>
              </a:rPr>
              <a:t>default.asp</a:t>
            </a:r>
            <a:r>
              <a:rPr lang="en-IN" sz="2400" dirty="0">
                <a:solidFill>
                  <a:srgbClr val="0260BF"/>
                </a:solidFill>
                <a:effectLst/>
                <a:latin typeface="TimesNewRomanPSMT"/>
              </a:rPr>
              <a:t> </a:t>
            </a:r>
            <a:endParaRPr lang="en-IN" sz="2400" dirty="0">
              <a:effectLst/>
              <a:latin typeface="SymbolMT"/>
            </a:endParaRPr>
          </a:p>
        </p:txBody>
      </p:sp>
    </p:spTree>
    <p:extLst>
      <p:ext uri="{BB962C8B-B14F-4D97-AF65-F5344CB8AC3E}">
        <p14:creationId xmlns:p14="http://schemas.microsoft.com/office/powerpoint/2010/main" val="2666433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441</Words>
  <Application>Microsoft Macintosh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SymbolMT</vt:lpstr>
      <vt:lpstr>Times New Roman</vt:lpstr>
      <vt:lpstr>TimesNewRomanPS</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KANDPAL</dc:creator>
  <cp:lastModifiedBy>HITESH  KANDPAL</cp:lastModifiedBy>
  <cp:revision>3</cp:revision>
  <dcterms:created xsi:type="dcterms:W3CDTF">2022-07-15T18:24:44Z</dcterms:created>
  <dcterms:modified xsi:type="dcterms:W3CDTF">2022-07-16T08:18:20Z</dcterms:modified>
</cp:coreProperties>
</file>