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Lora"/>
      <p:regular r:id="rId16"/>
      <p:bold r:id="rId17"/>
      <p:italic r:id="rId18"/>
      <p:boldItalic r:id="rId19"/>
    </p:embeddedFont>
    <p:embeddedFont>
      <p:font typeface="Merriweather Black"/>
      <p:bold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erriweatherBlack-bold.fntdata"/><Relationship Id="rId22" Type="http://schemas.openxmlformats.org/officeDocument/2006/relationships/font" Target="fonts/Merriweather-regular.fntdata"/><Relationship Id="rId21" Type="http://schemas.openxmlformats.org/officeDocument/2006/relationships/font" Target="fonts/MerriweatherBlack-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Merriweather-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ora-bold.fntdata"/><Relationship Id="rId16" Type="http://schemas.openxmlformats.org/officeDocument/2006/relationships/font" Target="fonts/Lora-regular.fntdata"/><Relationship Id="rId19" Type="http://schemas.openxmlformats.org/officeDocument/2006/relationships/font" Target="fonts/Lora-boldItalic.fntdata"/><Relationship Id="rId18" Type="http://schemas.openxmlformats.org/officeDocument/2006/relationships/font" Target="fonts/Lora-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Ye jyada bacho wali nahi lag rhi k kisi 4th class k bache ko presentation de rahe ho?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n"/>
              <a:t>Abe chat bot ki daal de image, maps k baare m dekh chuke na hum</a:t>
            </a:r>
            <a:endParaRPr/>
          </a:p>
          <a:p>
            <a:pPr indent="0" lvl="0" marL="0">
              <a:spcBef>
                <a:spcPts val="0"/>
              </a:spcBef>
              <a:spcAft>
                <a:spcPts val="0"/>
              </a:spcAft>
              <a:buNone/>
            </a:pPr>
            <a:r>
              <a:t/>
            </a:r>
            <a:endParaRPr/>
          </a:p>
          <a:p>
            <a:pPr indent="0" lvl="0" marL="0">
              <a:spcBef>
                <a:spcPts val="0"/>
              </a:spcBef>
              <a:spcAft>
                <a:spcPts val="0"/>
              </a:spcAft>
              <a:buNone/>
            </a:pPr>
            <a:r>
              <a:rPr lang="en"/>
              <a:t>M</a:t>
            </a:r>
            <a:r>
              <a:rPr lang="en"/>
              <a:t> abhi laptop band karke let rha hu kuch bhi problem ho bata diyo whatsapp p</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n"/>
              <a:t>https://securecdn.pymnts.com/wp-content/uploads/2017/04/wells-fargo-chatbot-e1492550741143-450x270.jpg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Pdf bhi karna hai isko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title"/>
          </p:nvPr>
        </p:nvSpPr>
        <p:spPr>
          <a:xfrm>
            <a:off x="311700" y="445025"/>
            <a:ext cx="8520600" cy="86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400" u="sng"/>
              <a:t>Acquaintance with Your Water Resources</a:t>
            </a:r>
            <a:endParaRPr b="1" sz="2400" u="sng"/>
          </a:p>
          <a:p>
            <a:pPr indent="0" lvl="0" marL="0" rtl="0" algn="ctr">
              <a:spcBef>
                <a:spcPts val="0"/>
              </a:spcBef>
              <a:spcAft>
                <a:spcPts val="0"/>
              </a:spcAft>
              <a:buClr>
                <a:schemeClr val="dk1"/>
              </a:buClr>
              <a:buSzPts val="1100"/>
              <a:buFont typeface="Arial"/>
              <a:buNone/>
            </a:pPr>
            <a:r>
              <a:t/>
            </a:r>
            <a:endParaRPr b="1" sz="2400" u="sng"/>
          </a:p>
          <a:p>
            <a:pPr indent="0" lvl="0" marL="0">
              <a:spcBef>
                <a:spcPts val="0"/>
              </a:spcBef>
              <a:spcAft>
                <a:spcPts val="0"/>
              </a:spcAft>
              <a:buNone/>
            </a:pPr>
            <a:r>
              <a:t/>
            </a:r>
            <a:endParaRPr/>
          </a:p>
        </p:txBody>
      </p:sp>
      <p:sp>
        <p:nvSpPr>
          <p:cNvPr id="55" name="Shape 55"/>
          <p:cNvSpPr txBox="1"/>
          <p:nvPr>
            <p:ph idx="1" type="body"/>
          </p:nvPr>
        </p:nvSpPr>
        <p:spPr>
          <a:xfrm>
            <a:off x="311700" y="1714450"/>
            <a:ext cx="8520600" cy="14649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b="1" lang="en" sz="1400">
                <a:solidFill>
                  <a:schemeClr val="dk1"/>
                </a:solidFill>
              </a:rPr>
              <a:t>Ministry Category : Software</a:t>
            </a:r>
            <a:endParaRPr b="1" sz="1400">
              <a:solidFill>
                <a:schemeClr val="dk1"/>
              </a:solidFill>
            </a:endParaRPr>
          </a:p>
          <a:p>
            <a:pPr indent="0" lvl="0" marL="0" rtl="0">
              <a:lnSpc>
                <a:spcPct val="100000"/>
              </a:lnSpc>
              <a:spcBef>
                <a:spcPts val="0"/>
              </a:spcBef>
              <a:spcAft>
                <a:spcPts val="0"/>
              </a:spcAft>
              <a:buClr>
                <a:schemeClr val="dk1"/>
              </a:buClr>
              <a:buSzPts val="1100"/>
              <a:buFont typeface="Arial"/>
              <a:buNone/>
            </a:pPr>
            <a:r>
              <a:t/>
            </a:r>
            <a:endParaRPr b="1" sz="1400">
              <a:solidFill>
                <a:schemeClr val="dk1"/>
              </a:solidFill>
            </a:endParaRPr>
          </a:p>
          <a:p>
            <a:pPr indent="0" lvl="0" marL="0" rtl="0">
              <a:lnSpc>
                <a:spcPct val="100000"/>
              </a:lnSpc>
              <a:spcBef>
                <a:spcPts val="0"/>
              </a:spcBef>
              <a:spcAft>
                <a:spcPts val="0"/>
              </a:spcAft>
              <a:buClr>
                <a:schemeClr val="dk1"/>
              </a:buClr>
              <a:buSzPts val="1100"/>
              <a:buFont typeface="Arial"/>
              <a:buNone/>
            </a:pPr>
            <a:r>
              <a:rPr b="1" lang="en" sz="1400">
                <a:solidFill>
                  <a:schemeClr val="dk1"/>
                </a:solidFill>
              </a:rPr>
              <a:t>Problem Statement : Know your Backyard and Front Yard</a:t>
            </a:r>
            <a:r>
              <a:rPr b="1" lang="en" sz="1400">
                <a:solidFill>
                  <a:srgbClr val="2E4B90"/>
                </a:solidFill>
              </a:rPr>
              <a:t>		        	        </a:t>
            </a:r>
            <a:r>
              <a:rPr b="1" lang="en" sz="1400">
                <a:solidFill>
                  <a:schemeClr val="dk1"/>
                </a:solidFill>
              </a:rPr>
              <a:t>Problem Code : MWR3</a:t>
            </a:r>
            <a:endParaRPr b="1" sz="1400">
              <a:solidFill>
                <a:schemeClr val="dk1"/>
              </a:solidFill>
            </a:endParaRPr>
          </a:p>
          <a:p>
            <a:pPr indent="0" lvl="0" marL="0" rtl="0">
              <a:lnSpc>
                <a:spcPct val="100000"/>
              </a:lnSpc>
              <a:spcBef>
                <a:spcPts val="0"/>
              </a:spcBef>
              <a:spcAft>
                <a:spcPts val="0"/>
              </a:spcAft>
              <a:buClr>
                <a:schemeClr val="dk1"/>
              </a:buClr>
              <a:buSzPts val="1100"/>
              <a:buFont typeface="Arial"/>
              <a:buNone/>
            </a:pPr>
            <a:r>
              <a:t/>
            </a:r>
            <a:endParaRPr b="1" sz="1400">
              <a:solidFill>
                <a:schemeClr val="dk1"/>
              </a:solidFill>
            </a:endParaRPr>
          </a:p>
          <a:p>
            <a:pPr indent="0" lvl="0" marL="0" rtl="0">
              <a:lnSpc>
                <a:spcPct val="100000"/>
              </a:lnSpc>
              <a:spcBef>
                <a:spcPts val="0"/>
              </a:spcBef>
              <a:spcAft>
                <a:spcPts val="0"/>
              </a:spcAft>
              <a:buClr>
                <a:schemeClr val="dk1"/>
              </a:buClr>
              <a:buSzPts val="1100"/>
              <a:buFont typeface="Arial"/>
              <a:buNone/>
            </a:pPr>
            <a:r>
              <a:rPr b="1" lang="en" sz="1400">
                <a:solidFill>
                  <a:schemeClr val="dk1"/>
                </a:solidFill>
              </a:rPr>
              <a:t>Team Leader Name : Vishu Tyagi       							College Code :1-480325701</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ctrTitle"/>
          </p:nvPr>
        </p:nvSpPr>
        <p:spPr>
          <a:xfrm>
            <a:off x="439651" y="66450"/>
            <a:ext cx="7864200" cy="995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Dependencies</a:t>
            </a:r>
            <a:endParaRPr/>
          </a:p>
        </p:txBody>
      </p:sp>
      <p:sp>
        <p:nvSpPr>
          <p:cNvPr id="113" name="Shape 113"/>
          <p:cNvSpPr txBox="1"/>
          <p:nvPr/>
        </p:nvSpPr>
        <p:spPr>
          <a:xfrm>
            <a:off x="702150" y="1445800"/>
            <a:ext cx="7339200" cy="30006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Network of Underground supplied water</a:t>
            </a:r>
            <a:endParaRPr/>
          </a:p>
          <a:p>
            <a:pPr indent="0" lvl="0" marL="0" rtl="0">
              <a:spcBef>
                <a:spcPts val="0"/>
              </a:spcBef>
              <a:spcAft>
                <a:spcPts val="0"/>
              </a:spcAft>
              <a:buNone/>
            </a:pPr>
            <a:r>
              <a:t/>
            </a:r>
            <a:endParaRPr/>
          </a:p>
          <a:p>
            <a:pPr indent="-317500" lvl="0" marL="457200" rtl="0">
              <a:spcBef>
                <a:spcPts val="0"/>
              </a:spcBef>
              <a:spcAft>
                <a:spcPts val="0"/>
              </a:spcAft>
              <a:buSzPts val="1400"/>
              <a:buChar char="●"/>
            </a:pPr>
            <a:r>
              <a:rPr lang="en"/>
              <a:t>Data of previous year of rainfall</a:t>
            </a:r>
            <a:endParaRPr/>
          </a:p>
          <a:p>
            <a:pPr indent="0" lvl="0" marL="0" rtl="0">
              <a:spcBef>
                <a:spcPts val="0"/>
              </a:spcBef>
              <a:spcAft>
                <a:spcPts val="0"/>
              </a:spcAft>
              <a:buNone/>
            </a:pPr>
            <a:r>
              <a:t/>
            </a:r>
            <a:endParaRPr/>
          </a:p>
          <a:p>
            <a:pPr indent="-317500" lvl="0" marL="457200" rtl="0">
              <a:spcBef>
                <a:spcPts val="0"/>
              </a:spcBef>
              <a:spcAft>
                <a:spcPts val="0"/>
              </a:spcAft>
              <a:buSzPts val="1400"/>
              <a:buChar char="●"/>
            </a:pPr>
            <a:r>
              <a:rPr lang="en"/>
              <a:t>Government data for the groundwater level in an area</a:t>
            </a:r>
            <a:endParaRPr/>
          </a:p>
          <a:p>
            <a:pPr indent="0" lvl="0" marL="0" rtl="0">
              <a:spcBef>
                <a:spcPts val="0"/>
              </a:spcBef>
              <a:spcAft>
                <a:spcPts val="0"/>
              </a:spcAft>
              <a:buNone/>
            </a:pPr>
            <a:r>
              <a:t/>
            </a:r>
            <a:endParaRPr/>
          </a:p>
          <a:p>
            <a:pPr indent="-317500" lvl="0" marL="457200" rtl="0">
              <a:spcBef>
                <a:spcPts val="0"/>
              </a:spcBef>
              <a:spcAft>
                <a:spcPts val="0"/>
              </a:spcAft>
              <a:buSzPts val="1400"/>
              <a:buChar char="●"/>
            </a:pPr>
            <a:r>
              <a:rPr lang="en"/>
              <a:t>Data regarding the available water resources in various areas</a:t>
            </a:r>
            <a:endParaRPr/>
          </a:p>
          <a:p>
            <a:pPr indent="0" lvl="0" marL="0" rtl="0">
              <a:spcBef>
                <a:spcPts val="0"/>
              </a:spcBef>
              <a:spcAft>
                <a:spcPts val="0"/>
              </a:spcAft>
              <a:buNone/>
            </a:pPr>
            <a:r>
              <a:t/>
            </a:r>
            <a:endParaRPr/>
          </a:p>
          <a:p>
            <a:pPr indent="-317500" lvl="0" marL="457200" rtl="0">
              <a:spcBef>
                <a:spcPts val="0"/>
              </a:spcBef>
              <a:spcAft>
                <a:spcPts val="0"/>
              </a:spcAft>
              <a:buSzPts val="1400"/>
              <a:buChar char="●"/>
            </a:pPr>
            <a:r>
              <a:rPr lang="en"/>
              <a:t>Maps provided for a region</a:t>
            </a:r>
            <a:endParaRPr/>
          </a:p>
          <a:p>
            <a:pPr indent="0" lvl="0" marL="0" rtl="0">
              <a:spcBef>
                <a:spcPts val="0"/>
              </a:spcBef>
              <a:spcAft>
                <a:spcPts val="0"/>
              </a:spcAft>
              <a:buNone/>
            </a:pPr>
            <a:r>
              <a:t/>
            </a:r>
            <a:endParaRPr/>
          </a:p>
          <a:p>
            <a:pPr indent="-317500" lvl="0" marL="457200" rtl="0">
              <a:spcBef>
                <a:spcPts val="0"/>
              </a:spcBef>
              <a:spcAft>
                <a:spcPts val="0"/>
              </a:spcAft>
              <a:buSzPts val="1400"/>
              <a:buChar char="●"/>
            </a:pPr>
            <a:r>
              <a:rPr lang="en"/>
              <a:t>Details about the most common water resource in use</a:t>
            </a:r>
            <a:endParaRPr/>
          </a:p>
          <a:p>
            <a:pPr indent="0" lvl="0" marL="0">
              <a:spcBef>
                <a:spcPts val="0"/>
              </a:spcBef>
              <a:spcAft>
                <a:spcPts val="0"/>
              </a:spcAft>
              <a:buNone/>
            </a:pPr>
            <a:r>
              <a:t/>
            </a:r>
            <a:endParaRPr/>
          </a:p>
        </p:txBody>
      </p:sp>
      <p:sp>
        <p:nvSpPr>
          <p:cNvPr id="114" name="Shape 114"/>
          <p:cNvSpPr txBox="1"/>
          <p:nvPr/>
        </p:nvSpPr>
        <p:spPr>
          <a:xfrm>
            <a:off x="3403400" y="4158300"/>
            <a:ext cx="3621000" cy="51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ctrTitle"/>
          </p:nvPr>
        </p:nvSpPr>
        <p:spPr>
          <a:xfrm>
            <a:off x="311700" y="-17425"/>
            <a:ext cx="8520600" cy="491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Show Stopper</a:t>
            </a:r>
            <a:endParaRPr sz="2400"/>
          </a:p>
        </p:txBody>
      </p:sp>
      <p:sp>
        <p:nvSpPr>
          <p:cNvPr id="120" name="Shape 120"/>
          <p:cNvSpPr txBox="1"/>
          <p:nvPr/>
        </p:nvSpPr>
        <p:spPr>
          <a:xfrm>
            <a:off x="311700" y="397650"/>
            <a:ext cx="8520600" cy="4745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u="sng"/>
              <a:t>AI:</a:t>
            </a:r>
            <a:endParaRPr b="1" u="sng"/>
          </a:p>
          <a:p>
            <a:pPr indent="0" lvl="0" marL="0">
              <a:spcBef>
                <a:spcPts val="0"/>
              </a:spcBef>
              <a:spcAft>
                <a:spcPts val="0"/>
              </a:spcAft>
              <a:buNone/>
            </a:pPr>
            <a:r>
              <a:rPr lang="en"/>
              <a:t>      </a:t>
            </a:r>
            <a:r>
              <a:rPr lang="en"/>
              <a:t>This app is developed with the intent to ease the use of common but </a:t>
            </a:r>
            <a:r>
              <a:rPr lang="en"/>
              <a:t>helpful</a:t>
            </a:r>
            <a:r>
              <a:rPr lang="en"/>
              <a:t> resources and to provide the information but such resources to the common people. But the major problem still remains the fact that there is no such platform which can provide such details and suggest some proper solution to common. To solve this problem, we propose an AI, which based on the data of that area will decide which is the most used resources and which is the best one. Taking the example, if an area, people prefer to use groundwater and they </a:t>
            </a:r>
            <a:r>
              <a:rPr lang="en"/>
              <a:t>receive</a:t>
            </a:r>
            <a:r>
              <a:rPr lang="en"/>
              <a:t> sufficient rainfall every area, then </a:t>
            </a:r>
            <a:r>
              <a:rPr lang="en"/>
              <a:t>exploiting</a:t>
            </a:r>
            <a:r>
              <a:rPr lang="en"/>
              <a:t> groundwater is not the best choice but using rainwater </a:t>
            </a:r>
            <a:r>
              <a:rPr lang="en"/>
              <a:t>harvesting</a:t>
            </a:r>
            <a:r>
              <a:rPr lang="en"/>
              <a:t> system is one of the best solution. The AI will give information like groundwater is overexploited but using rainwater harvesting is better alternative, also the AI will display more and more </a:t>
            </a:r>
            <a:r>
              <a:rPr lang="en"/>
              <a:t>advertisement</a:t>
            </a:r>
            <a:r>
              <a:rPr lang="en"/>
              <a:t> against the conventional use of groundwater followed in that area.</a:t>
            </a:r>
            <a:endParaRPr/>
          </a:p>
          <a:p>
            <a:pPr indent="0" lvl="0" marL="0">
              <a:spcBef>
                <a:spcPts val="0"/>
              </a:spcBef>
              <a:spcAft>
                <a:spcPts val="0"/>
              </a:spcAft>
              <a:buNone/>
            </a:pPr>
            <a:r>
              <a:t/>
            </a:r>
            <a:endParaRPr/>
          </a:p>
          <a:p>
            <a:pPr indent="0" lvl="0" marL="0">
              <a:spcBef>
                <a:spcPts val="0"/>
              </a:spcBef>
              <a:spcAft>
                <a:spcPts val="0"/>
              </a:spcAft>
              <a:buNone/>
            </a:pPr>
            <a:r>
              <a:rPr b="1" lang="en" u="sng"/>
              <a:t>CHATBOT:</a:t>
            </a:r>
            <a:endParaRPr b="1" u="sng"/>
          </a:p>
          <a:p>
            <a:pPr indent="0" lvl="0" marL="0">
              <a:spcBef>
                <a:spcPts val="0"/>
              </a:spcBef>
              <a:spcAft>
                <a:spcPts val="0"/>
              </a:spcAft>
              <a:buNone/>
            </a:pPr>
            <a:r>
              <a:rPr b="1" lang="en" u="sng"/>
              <a:t>		</a:t>
            </a:r>
            <a:r>
              <a:rPr lang="en"/>
              <a:t>A chatbot will help lower the load on the authority offices as they will provide basic details and solution to some of the basic problems in the App itself. This will help both the authority and the users as the people will have to visit the offices less often and will get details in the App.</a:t>
            </a:r>
            <a:endParaRPr/>
          </a:p>
          <a:p>
            <a:pPr indent="0" lvl="0" marL="0">
              <a:spcBef>
                <a:spcPts val="0"/>
              </a:spcBef>
              <a:spcAft>
                <a:spcPts val="0"/>
              </a:spcAft>
              <a:buNone/>
            </a:pPr>
            <a:r>
              <a:t/>
            </a:r>
            <a:endParaRPr/>
          </a:p>
          <a:p>
            <a:pPr indent="0" lvl="0" marL="0">
              <a:spcBef>
                <a:spcPts val="0"/>
              </a:spcBef>
              <a:spcAft>
                <a:spcPts val="0"/>
              </a:spcAft>
              <a:buNone/>
            </a:pPr>
            <a:r>
              <a:rPr b="1" lang="en" u="sng"/>
              <a:t>ONLINE BILLING AND PAYMENT:</a:t>
            </a:r>
            <a:endParaRPr b="1" u="sng"/>
          </a:p>
          <a:p>
            <a:pPr indent="0" lvl="0" marL="0">
              <a:spcBef>
                <a:spcPts val="0"/>
              </a:spcBef>
              <a:spcAft>
                <a:spcPts val="0"/>
              </a:spcAft>
              <a:buNone/>
            </a:pPr>
            <a:r>
              <a:rPr lang="en"/>
              <a:t>						To pay the bill, long queues are a common site outside the bill payment booths and not having a single platform for bill payment is also a major problem for the common masses. The App will provide a single platform, for both billing and bill payment, based on the connection details. It will be easier for the people to look into the details, explained far more in the online mode as compared to the offline mode and get more details from the chatbot.</a:t>
            </a:r>
            <a:endParaRPr/>
          </a:p>
          <a:p>
            <a:pPr indent="0" lvl="0" marL="0">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idx="4294967295" type="title"/>
          </p:nvPr>
        </p:nvSpPr>
        <p:spPr>
          <a:xfrm>
            <a:off x="-228100" y="215575"/>
            <a:ext cx="7620000" cy="536100"/>
          </a:xfrm>
          <a:prstGeom prst="rect">
            <a:avLst/>
          </a:prstGeom>
        </p:spPr>
        <p:txBody>
          <a:bodyPr anchorCtr="0" anchor="t" bIns="91425" lIns="91425" spcFirstLastPara="1" rIns="91425" wrap="square" tIns="91425">
            <a:noAutofit/>
          </a:bodyPr>
          <a:lstStyle/>
          <a:p>
            <a:pPr indent="457200" lvl="0" marL="2743200">
              <a:spcBef>
                <a:spcPts val="0"/>
              </a:spcBef>
              <a:spcAft>
                <a:spcPts val="0"/>
              </a:spcAft>
              <a:buNone/>
            </a:pPr>
            <a:r>
              <a:rPr b="1" lang="en" sz="3600"/>
              <a:t>OUR IDEA</a:t>
            </a:r>
            <a:endParaRPr b="1" sz="3600"/>
          </a:p>
        </p:txBody>
      </p:sp>
      <p:sp>
        <p:nvSpPr>
          <p:cNvPr id="61" name="Shape 61"/>
          <p:cNvSpPr txBox="1"/>
          <p:nvPr>
            <p:ph idx="4294967295" type="body"/>
          </p:nvPr>
        </p:nvSpPr>
        <p:spPr>
          <a:xfrm>
            <a:off x="884650" y="1448400"/>
            <a:ext cx="3837000" cy="19275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600">
                <a:solidFill>
                  <a:srgbClr val="000000"/>
                </a:solidFill>
                <a:latin typeface="Merriweather"/>
                <a:ea typeface="Merriweather"/>
                <a:cs typeface="Merriweather"/>
                <a:sym typeface="Merriweather"/>
              </a:rPr>
              <a:t>Water is the most important resource available to a human being. To have clean water and knowledge about the available resources is the right of every human being living on Earth. India faces a big challenge to provide clean and safe water supply to many areas. </a:t>
            </a:r>
            <a:endParaRPr sz="1600">
              <a:solidFill>
                <a:srgbClr val="000000"/>
              </a:solidFill>
              <a:latin typeface="Merriweather"/>
              <a:ea typeface="Merriweather"/>
              <a:cs typeface="Merriweather"/>
              <a:sym typeface="Merriweather"/>
            </a:endParaRPr>
          </a:p>
          <a:p>
            <a:pPr indent="0" lvl="0" marL="0">
              <a:spcBef>
                <a:spcPts val="1600"/>
              </a:spcBef>
              <a:spcAft>
                <a:spcPts val="0"/>
              </a:spcAft>
              <a:buClr>
                <a:schemeClr val="dk1"/>
              </a:buClr>
              <a:buSzPts val="1100"/>
              <a:buFont typeface="Arial"/>
              <a:buNone/>
            </a:pPr>
            <a:r>
              <a:t/>
            </a:r>
            <a:endParaRPr b="1" sz="1600">
              <a:solidFill>
                <a:srgbClr val="000000"/>
              </a:solidFill>
              <a:latin typeface="Merriweather"/>
              <a:ea typeface="Merriweather"/>
              <a:cs typeface="Merriweather"/>
              <a:sym typeface="Merriweather"/>
            </a:endParaRPr>
          </a:p>
          <a:p>
            <a:pPr indent="0" lvl="0" marL="0">
              <a:spcBef>
                <a:spcPts val="1600"/>
              </a:spcBef>
              <a:spcAft>
                <a:spcPts val="1600"/>
              </a:spcAft>
              <a:buNone/>
            </a:pPr>
            <a:r>
              <a:t/>
            </a:r>
            <a:endParaRPr b="1" sz="1600">
              <a:solidFill>
                <a:srgbClr val="000000"/>
              </a:solidFill>
              <a:latin typeface="Merriweather"/>
              <a:ea typeface="Merriweather"/>
              <a:cs typeface="Merriweather"/>
              <a:sym typeface="Merriweather"/>
            </a:endParaRPr>
          </a:p>
        </p:txBody>
      </p:sp>
      <p:pic>
        <p:nvPicPr>
          <p:cNvPr id="62" name="Shape 62"/>
          <p:cNvPicPr preferRelativeResize="0"/>
          <p:nvPr/>
        </p:nvPicPr>
        <p:blipFill>
          <a:blip r:embed="rId3">
            <a:alphaModFix/>
          </a:blip>
          <a:stretch>
            <a:fillRect/>
          </a:stretch>
        </p:blipFill>
        <p:spPr>
          <a:xfrm>
            <a:off x="5508425" y="1026425"/>
            <a:ext cx="3248250" cy="36266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nvSpPr>
        <p:spPr>
          <a:xfrm>
            <a:off x="973750" y="946600"/>
            <a:ext cx="6968400" cy="39231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latin typeface="Merriweather"/>
                <a:ea typeface="Merriweather"/>
                <a:cs typeface="Merriweather"/>
                <a:sym typeface="Merriweather"/>
              </a:rPr>
              <a:t>O</a:t>
            </a:r>
            <a:r>
              <a:rPr lang="en">
                <a:solidFill>
                  <a:schemeClr val="dk1"/>
                </a:solidFill>
                <a:latin typeface="Merriweather"/>
                <a:ea typeface="Merriweather"/>
                <a:cs typeface="Merriweather"/>
                <a:sym typeface="Merriweather"/>
              </a:rPr>
              <a:t>ur main purpose is to bridge the gap between the people living in that area and the resources provided by the Government nearby.</a:t>
            </a:r>
            <a:endParaRPr>
              <a:solidFill>
                <a:schemeClr val="dk1"/>
              </a:solidFill>
              <a:latin typeface="Merriweather"/>
              <a:ea typeface="Merriweather"/>
              <a:cs typeface="Merriweather"/>
              <a:sym typeface="Merriweather"/>
            </a:endParaRPr>
          </a:p>
          <a:p>
            <a:pPr indent="0" lvl="0" marL="0" rtl="0">
              <a:lnSpc>
                <a:spcPct val="115000"/>
              </a:lnSpc>
              <a:spcBef>
                <a:spcPts val="1600"/>
              </a:spcBef>
              <a:spcAft>
                <a:spcPts val="0"/>
              </a:spcAft>
              <a:buNone/>
            </a:pPr>
            <a:r>
              <a:rPr lang="en">
                <a:solidFill>
                  <a:schemeClr val="dk1"/>
                </a:solidFill>
                <a:latin typeface="Merriweather"/>
                <a:ea typeface="Merriweather"/>
                <a:cs typeface="Merriweather"/>
                <a:sym typeface="Merriweather"/>
              </a:rPr>
              <a:t>Today, the main problem that the society faces is either lack of available resources or not having the awareness and proper knowledge about the available resources.  </a:t>
            </a:r>
            <a:endParaRPr>
              <a:solidFill>
                <a:schemeClr val="dk1"/>
              </a:solidFill>
              <a:latin typeface="Merriweather"/>
              <a:ea typeface="Merriweather"/>
              <a:cs typeface="Merriweather"/>
              <a:sym typeface="Merriweather"/>
            </a:endParaRPr>
          </a:p>
          <a:p>
            <a:pPr indent="0" lvl="0" marL="0" rtl="0">
              <a:lnSpc>
                <a:spcPct val="115000"/>
              </a:lnSpc>
              <a:spcBef>
                <a:spcPts val="1600"/>
              </a:spcBef>
              <a:spcAft>
                <a:spcPts val="1600"/>
              </a:spcAft>
              <a:buNone/>
            </a:pPr>
            <a:r>
              <a:rPr lang="en">
                <a:solidFill>
                  <a:schemeClr val="dk1"/>
                </a:solidFill>
                <a:latin typeface="Merriweather"/>
                <a:ea typeface="Merriweather"/>
                <a:cs typeface="Merriweather"/>
                <a:sym typeface="Merriweather"/>
              </a:rPr>
              <a:t>In our app, we intend to provide the solution to this problem using the data available about the nearest source of water provided by the Government. We will present the required information in a representable and understandable manner.</a:t>
            </a:r>
            <a:endParaRPr/>
          </a:p>
        </p:txBody>
      </p:sp>
      <p:sp>
        <p:nvSpPr>
          <p:cNvPr id="68" name="Shape 68"/>
          <p:cNvSpPr txBox="1"/>
          <p:nvPr/>
        </p:nvSpPr>
        <p:spPr>
          <a:xfrm>
            <a:off x="2862550" y="114025"/>
            <a:ext cx="6569100" cy="766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3000"/>
              <a:t>Our Purpose</a:t>
            </a:r>
            <a:endParaRPr b="1"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nvSpPr>
        <p:spPr>
          <a:xfrm>
            <a:off x="150650" y="261675"/>
            <a:ext cx="5072700" cy="4318500"/>
          </a:xfrm>
          <a:prstGeom prst="rect">
            <a:avLst/>
          </a:prstGeom>
          <a:noFill/>
          <a:ln>
            <a:noFill/>
          </a:ln>
        </p:spPr>
        <p:txBody>
          <a:bodyPr anchorCtr="0" anchor="t" bIns="91425" lIns="91425" spcFirstLastPara="1" rIns="91425" wrap="square" tIns="91425">
            <a:noAutofit/>
          </a:bodyPr>
          <a:lstStyle/>
          <a:p>
            <a:pPr indent="-330200" lvl="0" marL="457200" rtl="0">
              <a:spcBef>
                <a:spcPts val="0"/>
              </a:spcBef>
              <a:spcAft>
                <a:spcPts val="0"/>
              </a:spcAft>
              <a:buSzPts val="1600"/>
              <a:buFont typeface="Lora"/>
              <a:buChar char="●"/>
            </a:pPr>
            <a:r>
              <a:rPr lang="en" sz="1600">
                <a:latin typeface="Lora"/>
                <a:ea typeface="Lora"/>
                <a:cs typeface="Lora"/>
                <a:sym typeface="Lora"/>
              </a:rPr>
              <a:t>The app will provide information about the level of groundwater and the annual rainfall received by the area on average in a year. </a:t>
            </a:r>
            <a:r>
              <a:rPr lang="en" sz="1600">
                <a:solidFill>
                  <a:schemeClr val="dk1"/>
                </a:solidFill>
                <a:latin typeface="Lora"/>
                <a:ea typeface="Lora"/>
                <a:cs typeface="Lora"/>
                <a:sym typeface="Lora"/>
              </a:rPr>
              <a:t>With the help of machine learning model and the forecast by the weather departments, we can predict how much of rainfall will subsequent years receive.                                                     This will also help in preventing overuse of groundwater and take measures to face harsh climatic conditions by appropriate use of rainwater.</a:t>
            </a:r>
            <a:endParaRPr sz="1600">
              <a:solidFill>
                <a:schemeClr val="dk1"/>
              </a:solidFill>
              <a:latin typeface="Lora"/>
              <a:ea typeface="Lora"/>
              <a:cs typeface="Lora"/>
              <a:sym typeface="Lora"/>
            </a:endParaRPr>
          </a:p>
          <a:p>
            <a:pPr indent="0" lvl="0" marL="0" rtl="0">
              <a:spcBef>
                <a:spcPts val="0"/>
              </a:spcBef>
              <a:spcAft>
                <a:spcPts val="0"/>
              </a:spcAft>
              <a:buNone/>
            </a:pPr>
            <a:r>
              <a:rPr lang="en" sz="1600">
                <a:latin typeface="Lora"/>
                <a:ea typeface="Lora"/>
                <a:cs typeface="Lora"/>
                <a:sym typeface="Lora"/>
              </a:rPr>
              <a:t>       </a:t>
            </a:r>
            <a:endParaRPr sz="1600">
              <a:latin typeface="Lora"/>
              <a:ea typeface="Lora"/>
              <a:cs typeface="Lora"/>
              <a:sym typeface="Lora"/>
            </a:endParaRPr>
          </a:p>
          <a:p>
            <a:pPr indent="-330200" lvl="0" marL="457200" rtl="0">
              <a:spcBef>
                <a:spcPts val="0"/>
              </a:spcBef>
              <a:spcAft>
                <a:spcPts val="0"/>
              </a:spcAft>
              <a:buSzPts val="1600"/>
              <a:buFont typeface="Lora"/>
              <a:buChar char="●"/>
            </a:pPr>
            <a:r>
              <a:rPr lang="en" sz="1600">
                <a:latin typeface="Lora"/>
                <a:ea typeface="Lora"/>
                <a:cs typeface="Lora"/>
                <a:sym typeface="Lora"/>
              </a:rPr>
              <a:t>The app will also provide data about both, the amount and timings, of water supplied by the Government. By this information, a person can know about the quality, timing and various other aspects of the supplied water in their area, which are mostly ignored or not listed.</a:t>
            </a:r>
            <a:endParaRPr sz="1600">
              <a:latin typeface="Lora"/>
              <a:ea typeface="Lora"/>
              <a:cs typeface="Lora"/>
              <a:sym typeface="Lora"/>
            </a:endParaRPr>
          </a:p>
        </p:txBody>
      </p:sp>
      <p:sp>
        <p:nvSpPr>
          <p:cNvPr id="74" name="Shape 74"/>
          <p:cNvSpPr txBox="1"/>
          <p:nvPr/>
        </p:nvSpPr>
        <p:spPr>
          <a:xfrm>
            <a:off x="647700" y="2103125"/>
            <a:ext cx="5743500" cy="1019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t/>
            </a:r>
            <a:endParaRPr/>
          </a:p>
        </p:txBody>
      </p:sp>
      <p:pic>
        <p:nvPicPr>
          <p:cNvPr id="75" name="Shape 75"/>
          <p:cNvPicPr preferRelativeResize="0"/>
          <p:nvPr/>
        </p:nvPicPr>
        <p:blipFill>
          <a:blip r:embed="rId3">
            <a:alphaModFix/>
          </a:blip>
          <a:stretch>
            <a:fillRect/>
          </a:stretch>
        </p:blipFill>
        <p:spPr>
          <a:xfrm>
            <a:off x="5223350" y="889575"/>
            <a:ext cx="3920650" cy="2908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nvSpPr>
        <p:spPr>
          <a:xfrm>
            <a:off x="161925" y="93350"/>
            <a:ext cx="5486400" cy="4896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latin typeface="Merriweather Black"/>
              <a:ea typeface="Merriweather Black"/>
              <a:cs typeface="Merriweather Black"/>
              <a:sym typeface="Merriweather Black"/>
            </a:endParaRPr>
          </a:p>
        </p:txBody>
      </p:sp>
      <p:sp>
        <p:nvSpPr>
          <p:cNvPr id="81" name="Shape 81"/>
          <p:cNvSpPr txBox="1"/>
          <p:nvPr/>
        </p:nvSpPr>
        <p:spPr>
          <a:xfrm>
            <a:off x="161925" y="169550"/>
            <a:ext cx="4764900" cy="48198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Font typeface="Merriweather"/>
              <a:buChar char="●"/>
            </a:pPr>
            <a:r>
              <a:rPr lang="en">
                <a:latin typeface="Merriweather"/>
                <a:ea typeface="Merriweather"/>
                <a:cs typeface="Merriweather"/>
                <a:sym typeface="Merriweather"/>
              </a:rPr>
              <a:t>Making the app user-friendly is most important, so the UI of the app should be simple. The app will display the nearest available resource on a map and the user can click on the resource to see the data available.</a:t>
            </a:r>
            <a:endParaRPr>
              <a:latin typeface="Merriweather"/>
              <a:ea typeface="Merriweather"/>
              <a:cs typeface="Merriweather"/>
              <a:sym typeface="Merriweather"/>
            </a:endParaRPr>
          </a:p>
          <a:p>
            <a:pPr indent="0" lvl="0" marL="0" rtl="0">
              <a:spcBef>
                <a:spcPts val="0"/>
              </a:spcBef>
              <a:spcAft>
                <a:spcPts val="0"/>
              </a:spcAft>
              <a:buNone/>
            </a:pPr>
            <a:r>
              <a:t/>
            </a:r>
            <a:endParaRPr>
              <a:latin typeface="Merriweather"/>
              <a:ea typeface="Merriweather"/>
              <a:cs typeface="Merriweather"/>
              <a:sym typeface="Merriweather"/>
            </a:endParaRPr>
          </a:p>
          <a:p>
            <a:pPr indent="-317500" lvl="0" marL="457200" rtl="0">
              <a:spcBef>
                <a:spcPts val="0"/>
              </a:spcBef>
              <a:spcAft>
                <a:spcPts val="0"/>
              </a:spcAft>
              <a:buSzPts val="1400"/>
              <a:buFont typeface="Merriweather"/>
              <a:buChar char="●"/>
            </a:pPr>
            <a:r>
              <a:rPr lang="en">
                <a:latin typeface="Merriweather"/>
                <a:ea typeface="Merriweather"/>
                <a:cs typeface="Merriweather"/>
                <a:sym typeface="Merriweather"/>
              </a:rPr>
              <a:t>Details about the estimated cost of connecting the resource to your backyard or farmyard to the concerned authority and help them in providing tenders to a suitable contractor.</a:t>
            </a:r>
            <a:endParaRPr>
              <a:latin typeface="Merriweather"/>
              <a:ea typeface="Merriweather"/>
              <a:cs typeface="Merriweather"/>
              <a:sym typeface="Merriweather"/>
            </a:endParaRPr>
          </a:p>
          <a:p>
            <a:pPr indent="0" lvl="0" marL="0" rtl="0">
              <a:spcBef>
                <a:spcPts val="0"/>
              </a:spcBef>
              <a:spcAft>
                <a:spcPts val="0"/>
              </a:spcAft>
              <a:buNone/>
            </a:pPr>
            <a:r>
              <a:t/>
            </a:r>
            <a:endParaRPr>
              <a:latin typeface="Merriweather"/>
              <a:ea typeface="Merriweather"/>
              <a:cs typeface="Merriweather"/>
              <a:sym typeface="Merriweather"/>
            </a:endParaRPr>
          </a:p>
          <a:p>
            <a:pPr indent="-317500" lvl="0" marL="457200" rtl="0">
              <a:spcBef>
                <a:spcPts val="0"/>
              </a:spcBef>
              <a:spcAft>
                <a:spcPts val="0"/>
              </a:spcAft>
              <a:buSzPts val="1400"/>
              <a:buFont typeface="Merriweather"/>
              <a:buChar char="●"/>
            </a:pPr>
            <a:r>
              <a:rPr lang="en">
                <a:latin typeface="Merriweather"/>
                <a:ea typeface="Merriweather"/>
                <a:cs typeface="Merriweather"/>
                <a:sym typeface="Merriweather"/>
              </a:rPr>
              <a:t>Online bills to minimize the paperwork as the data will be stored online and also an online payment option for the users to make it easy to pay their dues and also avoid queues for bill payment.</a:t>
            </a:r>
            <a:endParaRPr>
              <a:latin typeface="Merriweather"/>
              <a:ea typeface="Merriweather"/>
              <a:cs typeface="Merriweather"/>
              <a:sym typeface="Merriweather"/>
            </a:endParaRPr>
          </a:p>
          <a:p>
            <a:pPr indent="0" lvl="0" marL="0" rtl="0">
              <a:spcBef>
                <a:spcPts val="0"/>
              </a:spcBef>
              <a:spcAft>
                <a:spcPts val="0"/>
              </a:spcAft>
              <a:buNone/>
            </a:pPr>
            <a:r>
              <a:t/>
            </a:r>
            <a:endParaRPr>
              <a:latin typeface="Merriweather"/>
              <a:ea typeface="Merriweather"/>
              <a:cs typeface="Merriweather"/>
              <a:sym typeface="Merriweather"/>
            </a:endParaRPr>
          </a:p>
          <a:p>
            <a:pPr indent="-317500" lvl="0" marL="457200" rtl="0">
              <a:spcBef>
                <a:spcPts val="0"/>
              </a:spcBef>
              <a:spcAft>
                <a:spcPts val="0"/>
              </a:spcAft>
              <a:buSzPts val="1400"/>
              <a:buFont typeface="Merriweather"/>
              <a:buChar char="●"/>
            </a:pPr>
            <a:r>
              <a:rPr lang="en">
                <a:latin typeface="Merriweather"/>
                <a:ea typeface="Merriweather"/>
                <a:cs typeface="Merriweather"/>
                <a:sym typeface="Merriweather"/>
              </a:rPr>
              <a:t>An AI-based CHATBOT will be present as an assistant, which can solve basic queries or provide the information about the concerned authority.</a:t>
            </a:r>
            <a:endParaRPr>
              <a:latin typeface="Merriweather"/>
              <a:ea typeface="Merriweather"/>
              <a:cs typeface="Merriweather"/>
              <a:sym typeface="Merriweather"/>
            </a:endParaRPr>
          </a:p>
        </p:txBody>
      </p:sp>
      <p:pic>
        <p:nvPicPr>
          <p:cNvPr id="82" name="Shape 82"/>
          <p:cNvPicPr preferRelativeResize="0"/>
          <p:nvPr/>
        </p:nvPicPr>
        <p:blipFill>
          <a:blip r:embed="rId3">
            <a:alphaModFix/>
          </a:blip>
          <a:stretch>
            <a:fillRect/>
          </a:stretch>
        </p:blipFill>
        <p:spPr>
          <a:xfrm>
            <a:off x="5130700" y="1113150"/>
            <a:ext cx="4013301" cy="2686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nvSpPr>
        <p:spPr>
          <a:xfrm>
            <a:off x="0" y="309150"/>
            <a:ext cx="4151400" cy="4345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sz="1600">
              <a:solidFill>
                <a:schemeClr val="dk1"/>
              </a:solidFill>
              <a:latin typeface="Lora"/>
              <a:ea typeface="Lora"/>
              <a:cs typeface="Lora"/>
              <a:sym typeface="Lora"/>
            </a:endParaRPr>
          </a:p>
          <a:p>
            <a:pPr indent="-330200" lvl="0" marL="457200" rtl="0">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The app will provide users with the right to update the data in the app if they feel the data is invalid. This will make the app more reliable and the data more accurate.</a:t>
            </a:r>
            <a:endParaRPr sz="1600">
              <a:solidFill>
                <a:schemeClr val="dk1"/>
              </a:solidFill>
              <a:latin typeface="Lora"/>
              <a:ea typeface="Lora"/>
              <a:cs typeface="Lora"/>
              <a:sym typeface="Lora"/>
            </a:endParaRPr>
          </a:p>
          <a:p>
            <a:pPr indent="0" lvl="0" marL="0" rtl="0">
              <a:spcBef>
                <a:spcPts val="0"/>
              </a:spcBef>
              <a:spcAft>
                <a:spcPts val="0"/>
              </a:spcAft>
              <a:buNone/>
            </a:pPr>
            <a:r>
              <a:t/>
            </a:r>
            <a:endParaRPr sz="1600">
              <a:solidFill>
                <a:schemeClr val="dk1"/>
              </a:solidFill>
              <a:latin typeface="Lora"/>
              <a:ea typeface="Lora"/>
              <a:cs typeface="Lora"/>
              <a:sym typeface="Lora"/>
            </a:endParaRPr>
          </a:p>
          <a:p>
            <a:pPr indent="-330200" lvl="0" marL="457200" rtl="0">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The users can also file a complaint using this app and if the complaint is not dealt with properly, they can request for action from concerned authority.</a:t>
            </a:r>
            <a:endParaRPr sz="1600">
              <a:solidFill>
                <a:schemeClr val="dk1"/>
              </a:solidFill>
              <a:latin typeface="Lora"/>
              <a:ea typeface="Lora"/>
              <a:cs typeface="Lora"/>
              <a:sym typeface="Lora"/>
            </a:endParaRPr>
          </a:p>
          <a:p>
            <a:pPr indent="0" lvl="0" marL="0" rtl="0">
              <a:spcBef>
                <a:spcPts val="0"/>
              </a:spcBef>
              <a:spcAft>
                <a:spcPts val="0"/>
              </a:spcAft>
              <a:buNone/>
            </a:pPr>
            <a:r>
              <a:t/>
            </a:r>
            <a:endParaRPr sz="1600">
              <a:solidFill>
                <a:schemeClr val="dk1"/>
              </a:solidFill>
              <a:latin typeface="Lora"/>
              <a:ea typeface="Lora"/>
              <a:cs typeface="Lora"/>
              <a:sym typeface="Lora"/>
            </a:endParaRPr>
          </a:p>
          <a:p>
            <a:pPr indent="-330200" lvl="0" marL="457200" rtl="0">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The user can also request a new connection or pipeline in their locality or farmyard.</a:t>
            </a:r>
            <a:endParaRPr/>
          </a:p>
        </p:txBody>
      </p:sp>
      <p:pic>
        <p:nvPicPr>
          <p:cNvPr id="88" name="Shape 88"/>
          <p:cNvPicPr preferRelativeResize="0"/>
          <p:nvPr/>
        </p:nvPicPr>
        <p:blipFill>
          <a:blip r:embed="rId3">
            <a:alphaModFix/>
          </a:blip>
          <a:stretch>
            <a:fillRect/>
          </a:stretch>
        </p:blipFill>
        <p:spPr>
          <a:xfrm>
            <a:off x="4792175" y="1179775"/>
            <a:ext cx="4351826" cy="29325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nvSpPr>
        <p:spPr>
          <a:xfrm>
            <a:off x="152400" y="598175"/>
            <a:ext cx="5143500" cy="48483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Font typeface="Merriweather"/>
              <a:buChar char="●"/>
            </a:pPr>
            <a:r>
              <a:rPr lang="en">
                <a:latin typeface="Merriweather"/>
                <a:ea typeface="Merriweather"/>
                <a:cs typeface="Merriweather"/>
                <a:sym typeface="Merriweather"/>
              </a:rPr>
              <a:t>A user can login using their mobile number or Aadhar card number and a separate UI will be provided for the authority where they can update the information about the daily supply timings and also answer the queries posted by the consumers.</a:t>
            </a:r>
            <a:endParaRPr>
              <a:latin typeface="Merriweather"/>
              <a:ea typeface="Merriweather"/>
              <a:cs typeface="Merriweather"/>
              <a:sym typeface="Merriweather"/>
            </a:endParaRPr>
          </a:p>
          <a:p>
            <a:pPr indent="0" lvl="0" marL="0" rtl="0">
              <a:spcBef>
                <a:spcPts val="0"/>
              </a:spcBef>
              <a:spcAft>
                <a:spcPts val="0"/>
              </a:spcAft>
              <a:buNone/>
            </a:pPr>
            <a:r>
              <a:t/>
            </a:r>
            <a:endParaRPr>
              <a:latin typeface="Merriweather"/>
              <a:ea typeface="Merriweather"/>
              <a:cs typeface="Merriweather"/>
              <a:sym typeface="Merriweather"/>
            </a:endParaRPr>
          </a:p>
          <a:p>
            <a:pPr indent="-317500" lvl="0" marL="457200" rtl="0">
              <a:spcBef>
                <a:spcPts val="0"/>
              </a:spcBef>
              <a:spcAft>
                <a:spcPts val="0"/>
              </a:spcAft>
              <a:buSzPts val="1400"/>
              <a:buFont typeface="Merriweather"/>
              <a:buChar char="●"/>
            </a:pPr>
            <a:r>
              <a:rPr lang="en">
                <a:latin typeface="Merriweather"/>
                <a:ea typeface="Merriweather"/>
                <a:cs typeface="Merriweather"/>
                <a:sym typeface="Merriweather"/>
              </a:rPr>
              <a:t>The app will also have some awareness advertisement to encourage the user to use more renewable resources than to exploit the ground water. It will also have an inbuilt AI to recommend the user a certain resource based on the data available in that area.</a:t>
            </a:r>
            <a:endParaRPr>
              <a:latin typeface="Merriweather"/>
              <a:ea typeface="Merriweather"/>
              <a:cs typeface="Merriweather"/>
              <a:sym typeface="Merriweather"/>
            </a:endParaRPr>
          </a:p>
          <a:p>
            <a:pPr indent="0" lvl="0" marL="0" rtl="0">
              <a:spcBef>
                <a:spcPts val="0"/>
              </a:spcBef>
              <a:spcAft>
                <a:spcPts val="0"/>
              </a:spcAft>
              <a:buNone/>
            </a:pPr>
            <a:r>
              <a:t/>
            </a:r>
            <a:endParaRPr>
              <a:latin typeface="Merriweather"/>
              <a:ea typeface="Merriweather"/>
              <a:cs typeface="Merriweather"/>
              <a:sym typeface="Merriweather"/>
            </a:endParaRPr>
          </a:p>
          <a:p>
            <a:pPr indent="-317500" lvl="0" marL="457200">
              <a:spcBef>
                <a:spcPts val="0"/>
              </a:spcBef>
              <a:spcAft>
                <a:spcPts val="0"/>
              </a:spcAft>
              <a:buSzPts val="1400"/>
              <a:buFont typeface="Merriweather"/>
              <a:buChar char="●"/>
            </a:pPr>
            <a:r>
              <a:rPr lang="en">
                <a:latin typeface="Merriweather"/>
                <a:ea typeface="Merriweather"/>
                <a:cs typeface="Merriweather"/>
                <a:sym typeface="Merriweather"/>
              </a:rPr>
              <a:t>At last there will separate database for both the user and the authority and all the previous activities will be stored in the database.</a:t>
            </a:r>
            <a:endParaRPr>
              <a:latin typeface="Merriweather"/>
              <a:ea typeface="Merriweather"/>
              <a:cs typeface="Merriweather"/>
              <a:sym typeface="Merriweather"/>
            </a:endParaRPr>
          </a:p>
        </p:txBody>
      </p:sp>
      <p:pic>
        <p:nvPicPr>
          <p:cNvPr id="94" name="Shape 94"/>
          <p:cNvPicPr preferRelativeResize="0"/>
          <p:nvPr/>
        </p:nvPicPr>
        <p:blipFill>
          <a:blip r:embed="rId3">
            <a:alphaModFix/>
          </a:blip>
          <a:stretch>
            <a:fillRect/>
          </a:stretch>
        </p:blipFill>
        <p:spPr>
          <a:xfrm>
            <a:off x="5295900" y="1311525"/>
            <a:ext cx="3752725" cy="240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nvSpPr>
        <p:spPr>
          <a:xfrm>
            <a:off x="3946000" y="216675"/>
            <a:ext cx="1226100" cy="376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2400" u="sng"/>
              <a:t>CASE</a:t>
            </a:r>
            <a:endParaRPr b="1" sz="2400" u="sng"/>
          </a:p>
        </p:txBody>
      </p:sp>
      <p:sp>
        <p:nvSpPr>
          <p:cNvPr id="100" name="Shape 100"/>
          <p:cNvSpPr txBox="1"/>
          <p:nvPr/>
        </p:nvSpPr>
        <p:spPr>
          <a:xfrm>
            <a:off x="550550" y="896325"/>
            <a:ext cx="7276200" cy="3387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Our case helps a user to resolve their water related problems of their </a:t>
            </a:r>
            <a:r>
              <a:rPr lang="en"/>
              <a:t>farmyard</a:t>
            </a:r>
            <a:r>
              <a:rPr lang="en"/>
              <a:t> and backyard in simple yet elegant manner. The app covers a broad range of users i.e framers,  domestic, </a:t>
            </a:r>
            <a:r>
              <a:rPr lang="en"/>
              <a:t>constructors</a:t>
            </a:r>
            <a:r>
              <a:rPr lang="en"/>
              <a:t> and government</a:t>
            </a:r>
            <a:endParaRPr/>
          </a:p>
          <a:p>
            <a:pPr indent="0" lvl="0" marL="0">
              <a:spcBef>
                <a:spcPts val="0"/>
              </a:spcBef>
              <a:spcAft>
                <a:spcPts val="0"/>
              </a:spcAft>
              <a:buNone/>
            </a:pPr>
            <a:r>
              <a:rPr lang="en"/>
              <a:t>Some of the common problems are like :</a:t>
            </a:r>
            <a:endParaRPr/>
          </a:p>
          <a:p>
            <a:pPr indent="0" lvl="0" marL="0">
              <a:spcBef>
                <a:spcPts val="0"/>
              </a:spcBef>
              <a:spcAft>
                <a:spcPts val="0"/>
              </a:spcAft>
              <a:buNone/>
            </a:pPr>
            <a:r>
              <a:t/>
            </a:r>
            <a:endParaRPr/>
          </a:p>
          <a:p>
            <a:pPr indent="-317500" lvl="0" marL="457200" rtl="0">
              <a:spcBef>
                <a:spcPts val="0"/>
              </a:spcBef>
              <a:spcAft>
                <a:spcPts val="0"/>
              </a:spcAft>
              <a:buSzPts val="1400"/>
              <a:buChar char="●"/>
            </a:pPr>
            <a:r>
              <a:rPr lang="en"/>
              <a:t>Is groundwater usable or is there any water supply facility provided by government.</a:t>
            </a:r>
            <a:endParaRPr/>
          </a:p>
          <a:p>
            <a:pPr indent="-317500" lvl="0" marL="457200" rtl="0">
              <a:spcBef>
                <a:spcPts val="0"/>
              </a:spcBef>
              <a:spcAft>
                <a:spcPts val="0"/>
              </a:spcAft>
              <a:buSzPts val="1400"/>
              <a:buChar char="●"/>
            </a:pPr>
            <a:r>
              <a:rPr lang="en"/>
              <a:t>Payment of bills</a:t>
            </a:r>
            <a:endParaRPr/>
          </a:p>
          <a:p>
            <a:pPr indent="-317500" lvl="0" marL="457200" rtl="0">
              <a:spcBef>
                <a:spcPts val="0"/>
              </a:spcBef>
              <a:spcAft>
                <a:spcPts val="0"/>
              </a:spcAft>
              <a:buSzPts val="1400"/>
              <a:buChar char="●"/>
            </a:pPr>
            <a:r>
              <a:rPr lang="en"/>
              <a:t>Request for new connection</a:t>
            </a:r>
            <a:endParaRPr/>
          </a:p>
          <a:p>
            <a:pPr indent="-317500" lvl="0" marL="457200" rtl="0">
              <a:spcBef>
                <a:spcPts val="0"/>
              </a:spcBef>
              <a:spcAft>
                <a:spcPts val="0"/>
              </a:spcAft>
              <a:buSzPts val="1400"/>
              <a:buChar char="●"/>
            </a:pPr>
            <a:r>
              <a:rPr lang="en"/>
              <a:t>Cost of water supply</a:t>
            </a:r>
            <a:endParaRPr/>
          </a:p>
          <a:p>
            <a:pPr indent="-317500" lvl="0" marL="457200" rtl="0">
              <a:spcBef>
                <a:spcPts val="0"/>
              </a:spcBef>
              <a:spcAft>
                <a:spcPts val="0"/>
              </a:spcAft>
              <a:buSzPts val="1400"/>
              <a:buChar char="●"/>
            </a:pPr>
            <a:r>
              <a:rPr lang="en"/>
              <a:t>Layout of water network in their area.</a:t>
            </a:r>
            <a:endParaRPr/>
          </a:p>
          <a:p>
            <a:pPr indent="-317500" lvl="0" marL="457200" rtl="0">
              <a:spcBef>
                <a:spcPts val="0"/>
              </a:spcBef>
              <a:spcAft>
                <a:spcPts val="0"/>
              </a:spcAft>
              <a:buSzPts val="1400"/>
              <a:buChar char="●"/>
            </a:pPr>
            <a:r>
              <a:rPr lang="en"/>
              <a:t>Rainfall prediction</a:t>
            </a:r>
            <a:endParaRPr/>
          </a:p>
          <a:p>
            <a:pPr indent="0" lvl="0" marL="0">
              <a:spcBef>
                <a:spcPts val="0"/>
              </a:spcBef>
              <a:spcAft>
                <a:spcPts val="0"/>
              </a:spcAft>
              <a:buNone/>
            </a:pPr>
            <a:r>
              <a:t/>
            </a:r>
            <a:endParaRPr/>
          </a:p>
          <a:p>
            <a:pPr indent="0" lvl="0" marL="0">
              <a:spcBef>
                <a:spcPts val="0"/>
              </a:spcBef>
              <a:spcAft>
                <a:spcPts val="0"/>
              </a:spcAft>
              <a:buNone/>
            </a:pPr>
            <a:r>
              <a:rPr lang="en"/>
              <a:t>These are the basic problems faced yet not are resolved.</a:t>
            </a:r>
            <a:endParaRPr/>
          </a:p>
          <a:p>
            <a:pPr indent="0" lvl="0" marL="0">
              <a:spcBef>
                <a:spcPts val="0"/>
              </a:spcBef>
              <a:spcAft>
                <a:spcPts val="0"/>
              </a:spcAft>
              <a:buNone/>
            </a:pPr>
            <a:r>
              <a:rPr lang="en"/>
              <a:t>So we here provide a simple platform to resolve the case.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nvSpPr>
        <p:spPr>
          <a:xfrm>
            <a:off x="219075" y="64775"/>
            <a:ext cx="7658100" cy="409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txBox="1"/>
          <p:nvPr>
            <p:ph type="ctrTitle"/>
          </p:nvPr>
        </p:nvSpPr>
        <p:spPr>
          <a:xfrm>
            <a:off x="311700" y="58775"/>
            <a:ext cx="8520600" cy="529800"/>
          </a:xfrm>
          <a:prstGeom prst="rect">
            <a:avLst/>
          </a:prstGeom>
        </p:spPr>
        <p:txBody>
          <a:bodyPr anchorCtr="0" anchor="b" bIns="91425" lIns="91425" spcFirstLastPara="1" rIns="91425" wrap="square" tIns="91425">
            <a:noAutofit/>
          </a:bodyPr>
          <a:lstStyle/>
          <a:p>
            <a:pPr indent="0" lvl="0" marL="0" algn="l">
              <a:spcBef>
                <a:spcPts val="0"/>
              </a:spcBef>
              <a:spcAft>
                <a:spcPts val="0"/>
              </a:spcAft>
              <a:buNone/>
            </a:pPr>
            <a:r>
              <a:rPr lang="en" sz="2400">
                <a:latin typeface="Merriweather"/>
                <a:ea typeface="Merriweather"/>
                <a:cs typeface="Merriweather"/>
                <a:sym typeface="Merriweather"/>
              </a:rPr>
              <a:t>Technology stack:</a:t>
            </a:r>
            <a:endParaRPr sz="2400">
              <a:latin typeface="Merriweather"/>
              <a:ea typeface="Merriweather"/>
              <a:cs typeface="Merriweather"/>
              <a:sym typeface="Merriweather"/>
            </a:endParaRPr>
          </a:p>
        </p:txBody>
      </p:sp>
      <p:sp>
        <p:nvSpPr>
          <p:cNvPr id="107" name="Shape 107"/>
          <p:cNvSpPr txBox="1"/>
          <p:nvPr/>
        </p:nvSpPr>
        <p:spPr>
          <a:xfrm>
            <a:off x="438150" y="512450"/>
            <a:ext cx="8353500" cy="45150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Font typeface="Merriweather"/>
              <a:buChar char="●"/>
            </a:pPr>
            <a:r>
              <a:rPr lang="en">
                <a:latin typeface="Merriweather"/>
                <a:ea typeface="Merriweather"/>
                <a:cs typeface="Merriweather"/>
                <a:sym typeface="Merriweather"/>
              </a:rPr>
              <a:t>PHP</a:t>
            </a:r>
            <a:endParaRPr>
              <a:latin typeface="Merriweather"/>
              <a:ea typeface="Merriweather"/>
              <a:cs typeface="Merriweather"/>
              <a:sym typeface="Merriweather"/>
            </a:endParaRPr>
          </a:p>
          <a:p>
            <a:pPr indent="0" lvl="0" marL="0" rtl="0">
              <a:spcBef>
                <a:spcPts val="0"/>
              </a:spcBef>
              <a:spcAft>
                <a:spcPts val="0"/>
              </a:spcAft>
              <a:buNone/>
            </a:pPr>
            <a:r>
              <a:t/>
            </a:r>
            <a:endParaRPr>
              <a:latin typeface="Merriweather"/>
              <a:ea typeface="Merriweather"/>
              <a:cs typeface="Merriweather"/>
              <a:sym typeface="Merriweather"/>
            </a:endParaRPr>
          </a:p>
          <a:p>
            <a:pPr indent="-317500" lvl="0" marL="457200" rtl="0">
              <a:spcBef>
                <a:spcPts val="0"/>
              </a:spcBef>
              <a:spcAft>
                <a:spcPts val="0"/>
              </a:spcAft>
              <a:buSzPts val="1400"/>
              <a:buFont typeface="Merriweather"/>
              <a:buChar char="●"/>
            </a:pPr>
            <a:r>
              <a:rPr lang="en">
                <a:latin typeface="Merriweather"/>
                <a:ea typeface="Merriweather"/>
                <a:cs typeface="Merriweather"/>
                <a:sym typeface="Merriweather"/>
              </a:rPr>
              <a:t>Python</a:t>
            </a:r>
            <a:endParaRPr>
              <a:latin typeface="Merriweather"/>
              <a:ea typeface="Merriweather"/>
              <a:cs typeface="Merriweather"/>
              <a:sym typeface="Merriweather"/>
            </a:endParaRPr>
          </a:p>
          <a:p>
            <a:pPr indent="0" lvl="0" marL="0" rtl="0">
              <a:spcBef>
                <a:spcPts val="0"/>
              </a:spcBef>
              <a:spcAft>
                <a:spcPts val="0"/>
              </a:spcAft>
              <a:buNone/>
            </a:pPr>
            <a:r>
              <a:t/>
            </a:r>
            <a:endParaRPr>
              <a:latin typeface="Merriweather"/>
              <a:ea typeface="Merriweather"/>
              <a:cs typeface="Merriweather"/>
              <a:sym typeface="Merriweather"/>
            </a:endParaRPr>
          </a:p>
          <a:p>
            <a:pPr indent="-317500" lvl="0" marL="457200" rtl="0">
              <a:spcBef>
                <a:spcPts val="0"/>
              </a:spcBef>
              <a:spcAft>
                <a:spcPts val="0"/>
              </a:spcAft>
              <a:buSzPts val="1400"/>
              <a:buFont typeface="Merriweather"/>
              <a:buChar char="●"/>
            </a:pPr>
            <a:r>
              <a:rPr lang="en">
                <a:latin typeface="Merriweather"/>
                <a:ea typeface="Merriweather"/>
                <a:cs typeface="Merriweather"/>
                <a:sym typeface="Merriweather"/>
              </a:rPr>
              <a:t>MYSQL</a:t>
            </a:r>
            <a:endParaRPr>
              <a:latin typeface="Merriweather"/>
              <a:ea typeface="Merriweather"/>
              <a:cs typeface="Merriweather"/>
              <a:sym typeface="Merriweather"/>
            </a:endParaRPr>
          </a:p>
          <a:p>
            <a:pPr indent="0" lvl="0" marL="0" rtl="0">
              <a:spcBef>
                <a:spcPts val="0"/>
              </a:spcBef>
              <a:spcAft>
                <a:spcPts val="0"/>
              </a:spcAft>
              <a:buNone/>
            </a:pPr>
            <a:r>
              <a:t/>
            </a:r>
            <a:endParaRPr>
              <a:latin typeface="Merriweather"/>
              <a:ea typeface="Merriweather"/>
              <a:cs typeface="Merriweather"/>
              <a:sym typeface="Merriweather"/>
            </a:endParaRPr>
          </a:p>
          <a:p>
            <a:pPr indent="-317500" lvl="0" marL="457200" rtl="0">
              <a:spcBef>
                <a:spcPts val="0"/>
              </a:spcBef>
              <a:spcAft>
                <a:spcPts val="0"/>
              </a:spcAft>
              <a:buSzPts val="1400"/>
              <a:buFont typeface="Merriweather"/>
              <a:buChar char="●"/>
            </a:pPr>
            <a:r>
              <a:rPr lang="en">
                <a:latin typeface="Merriweather"/>
                <a:ea typeface="Merriweather"/>
                <a:cs typeface="Merriweather"/>
                <a:sym typeface="Merriweather"/>
              </a:rPr>
              <a:t>Unity</a:t>
            </a:r>
            <a:endParaRPr>
              <a:latin typeface="Merriweather"/>
              <a:ea typeface="Merriweather"/>
              <a:cs typeface="Merriweather"/>
              <a:sym typeface="Merriweather"/>
            </a:endParaRPr>
          </a:p>
          <a:p>
            <a:pPr indent="0" lvl="0" marL="0" rtl="0">
              <a:spcBef>
                <a:spcPts val="0"/>
              </a:spcBef>
              <a:spcAft>
                <a:spcPts val="0"/>
              </a:spcAft>
              <a:buNone/>
            </a:pPr>
            <a:r>
              <a:t/>
            </a:r>
            <a:endParaRPr>
              <a:latin typeface="Merriweather"/>
              <a:ea typeface="Merriweather"/>
              <a:cs typeface="Merriweather"/>
              <a:sym typeface="Merriweather"/>
            </a:endParaRPr>
          </a:p>
          <a:p>
            <a:pPr indent="-317500" lvl="0" marL="457200" rtl="0">
              <a:spcBef>
                <a:spcPts val="0"/>
              </a:spcBef>
              <a:spcAft>
                <a:spcPts val="0"/>
              </a:spcAft>
              <a:buSzPts val="1400"/>
              <a:buFont typeface="Merriweather"/>
              <a:buChar char="●"/>
            </a:pPr>
            <a:r>
              <a:rPr lang="en">
                <a:latin typeface="Merriweather"/>
                <a:ea typeface="Merriweather"/>
                <a:cs typeface="Merriweather"/>
                <a:sym typeface="Merriweather"/>
              </a:rPr>
              <a:t>Android Studio</a:t>
            </a:r>
            <a:endParaRPr>
              <a:latin typeface="Merriweather"/>
              <a:ea typeface="Merriweather"/>
              <a:cs typeface="Merriweather"/>
              <a:sym typeface="Merriweather"/>
            </a:endParaRPr>
          </a:p>
          <a:p>
            <a:pPr indent="0" lvl="0" marL="0" rtl="0">
              <a:spcBef>
                <a:spcPts val="0"/>
              </a:spcBef>
              <a:spcAft>
                <a:spcPts val="0"/>
              </a:spcAft>
              <a:buNone/>
            </a:pPr>
            <a:r>
              <a:t/>
            </a:r>
            <a:endParaRPr>
              <a:latin typeface="Merriweather"/>
              <a:ea typeface="Merriweather"/>
              <a:cs typeface="Merriweather"/>
              <a:sym typeface="Merriweather"/>
            </a:endParaRPr>
          </a:p>
          <a:p>
            <a:pPr indent="-317500" lvl="0" marL="457200" rtl="0">
              <a:spcBef>
                <a:spcPts val="0"/>
              </a:spcBef>
              <a:spcAft>
                <a:spcPts val="0"/>
              </a:spcAft>
              <a:buSzPts val="1400"/>
              <a:buFont typeface="Merriweather"/>
              <a:buChar char="●"/>
            </a:pPr>
            <a:r>
              <a:rPr lang="en">
                <a:latin typeface="Merriweather"/>
                <a:ea typeface="Merriweather"/>
                <a:cs typeface="Merriweather"/>
                <a:sym typeface="Merriweather"/>
              </a:rPr>
              <a:t>Anaconda</a:t>
            </a:r>
            <a:endParaRPr>
              <a:latin typeface="Merriweather"/>
              <a:ea typeface="Merriweather"/>
              <a:cs typeface="Merriweather"/>
              <a:sym typeface="Merriweather"/>
            </a:endParaRPr>
          </a:p>
          <a:p>
            <a:pPr indent="0" lvl="0" marL="0" rtl="0">
              <a:spcBef>
                <a:spcPts val="0"/>
              </a:spcBef>
              <a:spcAft>
                <a:spcPts val="0"/>
              </a:spcAft>
              <a:buNone/>
            </a:pPr>
            <a:r>
              <a:t/>
            </a:r>
            <a:endParaRPr>
              <a:latin typeface="Merriweather"/>
              <a:ea typeface="Merriweather"/>
              <a:cs typeface="Merriweather"/>
              <a:sym typeface="Merriweather"/>
            </a:endParaRPr>
          </a:p>
          <a:p>
            <a:pPr indent="-317500" lvl="0" marL="457200" rtl="0">
              <a:spcBef>
                <a:spcPts val="0"/>
              </a:spcBef>
              <a:spcAft>
                <a:spcPts val="0"/>
              </a:spcAft>
              <a:buSzPts val="1400"/>
              <a:buFont typeface="Merriweather"/>
              <a:buChar char="●"/>
            </a:pPr>
            <a:r>
              <a:rPr lang="en">
                <a:latin typeface="Merriweather"/>
                <a:ea typeface="Merriweather"/>
                <a:cs typeface="Merriweather"/>
                <a:sym typeface="Merriweather"/>
              </a:rPr>
              <a:t>Tensorflow</a:t>
            </a:r>
            <a:endParaRPr>
              <a:latin typeface="Merriweather"/>
              <a:ea typeface="Merriweather"/>
              <a:cs typeface="Merriweather"/>
              <a:sym typeface="Merriweather"/>
            </a:endParaRPr>
          </a:p>
          <a:p>
            <a:pPr indent="0" lvl="0" marL="0">
              <a:spcBef>
                <a:spcPts val="0"/>
              </a:spcBef>
              <a:spcAft>
                <a:spcPts val="0"/>
              </a:spcAft>
              <a:buNone/>
            </a:pPr>
            <a:r>
              <a:t/>
            </a:r>
            <a:endParaRPr>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