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png" Extension="pn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94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95" r:id="rId40"/>
    <p:sldId id="290" r:id="rId41"/>
    <p:sldId id="291" r:id="rId42"/>
    <p:sldId id="31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8"/>
    <p:restoredTop sz="94649"/>
  </p:normalViewPr>
  <p:slideViewPr>
    <p:cSldViewPr snapToGrid="0" snapToObjects="1">
      <p:cViewPr varScale="1">
        <p:scale>
          <a:sx n="94" d="100"/>
          <a:sy n="94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36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5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8AA3-4E3B-734E-89EC-DC187996B7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E45BEE-B39B-3E4A-A308-A7C771369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8.xml.rels><?xml version="1.0" encoding="UTF-8" standalone="yes" 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 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1795F-1F68-5A49-ADFD-380D35C87775}"/>
              </a:ext>
            </a:extLst>
          </p:cNvPr>
          <p:cNvSpPr txBox="1"/>
          <p:nvPr/>
        </p:nvSpPr>
        <p:spPr>
          <a:xfrm>
            <a:off x="2114265" y="891564"/>
            <a:ext cx="752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Optimized ResNet Benchmark Suite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D17A7-4A1A-D643-AF3A-935746BC34F7}"/>
              </a:ext>
            </a:extLst>
          </p:cNvPr>
          <p:cNvSpPr txBox="1"/>
          <p:nvPr/>
        </p:nvSpPr>
        <p:spPr>
          <a:xfrm>
            <a:off x="1645692" y="3047199"/>
            <a:ext cx="7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Hitesh Bhatia</a:t>
            </a:r>
          </a:p>
        </p:txBody>
      </p:sp>
    </p:spTree>
    <p:extLst>
      <p:ext uri="{BB962C8B-B14F-4D97-AF65-F5344CB8AC3E}">
        <p14:creationId xmlns:p14="http://schemas.microsoft.com/office/powerpoint/2010/main" val="59795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74" y="17217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034AA-7AAF-D64D-A048-086A5DA403A4}"/>
              </a:ext>
            </a:extLst>
          </p:cNvPr>
          <p:cNvSpPr/>
          <p:nvPr/>
        </p:nvSpPr>
        <p:spPr>
          <a:xfrm>
            <a:off x="433856" y="2734089"/>
            <a:ext cx="938917" cy="781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4E4046-B068-2B43-B5BA-E6755DB0DDDF}"/>
              </a:ext>
            </a:extLst>
          </p:cNvPr>
          <p:cNvSpPr/>
          <p:nvPr/>
        </p:nvSpPr>
        <p:spPr>
          <a:xfrm>
            <a:off x="118922" y="5530183"/>
            <a:ext cx="3753336" cy="8873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6B5C3-1C9A-7E45-9AF2-042977FC6417}"/>
              </a:ext>
            </a:extLst>
          </p:cNvPr>
          <p:cNvSpPr txBox="1"/>
          <p:nvPr/>
        </p:nvSpPr>
        <p:spPr>
          <a:xfrm>
            <a:off x="191422" y="5590682"/>
            <a:ext cx="362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Can I put this filter in the Shared Memory?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322CA9-86D4-B849-9991-198A43F81907}"/>
              </a:ext>
            </a:extLst>
          </p:cNvPr>
          <p:cNvCxnSpPr>
            <a:stCxn id="9" idx="0"/>
          </p:cNvCxnSpPr>
          <p:nvPr/>
        </p:nvCxnSpPr>
        <p:spPr>
          <a:xfrm flipV="1">
            <a:off x="1995590" y="2734089"/>
            <a:ext cx="2693047" cy="27960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EDB7-CAD1-FC40-8151-F21DB620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65" y="310661"/>
            <a:ext cx="8596668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When Can we use Shared Memory?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EA5E8-ED4B-3E41-9A8C-F46F4FD310A1}"/>
              </a:ext>
            </a:extLst>
          </p:cNvPr>
          <p:cNvSpPr txBox="1"/>
          <p:nvPr/>
        </p:nvSpPr>
        <p:spPr>
          <a:xfrm>
            <a:off x="931984" y="1441939"/>
            <a:ext cx="7877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When the same data is accessed multiple times.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Here in order to calculate 1 output Matrix of size 112 x 112, same kernel is used multiple times.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Thus we can use shared memory to store the kernel (Layer1_Weights_GPU) of size 7 x 7 x 3. 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Can we store Layer1_Weights_GPU in shared Memory?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YES..!!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Can we store Layer1_Neurons_GPU in Shared Memory?</a:t>
            </a:r>
            <a:r>
              <a:rPr lang="en-US" dirty="0">
                <a:solidFill>
                  <a:schemeClr val="accent2"/>
                </a:solidFill>
              </a:rPr>
              <a:t> = NO..!!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A large number of elements are accessed multiple times from the Layer1_Neurons_GPU. 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But Size of Shared Memory is 48KB (C000) &lt; 224 x 224 x 3 x </a:t>
            </a:r>
            <a:r>
              <a:rPr lang="en-US" dirty="0" err="1"/>
              <a:t>sizeof</a:t>
            </a:r>
            <a:r>
              <a:rPr lang="en-US" dirty="0"/>
              <a:t>(float).</a:t>
            </a:r>
          </a:p>
        </p:txBody>
      </p:sp>
    </p:spTree>
    <p:extLst>
      <p:ext uri="{BB962C8B-B14F-4D97-AF65-F5344CB8AC3E}">
        <p14:creationId xmlns:p14="http://schemas.microsoft.com/office/powerpoint/2010/main" val="4473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B620-8C43-8D46-BACC-2EF00156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811" y="289134"/>
            <a:ext cx="8596668" cy="7933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EAD7-2ADC-304B-81B9-FA296034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82464"/>
            <a:ext cx="11939954" cy="577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__shared__ float shared_Layer1_Weights_GPU[7*7*3];</a:t>
            </a:r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tid</a:t>
            </a:r>
            <a:r>
              <a:rPr lang="en-US" sz="1200" dirty="0"/>
              <a:t> = </a:t>
            </a:r>
            <a:r>
              <a:rPr lang="en-US" sz="1200" dirty="0" err="1"/>
              <a:t>threadIdx.x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threadIdx.y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if(</a:t>
            </a:r>
            <a:r>
              <a:rPr lang="en-US" sz="1200" dirty="0" err="1"/>
              <a:t>tid</a:t>
            </a:r>
            <a:r>
              <a:rPr lang="en-US" sz="1200" dirty="0"/>
              <a:t>&lt;7*7*3)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    shared_Layer1_Weights_GPU[</a:t>
            </a:r>
            <a:r>
              <a:rPr lang="en-US" sz="1200" dirty="0" err="1"/>
              <a:t>tid</a:t>
            </a:r>
            <a:r>
              <a:rPr lang="en-US" sz="1200" dirty="0"/>
              <a:t>] = Layer1_Weights_GPU[output*7*7*3 + </a:t>
            </a:r>
            <a:r>
              <a:rPr lang="en-US" sz="1200" dirty="0" err="1"/>
              <a:t>tid</a:t>
            </a:r>
            <a:r>
              <a:rPr lang="en-US" sz="1200" dirty="0"/>
              <a:t>];</a:t>
            </a:r>
          </a:p>
          <a:p>
            <a:pPr marL="0" indent="0">
              <a:buNone/>
            </a:pPr>
            <a:r>
              <a:rPr lang="en-US" sz="1200" dirty="0"/>
              <a:t>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loopr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     for(</a:t>
            </a:r>
            <a:r>
              <a:rPr lang="en-US" sz="1200" dirty="0" err="1"/>
              <a:t>int</a:t>
            </a:r>
            <a:r>
              <a:rPr lang="en-US" sz="1200" dirty="0"/>
              <a:t> j = 0; j &lt; </a:t>
            </a:r>
            <a:r>
              <a:rPr lang="en-US" sz="1200" dirty="0" err="1"/>
              <a:t>loopc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     {</a:t>
            </a:r>
          </a:p>
          <a:p>
            <a:pPr marL="0" indent="0">
              <a:buNone/>
            </a:pPr>
            <a:r>
              <a:rPr lang="en-US" sz="1200" dirty="0"/>
              <a:t>         product +=        ((Layer1_Neurons_GPU[</a:t>
            </a:r>
            <a:r>
              <a:rPr lang="en-US" sz="1200" dirty="0" err="1"/>
              <a:t>i</a:t>
            </a:r>
            <a:r>
              <a:rPr lang="en-US" sz="1200" dirty="0"/>
              <a:t>*</a:t>
            </a:r>
            <a:r>
              <a:rPr lang="en-US" sz="1200" dirty="0" err="1"/>
              <a:t>col_width</a:t>
            </a:r>
            <a:r>
              <a:rPr lang="en-US" sz="1200" dirty="0"/>
              <a:t>*3 + j*3 + stride + </a:t>
            </a:r>
            <a:r>
              <a:rPr lang="en-US" sz="1200" dirty="0" err="1"/>
              <a:t>colstride</a:t>
            </a:r>
            <a:r>
              <a:rPr lang="en-US" sz="1200" dirty="0"/>
              <a:t>] * </a:t>
            </a:r>
            <a:r>
              <a:rPr lang="en-US" sz="1200" dirty="0">
                <a:solidFill>
                  <a:srgbClr val="FF0000"/>
                </a:solidFill>
              </a:rPr>
              <a:t>shared_Layer1_Weights_GPU[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*7 + j + kernel*</a:t>
            </a:r>
            <a:r>
              <a:rPr lang="en-US" sz="1200" dirty="0" err="1">
                <a:solidFill>
                  <a:srgbClr val="FF0000"/>
                </a:solidFill>
              </a:rPr>
              <a:t>x_pad</a:t>
            </a:r>
            <a:r>
              <a:rPr lang="en-US" sz="1200" dirty="0">
                <a:solidFill>
                  <a:srgbClr val="FF0000"/>
                </a:solidFill>
              </a:rPr>
              <a:t> + </a:t>
            </a:r>
            <a:r>
              <a:rPr lang="en-US" sz="1200" dirty="0" err="1">
                <a:solidFill>
                  <a:srgbClr val="FF0000"/>
                </a:solidFill>
              </a:rPr>
              <a:t>y_pad</a:t>
            </a:r>
            <a:r>
              <a:rPr lang="en-US" sz="1200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1200" dirty="0"/>
              <a:t>                    + (Layer1_Neurons_GPU [</a:t>
            </a:r>
            <a:r>
              <a:rPr lang="en-US" sz="1200" dirty="0" err="1"/>
              <a:t>i</a:t>
            </a:r>
            <a:r>
              <a:rPr lang="en-US" sz="1200" dirty="0"/>
              <a:t>*</a:t>
            </a:r>
            <a:r>
              <a:rPr lang="en-US" sz="1200" dirty="0" err="1"/>
              <a:t>col_width</a:t>
            </a:r>
            <a:r>
              <a:rPr lang="en-US" sz="1200" dirty="0"/>
              <a:t>*3 + j*3 + 1 + stride + </a:t>
            </a:r>
            <a:r>
              <a:rPr lang="en-US" sz="1200" dirty="0" err="1"/>
              <a:t>colstride</a:t>
            </a:r>
            <a:r>
              <a:rPr lang="en-US" sz="1200" dirty="0"/>
              <a:t>] * </a:t>
            </a:r>
            <a:r>
              <a:rPr lang="en-US" sz="1200" dirty="0">
                <a:solidFill>
                  <a:srgbClr val="FF0000"/>
                </a:solidFill>
              </a:rPr>
              <a:t>shared_Layer1_Weights_GPU [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*7 + 7*7 + j + kernel*</a:t>
            </a:r>
            <a:r>
              <a:rPr lang="en-US" sz="1200" dirty="0" err="1">
                <a:solidFill>
                  <a:srgbClr val="FF0000"/>
                </a:solidFill>
              </a:rPr>
              <a:t>x_pad</a:t>
            </a:r>
            <a:r>
              <a:rPr lang="en-US" sz="1200" dirty="0">
                <a:solidFill>
                  <a:srgbClr val="FF0000"/>
                </a:solidFill>
              </a:rPr>
              <a:t> + </a:t>
            </a:r>
            <a:r>
              <a:rPr lang="en-US" sz="1200" dirty="0" err="1">
                <a:solidFill>
                  <a:srgbClr val="FF0000"/>
                </a:solidFill>
              </a:rPr>
              <a:t>y_pad</a:t>
            </a:r>
            <a:r>
              <a:rPr lang="en-US" sz="1200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1200" dirty="0"/>
              <a:t>                    + (Layer1_Neurons_GPU [</a:t>
            </a:r>
            <a:r>
              <a:rPr lang="en-US" sz="1200" dirty="0" err="1"/>
              <a:t>i</a:t>
            </a:r>
            <a:r>
              <a:rPr lang="en-US" sz="1200" dirty="0"/>
              <a:t>*</a:t>
            </a:r>
            <a:r>
              <a:rPr lang="en-US" sz="1200" dirty="0" err="1"/>
              <a:t>col_width</a:t>
            </a:r>
            <a:r>
              <a:rPr lang="en-US" sz="1200" dirty="0"/>
              <a:t>*3 + j*3 + 2 + stride + </a:t>
            </a:r>
            <a:r>
              <a:rPr lang="en-US" sz="1200" dirty="0" err="1"/>
              <a:t>colstride</a:t>
            </a:r>
            <a:r>
              <a:rPr lang="en-US" sz="1200" dirty="0"/>
              <a:t>] * </a:t>
            </a:r>
            <a:r>
              <a:rPr lang="en-US" sz="1200" dirty="0">
                <a:solidFill>
                  <a:srgbClr val="FF0000"/>
                </a:solidFill>
              </a:rPr>
              <a:t>shared_Layer1_Weights_GPU [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*7 + 7*7*2 + j + kernel*</a:t>
            </a:r>
            <a:r>
              <a:rPr lang="en-US" sz="1200" dirty="0" err="1">
                <a:solidFill>
                  <a:srgbClr val="FF0000"/>
                </a:solidFill>
              </a:rPr>
              <a:t>x_pad</a:t>
            </a:r>
            <a:r>
              <a:rPr lang="en-US" sz="1200" dirty="0">
                <a:solidFill>
                  <a:srgbClr val="FF0000"/>
                </a:solidFill>
              </a:rPr>
              <a:t> + </a:t>
            </a:r>
            <a:r>
              <a:rPr lang="en-US" sz="1200" dirty="0" err="1">
                <a:solidFill>
                  <a:srgbClr val="FF0000"/>
                </a:solidFill>
              </a:rPr>
              <a:t>y_pad</a:t>
            </a:r>
            <a:r>
              <a:rPr lang="en-US" sz="1200" dirty="0">
                <a:solidFill>
                  <a:srgbClr val="FF0000"/>
                </a:solidFill>
              </a:rPr>
              <a:t>]));</a:t>
            </a:r>
          </a:p>
          <a:p>
            <a:pPr marL="0" indent="0">
              <a:buNone/>
            </a:pPr>
            <a:r>
              <a:rPr lang="en-US" sz="1200" dirty="0"/>
              <a:t>   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D8B713-6E8E-AA4E-B930-BC0BD79E6D7A}"/>
              </a:ext>
            </a:extLst>
          </p:cNvPr>
          <p:cNvSpPr/>
          <p:nvPr/>
        </p:nvSpPr>
        <p:spPr>
          <a:xfrm>
            <a:off x="6594231" y="1082465"/>
            <a:ext cx="3559002" cy="6056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2E528-3D6D-0842-A6D2-29E972A31D52}"/>
              </a:ext>
            </a:extLst>
          </p:cNvPr>
          <p:cNvSpPr txBox="1"/>
          <p:nvPr/>
        </p:nvSpPr>
        <p:spPr>
          <a:xfrm>
            <a:off x="6594231" y="1178169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Memory for each filter.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9D893A-00BF-D74C-8AAE-F81A32ED0E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745523" y="1178168"/>
            <a:ext cx="2848708" cy="2071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E459A4-C56A-7444-8460-5F9E85EC72FE}"/>
              </a:ext>
            </a:extLst>
          </p:cNvPr>
          <p:cNvSpPr/>
          <p:nvPr/>
        </p:nvSpPr>
        <p:spPr>
          <a:xfrm>
            <a:off x="7151077" y="3061746"/>
            <a:ext cx="4542692" cy="10014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21BB3-AA8B-FD4A-9773-49AE490D2BAF}"/>
              </a:ext>
            </a:extLst>
          </p:cNvPr>
          <p:cNvSpPr txBox="1"/>
          <p:nvPr/>
        </p:nvSpPr>
        <p:spPr>
          <a:xfrm>
            <a:off x="7274169" y="3139838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element is now accessed from shared Memory instead of Global Memory.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293-A1C6-9B4A-BF5E-FF5E35B6E8A5}"/>
              </a:ext>
            </a:extLst>
          </p:cNvPr>
          <p:cNvCxnSpPr>
            <a:cxnSpLocks/>
          </p:cNvCxnSpPr>
          <p:nvPr/>
        </p:nvCxnSpPr>
        <p:spPr>
          <a:xfrm flipH="1">
            <a:off x="6594231" y="4063168"/>
            <a:ext cx="1125416" cy="790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6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144B-6662-0547-972B-67145937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81" y="163352"/>
            <a:ext cx="9908605" cy="68071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 after using shared memory for Filter.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07D0E-190D-B140-B4FA-AA4794F2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1072662"/>
            <a:ext cx="11904785" cy="566224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CE4DD01-977D-E049-84A1-50880BCD04DA}"/>
              </a:ext>
            </a:extLst>
          </p:cNvPr>
          <p:cNvSpPr/>
          <p:nvPr/>
        </p:nvSpPr>
        <p:spPr>
          <a:xfrm>
            <a:off x="527538" y="5353538"/>
            <a:ext cx="4132385" cy="863600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F2EDD2-07C7-064B-A310-657E5323E578}"/>
              </a:ext>
            </a:extLst>
          </p:cNvPr>
          <p:cNvSpPr/>
          <p:nvPr/>
        </p:nvSpPr>
        <p:spPr>
          <a:xfrm>
            <a:off x="8291145" y="3624590"/>
            <a:ext cx="3499339" cy="55838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D7A8F-A758-5B43-BADD-F05A34A44776}"/>
              </a:ext>
            </a:extLst>
          </p:cNvPr>
          <p:cNvCxnSpPr>
            <a:cxnSpLocks/>
          </p:cNvCxnSpPr>
          <p:nvPr/>
        </p:nvCxnSpPr>
        <p:spPr>
          <a:xfrm flipH="1">
            <a:off x="4659925" y="4110481"/>
            <a:ext cx="3727936" cy="1674857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D6D2C9-8D38-424D-9C15-EA53D5A9C813}"/>
              </a:ext>
            </a:extLst>
          </p:cNvPr>
          <p:cNvSpPr txBox="1"/>
          <p:nvPr/>
        </p:nvSpPr>
        <p:spPr>
          <a:xfrm>
            <a:off x="8291145" y="3670370"/>
            <a:ext cx="34993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9.51 % Improvement</a:t>
            </a:r>
          </a:p>
        </p:txBody>
      </p:sp>
    </p:spTree>
    <p:extLst>
      <p:ext uri="{BB962C8B-B14F-4D97-AF65-F5344CB8AC3E}">
        <p14:creationId xmlns:p14="http://schemas.microsoft.com/office/powerpoint/2010/main" val="24754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25C-57CC-3944-8392-02D8533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156238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executepoolingCuda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65AEC-CCF8-6440-AF85-83B4A44F6D42}"/>
              </a:ext>
            </a:extLst>
          </p:cNvPr>
          <p:cNvGraphicFramePr>
            <a:graphicFrameLocks noGrp="1"/>
          </p:cNvGraphicFramePr>
          <p:nvPr/>
        </p:nvGraphicFramePr>
        <p:xfrm>
          <a:off x="537309" y="1537870"/>
          <a:ext cx="4298462" cy="36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66">
                  <a:extLst>
                    <a:ext uri="{9D8B030D-6E8A-4147-A177-3AD203B41FA5}">
                      <a16:colId xmlns:a16="http://schemas.microsoft.com/office/drawing/2014/main" val="167039966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3515776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873196697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4071913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754474050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2937022114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4285332186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396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653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55492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6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6542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5911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4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5C851-E41E-4746-86AA-88113DA1E899}"/>
              </a:ext>
            </a:extLst>
          </p:cNvPr>
          <p:cNvGraphicFramePr>
            <a:graphicFrameLocks noGrp="1"/>
          </p:cNvGraphicFramePr>
          <p:nvPr/>
        </p:nvGraphicFramePr>
        <p:xfrm>
          <a:off x="6734907" y="2338754"/>
          <a:ext cx="2567355" cy="2017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71">
                  <a:extLst>
                    <a:ext uri="{9D8B030D-6E8A-4147-A177-3AD203B41FA5}">
                      <a16:colId xmlns:a16="http://schemas.microsoft.com/office/drawing/2014/main" val="2415218811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405326137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506773938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0904159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2918939307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5634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4635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020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7352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68862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09239EEF-6B50-7D4D-924F-6E12D4AA0D50}"/>
              </a:ext>
            </a:extLst>
          </p:cNvPr>
          <p:cNvSpPr/>
          <p:nvPr/>
        </p:nvSpPr>
        <p:spPr>
          <a:xfrm>
            <a:off x="2381739" y="2338754"/>
            <a:ext cx="4255477" cy="31652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D1853FE-B7CD-C045-995C-4A435FDF51EE}"/>
              </a:ext>
            </a:extLst>
          </p:cNvPr>
          <p:cNvSpPr/>
          <p:nvPr/>
        </p:nvSpPr>
        <p:spPr>
          <a:xfrm>
            <a:off x="6637216" y="1055077"/>
            <a:ext cx="3931138" cy="84406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66A8A-616A-5B46-9592-5BEDA68E53F7}"/>
              </a:ext>
            </a:extLst>
          </p:cNvPr>
          <p:cNvSpPr txBox="1"/>
          <p:nvPr/>
        </p:nvSpPr>
        <p:spPr>
          <a:xfrm>
            <a:off x="6998677" y="1254530"/>
            <a:ext cx="389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Selects the maximum element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842758-D9B7-5C4C-8B64-DE46B6E181B1}"/>
              </a:ext>
            </a:extLst>
          </p:cNvPr>
          <p:cNvSpPr/>
          <p:nvPr/>
        </p:nvSpPr>
        <p:spPr>
          <a:xfrm>
            <a:off x="5344945" y="4906761"/>
            <a:ext cx="5056554" cy="9714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599E-B1B2-FA40-B665-E937E2438F8F}"/>
              </a:ext>
            </a:extLst>
          </p:cNvPr>
          <p:cNvSpPr txBox="1"/>
          <p:nvPr/>
        </p:nvSpPr>
        <p:spPr>
          <a:xfrm>
            <a:off x="5799015" y="5071466"/>
            <a:ext cx="502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intuition is to reserve a feature by emphasizing it.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25C-57CC-3944-8392-02D8533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156238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executepoolingCuda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65AEC-CCF8-6440-AF85-83B4A44F6D42}"/>
              </a:ext>
            </a:extLst>
          </p:cNvPr>
          <p:cNvGraphicFramePr>
            <a:graphicFrameLocks noGrp="1"/>
          </p:cNvGraphicFramePr>
          <p:nvPr/>
        </p:nvGraphicFramePr>
        <p:xfrm>
          <a:off x="537309" y="1537870"/>
          <a:ext cx="4298462" cy="36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66">
                  <a:extLst>
                    <a:ext uri="{9D8B030D-6E8A-4147-A177-3AD203B41FA5}">
                      <a16:colId xmlns:a16="http://schemas.microsoft.com/office/drawing/2014/main" val="167039966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3515776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873196697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4071913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754474050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2937022114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4285332186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396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653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55492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6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6542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5911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4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5C851-E41E-4746-86AA-88113DA1E899}"/>
              </a:ext>
            </a:extLst>
          </p:cNvPr>
          <p:cNvGraphicFramePr>
            <a:graphicFrameLocks noGrp="1"/>
          </p:cNvGraphicFramePr>
          <p:nvPr/>
        </p:nvGraphicFramePr>
        <p:xfrm>
          <a:off x="6734907" y="2512060"/>
          <a:ext cx="2567355" cy="2017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71">
                  <a:extLst>
                    <a:ext uri="{9D8B030D-6E8A-4147-A177-3AD203B41FA5}">
                      <a16:colId xmlns:a16="http://schemas.microsoft.com/office/drawing/2014/main" val="2415218811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405326137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506773938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0904159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2918939307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5634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4635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020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7352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6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40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25C-57CC-3944-8392-02D8533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156238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executepoolingCuda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65AEC-CCF8-6440-AF85-83B4A44F6D42}"/>
              </a:ext>
            </a:extLst>
          </p:cNvPr>
          <p:cNvGraphicFramePr>
            <a:graphicFrameLocks noGrp="1"/>
          </p:cNvGraphicFramePr>
          <p:nvPr/>
        </p:nvGraphicFramePr>
        <p:xfrm>
          <a:off x="537309" y="1537870"/>
          <a:ext cx="4298462" cy="36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66">
                  <a:extLst>
                    <a:ext uri="{9D8B030D-6E8A-4147-A177-3AD203B41FA5}">
                      <a16:colId xmlns:a16="http://schemas.microsoft.com/office/drawing/2014/main" val="167039966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3515776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873196697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4071913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754474050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2937022114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4285332186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396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653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55492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6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6542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5911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4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5C851-E41E-4746-86AA-88113DA1E899}"/>
              </a:ext>
            </a:extLst>
          </p:cNvPr>
          <p:cNvGraphicFramePr>
            <a:graphicFrameLocks noGrp="1"/>
          </p:cNvGraphicFramePr>
          <p:nvPr/>
        </p:nvGraphicFramePr>
        <p:xfrm>
          <a:off x="6734907" y="2338754"/>
          <a:ext cx="2567355" cy="2017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71">
                  <a:extLst>
                    <a:ext uri="{9D8B030D-6E8A-4147-A177-3AD203B41FA5}">
                      <a16:colId xmlns:a16="http://schemas.microsoft.com/office/drawing/2014/main" val="2415218811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405326137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506773938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0904159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2918939307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5634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4635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020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7352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6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25C-57CC-3944-8392-02D8533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156238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executepoolingCuda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65AEC-CCF8-6440-AF85-83B4A44F6D42}"/>
              </a:ext>
            </a:extLst>
          </p:cNvPr>
          <p:cNvGraphicFramePr>
            <a:graphicFrameLocks noGrp="1"/>
          </p:cNvGraphicFramePr>
          <p:nvPr/>
        </p:nvGraphicFramePr>
        <p:xfrm>
          <a:off x="537309" y="1537870"/>
          <a:ext cx="4298462" cy="36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66">
                  <a:extLst>
                    <a:ext uri="{9D8B030D-6E8A-4147-A177-3AD203B41FA5}">
                      <a16:colId xmlns:a16="http://schemas.microsoft.com/office/drawing/2014/main" val="167039966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3515776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873196697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4071913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754474050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2937022114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4285332186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396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653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55492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6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6542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5911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4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5C851-E41E-4746-86AA-88113DA1E899}"/>
              </a:ext>
            </a:extLst>
          </p:cNvPr>
          <p:cNvGraphicFramePr>
            <a:graphicFrameLocks noGrp="1"/>
          </p:cNvGraphicFramePr>
          <p:nvPr/>
        </p:nvGraphicFramePr>
        <p:xfrm>
          <a:off x="6734907" y="2338754"/>
          <a:ext cx="2567355" cy="2017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71">
                  <a:extLst>
                    <a:ext uri="{9D8B030D-6E8A-4147-A177-3AD203B41FA5}">
                      <a16:colId xmlns:a16="http://schemas.microsoft.com/office/drawing/2014/main" val="2415218811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405326137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506773938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0904159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2918939307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5634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4635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020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7352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6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0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25C-57CC-3944-8392-02D8533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156238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executepoolingCuda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65AEC-CCF8-6440-AF85-83B4A44F6D42}"/>
              </a:ext>
            </a:extLst>
          </p:cNvPr>
          <p:cNvGraphicFramePr>
            <a:graphicFrameLocks noGrp="1"/>
          </p:cNvGraphicFramePr>
          <p:nvPr/>
        </p:nvGraphicFramePr>
        <p:xfrm>
          <a:off x="537309" y="1537870"/>
          <a:ext cx="4298462" cy="36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66">
                  <a:extLst>
                    <a:ext uri="{9D8B030D-6E8A-4147-A177-3AD203B41FA5}">
                      <a16:colId xmlns:a16="http://schemas.microsoft.com/office/drawing/2014/main" val="167039966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3515776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873196697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4071913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754474050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2937022114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4285332186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396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653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55492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6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6542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5911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4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5C851-E41E-4746-86AA-88113DA1E899}"/>
              </a:ext>
            </a:extLst>
          </p:cNvPr>
          <p:cNvGraphicFramePr>
            <a:graphicFrameLocks noGrp="1"/>
          </p:cNvGraphicFramePr>
          <p:nvPr/>
        </p:nvGraphicFramePr>
        <p:xfrm>
          <a:off x="6734907" y="2338754"/>
          <a:ext cx="2567355" cy="2017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71">
                  <a:extLst>
                    <a:ext uri="{9D8B030D-6E8A-4147-A177-3AD203B41FA5}">
                      <a16:colId xmlns:a16="http://schemas.microsoft.com/office/drawing/2014/main" val="2415218811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405326137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506773938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0904159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2918939307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5634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4635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020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7352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6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5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325C-57CC-3944-8392-02D8533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156238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executepoolingCuda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65AEC-CCF8-6440-AF85-83B4A44F6D42}"/>
              </a:ext>
            </a:extLst>
          </p:cNvPr>
          <p:cNvGraphicFramePr>
            <a:graphicFrameLocks noGrp="1"/>
          </p:cNvGraphicFramePr>
          <p:nvPr/>
        </p:nvGraphicFramePr>
        <p:xfrm>
          <a:off x="537309" y="1537870"/>
          <a:ext cx="4298462" cy="361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66">
                  <a:extLst>
                    <a:ext uri="{9D8B030D-6E8A-4147-A177-3AD203B41FA5}">
                      <a16:colId xmlns:a16="http://schemas.microsoft.com/office/drawing/2014/main" val="167039966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3515776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873196697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1040719132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754474050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2937022114"/>
                    </a:ext>
                  </a:extLst>
                </a:gridCol>
                <a:gridCol w="614066">
                  <a:extLst>
                    <a:ext uri="{9D8B030D-6E8A-4147-A177-3AD203B41FA5}">
                      <a16:colId xmlns:a16="http://schemas.microsoft.com/office/drawing/2014/main" val="4285332186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396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653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55492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658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6542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5911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4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D5C851-E41E-4746-86AA-88113DA1E899}"/>
              </a:ext>
            </a:extLst>
          </p:cNvPr>
          <p:cNvGraphicFramePr>
            <a:graphicFrameLocks noGrp="1"/>
          </p:cNvGraphicFramePr>
          <p:nvPr/>
        </p:nvGraphicFramePr>
        <p:xfrm>
          <a:off x="6734906" y="1727198"/>
          <a:ext cx="2567355" cy="2017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71">
                  <a:extLst>
                    <a:ext uri="{9D8B030D-6E8A-4147-A177-3AD203B41FA5}">
                      <a16:colId xmlns:a16="http://schemas.microsoft.com/office/drawing/2014/main" val="2415218811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405326137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506773938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309041595"/>
                    </a:ext>
                  </a:extLst>
                </a:gridCol>
                <a:gridCol w="513471">
                  <a:extLst>
                    <a:ext uri="{9D8B030D-6E8A-4147-A177-3AD203B41FA5}">
                      <a16:colId xmlns:a16="http://schemas.microsoft.com/office/drawing/2014/main" val="2918939307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5634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4635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020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77352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688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62D51F-BD2B-8D4B-9AC4-F71BCB5E772A}"/>
              </a:ext>
            </a:extLst>
          </p:cNvPr>
          <p:cNvSpPr txBox="1"/>
          <p:nvPr/>
        </p:nvSpPr>
        <p:spPr>
          <a:xfrm>
            <a:off x="685800" y="5451231"/>
            <a:ext cx="399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2A051-8C2E-CA41-8039-9F2C4F406FAC}"/>
              </a:ext>
            </a:extLst>
          </p:cNvPr>
          <p:cNvSpPr txBox="1"/>
          <p:nvPr/>
        </p:nvSpPr>
        <p:spPr>
          <a:xfrm>
            <a:off x="6006611" y="3744543"/>
            <a:ext cx="399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Layer2_Pool_GPU</a:t>
            </a:r>
          </a:p>
          <a:p>
            <a:pPr algn="ctr"/>
            <a:r>
              <a:rPr lang="en-US" dirty="0"/>
              <a:t>64 x 56 x 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FDB84-393C-2840-9AF5-E6F8B76E8792}"/>
              </a:ext>
            </a:extLst>
          </p:cNvPr>
          <p:cNvSpPr txBox="1"/>
          <p:nvPr/>
        </p:nvSpPr>
        <p:spPr>
          <a:xfrm>
            <a:off x="7356231" y="5156982"/>
            <a:ext cx="340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Floor[ (n + 2p - f)/s + 1]</a:t>
            </a:r>
          </a:p>
          <a:p>
            <a:r>
              <a:rPr lang="en-US" dirty="0">
                <a:solidFill>
                  <a:srgbClr val="FF0000"/>
                </a:solidFill>
              </a:rPr>
              <a:t>n = 112  Input Dimension</a:t>
            </a:r>
          </a:p>
          <a:p>
            <a:r>
              <a:rPr lang="en-US" dirty="0">
                <a:solidFill>
                  <a:srgbClr val="FF0000"/>
                </a:solidFill>
              </a:rPr>
              <a:t>p = 2      Padding</a:t>
            </a:r>
          </a:p>
          <a:p>
            <a:r>
              <a:rPr lang="en-US" dirty="0">
                <a:solidFill>
                  <a:srgbClr val="FF0000"/>
                </a:solidFill>
              </a:rPr>
              <a:t>f = 3       Filter Dimension</a:t>
            </a:r>
          </a:p>
          <a:p>
            <a:r>
              <a:rPr lang="en-US" dirty="0">
                <a:solidFill>
                  <a:srgbClr val="FF0000"/>
                </a:solidFill>
              </a:rPr>
              <a:t>s = 2       Stride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FF77B1-FAC2-6F40-9C2A-CC038310173E}"/>
              </a:ext>
            </a:extLst>
          </p:cNvPr>
          <p:cNvSpPr/>
          <p:nvPr/>
        </p:nvSpPr>
        <p:spPr>
          <a:xfrm>
            <a:off x="6461857" y="816638"/>
            <a:ext cx="4298462" cy="6463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15EF9-2DA8-3349-93EF-5C193DC67127}"/>
              </a:ext>
            </a:extLst>
          </p:cNvPr>
          <p:cNvSpPr txBox="1"/>
          <p:nvPr/>
        </p:nvSpPr>
        <p:spPr>
          <a:xfrm>
            <a:off x="6770076" y="896201"/>
            <a:ext cx="50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should we optimize this layer?</a:t>
            </a:r>
          </a:p>
        </p:txBody>
      </p:sp>
    </p:spTree>
    <p:extLst>
      <p:ext uri="{BB962C8B-B14F-4D97-AF65-F5344CB8AC3E}">
        <p14:creationId xmlns:p14="http://schemas.microsoft.com/office/powerpoint/2010/main" val="22294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57769-07DF-864C-80B1-0DD45843F134}"/>
              </a:ext>
            </a:extLst>
          </p:cNvPr>
          <p:cNvSpPr txBox="1"/>
          <p:nvPr/>
        </p:nvSpPr>
        <p:spPr>
          <a:xfrm>
            <a:off x="3207023" y="332509"/>
            <a:ext cx="478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ResNet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7A1A-74FE-F24C-B119-B4CFB847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29" y="1957916"/>
            <a:ext cx="4077334" cy="294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F539F-CBD4-E647-9F1E-86CAF2E5F270}"/>
              </a:ext>
            </a:extLst>
          </p:cNvPr>
          <p:cNvSpPr txBox="1"/>
          <p:nvPr/>
        </p:nvSpPr>
        <p:spPr>
          <a:xfrm>
            <a:off x="575733" y="1270000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50 Layer Architecture.</a:t>
            </a:r>
          </a:p>
          <a:p>
            <a:pPr>
              <a:buClr>
                <a:srgbClr val="0070C0"/>
              </a:buClr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executeFirstLayerCUDA</a:t>
            </a:r>
            <a:r>
              <a:rPr lang="en-US" dirty="0">
                <a:solidFill>
                  <a:srgbClr val="FF0000"/>
                </a:solidFill>
              </a:rPr>
              <a:t> 				</a:t>
            </a:r>
            <a:r>
              <a:rPr lang="en-US" dirty="0">
                <a:solidFill>
                  <a:schemeClr val="accent2"/>
                </a:solidFill>
              </a:rPr>
              <a:t>x 1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poolingAverageCUDA 				</a:t>
            </a:r>
            <a:r>
              <a:rPr lang="en-US" dirty="0">
                <a:solidFill>
                  <a:schemeClr val="accent2"/>
                </a:solidFill>
              </a:rPr>
              <a:t>x 1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executepoolingCuda 				</a:t>
            </a:r>
            <a:r>
              <a:rPr lang="en-US" dirty="0">
                <a:solidFill>
                  <a:schemeClr val="accent2"/>
                </a:solidFill>
              </a:rPr>
              <a:t>x 1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execute3DconvolutionCuda_split       </a:t>
            </a:r>
            <a:r>
              <a:rPr lang="en-US" dirty="0">
                <a:solidFill>
                  <a:schemeClr val="accent2"/>
                </a:solidFill>
              </a:rPr>
              <a:t>x 10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execute3DconvolutionCuda 			</a:t>
            </a:r>
            <a:r>
              <a:rPr lang="en-US" dirty="0">
                <a:solidFill>
                  <a:schemeClr val="accent2"/>
                </a:solidFill>
              </a:rPr>
              <a:t>x 42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execute3Dconvolutiongroup2Cuda     </a:t>
            </a:r>
            <a:r>
              <a:rPr lang="en-US" dirty="0">
                <a:solidFill>
                  <a:schemeClr val="accent2"/>
                </a:solidFill>
              </a:rPr>
              <a:t>x 0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executeBnNormLayerCUDA</a:t>
            </a:r>
            <a:r>
              <a:rPr lang="en-US" dirty="0"/>
              <a:t> 			</a:t>
            </a:r>
            <a:r>
              <a:rPr lang="en-US" dirty="0">
                <a:solidFill>
                  <a:schemeClr val="accent2"/>
                </a:solidFill>
              </a:rPr>
              <a:t>x 42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executeBnNormLayerCUDA_split</a:t>
            </a:r>
            <a:r>
              <a:rPr lang="en-US" dirty="0"/>
              <a:t> 	</a:t>
            </a:r>
            <a:r>
              <a:rPr lang="en-US" dirty="0">
                <a:solidFill>
                  <a:schemeClr val="accent2"/>
                </a:solidFill>
              </a:rPr>
              <a:t>x 11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executeScaleLayerCUDA</a:t>
            </a:r>
            <a:r>
              <a:rPr lang="en-US" dirty="0"/>
              <a:t> 			</a:t>
            </a:r>
            <a:r>
              <a:rPr lang="en-US" dirty="0">
                <a:solidFill>
                  <a:schemeClr val="accent2"/>
                </a:solidFill>
              </a:rPr>
              <a:t>x 42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executeScaleLayerCUDA_split</a:t>
            </a:r>
            <a:r>
              <a:rPr lang="en-US" dirty="0"/>
              <a:t> 		</a:t>
            </a:r>
            <a:r>
              <a:rPr lang="en-US" dirty="0">
                <a:solidFill>
                  <a:schemeClr val="accent2"/>
                </a:solidFill>
              </a:rPr>
              <a:t>x 11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executeEltWiseLayerCUDA</a:t>
            </a:r>
            <a:r>
              <a:rPr lang="en-US" dirty="0"/>
              <a:t> 			</a:t>
            </a:r>
            <a:r>
              <a:rPr lang="en-US" dirty="0">
                <a:solidFill>
                  <a:schemeClr val="accent2"/>
                </a:solidFill>
              </a:rPr>
              <a:t>x 13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executeEltWiseLayerCUDA_split</a:t>
            </a:r>
            <a:r>
              <a:rPr lang="en-US" dirty="0"/>
              <a:t> 		</a:t>
            </a:r>
            <a:r>
              <a:rPr lang="en-US" dirty="0">
                <a:solidFill>
                  <a:schemeClr val="accent2"/>
                </a:solidFill>
              </a:rPr>
              <a:t>x 3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executeReLULayerCUDA</a:t>
            </a:r>
            <a:r>
              <a:rPr lang="en-US" dirty="0"/>
              <a:t> 			</a:t>
            </a:r>
            <a:r>
              <a:rPr lang="en-US" dirty="0">
                <a:solidFill>
                  <a:schemeClr val="accent2"/>
                </a:solidFill>
              </a:rPr>
              <a:t>x 39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/>
              <a:t>executeReLULayerCUDA_split</a:t>
            </a:r>
            <a:r>
              <a:rPr lang="en-US" dirty="0"/>
              <a:t> 		</a:t>
            </a:r>
            <a:r>
              <a:rPr lang="en-US" dirty="0">
                <a:solidFill>
                  <a:schemeClr val="accent2"/>
                </a:solidFill>
              </a:rPr>
              <a:t>x 10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executeFCLayerCUDA</a:t>
            </a:r>
            <a:r>
              <a:rPr lang="en-US" dirty="0">
                <a:solidFill>
                  <a:srgbClr val="FF0000"/>
                </a:solidFill>
              </a:rPr>
              <a:t> 				</a:t>
            </a:r>
            <a:r>
              <a:rPr lang="en-US" dirty="0">
                <a:solidFill>
                  <a:schemeClr val="accent2"/>
                </a:solidFill>
              </a:rPr>
              <a:t>x 1</a:t>
            </a:r>
          </a:p>
          <a:p>
            <a:pPr>
              <a:buClr>
                <a:srgbClr val="0070C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6416-9870-F04C-8AE0-F329C2A9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This layer is launched with 64 Thread Blocks each having 32 x 32 Threads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A933F-81EF-7643-9119-482C89DFAFA4}"/>
              </a:ext>
            </a:extLst>
          </p:cNvPr>
          <p:cNvSpPr txBox="1"/>
          <p:nvPr/>
        </p:nvSpPr>
        <p:spPr>
          <a:xfrm>
            <a:off x="8862646" y="1930400"/>
            <a:ext cx="295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dim3 </a:t>
            </a:r>
            <a:r>
              <a:rPr lang="en-US" dirty="0" err="1"/>
              <a:t>numBlocks</a:t>
            </a:r>
            <a:r>
              <a:rPr lang="en-US" dirty="0"/>
              <a:t>(64,1,1);</a:t>
            </a:r>
          </a:p>
          <a:p>
            <a:r>
              <a:rPr lang="en-US" dirty="0"/>
              <a:t>dim3 </a:t>
            </a:r>
            <a:r>
              <a:rPr lang="en-US" dirty="0" err="1"/>
              <a:t>numThreads</a:t>
            </a:r>
            <a:r>
              <a:rPr lang="en-US" dirty="0"/>
              <a:t>(32,32);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8A3D-5CF6-5347-8A1B-0B52329765DD}"/>
              </a:ext>
            </a:extLst>
          </p:cNvPr>
          <p:cNvSpPr txBox="1"/>
          <p:nvPr/>
        </p:nvSpPr>
        <p:spPr>
          <a:xfrm>
            <a:off x="879231" y="2426677"/>
            <a:ext cx="6998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Out of 32 Threads we use just 14 threads each from x and y dimension to calculate the final output. 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Remaining Threads are not utilized at all.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Total threads not used are 1024 – (14x14) = </a:t>
            </a:r>
            <a:r>
              <a:rPr lang="en-US" dirty="0">
                <a:solidFill>
                  <a:srgbClr val="FF0000"/>
                </a:solidFill>
              </a:rPr>
              <a:t>828.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Thus we launch this kernel with </a:t>
            </a:r>
            <a:r>
              <a:rPr lang="en-US" dirty="0"/>
              <a:t>dim3 </a:t>
            </a:r>
            <a:r>
              <a:rPr lang="en-US" dirty="0" err="1"/>
              <a:t>numBlocks</a:t>
            </a:r>
            <a:r>
              <a:rPr lang="en-US" dirty="0"/>
              <a:t>(64,1,1);</a:t>
            </a:r>
          </a:p>
          <a:p>
            <a:r>
              <a:rPr lang="en-US" dirty="0"/>
              <a:t>							      dim3 </a:t>
            </a:r>
            <a:r>
              <a:rPr lang="en-US" dirty="0" err="1"/>
              <a:t>numThreads</a:t>
            </a:r>
            <a:r>
              <a:rPr lang="en-US" dirty="0"/>
              <a:t>(14,14);</a:t>
            </a:r>
          </a:p>
          <a:p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Each Thread block is now launched with </a:t>
            </a:r>
            <a:r>
              <a:rPr lang="en-US" dirty="0">
                <a:solidFill>
                  <a:srgbClr val="FF0000"/>
                </a:solidFill>
              </a:rPr>
              <a:t>196 Threads </a:t>
            </a:r>
            <a:r>
              <a:rPr lang="en-US" dirty="0"/>
              <a:t>instead of 1024 Threads.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1BE1-ED65-144D-90C9-3C9BEBF5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04" y="0"/>
            <a:ext cx="8596668" cy="77372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46FF7-4B6A-234D-A987-864DCB04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4"/>
            <a:ext cx="12192000" cy="6084276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55FA493C-A2A3-B049-AAA5-C63A57D9C30D}"/>
              </a:ext>
            </a:extLst>
          </p:cNvPr>
          <p:cNvSpPr/>
          <p:nvPr/>
        </p:nvSpPr>
        <p:spPr>
          <a:xfrm>
            <a:off x="457199" y="5451231"/>
            <a:ext cx="3886200" cy="773723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BF6FF9-2B99-F349-8AD4-2A78A44BEAB5}"/>
              </a:ext>
            </a:extLst>
          </p:cNvPr>
          <p:cNvCxnSpPr>
            <a:cxnSpLocks/>
          </p:cNvCxnSpPr>
          <p:nvPr/>
        </p:nvCxnSpPr>
        <p:spPr>
          <a:xfrm flipH="1">
            <a:off x="4343399" y="4044462"/>
            <a:ext cx="4149970" cy="1723292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B35279-BA47-F344-BE56-040547559496}"/>
              </a:ext>
            </a:extLst>
          </p:cNvPr>
          <p:cNvSpPr/>
          <p:nvPr/>
        </p:nvSpPr>
        <p:spPr>
          <a:xfrm>
            <a:off x="7869111" y="3624590"/>
            <a:ext cx="4149970" cy="7012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3DAE9-670E-F94B-8691-E31847896C08}"/>
              </a:ext>
            </a:extLst>
          </p:cNvPr>
          <p:cNvSpPr txBox="1"/>
          <p:nvPr/>
        </p:nvSpPr>
        <p:spPr>
          <a:xfrm>
            <a:off x="8080128" y="3769585"/>
            <a:ext cx="372793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8.94 % Improvement</a:t>
            </a:r>
          </a:p>
        </p:txBody>
      </p:sp>
    </p:spTree>
    <p:extLst>
      <p:ext uri="{BB962C8B-B14F-4D97-AF65-F5344CB8AC3E}">
        <p14:creationId xmlns:p14="http://schemas.microsoft.com/office/powerpoint/2010/main" val="26979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A17C-46E0-F545-AFEB-6127278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11" y="152400"/>
            <a:ext cx="859666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poolingAverageCUDA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FC7F0C-04E0-9A4D-B344-DD91C5D4F075}"/>
              </a:ext>
            </a:extLst>
          </p:cNvPr>
          <p:cNvSpPr/>
          <p:nvPr/>
        </p:nvSpPr>
        <p:spPr>
          <a:xfrm>
            <a:off x="1055403" y="720969"/>
            <a:ext cx="439615" cy="56798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1BED6F-5E8D-EE44-80D2-0D64DFF29F0E}"/>
              </a:ext>
            </a:extLst>
          </p:cNvPr>
          <p:cNvSpPr/>
          <p:nvPr/>
        </p:nvSpPr>
        <p:spPr>
          <a:xfrm>
            <a:off x="4939034" y="2162907"/>
            <a:ext cx="439615" cy="26376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549DC8-E255-4243-A362-3254FCDCD8A1}"/>
              </a:ext>
            </a:extLst>
          </p:cNvPr>
          <p:cNvSpPr/>
          <p:nvPr/>
        </p:nvSpPr>
        <p:spPr>
          <a:xfrm>
            <a:off x="1055403" y="720969"/>
            <a:ext cx="439615" cy="20046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C9CDC2-CC4B-7A43-9B1D-2447195A4B71}"/>
              </a:ext>
            </a:extLst>
          </p:cNvPr>
          <p:cNvSpPr/>
          <p:nvPr/>
        </p:nvSpPr>
        <p:spPr>
          <a:xfrm>
            <a:off x="4939034" y="2162907"/>
            <a:ext cx="439615" cy="4747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8E58D-3828-A14F-9CF8-276B1EFBE76F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1275211" y="720969"/>
            <a:ext cx="3883631" cy="144193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3C74B-582A-AC4F-AF33-40BF1FF67CF8}"/>
              </a:ext>
            </a:extLst>
          </p:cNvPr>
          <p:cNvCxnSpPr>
            <a:cxnSpLocks/>
          </p:cNvCxnSpPr>
          <p:nvPr/>
        </p:nvCxnSpPr>
        <p:spPr>
          <a:xfrm flipV="1">
            <a:off x="1275211" y="2637692"/>
            <a:ext cx="3883631" cy="8792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C21BE-0FA1-8348-BD55-0F5CE816A4D7}"/>
              </a:ext>
            </a:extLst>
          </p:cNvPr>
          <p:cNvCxnSpPr>
            <a:cxnSpLocks/>
          </p:cNvCxnSpPr>
          <p:nvPr/>
        </p:nvCxnSpPr>
        <p:spPr>
          <a:xfrm flipV="1">
            <a:off x="835595" y="720970"/>
            <a:ext cx="0" cy="2004644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4F6D6-A555-7848-9036-8FC01205BB2F}"/>
              </a:ext>
            </a:extLst>
          </p:cNvPr>
          <p:cNvSpPr txBox="1"/>
          <p:nvPr/>
        </p:nvSpPr>
        <p:spPr>
          <a:xfrm>
            <a:off x="127305" y="1538625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x 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504D23-9D26-464A-9EF0-6B2ABE05D371}"/>
              </a:ext>
            </a:extLst>
          </p:cNvPr>
          <p:cNvCxnSpPr>
            <a:cxnSpLocks/>
          </p:cNvCxnSpPr>
          <p:nvPr/>
        </p:nvCxnSpPr>
        <p:spPr>
          <a:xfrm flipV="1">
            <a:off x="1714824" y="720969"/>
            <a:ext cx="1" cy="5679831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3A9556-21D0-BC49-88DE-73C7DD549FCD}"/>
              </a:ext>
            </a:extLst>
          </p:cNvPr>
          <p:cNvSpPr txBox="1"/>
          <p:nvPr/>
        </p:nvSpPr>
        <p:spPr>
          <a:xfrm>
            <a:off x="1739420" y="3815834"/>
            <a:ext cx="15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 x 7 x 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F8451-6B03-A44A-B2EA-FBD4F113A3E3}"/>
              </a:ext>
            </a:extLst>
          </p:cNvPr>
          <p:cNvCxnSpPr>
            <a:cxnSpLocks/>
          </p:cNvCxnSpPr>
          <p:nvPr/>
        </p:nvCxnSpPr>
        <p:spPr>
          <a:xfrm flipH="1" flipV="1">
            <a:off x="5520013" y="2162907"/>
            <a:ext cx="1" cy="49236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E0622-6D0F-B342-A36F-120D458BB2EF}"/>
              </a:ext>
            </a:extLst>
          </p:cNvPr>
          <p:cNvCxnSpPr>
            <a:cxnSpLocks/>
          </p:cNvCxnSpPr>
          <p:nvPr/>
        </p:nvCxnSpPr>
        <p:spPr>
          <a:xfrm flipV="1">
            <a:off x="5858934" y="2180522"/>
            <a:ext cx="0" cy="262007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3469A-037D-8541-BD9D-64820A422089}"/>
              </a:ext>
            </a:extLst>
          </p:cNvPr>
          <p:cNvSpPr txBox="1"/>
          <p:nvPr/>
        </p:nvSpPr>
        <p:spPr>
          <a:xfrm>
            <a:off x="5520014" y="2180522"/>
            <a:ext cx="3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E62DD-26A7-BA48-B20C-6D50FD51F1F1}"/>
              </a:ext>
            </a:extLst>
          </p:cNvPr>
          <p:cNvSpPr txBox="1"/>
          <p:nvPr/>
        </p:nvSpPr>
        <p:spPr>
          <a:xfrm>
            <a:off x="6028394" y="3815834"/>
            <a:ext cx="9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2A074-E49C-F143-9BA9-2C4599991999}"/>
              </a:ext>
            </a:extLst>
          </p:cNvPr>
          <p:cNvSpPr txBox="1"/>
          <p:nvPr/>
        </p:nvSpPr>
        <p:spPr>
          <a:xfrm>
            <a:off x="2442973" y="1793575"/>
            <a:ext cx="15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2B974E-229D-A848-AD4B-B8E55F7BFCE4}"/>
              </a:ext>
            </a:extLst>
          </p:cNvPr>
          <p:cNvSpPr txBox="1"/>
          <p:nvPr/>
        </p:nvSpPr>
        <p:spPr>
          <a:xfrm>
            <a:off x="395979" y="6435969"/>
            <a:ext cx="498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Layer2_Neurons_GPU 2048 x 7 x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05840-904B-8A4F-B74C-F079EBC068C9}"/>
              </a:ext>
            </a:extLst>
          </p:cNvPr>
          <p:cNvSpPr txBox="1"/>
          <p:nvPr/>
        </p:nvSpPr>
        <p:spPr>
          <a:xfrm>
            <a:off x="4327879" y="5037982"/>
            <a:ext cx="279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Layer2_pool_GPU 2048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771CF0B-6EE4-2C45-93A3-CA7536CB1802}"/>
              </a:ext>
            </a:extLst>
          </p:cNvPr>
          <p:cNvSpPr/>
          <p:nvPr/>
        </p:nvSpPr>
        <p:spPr>
          <a:xfrm>
            <a:off x="7121754" y="1354015"/>
            <a:ext cx="4783031" cy="9847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B40C3E-14D3-BC42-ACD0-26C60BC9D616}"/>
              </a:ext>
            </a:extLst>
          </p:cNvPr>
          <p:cNvSpPr txBox="1"/>
          <p:nvPr/>
        </p:nvSpPr>
        <p:spPr>
          <a:xfrm>
            <a:off x="7254691" y="1538625"/>
            <a:ext cx="4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element in the output is the average of the 7x7 elements from the input.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B6C89-843A-C845-BE43-74139CF2834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312182" y="1846385"/>
            <a:ext cx="1809572" cy="3912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A17C-46E0-F545-AFEB-6127278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11" y="152400"/>
            <a:ext cx="859666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poolingAverageCUDA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FC7F0C-04E0-9A4D-B344-DD91C5D4F075}"/>
              </a:ext>
            </a:extLst>
          </p:cNvPr>
          <p:cNvSpPr/>
          <p:nvPr/>
        </p:nvSpPr>
        <p:spPr>
          <a:xfrm>
            <a:off x="1055403" y="720969"/>
            <a:ext cx="439615" cy="56798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1BED6F-5E8D-EE44-80D2-0D64DFF29F0E}"/>
              </a:ext>
            </a:extLst>
          </p:cNvPr>
          <p:cNvSpPr/>
          <p:nvPr/>
        </p:nvSpPr>
        <p:spPr>
          <a:xfrm>
            <a:off x="4939034" y="2162907"/>
            <a:ext cx="439615" cy="26376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549DC8-E255-4243-A362-3254FCDCD8A1}"/>
              </a:ext>
            </a:extLst>
          </p:cNvPr>
          <p:cNvSpPr/>
          <p:nvPr/>
        </p:nvSpPr>
        <p:spPr>
          <a:xfrm>
            <a:off x="1055402" y="2476526"/>
            <a:ext cx="439615" cy="20046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C9CDC2-CC4B-7A43-9B1D-2447195A4B71}"/>
              </a:ext>
            </a:extLst>
          </p:cNvPr>
          <p:cNvSpPr/>
          <p:nvPr/>
        </p:nvSpPr>
        <p:spPr>
          <a:xfrm>
            <a:off x="4939034" y="3165135"/>
            <a:ext cx="439615" cy="4747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8E58D-3828-A14F-9CF8-276B1EFBE76F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1275210" y="2476526"/>
            <a:ext cx="3883632" cy="68860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3C74B-582A-AC4F-AF33-40BF1FF67CF8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1275210" y="3639920"/>
            <a:ext cx="3883632" cy="84125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C21BE-0FA1-8348-BD55-0F5CE816A4D7}"/>
              </a:ext>
            </a:extLst>
          </p:cNvPr>
          <p:cNvCxnSpPr>
            <a:cxnSpLocks/>
          </p:cNvCxnSpPr>
          <p:nvPr/>
        </p:nvCxnSpPr>
        <p:spPr>
          <a:xfrm flipV="1">
            <a:off x="853180" y="2476526"/>
            <a:ext cx="0" cy="2004644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4F6D6-A555-7848-9036-8FC01205BB2F}"/>
              </a:ext>
            </a:extLst>
          </p:cNvPr>
          <p:cNvSpPr txBox="1"/>
          <p:nvPr/>
        </p:nvSpPr>
        <p:spPr>
          <a:xfrm>
            <a:off x="106215" y="3305895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x 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504D23-9D26-464A-9EF0-6B2ABE05D371}"/>
              </a:ext>
            </a:extLst>
          </p:cNvPr>
          <p:cNvCxnSpPr>
            <a:cxnSpLocks/>
          </p:cNvCxnSpPr>
          <p:nvPr/>
        </p:nvCxnSpPr>
        <p:spPr>
          <a:xfrm flipV="1">
            <a:off x="1714824" y="720969"/>
            <a:ext cx="1" cy="5679831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3A9556-21D0-BC49-88DE-73C7DD549FCD}"/>
              </a:ext>
            </a:extLst>
          </p:cNvPr>
          <p:cNvSpPr txBox="1"/>
          <p:nvPr/>
        </p:nvSpPr>
        <p:spPr>
          <a:xfrm>
            <a:off x="1739420" y="4586624"/>
            <a:ext cx="15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 x 7 x 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F8451-6B03-A44A-B2EA-FBD4F113A3E3}"/>
              </a:ext>
            </a:extLst>
          </p:cNvPr>
          <p:cNvCxnSpPr>
            <a:cxnSpLocks/>
          </p:cNvCxnSpPr>
          <p:nvPr/>
        </p:nvCxnSpPr>
        <p:spPr>
          <a:xfrm flipH="1" flipV="1">
            <a:off x="5520014" y="3182816"/>
            <a:ext cx="1" cy="49236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E0622-6D0F-B342-A36F-120D458BB2EF}"/>
              </a:ext>
            </a:extLst>
          </p:cNvPr>
          <p:cNvCxnSpPr>
            <a:cxnSpLocks/>
          </p:cNvCxnSpPr>
          <p:nvPr/>
        </p:nvCxnSpPr>
        <p:spPr>
          <a:xfrm flipV="1">
            <a:off x="5858934" y="2180522"/>
            <a:ext cx="0" cy="262007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3469A-037D-8541-BD9D-64820A422089}"/>
              </a:ext>
            </a:extLst>
          </p:cNvPr>
          <p:cNvSpPr txBox="1"/>
          <p:nvPr/>
        </p:nvSpPr>
        <p:spPr>
          <a:xfrm>
            <a:off x="5573545" y="3244334"/>
            <a:ext cx="3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E62DD-26A7-BA48-B20C-6D50FD51F1F1}"/>
              </a:ext>
            </a:extLst>
          </p:cNvPr>
          <p:cNvSpPr txBox="1"/>
          <p:nvPr/>
        </p:nvSpPr>
        <p:spPr>
          <a:xfrm>
            <a:off x="6028394" y="3815834"/>
            <a:ext cx="9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2A074-E49C-F143-9BA9-2C4599991999}"/>
              </a:ext>
            </a:extLst>
          </p:cNvPr>
          <p:cNvSpPr txBox="1"/>
          <p:nvPr/>
        </p:nvSpPr>
        <p:spPr>
          <a:xfrm>
            <a:off x="2423271" y="3217861"/>
            <a:ext cx="15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2B974E-229D-A848-AD4B-B8E55F7BFCE4}"/>
              </a:ext>
            </a:extLst>
          </p:cNvPr>
          <p:cNvSpPr txBox="1"/>
          <p:nvPr/>
        </p:nvSpPr>
        <p:spPr>
          <a:xfrm>
            <a:off x="395980" y="6435969"/>
            <a:ext cx="2491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Layer2_Neurons_GPU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05840-904B-8A4F-B74C-F079EBC068C9}"/>
              </a:ext>
            </a:extLst>
          </p:cNvPr>
          <p:cNvSpPr txBox="1"/>
          <p:nvPr/>
        </p:nvSpPr>
        <p:spPr>
          <a:xfrm>
            <a:off x="4327880" y="5037982"/>
            <a:ext cx="249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Layer2_pool_GPU</a:t>
            </a:r>
          </a:p>
        </p:txBody>
      </p:sp>
    </p:spTree>
    <p:extLst>
      <p:ext uri="{BB962C8B-B14F-4D97-AF65-F5344CB8AC3E}">
        <p14:creationId xmlns:p14="http://schemas.microsoft.com/office/powerpoint/2010/main" val="356918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A17C-46E0-F545-AFEB-6127278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11" y="152400"/>
            <a:ext cx="859666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poolingAverageCUDA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FC7F0C-04E0-9A4D-B344-DD91C5D4F075}"/>
              </a:ext>
            </a:extLst>
          </p:cNvPr>
          <p:cNvSpPr/>
          <p:nvPr/>
        </p:nvSpPr>
        <p:spPr>
          <a:xfrm>
            <a:off x="1055403" y="720969"/>
            <a:ext cx="439615" cy="56798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1BED6F-5E8D-EE44-80D2-0D64DFF29F0E}"/>
              </a:ext>
            </a:extLst>
          </p:cNvPr>
          <p:cNvSpPr/>
          <p:nvPr/>
        </p:nvSpPr>
        <p:spPr>
          <a:xfrm>
            <a:off x="4939034" y="2162907"/>
            <a:ext cx="439615" cy="26376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549DC8-E255-4243-A362-3254FCDCD8A1}"/>
              </a:ext>
            </a:extLst>
          </p:cNvPr>
          <p:cNvSpPr/>
          <p:nvPr/>
        </p:nvSpPr>
        <p:spPr>
          <a:xfrm>
            <a:off x="1055402" y="4431296"/>
            <a:ext cx="439615" cy="20046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C9CDC2-CC4B-7A43-9B1D-2447195A4B71}"/>
              </a:ext>
            </a:extLst>
          </p:cNvPr>
          <p:cNvSpPr/>
          <p:nvPr/>
        </p:nvSpPr>
        <p:spPr>
          <a:xfrm>
            <a:off x="4939034" y="4325815"/>
            <a:ext cx="439615" cy="4747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8E58D-3828-A14F-9CF8-276B1EFBE76F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flipV="1">
            <a:off x="1275210" y="4325815"/>
            <a:ext cx="3883632" cy="10548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3C74B-582A-AC4F-AF33-40BF1FF67CF8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1275210" y="4800600"/>
            <a:ext cx="3883632" cy="163534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C21BE-0FA1-8348-BD55-0F5CE816A4D7}"/>
              </a:ext>
            </a:extLst>
          </p:cNvPr>
          <p:cNvCxnSpPr>
            <a:cxnSpLocks/>
          </p:cNvCxnSpPr>
          <p:nvPr/>
        </p:nvCxnSpPr>
        <p:spPr>
          <a:xfrm flipV="1">
            <a:off x="870765" y="4431296"/>
            <a:ext cx="0" cy="2004644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4F6D6-A555-7848-9036-8FC01205BB2F}"/>
              </a:ext>
            </a:extLst>
          </p:cNvPr>
          <p:cNvSpPr txBox="1"/>
          <p:nvPr/>
        </p:nvSpPr>
        <p:spPr>
          <a:xfrm>
            <a:off x="63135" y="52739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x 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504D23-9D26-464A-9EF0-6B2ABE05D371}"/>
              </a:ext>
            </a:extLst>
          </p:cNvPr>
          <p:cNvCxnSpPr>
            <a:cxnSpLocks/>
          </p:cNvCxnSpPr>
          <p:nvPr/>
        </p:nvCxnSpPr>
        <p:spPr>
          <a:xfrm flipV="1">
            <a:off x="1714824" y="720969"/>
            <a:ext cx="1" cy="5679831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3A9556-21D0-BC49-88DE-73C7DD549FCD}"/>
              </a:ext>
            </a:extLst>
          </p:cNvPr>
          <p:cNvSpPr txBox="1"/>
          <p:nvPr/>
        </p:nvSpPr>
        <p:spPr>
          <a:xfrm>
            <a:off x="1785822" y="3414322"/>
            <a:ext cx="15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 x 7 x 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F8451-6B03-A44A-B2EA-FBD4F113A3E3}"/>
              </a:ext>
            </a:extLst>
          </p:cNvPr>
          <p:cNvCxnSpPr>
            <a:cxnSpLocks/>
          </p:cNvCxnSpPr>
          <p:nvPr/>
        </p:nvCxnSpPr>
        <p:spPr>
          <a:xfrm flipH="1" flipV="1">
            <a:off x="5554402" y="4308232"/>
            <a:ext cx="1" cy="49236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E0622-6D0F-B342-A36F-120D458BB2EF}"/>
              </a:ext>
            </a:extLst>
          </p:cNvPr>
          <p:cNvCxnSpPr>
            <a:cxnSpLocks/>
          </p:cNvCxnSpPr>
          <p:nvPr/>
        </p:nvCxnSpPr>
        <p:spPr>
          <a:xfrm flipV="1">
            <a:off x="5858934" y="2180522"/>
            <a:ext cx="0" cy="262007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A3469A-037D-8541-BD9D-64820A422089}"/>
              </a:ext>
            </a:extLst>
          </p:cNvPr>
          <p:cNvSpPr txBox="1"/>
          <p:nvPr/>
        </p:nvSpPr>
        <p:spPr>
          <a:xfrm>
            <a:off x="5573545" y="4378555"/>
            <a:ext cx="3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E62DD-26A7-BA48-B20C-6D50FD51F1F1}"/>
              </a:ext>
            </a:extLst>
          </p:cNvPr>
          <p:cNvSpPr txBox="1"/>
          <p:nvPr/>
        </p:nvSpPr>
        <p:spPr>
          <a:xfrm>
            <a:off x="6028394" y="3815834"/>
            <a:ext cx="9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2A074-E49C-F143-9BA9-2C4599991999}"/>
              </a:ext>
            </a:extLst>
          </p:cNvPr>
          <p:cNvSpPr txBox="1"/>
          <p:nvPr/>
        </p:nvSpPr>
        <p:spPr>
          <a:xfrm>
            <a:off x="1931744" y="5089238"/>
            <a:ext cx="15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2B974E-229D-A848-AD4B-B8E55F7BFCE4}"/>
              </a:ext>
            </a:extLst>
          </p:cNvPr>
          <p:cNvSpPr txBox="1"/>
          <p:nvPr/>
        </p:nvSpPr>
        <p:spPr>
          <a:xfrm>
            <a:off x="395980" y="6435969"/>
            <a:ext cx="2491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Layer2_Neurons_GPU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05840-904B-8A4F-B74C-F079EBC068C9}"/>
              </a:ext>
            </a:extLst>
          </p:cNvPr>
          <p:cNvSpPr txBox="1"/>
          <p:nvPr/>
        </p:nvSpPr>
        <p:spPr>
          <a:xfrm>
            <a:off x="4327880" y="5037982"/>
            <a:ext cx="249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Layer2_pool_GPU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7DBBCB4-1670-604F-B4FB-6737B60A05DF}"/>
              </a:ext>
            </a:extLst>
          </p:cNvPr>
          <p:cNvSpPr/>
          <p:nvPr/>
        </p:nvSpPr>
        <p:spPr>
          <a:xfrm>
            <a:off x="7040749" y="5222648"/>
            <a:ext cx="4783031" cy="9847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A0494-3FA6-084A-8142-830893C41B9F}"/>
              </a:ext>
            </a:extLst>
          </p:cNvPr>
          <p:cNvSpPr txBox="1"/>
          <p:nvPr/>
        </p:nvSpPr>
        <p:spPr>
          <a:xfrm>
            <a:off x="7173687" y="5407314"/>
            <a:ext cx="4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time unique elements are accessed from the input.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1CC97D-8FDE-0747-8851-96BAE7714C93}"/>
              </a:ext>
            </a:extLst>
          </p:cNvPr>
          <p:cNvCxnSpPr>
            <a:cxnSpLocks/>
          </p:cNvCxnSpPr>
          <p:nvPr/>
        </p:nvCxnSpPr>
        <p:spPr>
          <a:xfrm flipH="1" flipV="1">
            <a:off x="1495017" y="5643236"/>
            <a:ext cx="5678671" cy="1596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28E0EC-4AA2-BE48-A851-0144E825C46C}"/>
              </a:ext>
            </a:extLst>
          </p:cNvPr>
          <p:cNvSpPr/>
          <p:nvPr/>
        </p:nvSpPr>
        <p:spPr>
          <a:xfrm>
            <a:off x="6260123" y="1334988"/>
            <a:ext cx="5310554" cy="11796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34E3F-19EB-A14E-AA45-F5E96D28B92B}"/>
              </a:ext>
            </a:extLst>
          </p:cNvPr>
          <p:cNvSpPr txBox="1"/>
          <p:nvPr/>
        </p:nvSpPr>
        <p:spPr>
          <a:xfrm>
            <a:off x="6333067" y="1450686"/>
            <a:ext cx="518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shall I optimize this layer?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Can I use shared memory to optimize it?</a:t>
            </a:r>
          </a:p>
        </p:txBody>
      </p:sp>
    </p:spTree>
    <p:extLst>
      <p:ext uri="{BB962C8B-B14F-4D97-AF65-F5344CB8AC3E}">
        <p14:creationId xmlns:p14="http://schemas.microsoft.com/office/powerpoint/2010/main" val="100527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/>
      <p:bldP spid="17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94F-2BF0-E94A-A625-3DB39F16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Every time </a:t>
            </a:r>
            <a:r>
              <a:rPr lang="en-US" dirty="0" err="1">
                <a:solidFill>
                  <a:srgbClr val="0070C0"/>
                </a:solidFill>
              </a:rPr>
              <a:t>loopc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loopr</a:t>
            </a:r>
            <a:r>
              <a:rPr lang="en-US" dirty="0">
                <a:solidFill>
                  <a:srgbClr val="0070C0"/>
                </a:solidFill>
              </a:rPr>
              <a:t> iterates 7 x 7 times to calculate the average.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459C-1C76-BF4C-B42C-7C92DB77E2D5}"/>
              </a:ext>
            </a:extLst>
          </p:cNvPr>
          <p:cNvSpPr txBox="1"/>
          <p:nvPr/>
        </p:nvSpPr>
        <p:spPr>
          <a:xfrm>
            <a:off x="677334" y="2426677"/>
            <a:ext cx="9222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loopr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loopc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sum += Layer2_Neurons_GPU[(output*</a:t>
            </a:r>
            <a:r>
              <a:rPr lang="en-US" dirty="0" err="1"/>
              <a:t>in_fr</a:t>
            </a:r>
            <a:r>
              <a:rPr lang="en-US" dirty="0"/>
              <a:t>*</a:t>
            </a:r>
            <a:r>
              <a:rPr lang="en-US" dirty="0" err="1"/>
              <a:t>in_fc</a:t>
            </a:r>
            <a:r>
              <a:rPr lang="en-US" dirty="0"/>
              <a:t>) +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in_fc</a:t>
            </a:r>
            <a:r>
              <a:rPr lang="en-US" dirty="0"/>
              <a:t> + j + stride + </a:t>
            </a:r>
            <a:r>
              <a:rPr lang="en-US" dirty="0" err="1"/>
              <a:t>colstride</a:t>
            </a:r>
            <a:r>
              <a:rPr lang="en-US" dirty="0"/>
              <a:t>] 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Layer2_pool_GPU[output] = (sum/(</a:t>
            </a:r>
            <a:r>
              <a:rPr lang="en-US" dirty="0" err="1"/>
              <a:t>loopc</a:t>
            </a:r>
            <a:r>
              <a:rPr lang="en-US" dirty="0"/>
              <a:t>*</a:t>
            </a:r>
            <a:r>
              <a:rPr lang="en-US" dirty="0" err="1"/>
              <a:t>loopr</a:t>
            </a:r>
            <a:r>
              <a:rPr lang="en-US" dirty="0"/>
              <a:t>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4E9F73-2F7D-4646-9397-705A956214FC}"/>
              </a:ext>
            </a:extLst>
          </p:cNvPr>
          <p:cNvSpPr txBox="1">
            <a:spLocks/>
          </p:cNvSpPr>
          <p:nvPr/>
        </p:nvSpPr>
        <p:spPr>
          <a:xfrm>
            <a:off x="530795" y="501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Can we unroll this loop as we know the number of iterations?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A39FF-7939-844E-B7E5-A70EF3D0E8BF}"/>
              </a:ext>
            </a:extLst>
          </p:cNvPr>
          <p:cNvSpPr/>
          <p:nvPr/>
        </p:nvSpPr>
        <p:spPr>
          <a:xfrm>
            <a:off x="7069015" y="5586718"/>
            <a:ext cx="1213339" cy="7561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A2356-5A18-4047-A38B-4A9ADEC8BF42}"/>
              </a:ext>
            </a:extLst>
          </p:cNvPr>
          <p:cNvSpPr txBox="1"/>
          <p:nvPr/>
        </p:nvSpPr>
        <p:spPr>
          <a:xfrm>
            <a:off x="7297092" y="5672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391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9472-D72D-9D45-9363-FDAA6434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561"/>
            <a:ext cx="8596668" cy="67407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4B5DF-5E83-334F-9F59-3D7F99C5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48" y="1076855"/>
            <a:ext cx="5865239" cy="52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4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D473-C0F2-8B4A-8A44-3F0A1231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94075"/>
            <a:ext cx="8596668" cy="660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Can we optimize it Further?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3B54B-DECD-6E47-A56A-DC3523523529}"/>
              </a:ext>
            </a:extLst>
          </p:cNvPr>
          <p:cNvSpPr txBox="1"/>
          <p:nvPr/>
        </p:nvSpPr>
        <p:spPr>
          <a:xfrm>
            <a:off x="492369" y="1120676"/>
            <a:ext cx="9882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The given kernel is launched with 2048 thread blocks having 1 thread each.</a:t>
            </a:r>
          </a:p>
          <a:p>
            <a:pPr>
              <a:buClr>
                <a:srgbClr val="0070C0"/>
              </a:buClr>
            </a:pPr>
            <a:endParaRPr lang="en-US" dirty="0"/>
          </a:p>
          <a:p>
            <a:r>
              <a:rPr lang="en-US" dirty="0"/>
              <a:t>				dim3 </a:t>
            </a:r>
            <a:r>
              <a:rPr lang="en-US" dirty="0" err="1"/>
              <a:t>numBlocks_avg</a:t>
            </a:r>
            <a:r>
              <a:rPr lang="en-US" dirty="0"/>
              <a:t>(2048,1,1);</a:t>
            </a:r>
          </a:p>
          <a:p>
            <a:r>
              <a:rPr lang="en-US" dirty="0"/>
              <a:t>				dim3 </a:t>
            </a:r>
            <a:r>
              <a:rPr lang="en-US" dirty="0" err="1"/>
              <a:t>numThreads_avg</a:t>
            </a:r>
            <a:r>
              <a:rPr lang="en-US" dirty="0"/>
              <a:t>(1,1);</a:t>
            </a:r>
          </a:p>
          <a:p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Which means 2048 warps are launched with 1 thread each.</a:t>
            </a:r>
          </a:p>
          <a:p>
            <a:endParaRPr lang="en-US" dirty="0"/>
          </a:p>
          <a:p>
            <a:pPr>
              <a:buClr>
                <a:srgbClr val="0070C0"/>
              </a:buClr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B90D59-2B38-654B-81A5-5A90CE8C9233}"/>
              </a:ext>
            </a:extLst>
          </p:cNvPr>
          <p:cNvSpPr txBox="1">
            <a:spLocks/>
          </p:cNvSpPr>
          <p:nvPr/>
        </p:nvSpPr>
        <p:spPr>
          <a:xfrm>
            <a:off x="677334" y="3316509"/>
            <a:ext cx="8596668" cy="10687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Can we launch it with 64 Thread Blocks having 32 threads each?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7DEF5-539F-4947-B7A5-A81296EBFA4B}"/>
              </a:ext>
            </a:extLst>
          </p:cNvPr>
          <p:cNvSpPr txBox="1"/>
          <p:nvPr/>
        </p:nvSpPr>
        <p:spPr>
          <a:xfrm>
            <a:off x="592015" y="4649322"/>
            <a:ext cx="9882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Provide enough warps to hide the stalling effects.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Redistribution of work between Threads and Thread Blocks.</a:t>
            </a:r>
          </a:p>
          <a:p>
            <a:pPr>
              <a:buClr>
                <a:srgbClr val="0070C0"/>
              </a:buClr>
            </a:pPr>
            <a:endParaRPr lang="en-US" dirty="0"/>
          </a:p>
          <a:p>
            <a:pPr>
              <a:buClr>
                <a:srgbClr val="0070C0"/>
              </a:buClr>
            </a:pPr>
            <a:endParaRPr lang="en-US" dirty="0"/>
          </a:p>
          <a:p>
            <a:pPr>
              <a:buClr>
                <a:srgbClr val="0070C0"/>
              </a:buClr>
            </a:pPr>
            <a:endParaRPr lang="en-US" dirty="0"/>
          </a:p>
          <a:p>
            <a:pPr>
              <a:buClr>
                <a:srgbClr val="0070C0"/>
              </a:buClr>
            </a:pPr>
            <a:r>
              <a:rPr lang="en-US" dirty="0"/>
              <a:t>                                      </a:t>
            </a:r>
          </a:p>
          <a:p>
            <a:pPr>
              <a:buClr>
                <a:srgbClr val="0070C0"/>
              </a:buClr>
            </a:pPr>
            <a:r>
              <a:rPr lang="en-US" dirty="0"/>
              <a:t>           					</a:t>
            </a:r>
            <a:r>
              <a:rPr lang="en-US" dirty="0">
                <a:solidFill>
                  <a:srgbClr val="FF0000"/>
                </a:solidFill>
              </a:rPr>
              <a:t>-”Program Optimization space pruning for a multithreaded GPU”.</a:t>
            </a:r>
          </a:p>
          <a:p>
            <a:pPr>
              <a:buClr>
                <a:srgbClr val="0070C0"/>
              </a:buClr>
            </a:pPr>
            <a:endParaRPr lang="en-US" dirty="0"/>
          </a:p>
          <a:p>
            <a:endParaRPr lang="en-US" dirty="0"/>
          </a:p>
          <a:p>
            <a:pPr>
              <a:buClr>
                <a:srgbClr val="0070C0"/>
              </a:buClr>
            </a:pP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EF1770-A5F4-4043-8094-9BA912984B4B}"/>
              </a:ext>
            </a:extLst>
          </p:cNvPr>
          <p:cNvSpPr/>
          <p:nvPr/>
        </p:nvSpPr>
        <p:spPr>
          <a:xfrm>
            <a:off x="7631724" y="3903785"/>
            <a:ext cx="1037492" cy="10199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85911-72FF-9A43-B220-C80FDA258053}"/>
              </a:ext>
            </a:extLst>
          </p:cNvPr>
          <p:cNvSpPr txBox="1"/>
          <p:nvPr/>
        </p:nvSpPr>
        <p:spPr>
          <a:xfrm>
            <a:off x="7776183" y="4092875"/>
            <a:ext cx="1002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926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7ED5-DCD7-5447-BA5B-D4560F60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-41101"/>
            <a:ext cx="8596668" cy="660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 after Unrolling the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B3458-7CFA-0D4F-ACB9-4BB00F20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38"/>
            <a:ext cx="12192000" cy="6041362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52202960-E8EB-594C-9248-837778F6564E}"/>
              </a:ext>
            </a:extLst>
          </p:cNvPr>
          <p:cNvSpPr/>
          <p:nvPr/>
        </p:nvSpPr>
        <p:spPr>
          <a:xfrm>
            <a:off x="422031" y="5521569"/>
            <a:ext cx="3974123" cy="808893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F15530-9954-D243-AA85-2C36CBABB639}"/>
              </a:ext>
            </a:extLst>
          </p:cNvPr>
          <p:cNvCxnSpPr>
            <a:cxnSpLocks/>
          </p:cNvCxnSpPr>
          <p:nvPr/>
        </p:nvCxnSpPr>
        <p:spPr>
          <a:xfrm flipH="1">
            <a:off x="4396154" y="4110481"/>
            <a:ext cx="3991707" cy="1692442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CA2EA3-AF69-0D45-B7B5-C66915254610}"/>
              </a:ext>
            </a:extLst>
          </p:cNvPr>
          <p:cNvSpPr/>
          <p:nvPr/>
        </p:nvSpPr>
        <p:spPr>
          <a:xfrm>
            <a:off x="8027374" y="3429000"/>
            <a:ext cx="4040065" cy="75397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4DFAF-D23D-5841-A934-2F791E3EA0D8}"/>
              </a:ext>
            </a:extLst>
          </p:cNvPr>
          <p:cNvSpPr txBox="1"/>
          <p:nvPr/>
        </p:nvSpPr>
        <p:spPr>
          <a:xfrm>
            <a:off x="8183438" y="3544379"/>
            <a:ext cx="372793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56.26 % Improvement</a:t>
            </a:r>
          </a:p>
        </p:txBody>
      </p:sp>
    </p:spTree>
    <p:extLst>
      <p:ext uri="{BB962C8B-B14F-4D97-AF65-F5344CB8AC3E}">
        <p14:creationId xmlns:p14="http://schemas.microsoft.com/office/powerpoint/2010/main" val="401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7ED5-DCD7-5447-BA5B-D4560F60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4" y="130908"/>
            <a:ext cx="10189959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 after using 64 Thread Blocks with 32 Threads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1D71C-2A1C-9844-8D6A-F993444C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477"/>
            <a:ext cx="12192000" cy="603152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D3214D7-66ED-3141-91B7-58F84166A0B9}"/>
              </a:ext>
            </a:extLst>
          </p:cNvPr>
          <p:cNvSpPr/>
          <p:nvPr/>
        </p:nvSpPr>
        <p:spPr>
          <a:xfrm>
            <a:off x="422031" y="5521569"/>
            <a:ext cx="3974123" cy="808893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0086FA-9085-054D-9E3F-7D7398E282F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96154" y="4110481"/>
            <a:ext cx="3991708" cy="1815535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064A5C-6D1C-094C-A4E8-0B4E764784B6}"/>
              </a:ext>
            </a:extLst>
          </p:cNvPr>
          <p:cNvSpPr/>
          <p:nvPr/>
        </p:nvSpPr>
        <p:spPr>
          <a:xfrm>
            <a:off x="8044227" y="3399229"/>
            <a:ext cx="3991708" cy="8551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4B594-D201-9844-8081-C91C7C10541D}"/>
              </a:ext>
            </a:extLst>
          </p:cNvPr>
          <p:cNvSpPr txBox="1"/>
          <p:nvPr/>
        </p:nvSpPr>
        <p:spPr>
          <a:xfrm>
            <a:off x="8176113" y="3565203"/>
            <a:ext cx="372793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66.47 % Improvement</a:t>
            </a:r>
          </a:p>
        </p:txBody>
      </p:sp>
    </p:spTree>
    <p:extLst>
      <p:ext uri="{BB962C8B-B14F-4D97-AF65-F5344CB8AC3E}">
        <p14:creationId xmlns:p14="http://schemas.microsoft.com/office/powerpoint/2010/main" val="34203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20" y="103477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D9AD18-844C-E747-8AF2-95C2FF5E75B8}"/>
              </a:ext>
            </a:extLst>
          </p:cNvPr>
          <p:cNvSpPr txBox="1"/>
          <p:nvPr/>
        </p:nvSpPr>
        <p:spPr>
          <a:xfrm>
            <a:off x="368342" y="5238717"/>
            <a:ext cx="340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Floor[ (n + 2p - f)/s + 1]</a:t>
            </a:r>
          </a:p>
          <a:p>
            <a:r>
              <a:rPr lang="en-US" dirty="0">
                <a:solidFill>
                  <a:srgbClr val="FF0000"/>
                </a:solidFill>
              </a:rPr>
              <a:t>n = 112  Input Dimension</a:t>
            </a:r>
          </a:p>
          <a:p>
            <a:r>
              <a:rPr lang="en-US" dirty="0">
                <a:solidFill>
                  <a:srgbClr val="FF0000"/>
                </a:solidFill>
              </a:rPr>
              <a:t>p = 2      Padding</a:t>
            </a:r>
          </a:p>
          <a:p>
            <a:r>
              <a:rPr lang="en-US" dirty="0">
                <a:solidFill>
                  <a:srgbClr val="FF0000"/>
                </a:solidFill>
              </a:rPr>
              <a:t>f = 3       Filter Dimension</a:t>
            </a:r>
          </a:p>
          <a:p>
            <a:r>
              <a:rPr lang="en-US" dirty="0">
                <a:solidFill>
                  <a:srgbClr val="FF0000"/>
                </a:solidFill>
              </a:rPr>
              <a:t>s = 2       Stride</a:t>
            </a:r>
          </a:p>
        </p:txBody>
      </p:sp>
    </p:spTree>
    <p:extLst>
      <p:ext uri="{BB962C8B-B14F-4D97-AF65-F5344CB8AC3E}">
        <p14:creationId xmlns:p14="http://schemas.microsoft.com/office/powerpoint/2010/main" val="2223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495-1D41-C64D-82D5-EF4C9746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209" y="86484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executeFCLayerCUDA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F842-C5F5-5C4E-9242-0B851D66DAC0}"/>
              </a:ext>
            </a:extLst>
          </p:cNvPr>
          <p:cNvSpPr/>
          <p:nvPr/>
        </p:nvSpPr>
        <p:spPr>
          <a:xfrm>
            <a:off x="879231" y="2321169"/>
            <a:ext cx="369277" cy="2215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6F405-E308-4441-B3D6-B2D75EF395FC}"/>
              </a:ext>
            </a:extLst>
          </p:cNvPr>
          <p:cNvSpPr/>
          <p:nvPr/>
        </p:nvSpPr>
        <p:spPr>
          <a:xfrm>
            <a:off x="2737339" y="816638"/>
            <a:ext cx="369277" cy="56193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43915-047A-EF46-815C-3C39A19108D7}"/>
              </a:ext>
            </a:extLst>
          </p:cNvPr>
          <p:cNvSpPr/>
          <p:nvPr/>
        </p:nvSpPr>
        <p:spPr>
          <a:xfrm>
            <a:off x="4989997" y="2760784"/>
            <a:ext cx="369277" cy="13364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A4825C-1441-A746-96EA-D4F5F35F138C}"/>
              </a:ext>
            </a:extLst>
          </p:cNvPr>
          <p:cNvSpPr/>
          <p:nvPr/>
        </p:nvSpPr>
        <p:spPr>
          <a:xfrm>
            <a:off x="2737339" y="808822"/>
            <a:ext cx="369277" cy="1336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71D3C-2440-6947-B25A-156F59DA1C67}"/>
              </a:ext>
            </a:extLst>
          </p:cNvPr>
          <p:cNvCxnSpPr>
            <a:stCxn id="4" idx="0"/>
            <a:endCxn id="7" idx="0"/>
          </p:cNvCxnSpPr>
          <p:nvPr/>
        </p:nvCxnSpPr>
        <p:spPr>
          <a:xfrm flipV="1">
            <a:off x="1063870" y="808822"/>
            <a:ext cx="1858108" cy="151234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DB6A0F-ECAA-6240-9D78-B1F6B9B59BE8}"/>
              </a:ext>
            </a:extLst>
          </p:cNvPr>
          <p:cNvCxnSpPr>
            <a:cxnSpLocks/>
          </p:cNvCxnSpPr>
          <p:nvPr/>
        </p:nvCxnSpPr>
        <p:spPr>
          <a:xfrm flipV="1">
            <a:off x="1063869" y="2153069"/>
            <a:ext cx="1858108" cy="239157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8D1C87-0094-BE44-8613-8C2357F2B5ED}"/>
              </a:ext>
            </a:extLst>
          </p:cNvPr>
          <p:cNvSpPr/>
          <p:nvPr/>
        </p:nvSpPr>
        <p:spPr>
          <a:xfrm>
            <a:off x="4989997" y="2760784"/>
            <a:ext cx="369277" cy="2872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6894B-2382-084E-BFF5-47E06FA0B3AB}"/>
              </a:ext>
            </a:extLst>
          </p:cNvPr>
          <p:cNvSpPr txBox="1"/>
          <p:nvPr/>
        </p:nvSpPr>
        <p:spPr>
          <a:xfrm>
            <a:off x="0" y="4552464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Layer_InNeurons_GPU</a:t>
            </a:r>
          </a:p>
          <a:p>
            <a:pPr algn="ctr"/>
            <a:r>
              <a:rPr lang="en-US" dirty="0"/>
              <a:t>2048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93BE1-B7C9-CE4E-B08D-E1C27B420048}"/>
              </a:ext>
            </a:extLst>
          </p:cNvPr>
          <p:cNvSpPr txBox="1"/>
          <p:nvPr/>
        </p:nvSpPr>
        <p:spPr>
          <a:xfrm>
            <a:off x="2728318" y="6211669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Layer_Weightss_GPU</a:t>
            </a:r>
            <a:endParaRPr lang="en-US" dirty="0"/>
          </a:p>
          <a:p>
            <a:pPr algn="ctr"/>
            <a:r>
              <a:rPr lang="en-US" dirty="0"/>
              <a:t>2048 x 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DE5EF-12DE-0848-A3EA-43E12A421B01}"/>
              </a:ext>
            </a:extLst>
          </p:cNvPr>
          <p:cNvSpPr txBox="1"/>
          <p:nvPr/>
        </p:nvSpPr>
        <p:spPr>
          <a:xfrm>
            <a:off x="4108064" y="4236723"/>
            <a:ext cx="282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Layer_OutNeurons_GPU</a:t>
            </a:r>
            <a:endParaRPr lang="en-US" dirty="0"/>
          </a:p>
          <a:p>
            <a:pPr algn="ctr"/>
            <a:r>
              <a:rPr lang="en-US" dirty="0"/>
              <a:t>1000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49F66-3F35-CB43-973C-75B00D5F992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flipH="1" flipV="1">
            <a:off x="2921978" y="808822"/>
            <a:ext cx="2252658" cy="195196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B417D-A3AD-8749-907E-9153CBA1DC2E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flipH="1" flipV="1">
            <a:off x="2921978" y="2145253"/>
            <a:ext cx="2252658" cy="90274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FA092-83ED-1347-A069-CE3AEEC0F60F}"/>
              </a:ext>
            </a:extLst>
          </p:cNvPr>
          <p:cNvCxnSpPr>
            <a:cxnSpLocks/>
          </p:cNvCxnSpPr>
          <p:nvPr/>
        </p:nvCxnSpPr>
        <p:spPr>
          <a:xfrm flipV="1">
            <a:off x="677334" y="2321169"/>
            <a:ext cx="0" cy="2231295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735AA3-514E-E14F-A6D7-CBDBC7B48CF9}"/>
              </a:ext>
            </a:extLst>
          </p:cNvPr>
          <p:cNvSpPr txBox="1"/>
          <p:nvPr/>
        </p:nvSpPr>
        <p:spPr>
          <a:xfrm>
            <a:off x="75570" y="336247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F1CB85-09BB-F94F-B618-43C98F82DDE6}"/>
              </a:ext>
            </a:extLst>
          </p:cNvPr>
          <p:cNvCxnSpPr>
            <a:cxnSpLocks/>
          </p:cNvCxnSpPr>
          <p:nvPr/>
        </p:nvCxnSpPr>
        <p:spPr>
          <a:xfrm flipV="1">
            <a:off x="2586993" y="820580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02EB2F-5C9C-5741-BB4A-0730C07D0441}"/>
              </a:ext>
            </a:extLst>
          </p:cNvPr>
          <p:cNvSpPr txBox="1"/>
          <p:nvPr/>
        </p:nvSpPr>
        <p:spPr>
          <a:xfrm>
            <a:off x="1977313" y="131676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81478-A7C8-2140-A85C-2A52BFCAF579}"/>
              </a:ext>
            </a:extLst>
          </p:cNvPr>
          <p:cNvCxnSpPr>
            <a:cxnSpLocks/>
          </p:cNvCxnSpPr>
          <p:nvPr/>
        </p:nvCxnSpPr>
        <p:spPr>
          <a:xfrm flipV="1">
            <a:off x="5922208" y="2770571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522285-1D45-D348-9414-612663399AC6}"/>
              </a:ext>
            </a:extLst>
          </p:cNvPr>
          <p:cNvCxnSpPr>
            <a:cxnSpLocks/>
          </p:cNvCxnSpPr>
          <p:nvPr/>
        </p:nvCxnSpPr>
        <p:spPr>
          <a:xfrm>
            <a:off x="5518201" y="2770571"/>
            <a:ext cx="0" cy="27742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0C98A7-0F17-4343-9444-CA4F4ECB7A5D}"/>
              </a:ext>
            </a:extLst>
          </p:cNvPr>
          <p:cNvSpPr txBox="1"/>
          <p:nvPr/>
        </p:nvSpPr>
        <p:spPr>
          <a:xfrm>
            <a:off x="5941800" y="327303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A62BD-9888-4444-B1B4-4E19C56FF65F}"/>
              </a:ext>
            </a:extLst>
          </p:cNvPr>
          <p:cNvSpPr txBox="1"/>
          <p:nvPr/>
        </p:nvSpPr>
        <p:spPr>
          <a:xfrm>
            <a:off x="5518201" y="269918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79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495-1D41-C64D-82D5-EF4C9746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057" y="64407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executeFCLayerCUDA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F842-C5F5-5C4E-9242-0B851D66DAC0}"/>
              </a:ext>
            </a:extLst>
          </p:cNvPr>
          <p:cNvSpPr/>
          <p:nvPr/>
        </p:nvSpPr>
        <p:spPr>
          <a:xfrm>
            <a:off x="879231" y="2321169"/>
            <a:ext cx="369277" cy="2215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6F405-E308-4441-B3D6-B2D75EF395FC}"/>
              </a:ext>
            </a:extLst>
          </p:cNvPr>
          <p:cNvSpPr/>
          <p:nvPr/>
        </p:nvSpPr>
        <p:spPr>
          <a:xfrm>
            <a:off x="2737339" y="816638"/>
            <a:ext cx="369277" cy="56193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43915-047A-EF46-815C-3C39A19108D7}"/>
              </a:ext>
            </a:extLst>
          </p:cNvPr>
          <p:cNvSpPr/>
          <p:nvPr/>
        </p:nvSpPr>
        <p:spPr>
          <a:xfrm>
            <a:off x="4989997" y="2760784"/>
            <a:ext cx="369277" cy="13364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A4825C-1441-A746-96EA-D4F5F35F138C}"/>
              </a:ext>
            </a:extLst>
          </p:cNvPr>
          <p:cNvSpPr/>
          <p:nvPr/>
        </p:nvSpPr>
        <p:spPr>
          <a:xfrm>
            <a:off x="2754703" y="2092568"/>
            <a:ext cx="369277" cy="1336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71D3C-2440-6947-B25A-156F59DA1C67}"/>
              </a:ext>
            </a:extLst>
          </p:cNvPr>
          <p:cNvCxnSpPr>
            <a:stCxn id="4" idx="0"/>
            <a:endCxn id="7" idx="0"/>
          </p:cNvCxnSpPr>
          <p:nvPr/>
        </p:nvCxnSpPr>
        <p:spPr>
          <a:xfrm flipV="1">
            <a:off x="1063870" y="2092568"/>
            <a:ext cx="1875472" cy="22860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DB6A0F-ECAA-6240-9D78-B1F6B9B59BE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63869" y="3428999"/>
            <a:ext cx="1875473" cy="111565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8D1C87-0094-BE44-8613-8C2357F2B5ED}"/>
              </a:ext>
            </a:extLst>
          </p:cNvPr>
          <p:cNvSpPr/>
          <p:nvPr/>
        </p:nvSpPr>
        <p:spPr>
          <a:xfrm>
            <a:off x="4989997" y="3048000"/>
            <a:ext cx="369277" cy="2872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6894B-2382-084E-BFF5-47E06FA0B3AB}"/>
              </a:ext>
            </a:extLst>
          </p:cNvPr>
          <p:cNvSpPr txBox="1"/>
          <p:nvPr/>
        </p:nvSpPr>
        <p:spPr>
          <a:xfrm>
            <a:off x="0" y="4552464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Layer_InNeurons_GPU</a:t>
            </a:r>
          </a:p>
          <a:p>
            <a:pPr algn="ctr"/>
            <a:r>
              <a:rPr lang="en-US" dirty="0"/>
              <a:t>2048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93BE1-B7C9-CE4E-B08D-E1C27B420048}"/>
              </a:ext>
            </a:extLst>
          </p:cNvPr>
          <p:cNvSpPr txBox="1"/>
          <p:nvPr/>
        </p:nvSpPr>
        <p:spPr>
          <a:xfrm>
            <a:off x="2728318" y="6211669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Layer_Weightss_GPU</a:t>
            </a:r>
            <a:endParaRPr lang="en-US" dirty="0"/>
          </a:p>
          <a:p>
            <a:pPr algn="ctr"/>
            <a:r>
              <a:rPr lang="en-US" dirty="0"/>
              <a:t>2048 x 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DE5EF-12DE-0848-A3EA-43E12A421B01}"/>
              </a:ext>
            </a:extLst>
          </p:cNvPr>
          <p:cNvSpPr txBox="1"/>
          <p:nvPr/>
        </p:nvSpPr>
        <p:spPr>
          <a:xfrm>
            <a:off x="4108064" y="4236723"/>
            <a:ext cx="282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Layer_OutNeurons_GPU</a:t>
            </a:r>
            <a:endParaRPr lang="en-US" dirty="0"/>
          </a:p>
          <a:p>
            <a:pPr algn="ctr"/>
            <a:r>
              <a:rPr lang="en-US" dirty="0"/>
              <a:t>1000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49F66-3F35-CB43-973C-75B00D5F992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flipH="1" flipV="1">
            <a:off x="2939342" y="2092568"/>
            <a:ext cx="2235294" cy="95543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B417D-A3AD-8749-907E-9153CBA1DC2E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flipH="1">
            <a:off x="2939342" y="3335216"/>
            <a:ext cx="2235294" cy="9378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FA092-83ED-1347-A069-CE3AEEC0F60F}"/>
              </a:ext>
            </a:extLst>
          </p:cNvPr>
          <p:cNvCxnSpPr>
            <a:cxnSpLocks/>
          </p:cNvCxnSpPr>
          <p:nvPr/>
        </p:nvCxnSpPr>
        <p:spPr>
          <a:xfrm flipV="1">
            <a:off x="677334" y="2321169"/>
            <a:ext cx="0" cy="2231295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735AA3-514E-E14F-A6D7-CBDBC7B48CF9}"/>
              </a:ext>
            </a:extLst>
          </p:cNvPr>
          <p:cNvSpPr txBox="1"/>
          <p:nvPr/>
        </p:nvSpPr>
        <p:spPr>
          <a:xfrm>
            <a:off x="75570" y="336247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F1CB85-09BB-F94F-B618-43C98F82DDE6}"/>
              </a:ext>
            </a:extLst>
          </p:cNvPr>
          <p:cNvCxnSpPr>
            <a:cxnSpLocks/>
          </p:cNvCxnSpPr>
          <p:nvPr/>
        </p:nvCxnSpPr>
        <p:spPr>
          <a:xfrm flipV="1">
            <a:off x="2604577" y="2104326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02EB2F-5C9C-5741-BB4A-0730C07D0441}"/>
              </a:ext>
            </a:extLst>
          </p:cNvPr>
          <p:cNvSpPr txBox="1"/>
          <p:nvPr/>
        </p:nvSpPr>
        <p:spPr>
          <a:xfrm>
            <a:off x="1867795" y="265326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81478-A7C8-2140-A85C-2A52BFCAF579}"/>
              </a:ext>
            </a:extLst>
          </p:cNvPr>
          <p:cNvCxnSpPr>
            <a:cxnSpLocks/>
          </p:cNvCxnSpPr>
          <p:nvPr/>
        </p:nvCxnSpPr>
        <p:spPr>
          <a:xfrm flipV="1">
            <a:off x="5922208" y="2770571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522285-1D45-D348-9414-612663399AC6}"/>
              </a:ext>
            </a:extLst>
          </p:cNvPr>
          <p:cNvCxnSpPr>
            <a:cxnSpLocks/>
          </p:cNvCxnSpPr>
          <p:nvPr/>
        </p:nvCxnSpPr>
        <p:spPr>
          <a:xfrm>
            <a:off x="5518201" y="3068516"/>
            <a:ext cx="0" cy="27742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0C98A7-0F17-4343-9444-CA4F4ECB7A5D}"/>
              </a:ext>
            </a:extLst>
          </p:cNvPr>
          <p:cNvSpPr txBox="1"/>
          <p:nvPr/>
        </p:nvSpPr>
        <p:spPr>
          <a:xfrm>
            <a:off x="5941800" y="327303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A62BD-9888-4444-B1B4-4E19C56FF65F}"/>
              </a:ext>
            </a:extLst>
          </p:cNvPr>
          <p:cNvSpPr txBox="1"/>
          <p:nvPr/>
        </p:nvSpPr>
        <p:spPr>
          <a:xfrm>
            <a:off x="5552657" y="304800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006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495-1D41-C64D-82D5-EF4C9746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874" y="30222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executeFCLayerCUDA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F842-C5F5-5C4E-9242-0B851D66DAC0}"/>
              </a:ext>
            </a:extLst>
          </p:cNvPr>
          <p:cNvSpPr/>
          <p:nvPr/>
        </p:nvSpPr>
        <p:spPr>
          <a:xfrm>
            <a:off x="879231" y="2321169"/>
            <a:ext cx="369277" cy="2215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6F405-E308-4441-B3D6-B2D75EF395FC}"/>
              </a:ext>
            </a:extLst>
          </p:cNvPr>
          <p:cNvSpPr/>
          <p:nvPr/>
        </p:nvSpPr>
        <p:spPr>
          <a:xfrm>
            <a:off x="2737339" y="816638"/>
            <a:ext cx="369277" cy="56193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43915-047A-EF46-815C-3C39A19108D7}"/>
              </a:ext>
            </a:extLst>
          </p:cNvPr>
          <p:cNvSpPr/>
          <p:nvPr/>
        </p:nvSpPr>
        <p:spPr>
          <a:xfrm>
            <a:off x="4989997" y="2760784"/>
            <a:ext cx="369277" cy="13364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A4825C-1441-A746-96EA-D4F5F35F138C}"/>
              </a:ext>
            </a:extLst>
          </p:cNvPr>
          <p:cNvSpPr/>
          <p:nvPr/>
        </p:nvSpPr>
        <p:spPr>
          <a:xfrm>
            <a:off x="2728318" y="3442651"/>
            <a:ext cx="369277" cy="1336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71D3C-2440-6947-B25A-156F59DA1C67}"/>
              </a:ext>
            </a:extLst>
          </p:cNvPr>
          <p:cNvCxnSpPr>
            <a:stCxn id="4" idx="0"/>
            <a:endCxn id="7" idx="0"/>
          </p:cNvCxnSpPr>
          <p:nvPr/>
        </p:nvCxnSpPr>
        <p:spPr>
          <a:xfrm>
            <a:off x="1063870" y="2321169"/>
            <a:ext cx="1849087" cy="112148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DB6A0F-ECAA-6240-9D78-B1F6B9B59BE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080613" y="4526096"/>
            <a:ext cx="1832344" cy="25298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8D1C87-0094-BE44-8613-8C2357F2B5ED}"/>
              </a:ext>
            </a:extLst>
          </p:cNvPr>
          <p:cNvSpPr/>
          <p:nvPr/>
        </p:nvSpPr>
        <p:spPr>
          <a:xfrm>
            <a:off x="4989997" y="3417332"/>
            <a:ext cx="369277" cy="2872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6894B-2382-084E-BFF5-47E06FA0B3AB}"/>
              </a:ext>
            </a:extLst>
          </p:cNvPr>
          <p:cNvSpPr txBox="1"/>
          <p:nvPr/>
        </p:nvSpPr>
        <p:spPr>
          <a:xfrm>
            <a:off x="0" y="4552464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Layer_InNeurons_GPU</a:t>
            </a:r>
          </a:p>
          <a:p>
            <a:pPr algn="ctr"/>
            <a:r>
              <a:rPr lang="en-US" dirty="0"/>
              <a:t>2048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93BE1-B7C9-CE4E-B08D-E1C27B420048}"/>
              </a:ext>
            </a:extLst>
          </p:cNvPr>
          <p:cNvSpPr txBox="1"/>
          <p:nvPr/>
        </p:nvSpPr>
        <p:spPr>
          <a:xfrm>
            <a:off x="3050931" y="6221844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Layer_Weightss_GPU</a:t>
            </a:r>
            <a:endParaRPr lang="en-US" dirty="0"/>
          </a:p>
          <a:p>
            <a:pPr algn="ctr"/>
            <a:r>
              <a:rPr lang="en-US" dirty="0"/>
              <a:t>2048 x 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DE5EF-12DE-0848-A3EA-43E12A421B01}"/>
              </a:ext>
            </a:extLst>
          </p:cNvPr>
          <p:cNvSpPr txBox="1"/>
          <p:nvPr/>
        </p:nvSpPr>
        <p:spPr>
          <a:xfrm>
            <a:off x="4108064" y="4236723"/>
            <a:ext cx="282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Layer_OutNeurons_GPU</a:t>
            </a:r>
            <a:endParaRPr lang="en-US" dirty="0"/>
          </a:p>
          <a:p>
            <a:pPr algn="ctr"/>
            <a:r>
              <a:rPr lang="en-US" dirty="0"/>
              <a:t>1000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49F66-3F35-CB43-973C-75B00D5F992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flipH="1">
            <a:off x="2912957" y="3417332"/>
            <a:ext cx="2261679" cy="2531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B417D-A3AD-8749-907E-9153CBA1DC2E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flipH="1">
            <a:off x="2912957" y="3704548"/>
            <a:ext cx="2261679" cy="107453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FA092-83ED-1347-A069-CE3AEEC0F60F}"/>
              </a:ext>
            </a:extLst>
          </p:cNvPr>
          <p:cNvCxnSpPr>
            <a:cxnSpLocks/>
          </p:cNvCxnSpPr>
          <p:nvPr/>
        </p:nvCxnSpPr>
        <p:spPr>
          <a:xfrm flipV="1">
            <a:off x="677334" y="2321169"/>
            <a:ext cx="0" cy="2231295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735AA3-514E-E14F-A6D7-CBDBC7B48CF9}"/>
              </a:ext>
            </a:extLst>
          </p:cNvPr>
          <p:cNvSpPr txBox="1"/>
          <p:nvPr/>
        </p:nvSpPr>
        <p:spPr>
          <a:xfrm>
            <a:off x="75570" y="336247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F1CB85-09BB-F94F-B618-43C98F82DDE6}"/>
              </a:ext>
            </a:extLst>
          </p:cNvPr>
          <p:cNvCxnSpPr>
            <a:cxnSpLocks/>
          </p:cNvCxnSpPr>
          <p:nvPr/>
        </p:nvCxnSpPr>
        <p:spPr>
          <a:xfrm flipV="1">
            <a:off x="2475511" y="3444621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02EB2F-5C9C-5741-BB4A-0730C07D0441}"/>
              </a:ext>
            </a:extLst>
          </p:cNvPr>
          <p:cNvSpPr txBox="1"/>
          <p:nvPr/>
        </p:nvSpPr>
        <p:spPr>
          <a:xfrm>
            <a:off x="1826134" y="3919399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81478-A7C8-2140-A85C-2A52BFCAF579}"/>
              </a:ext>
            </a:extLst>
          </p:cNvPr>
          <p:cNvCxnSpPr>
            <a:cxnSpLocks/>
          </p:cNvCxnSpPr>
          <p:nvPr/>
        </p:nvCxnSpPr>
        <p:spPr>
          <a:xfrm flipV="1">
            <a:off x="5922208" y="2770571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522285-1D45-D348-9414-612663399AC6}"/>
              </a:ext>
            </a:extLst>
          </p:cNvPr>
          <p:cNvCxnSpPr>
            <a:cxnSpLocks/>
          </p:cNvCxnSpPr>
          <p:nvPr/>
        </p:nvCxnSpPr>
        <p:spPr>
          <a:xfrm>
            <a:off x="5497248" y="3397675"/>
            <a:ext cx="0" cy="27742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0C98A7-0F17-4343-9444-CA4F4ECB7A5D}"/>
              </a:ext>
            </a:extLst>
          </p:cNvPr>
          <p:cNvSpPr txBox="1"/>
          <p:nvPr/>
        </p:nvSpPr>
        <p:spPr>
          <a:xfrm>
            <a:off x="5941800" y="327303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A62BD-9888-4444-B1B4-4E19C56FF65F}"/>
              </a:ext>
            </a:extLst>
          </p:cNvPr>
          <p:cNvSpPr txBox="1"/>
          <p:nvPr/>
        </p:nvSpPr>
        <p:spPr>
          <a:xfrm>
            <a:off x="5552657" y="338554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6902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495-1D41-C64D-82D5-EF4C9746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057" y="-2419"/>
            <a:ext cx="8596668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executeFCLayerCUDA</a:t>
            </a:r>
            <a:br>
              <a:rPr lang="en-US" dirty="0"/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F842-C5F5-5C4E-9242-0B851D66DAC0}"/>
              </a:ext>
            </a:extLst>
          </p:cNvPr>
          <p:cNvSpPr/>
          <p:nvPr/>
        </p:nvSpPr>
        <p:spPr>
          <a:xfrm>
            <a:off x="879231" y="2321169"/>
            <a:ext cx="369277" cy="2215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6F405-E308-4441-B3D6-B2D75EF395FC}"/>
              </a:ext>
            </a:extLst>
          </p:cNvPr>
          <p:cNvSpPr/>
          <p:nvPr/>
        </p:nvSpPr>
        <p:spPr>
          <a:xfrm>
            <a:off x="2737339" y="816638"/>
            <a:ext cx="369277" cy="56193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A43915-047A-EF46-815C-3C39A19108D7}"/>
              </a:ext>
            </a:extLst>
          </p:cNvPr>
          <p:cNvSpPr/>
          <p:nvPr/>
        </p:nvSpPr>
        <p:spPr>
          <a:xfrm>
            <a:off x="4989997" y="2760784"/>
            <a:ext cx="369277" cy="13364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A4825C-1441-A746-96EA-D4F5F35F138C}"/>
              </a:ext>
            </a:extLst>
          </p:cNvPr>
          <p:cNvSpPr/>
          <p:nvPr/>
        </p:nvSpPr>
        <p:spPr>
          <a:xfrm>
            <a:off x="2737339" y="5099538"/>
            <a:ext cx="369277" cy="1336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71D3C-2440-6947-B25A-156F59DA1C67}"/>
              </a:ext>
            </a:extLst>
          </p:cNvPr>
          <p:cNvCxnSpPr>
            <a:stCxn id="4" idx="0"/>
            <a:endCxn id="7" idx="0"/>
          </p:cNvCxnSpPr>
          <p:nvPr/>
        </p:nvCxnSpPr>
        <p:spPr>
          <a:xfrm>
            <a:off x="1063870" y="2321169"/>
            <a:ext cx="1858108" cy="277836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DB6A0F-ECAA-6240-9D78-B1F6B9B59BE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063870" y="4552464"/>
            <a:ext cx="1858108" cy="188350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8D1C87-0094-BE44-8613-8C2357F2B5ED}"/>
              </a:ext>
            </a:extLst>
          </p:cNvPr>
          <p:cNvSpPr/>
          <p:nvPr/>
        </p:nvSpPr>
        <p:spPr>
          <a:xfrm>
            <a:off x="4989997" y="3817392"/>
            <a:ext cx="369277" cy="2872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6894B-2382-084E-BFF5-47E06FA0B3AB}"/>
              </a:ext>
            </a:extLst>
          </p:cNvPr>
          <p:cNvSpPr txBox="1"/>
          <p:nvPr/>
        </p:nvSpPr>
        <p:spPr>
          <a:xfrm>
            <a:off x="0" y="4552464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Layer_InNeurons_GPU</a:t>
            </a:r>
          </a:p>
          <a:p>
            <a:pPr algn="ctr"/>
            <a:r>
              <a:rPr lang="en-US" dirty="0"/>
              <a:t>2048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93BE1-B7C9-CE4E-B08D-E1C27B420048}"/>
              </a:ext>
            </a:extLst>
          </p:cNvPr>
          <p:cNvSpPr txBox="1"/>
          <p:nvPr/>
        </p:nvSpPr>
        <p:spPr>
          <a:xfrm>
            <a:off x="3050931" y="6221844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Layer_Weightss_GPU</a:t>
            </a:r>
            <a:endParaRPr lang="en-US" dirty="0"/>
          </a:p>
          <a:p>
            <a:pPr algn="ctr"/>
            <a:r>
              <a:rPr lang="en-US" dirty="0"/>
              <a:t>2048 x 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DE5EF-12DE-0848-A3EA-43E12A421B01}"/>
              </a:ext>
            </a:extLst>
          </p:cNvPr>
          <p:cNvSpPr txBox="1"/>
          <p:nvPr/>
        </p:nvSpPr>
        <p:spPr>
          <a:xfrm>
            <a:off x="4774222" y="4193729"/>
            <a:ext cx="282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Layer_OutNeurons_GPU</a:t>
            </a:r>
            <a:endParaRPr lang="en-US" dirty="0"/>
          </a:p>
          <a:p>
            <a:pPr algn="ctr"/>
            <a:r>
              <a:rPr lang="en-US" dirty="0"/>
              <a:t>1000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49F66-3F35-CB43-973C-75B00D5F9927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flipH="1">
            <a:off x="2921978" y="3817392"/>
            <a:ext cx="2252658" cy="128214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B417D-A3AD-8749-907E-9153CBA1DC2E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flipH="1">
            <a:off x="2921978" y="4104608"/>
            <a:ext cx="2252658" cy="233136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AFA092-83ED-1347-A069-CE3AEEC0F60F}"/>
              </a:ext>
            </a:extLst>
          </p:cNvPr>
          <p:cNvCxnSpPr>
            <a:cxnSpLocks/>
          </p:cNvCxnSpPr>
          <p:nvPr/>
        </p:nvCxnSpPr>
        <p:spPr>
          <a:xfrm flipV="1">
            <a:off x="677334" y="2321169"/>
            <a:ext cx="0" cy="2231295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735AA3-514E-E14F-A6D7-CBDBC7B48CF9}"/>
              </a:ext>
            </a:extLst>
          </p:cNvPr>
          <p:cNvSpPr txBox="1"/>
          <p:nvPr/>
        </p:nvSpPr>
        <p:spPr>
          <a:xfrm>
            <a:off x="75570" y="336247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F1CB85-09BB-F94F-B618-43C98F82DDE6}"/>
              </a:ext>
            </a:extLst>
          </p:cNvPr>
          <p:cNvCxnSpPr>
            <a:cxnSpLocks/>
          </p:cNvCxnSpPr>
          <p:nvPr/>
        </p:nvCxnSpPr>
        <p:spPr>
          <a:xfrm flipV="1">
            <a:off x="2581018" y="5099538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02EB2F-5C9C-5741-BB4A-0730C07D0441}"/>
              </a:ext>
            </a:extLst>
          </p:cNvPr>
          <p:cNvSpPr txBox="1"/>
          <p:nvPr/>
        </p:nvSpPr>
        <p:spPr>
          <a:xfrm>
            <a:off x="1899769" y="553523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2048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81478-A7C8-2140-A85C-2A52BFCAF579}"/>
              </a:ext>
            </a:extLst>
          </p:cNvPr>
          <p:cNvCxnSpPr>
            <a:cxnSpLocks/>
          </p:cNvCxnSpPr>
          <p:nvPr/>
        </p:nvCxnSpPr>
        <p:spPr>
          <a:xfrm flipV="1">
            <a:off x="5922208" y="2770571"/>
            <a:ext cx="0" cy="133248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522285-1D45-D348-9414-612663399AC6}"/>
              </a:ext>
            </a:extLst>
          </p:cNvPr>
          <p:cNvCxnSpPr>
            <a:cxnSpLocks/>
          </p:cNvCxnSpPr>
          <p:nvPr/>
        </p:nvCxnSpPr>
        <p:spPr>
          <a:xfrm>
            <a:off x="5490511" y="3827179"/>
            <a:ext cx="0" cy="27742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0C98A7-0F17-4343-9444-CA4F4ECB7A5D}"/>
              </a:ext>
            </a:extLst>
          </p:cNvPr>
          <p:cNvSpPr txBox="1"/>
          <p:nvPr/>
        </p:nvSpPr>
        <p:spPr>
          <a:xfrm>
            <a:off x="5941800" y="3273030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A62BD-9888-4444-B1B4-4E19C56FF65F}"/>
              </a:ext>
            </a:extLst>
          </p:cNvPr>
          <p:cNvSpPr txBox="1"/>
          <p:nvPr/>
        </p:nvSpPr>
        <p:spPr>
          <a:xfrm>
            <a:off x="5552657" y="377124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10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D617-12E5-7344-86A9-C6EB251E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Can we use Constant Memory to Store Layer_InNeurons_GPU?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9A734-CEBC-964C-8CC2-86BDC97F90EA}"/>
              </a:ext>
            </a:extLst>
          </p:cNvPr>
          <p:cNvSpPr txBox="1"/>
          <p:nvPr/>
        </p:nvSpPr>
        <p:spPr>
          <a:xfrm>
            <a:off x="1072662" y="2497015"/>
            <a:ext cx="7121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The Data does not change throughout the Kernel Execution. 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Thus we can use the Constant Memory to store Layer_InNeurons_GPU.</a:t>
            </a:r>
          </a:p>
        </p:txBody>
      </p:sp>
    </p:spTree>
    <p:extLst>
      <p:ext uri="{BB962C8B-B14F-4D97-AF65-F5344CB8AC3E}">
        <p14:creationId xmlns:p14="http://schemas.microsoft.com/office/powerpoint/2010/main" val="10883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187-6706-7A4E-A76E-B95C9E95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26" y="169985"/>
            <a:ext cx="8596668" cy="586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5435F-78AC-484C-8729-7662D1B9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876"/>
            <a:ext cx="12192000" cy="61331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68D9C9-F06F-D64E-95FA-C0C72D45AC14}"/>
              </a:ext>
            </a:extLst>
          </p:cNvPr>
          <p:cNvCxnSpPr/>
          <p:nvPr/>
        </p:nvCxnSpPr>
        <p:spPr>
          <a:xfrm>
            <a:off x="1406769" y="879231"/>
            <a:ext cx="196947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D646DA7D-681C-7943-9A50-CFF16818094A}"/>
              </a:ext>
            </a:extLst>
          </p:cNvPr>
          <p:cNvSpPr/>
          <p:nvPr/>
        </p:nvSpPr>
        <p:spPr>
          <a:xfrm>
            <a:off x="1134533" y="2426677"/>
            <a:ext cx="1977943" cy="369277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B1A-047E-8C4F-A3AE-6084EC6D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285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Can we optimize it further?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DB8E-B569-DD45-AB8E-A69F509BE11C}"/>
              </a:ext>
            </a:extLst>
          </p:cNvPr>
          <p:cNvSpPr txBox="1"/>
          <p:nvPr/>
        </p:nvSpPr>
        <p:spPr>
          <a:xfrm>
            <a:off x="684498" y="2444262"/>
            <a:ext cx="10823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The given Kernel is launched with 1000 Thread blocks having 1 Thread in each Thread block.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After distributing the work between the Thread Block and Threads  e.g.  Launching 10 Thread Blocks with 100 Threads each, we get performance improvements. </a:t>
            </a:r>
          </a:p>
          <a:p>
            <a:pPr marL="285750" indent="-285750">
              <a:buClr>
                <a:srgbClr val="0070C0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25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21D0-5ECE-9B43-8CB6-632F2A7C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73" y="0"/>
            <a:ext cx="8596668" cy="6213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 after using constant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58612-42E8-CF4A-93AA-BD1C08F4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215"/>
            <a:ext cx="12192000" cy="618978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9A07D14-C98F-704B-B9B5-A2CCC8D5D3C0}"/>
              </a:ext>
            </a:extLst>
          </p:cNvPr>
          <p:cNvSpPr/>
          <p:nvPr/>
        </p:nvSpPr>
        <p:spPr>
          <a:xfrm>
            <a:off x="422031" y="5433647"/>
            <a:ext cx="3938954" cy="756138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CC5DAA-BD74-7940-91BD-44BE3BB231C9}"/>
              </a:ext>
            </a:extLst>
          </p:cNvPr>
          <p:cNvCxnSpPr>
            <a:cxnSpLocks/>
          </p:cNvCxnSpPr>
          <p:nvPr/>
        </p:nvCxnSpPr>
        <p:spPr>
          <a:xfrm flipH="1">
            <a:off x="4360985" y="4110481"/>
            <a:ext cx="4026876" cy="1657273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258989-4B88-0C46-B42D-28DEBD27CA36}"/>
              </a:ext>
            </a:extLst>
          </p:cNvPr>
          <p:cNvSpPr/>
          <p:nvPr/>
        </p:nvSpPr>
        <p:spPr>
          <a:xfrm>
            <a:off x="8291145" y="3624590"/>
            <a:ext cx="3727936" cy="55838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D702B-DB09-2845-A39B-0E3B9B76AE66}"/>
              </a:ext>
            </a:extLst>
          </p:cNvPr>
          <p:cNvSpPr txBox="1"/>
          <p:nvPr/>
        </p:nvSpPr>
        <p:spPr>
          <a:xfrm>
            <a:off x="8291145" y="3664508"/>
            <a:ext cx="39008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45.28 % Improvement</a:t>
            </a:r>
          </a:p>
        </p:txBody>
      </p:sp>
    </p:spTree>
    <p:extLst>
      <p:ext uri="{BB962C8B-B14F-4D97-AF65-F5344CB8AC3E}">
        <p14:creationId xmlns:p14="http://schemas.microsoft.com/office/powerpoint/2010/main" val="4054990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21D0-5ECE-9B43-8CB6-632F2A7C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73" y="0"/>
            <a:ext cx="8596668" cy="11254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Result after using different values of Thread Blocks and Threads.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2029-CCC9-424E-BB33-6DA58539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1125415"/>
            <a:ext cx="11922370" cy="555673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5AC96AAD-EF5D-2140-A56B-7520D88E0F11}"/>
              </a:ext>
            </a:extLst>
          </p:cNvPr>
          <p:cNvSpPr/>
          <p:nvPr/>
        </p:nvSpPr>
        <p:spPr>
          <a:xfrm>
            <a:off x="474784" y="5503985"/>
            <a:ext cx="4343400" cy="720969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D8731F-B422-284F-AD96-69C01D387112}"/>
              </a:ext>
            </a:extLst>
          </p:cNvPr>
          <p:cNvCxnSpPr>
            <a:cxnSpLocks/>
          </p:cNvCxnSpPr>
          <p:nvPr/>
        </p:nvCxnSpPr>
        <p:spPr>
          <a:xfrm flipH="1">
            <a:off x="4818184" y="4110481"/>
            <a:ext cx="3569677" cy="1622104"/>
          </a:xfrm>
          <a:prstGeom prst="straightConnector1">
            <a:avLst/>
          </a:prstGeom>
          <a:ln w="349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6AA7F3-E963-A240-AAA7-CB7564539933}"/>
              </a:ext>
            </a:extLst>
          </p:cNvPr>
          <p:cNvSpPr/>
          <p:nvPr/>
        </p:nvSpPr>
        <p:spPr>
          <a:xfrm>
            <a:off x="8291145" y="3624590"/>
            <a:ext cx="3596055" cy="55838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17037-ABF4-E14E-B979-1BB4E18C6356}"/>
              </a:ext>
            </a:extLst>
          </p:cNvPr>
          <p:cNvSpPr txBox="1"/>
          <p:nvPr/>
        </p:nvSpPr>
        <p:spPr>
          <a:xfrm>
            <a:off x="8273563" y="3642174"/>
            <a:ext cx="37279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53.48 % Improvement</a:t>
            </a:r>
          </a:p>
        </p:txBody>
      </p:sp>
    </p:spTree>
    <p:extLst>
      <p:ext uri="{BB962C8B-B14F-4D97-AF65-F5344CB8AC3E}">
        <p14:creationId xmlns:p14="http://schemas.microsoft.com/office/powerpoint/2010/main" val="981182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4160-4A7F-2B40-971E-DD3102FF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50" y="177731"/>
            <a:ext cx="8596668" cy="7444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Performance Measure for Each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B32E0-82E3-894D-A4EF-70A2B4E1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" y="1301262"/>
            <a:ext cx="12122075" cy="555673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F44D12-B9EA-0D4F-934D-C7FBFC1E2FA8}"/>
              </a:ext>
            </a:extLst>
          </p:cNvPr>
          <p:cNvSpPr/>
          <p:nvPr/>
        </p:nvSpPr>
        <p:spPr>
          <a:xfrm>
            <a:off x="7684478" y="922147"/>
            <a:ext cx="3833446" cy="5022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23FA1-AD45-B849-A817-3F9381900F9E}"/>
              </a:ext>
            </a:extLst>
          </p:cNvPr>
          <p:cNvSpPr txBox="1"/>
          <p:nvPr/>
        </p:nvSpPr>
        <p:spPr>
          <a:xfrm>
            <a:off x="7737231" y="922146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Graph has been normalized.</a:t>
            </a:r>
          </a:p>
        </p:txBody>
      </p:sp>
    </p:spTree>
    <p:extLst>
      <p:ext uri="{BB962C8B-B14F-4D97-AF65-F5344CB8AC3E}">
        <p14:creationId xmlns:p14="http://schemas.microsoft.com/office/powerpoint/2010/main" val="29492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20" y="103477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D9AD18-844C-E747-8AF2-95C2FF5E75B8}"/>
              </a:ext>
            </a:extLst>
          </p:cNvPr>
          <p:cNvSpPr txBox="1"/>
          <p:nvPr/>
        </p:nvSpPr>
        <p:spPr>
          <a:xfrm>
            <a:off x="368342" y="5238717"/>
            <a:ext cx="340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Floor[ (n + 2p - f)/s + 1]</a:t>
            </a:r>
          </a:p>
          <a:p>
            <a:r>
              <a:rPr lang="en-US" dirty="0">
                <a:solidFill>
                  <a:srgbClr val="FF0000"/>
                </a:solidFill>
              </a:rPr>
              <a:t>n = 112  Input Dimension</a:t>
            </a:r>
          </a:p>
          <a:p>
            <a:r>
              <a:rPr lang="en-US" dirty="0">
                <a:solidFill>
                  <a:srgbClr val="FF0000"/>
                </a:solidFill>
              </a:rPr>
              <a:t>p = 2      Padding</a:t>
            </a:r>
          </a:p>
          <a:p>
            <a:r>
              <a:rPr lang="en-US" dirty="0">
                <a:solidFill>
                  <a:srgbClr val="FF0000"/>
                </a:solidFill>
              </a:rPr>
              <a:t>f = 3       Filter Dimension</a:t>
            </a:r>
          </a:p>
          <a:p>
            <a:r>
              <a:rPr lang="en-US" dirty="0">
                <a:solidFill>
                  <a:srgbClr val="FF0000"/>
                </a:solidFill>
              </a:rPr>
              <a:t>s = 2       Stride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1A05F-A5A6-7747-801C-F6B65B42359A}"/>
              </a:ext>
            </a:extLst>
          </p:cNvPr>
          <p:cNvSpPr/>
          <p:nvPr/>
        </p:nvSpPr>
        <p:spPr>
          <a:xfrm>
            <a:off x="416707" y="1600717"/>
            <a:ext cx="225285" cy="1956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A4349B-1ECE-0B4B-A056-D05414B7A20A}"/>
              </a:ext>
            </a:extLst>
          </p:cNvPr>
          <p:cNvSpPr/>
          <p:nvPr/>
        </p:nvSpPr>
        <p:spPr>
          <a:xfrm>
            <a:off x="4700852" y="1911608"/>
            <a:ext cx="185205" cy="1850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479CE3-44C3-2945-9649-8D2D0A81B3FA}"/>
              </a:ext>
            </a:extLst>
          </p:cNvPr>
          <p:cNvSpPr/>
          <p:nvPr/>
        </p:nvSpPr>
        <p:spPr>
          <a:xfrm>
            <a:off x="657336" y="1347909"/>
            <a:ext cx="225285" cy="24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2544A2-FF69-3344-B2FB-FF269FDFAD38}"/>
              </a:ext>
            </a:extLst>
          </p:cNvPr>
          <p:cNvSpPr/>
          <p:nvPr/>
        </p:nvSpPr>
        <p:spPr>
          <a:xfrm>
            <a:off x="4905917" y="1782271"/>
            <a:ext cx="188542" cy="1082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816BD6-77F4-2442-83B2-12F81230E116}"/>
              </a:ext>
            </a:extLst>
          </p:cNvPr>
          <p:cNvSpPr/>
          <p:nvPr/>
        </p:nvSpPr>
        <p:spPr>
          <a:xfrm>
            <a:off x="859324" y="1095032"/>
            <a:ext cx="225285" cy="19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410CA3-E10D-964C-9116-2ADCDAA4FBF1}"/>
              </a:ext>
            </a:extLst>
          </p:cNvPr>
          <p:cNvSpPr/>
          <p:nvPr/>
        </p:nvSpPr>
        <p:spPr>
          <a:xfrm>
            <a:off x="5002037" y="1618420"/>
            <a:ext cx="215223" cy="133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9A4D57-6C6B-5D4C-865B-E567D0D8738C}"/>
              </a:ext>
            </a:extLst>
          </p:cNvPr>
          <p:cNvSpPr/>
          <p:nvPr/>
        </p:nvSpPr>
        <p:spPr>
          <a:xfrm flipH="1">
            <a:off x="7451141" y="1335190"/>
            <a:ext cx="252571" cy="186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A69D-7A65-CA45-940E-D5B7923A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74F2-7787-BF45-9C5B-7F5FF806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9908"/>
            <a:ext cx="8596668" cy="5681853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 The original ResNet benchmark suite took more than 3 days to run. Thus I verified all the kernels by modifying Lab3 file.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/>
              <a:t>Each File contains.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__global__ void executepoolingCudaOptimized() {	}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/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__global__ void executepoolingCuda()	{	}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/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main()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{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	</a:t>
            </a:r>
            <a:r>
              <a:rPr lang="en-US" dirty="0" err="1"/>
              <a:t>host_input</a:t>
            </a:r>
            <a:r>
              <a:rPr lang="en-US" dirty="0"/>
              <a:t> = rand()/(float)RAND_MAX;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	host_output1 = output from the Kernel executepoolingCudaOptimized;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	host_output2 = output from the Kernel executepoolingCuda;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	Compared host_output1 == host_output2.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	Used clock64() and start/stop timers to check the measurements.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/>
              <a:t>}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/>
          </a:p>
          <a:p>
            <a:pPr marL="0" indent="0">
              <a:buClr>
                <a:srgbClr val="0070C0"/>
              </a:buClr>
              <a:buNone/>
            </a:pPr>
            <a:endParaRPr lang="en-US" dirty="0"/>
          </a:p>
          <a:p>
            <a:pPr marL="0" indent="0">
              <a:buClr>
                <a:srgbClr val="0070C0"/>
              </a:buClr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D13240-6DD9-5D45-9090-1EC1902FCF2C}"/>
              </a:ext>
            </a:extLst>
          </p:cNvPr>
          <p:cNvCxnSpPr>
            <a:cxnSpLocks/>
          </p:cNvCxnSpPr>
          <p:nvPr/>
        </p:nvCxnSpPr>
        <p:spPr>
          <a:xfrm flipH="1">
            <a:off x="6277710" y="1679358"/>
            <a:ext cx="1846382" cy="571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2CC01-03FA-5B49-BD08-93D449F495C1}"/>
              </a:ext>
            </a:extLst>
          </p:cNvPr>
          <p:cNvCxnSpPr>
            <a:cxnSpLocks/>
          </p:cNvCxnSpPr>
          <p:nvPr/>
        </p:nvCxnSpPr>
        <p:spPr>
          <a:xfrm flipH="1">
            <a:off x="5433646" y="2550898"/>
            <a:ext cx="2690446" cy="3883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193B99-BEF6-2D4D-9D06-C554DAD8353D}"/>
              </a:ext>
            </a:extLst>
          </p:cNvPr>
          <p:cNvSpPr/>
          <p:nvPr/>
        </p:nvSpPr>
        <p:spPr>
          <a:xfrm>
            <a:off x="8124092" y="1307805"/>
            <a:ext cx="3112476" cy="7431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8970A-BACC-1545-99D0-7F73ECAA9397}"/>
              </a:ext>
            </a:extLst>
          </p:cNvPr>
          <p:cNvSpPr txBox="1"/>
          <p:nvPr/>
        </p:nvSpPr>
        <p:spPr>
          <a:xfrm>
            <a:off x="8292719" y="1417249"/>
            <a:ext cx="311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Optimized Kernel Version</a:t>
            </a:r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0D5EAF-01C6-7440-8281-B69D4633D22D}"/>
              </a:ext>
            </a:extLst>
          </p:cNvPr>
          <p:cNvSpPr/>
          <p:nvPr/>
        </p:nvSpPr>
        <p:spPr>
          <a:xfrm>
            <a:off x="8124092" y="2285761"/>
            <a:ext cx="2901462" cy="65288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1A9B638-2EB0-9E45-B7B5-6E7A3A3E1C14}"/>
              </a:ext>
            </a:extLst>
          </p:cNvPr>
          <p:cNvSpPr/>
          <p:nvPr/>
        </p:nvSpPr>
        <p:spPr>
          <a:xfrm>
            <a:off x="7721275" y="3111570"/>
            <a:ext cx="3566419" cy="93363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0AAC0-9C98-A143-81FD-C45D2FC84781}"/>
              </a:ext>
            </a:extLst>
          </p:cNvPr>
          <p:cNvSpPr txBox="1"/>
          <p:nvPr/>
        </p:nvSpPr>
        <p:spPr>
          <a:xfrm>
            <a:off x="8264768" y="2409691"/>
            <a:ext cx="276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Kernel Version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FA28F-7F59-C34F-8D32-4B7BC52AF18E}"/>
              </a:ext>
            </a:extLst>
          </p:cNvPr>
          <p:cNvSpPr txBox="1"/>
          <p:nvPr/>
        </p:nvSpPr>
        <p:spPr>
          <a:xfrm>
            <a:off x="8175217" y="3076694"/>
            <a:ext cx="311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Initialized the input with random values using rand method()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AAAE33-DFD1-A448-A974-FEFC6E35267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169879" y="3578388"/>
            <a:ext cx="2551396" cy="8918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 animBg="1"/>
      <p:bldP spid="20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F7E-2DDF-B842-92BA-327757C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830"/>
            <a:ext cx="8596668" cy="65649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1F49-0B79-3843-9CC2-94952E76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" y="1266092"/>
            <a:ext cx="10445261" cy="5246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S. </a:t>
            </a:r>
            <a:r>
              <a:rPr lang="en-US" dirty="0" err="1"/>
              <a:t>Ryoo</a:t>
            </a:r>
            <a:r>
              <a:rPr lang="en-US" dirty="0"/>
              <a:t>, C. I. Rodrigues, S. S. </a:t>
            </a:r>
            <a:r>
              <a:rPr lang="en-US" dirty="0" err="1"/>
              <a:t>Baghsorkhi</a:t>
            </a:r>
            <a:r>
              <a:rPr lang="en-US" dirty="0"/>
              <a:t>, S. S. Stone, D. B. Kirk, and W.-m. W. </a:t>
            </a:r>
            <a:r>
              <a:rPr lang="en-US" dirty="0" err="1"/>
              <a:t>Hwu</a:t>
            </a:r>
            <a:r>
              <a:rPr lang="en-US" dirty="0"/>
              <a:t>. Optimization principles and application performance evaluation of a multithreaded </a:t>
            </a:r>
            <a:r>
              <a:rPr lang="en-US" dirty="0" err="1"/>
              <a:t>gpu</a:t>
            </a:r>
            <a:r>
              <a:rPr lang="en-US" dirty="0"/>
              <a:t> using </a:t>
            </a:r>
            <a:r>
              <a:rPr lang="en-US" dirty="0" err="1"/>
              <a:t>cuda</a:t>
            </a:r>
            <a:r>
              <a:rPr lang="en-US" dirty="0"/>
              <a:t>. In Proceedings of the 13th ACM SIGPLAN Symposium on Principles and practice of parallel programming, </a:t>
            </a:r>
            <a:r>
              <a:rPr lang="en-US" dirty="0" err="1"/>
              <a:t>PPoPP</a:t>
            </a:r>
            <a:r>
              <a:rPr lang="en-US" dirty="0"/>
              <a:t> ’08, pages 73–82, New York, NY, USA, 2008. ACM. </a:t>
            </a:r>
          </a:p>
          <a:p>
            <a:pPr marL="0" indent="0">
              <a:buNone/>
            </a:pPr>
            <a:r>
              <a:rPr lang="en-US" dirty="0"/>
              <a:t>[2] S. </a:t>
            </a:r>
            <a:r>
              <a:rPr lang="en-US" dirty="0" err="1"/>
              <a:t>Ryoo</a:t>
            </a:r>
            <a:r>
              <a:rPr lang="en-US" dirty="0"/>
              <a:t>, C. I. Rodrigues, S. S. Stone, S. S. </a:t>
            </a:r>
            <a:r>
              <a:rPr lang="en-US" dirty="0" err="1"/>
              <a:t>Baghsorkhi</a:t>
            </a:r>
            <a:r>
              <a:rPr lang="en-US" dirty="0"/>
              <a:t>, S.-Z. </a:t>
            </a:r>
            <a:r>
              <a:rPr lang="en-US" dirty="0" err="1"/>
              <a:t>Ueng</a:t>
            </a:r>
            <a:r>
              <a:rPr lang="en-US" dirty="0"/>
              <a:t>, J. A. Stratton, and W.-m. W. </a:t>
            </a:r>
            <a:r>
              <a:rPr lang="en-US" dirty="0" err="1"/>
              <a:t>Hwu</a:t>
            </a:r>
            <a:r>
              <a:rPr lang="en-US" dirty="0"/>
              <a:t>. Program optimization space pruning for a multithreaded </a:t>
            </a:r>
            <a:r>
              <a:rPr lang="en-US" dirty="0" err="1"/>
              <a:t>gpu</a:t>
            </a:r>
            <a:r>
              <a:rPr lang="en-US" dirty="0"/>
              <a:t>. In Proceedings of the 6th annual IEEE/ACM international symposium on Code generation and optimization, CGO ’08, pages 195–204, New York, NY, USA, 2008. ACM. </a:t>
            </a:r>
          </a:p>
          <a:p>
            <a:pPr marL="0" indent="0">
              <a:buNone/>
            </a:pPr>
            <a:r>
              <a:rPr lang="en-US" dirty="0"/>
              <a:t>[3] Y. Li, J. </a:t>
            </a:r>
            <a:r>
              <a:rPr lang="en-US" dirty="0" err="1"/>
              <a:t>Dongarra</a:t>
            </a:r>
            <a:r>
              <a:rPr lang="en-US" dirty="0"/>
              <a:t>, and S. </a:t>
            </a:r>
            <a:r>
              <a:rPr lang="en-US" dirty="0" err="1"/>
              <a:t>Tomov</a:t>
            </a:r>
            <a:r>
              <a:rPr lang="en-US" dirty="0"/>
              <a:t>. A note on auto-tuning </a:t>
            </a:r>
            <a:r>
              <a:rPr lang="en-US" dirty="0" err="1"/>
              <a:t>gemm</a:t>
            </a:r>
            <a:r>
              <a:rPr lang="en-US" dirty="0"/>
              <a:t> for </a:t>
            </a:r>
            <a:r>
              <a:rPr lang="en-US" dirty="0" err="1"/>
              <a:t>gpus</a:t>
            </a:r>
            <a:r>
              <a:rPr lang="en-US" dirty="0"/>
              <a:t>. In Proceedings of the 9th International Conference on Computational Science: Part I, ICCS ’09, pages 884–892, Berlin, Heidelberg, 2009. Springer-Verlag. </a:t>
            </a:r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Guangming</a:t>
            </a:r>
            <a:r>
              <a:rPr lang="en-US" dirty="0"/>
              <a:t> Tan, </a:t>
            </a:r>
            <a:r>
              <a:rPr lang="en-US" dirty="0" err="1"/>
              <a:t>Linchuan</a:t>
            </a:r>
            <a:r>
              <a:rPr lang="en-US" dirty="0"/>
              <a:t> Li, Sean </a:t>
            </a:r>
            <a:r>
              <a:rPr lang="en-US" dirty="0" err="1"/>
              <a:t>Treichler</a:t>
            </a:r>
            <a:r>
              <a:rPr lang="en-US" dirty="0"/>
              <a:t>, Everett Phillips, </a:t>
            </a:r>
            <a:r>
              <a:rPr lang="en-US" dirty="0" err="1"/>
              <a:t>Yungang</a:t>
            </a:r>
            <a:r>
              <a:rPr lang="en-US" dirty="0"/>
              <a:t> Bao, and </a:t>
            </a:r>
            <a:r>
              <a:rPr lang="en-US" dirty="0" err="1"/>
              <a:t>Ninghui</a:t>
            </a:r>
            <a:r>
              <a:rPr lang="en-US" dirty="0"/>
              <a:t> Sun. Fast implementation of DGEMM on Fermi GPU. In </a:t>
            </a:r>
            <a:r>
              <a:rPr lang="en-US" i="1" dirty="0"/>
              <a:t>Supercomputing 2011</a:t>
            </a:r>
            <a:r>
              <a:rPr lang="en-US" dirty="0"/>
              <a:t>, SC ’11, pages 35:1–35:11, New York, NY, USA, 2011. ACM.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1B3A-8A0C-4449-B2CC-BCC80089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96" y="2420816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Thank You.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2847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14" y="66146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034AA-7AAF-D64D-A048-086A5DA403A4}"/>
              </a:ext>
            </a:extLst>
          </p:cNvPr>
          <p:cNvSpPr/>
          <p:nvPr/>
        </p:nvSpPr>
        <p:spPr>
          <a:xfrm>
            <a:off x="425390" y="1594770"/>
            <a:ext cx="938917" cy="781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44" y="32661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034AA-7AAF-D64D-A048-086A5DA403A4}"/>
              </a:ext>
            </a:extLst>
          </p:cNvPr>
          <p:cNvSpPr/>
          <p:nvPr/>
        </p:nvSpPr>
        <p:spPr>
          <a:xfrm>
            <a:off x="940623" y="1595401"/>
            <a:ext cx="938917" cy="781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36" y="-1765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034AA-7AAF-D64D-A048-086A5DA403A4}"/>
              </a:ext>
            </a:extLst>
          </p:cNvPr>
          <p:cNvSpPr/>
          <p:nvPr/>
        </p:nvSpPr>
        <p:spPr>
          <a:xfrm>
            <a:off x="1591157" y="1574566"/>
            <a:ext cx="938917" cy="781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6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72" y="-56079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034AA-7AAF-D64D-A048-086A5DA403A4}"/>
              </a:ext>
            </a:extLst>
          </p:cNvPr>
          <p:cNvSpPr/>
          <p:nvPr/>
        </p:nvSpPr>
        <p:spPr>
          <a:xfrm>
            <a:off x="425390" y="1594770"/>
            <a:ext cx="938917" cy="781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6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C518-3168-0C4A-B074-170DD7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74" y="-20390"/>
            <a:ext cx="8596668" cy="660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executeFirstLayerCUDA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C6456-9BCA-7249-B4BC-18DBA587C634}"/>
              </a:ext>
            </a:extLst>
          </p:cNvPr>
          <p:cNvSpPr/>
          <p:nvPr/>
        </p:nvSpPr>
        <p:spPr>
          <a:xfrm>
            <a:off x="867277" y="1089537"/>
            <a:ext cx="2113367" cy="1932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87E2-9FE8-D94F-B23F-133E91D79FA7}"/>
              </a:ext>
            </a:extLst>
          </p:cNvPr>
          <p:cNvSpPr txBox="1"/>
          <p:nvPr/>
        </p:nvSpPr>
        <p:spPr>
          <a:xfrm>
            <a:off x="191422" y="403517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Layer1_Neurons_GPU</a:t>
            </a:r>
          </a:p>
          <a:p>
            <a:pPr algn="ctr"/>
            <a:r>
              <a:rPr lang="en-US" dirty="0"/>
              <a:t>224 x 224 x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209B-00E0-9241-BE9B-E8C0CFED7555}"/>
              </a:ext>
            </a:extLst>
          </p:cNvPr>
          <p:cNvSpPr/>
          <p:nvPr/>
        </p:nvSpPr>
        <p:spPr>
          <a:xfrm>
            <a:off x="641992" y="1327818"/>
            <a:ext cx="2113367" cy="19327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F6AED-F95B-6141-A982-F034A640C8B5}"/>
              </a:ext>
            </a:extLst>
          </p:cNvPr>
          <p:cNvSpPr/>
          <p:nvPr/>
        </p:nvSpPr>
        <p:spPr>
          <a:xfrm>
            <a:off x="416707" y="1600717"/>
            <a:ext cx="2113367" cy="1932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FB55-EAF0-9445-A7C1-53291CB489DA}"/>
              </a:ext>
            </a:extLst>
          </p:cNvPr>
          <p:cNvCxnSpPr>
            <a:cxnSpLocks/>
          </p:cNvCxnSpPr>
          <p:nvPr/>
        </p:nvCxnSpPr>
        <p:spPr>
          <a:xfrm flipV="1">
            <a:off x="264769" y="951353"/>
            <a:ext cx="450570" cy="69007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7CE19-2405-3343-A6B8-7F0F35650CDC}"/>
              </a:ext>
            </a:extLst>
          </p:cNvPr>
          <p:cNvCxnSpPr>
            <a:cxnSpLocks/>
          </p:cNvCxnSpPr>
          <p:nvPr/>
        </p:nvCxnSpPr>
        <p:spPr>
          <a:xfrm flipV="1">
            <a:off x="191422" y="1756671"/>
            <a:ext cx="0" cy="19327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C06D4-2BBD-CA4D-BD39-8753265D0ECD}"/>
              </a:ext>
            </a:extLst>
          </p:cNvPr>
          <p:cNvCxnSpPr>
            <a:cxnSpLocks/>
          </p:cNvCxnSpPr>
          <p:nvPr/>
        </p:nvCxnSpPr>
        <p:spPr>
          <a:xfrm>
            <a:off x="354374" y="3756166"/>
            <a:ext cx="2186252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26BA0B-25D7-A34A-92BB-EAC8F596F7BD}"/>
              </a:ext>
            </a:extLst>
          </p:cNvPr>
          <p:cNvSpPr txBox="1"/>
          <p:nvPr/>
        </p:nvSpPr>
        <p:spPr>
          <a:xfrm>
            <a:off x="1101044" y="3738800"/>
            <a:ext cx="82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7CA8-50B4-5544-974B-45BE13736ED4}"/>
              </a:ext>
            </a:extLst>
          </p:cNvPr>
          <p:cNvSpPr txBox="1"/>
          <p:nvPr/>
        </p:nvSpPr>
        <p:spPr>
          <a:xfrm>
            <a:off x="4098982" y="215950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486CE-2C6E-0145-BBFC-B86D8448817B}"/>
              </a:ext>
            </a:extLst>
          </p:cNvPr>
          <p:cNvSpPr txBox="1"/>
          <p:nvPr/>
        </p:nvSpPr>
        <p:spPr>
          <a:xfrm>
            <a:off x="191422" y="1021018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BE09F-F43A-1447-AB57-2D3B8A477B67}"/>
              </a:ext>
            </a:extLst>
          </p:cNvPr>
          <p:cNvSpPr/>
          <p:nvPr/>
        </p:nvSpPr>
        <p:spPr>
          <a:xfrm>
            <a:off x="5016406" y="1618420"/>
            <a:ext cx="938917" cy="735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B836B-7A2F-7945-8ED7-63CF52E4DD46}"/>
              </a:ext>
            </a:extLst>
          </p:cNvPr>
          <p:cNvSpPr/>
          <p:nvPr/>
        </p:nvSpPr>
        <p:spPr>
          <a:xfrm>
            <a:off x="4891548" y="1756671"/>
            <a:ext cx="938917" cy="6604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2DF4-5086-4140-8602-C6783F843E7F}"/>
              </a:ext>
            </a:extLst>
          </p:cNvPr>
          <p:cNvSpPr/>
          <p:nvPr/>
        </p:nvSpPr>
        <p:spPr>
          <a:xfrm>
            <a:off x="4688637" y="1903327"/>
            <a:ext cx="938917" cy="7816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4B7C6-AB26-3947-B6DC-6C3D9E2271E4}"/>
              </a:ext>
            </a:extLst>
          </p:cNvPr>
          <p:cNvCxnSpPr>
            <a:cxnSpLocks/>
          </p:cNvCxnSpPr>
          <p:nvPr/>
        </p:nvCxnSpPr>
        <p:spPr>
          <a:xfrm flipV="1">
            <a:off x="4565836" y="1600717"/>
            <a:ext cx="325712" cy="30261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1B069-4E54-C54E-8087-8576DC8FA3A6}"/>
              </a:ext>
            </a:extLst>
          </p:cNvPr>
          <p:cNvCxnSpPr>
            <a:cxnSpLocks/>
          </p:cNvCxnSpPr>
          <p:nvPr/>
        </p:nvCxnSpPr>
        <p:spPr>
          <a:xfrm flipV="1">
            <a:off x="4563779" y="1986247"/>
            <a:ext cx="2057" cy="69876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CB5B5-2A57-BA4F-9CEC-B3A69DEEAF6D}"/>
              </a:ext>
            </a:extLst>
          </p:cNvPr>
          <p:cNvCxnSpPr>
            <a:cxnSpLocks/>
          </p:cNvCxnSpPr>
          <p:nvPr/>
        </p:nvCxnSpPr>
        <p:spPr>
          <a:xfrm>
            <a:off x="4626207" y="2908543"/>
            <a:ext cx="1063775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0B67B0-D595-E349-BA9C-E6A2A820F2BE}"/>
              </a:ext>
            </a:extLst>
          </p:cNvPr>
          <p:cNvSpPr txBox="1"/>
          <p:nvPr/>
        </p:nvSpPr>
        <p:spPr>
          <a:xfrm>
            <a:off x="25764" y="2714447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15AEA-DAE3-ED4D-87D2-8AC71F47AE30}"/>
              </a:ext>
            </a:extLst>
          </p:cNvPr>
          <p:cNvSpPr txBox="1"/>
          <p:nvPr/>
        </p:nvSpPr>
        <p:spPr>
          <a:xfrm>
            <a:off x="4891548" y="2858273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7924A-7614-374F-B776-C2198F649C62}"/>
              </a:ext>
            </a:extLst>
          </p:cNvPr>
          <p:cNvSpPr txBox="1"/>
          <p:nvPr/>
        </p:nvSpPr>
        <p:spPr>
          <a:xfrm>
            <a:off x="4480682" y="14270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B62186E-7A2E-DC4A-9886-E92B614DEE22}"/>
              </a:ext>
            </a:extLst>
          </p:cNvPr>
          <p:cNvSpPr/>
          <p:nvPr/>
        </p:nvSpPr>
        <p:spPr>
          <a:xfrm>
            <a:off x="3872258" y="2567071"/>
            <a:ext cx="455806" cy="2625581"/>
          </a:xfrm>
          <a:prstGeom prst="leftBrace">
            <a:avLst>
              <a:gd name="adj1" fmla="val 8333"/>
              <a:gd name="adj2" fmla="val 47991"/>
            </a:avLst>
          </a:prstGeom>
          <a:noFill/>
          <a:ln w="444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016AD-D032-A848-B380-D1D9696E68AA}"/>
              </a:ext>
            </a:extLst>
          </p:cNvPr>
          <p:cNvSpPr txBox="1"/>
          <p:nvPr/>
        </p:nvSpPr>
        <p:spPr>
          <a:xfrm>
            <a:off x="3287296" y="365981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47EF29-A8ED-E241-8A14-C192DDD0C9CD}"/>
              </a:ext>
            </a:extLst>
          </p:cNvPr>
          <p:cNvSpPr txBox="1"/>
          <p:nvPr/>
        </p:nvSpPr>
        <p:spPr>
          <a:xfrm>
            <a:off x="3934935" y="5579191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Layer1_Weights_GPU</a:t>
            </a:r>
          </a:p>
          <a:p>
            <a:pPr algn="ctr"/>
            <a:r>
              <a:rPr lang="en-US" dirty="0"/>
              <a:t>64 x 7 x 7 x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48929E-55B9-754F-AE2D-A2736B8A89BA}"/>
              </a:ext>
            </a:extLst>
          </p:cNvPr>
          <p:cNvSpPr/>
          <p:nvPr/>
        </p:nvSpPr>
        <p:spPr>
          <a:xfrm>
            <a:off x="7439862" y="1329872"/>
            <a:ext cx="2113367" cy="19327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9AE7BB-0E58-CC4A-9C2B-12AD0FC868B6}"/>
              </a:ext>
            </a:extLst>
          </p:cNvPr>
          <p:cNvCxnSpPr>
            <a:cxnSpLocks/>
          </p:cNvCxnSpPr>
          <p:nvPr/>
        </p:nvCxnSpPr>
        <p:spPr>
          <a:xfrm flipV="1">
            <a:off x="7149126" y="1289246"/>
            <a:ext cx="0" cy="1932708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C010E-AD37-3E42-872F-575056B943E5}"/>
              </a:ext>
            </a:extLst>
          </p:cNvPr>
          <p:cNvCxnSpPr>
            <a:cxnSpLocks/>
          </p:cNvCxnSpPr>
          <p:nvPr/>
        </p:nvCxnSpPr>
        <p:spPr>
          <a:xfrm>
            <a:off x="7390883" y="3552231"/>
            <a:ext cx="2120459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C15983-21A3-0F48-8111-246466C6E2F4}"/>
              </a:ext>
            </a:extLst>
          </p:cNvPr>
          <p:cNvSpPr txBox="1"/>
          <p:nvPr/>
        </p:nvSpPr>
        <p:spPr>
          <a:xfrm>
            <a:off x="6605783" y="2086871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9E9D0-1465-2A42-B9E8-DC18D57773DB}"/>
              </a:ext>
            </a:extLst>
          </p:cNvPr>
          <p:cNvSpPr txBox="1"/>
          <p:nvPr/>
        </p:nvSpPr>
        <p:spPr>
          <a:xfrm>
            <a:off x="8185321" y="3642054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360349-C9E8-DC41-A97C-F443F5E02230}"/>
              </a:ext>
            </a:extLst>
          </p:cNvPr>
          <p:cNvSpPr txBox="1"/>
          <p:nvPr/>
        </p:nvSpPr>
        <p:spPr>
          <a:xfrm>
            <a:off x="3540494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D8649-B1A0-D74C-8CDD-AA2368FECE75}"/>
              </a:ext>
            </a:extLst>
          </p:cNvPr>
          <p:cNvSpPr txBox="1"/>
          <p:nvPr/>
        </p:nvSpPr>
        <p:spPr>
          <a:xfrm>
            <a:off x="6199753" y="2148776"/>
            <a:ext cx="56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45C023-474E-FE42-BE0A-E8240B9CE22D}"/>
              </a:ext>
            </a:extLst>
          </p:cNvPr>
          <p:cNvSpPr txBox="1"/>
          <p:nvPr/>
        </p:nvSpPr>
        <p:spPr>
          <a:xfrm>
            <a:off x="2814078" y="4011386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 Kernels or Filters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FDFB1D16-BA2A-3C4C-9509-B3B7E25AFFD4}"/>
              </a:ext>
            </a:extLst>
          </p:cNvPr>
          <p:cNvSpPr/>
          <p:nvPr/>
        </p:nvSpPr>
        <p:spPr>
          <a:xfrm>
            <a:off x="9859479" y="1965411"/>
            <a:ext cx="773723" cy="3916110"/>
          </a:xfrm>
          <a:prstGeom prst="rightBrac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88F250-229E-2C4A-9158-5245DFD69E56}"/>
              </a:ext>
            </a:extLst>
          </p:cNvPr>
          <p:cNvSpPr txBox="1"/>
          <p:nvPr/>
        </p:nvSpPr>
        <p:spPr>
          <a:xfrm>
            <a:off x="10638692" y="3742762"/>
            <a:ext cx="10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64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55301-F44F-1443-B871-CAE5D47C9D06}"/>
              </a:ext>
            </a:extLst>
          </p:cNvPr>
          <p:cNvSpPr txBox="1"/>
          <p:nvPr/>
        </p:nvSpPr>
        <p:spPr>
          <a:xfrm>
            <a:off x="7273386" y="4108132"/>
            <a:ext cx="24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Layer2_Neurons_GPU</a:t>
            </a:r>
          </a:p>
          <a:p>
            <a:pPr algn="ctr"/>
            <a:r>
              <a:rPr lang="en-US" dirty="0"/>
              <a:t>64 x 112 x 112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A034AA-7AAF-D64D-A048-086A5DA403A4}"/>
              </a:ext>
            </a:extLst>
          </p:cNvPr>
          <p:cNvSpPr/>
          <p:nvPr/>
        </p:nvSpPr>
        <p:spPr>
          <a:xfrm>
            <a:off x="434888" y="2137064"/>
            <a:ext cx="938917" cy="781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06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{82BA392F-2030-F248-A75C-0F2B8B77965F}tf10001060</Template>
  <TotalTime>3141</TotalTime>
  <Words>2586</Words>
  <Application>Microsoft Macintosh PowerPoint</Application>
  <PresentationFormat>Widescreen</PresentationFormat>
  <Paragraphs>740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executeFirstLayerCUDA</vt:lpstr>
      <vt:lpstr>executeFirstLayerCUDA</vt:lpstr>
      <vt:lpstr>executeFirstLayerCUDA</vt:lpstr>
      <vt:lpstr>executeFirstLayerCUDA</vt:lpstr>
      <vt:lpstr>executeFirstLayerCUDA</vt:lpstr>
      <vt:lpstr>executeFirstLayerCUDA</vt:lpstr>
      <vt:lpstr>executeFirstLayerCUDA</vt:lpstr>
      <vt:lpstr>executeFirstLayerCUDA</vt:lpstr>
      <vt:lpstr>When Can we use Shared Memory?</vt:lpstr>
      <vt:lpstr>Code Snippet</vt:lpstr>
      <vt:lpstr>Result after using shared memory for Filter.</vt:lpstr>
      <vt:lpstr>executepoolingCuda </vt:lpstr>
      <vt:lpstr>executepoolingCuda </vt:lpstr>
      <vt:lpstr>executepoolingCuda </vt:lpstr>
      <vt:lpstr>executepoolingCuda </vt:lpstr>
      <vt:lpstr>executepoolingCuda </vt:lpstr>
      <vt:lpstr>executepoolingCuda </vt:lpstr>
      <vt:lpstr>This layer is launched with 64 Thread Blocks each having 32 x 32 Threads</vt:lpstr>
      <vt:lpstr>Results</vt:lpstr>
      <vt:lpstr>poolingAverageCUDA </vt:lpstr>
      <vt:lpstr>poolingAverageCUDA </vt:lpstr>
      <vt:lpstr>poolingAverageCUDA </vt:lpstr>
      <vt:lpstr>Every time loopc and loopr iterates 7 x 7 times to calculate the average.</vt:lpstr>
      <vt:lpstr>Code Snippet</vt:lpstr>
      <vt:lpstr>Can we optimize it Further?</vt:lpstr>
      <vt:lpstr>Result after Unrolling the loop</vt:lpstr>
      <vt:lpstr>Result after using 64 Thread Blocks with 32 Threads  </vt:lpstr>
      <vt:lpstr>executeFCLayerCUDA </vt:lpstr>
      <vt:lpstr>executeFCLayerCUDA </vt:lpstr>
      <vt:lpstr>executeFCLayerCUDA </vt:lpstr>
      <vt:lpstr>executeFCLayerCUDA </vt:lpstr>
      <vt:lpstr>Can we use Constant Memory to Store Layer_InNeurons_GPU? </vt:lpstr>
      <vt:lpstr>Code Snippet</vt:lpstr>
      <vt:lpstr>Can we optimize it further?</vt:lpstr>
      <vt:lpstr>Result after using constant Memory</vt:lpstr>
      <vt:lpstr>Result after using different values of Thread Blocks and Threads.</vt:lpstr>
      <vt:lpstr>Performance Measure for Each layer</vt:lpstr>
      <vt:lpstr>File Structure</vt:lpstr>
      <vt:lpstr>References</vt:lpstr>
      <vt:lpstr>Thank You.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Bhatia</dc:creator>
  <cp:lastModifiedBy>Hitesh Bhatia</cp:lastModifiedBy>
  <cp:revision>48</cp:revision>
  <dcterms:created xsi:type="dcterms:W3CDTF">2019-05-06T01:47:23Z</dcterms:created>
  <dcterms:modified xsi:type="dcterms:W3CDTF">2019-11-19T00:23:43Z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1798418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S8.2.3</vt:lpwstr>
  </property>
</Properties>
</file>