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503893-4438-4EC1-8B6E-B75E5E87E8BD}" type="datetimeFigureOut">
              <a:rPr lang="en-US" smtClean="0"/>
              <a:t>9/13/2021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E8CB4C-8937-4D8F-B8CF-984B111A63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503893-4438-4EC1-8B6E-B75E5E87E8B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503893-4438-4EC1-8B6E-B75E5E87E8B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503893-4438-4EC1-8B6E-B75E5E87E8B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503893-4438-4EC1-8B6E-B75E5E87E8B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8CB4C-8937-4D8F-B8CF-984B111A63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503893-4438-4EC1-8B6E-B75E5E87E8B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503893-4438-4EC1-8B6E-B75E5E87E8BD}"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503893-4438-4EC1-8B6E-B75E5E87E8BD}"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03893-4438-4EC1-8B6E-B75E5E87E8BD}"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503893-4438-4EC1-8B6E-B75E5E87E8B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8CB4C-8937-4D8F-B8CF-984B111A63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503893-4438-4EC1-8B6E-B75E5E87E8B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5E8CB4C-8937-4D8F-B8CF-984B111A63D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503893-4438-4EC1-8B6E-B75E5E87E8BD}" type="datetimeFigureOut">
              <a:rPr lang="en-US" smtClean="0"/>
              <a:t>9/13/2021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E8CB4C-8937-4D8F-B8CF-984B111A63D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2852"/>
            <a:ext cx="8396318" cy="3571900"/>
          </a:xfrm>
        </p:spPr>
        <p:txBody>
          <a:bodyPr>
            <a:normAutofit/>
          </a:bodyPr>
          <a:lstStyle/>
          <a:p>
            <a:r>
              <a:rPr lang="en-US" sz="6000" dirty="0" smtClean="0">
                <a:solidFill>
                  <a:srgbClr val="FFFF00"/>
                </a:solidFill>
              </a:rPr>
              <a:t>PERSENTATION </a:t>
            </a:r>
            <a:br>
              <a:rPr lang="en-US" sz="6000" dirty="0" smtClean="0">
                <a:solidFill>
                  <a:srgbClr val="FFFF00"/>
                </a:solidFill>
              </a:rPr>
            </a:br>
            <a:r>
              <a:rPr lang="en-US" sz="6000" dirty="0" smtClean="0">
                <a:solidFill>
                  <a:srgbClr val="FFFF00"/>
                </a:solidFill>
              </a:rPr>
              <a:t>ON</a:t>
            </a:r>
            <a:br>
              <a:rPr lang="en-US" sz="6000" dirty="0" smtClean="0">
                <a:solidFill>
                  <a:srgbClr val="FFFF00"/>
                </a:solidFill>
              </a:rPr>
            </a:br>
            <a:r>
              <a:rPr lang="en-US" sz="6000" dirty="0" smtClean="0">
                <a:solidFill>
                  <a:srgbClr val="FFFF00"/>
                </a:solidFill>
              </a:rPr>
              <a:t>MALIGNANT PROJECT</a:t>
            </a:r>
            <a:endParaRPr lang="en-US" sz="6000" dirty="0">
              <a:solidFill>
                <a:srgbClr val="FFFF00"/>
              </a:solidFill>
            </a:endParaRPr>
          </a:p>
        </p:txBody>
      </p:sp>
      <p:sp>
        <p:nvSpPr>
          <p:cNvPr id="3" name="Subtitle 2"/>
          <p:cNvSpPr>
            <a:spLocks noGrp="1"/>
          </p:cNvSpPr>
          <p:nvPr>
            <p:ph type="subTitle" idx="1"/>
          </p:nvPr>
        </p:nvSpPr>
        <p:spPr>
          <a:xfrm>
            <a:off x="533400" y="4000504"/>
            <a:ext cx="7854696" cy="2214578"/>
          </a:xfrm>
        </p:spPr>
        <p:txBody>
          <a:bodyPr>
            <a:normAutofit/>
          </a:bodyPr>
          <a:lstStyle/>
          <a:p>
            <a:r>
              <a:rPr lang="en-US" sz="4000" b="1" dirty="0" smtClean="0">
                <a:solidFill>
                  <a:schemeClr val="bg1"/>
                </a:solidFill>
              </a:rPr>
              <a:t>SUBMITTED BY:-</a:t>
            </a:r>
          </a:p>
          <a:p>
            <a:r>
              <a:rPr lang="en-US" sz="2800" b="1" dirty="0" smtClean="0">
                <a:solidFill>
                  <a:srgbClr val="C00000"/>
                </a:solidFill>
              </a:rPr>
              <a:t>HITESH KUMAR SHARMA</a:t>
            </a:r>
            <a:endParaRPr lang="en-US" sz="2800"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normAutofit/>
          </a:bodyPr>
          <a:lstStyle/>
          <a:p>
            <a:r>
              <a:rPr lang="en-US" sz="5400" b="1" dirty="0" smtClean="0"/>
              <a:t>   Pre – Processing Pipeline</a:t>
            </a:r>
            <a:endParaRPr lang="en-US" sz="5400" b="1" dirty="0"/>
          </a:p>
        </p:txBody>
      </p:sp>
      <p:sp>
        <p:nvSpPr>
          <p:cNvPr id="3" name="Content Placeholder 2"/>
          <p:cNvSpPr>
            <a:spLocks noGrp="1"/>
          </p:cNvSpPr>
          <p:nvPr>
            <p:ph idx="1"/>
          </p:nvPr>
        </p:nvSpPr>
        <p:spPr/>
        <p:txBody>
          <a:bodyPr/>
          <a:lstStyle/>
          <a:p>
            <a:r>
              <a:rPr lang="en-US" dirty="0" smtClean="0"/>
              <a:t> </a:t>
            </a:r>
            <a:r>
              <a:rPr lang="en-US" sz="2800" dirty="0" smtClean="0"/>
              <a:t>Using word cloud technique for visualize the maximum number of words used in any textual content.</a:t>
            </a:r>
          </a:p>
          <a:p>
            <a:r>
              <a:rPr lang="en-US" sz="2800" dirty="0" smtClean="0"/>
              <a:t> Using sentimental intensity analyzer for specially to sentiment expressed in social media.</a:t>
            </a:r>
          </a:p>
          <a:p>
            <a:r>
              <a:rPr lang="en-US" sz="2800" dirty="0" smtClean="0"/>
              <a:t> Using TfIdfVectorizer technique for convert the collection of row documents to matrix of Tf – Idf features.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              Model Building</a:t>
            </a:r>
            <a:endParaRPr lang="en-US" sz="5400" b="1" dirty="0"/>
          </a:p>
        </p:txBody>
      </p:sp>
      <p:sp>
        <p:nvSpPr>
          <p:cNvPr id="3" name="Content Placeholder 2"/>
          <p:cNvSpPr>
            <a:spLocks noGrp="1"/>
          </p:cNvSpPr>
          <p:nvPr>
            <p:ph idx="1"/>
          </p:nvPr>
        </p:nvSpPr>
        <p:spPr>
          <a:xfrm>
            <a:off x="457200" y="2428868"/>
            <a:ext cx="8229600" cy="3895732"/>
          </a:xfrm>
        </p:spPr>
        <p:txBody>
          <a:bodyPr>
            <a:normAutofit/>
          </a:bodyPr>
          <a:lstStyle/>
          <a:p>
            <a:r>
              <a:rPr lang="en-US" sz="4400" dirty="0" smtClean="0"/>
              <a:t>Decision Tree </a:t>
            </a:r>
            <a:r>
              <a:rPr lang="en-US" sz="4400" dirty="0" smtClean="0"/>
              <a:t>Classifier</a:t>
            </a:r>
            <a:endParaRPr lang="en-US" sz="4400" dirty="0" smtClean="0"/>
          </a:p>
          <a:p>
            <a:r>
              <a:rPr lang="en-US" sz="4400" dirty="0" smtClean="0"/>
              <a:t> </a:t>
            </a:r>
            <a:r>
              <a:rPr lang="en-US" sz="4400" dirty="0" smtClean="0"/>
              <a:t>Logistic Regression</a:t>
            </a:r>
            <a:endParaRPr lang="en-US" sz="4400" dirty="0" smtClean="0"/>
          </a:p>
          <a:p>
            <a:r>
              <a:rPr lang="en-US" sz="4400" dirty="0" smtClean="0"/>
              <a:t> K – Neighbors Classifier</a:t>
            </a:r>
          </a:p>
          <a:p>
            <a:pPr>
              <a:buNone/>
            </a:pP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      Model Accuracy Score</a:t>
            </a:r>
            <a:endParaRPr lang="en-US" sz="5400" b="1" dirty="0"/>
          </a:p>
        </p:txBody>
      </p:sp>
      <p:sp>
        <p:nvSpPr>
          <p:cNvPr id="3" name="Content Placeholder 2"/>
          <p:cNvSpPr>
            <a:spLocks noGrp="1"/>
          </p:cNvSpPr>
          <p:nvPr>
            <p:ph idx="1"/>
          </p:nvPr>
        </p:nvSpPr>
        <p:spPr>
          <a:xfrm>
            <a:off x="457200" y="2285992"/>
            <a:ext cx="8229600" cy="3214710"/>
          </a:xfrm>
        </p:spPr>
        <p:txBody>
          <a:bodyPr/>
          <a:lstStyle/>
          <a:p>
            <a:pPr>
              <a:buNone/>
            </a:pPr>
            <a:r>
              <a:rPr lang="en-US" dirty="0" smtClean="0">
                <a:solidFill>
                  <a:srgbClr val="FF0000"/>
                </a:solidFill>
              </a:rPr>
              <a:t> </a:t>
            </a:r>
            <a:r>
              <a:rPr lang="en-US" sz="3200" dirty="0" smtClean="0">
                <a:solidFill>
                  <a:srgbClr val="FF0000"/>
                </a:solidFill>
              </a:rPr>
              <a:t>Model                                    </a:t>
            </a:r>
            <a:r>
              <a:rPr lang="en-US" sz="3200" dirty="0" smtClean="0">
                <a:solidFill>
                  <a:srgbClr val="FF0000"/>
                </a:solidFill>
              </a:rPr>
              <a:t>              Score </a:t>
            </a:r>
            <a:endParaRPr lang="en-US" dirty="0" smtClean="0">
              <a:solidFill>
                <a:srgbClr val="FF0000"/>
              </a:solidFill>
            </a:endParaRPr>
          </a:p>
          <a:p>
            <a:pPr>
              <a:buNone/>
            </a:pPr>
            <a:r>
              <a:rPr lang="en-US" sz="3600" dirty="0" smtClean="0"/>
              <a:t>Decision tree classifier             - </a:t>
            </a:r>
            <a:r>
              <a:rPr lang="en-US" sz="3600" dirty="0" smtClean="0"/>
              <a:t>   94.58%</a:t>
            </a:r>
            <a:endParaRPr lang="en-US" sz="3600" dirty="0" smtClean="0"/>
          </a:p>
          <a:p>
            <a:pPr>
              <a:buNone/>
            </a:pPr>
            <a:r>
              <a:rPr lang="en-US" sz="3600" dirty="0" smtClean="0"/>
              <a:t>Logistic Regression                   -    95.62%</a:t>
            </a:r>
            <a:endParaRPr lang="en-US" sz="3600" dirty="0" smtClean="0"/>
          </a:p>
          <a:p>
            <a:pPr>
              <a:buNone/>
            </a:pPr>
            <a:r>
              <a:rPr lang="en-US" sz="3600" dirty="0" smtClean="0"/>
              <a:t>K – neighbors classifier            -  </a:t>
            </a:r>
            <a:r>
              <a:rPr lang="en-US" sz="3600" dirty="0" smtClean="0"/>
              <a:t>  89.11%</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t>Model Cross Val Score</a:t>
            </a:r>
            <a:endParaRPr lang="en-US" b="1" dirty="0"/>
          </a:p>
        </p:txBody>
      </p:sp>
      <p:sp>
        <p:nvSpPr>
          <p:cNvPr id="3" name="Content Placeholder 2"/>
          <p:cNvSpPr>
            <a:spLocks noGrp="1"/>
          </p:cNvSpPr>
          <p:nvPr>
            <p:ph idx="1"/>
          </p:nvPr>
        </p:nvSpPr>
        <p:spPr>
          <a:xfrm>
            <a:off x="457200" y="2357430"/>
            <a:ext cx="8229600" cy="3071834"/>
          </a:xfrm>
        </p:spPr>
        <p:txBody>
          <a:bodyPr/>
          <a:lstStyle/>
          <a:p>
            <a:pPr>
              <a:buNone/>
            </a:pPr>
            <a:r>
              <a:rPr lang="en-US" dirty="0" smtClean="0"/>
              <a:t>                    </a:t>
            </a:r>
            <a:r>
              <a:rPr lang="en-US" sz="4000" b="1" dirty="0" smtClean="0">
                <a:solidFill>
                  <a:srgbClr val="00B050"/>
                </a:solidFill>
              </a:rPr>
              <a:t>Model                            </a:t>
            </a:r>
            <a:r>
              <a:rPr lang="en-US" sz="4000" b="1" dirty="0" smtClean="0">
                <a:solidFill>
                  <a:srgbClr val="00B050"/>
                </a:solidFill>
              </a:rPr>
              <a:t>Score</a:t>
            </a:r>
            <a:endParaRPr lang="en-US" b="1" dirty="0" smtClean="0">
              <a:solidFill>
                <a:srgbClr val="00B050"/>
              </a:solidFill>
            </a:endParaRPr>
          </a:p>
          <a:p>
            <a:pPr>
              <a:buNone/>
            </a:pPr>
            <a:r>
              <a:rPr lang="en-US" sz="3600" dirty="0" smtClean="0"/>
              <a:t>Decision tree classifier             -  </a:t>
            </a:r>
            <a:r>
              <a:rPr lang="en-US" sz="3600" dirty="0" smtClean="0"/>
              <a:t>94.37%</a:t>
            </a:r>
            <a:endParaRPr lang="en-US" sz="3600" dirty="0" smtClean="0"/>
          </a:p>
          <a:p>
            <a:pPr>
              <a:buNone/>
            </a:pPr>
            <a:r>
              <a:rPr lang="en-US" sz="3600" dirty="0" smtClean="0"/>
              <a:t>Logistic Regression                  -   95.43%</a:t>
            </a:r>
            <a:endParaRPr lang="en-US" sz="3600" dirty="0" smtClean="0"/>
          </a:p>
          <a:p>
            <a:pPr>
              <a:buNone/>
            </a:pPr>
            <a:r>
              <a:rPr lang="en-US" sz="3600" dirty="0" smtClean="0"/>
              <a:t>K – neighbors classifier            -  </a:t>
            </a:r>
            <a:r>
              <a:rPr lang="en-US" sz="3600" dirty="0" smtClean="0"/>
              <a:t> 89.81%</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000132"/>
          </a:xfrm>
        </p:spPr>
        <p:txBody>
          <a:bodyPr>
            <a:normAutofit/>
          </a:bodyPr>
          <a:lstStyle/>
          <a:p>
            <a:r>
              <a:rPr lang="en-US" sz="6000" b="1" dirty="0" smtClean="0">
                <a:solidFill>
                  <a:schemeClr val="tx1"/>
                </a:solidFill>
              </a:rPr>
              <a:t>            CONCLUSION</a:t>
            </a:r>
            <a:endParaRPr lang="en-US" sz="6000" b="1" dirty="0">
              <a:solidFill>
                <a:schemeClr val="tx1"/>
              </a:solidFill>
            </a:endParaRPr>
          </a:p>
        </p:txBody>
      </p:sp>
      <p:sp>
        <p:nvSpPr>
          <p:cNvPr id="3" name="Content Placeholder 2"/>
          <p:cNvSpPr>
            <a:spLocks noGrp="1"/>
          </p:cNvSpPr>
          <p:nvPr>
            <p:ph idx="1"/>
          </p:nvPr>
        </p:nvSpPr>
        <p:spPr>
          <a:xfrm>
            <a:off x="285720" y="1571612"/>
            <a:ext cx="8643998" cy="4929222"/>
          </a:xfrm>
        </p:spPr>
        <p:txBody>
          <a:bodyPr>
            <a:normAutofit lnSpcReduction="10000"/>
          </a:bodyPr>
          <a:lstStyle/>
          <a:p>
            <a:r>
              <a:rPr lang="en-US" sz="2800" b="1" dirty="0" smtClean="0">
                <a:solidFill>
                  <a:srgbClr val="002060"/>
                </a:solidFill>
              </a:rPr>
              <a:t>Now further to choose best model , I need to see of these models minimum difference accuracy score and cross val score and the model that will have the least difference , The same model would be best for this dataset.</a:t>
            </a:r>
          </a:p>
          <a:p>
            <a:r>
              <a:rPr lang="en-US" sz="2800" b="1" dirty="0" smtClean="0">
                <a:solidFill>
                  <a:srgbClr val="002060"/>
                </a:solidFill>
              </a:rPr>
              <a:t>Minimum difference is accuracy score and cross val score </a:t>
            </a:r>
            <a:r>
              <a:rPr lang="en-US" sz="2800" b="1" dirty="0" smtClean="0">
                <a:solidFill>
                  <a:srgbClr val="002060"/>
                </a:solidFill>
              </a:rPr>
              <a:t>decision Tree </a:t>
            </a:r>
            <a:r>
              <a:rPr lang="en-US" sz="2800" b="1" dirty="0" smtClean="0">
                <a:solidFill>
                  <a:srgbClr val="002060"/>
                </a:solidFill>
              </a:rPr>
              <a:t>classifier() model so this is our best model.</a:t>
            </a:r>
          </a:p>
          <a:p>
            <a:r>
              <a:rPr lang="en-US" sz="2800" b="1" dirty="0" smtClean="0">
                <a:solidFill>
                  <a:srgbClr val="002060"/>
                </a:solidFill>
              </a:rPr>
              <a:t> Then use best model predict the new test data for </a:t>
            </a:r>
            <a:r>
              <a:rPr lang="en-US" sz="2800" b="1" dirty="0" smtClean="0">
                <a:solidFill>
                  <a:srgbClr val="002060"/>
                </a:solidFill>
              </a:rPr>
              <a:t>comment </a:t>
            </a:r>
            <a:r>
              <a:rPr lang="en-US" sz="2800" b="1" dirty="0" smtClean="0">
                <a:solidFill>
                  <a:srgbClr val="002060"/>
                </a:solidFill>
              </a:rPr>
              <a:t>to predict the </a:t>
            </a:r>
            <a:r>
              <a:rPr lang="en-US" sz="2800" b="1" dirty="0" smtClean="0">
                <a:solidFill>
                  <a:srgbClr val="002060"/>
                </a:solidFill>
              </a:rPr>
              <a:t>class malignant </a:t>
            </a:r>
            <a:r>
              <a:rPr lang="en-US" sz="2800" b="1" dirty="0" smtClean="0">
                <a:solidFill>
                  <a:srgbClr val="002060"/>
                </a:solidFill>
              </a:rPr>
              <a:t>that use particular </a:t>
            </a:r>
            <a:r>
              <a:rPr lang="en-US" sz="2800" b="1" dirty="0" smtClean="0">
                <a:solidFill>
                  <a:srgbClr val="002060"/>
                </a:solidFill>
              </a:rPr>
              <a:t>comments </a:t>
            </a:r>
            <a:r>
              <a:rPr lang="en-US" sz="2800" b="1" dirty="0" smtClean="0">
                <a:solidFill>
                  <a:srgbClr val="002060"/>
                </a:solidFill>
              </a:rPr>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6">
                    <a:lumMod val="50000"/>
                  </a:schemeClr>
                </a:solidFill>
              </a:rPr>
              <a:t>     Predict the malignants</a:t>
            </a:r>
            <a:endParaRPr lang="en-US" sz="5400" b="1" dirty="0">
              <a:solidFill>
                <a:schemeClr val="accent6">
                  <a:lumMod val="50000"/>
                </a:schemeClr>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142976" y="2000240"/>
            <a:ext cx="2571768" cy="42005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929058" y="2285992"/>
            <a:ext cx="4214842" cy="142876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286248" y="4143380"/>
            <a:ext cx="3714776" cy="135732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Autofit/>
          </a:bodyPr>
          <a:lstStyle/>
          <a:p>
            <a:pPr>
              <a:buNone/>
            </a:pPr>
            <a:r>
              <a:rPr lang="en-US" sz="16600" dirty="0" smtClean="0"/>
              <a:t> </a:t>
            </a:r>
            <a:r>
              <a:rPr lang="en-US" sz="13800" b="1" dirty="0" smtClean="0">
                <a:solidFill>
                  <a:srgbClr val="FFC000"/>
                </a:solidFill>
              </a:rPr>
              <a:t>THANK</a:t>
            </a:r>
          </a:p>
          <a:p>
            <a:pPr>
              <a:buNone/>
            </a:pPr>
            <a:r>
              <a:rPr lang="en-US" sz="13800" b="1" dirty="0" smtClean="0">
                <a:solidFill>
                  <a:srgbClr val="FFC000"/>
                </a:solidFill>
              </a:rPr>
              <a:t>   YOU ?</a:t>
            </a:r>
            <a:endParaRPr lang="en-US" sz="13800" b="1"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00132"/>
          </a:xfrm>
        </p:spPr>
        <p:txBody>
          <a:bodyPr>
            <a:normAutofit/>
          </a:bodyPr>
          <a:lstStyle/>
          <a:p>
            <a:r>
              <a:rPr lang="en-US" sz="5400" b="1" dirty="0" smtClean="0"/>
              <a:t>                   AGENDA</a:t>
            </a:r>
            <a:endParaRPr lang="en-US" sz="5400" b="1" dirty="0"/>
          </a:p>
        </p:txBody>
      </p:sp>
      <p:sp>
        <p:nvSpPr>
          <p:cNvPr id="3" name="Content Placeholder 2"/>
          <p:cNvSpPr>
            <a:spLocks noGrp="1"/>
          </p:cNvSpPr>
          <p:nvPr>
            <p:ph idx="1"/>
          </p:nvPr>
        </p:nvSpPr>
        <p:spPr>
          <a:xfrm>
            <a:off x="214282" y="1357298"/>
            <a:ext cx="8472518" cy="4967302"/>
          </a:xfrm>
        </p:spPr>
        <p:txBody>
          <a:bodyPr/>
          <a:lstStyle/>
          <a:p>
            <a:pPr>
              <a:buFont typeface="Wingdings" pitchFamily="2" charset="2"/>
              <a:buChar char="Ø"/>
            </a:pPr>
            <a:r>
              <a:rPr lang="en-US" sz="3600" b="1" dirty="0" smtClean="0">
                <a:solidFill>
                  <a:srgbClr val="00B050"/>
                </a:solidFill>
              </a:rPr>
              <a:t>Introduction</a:t>
            </a:r>
          </a:p>
          <a:p>
            <a:pPr>
              <a:buFont typeface="Wingdings" pitchFamily="2" charset="2"/>
              <a:buChar char="Ø"/>
            </a:pPr>
            <a:r>
              <a:rPr lang="en-US" sz="3600" b="1" dirty="0" smtClean="0">
                <a:solidFill>
                  <a:srgbClr val="00B050"/>
                </a:solidFill>
              </a:rPr>
              <a:t>Objective</a:t>
            </a:r>
          </a:p>
          <a:p>
            <a:pPr>
              <a:buFont typeface="Wingdings" pitchFamily="2" charset="2"/>
              <a:buChar char="Ø"/>
            </a:pPr>
            <a:r>
              <a:rPr lang="en-US" sz="3600" b="1" dirty="0" smtClean="0">
                <a:solidFill>
                  <a:srgbClr val="00B050"/>
                </a:solidFill>
              </a:rPr>
              <a:t>Problem Definition</a:t>
            </a:r>
          </a:p>
          <a:p>
            <a:pPr>
              <a:buFont typeface="Wingdings" pitchFamily="2" charset="2"/>
              <a:buChar char="Ø"/>
            </a:pPr>
            <a:r>
              <a:rPr lang="en-US" sz="3600" b="1" dirty="0" smtClean="0">
                <a:solidFill>
                  <a:srgbClr val="00B050"/>
                </a:solidFill>
              </a:rPr>
              <a:t>EDA Process</a:t>
            </a:r>
          </a:p>
          <a:p>
            <a:pPr>
              <a:buFont typeface="Wingdings" pitchFamily="2" charset="2"/>
              <a:buChar char="Ø"/>
            </a:pPr>
            <a:r>
              <a:rPr lang="en-US" sz="3600" b="1" dirty="0" smtClean="0">
                <a:solidFill>
                  <a:srgbClr val="00B050"/>
                </a:solidFill>
              </a:rPr>
              <a:t>Pre – Processing Pipelines</a:t>
            </a:r>
          </a:p>
          <a:p>
            <a:pPr>
              <a:buFont typeface="Wingdings" pitchFamily="2" charset="2"/>
              <a:buChar char="Ø"/>
            </a:pPr>
            <a:r>
              <a:rPr lang="en-US" sz="3600" b="1" dirty="0" smtClean="0">
                <a:solidFill>
                  <a:srgbClr val="00B050"/>
                </a:solidFill>
              </a:rPr>
              <a:t>Model Building</a:t>
            </a:r>
          </a:p>
          <a:p>
            <a:pPr>
              <a:buFont typeface="Wingdings" pitchFamily="2" charset="2"/>
              <a:buChar char="Ø"/>
            </a:pPr>
            <a:r>
              <a:rPr lang="en-US" sz="3600" b="1" dirty="0" smtClean="0">
                <a:solidFill>
                  <a:srgbClr val="00B050"/>
                </a:solidFill>
              </a:rPr>
              <a:t>Conclusion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71570"/>
          </a:xfrm>
        </p:spPr>
        <p:txBody>
          <a:bodyPr>
            <a:normAutofit/>
          </a:bodyPr>
          <a:lstStyle/>
          <a:p>
            <a:r>
              <a:rPr lang="en-US" sz="5400" b="1" dirty="0" smtClean="0">
                <a:solidFill>
                  <a:srgbClr val="7030A0"/>
                </a:solidFill>
              </a:rPr>
              <a:t>             INTRODUCTION</a:t>
            </a:r>
            <a:endParaRPr lang="en-US" sz="5400" b="1" dirty="0">
              <a:solidFill>
                <a:srgbClr val="7030A0"/>
              </a:solidFill>
            </a:endParaRPr>
          </a:p>
        </p:txBody>
      </p:sp>
      <p:sp>
        <p:nvSpPr>
          <p:cNvPr id="3" name="Content Placeholder 2"/>
          <p:cNvSpPr>
            <a:spLocks noGrp="1"/>
          </p:cNvSpPr>
          <p:nvPr>
            <p:ph idx="1"/>
          </p:nvPr>
        </p:nvSpPr>
        <p:spPr>
          <a:xfrm>
            <a:off x="142844" y="1357298"/>
            <a:ext cx="8786874" cy="5357850"/>
          </a:xfrm>
        </p:spPr>
        <p:txBody>
          <a:bodyPr>
            <a:normAutofit/>
          </a:bodyPr>
          <a:lstStyle/>
          <a:p>
            <a:r>
              <a:rPr lang="en-IN"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t>
            </a:r>
            <a:r>
              <a:rPr lang="en-IN" dirty="0" smtClean="0"/>
              <a:t>a problem </a:t>
            </a:r>
            <a:r>
              <a:rPr lang="en-IN" dirty="0" smtClean="0"/>
              <a:t>across multiple platforms, there is a lack of models for online hate detection.</a:t>
            </a:r>
            <a:endParaRPr lang="en-US" dirty="0" smtClean="0"/>
          </a:p>
          <a:p>
            <a:r>
              <a:rPr lang="en-IN" dirty="0" smtClean="0"/>
              <a:t>Online hate, described as abusive language, aggression, </a:t>
            </a:r>
            <a:r>
              <a:rPr lang="en-IN" dirty="0" smtClean="0"/>
              <a:t>cyber bullying</a:t>
            </a:r>
            <a:r>
              <a:rPr lang="en-IN" dirty="0" smtClean="0"/>
              <a:t>, hatefulness and many others has been identified as a major threat on online social media platforms. Social media platforms are the most prominent grounds for such toxic behaviour.   </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895996"/>
          </a:xfrm>
        </p:spPr>
        <p:txBody>
          <a:bodyPr>
            <a:normAutofit lnSpcReduction="10000"/>
          </a:bodyPr>
          <a:lstStyle/>
          <a:p>
            <a:r>
              <a:rPr lang="en-IN" dirty="0" smtClean="0"/>
              <a:t>There has been a remarkable increase in the cases of </a:t>
            </a:r>
            <a:r>
              <a:rPr lang="en-IN" dirty="0" smtClean="0"/>
              <a:t>cyber bullying </a:t>
            </a:r>
            <a:r>
              <a:rPr lang="en-IN" dirty="0" smtClean="0"/>
              <a:t>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dirty="0" smtClean="0"/>
          </a:p>
          <a:p>
            <a:r>
              <a:rPr lang="en-IN"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smtClean="0"/>
              <a:t>unoffensive</a:t>
            </a:r>
            <a:r>
              <a:rPr lang="en-IN" dirty="0" smtClean="0"/>
              <a:t> , </a:t>
            </a:r>
            <a:r>
              <a:rPr lang="en-IN" dirty="0" smtClean="0"/>
              <a:t>but “u are an idiot” is clearly offensive.</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00132"/>
          </a:xfrm>
        </p:spPr>
        <p:txBody>
          <a:bodyPr>
            <a:normAutofit/>
          </a:bodyPr>
          <a:lstStyle/>
          <a:p>
            <a:r>
              <a:rPr lang="en-US" sz="5400" b="1" dirty="0" smtClean="0">
                <a:solidFill>
                  <a:srgbClr val="FF0000"/>
                </a:solidFill>
              </a:rPr>
              <a:t>                OBJECTIVE</a:t>
            </a:r>
            <a:endParaRPr lang="en-US" sz="5400" b="1" dirty="0">
              <a:solidFill>
                <a:srgbClr val="FF0000"/>
              </a:solidFill>
            </a:endParaRPr>
          </a:p>
        </p:txBody>
      </p:sp>
      <p:sp>
        <p:nvSpPr>
          <p:cNvPr id="3" name="Content Placeholder 2"/>
          <p:cNvSpPr>
            <a:spLocks noGrp="1"/>
          </p:cNvSpPr>
          <p:nvPr>
            <p:ph idx="1"/>
          </p:nvPr>
        </p:nvSpPr>
        <p:spPr>
          <a:xfrm>
            <a:off x="214282" y="1428736"/>
            <a:ext cx="8786874" cy="5214974"/>
          </a:xfrm>
        </p:spPr>
        <p:txBody>
          <a:bodyPr>
            <a:normAutofit fontScale="92500"/>
          </a:bodyPr>
          <a:lstStyle/>
          <a:p>
            <a:pPr marL="550926" indent="-514350">
              <a:buFont typeface="Wingdings" pitchFamily="2" charset="2"/>
              <a:buChar char="v"/>
            </a:pPr>
            <a:r>
              <a:rPr lang="en-US" sz="2800" dirty="0" smtClean="0"/>
              <a:t>Firstly collect the both data train and test</a:t>
            </a:r>
            <a:endParaRPr lang="en-US" sz="2800" dirty="0" smtClean="0"/>
          </a:p>
          <a:p>
            <a:pPr marL="550926" indent="-514350">
              <a:buFont typeface="Wingdings" pitchFamily="2" charset="2"/>
              <a:buChar char="v"/>
            </a:pPr>
            <a:r>
              <a:rPr lang="en-US" sz="2800" dirty="0" smtClean="0"/>
              <a:t>Clean the review text data using all NLP pre – processing </a:t>
            </a:r>
          </a:p>
          <a:p>
            <a:pPr marL="550926" indent="-514350">
              <a:buFont typeface="Wingdings" pitchFamily="2" charset="2"/>
              <a:buChar char="v"/>
            </a:pPr>
            <a:r>
              <a:rPr lang="en-US" sz="2800" dirty="0" smtClean="0"/>
              <a:t>Using basic attribute and methods</a:t>
            </a:r>
            <a:endParaRPr lang="en-US" sz="2800" dirty="0" smtClean="0"/>
          </a:p>
          <a:p>
            <a:pPr marL="550926" indent="-514350">
              <a:buFont typeface="Wingdings" pitchFamily="2" charset="2"/>
              <a:buChar char="v"/>
            </a:pPr>
            <a:r>
              <a:rPr lang="en-US" sz="2800" dirty="0" smtClean="0"/>
              <a:t>Using machine learning models</a:t>
            </a:r>
          </a:p>
          <a:p>
            <a:pPr marL="550926" indent="-514350">
              <a:buFont typeface="Wingdings" pitchFamily="2" charset="2"/>
              <a:buChar char="v"/>
            </a:pPr>
            <a:r>
              <a:rPr lang="en-US" sz="2800" dirty="0" smtClean="0"/>
              <a:t>All text data to convert vector form using tfidfvectorizer</a:t>
            </a:r>
          </a:p>
          <a:p>
            <a:pPr marL="550926" indent="-514350">
              <a:buFont typeface="Wingdings" pitchFamily="2" charset="2"/>
              <a:buChar char="v"/>
            </a:pPr>
            <a:r>
              <a:rPr lang="en-US" sz="2800" dirty="0" smtClean="0"/>
              <a:t>These models checking cross val score and choose the best model</a:t>
            </a:r>
          </a:p>
          <a:p>
            <a:pPr marL="550926" indent="-514350">
              <a:buFont typeface="Wingdings" pitchFamily="2" charset="2"/>
              <a:buChar char="v"/>
            </a:pPr>
            <a:r>
              <a:rPr lang="en-US" sz="2800" dirty="0" smtClean="0"/>
              <a:t>Clean the review text data using different method</a:t>
            </a:r>
          </a:p>
          <a:p>
            <a:pPr marL="550926" indent="-514350">
              <a:buFont typeface="Wingdings" pitchFamily="2" charset="2"/>
              <a:buChar char="v"/>
            </a:pPr>
            <a:r>
              <a:rPr lang="en-US" sz="2800" dirty="0" smtClean="0"/>
              <a:t>Using word cloud library and sentiment intensity analyzer for NLP task</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71570"/>
          </a:xfrm>
        </p:spPr>
        <p:txBody>
          <a:bodyPr>
            <a:normAutofit/>
          </a:bodyPr>
          <a:lstStyle/>
          <a:p>
            <a:r>
              <a:rPr lang="en-US" sz="5400" b="1" dirty="0" smtClean="0"/>
              <a:t>      PROBLEM DEFINITION</a:t>
            </a:r>
            <a:endParaRPr lang="en-US" sz="5400" b="1" dirty="0"/>
          </a:p>
        </p:txBody>
      </p:sp>
      <p:sp>
        <p:nvSpPr>
          <p:cNvPr id="3" name="Content Placeholder 2"/>
          <p:cNvSpPr>
            <a:spLocks noGrp="1"/>
          </p:cNvSpPr>
          <p:nvPr>
            <p:ph idx="1"/>
          </p:nvPr>
        </p:nvSpPr>
        <p:spPr>
          <a:xfrm>
            <a:off x="142844" y="1357298"/>
            <a:ext cx="8786874" cy="5286412"/>
          </a:xfrm>
        </p:spPr>
        <p:txBody>
          <a:bodyPr>
            <a:normAutofit/>
          </a:bodyPr>
          <a:lstStyle/>
          <a:p>
            <a:pPr>
              <a:buNone/>
            </a:pPr>
            <a:r>
              <a:rPr lang="en-US" sz="2400" dirty="0" smtClean="0"/>
              <a:t>   This </a:t>
            </a:r>
            <a:r>
              <a:rPr lang="en-US" sz="2400" dirty="0" smtClean="0"/>
              <a:t>data has classification problem for </a:t>
            </a:r>
            <a:r>
              <a:rPr lang="en-US" sz="2400" dirty="0" smtClean="0"/>
              <a:t>malignants </a:t>
            </a:r>
            <a:r>
              <a:rPr lang="en-US" sz="2400" dirty="0" smtClean="0"/>
              <a:t>column which has </a:t>
            </a:r>
            <a:r>
              <a:rPr lang="en-US" sz="2400" dirty="0" smtClean="0"/>
              <a:t>two </a:t>
            </a:r>
            <a:r>
              <a:rPr lang="en-US" sz="2400" dirty="0" smtClean="0"/>
              <a:t>class to identify for </a:t>
            </a:r>
            <a:r>
              <a:rPr lang="en-US" sz="2400" dirty="0" smtClean="0"/>
              <a:t>malignant 0 or 1 class </a:t>
            </a:r>
            <a:r>
              <a:rPr lang="en-US" sz="2400" dirty="0" smtClean="0"/>
              <a:t>data. It has only </a:t>
            </a:r>
            <a:r>
              <a:rPr lang="en-US" sz="2400" dirty="0" smtClean="0"/>
              <a:t>many </a:t>
            </a:r>
            <a:r>
              <a:rPr lang="en-US" sz="2400" dirty="0" smtClean="0"/>
              <a:t>column represent </a:t>
            </a:r>
            <a:r>
              <a:rPr lang="en-US" sz="2400" dirty="0" smtClean="0"/>
              <a:t> comment_text , malignants ,loath ,threat , abuse etc.</a:t>
            </a:r>
            <a:endParaRPr lang="en-US" sz="2400" dirty="0" smtClean="0"/>
          </a:p>
          <a:p>
            <a:pPr>
              <a:buNone/>
            </a:pPr>
            <a:r>
              <a:rPr lang="en-US" sz="2400" dirty="0" smtClean="0"/>
              <a:t>    In this type classification problem to solve NLP(natural language processing) task and different methods and technique used for NLP task to solve and this data clean and process to easily readable and understandable.</a:t>
            </a:r>
          </a:p>
          <a:p>
            <a:pPr>
              <a:buNone/>
            </a:pPr>
            <a:r>
              <a:rPr lang="en-US" sz="2400" dirty="0" smtClean="0"/>
              <a:t>     </a:t>
            </a:r>
            <a:r>
              <a:rPr lang="en-US" sz="2400" dirty="0" smtClean="0"/>
              <a:t>More </a:t>
            </a:r>
            <a:r>
              <a:rPr lang="en-US" sz="2400" dirty="0" smtClean="0"/>
              <a:t>column and rows are used to this shape </a:t>
            </a:r>
            <a:r>
              <a:rPr lang="en-US" sz="2400" dirty="0" smtClean="0"/>
              <a:t>(312735,2</a:t>
            </a:r>
            <a:r>
              <a:rPr lang="en-US" sz="2400" dirty="0" smtClean="0"/>
              <a:t>) and In this data output column is </a:t>
            </a:r>
            <a:r>
              <a:rPr lang="en-US" sz="2400" dirty="0" smtClean="0"/>
              <a:t>malignants </a:t>
            </a:r>
            <a:r>
              <a:rPr lang="en-US" sz="2400" dirty="0" smtClean="0"/>
              <a:t>in this </a:t>
            </a:r>
            <a:r>
              <a:rPr lang="en-US" sz="2400" dirty="0" smtClean="0"/>
              <a:t>two </a:t>
            </a:r>
            <a:r>
              <a:rPr lang="en-US" sz="2400" dirty="0" smtClean="0"/>
              <a:t>class is present</a:t>
            </a:r>
            <a:r>
              <a:rPr lang="en-US" sz="2400" dirty="0" smtClean="0"/>
              <a:t>.</a:t>
            </a:r>
          </a:p>
          <a:p>
            <a:pPr>
              <a:buNone/>
            </a:pPr>
            <a:r>
              <a:rPr lang="en-US" sz="2400" dirty="0" smtClean="0"/>
              <a:t> </a:t>
            </a:r>
            <a:r>
              <a:rPr lang="en-US" sz="2400" dirty="0" smtClean="0"/>
              <a:t>   In this merge both train and test data and all preprocessing is done on this dataset.</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071570"/>
          </a:xfrm>
        </p:spPr>
        <p:txBody>
          <a:bodyPr>
            <a:normAutofit/>
          </a:bodyPr>
          <a:lstStyle/>
          <a:p>
            <a:r>
              <a:rPr lang="en-US" sz="5400" b="1" dirty="0" smtClean="0">
                <a:solidFill>
                  <a:srgbClr val="FF0000"/>
                </a:solidFill>
              </a:rPr>
              <a:t>     Lets Move EDA Process</a:t>
            </a:r>
            <a:endParaRPr lang="en-US" sz="5400" b="1" dirty="0">
              <a:solidFill>
                <a:srgbClr val="FF0000"/>
              </a:solidFill>
            </a:endParaRPr>
          </a:p>
        </p:txBody>
      </p:sp>
      <p:sp>
        <p:nvSpPr>
          <p:cNvPr id="3" name="Content Placeholder 2"/>
          <p:cNvSpPr>
            <a:spLocks noGrp="1"/>
          </p:cNvSpPr>
          <p:nvPr>
            <p:ph idx="1"/>
          </p:nvPr>
        </p:nvSpPr>
        <p:spPr>
          <a:xfrm>
            <a:off x="214282" y="1500174"/>
            <a:ext cx="8786874" cy="5072098"/>
          </a:xfrm>
        </p:spPr>
        <p:txBody>
          <a:bodyPr/>
          <a:lstStyle/>
          <a:p>
            <a:pPr>
              <a:buNone/>
            </a:pPr>
            <a:r>
              <a:rPr lang="en-US" dirty="0" smtClean="0"/>
              <a:t>In this , I have used multiple methods , attributes so that we can understand the data well such as –</a:t>
            </a:r>
          </a:p>
          <a:p>
            <a:pPr>
              <a:buFont typeface="Wingdings" pitchFamily="2" charset="2"/>
              <a:buChar char="q"/>
            </a:pPr>
            <a:r>
              <a:rPr lang="en-US" dirty="0" smtClean="0"/>
              <a:t> Check the dataset shape using shape attribute</a:t>
            </a:r>
          </a:p>
          <a:p>
            <a:pPr>
              <a:buFont typeface="Wingdings" pitchFamily="2" charset="2"/>
              <a:buChar char="q"/>
            </a:pPr>
            <a:r>
              <a:rPr lang="en-US" dirty="0" smtClean="0"/>
              <a:t> Check the columns name use columns attribute</a:t>
            </a:r>
          </a:p>
          <a:p>
            <a:pPr>
              <a:buFont typeface="Wingdings" pitchFamily="2" charset="2"/>
              <a:buChar char="q"/>
            </a:pPr>
            <a:r>
              <a:rPr lang="en-US" dirty="0" smtClean="0"/>
              <a:t> Check the datatypes using dtypes attribute</a:t>
            </a:r>
          </a:p>
          <a:p>
            <a:pPr>
              <a:buFont typeface="Wingdings" pitchFamily="2" charset="2"/>
              <a:buChar char="q"/>
            </a:pPr>
            <a:r>
              <a:rPr lang="en-US" dirty="0" smtClean="0"/>
              <a:t> Check the all attribute count, datatypes, columns  name using info() methods, value_counts() ,unique()  ,rename() methods </a:t>
            </a:r>
          </a:p>
          <a:p>
            <a:pPr>
              <a:buFont typeface="Wingdings" pitchFamily="2" charset="2"/>
              <a:buChar char="q"/>
            </a:pPr>
            <a:r>
              <a:rPr lang="en-US" dirty="0" smtClean="0"/>
              <a:t> Check the null value use isnull().sum() methods but this dataset no null value present.</a:t>
            </a:r>
            <a:endParaRPr lang="en-US" sz="2000" dirty="0" smtClean="0"/>
          </a:p>
          <a:p>
            <a:pPr>
              <a:buFont typeface="Wingdings" pitchFamily="2" charset="2"/>
              <a:buChar char="q"/>
            </a:pPr>
            <a:r>
              <a:rPr lang="en-US" dirty="0" smtClean="0"/>
              <a:t>Check the top row using head() and tail() method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071570"/>
          </a:xfrm>
        </p:spPr>
        <p:txBody>
          <a:bodyPr>
            <a:noAutofit/>
          </a:bodyPr>
          <a:lstStyle/>
          <a:p>
            <a:r>
              <a:rPr lang="en-US" sz="4800" b="1" dirty="0" smtClean="0"/>
              <a:t>NLP Task for Cleaning methods</a:t>
            </a:r>
            <a:endParaRPr lang="en-US" sz="4800" b="1" dirty="0"/>
          </a:p>
        </p:txBody>
      </p:sp>
      <p:sp>
        <p:nvSpPr>
          <p:cNvPr id="3" name="Content Placeholder 2"/>
          <p:cNvSpPr>
            <a:spLocks noGrp="1"/>
          </p:cNvSpPr>
          <p:nvPr>
            <p:ph idx="1"/>
          </p:nvPr>
        </p:nvSpPr>
        <p:spPr/>
        <p:txBody>
          <a:bodyPr/>
          <a:lstStyle/>
          <a:p>
            <a:r>
              <a:rPr lang="en-US" dirty="0" smtClean="0"/>
              <a:t>In text data remove all punctuation marks</a:t>
            </a:r>
          </a:p>
          <a:p>
            <a:r>
              <a:rPr lang="en-US" dirty="0" smtClean="0"/>
              <a:t> </a:t>
            </a:r>
            <a:r>
              <a:rPr lang="en-US" dirty="0" smtClean="0"/>
              <a:t>showing that in length column to counting no of character use in text data</a:t>
            </a:r>
            <a:endParaRPr lang="en-US" dirty="0" smtClean="0"/>
          </a:p>
          <a:p>
            <a:r>
              <a:rPr lang="en-US" dirty="0" smtClean="0"/>
              <a:t> Using regex substitute methods for removing email /web address , money symbols, phone number, any type of number, white spaces etc.</a:t>
            </a:r>
          </a:p>
          <a:p>
            <a:r>
              <a:rPr lang="en-US" dirty="0" smtClean="0"/>
              <a:t> Remove all stopwords</a:t>
            </a:r>
          </a:p>
          <a:p>
            <a:r>
              <a:rPr lang="en-US" dirty="0" smtClean="0"/>
              <a:t> Finally create length for identify clean data length observed.</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normAutofit/>
          </a:bodyPr>
          <a:lstStyle/>
          <a:p>
            <a:r>
              <a:rPr lang="en-US" sz="5400" b="1" dirty="0" smtClean="0"/>
              <a:t>         Univariate analysis</a:t>
            </a:r>
            <a:endParaRPr lang="en-US" sz="5400" b="1" dirty="0"/>
          </a:p>
        </p:txBody>
      </p:sp>
      <p:pic>
        <p:nvPicPr>
          <p:cNvPr id="1026" name="Picture 2"/>
          <p:cNvPicPr>
            <a:picLocks noGrp="1" noChangeAspect="1" noChangeArrowheads="1"/>
          </p:cNvPicPr>
          <p:nvPr>
            <p:ph idx="1"/>
          </p:nvPr>
        </p:nvPicPr>
        <p:blipFill>
          <a:blip r:embed="rId2"/>
          <a:srcRect/>
          <a:stretch>
            <a:fillRect/>
          </a:stretch>
        </p:blipFill>
        <p:spPr bwMode="auto">
          <a:xfrm>
            <a:off x="785786" y="2000241"/>
            <a:ext cx="7429552" cy="356315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TotalTime>
  <Words>857</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PERSENTATION  ON MALIGNANT PROJECT</vt:lpstr>
      <vt:lpstr>                   AGENDA</vt:lpstr>
      <vt:lpstr>             INTRODUCTION</vt:lpstr>
      <vt:lpstr>Slide 4</vt:lpstr>
      <vt:lpstr>                OBJECTIVE</vt:lpstr>
      <vt:lpstr>      PROBLEM DEFINITION</vt:lpstr>
      <vt:lpstr>     Lets Move EDA Process</vt:lpstr>
      <vt:lpstr>NLP Task for Cleaning methods</vt:lpstr>
      <vt:lpstr>         Univariate analysis</vt:lpstr>
      <vt:lpstr>   Pre – Processing Pipeline</vt:lpstr>
      <vt:lpstr>              Model Building</vt:lpstr>
      <vt:lpstr>      Model Accuracy Score</vt:lpstr>
      <vt:lpstr>        Model Cross Val Score</vt:lpstr>
      <vt:lpstr>            CONCLUSION</vt:lpstr>
      <vt:lpstr>     Predict the malignants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ADMIN00</dc:creator>
  <cp:lastModifiedBy>ADMIN00</cp:lastModifiedBy>
  <cp:revision>11</cp:revision>
  <dcterms:created xsi:type="dcterms:W3CDTF">2021-09-13T14:36:12Z</dcterms:created>
  <dcterms:modified xsi:type="dcterms:W3CDTF">2021-09-13T15:53:34Z</dcterms:modified>
</cp:coreProperties>
</file>