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7"/>
  </p:notesMasterIdLst>
  <p:sldIdLst>
    <p:sldId id="370" r:id="rId2"/>
    <p:sldId id="368" r:id="rId3"/>
    <p:sldId id="258" r:id="rId4"/>
    <p:sldId id="358" r:id="rId5"/>
    <p:sldId id="364" r:id="rId6"/>
    <p:sldId id="273" r:id="rId7"/>
    <p:sldId id="360" r:id="rId8"/>
    <p:sldId id="366" r:id="rId9"/>
    <p:sldId id="320" r:id="rId10"/>
    <p:sldId id="317" r:id="rId11"/>
    <p:sldId id="321" r:id="rId12"/>
    <p:sldId id="322" r:id="rId13"/>
    <p:sldId id="323" r:id="rId14"/>
    <p:sldId id="319" r:id="rId15"/>
    <p:sldId id="325" r:id="rId16"/>
    <p:sldId id="327" r:id="rId17"/>
    <p:sldId id="328" r:id="rId18"/>
    <p:sldId id="329" r:id="rId19"/>
    <p:sldId id="330" r:id="rId20"/>
    <p:sldId id="350" r:id="rId21"/>
    <p:sldId id="331" r:id="rId22"/>
    <p:sldId id="335" r:id="rId23"/>
    <p:sldId id="333" r:id="rId24"/>
    <p:sldId id="369" r:id="rId25"/>
    <p:sldId id="3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703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ECA2A-A9EC-4AC7-8631-6CF3101E112A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3380-FFE7-4319-9D24-6DB7ECB89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36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874BA3-0BE2-44BF-9F11-EEA71CF5A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27BB06-858C-456A-AF2D-8A21E9FD1C8F}" type="datetimeFigureOut">
              <a:rPr lang="en-US" smtClean="0"/>
              <a:pPr/>
              <a:t>12/5/2015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7772400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1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1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            </a:t>
            </a:r>
            <a:br>
              <a:rPr kumimoji="0" lang="en-US" sz="2000" b="0" i="1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900" b="0" i="1" u="none" strike="noStrike" kern="1200" cap="none" spc="-100" normalizeH="0" baseline="0" noProof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training period presentation </a:t>
            </a:r>
            <a:br>
              <a:rPr kumimoji="0" lang="en-US" sz="4900" b="0" i="1" u="none" strike="noStrike" kern="1200" cap="none" spc="-100" normalizeH="0" baseline="0" noProof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5300" b="0" i="1" u="none" strike="noStrike" kern="1200" cap="none" spc="-10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3962400"/>
            <a:ext cx="6400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2286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4800" b="1" i="1" dirty="0" smtClean="0"/>
              <a:t>Enterprise </a:t>
            </a:r>
            <a:r>
              <a:rPr kumimoji="0" lang="en-US" sz="4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 Management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5715000"/>
            <a:ext cx="2163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/>
              <a:t>-</a:t>
            </a:r>
            <a:r>
              <a:rPr lang="en-US" b="1" i="1" dirty="0" smtClean="0"/>
              <a:t>By    JATIN PATNI </a:t>
            </a:r>
          </a:p>
          <a:p>
            <a:pPr algn="r"/>
            <a:r>
              <a:rPr lang="en-US" b="1" i="1" dirty="0" smtClean="0"/>
              <a:t>HITESH JAISINGHANI</a:t>
            </a:r>
          </a:p>
          <a:p>
            <a:pPr algn="r"/>
            <a:r>
              <a:rPr lang="en-US" b="1" i="1" dirty="0" smtClean="0"/>
              <a:t>KISAN CHAURASIYA</a:t>
            </a:r>
          </a:p>
          <a:p>
            <a:pPr algn="r"/>
            <a:r>
              <a:rPr lang="en-US" i="1" dirty="0" smtClean="0"/>
              <a:t>(IT – FINAL YEAR)       </a:t>
            </a:r>
            <a:endParaRPr lang="en-US" i="1" dirty="0"/>
          </a:p>
          <a:p>
            <a:pPr algn="r"/>
            <a:endParaRPr lang="en-IN" dirty="0"/>
          </a:p>
        </p:txBody>
      </p:sp>
      <p:pic>
        <p:nvPicPr>
          <p:cNvPr id="7" name="Picture 2" descr="C:\Users\jatin\Desktop\New folder (2)\skit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905000"/>
            <a:ext cx="1951892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8295" y="5858470"/>
            <a:ext cx="1879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smtClean="0"/>
              <a:t>-Submitted to </a:t>
            </a:r>
          </a:p>
          <a:p>
            <a:pPr algn="r"/>
            <a:r>
              <a:rPr lang="en-US" i="1" dirty="0" smtClean="0"/>
              <a:t>Ms. </a:t>
            </a:r>
            <a:r>
              <a:rPr lang="en-US" i="1" dirty="0" err="1" smtClean="0"/>
              <a:t>Neha</a:t>
            </a:r>
            <a:r>
              <a:rPr lang="en-US" i="1" dirty="0" smtClean="0"/>
              <a:t> </a:t>
            </a:r>
            <a:r>
              <a:rPr lang="en-US" i="1" dirty="0" err="1" smtClean="0"/>
              <a:t>Janu</a:t>
            </a:r>
            <a:r>
              <a:rPr lang="en-US" i="1" dirty="0" smtClean="0"/>
              <a:t>      </a:t>
            </a:r>
            <a:endParaRPr lang="en-US" i="1" dirty="0"/>
          </a:p>
          <a:p>
            <a:pPr algn="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tin\Desktop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7620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020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78025"/>
            <a:ext cx="7543800" cy="2593975"/>
          </a:xfrm>
        </p:spPr>
        <p:txBody>
          <a:bodyPr/>
          <a:lstStyle/>
          <a:p>
            <a:r>
              <a:rPr lang="en-IN" dirty="0" smtClean="0"/>
              <a:t>        BRANCH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INDIA &amp; CHICAGO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54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tin\Desktop\1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8382000" cy="662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683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305800" cy="2593975"/>
          </a:xfrm>
        </p:spPr>
        <p:txBody>
          <a:bodyPr/>
          <a:lstStyle/>
          <a:p>
            <a:r>
              <a:rPr lang="en-IN" sz="7200" dirty="0" smtClean="0"/>
              <a:t>Configurations on various devices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601200" cy="7010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900752"/>
            <a:ext cx="6579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VLANs ARE CREATED ON THIS SWITCH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5746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67000" y="1371600"/>
            <a:ext cx="2133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83613" y="786825"/>
            <a:ext cx="5160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Routing protocol used is OSPF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2054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tin\Pictures\Screenshots\Screenshot (3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86106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91000" y="3810000"/>
            <a:ext cx="395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DHCP Config</a:t>
            </a:r>
            <a:endParaRPr lang="en-IN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33800" y="3124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92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jatin\Pictures\Screenshots\Screenshot (4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78675" y="990600"/>
            <a:ext cx="663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Commands used </a:t>
            </a:r>
            <a:r>
              <a:rPr lang="en-IN" sz="3200" dirty="0" smtClean="0"/>
              <a:t>to configure IP Phone</a:t>
            </a:r>
            <a:endParaRPr lang="en-IN" sz="3200" dirty="0"/>
          </a:p>
        </p:txBody>
      </p:sp>
      <p:sp>
        <p:nvSpPr>
          <p:cNvPr id="7" name="Right Brace 6"/>
          <p:cNvSpPr/>
          <p:nvPr/>
        </p:nvSpPr>
        <p:spPr>
          <a:xfrm>
            <a:off x="4191000" y="2209800"/>
            <a:ext cx="571500" cy="3886200"/>
          </a:xfrm>
          <a:prstGeom prst="rightBrace">
            <a:avLst>
              <a:gd name="adj1" fmla="val 8333"/>
              <a:gd name="adj2" fmla="val 489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43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667000"/>
            <a:ext cx="5334000" cy="1146175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 smtClean="0"/>
              <a:t>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31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atin\Desktop\screenshots\datacent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7467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64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Networking</a:t>
            </a:r>
          </a:p>
          <a:p>
            <a:r>
              <a:rPr lang="en-IN" dirty="0" smtClean="0"/>
              <a:t>Some Networking Terminologies</a:t>
            </a:r>
          </a:p>
          <a:p>
            <a:r>
              <a:rPr lang="en-IN" dirty="0" smtClean="0"/>
              <a:t>OSI model</a:t>
            </a:r>
          </a:p>
          <a:p>
            <a:r>
              <a:rPr lang="en-IN" dirty="0" smtClean="0"/>
              <a:t>Routing</a:t>
            </a:r>
            <a:endParaRPr lang="en-IN" dirty="0" smtClean="0"/>
          </a:p>
          <a:p>
            <a:r>
              <a:rPr lang="en-IN" dirty="0" smtClean="0"/>
              <a:t>Technology Used</a:t>
            </a:r>
          </a:p>
          <a:p>
            <a:r>
              <a:rPr lang="en-IN" dirty="0" smtClean="0"/>
              <a:t>VLSM</a:t>
            </a:r>
          </a:p>
          <a:p>
            <a:r>
              <a:rPr lang="en-IN" dirty="0" smtClean="0"/>
              <a:t>Project TOPOLOGY Screenshots</a:t>
            </a:r>
          </a:p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047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543800" cy="1908175"/>
          </a:xfrm>
        </p:spPr>
        <p:txBody>
          <a:bodyPr/>
          <a:lstStyle/>
          <a:p>
            <a:r>
              <a:rPr lang="en-IN" dirty="0"/>
              <a:t>Configurations on various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31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tin\Pictures\Screenshots\Screenshot (3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4582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00800" y="1905000"/>
            <a:ext cx="15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0099"/>
                </a:solidFill>
              </a:rPr>
              <a:t>NTP Server</a:t>
            </a:r>
            <a:endParaRPr lang="en-IN" sz="2400" dirty="0">
              <a:solidFill>
                <a:srgbClr val="000099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62600" y="10668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79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tin\Pictures\Screenshots\Screenshot (4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000"/>
            <a:ext cx="8382000" cy="6819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410200" y="2133600"/>
            <a:ext cx="3132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0099"/>
                </a:solidFill>
              </a:rPr>
              <a:t>Trivial File transfer protocol</a:t>
            </a:r>
            <a:endParaRPr lang="en-IN" sz="3200" dirty="0">
              <a:solidFill>
                <a:srgbClr val="000099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562600" y="13716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79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atin\Pictures\Screenshots\Screenshot (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4" y="46884"/>
            <a:ext cx="8447066" cy="68111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4114800"/>
            <a:ext cx="2376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0099"/>
                </a:solidFill>
              </a:rPr>
              <a:t>Syslog Server</a:t>
            </a:r>
            <a:endParaRPr lang="en-IN" sz="3200" dirty="0">
              <a:solidFill>
                <a:srgbClr val="000099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76400" y="1447800"/>
            <a:ext cx="304800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88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Cisco Routers and Switches are best in the World, so this Enterprise Network Design works best in such type of scenario.</a:t>
            </a:r>
          </a:p>
          <a:p>
            <a:r>
              <a:rPr lang="en-IN" dirty="0" smtClean="0"/>
              <a:t>The Network Design is completely practical.</a:t>
            </a:r>
          </a:p>
          <a:p>
            <a:r>
              <a:rPr lang="en-IN" dirty="0" smtClean="0"/>
              <a:t>All the configurations are based on latest series of CISCO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97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" y="2286000"/>
            <a:ext cx="7620000" cy="16764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Any Queries..??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03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 smtClean="0"/>
              <a:t>NETWORKING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 smtClean="0"/>
              <a:t>Network communication between two or more than two network devices by using any transmission media.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REQUIREMENTS  OF  NETWORKING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 smtClean="0"/>
              <a:t>Minimum two computers with NIC.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 smtClean="0"/>
              <a:t>Transmission media</a:t>
            </a:r>
          </a:p>
          <a:p>
            <a:pPr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 smtClean="0"/>
              <a:t>Networking operating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pPr algn="ctr"/>
            <a:r>
              <a:rPr lang="en-IN" dirty="0" smtClean="0"/>
              <a:t>Some Networking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PC</a:t>
            </a:r>
            <a:r>
              <a:rPr lang="en-IN" dirty="0" smtClean="0"/>
              <a:t> : A computer is capable of running various networking related commands.</a:t>
            </a:r>
          </a:p>
          <a:p>
            <a:r>
              <a:rPr lang="en-IN" b="1" dirty="0" smtClean="0"/>
              <a:t>Switch</a:t>
            </a:r>
            <a:r>
              <a:rPr lang="en-IN" dirty="0" smtClean="0"/>
              <a:t> : A networking device that is used to connect devices . It works on Layer 2 of OSI model layer.</a:t>
            </a:r>
          </a:p>
          <a:p>
            <a:r>
              <a:rPr lang="en-IN" b="1" dirty="0" smtClean="0"/>
              <a:t>Router</a:t>
            </a:r>
            <a:r>
              <a:rPr lang="en-IN" dirty="0" smtClean="0"/>
              <a:t> : </a:t>
            </a:r>
            <a:r>
              <a:rPr lang="en-IN" dirty="0"/>
              <a:t>A </a:t>
            </a:r>
            <a:r>
              <a:rPr lang="en-IN" dirty="0" smtClean="0"/>
              <a:t>networking </a:t>
            </a:r>
            <a:r>
              <a:rPr lang="en-IN" dirty="0"/>
              <a:t>device that forwards data packets along networks</a:t>
            </a:r>
            <a:r>
              <a:rPr lang="en-IN" dirty="0" smtClean="0"/>
              <a:t>.</a:t>
            </a:r>
            <a:r>
              <a:rPr lang="en-IN" b="1" dirty="0"/>
              <a:t> </a:t>
            </a:r>
            <a:r>
              <a:rPr lang="en-IN" dirty="0"/>
              <a:t>Routers are located at gateways, the places where two or more networks </a:t>
            </a:r>
            <a:r>
              <a:rPr lang="en-IN" dirty="0" smtClean="0"/>
              <a:t>connect. It works on Layer 3 of OSI model Layer.</a:t>
            </a:r>
          </a:p>
          <a:p>
            <a:r>
              <a:rPr lang="en-IN" b="1" dirty="0" smtClean="0"/>
              <a:t>Console PC </a:t>
            </a:r>
            <a:r>
              <a:rPr lang="en-IN" dirty="0" smtClean="0"/>
              <a:t>: A  PC that is used to access the console of Router and Switch.</a:t>
            </a:r>
          </a:p>
          <a:p>
            <a:r>
              <a:rPr lang="en-IN" b="1" dirty="0" smtClean="0"/>
              <a:t>ISP</a:t>
            </a:r>
            <a:r>
              <a:rPr lang="en-IN" dirty="0" smtClean="0"/>
              <a:t> : internet Service Provider (e.g. IDEA, VODAFONE)</a:t>
            </a:r>
          </a:p>
          <a:p>
            <a:r>
              <a:rPr lang="en-IN" b="1" dirty="0" smtClean="0"/>
              <a:t>Connecting Wires </a:t>
            </a:r>
            <a:r>
              <a:rPr lang="en-IN" dirty="0" smtClean="0"/>
              <a:t>: Various connecting wires are used to connect. (Straight Cable, Cross Cable, Serial Links,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821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OSI MODEL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" y="16002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05399" y="1156899"/>
            <a:ext cx="298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Open system interconnection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8078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 smtClean="0">
                <a:solidFill>
                  <a:schemeClr val="accent6">
                    <a:lumMod val="75000"/>
                  </a:schemeClr>
                </a:solidFill>
              </a:rPr>
              <a:t>ROUTING</a:t>
            </a:r>
            <a:endParaRPr lang="en-US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en-US" dirty="0" smtClean="0"/>
              <a:t>The routing is used for taking a packet from one device and sending it through the network to another devices of different network.</a:t>
            </a:r>
          </a:p>
          <a:p>
            <a:pPr>
              <a:buClr>
                <a:srgbClr val="00B050"/>
              </a:buClr>
            </a:pPr>
            <a:endParaRPr lang="en-US" dirty="0"/>
          </a:p>
          <a:p>
            <a:pPr marL="114300" indent="0">
              <a:buClr>
                <a:srgbClr val="00B050"/>
              </a:buClr>
              <a:buNone/>
            </a:pPr>
            <a:endParaRPr lang="en-US" dirty="0" smtClean="0"/>
          </a:p>
          <a:p>
            <a:pPr>
              <a:buClr>
                <a:srgbClr val="00B050"/>
              </a:buClr>
            </a:pPr>
            <a:r>
              <a:rPr lang="en-US" b="1" dirty="0" smtClean="0"/>
              <a:t>Types of Routing </a:t>
            </a:r>
            <a:r>
              <a:rPr lang="en-US" dirty="0" smtClean="0"/>
              <a:t>:-</a:t>
            </a:r>
          </a:p>
          <a:p>
            <a:pPr marL="571500" indent="-457200">
              <a:buClr>
                <a:srgbClr val="00B050"/>
              </a:buClr>
              <a:buFont typeface="+mj-lt"/>
              <a:buAutoNum type="arabicPeriod"/>
            </a:pPr>
            <a:r>
              <a:rPr lang="en-US" dirty="0" smtClean="0"/>
              <a:t>Default Routing </a:t>
            </a:r>
          </a:p>
          <a:p>
            <a:pPr marL="571500" indent="-457200">
              <a:buClr>
                <a:srgbClr val="00B050"/>
              </a:buClr>
              <a:buFont typeface="+mj-lt"/>
              <a:buAutoNum type="arabicPeriod"/>
            </a:pPr>
            <a:r>
              <a:rPr lang="en-US" dirty="0" smtClean="0"/>
              <a:t>Static Routing</a:t>
            </a:r>
          </a:p>
          <a:p>
            <a:pPr marL="571500" indent="-457200">
              <a:buClr>
                <a:srgbClr val="00B050"/>
              </a:buClr>
              <a:buFont typeface="+mj-lt"/>
              <a:buAutoNum type="arabicPeriod"/>
            </a:pPr>
            <a:r>
              <a:rPr lang="en-US" dirty="0" smtClean="0"/>
              <a:t>Dynamic Routing (RIP v1, RIP v2, EIGRP, OSPF)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IN" dirty="0" smtClean="0"/>
              <a:t>OSPF Routing </a:t>
            </a:r>
            <a:r>
              <a:rPr lang="en-IN" dirty="0"/>
              <a:t>P</a:t>
            </a:r>
            <a:r>
              <a:rPr lang="en-IN" dirty="0" smtClean="0"/>
              <a:t>rotocol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VLAN’s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err="1" smtClean="0"/>
              <a:t>InterVlan</a:t>
            </a:r>
            <a:r>
              <a:rPr lang="en-IN" dirty="0" smtClean="0"/>
              <a:t> Routing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IP Phones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SMTP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DHCP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891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VLSM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VLSM is Variable Length Subnet Mask.</a:t>
            </a:r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 process of dividing an IP space into the subnets of different sizes without wasting IP addresses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When we perform </a:t>
            </a:r>
            <a:r>
              <a:rPr lang="en-IN" dirty="0" err="1"/>
              <a:t>subnetting</a:t>
            </a:r>
            <a:r>
              <a:rPr lang="en-IN" dirty="0"/>
              <a:t>, all subnets have the same number of hosts, this is known as FLSM ( Fixed length subnet mask</a:t>
            </a:r>
            <a:r>
              <a:rPr lang="en-IN" dirty="0" smtClean="0"/>
              <a:t>) but in VLSM we </a:t>
            </a:r>
            <a:r>
              <a:rPr lang="en-IN" dirty="0" err="1" smtClean="0"/>
              <a:t>futher</a:t>
            </a:r>
            <a:r>
              <a:rPr lang="en-IN" dirty="0" smtClean="0"/>
              <a:t> </a:t>
            </a:r>
            <a:r>
              <a:rPr lang="en-IN" b="1" dirty="0" smtClean="0"/>
              <a:t>Subnet the </a:t>
            </a:r>
            <a:r>
              <a:rPr lang="en-IN" b="1" dirty="0" err="1" smtClean="0"/>
              <a:t>Subnetted</a:t>
            </a:r>
            <a:r>
              <a:rPr lang="en-IN" b="1" dirty="0" smtClean="0"/>
              <a:t> IP </a:t>
            </a:r>
            <a:r>
              <a:rPr lang="en-IN" dirty="0" smtClean="0"/>
              <a:t>network.</a:t>
            </a:r>
          </a:p>
        </p:txBody>
      </p:sp>
    </p:spTree>
    <p:extLst>
      <p:ext uri="{BB962C8B-B14F-4D97-AF65-F5344CB8AC3E}">
        <p14:creationId xmlns:p14="http://schemas.microsoft.com/office/powerpoint/2010/main" xmlns="" val="28090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7620000" cy="1143000"/>
          </a:xfrm>
        </p:spPr>
        <p:txBody>
          <a:bodyPr/>
          <a:lstStyle/>
          <a:p>
            <a:r>
              <a:rPr lang="en-IN" sz="6600" dirty="0" smtClean="0"/>
              <a:t>PROJECT  TOPOLOGY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xmlns="" val="12466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1965</TotalTime>
  <Words>328</Words>
  <Application>Microsoft Office PowerPoint</Application>
  <PresentationFormat>On-screen Show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Slide 1</vt:lpstr>
      <vt:lpstr>Contents</vt:lpstr>
      <vt:lpstr>NETWORKING</vt:lpstr>
      <vt:lpstr>Some Networking Terminologies</vt:lpstr>
      <vt:lpstr>The OSI MODEL</vt:lpstr>
      <vt:lpstr>ROUTING</vt:lpstr>
      <vt:lpstr>Technology used</vt:lpstr>
      <vt:lpstr>VLSM</vt:lpstr>
      <vt:lpstr>PROJECT  TOPOLOGY</vt:lpstr>
      <vt:lpstr>Slide 10</vt:lpstr>
      <vt:lpstr>        BRANCH   INDIA &amp; CHICAGO</vt:lpstr>
      <vt:lpstr>Slide 12</vt:lpstr>
      <vt:lpstr>Configurations on various devices</vt:lpstr>
      <vt:lpstr>Slide 14</vt:lpstr>
      <vt:lpstr>Slide 15</vt:lpstr>
      <vt:lpstr>Slide 16</vt:lpstr>
      <vt:lpstr>Slide 17</vt:lpstr>
      <vt:lpstr>Data Center</vt:lpstr>
      <vt:lpstr>Slide 19</vt:lpstr>
      <vt:lpstr>Configurations on various devices</vt:lpstr>
      <vt:lpstr>Slide 21</vt:lpstr>
      <vt:lpstr>Slide 22</vt:lpstr>
      <vt:lpstr>Slide 23</vt:lpstr>
      <vt:lpstr>Conclusion</vt:lpstr>
      <vt:lpstr>THANK YOU  Any Queries..??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a…                presentation on</dc:title>
  <dc:creator>Student</dc:creator>
  <cp:lastModifiedBy>$!_!nNy</cp:lastModifiedBy>
  <cp:revision>187</cp:revision>
  <dcterms:created xsi:type="dcterms:W3CDTF">2012-08-18T16:01:22Z</dcterms:created>
  <dcterms:modified xsi:type="dcterms:W3CDTF">2015-12-05T04:56:37Z</dcterms:modified>
</cp:coreProperties>
</file>