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29" r:id="rId2"/>
    <p:sldId id="736" r:id="rId3"/>
    <p:sldId id="734" r:id="rId4"/>
    <p:sldId id="735" r:id="rId5"/>
    <p:sldId id="719" r:id="rId6"/>
    <p:sldId id="737" r:id="rId7"/>
  </p:sldIdLst>
  <p:sldSz cx="9144000" cy="5143500" type="screen16x9"/>
  <p:notesSz cx="9296400" cy="7010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E70B60-1C21-4F2F-8290-1271B1044084}">
          <p14:sldIdLst>
            <p14:sldId id="729"/>
            <p14:sldId id="736"/>
            <p14:sldId id="734"/>
            <p14:sldId id="735"/>
            <p14:sldId id="719"/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邓 思嘉" initials="" lastIdx="0" clrIdx="0"/>
  <p:cmAuthor id="1" name="Shu Sun" initials="SS" lastIdx="1" clrIdx="1"/>
  <p:cmAuthor id="2" name="ojas kanhere" initials="ok" lastIdx="13" clrIdx="2">
    <p:extLst>
      <p:ext uri="{19B8F6BF-5375-455C-9EA6-DF929625EA0E}">
        <p15:presenceInfo xmlns:p15="http://schemas.microsoft.com/office/powerpoint/2012/main" userId="534817a0dde3e6dd" providerId="Windows Live"/>
      </p:ext>
    </p:extLst>
  </p:cmAuthor>
  <p:cmAuthor id="3" name="Shihao Ju" initials="SJ" lastIdx="8" clrIdx="3">
    <p:extLst>
      <p:ext uri="{19B8F6BF-5375-455C-9EA6-DF929625EA0E}">
        <p15:presenceInfo xmlns:p15="http://schemas.microsoft.com/office/powerpoint/2012/main" userId="S::sj2509@nyu.edu::2efa2826-8a49-49b4-ad24-7c141ac7b43a" providerId="AD"/>
      </p:ext>
    </p:extLst>
  </p:cmAuthor>
  <p:cmAuthor id="4" name="Hitesh Poddar" initials="HP" lastIdx="1" clrIdx="4">
    <p:extLst>
      <p:ext uri="{19B8F6BF-5375-455C-9EA6-DF929625EA0E}">
        <p15:presenceInfo xmlns:p15="http://schemas.microsoft.com/office/powerpoint/2012/main" userId="S::hp2304@nyu.edu::67662396-af46-4236-8827-4fa8470ddba0" providerId="AD"/>
      </p:ext>
    </p:extLst>
  </p:cmAuthor>
  <p:cmAuthor id="5" name="Dipankar Shakya" initials="DS" lastIdx="13" clrIdx="5">
    <p:extLst>
      <p:ext uri="{19B8F6BF-5375-455C-9EA6-DF929625EA0E}">
        <p15:presenceInfo xmlns:p15="http://schemas.microsoft.com/office/powerpoint/2012/main" userId="c34a4c6517089321" providerId="Windows Live"/>
      </p:ext>
    </p:extLst>
  </p:cmAuthor>
  <p:cmAuthor id="6" name="Yunchou Xing" initials="YX" lastIdx="25" clrIdx="6">
    <p:extLst>
      <p:ext uri="{19B8F6BF-5375-455C-9EA6-DF929625EA0E}">
        <p15:presenceInfo xmlns:p15="http://schemas.microsoft.com/office/powerpoint/2012/main" userId="S::yx775@nyu.edu::0df52193-ea6b-45d3-82a9-43f8543ef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0000FF"/>
    <a:srgbClr val="26E600"/>
    <a:srgbClr val="5A2781"/>
    <a:srgbClr val="2DFC00"/>
    <a:srgbClr val="FFCC66"/>
    <a:srgbClr val="E5EA0C"/>
    <a:srgbClr val="D6DB0B"/>
    <a:srgbClr val="999C0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8" autoAdjust="0"/>
    <p:restoredTop sz="96357" autoAdjust="0"/>
  </p:normalViewPr>
  <p:slideViewPr>
    <p:cSldViewPr snapToGrid="0">
      <p:cViewPr varScale="1">
        <p:scale>
          <a:sx n="171" d="100"/>
          <a:sy n="171" d="100"/>
        </p:scale>
        <p:origin x="1016" y="168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978826-D381-4D04-9156-43F0DC862692}" type="datetimeFigureOut">
              <a:rPr lang="en-US"/>
              <a:pPr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B5B680-9913-43FF-974A-ECE363D23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02FDA2-56F8-474D-B586-7B7B200C11B0}" type="datetimeFigureOut">
              <a:rPr lang="en-US"/>
              <a:pPr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ABCD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616AE6-92C3-43B7-BD2F-DA8414814B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9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16AE6-92C3-43B7-BD2F-DA8414814B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638" y="238125"/>
            <a:ext cx="1487999" cy="231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D29BF23-D904-4997-9012-FE5D9322CE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8614" y="818613"/>
            <a:ext cx="8832714" cy="405025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 marL="628650" indent="-171450">
              <a:spcBef>
                <a:spcPts val="0"/>
              </a:spcBef>
              <a:buFont typeface="Wingdings" panose="05000000000000000000" pitchFamily="2" charset="2"/>
              <a:buChar char="q"/>
              <a:defRPr baseline="0"/>
            </a:lvl2pPr>
            <a:lvl3pPr marL="1085850" indent="-171450">
              <a:spcBef>
                <a:spcPts val="0"/>
              </a:spcBef>
              <a:buFont typeface="Courier New" panose="02070309020205020404" pitchFamily="49" charset="0"/>
              <a:buChar char="o"/>
              <a:defRPr/>
            </a:lvl3pPr>
            <a:lvl4pPr marL="1600200" indent="-228600"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 1</a:t>
            </a:r>
          </a:p>
          <a:p>
            <a:pPr lvl="2"/>
            <a:r>
              <a:rPr lang="en-US" dirty="0"/>
              <a:t>Line 2</a:t>
            </a:r>
          </a:p>
          <a:p>
            <a:pPr lvl="3"/>
            <a:r>
              <a:rPr lang="en-US" dirty="0"/>
              <a:t>Line 3</a:t>
            </a:r>
          </a:p>
          <a:p>
            <a:pPr lvl="4"/>
            <a:r>
              <a:rPr lang="en-US" dirty="0"/>
              <a:t>Line 4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010400" y="48688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0C8467A1-6BA5-4C6C-BAE8-365A76A192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68614" y="818613"/>
            <a:ext cx="8832714" cy="405025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 marL="628650" indent="-171450">
              <a:spcBef>
                <a:spcPts val="0"/>
              </a:spcBef>
              <a:buFont typeface="Wingdings" panose="05000000000000000000" pitchFamily="2" charset="2"/>
              <a:buChar char="q"/>
              <a:defRPr baseline="0"/>
            </a:lvl2pPr>
            <a:lvl3pPr marL="1085850" indent="-171450">
              <a:spcBef>
                <a:spcPts val="0"/>
              </a:spcBef>
              <a:buFont typeface="Courier New" panose="02070309020205020404" pitchFamily="49" charset="0"/>
              <a:buChar char="o"/>
              <a:defRPr/>
            </a:lvl3pPr>
            <a:lvl4pPr marL="1600200" indent="-228600"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 1</a:t>
            </a:r>
          </a:p>
          <a:p>
            <a:pPr lvl="2"/>
            <a:r>
              <a:rPr lang="en-US" dirty="0"/>
              <a:t>Line 2</a:t>
            </a:r>
          </a:p>
          <a:p>
            <a:pPr lvl="3"/>
            <a:r>
              <a:rPr lang="en-US" dirty="0"/>
              <a:t>Line 3</a:t>
            </a:r>
          </a:p>
          <a:p>
            <a:pPr lvl="4"/>
            <a:r>
              <a:rPr lang="en-US" dirty="0"/>
              <a:t>Line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763948" y="-20318"/>
            <a:ext cx="5713379" cy="697652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0" algn="ctr">
              <a:spcBef>
                <a:spcPts val="0"/>
              </a:spcBef>
              <a:defRPr sz="28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010400" y="48688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0C8467A1-6BA5-4C6C-BAE8-365A76A19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-52372"/>
            <a:ext cx="9153525" cy="76516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6929EE-D2C9-4206-94B1-199916AC949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88" y="198365"/>
            <a:ext cx="1487999" cy="231595"/>
          </a:xfrm>
          <a:prstGeom prst="rect">
            <a:avLst/>
          </a:prstGeom>
        </p:spPr>
      </p:pic>
      <p:pic>
        <p:nvPicPr>
          <p:cNvPr id="2050" name="Picture 2" descr="C:\Users\Gmac\Downloads\final-logo-2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084" y="120807"/>
            <a:ext cx="1367028" cy="480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3688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1" r:id="rId3"/>
    <p:sldLayoutId id="2147483702" r:id="rId4"/>
    <p:sldLayoutId id="2147483717" r:id="rId5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ieeexplore.ieee.org/abstract/document/7417335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ieeexplore.ieee.org/abstract/document/87324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647921" TargetMode="External"/><Relationship Id="rId2" Type="http://schemas.openxmlformats.org/officeDocument/2006/relationships/hyperlink" Target="https://ieeexplore.ieee.org/abstract/document/8732419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ieeexplore.ieee.org/document/955884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58848/" TargetMode="External"/><Relationship Id="rId2" Type="http://schemas.openxmlformats.org/officeDocument/2006/relationships/hyperlink" Target="https://ieeexplore.ieee.org/abstract/document/8732419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eeexplore.ieee.org/abstract/document/8732419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732419" TargetMode="External"/><Relationship Id="rId2" Type="http://schemas.openxmlformats.org/officeDocument/2006/relationships/hyperlink" Target="https://ieeexplore.ieee.org/abstract/document/5958173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94508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59581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eeexplore.ieee.org/document/9450810" TargetMode="External"/><Relationship Id="rId4" Type="http://schemas.openxmlformats.org/officeDocument/2006/relationships/hyperlink" Target="https://ieeexplore.ieee.org/abstract/document/87324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586775C-6012-475E-80A0-081985AE625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68614" y="818613"/>
                <a:ext cx="8803936" cy="4050250"/>
              </a:xfrm>
            </p:spPr>
            <p:txBody>
              <a:bodyPr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sz="1600" i="1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frequencies (</a:t>
                </a:r>
                <a:r>
                  <a:rPr lang="en-US" sz="1600" i="1" dirty="0" err="1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mmWave</a:t>
                </a:r>
                <a:r>
                  <a:rPr lang="en-US" sz="1600" i="1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above), the antennas (for a given physical size) are highly directional and have higher gains when compared to the antenna at sub-6 GHz (1).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(3) demonstrates that </a:t>
                </a:r>
                <a:r>
                  <a:rPr lang="en-US" sz="1600" i="1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directional antennas are used at both the transmitter and receiver</a:t>
                </a:r>
                <a:r>
                  <a:rPr lang="en-US" sz="1600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i="1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frequency links have less loss than lower frequencies</a:t>
                </a:r>
                <a:r>
                  <a:rPr lang="zh-CN" altLang="en-US" sz="1600" i="1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lang="zh-CN" altLang="en-US" sz="1600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2]</a:t>
                </a:r>
                <a:r>
                  <a:rPr lang="en-US" sz="1600" dirty="0">
                    <a:solidFill>
                      <a:srgbClr val="5A278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0" algn="just"/>
                <a:endParaRPr lang="en-US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just"/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(1)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0" algn="just"/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				    </a:t>
                </a:r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0" algn="just"/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0" algn="just"/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(3)</a:t>
                </a:r>
              </a:p>
              <a:p>
                <a:pPr indent="0" algn="just"/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						      where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𝑒𝑡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0" algn="just"/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0" algn="just"/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			</a:t>
                </a:r>
              </a:p>
              <a:p>
                <a:pPr indent="0" algn="just"/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</a:p>
              <a:p>
                <a:pPr indent="0" algn="just"/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586775C-6012-475E-80A0-081985AE6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68614" y="818613"/>
                <a:ext cx="8803936" cy="4050250"/>
              </a:xfrm>
              <a:blipFill>
                <a:blip r:embed="rId2"/>
                <a:stretch>
                  <a:fillRect l="-1441" t="-1563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4290A-71F6-423C-BF95-4F2ACADE29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5698" y="50801"/>
            <a:ext cx="5713379" cy="552450"/>
          </a:xfrm>
        </p:spPr>
        <p:txBody>
          <a:bodyPr>
            <a:normAutofit fontScale="55000" lnSpcReduction="20000"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THz</a:t>
            </a:r>
            <a:r>
              <a:rPr lang="zh-CN" alt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(1/3)</a:t>
            </a:r>
            <a:endParaRPr 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AACAC-9644-436F-ABF9-79ECBE98AAF9}"/>
              </a:ext>
            </a:extLst>
          </p:cNvPr>
          <p:cNvSpPr txBox="1"/>
          <p:nvPr/>
        </p:nvSpPr>
        <p:spPr>
          <a:xfrm>
            <a:off x="0" y="4547449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Sun, G. R.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MacCartney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K.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Samimi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S. Rappaport, “Synthesizing Omnidirectional Antenna Patterns, Received Power and Path Loss from Directional Antennas for 5G Millimeter-Wave Communications,” 2015 IEEE Global Communications Conference (GLOBECOM), Dec. 2015, pp. 1-7.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https://ieeexplore.ieee.org/abstract/document/7417335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Beyond," in 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https://ieeexplore.ieee.org/abstract/document/8732419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FD9E50-1150-41CC-AE20-961046E73159}"/>
              </a:ext>
            </a:extLst>
          </p:cNvPr>
          <p:cNvCxnSpPr>
            <a:cxnSpLocks/>
          </p:cNvCxnSpPr>
          <p:nvPr/>
        </p:nvCxnSpPr>
        <p:spPr>
          <a:xfrm>
            <a:off x="2224762" y="2639403"/>
            <a:ext cx="237272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862460-AC5E-4ADF-8880-5642E0308DC6}"/>
              </a:ext>
            </a:extLst>
          </p:cNvPr>
          <p:cNvSpPr/>
          <p:nvPr/>
        </p:nvSpPr>
        <p:spPr>
          <a:xfrm>
            <a:off x="2546860" y="2253092"/>
            <a:ext cx="1660868" cy="99631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3C9186-6749-4ACD-881A-BA890027EB92}"/>
              </a:ext>
            </a:extLst>
          </p:cNvPr>
          <p:cNvSpPr/>
          <p:nvPr/>
        </p:nvSpPr>
        <p:spPr>
          <a:xfrm>
            <a:off x="4898049" y="3370045"/>
            <a:ext cx="1905009" cy="1157807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1F1933-6310-494C-9767-685FC74D247B}"/>
              </a:ext>
            </a:extLst>
          </p:cNvPr>
          <p:cNvCxnSpPr>
            <a:cxnSpLocks/>
          </p:cNvCxnSpPr>
          <p:nvPr/>
        </p:nvCxnSpPr>
        <p:spPr>
          <a:xfrm>
            <a:off x="2327092" y="3660303"/>
            <a:ext cx="32015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0FE666-B15F-42F7-B501-8AEA6C40CF01}"/>
              </a:ext>
            </a:extLst>
          </p:cNvPr>
          <p:cNvCxnSpPr>
            <a:cxnSpLocks/>
          </p:cNvCxnSpPr>
          <p:nvPr/>
        </p:nvCxnSpPr>
        <p:spPr>
          <a:xfrm>
            <a:off x="4612946" y="3913925"/>
            <a:ext cx="237272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E815C-0DAE-4794-8211-18F13864563A}"/>
                  </a:ext>
                </a:extLst>
              </p:cNvPr>
              <p:cNvSpPr txBox="1"/>
              <p:nvPr/>
            </p:nvSpPr>
            <p:spPr>
              <a:xfrm>
                <a:off x="799203" y="4173376"/>
                <a:ext cx="99649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E815C-0DAE-4794-8211-18F138645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3" y="4173376"/>
                <a:ext cx="996495" cy="215444"/>
              </a:xfrm>
              <a:prstGeom prst="rect">
                <a:avLst/>
              </a:prstGeom>
              <a:blipFill>
                <a:blip r:embed="rId5"/>
                <a:stretch>
                  <a:fillRect l="-24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4D94C6-0E07-4059-8672-72F5A6F2E073}"/>
                  </a:ext>
                </a:extLst>
              </p:cNvPr>
              <p:cNvSpPr txBox="1"/>
              <p:nvPr/>
            </p:nvSpPr>
            <p:spPr>
              <a:xfrm>
                <a:off x="4376342" y="2267053"/>
                <a:ext cx="2091047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Cambria Math" panose="02040503050406030204" pitchFamily="18" charset="0"/>
                  </a:rPr>
                  <a:t>G: </a:t>
                </a:r>
                <a:r>
                  <a:rPr lang="en-US" sz="1200" dirty="0">
                    <a:latin typeface="Cambria Math" panose="02040503050406030204" pitchFamily="18" charset="0"/>
                  </a:rPr>
                  <a:t>Antenna gain</a:t>
                </a:r>
              </a:p>
              <a:p>
                <a:r>
                  <a:rPr lang="en-US" sz="1200" i="1" dirty="0">
                    <a:latin typeface="Cambria Math" panose="02040503050406030204" pitchFamily="18" charset="0"/>
                  </a:rPr>
                  <a:t>A</a:t>
                </a:r>
                <a:r>
                  <a:rPr lang="en-US" sz="1200" i="1" baseline="-25000" dirty="0">
                    <a:latin typeface="Cambria Math" panose="02040503050406030204" pitchFamily="18" charset="0"/>
                  </a:rPr>
                  <a:t>e</a:t>
                </a:r>
                <a:r>
                  <a:rPr lang="en-US" sz="1200" i="1" dirty="0">
                    <a:latin typeface="Cambria Math" panose="02040503050406030204" pitchFamily="18" charset="0"/>
                  </a:rPr>
                  <a:t>: </a:t>
                </a:r>
                <a:r>
                  <a:rPr lang="en-US" sz="1200" dirty="0">
                    <a:latin typeface="Cambria Math" panose="02040503050406030204" pitchFamily="18" charset="0"/>
                  </a:rPr>
                  <a:t>Effective aperture area (m</a:t>
                </a:r>
                <a:r>
                  <a:rPr lang="en-US" sz="1200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US" sz="1200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Wavelength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:3×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700" i="1" dirty="0"/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4D94C6-0E07-4059-8672-72F5A6F2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42" y="2267053"/>
                <a:ext cx="2091047" cy="907941"/>
              </a:xfrm>
              <a:prstGeom prst="rect">
                <a:avLst/>
              </a:prstGeom>
              <a:blipFill>
                <a:blip r:embed="rId6"/>
                <a:stretch>
                  <a:fillRect l="-4217" t="-5479" r="-1807" b="-3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6D67-70D1-4730-9AD4-D26BD0E16303}"/>
                  </a:ext>
                </a:extLst>
              </p:cNvPr>
              <p:cNvSpPr txBox="1"/>
              <p:nvPr/>
            </p:nvSpPr>
            <p:spPr>
              <a:xfrm>
                <a:off x="6963545" y="2571750"/>
                <a:ext cx="226528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Received power (m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Transmitted power(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mW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</a:rPr>
                          <m:t>er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Effective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aperture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RX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antenna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et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Effective aperture area of  </a:t>
                </a:r>
              </a:p>
              <a:p>
                <a:pPr>
                  <a:tabLst>
                    <a:tab pos="512763" algn="l"/>
                  </a:tabLst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TX antenna (m</a:t>
                </a:r>
                <a:r>
                  <a:rPr lang="en-US" sz="1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Gain of the TX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Gain of the RX antenna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12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Center Frequency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6D67-70D1-4730-9AD4-D26BD0E16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45" y="2571750"/>
                <a:ext cx="2265281" cy="1661993"/>
              </a:xfrm>
              <a:prstGeom prst="rect">
                <a:avLst/>
              </a:prstGeom>
              <a:blipFill>
                <a:blip r:embed="rId7"/>
                <a:stretch>
                  <a:fillRect l="-4469" t="-3030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F8812-1808-4E6F-A84F-FF61F3ED4F5F}"/>
                  </a:ext>
                </a:extLst>
              </p:cNvPr>
              <p:cNvSpPr txBox="1"/>
              <p:nvPr/>
            </p:nvSpPr>
            <p:spPr>
              <a:xfrm>
                <a:off x="2778476" y="3937861"/>
                <a:ext cx="126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𝑈𝑠𝑖𝑛𝑔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FF8812-1808-4E6F-A84F-FF61F3ED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476" y="3937861"/>
                <a:ext cx="1262408" cy="276999"/>
              </a:xfrm>
              <a:prstGeom prst="rect">
                <a:avLst/>
              </a:prstGeom>
              <a:blipFill>
                <a:blip r:embed="rId8"/>
                <a:stretch>
                  <a:fillRect l="-7921" t="-4545" r="-35644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AE0AA2-1ACF-014F-B9CA-A17A7B3B0B55}"/>
              </a:ext>
            </a:extLst>
          </p:cNvPr>
          <p:cNvSpPr txBox="1"/>
          <p:nvPr/>
        </p:nvSpPr>
        <p:spPr>
          <a:xfrm>
            <a:off x="312234" y="2843738"/>
            <a:ext cx="130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fixed A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0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175D0-12A1-40F3-9791-610BB32FBF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26" y="788504"/>
            <a:ext cx="8832714" cy="4050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0DCC5-0DEF-4A30-AE76-79CC04EA30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E272CEEC-2B96-4F38-A8BC-E3CDCF37A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18664"/>
              </p:ext>
            </p:extLst>
          </p:nvPr>
        </p:nvGraphicFramePr>
        <p:xfrm>
          <a:off x="497510" y="1137198"/>
          <a:ext cx="8148980" cy="2035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3516">
                  <a:extLst>
                    <a:ext uri="{9D8B030D-6E8A-4147-A177-3AD203B41FA5}">
                      <a16:colId xmlns:a16="http://schemas.microsoft.com/office/drawing/2014/main" val="3081507874"/>
                    </a:ext>
                  </a:extLst>
                </a:gridCol>
                <a:gridCol w="621009">
                  <a:extLst>
                    <a:ext uri="{9D8B030D-6E8A-4147-A177-3AD203B41FA5}">
                      <a16:colId xmlns:a16="http://schemas.microsoft.com/office/drawing/2014/main" val="1863762859"/>
                    </a:ext>
                  </a:extLst>
                </a:gridCol>
                <a:gridCol w="640569">
                  <a:extLst>
                    <a:ext uri="{9D8B030D-6E8A-4147-A177-3AD203B41FA5}">
                      <a16:colId xmlns:a16="http://schemas.microsoft.com/office/drawing/2014/main" val="2622416417"/>
                    </a:ext>
                  </a:extLst>
                </a:gridCol>
                <a:gridCol w="821493">
                  <a:extLst>
                    <a:ext uri="{9D8B030D-6E8A-4147-A177-3AD203B41FA5}">
                      <a16:colId xmlns:a16="http://schemas.microsoft.com/office/drawing/2014/main" val="3121189756"/>
                    </a:ext>
                  </a:extLst>
                </a:gridCol>
                <a:gridCol w="2574143">
                  <a:extLst>
                    <a:ext uri="{9D8B030D-6E8A-4147-A177-3AD203B41FA5}">
                      <a16:colId xmlns:a16="http://schemas.microsoft.com/office/drawing/2014/main" val="827760487"/>
                    </a:ext>
                  </a:extLst>
                </a:gridCol>
                <a:gridCol w="2668250">
                  <a:extLst>
                    <a:ext uri="{9D8B030D-6E8A-4147-A177-3AD203B41FA5}">
                      <a16:colId xmlns:a16="http://schemas.microsoft.com/office/drawing/2014/main" val="1324645424"/>
                    </a:ext>
                  </a:extLst>
                </a:gridCol>
              </a:tblGrid>
              <a:tr h="416286">
                <a:tc>
                  <a:txBody>
                    <a:bodyPr/>
                    <a:lstStyle/>
                    <a:p>
                      <a:pPr algn="ctr"/>
                      <a:endParaRPr lang="en-US" sz="9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9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TX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RX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kern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FSPL(f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,1m)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Line of sight (LOS)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Omnidirectional Antenna     Directional Antenna   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                  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</a:t>
                      </a:r>
                      <a:endParaRPr lang="en-US" sz="900" b="1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 line of sight (NLOS)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Omnidirectional Antenna       Directional Antenna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         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                     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0963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-110.0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-90.5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-134.0 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-114.5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06536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-120.4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-144.0 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-104.0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54250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-130.0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-154.0  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-94.5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87428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 GHz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-140.4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-164.4  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-84.0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25091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-150.0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-174.0.                        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-74.5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495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62E298-976B-4583-9496-ECC42D9A461C}"/>
              </a:ext>
            </a:extLst>
          </p:cNvPr>
          <p:cNvSpPr txBox="1"/>
          <p:nvPr/>
        </p:nvSpPr>
        <p:spPr>
          <a:xfrm>
            <a:off x="357851" y="3191763"/>
            <a:ext cx="8428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received power increases as we increase the carrier frequency when directional antennas are used at both TX and RX</a:t>
            </a:r>
            <a:r>
              <a:rPr lang="zh-CN" altLang="en-US" sz="1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lang="zh-CN" alt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en-US" sz="1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FD027-61BF-AD4E-8A31-F941903CE4F6}"/>
              </a:ext>
            </a:extLst>
          </p:cNvPr>
          <p:cNvSpPr txBox="1"/>
          <p:nvPr/>
        </p:nvSpPr>
        <p:spPr>
          <a:xfrm>
            <a:off x="0" y="3957831"/>
            <a:ext cx="4451762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Beyond," in 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https://ieeexplore.ieee.org/abstract/document/8732419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 and T. S. Rappaport, “Propagation Measurement System and Approach at 140 GHz-Moving to 6G and Above 100 GHz,” 2018 IEEE Global Communications Conference (GLOBECOM),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 pp. 1-6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https://ieeexplore.ieee.org/abstract/document/8647921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 and T. S. Rappaport, "Millimeter Wave and Terahertz Urban Microcell Propagation Measurements and Models," in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Letters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10.1109/LCOMM.2021.3117900.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https://ieeexplore.ieee.org/document/9558848/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D2B85A-ED84-4F60-BF9B-BFBB65F92C58}"/>
                  </a:ext>
                </a:extLst>
              </p:cNvPr>
              <p:cNvSpPr txBox="1"/>
              <p:nvPr/>
            </p:nvSpPr>
            <p:spPr>
              <a:xfrm>
                <a:off x="142765" y="749935"/>
                <a:ext cx="89313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: Continuous Wave (CW) signal , P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11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mW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(-30 dBW), Antenna efficiency = 0.6 , A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(0.5 m x 1 m) = 0.5 m</a:t>
                </a:r>
                <a:r>
                  <a:rPr 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1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(0.022 m x 0.022 m) = 0.0005 m</a:t>
                </a:r>
                <a:r>
                  <a:rPr lang="en-US" sz="1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D2B85A-ED84-4F60-BF9B-BFBB65F9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65" y="749935"/>
                <a:ext cx="8931320" cy="169277"/>
              </a:xfrm>
              <a:prstGeom prst="rect">
                <a:avLst/>
              </a:prstGeom>
              <a:blipFill>
                <a:blip r:embed="rId5"/>
                <a:stretch>
                  <a:fillRect l="-955" t="-25000" r="-1228" b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A802267-CDE6-4B9E-92AD-9FE348352EBD}"/>
              </a:ext>
            </a:extLst>
          </p:cNvPr>
          <p:cNvSpPr txBox="1"/>
          <p:nvPr/>
        </p:nvSpPr>
        <p:spPr>
          <a:xfrm>
            <a:off x="425416" y="932182"/>
            <a:ext cx="842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power at a fixed distance (100 m) for a CW signal for different frequencies (f</a:t>
            </a:r>
            <a:r>
              <a: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900" b="1" i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Microcell </a:t>
            </a:r>
            <a:r>
              <a:rPr lang="en-US" sz="900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i="1" dirty="0" err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</a:t>
            </a:r>
            <a:r>
              <a:rPr lang="en-US" sz="900" b="1" i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LOS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</a:t>
            </a:r>
            <a:r>
              <a:rPr lang="en-US" sz="9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NLOS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1948B7-A5B6-43A3-8970-DDFA81C2B421}"/>
                  </a:ext>
                </a:extLst>
              </p:cNvPr>
              <p:cNvSpPr txBox="1"/>
              <p:nvPr/>
            </p:nvSpPr>
            <p:spPr>
              <a:xfrm>
                <a:off x="4572000" y="3593640"/>
                <a:ext cx="4502085" cy="1386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PL</a:t>
                </a:r>
                <a:r>
                  <a:rPr lang="en-US" sz="11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CI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(dB) = FSPL(f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1m)(dB) + 10nlog(d) ,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where </a:t>
                </a:r>
                <a:r>
                  <a:rPr lang="en-US" sz="11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 = 100 m , n = 2.0 (LOS) and n = 3.2 (NLOS) </a:t>
                </a:r>
                <a:r>
                  <a:rPr lang="en-US" sz="11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[3]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FSPL(f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,1m) = 32.4 + 20log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(f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/ 1 GHz)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P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(d)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(dBW) = P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(dBW) + G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1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dBi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 G</a:t>
                </a:r>
                <a:r>
                  <a:rPr lang="en-US" sz="11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1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dBi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- PL</a:t>
                </a:r>
                <a:r>
                  <a:rPr lang="en-US" sz="1100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CI</a:t>
                </a:r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(dB)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1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et</m:t>
                            </m:r>
                          </m:sub>
                        </m:sSub>
                        <m:r>
                          <a:rPr lang="en-US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1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sty m:val="p"/>
                              </m:rPr>
                              <a:rPr lang="en-US" sz="11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sz="11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1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11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1948B7-A5B6-43A3-8970-DDFA81C2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93640"/>
                <a:ext cx="4502085" cy="1386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E0D3C38-FBB7-4390-BB5A-D10C2E734D60}"/>
              </a:ext>
            </a:extLst>
          </p:cNvPr>
          <p:cNvSpPr txBox="1"/>
          <p:nvPr/>
        </p:nvSpPr>
        <p:spPr>
          <a:xfrm>
            <a:off x="0" y="3507659"/>
            <a:ext cx="434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Efficiency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r>
              <a:rPr lang="en-US" sz="1100" b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of power radiated by the antenna to the power supplied to the antenna.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DAF981-99EE-1B4E-96DE-D2AF5C8F0F9A}"/>
              </a:ext>
            </a:extLst>
          </p:cNvPr>
          <p:cNvCxnSpPr>
            <a:cxnSpLocks/>
          </p:cNvCxnSpPr>
          <p:nvPr/>
        </p:nvCxnSpPr>
        <p:spPr>
          <a:xfrm>
            <a:off x="3410262" y="1348231"/>
            <a:ext cx="5418945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D8165A-BF86-0744-98A8-E3383D72363A}"/>
              </a:ext>
            </a:extLst>
          </p:cNvPr>
          <p:cNvCxnSpPr>
            <a:cxnSpLocks/>
          </p:cNvCxnSpPr>
          <p:nvPr/>
        </p:nvCxnSpPr>
        <p:spPr>
          <a:xfrm flipV="1">
            <a:off x="4822053" y="1348231"/>
            <a:ext cx="0" cy="1668412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5D93A4-DF4F-264D-974B-78B7D4817582}"/>
              </a:ext>
            </a:extLst>
          </p:cNvPr>
          <p:cNvCxnSpPr>
            <a:cxnSpLocks/>
          </p:cNvCxnSpPr>
          <p:nvPr/>
        </p:nvCxnSpPr>
        <p:spPr>
          <a:xfrm flipV="1">
            <a:off x="7380052" y="1348231"/>
            <a:ext cx="0" cy="1668412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2EB097C-7557-1B49-A2EF-CBDFA67A000A}"/>
              </a:ext>
            </a:extLst>
          </p:cNvPr>
          <p:cNvSpPr/>
          <p:nvPr/>
        </p:nvSpPr>
        <p:spPr>
          <a:xfrm rot="16200000">
            <a:off x="3675457" y="873382"/>
            <a:ext cx="2035280" cy="254719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8C6D9F-7DB3-0044-8D7A-657DFC4AA68E}"/>
              </a:ext>
            </a:extLst>
          </p:cNvPr>
          <p:cNvSpPr/>
          <p:nvPr/>
        </p:nvSpPr>
        <p:spPr>
          <a:xfrm rot="16200000">
            <a:off x="6302534" y="821202"/>
            <a:ext cx="2035280" cy="265155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B5AEA-D077-4206-B375-C2B05FCFB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643" y="837402"/>
            <a:ext cx="8832714" cy="4115287"/>
          </a:xfrm>
        </p:spPr>
        <p:txBody>
          <a:bodyPr/>
          <a:lstStyle/>
          <a:p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0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/>
          </a:p>
          <a:p>
            <a:endParaRPr lang="en-US" sz="12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B334-A065-4A26-ADF1-5F8EAF137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7590" y="198742"/>
            <a:ext cx="5713379" cy="50133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8367E-6DEE-9645-94CE-FF5BAE1F9A32}"/>
              </a:ext>
            </a:extLst>
          </p:cNvPr>
          <p:cNvSpPr txBox="1"/>
          <p:nvPr/>
        </p:nvSpPr>
        <p:spPr>
          <a:xfrm>
            <a:off x="0" y="4482066"/>
            <a:ext cx="894945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Beyond,“ in 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https://ieeexplore.ieee.org/abstract/document/8732419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 and T. S. Rappaport, "Millimeter Wave and Terahertz Urban Microcell Propagation Measurements and Models," in 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Letters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10.1109/LCOMM.2021.3117900.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https://ieeexplore.ieee.org/document/9558848/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A9C70-2F51-5745-8D31-8FB2821A5D2D}"/>
              </a:ext>
            </a:extLst>
          </p:cNvPr>
          <p:cNvSpPr txBox="1"/>
          <p:nvPr/>
        </p:nvSpPr>
        <p:spPr>
          <a:xfrm>
            <a:off x="3144606" y="2569802"/>
            <a:ext cx="56079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SNR calculations (in dB) at different frequencies (f</a:t>
            </a:r>
            <a:r>
              <a:rPr lang="en-US" sz="1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andwidths (B) in </a:t>
            </a:r>
            <a:r>
              <a:rPr lang="en-US" sz="1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NLOS (n = 3.2)</a:t>
            </a:r>
            <a:r>
              <a:rPr lang="en-US" altLang="zh-CN" sz="1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CF9E2-1A67-4941-A3AF-087DB2893AAC}"/>
              </a:ext>
            </a:extLst>
          </p:cNvPr>
          <p:cNvSpPr txBox="1"/>
          <p:nvPr/>
        </p:nvSpPr>
        <p:spPr>
          <a:xfrm>
            <a:off x="132517" y="878107"/>
            <a:ext cx="2530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 m x 1 m) = 0.5 m</a:t>
            </a:r>
            <a:r>
              <a:rPr lang="en-US" sz="1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(0.022 m x 0.022 m) = 0.0005 m</a:t>
            </a:r>
            <a:r>
              <a:rPr lang="en-US" sz="12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Figure (NF) = 10 dB,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= 1 mW (-30 dBW),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Efficiency = 0.6,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(d) = 100 m,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2.0 (LOS), n = 3.2 (NLOS)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0B7B7C-C27E-4F41-A565-A6309062F867}"/>
              </a:ext>
            </a:extLst>
          </p:cNvPr>
          <p:cNvSpPr txBox="1"/>
          <p:nvPr/>
        </p:nvSpPr>
        <p:spPr>
          <a:xfrm>
            <a:off x="132516" y="3255327"/>
            <a:ext cx="2900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“For a given bandwidth</a:t>
            </a:r>
            <a:r>
              <a:rPr lang="en-US" altLang="zh-CN" sz="1400" b="1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SNR increases as we go higher up  in frequency</a:t>
            </a:r>
            <a:r>
              <a:rPr lang="en-US" altLang="zh-CN" sz="1400" b="1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7A74-6A31-4E0E-BA90-271778793386}"/>
              </a:ext>
            </a:extLst>
          </p:cNvPr>
          <p:cNvSpPr txBox="1"/>
          <p:nvPr/>
        </p:nvSpPr>
        <p:spPr>
          <a:xfrm>
            <a:off x="155643" y="2620715"/>
            <a:ext cx="2530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(dB) = 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b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(d)</a:t>
            </a: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10log(KTB) - NF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DA6A4-96AF-FF40-9EBC-A08BDF38B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723496"/>
                  </p:ext>
                </p:extLst>
              </p:nvPr>
            </p:nvGraphicFramePr>
            <p:xfrm>
              <a:off x="3101173" y="934151"/>
              <a:ext cx="5694809" cy="15827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90343">
                      <a:extLst>
                        <a:ext uri="{9D8B030D-6E8A-4147-A177-3AD203B41FA5}">
                          <a16:colId xmlns:a16="http://schemas.microsoft.com/office/drawing/2014/main" val="3081507874"/>
                        </a:ext>
                      </a:extLst>
                    </a:gridCol>
                    <a:gridCol w="916010">
                      <a:extLst>
                        <a:ext uri="{9D8B030D-6E8A-4147-A177-3AD203B41FA5}">
                          <a16:colId xmlns:a16="http://schemas.microsoft.com/office/drawing/2014/main" val="1863762859"/>
                        </a:ext>
                      </a:extLst>
                    </a:gridCol>
                    <a:gridCol w="917453">
                      <a:extLst>
                        <a:ext uri="{9D8B030D-6E8A-4147-A177-3AD203B41FA5}">
                          <a16:colId xmlns:a16="http://schemas.microsoft.com/office/drawing/2014/main" val="2622416417"/>
                        </a:ext>
                      </a:extLst>
                    </a:gridCol>
                    <a:gridCol w="963991">
                      <a:extLst>
                        <a:ext uri="{9D8B030D-6E8A-4147-A177-3AD203B41FA5}">
                          <a16:colId xmlns:a16="http://schemas.microsoft.com/office/drawing/2014/main" val="3121189756"/>
                        </a:ext>
                      </a:extLst>
                    </a:gridCol>
                    <a:gridCol w="950695">
                      <a:extLst>
                        <a:ext uri="{9D8B030D-6E8A-4147-A177-3AD203B41FA5}">
                          <a16:colId xmlns:a16="http://schemas.microsoft.com/office/drawing/2014/main" val="2121187024"/>
                        </a:ext>
                      </a:extLst>
                    </a:gridCol>
                    <a:gridCol w="956317">
                      <a:extLst>
                        <a:ext uri="{9D8B030D-6E8A-4147-A177-3AD203B41FA5}">
                          <a16:colId xmlns:a16="http://schemas.microsoft.com/office/drawing/2014/main" val="124955385"/>
                        </a:ext>
                      </a:extLst>
                    </a:gridCol>
                  </a:tblGrid>
                  <a:tr h="28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 GHz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300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00963"/>
                      </a:ext>
                    </a:extLst>
                  </a:tr>
                  <a:tr h="24714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406536"/>
                      </a:ext>
                    </a:extLst>
                  </a:tr>
                  <a:tr h="24714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054250"/>
                      </a:ext>
                    </a:extLst>
                  </a:tr>
                  <a:tr h="24714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187428"/>
                      </a:ext>
                    </a:extLst>
                  </a:tr>
                  <a:tr h="247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 GHz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25091"/>
                      </a:ext>
                    </a:extLst>
                  </a:tr>
                  <a:tr h="2471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49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DA6A4-96AF-FF40-9EBC-A08BDF38B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723496"/>
                  </p:ext>
                </p:extLst>
              </p:nvPr>
            </p:nvGraphicFramePr>
            <p:xfrm>
              <a:off x="3101173" y="934151"/>
              <a:ext cx="5694809" cy="15827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90343">
                      <a:extLst>
                        <a:ext uri="{9D8B030D-6E8A-4147-A177-3AD203B41FA5}">
                          <a16:colId xmlns:a16="http://schemas.microsoft.com/office/drawing/2014/main" val="3081507874"/>
                        </a:ext>
                      </a:extLst>
                    </a:gridCol>
                    <a:gridCol w="916010">
                      <a:extLst>
                        <a:ext uri="{9D8B030D-6E8A-4147-A177-3AD203B41FA5}">
                          <a16:colId xmlns:a16="http://schemas.microsoft.com/office/drawing/2014/main" val="1863762859"/>
                        </a:ext>
                      </a:extLst>
                    </a:gridCol>
                    <a:gridCol w="917453">
                      <a:extLst>
                        <a:ext uri="{9D8B030D-6E8A-4147-A177-3AD203B41FA5}">
                          <a16:colId xmlns:a16="http://schemas.microsoft.com/office/drawing/2014/main" val="2622416417"/>
                        </a:ext>
                      </a:extLst>
                    </a:gridCol>
                    <a:gridCol w="963991">
                      <a:extLst>
                        <a:ext uri="{9D8B030D-6E8A-4147-A177-3AD203B41FA5}">
                          <a16:colId xmlns:a16="http://schemas.microsoft.com/office/drawing/2014/main" val="3121189756"/>
                        </a:ext>
                      </a:extLst>
                    </a:gridCol>
                    <a:gridCol w="950695">
                      <a:extLst>
                        <a:ext uri="{9D8B030D-6E8A-4147-A177-3AD203B41FA5}">
                          <a16:colId xmlns:a16="http://schemas.microsoft.com/office/drawing/2014/main" val="2121187024"/>
                        </a:ext>
                      </a:extLst>
                    </a:gridCol>
                    <a:gridCol w="956317">
                      <a:extLst>
                        <a:ext uri="{9D8B030D-6E8A-4147-A177-3AD203B41FA5}">
                          <a16:colId xmlns:a16="http://schemas.microsoft.com/office/drawing/2014/main" val="124955385"/>
                        </a:ext>
                      </a:extLst>
                    </a:gridCol>
                  </a:tblGrid>
                  <a:tr h="2873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 GHz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300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009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4065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333" t="-216667" r="-418000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05425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333" t="-309302" r="-418000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947" t="-309302" r="-315232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1874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 GHz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333" t="-419048" r="-418000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947" t="-419048" r="-315232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304" t="-419048" r="-20126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250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333" t="-506977" r="-41800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947" t="-506977" r="-315232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304" t="-506977" r="-201266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359" t="-506977" r="-103846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495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1A7077-C1C5-4343-A6AF-371235B355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053986"/>
                  </p:ext>
                </p:extLst>
              </p:nvPr>
            </p:nvGraphicFramePr>
            <p:xfrm>
              <a:off x="3101173" y="2816023"/>
              <a:ext cx="5708457" cy="156372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88734">
                      <a:extLst>
                        <a:ext uri="{9D8B030D-6E8A-4147-A177-3AD203B41FA5}">
                          <a16:colId xmlns:a16="http://schemas.microsoft.com/office/drawing/2014/main" val="3081507874"/>
                        </a:ext>
                      </a:extLst>
                    </a:gridCol>
                    <a:gridCol w="938592">
                      <a:extLst>
                        <a:ext uri="{9D8B030D-6E8A-4147-A177-3AD203B41FA5}">
                          <a16:colId xmlns:a16="http://schemas.microsoft.com/office/drawing/2014/main" val="1863762859"/>
                        </a:ext>
                      </a:extLst>
                    </a:gridCol>
                    <a:gridCol w="921801">
                      <a:extLst>
                        <a:ext uri="{9D8B030D-6E8A-4147-A177-3AD203B41FA5}">
                          <a16:colId xmlns:a16="http://schemas.microsoft.com/office/drawing/2014/main" val="2622416417"/>
                        </a:ext>
                      </a:extLst>
                    </a:gridCol>
                    <a:gridCol w="970959">
                      <a:extLst>
                        <a:ext uri="{9D8B030D-6E8A-4147-A177-3AD203B41FA5}">
                          <a16:colId xmlns:a16="http://schemas.microsoft.com/office/drawing/2014/main" val="3121189756"/>
                        </a:ext>
                      </a:extLst>
                    </a:gridCol>
                    <a:gridCol w="943113">
                      <a:extLst>
                        <a:ext uri="{9D8B030D-6E8A-4147-A177-3AD203B41FA5}">
                          <a16:colId xmlns:a16="http://schemas.microsoft.com/office/drawing/2014/main" val="2121187024"/>
                        </a:ext>
                      </a:extLst>
                    </a:gridCol>
                    <a:gridCol w="945258">
                      <a:extLst>
                        <a:ext uri="{9D8B030D-6E8A-4147-A177-3AD203B41FA5}">
                          <a16:colId xmlns:a16="http://schemas.microsoft.com/office/drawing/2014/main" val="124955385"/>
                        </a:ext>
                      </a:extLst>
                    </a:gridCol>
                  </a:tblGrid>
                  <a:tr h="268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 GHz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300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00963"/>
                      </a:ext>
                    </a:extLst>
                  </a:tr>
                  <a:tr h="24571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406536"/>
                      </a:ext>
                    </a:extLst>
                  </a:tr>
                  <a:tr h="24202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054250"/>
                      </a:ext>
                    </a:extLst>
                  </a:tr>
                  <a:tr h="242027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187428"/>
                      </a:ext>
                    </a:extLst>
                  </a:tr>
                  <a:tr h="242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 GHz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25091"/>
                      </a:ext>
                    </a:extLst>
                  </a:tr>
                  <a:tr h="2420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baseline="-250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&lt;10 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1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49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91A7077-C1C5-4343-A6AF-371235B355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053986"/>
                  </p:ext>
                </p:extLst>
              </p:nvPr>
            </p:nvGraphicFramePr>
            <p:xfrm>
              <a:off x="3101173" y="2816023"/>
              <a:ext cx="5708457" cy="156372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88734">
                      <a:extLst>
                        <a:ext uri="{9D8B030D-6E8A-4147-A177-3AD203B41FA5}">
                          <a16:colId xmlns:a16="http://schemas.microsoft.com/office/drawing/2014/main" val="3081507874"/>
                        </a:ext>
                      </a:extLst>
                    </a:gridCol>
                    <a:gridCol w="938592">
                      <a:extLst>
                        <a:ext uri="{9D8B030D-6E8A-4147-A177-3AD203B41FA5}">
                          <a16:colId xmlns:a16="http://schemas.microsoft.com/office/drawing/2014/main" val="1863762859"/>
                        </a:ext>
                      </a:extLst>
                    </a:gridCol>
                    <a:gridCol w="921801">
                      <a:extLst>
                        <a:ext uri="{9D8B030D-6E8A-4147-A177-3AD203B41FA5}">
                          <a16:colId xmlns:a16="http://schemas.microsoft.com/office/drawing/2014/main" val="2622416417"/>
                        </a:ext>
                      </a:extLst>
                    </a:gridCol>
                    <a:gridCol w="970959">
                      <a:extLst>
                        <a:ext uri="{9D8B030D-6E8A-4147-A177-3AD203B41FA5}">
                          <a16:colId xmlns:a16="http://schemas.microsoft.com/office/drawing/2014/main" val="3121189756"/>
                        </a:ext>
                      </a:extLst>
                    </a:gridCol>
                    <a:gridCol w="943113">
                      <a:extLst>
                        <a:ext uri="{9D8B030D-6E8A-4147-A177-3AD203B41FA5}">
                          <a16:colId xmlns:a16="http://schemas.microsoft.com/office/drawing/2014/main" val="2121187024"/>
                        </a:ext>
                      </a:extLst>
                    </a:gridCol>
                    <a:gridCol w="945258">
                      <a:extLst>
                        <a:ext uri="{9D8B030D-6E8A-4147-A177-3AD203B41FA5}">
                          <a16:colId xmlns:a16="http://schemas.microsoft.com/office/drawing/2014/main" val="124955385"/>
                        </a:ext>
                      </a:extLst>
                    </a:gridCol>
                  </a:tblGrid>
                  <a:tr h="2683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 (dB)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 GHz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</a:t>
                          </a:r>
                          <a:r>
                            <a:rPr lang="en-US" sz="1100" b="1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100" b="1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1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300 GHz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009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4065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500 MHz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161" t="-204651" r="-403226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05425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161" t="-304651" r="-403226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596" t="-304651" r="-313907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1874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5 GHz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161" t="-414286" r="-40322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596" t="-414286" r="-313907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125" t="-414286" r="-196250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12.9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250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= 10 GHz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161" t="-502326" r="-403226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596" t="-502326" r="-313907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125" t="-502326" r="-196250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806" t="-502326" r="-102581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49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FCAFA01-EB1D-9546-AB16-5A251FF946B2}"/>
              </a:ext>
            </a:extLst>
          </p:cNvPr>
          <p:cNvSpPr txBox="1"/>
          <p:nvPr/>
        </p:nvSpPr>
        <p:spPr>
          <a:xfrm>
            <a:off x="3196422" y="714178"/>
            <a:ext cx="55043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SNR calculations (in dB) at different frequencies (f</a:t>
            </a:r>
            <a:r>
              <a:rPr lang="en-US" sz="1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andwidths (B) in </a:t>
            </a:r>
            <a:r>
              <a:rPr lang="en-US" sz="1000" b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(n = 2.0)</a:t>
            </a:r>
            <a:r>
              <a:rPr lang="en-US" altLang="zh-CN" sz="1000" b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b="1" dirty="0">
              <a:solidFill>
                <a:srgbClr val="008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05B979-52E0-4181-B8E5-CA623083D1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FBC8-E948-4D7F-9A7D-982BC3473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5310" y="-64031"/>
            <a:ext cx="5713379" cy="677334"/>
          </a:xfrm>
        </p:spPr>
        <p:txBody>
          <a:bodyPr>
            <a:normAutofit fontScale="6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(dB) calculations at different carrier frequencies (f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given Bandwidth in LOS/NLOS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6CAAA-3E02-D44F-8C2F-5737B45D7C7A}"/>
              </a:ext>
            </a:extLst>
          </p:cNvPr>
          <p:cNvSpPr txBox="1"/>
          <p:nvPr/>
        </p:nvSpPr>
        <p:spPr>
          <a:xfrm>
            <a:off x="0" y="4720467"/>
            <a:ext cx="90082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Beyond," in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https://ieeexplore.ieee.org/abstract/document/8732419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A404C-321B-4EA2-9EC4-CCF5FFCABC80}"/>
              </a:ext>
            </a:extLst>
          </p:cNvPr>
          <p:cNvSpPr txBox="1"/>
          <p:nvPr/>
        </p:nvSpPr>
        <p:spPr>
          <a:xfrm>
            <a:off x="3137749" y="4364479"/>
            <a:ext cx="5914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Plot of SNR calculations (in dB) at different frequencies (f</a:t>
            </a:r>
            <a:r>
              <a:rPr lang="en-US" sz="11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b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andwidths in LOS/NLOS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09EB6-189F-A74A-9CE7-1707CB918690}"/>
              </a:ext>
            </a:extLst>
          </p:cNvPr>
          <p:cNvSpPr txBox="1"/>
          <p:nvPr/>
        </p:nvSpPr>
        <p:spPr>
          <a:xfrm>
            <a:off x="91330" y="1008883"/>
            <a:ext cx="28717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(d) = 100 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 m x 1 m) = 0.5 m</a:t>
            </a:r>
            <a:r>
              <a:rPr lang="en-US" sz="1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(0.022 m x 0.022 m) = 0.0005 m</a:t>
            </a:r>
            <a:r>
              <a:rPr lang="en-US" sz="14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Figure (NF) = 10 dB, </a:t>
            </a:r>
          </a:p>
          <a:p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 = 1 mW (-30 dBW),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Efficiency = 0.6,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2.0 (LOS), n = 3.2 (NLOS)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C135177-8D3E-0245-9968-03620E75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27" y="863979"/>
            <a:ext cx="6089543" cy="34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6G Challenges and Opportunities [1/2]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8922BF7-6CA5-4683-84A7-5C3B82C287A1}"/>
              </a:ext>
            </a:extLst>
          </p:cNvPr>
          <p:cNvSpPr txBox="1">
            <a:spLocks/>
          </p:cNvSpPr>
          <p:nvPr/>
        </p:nvSpPr>
        <p:spPr>
          <a:xfrm>
            <a:off x="66906" y="771037"/>
            <a:ext cx="5612781" cy="2537852"/>
          </a:xfrm>
          <a:prstGeom prst="rect">
            <a:avLst/>
          </a:prstGeom>
        </p:spPr>
        <p:txBody>
          <a:bodyPr vert="horz" lIns="0" tIns="0" rIns="0" bIns="0"/>
          <a:lstStyle>
            <a:lvl1pPr marL="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itchFamily="34" charset="0"/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085850" indent="-1714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bands of 183 GHz, 325 GHz, 380 GHz, 450 GHz, 550 GHz, and 760 GHz</a:t>
            </a:r>
            <a:r>
              <a:rPr lang="en-US" sz="12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 much greater attenuation  due to the atmospheric absorption, which is in addition to the natural Friis free space loss – </a:t>
            </a:r>
            <a:r>
              <a:rPr lang="en-US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for “whisper radio</a:t>
            </a:r>
            <a:r>
              <a:rPr lang="en-US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1).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mmWave bands suffer less than 10 dB/km of additional loss than caused by free space propagation in air up to 300 GHz 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1).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between 500 and 900 GHz suffers 100 to 200 dB/km atmospheric attenuation, </a:t>
            </a:r>
            <a:r>
              <a:rPr lang="en-US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only 10 to 20 dB over a 100 m distance (the typical radius of a small cell) </a:t>
            </a:r>
            <a:r>
              <a:rPr lang="en-US" altLang="zh-CN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</a:t>
            </a:r>
            <a:r>
              <a:rPr lang="zh-CN" altLang="en-US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r>
              <a:rPr lang="zh-CN" altLang="en-US" sz="1200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1).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drops, snow, and hail caused substantial attenuation at frequencies above 10 GHz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“Rain attenuation flattens out from </a:t>
            </a:r>
            <a:r>
              <a:rPr lang="en-US" altLang="zh-CN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GHz to 500 GHz”</a:t>
            </a:r>
            <a:r>
              <a:rPr lang="en-US" sz="1200" b="0" i="1" dirty="0">
                <a:solidFill>
                  <a:srgbClr val="5A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2).</a:t>
            </a:r>
          </a:p>
          <a:p>
            <a:pPr indent="0" algn="just"/>
            <a:endParaRPr lang="en-US" sz="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endParaRPr lang="en-US" sz="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Rappaport, J. N. Murdock and F. Gutierrez, “State of the Art in 60-GHz Integrated Circuits and Systems for Wireless Communications,” in Proceedings of the IEEE, vol. 99, no. 8, pp. 1390-1436, Aug. 2011</a:t>
            </a: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https://ieeexplore.ieee.org/abstract/document/5958173</a:t>
            </a:r>
            <a:endParaRPr lang="en-US" altLang="zh-CN" sz="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endParaRPr lang="en-US" sz="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Beyond," in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https://ieeexplore.ieee.org/abstract/document/8732419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/>
            <a:endParaRPr lang="en-US" sz="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 and T. S. Rappaport, "Terahertz Wireless Communications: Co-Sharing for Terrestrial and Satellite Systems Above 100 GHz," in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Letters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10, pp. 3156-3160, Oct. 2021,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https://ieeexplore.ieee.org/document/9450810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/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F0164-811D-4CAF-8C79-3149ECF2F774}"/>
              </a:ext>
            </a:extLst>
          </p:cNvPr>
          <p:cNvSpPr/>
          <p:nvPr/>
        </p:nvSpPr>
        <p:spPr>
          <a:xfrm>
            <a:off x="6603999" y="1468443"/>
            <a:ext cx="2275841" cy="2458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ED8AA-D7B9-9C4D-9A3A-97A78212DFD8}"/>
              </a:ext>
            </a:extLst>
          </p:cNvPr>
          <p:cNvSpPr txBox="1"/>
          <p:nvPr/>
        </p:nvSpPr>
        <p:spPr>
          <a:xfrm>
            <a:off x="6223390" y="2421158"/>
            <a:ext cx="45794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Attenuation vs Carrier Frequency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064A9-8084-9544-9D0E-895CAABB9B17}"/>
              </a:ext>
            </a:extLst>
          </p:cNvPr>
          <p:cNvSpPr txBox="1"/>
          <p:nvPr/>
        </p:nvSpPr>
        <p:spPr>
          <a:xfrm>
            <a:off x="6086460" y="4714663"/>
            <a:ext cx="5586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Rain Attenuation vs Carrier Frequency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03F5F86-6AE0-1D49-A499-49E415B55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510" y="2629153"/>
            <a:ext cx="3127329" cy="212373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5517D393-1A2D-DC43-8370-3BFBB8E2F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511" y="771035"/>
            <a:ext cx="3127329" cy="17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03A6-4B47-476B-8490-7B459F324A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F54F3-8F7C-4794-90DF-EEE67D37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21732"/>
              </p:ext>
            </p:extLst>
          </p:nvPr>
        </p:nvGraphicFramePr>
        <p:xfrm>
          <a:off x="998833" y="2320732"/>
          <a:ext cx="5423046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744707738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3584236502"/>
                    </a:ext>
                  </a:extLst>
                </a:gridCol>
                <a:gridCol w="635443">
                  <a:extLst>
                    <a:ext uri="{9D8B030D-6E8A-4147-A177-3AD203B41FA5}">
                      <a16:colId xmlns:a16="http://schemas.microsoft.com/office/drawing/2014/main" val="235176692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39538096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970829170"/>
                    </a:ext>
                  </a:extLst>
                </a:gridCol>
                <a:gridCol w="1364126">
                  <a:extLst>
                    <a:ext uri="{9D8B030D-6E8A-4147-A177-3AD203B41FA5}">
                      <a16:colId xmlns:a16="http://schemas.microsoft.com/office/drawing/2014/main" val="1757056918"/>
                    </a:ext>
                  </a:extLst>
                </a:gridCol>
              </a:tblGrid>
              <a:tr h="118323">
                <a:tc>
                  <a:txBody>
                    <a:bodyPr/>
                    <a:lstStyle/>
                    <a:p>
                      <a:pPr algn="ctr"/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900" b="1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TX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RX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b="1" kern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dBi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FSPL(f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,1m)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 Attenuation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(dB / 100m)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Atmospheric attenuation (dB / 100m)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08987"/>
                  </a:ext>
                </a:extLst>
              </a:tr>
              <a:tr h="1431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9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85224"/>
                  </a:ext>
                </a:extLst>
              </a:tr>
              <a:tr h="2004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 GHz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31801"/>
                  </a:ext>
                </a:extLst>
              </a:tr>
              <a:tr h="2254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 GHz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 dB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39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364126-679A-4ABE-BDA6-AD3C4BFD2181}"/>
              </a:ext>
            </a:extLst>
          </p:cNvPr>
          <p:cNvSpPr txBox="1"/>
          <p:nvPr/>
        </p:nvSpPr>
        <p:spPr>
          <a:xfrm>
            <a:off x="62866" y="798882"/>
            <a:ext cx="9081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(d) = 100 m , A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 m x 1 m) = 0.5 m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(0.022 m x 0.022 m) = 0.0005 m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Noise Figure (NF) = 10 dB, P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(-30 dBW), Antenna efficiency = 0.6, n = 2.0 (LOS) , n = 3.2 (NLOS) , Rain rate = 50 mm/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(heavy rain) and Standard atmospheric attenuation (sea level).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11849-7F44-4FC1-8129-6F0080361378}"/>
              </a:ext>
            </a:extLst>
          </p:cNvPr>
          <p:cNvSpPr txBox="1"/>
          <p:nvPr/>
        </p:nvSpPr>
        <p:spPr>
          <a:xfrm>
            <a:off x="1026766" y="1499151"/>
            <a:ext cx="7187737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(d)</a:t>
            </a:r>
            <a:r>
              <a:rPr lang="en-US" sz="1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(dBW) = P</a:t>
            </a:r>
            <a:r>
              <a:rPr lang="en-US" sz="1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(dBW) + G</a:t>
            </a:r>
            <a:r>
              <a:rPr lang="en-US" sz="1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dBi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+ G</a:t>
            </a:r>
            <a:r>
              <a:rPr lang="en-US" sz="1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dBi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- PL</a:t>
            </a:r>
            <a:r>
              <a:rPr lang="en-US" sz="1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CI</a:t>
            </a:r>
            <a:r>
              <a:rPr 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(dB) – Rain attenuation (dB) – Atmospheric attenuation (dB)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C3CA3-6D52-43B5-AA7B-A88CF4A39D1B}"/>
              </a:ext>
            </a:extLst>
          </p:cNvPr>
          <p:cNvSpPr txBox="1"/>
          <p:nvPr/>
        </p:nvSpPr>
        <p:spPr>
          <a:xfrm>
            <a:off x="886841" y="1877354"/>
            <a:ext cx="729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power at a fixed distance (100 m) for a CW signal for different frequencies (f</a:t>
            </a:r>
            <a:r>
              <a:rPr lang="en-US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1000" b="1" i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Microcell (U</a:t>
            </a:r>
            <a:r>
              <a:rPr lang="en-US" altLang="zh-CN" sz="1000" b="1" i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b="1" i="1" dirty="0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LOS 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 NLOS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Rain attenuation (dB/100m) and standard atmospheric attenuation (sea level)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[1,2,3]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2AB69-2835-4FE7-B399-5F5382D00EB2}"/>
              </a:ext>
            </a:extLst>
          </p:cNvPr>
          <p:cNvSpPr txBox="1"/>
          <p:nvPr/>
        </p:nvSpPr>
        <p:spPr>
          <a:xfrm>
            <a:off x="1958274" y="97675"/>
            <a:ext cx="551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6G Challenges and Opportunities [2/2]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62161-56A5-49EC-864F-39E5579DB92F}"/>
              </a:ext>
            </a:extLst>
          </p:cNvPr>
          <p:cNvSpPr txBox="1"/>
          <p:nvPr/>
        </p:nvSpPr>
        <p:spPr>
          <a:xfrm>
            <a:off x="62866" y="4196237"/>
            <a:ext cx="8942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Rappaport, J. N. Murdock and F. Gutierrez, “State of the Art in 60-GHz Integrated Circuits and Systems for Wireless Communications,” in Proceedings of the IEEE, vol. 99, no. 8, pp. 1390-1436, Aug. 2011</a:t>
            </a: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https://ieeexplore.ieee.org/abstract/document/5958173</a:t>
            </a:r>
            <a:endParaRPr lang="en-US" sz="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S. Rappaport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"Wireless Communications and Applications Above 100 GHz: Opportunities and Challenges for 6G and Beyond," in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78729-78757, June 2019.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https://ieeexplore.ieee.org/abstract/document/8732419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/>
            <a:r>
              <a:rPr lang="en-US" altLang="zh-CN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zh-CN" alt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Xing and T. S. Rappaport, "Terahertz Wireless Communications: Co-Sharing for Terrestrial and Satellite Systems Above 100 GHz," in </a:t>
            </a:r>
            <a:r>
              <a:rPr lang="en-US" sz="9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Letters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10, pp. 3156-3160, Oct. 2021, 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https://ieeexplore.ieee.org/document/9450810</a:t>
            </a:r>
            <a:r>
              <a:rPr lang="en-US" sz="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D5278F-AED4-7D4C-BBB5-AC679F37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04518"/>
              </p:ext>
            </p:extLst>
          </p:nvPr>
        </p:nvGraphicFramePr>
        <p:xfrm>
          <a:off x="7280861" y="2321916"/>
          <a:ext cx="859688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9688">
                  <a:extLst>
                    <a:ext uri="{9D8B030D-6E8A-4147-A177-3AD203B41FA5}">
                      <a16:colId xmlns:a16="http://schemas.microsoft.com/office/drawing/2014/main" val="124431109"/>
                    </a:ext>
                  </a:extLst>
                </a:gridCol>
              </a:tblGrid>
              <a:tr h="1183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(NLOS)</a:t>
                      </a:r>
                      <a:endParaRPr lang="en-US" sz="900" b="1" kern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</a:t>
                      </a:r>
                      <a:endParaRPr lang="en-US" sz="900" b="1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66085"/>
                  </a:ext>
                </a:extLst>
              </a:tr>
              <a:tr h="1431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-114.5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3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-104.1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5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-95.4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23202"/>
                  </a:ext>
                </a:extLst>
              </a:tr>
              <a:tr h="2004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-86.1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59997"/>
                  </a:ext>
                </a:extLst>
              </a:tr>
              <a:tr h="2254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-77.1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396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5F8BDA-CCEE-C040-80D1-9BC76472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8847"/>
              </p:ext>
            </p:extLst>
          </p:nvPr>
        </p:nvGraphicFramePr>
        <p:xfrm>
          <a:off x="6421879" y="2320732"/>
          <a:ext cx="859688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9688">
                  <a:extLst>
                    <a:ext uri="{9D8B030D-6E8A-4147-A177-3AD203B41FA5}">
                      <a16:colId xmlns:a16="http://schemas.microsoft.com/office/drawing/2014/main" val="4032889039"/>
                    </a:ext>
                  </a:extLst>
                </a:gridCol>
              </a:tblGrid>
              <a:tr h="1183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(LOS)</a:t>
                      </a:r>
                      <a:endParaRPr lang="en-US" sz="900" b="1" kern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900" b="1" kern="1200" baseline="-2500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900" b="1" kern="1200" baseline="0" dirty="0">
                          <a:solidFill>
                            <a:schemeClr val="bg1"/>
                          </a:solidFill>
                        </a:rPr>
                        <a:t> (d) (dBW)</a:t>
                      </a:r>
                      <a:endParaRPr lang="en-US" sz="900" b="1" kern="120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5662"/>
                  </a:ext>
                </a:extLst>
              </a:tr>
              <a:tr h="14319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-90.5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40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-80.1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61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-71.4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91650"/>
                  </a:ext>
                </a:extLst>
              </a:tr>
              <a:tr h="2004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-62.1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62410"/>
                  </a:ext>
                </a:extLst>
              </a:tr>
              <a:tr h="2254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-53.1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49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779FB9-A7CE-CD44-9C6B-FB2ED8298A10}"/>
              </a:ext>
            </a:extLst>
          </p:cNvPr>
          <p:cNvSpPr/>
          <p:nvPr/>
        </p:nvSpPr>
        <p:spPr>
          <a:xfrm rot="16200000">
            <a:off x="5964570" y="2753768"/>
            <a:ext cx="1737361" cy="85968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2CD33-F3AD-A445-AD3F-ED27513C93BF}"/>
              </a:ext>
            </a:extLst>
          </p:cNvPr>
          <p:cNvSpPr/>
          <p:nvPr/>
        </p:nvSpPr>
        <p:spPr>
          <a:xfrm rot="16200000">
            <a:off x="6855878" y="2753770"/>
            <a:ext cx="1737361" cy="859688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59932-7125-6346-B980-35684CA35DF4}"/>
              </a:ext>
            </a:extLst>
          </p:cNvPr>
          <p:cNvSpPr/>
          <p:nvPr/>
        </p:nvSpPr>
        <p:spPr>
          <a:xfrm rot="16200000">
            <a:off x="4820618" y="2462025"/>
            <a:ext cx="757612" cy="2344731"/>
          </a:xfrm>
          <a:prstGeom prst="rect">
            <a:avLst/>
          </a:prstGeom>
          <a:noFill/>
          <a:ln w="28575">
            <a:solidFill>
              <a:srgbClr val="5A27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8989"/>
      </p:ext>
    </p:extLst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106746</TotalTime>
  <Words>2448</Words>
  <Application>Microsoft Macintosh PowerPoint</Application>
  <PresentationFormat>On-screen Show (16:9)</PresentationFormat>
  <Paragraphs>290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Times New Roman</vt:lpstr>
      <vt:lpstr>Wingdings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Hitesh Poddar</cp:lastModifiedBy>
  <cp:revision>2078</cp:revision>
  <cp:lastPrinted>2017-03-29T23:33:33Z</cp:lastPrinted>
  <dcterms:created xsi:type="dcterms:W3CDTF">2014-02-16T13:04:33Z</dcterms:created>
  <dcterms:modified xsi:type="dcterms:W3CDTF">2021-11-02T01:55:50Z</dcterms:modified>
</cp:coreProperties>
</file>