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Apache Kafka – Stream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Dilip</a:t>
            </a:r>
            <a:r>
              <a:rPr lang="en-US" dirty="0">
                <a:solidFill>
                  <a:srgbClr val="FFFFFF"/>
                </a:solidFill>
              </a:rPr>
              <a:t> Rao Krishna Murthy</a:t>
            </a:r>
          </a:p>
          <a:p>
            <a:r>
              <a:rPr lang="en-US" dirty="0">
                <a:solidFill>
                  <a:srgbClr val="FFFFFF"/>
                </a:solidFill>
              </a:rPr>
              <a:t>Hitesh Bhavsar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A4021-3E9F-4F2D-B550-DB2AA1CB1704}"/>
              </a:ext>
            </a:extLst>
          </p:cNvPr>
          <p:cNvSpPr/>
          <p:nvPr/>
        </p:nvSpPr>
        <p:spPr>
          <a:xfrm>
            <a:off x="932154" y="479393"/>
            <a:ext cx="108840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streaming platform has three key capabilities: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Publish and subscribe to streams of records, similar to a message queue or enterprise messaging system.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Store streams of records in a fault-tolerant durable way.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Process streams of records as they occur.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7AD3060-AD8C-4EC3-9173-3ADBE981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25" y="242147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67105-8D7A-4898-9550-74465E10534C}"/>
              </a:ext>
            </a:extLst>
          </p:cNvPr>
          <p:cNvSpPr/>
          <p:nvPr/>
        </p:nvSpPr>
        <p:spPr>
          <a:xfrm>
            <a:off x="399495" y="186431"/>
            <a:ext cx="11381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Kafka has four core APIs: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dirty="0">
                <a:solidFill>
                  <a:srgbClr val="0968DE"/>
                </a:solidFill>
                <a:latin typeface="Roboto"/>
                <a:hlinkClick r:id="rId2"/>
              </a:rPr>
              <a:t>Producer API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allows an application to publish a stream of records to one or more Kafka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dirty="0">
                <a:solidFill>
                  <a:srgbClr val="0968DE"/>
                </a:solidFill>
                <a:latin typeface="Roboto"/>
                <a:hlinkClick r:id="rId3"/>
              </a:rPr>
              <a:t>Consumer API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allows an application to subscribe to one or more topics and process the stream of records produced to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dirty="0">
                <a:solidFill>
                  <a:srgbClr val="0968DE"/>
                </a:solidFill>
                <a:latin typeface="Roboto"/>
                <a:hlinkClick r:id="rId4"/>
              </a:rPr>
              <a:t>Streams API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allows an application to act as a </a:t>
            </a:r>
            <a:r>
              <a:rPr lang="en-US" i="1" dirty="0">
                <a:solidFill>
                  <a:srgbClr val="000000"/>
                </a:solidFill>
                <a:latin typeface="Roboto"/>
              </a:rPr>
              <a:t>stream processor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, consuming an input stream from one or more topics and producing an output stream to one or more output topics, effectively transforming the input streams to output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The </a:t>
            </a:r>
            <a:r>
              <a:rPr lang="en-US" dirty="0">
                <a:solidFill>
                  <a:srgbClr val="0968DE"/>
                </a:solidFill>
                <a:latin typeface="Roboto"/>
                <a:hlinkClick r:id="rId5"/>
              </a:rPr>
              <a:t>Connector API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allows building and running reusable producers or consumers that connect Kafka topics to existing applications or data systems. For example, a connector to a relational database might capture every change to a table.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EF7B3-FF2F-468A-9D6B-DB9E98324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817" y="2958433"/>
            <a:ext cx="6312024" cy="33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F567-72FF-4DDF-A35E-1A0C1B53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9816-60C5-4400-8D35-A3E6C4D2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Before discussing the specifics of Apache Kafka, it is important for us to understand the concept of publish/subscribe messaging.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Publish/subscribe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Pub/sub systems often have a broker, a central point where messages are published, to facilitate this. </a:t>
            </a:r>
          </a:p>
        </p:txBody>
      </p:sp>
    </p:spTree>
    <p:extLst>
      <p:ext uri="{BB962C8B-B14F-4D97-AF65-F5344CB8AC3E}">
        <p14:creationId xmlns:p14="http://schemas.microsoft.com/office/powerpoint/2010/main" val="4653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132-0036-41AD-94FA-414E386A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How it starts?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11EC-72D6-4CC2-BFF7-1D9BC28C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6777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Many use cases for publish/subscribe start out the same way: with a simple message queue or </a:t>
            </a:r>
            <a:r>
              <a:rPr lang="en-US" dirty="0" err="1"/>
              <a:t>interprocess</a:t>
            </a:r>
            <a:r>
              <a:rPr lang="en-US" dirty="0"/>
              <a:t> communication channel.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example, you create an application that needs to send monitoring information somewhere, so you write in a direct connection from your application to an app that displays your metrics on a dashboard, and push metrics over that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28016" lvl="1" indent="0">
              <a:buNone/>
            </a:pPr>
            <a:r>
              <a:rPr lang="en-US" dirty="0"/>
              <a:t>			          A single, direct metrics publisher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4E2F2-648B-4435-8016-7294AC5E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14" y="4048125"/>
            <a:ext cx="6210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56A-1EFD-41EB-948C-919C2AC6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metrics publishers, using direct connections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7B98-3D4D-437B-B744-001B468F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the time , the system architecture increases complexities :</a:t>
            </a:r>
          </a:p>
          <a:p>
            <a:r>
              <a:rPr lang="en-US" dirty="0"/>
              <a:t>Now it adds a few more servers. And a few more functionalities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architecture as depicted above, with connections that are even harder to trace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37D95-22CA-4A22-812A-F46CC196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100959"/>
            <a:ext cx="6219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208D-7A4C-44B9-AC5A-8AC9F98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metrics publish/subscribe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7708-5DC9-4804-AA93-949639CF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05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You set up a single application that receives metrics from all the applications out there.</a:t>
            </a:r>
          </a:p>
          <a:p>
            <a:r>
              <a:rPr lang="en-US" dirty="0"/>
              <a:t> And provide a server to query those metrics for any system that needs them. This reduces the complexity of the architecture to something similar to the pic below.</a:t>
            </a:r>
          </a:p>
          <a:p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endParaRPr lang="en-US" dirty="0"/>
          </a:p>
          <a:p>
            <a:pPr marL="1225296" lvl="8" indent="0">
              <a:buNone/>
            </a:pPr>
            <a:r>
              <a:rPr lang="en-US" dirty="0"/>
              <a:t>	</a:t>
            </a:r>
          </a:p>
          <a:p>
            <a:pPr marL="1225296" lvl="8" indent="0">
              <a:buNone/>
            </a:pPr>
            <a:r>
              <a:rPr lang="en-US" dirty="0"/>
              <a:t>		                   A metrics publish/subscribe system</a:t>
            </a:r>
          </a:p>
          <a:p>
            <a:pPr lvl="8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62E08-4859-464F-848C-5D294C6F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834384"/>
            <a:ext cx="6057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DBE2-3544-4EEE-B97B-B9DEF0F9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publish/subscribe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3AA8-7B35-44C0-9A62-331AD41A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5003-5B1B-438E-B154-81D6D043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4" y="2190750"/>
            <a:ext cx="1008623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0CD9-6C2C-4210-B39A-704B8270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C27-9F86-4885-8CC3-7AF62B8A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 is the processing of </a:t>
            </a:r>
            <a:r>
              <a:rPr lang="en-US" i="1" dirty="0"/>
              <a:t>data in motion</a:t>
            </a:r>
            <a:r>
              <a:rPr lang="en-US" dirty="0"/>
              <a:t>, or in other words, computing on data directly as it is produced or received.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majority of data are born as continuous streams: sensor events, user activity on a website, financial trades, and so on – all these data are created as a series of events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FF955-E862-4DD4-96E8-2BDBC9ED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Stream 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3DC6-11F8-4818-8079-10009AC9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stream processing, this data was often stored in a database, a file system, or other forms of mass storage. Applications would query the data or compute over the data as needed.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0A3063-E807-4E39-8390-BEFC0E17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78" y="1740725"/>
            <a:ext cx="5455921" cy="25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3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EB48-65C4-4508-9256-AAA5B7AB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With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F93AF-BC63-4AC3-86A2-72969F83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38450"/>
            <a:ext cx="5867061" cy="2263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E43A-D320-4416-9D17-4DF1B858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Stream Processing turns this paradigm around: The application logic, analytics, and queries exist continuously, and data flows through them continuously.</a:t>
            </a:r>
            <a:br>
              <a:rPr lang="en-US" sz="1900">
                <a:solidFill>
                  <a:srgbClr val="FFFFFF"/>
                </a:solidFill>
              </a:rPr>
            </a:b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Upon receiving an event from the stream, a stream processing application reacts to that event: it may trigger an action, update an aggregate or other statistic, or “remember” that event for future reference.</a:t>
            </a:r>
          </a:p>
          <a:p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Streaming computations can also process multiple data streams jointly, and each computation over the event data stream may produce other event data streams.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71af3243-3dd4-4a8d-8c0d-dd76da1f02a5"/>
    <ds:schemaRef ds:uri="http://schemas.microsoft.com/office/2006/metadata/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Tw Cen MT</vt:lpstr>
      <vt:lpstr>Tw Cen MT Condensed</vt:lpstr>
      <vt:lpstr>Wingdings</vt:lpstr>
      <vt:lpstr>Wingdings 3</vt:lpstr>
      <vt:lpstr>Integral</vt:lpstr>
      <vt:lpstr>Apache Kafka – Stream Processing</vt:lpstr>
      <vt:lpstr>Meet Kafka</vt:lpstr>
      <vt:lpstr>How it starts?</vt:lpstr>
      <vt:lpstr>Many metrics publishers, using direct connections</vt:lpstr>
      <vt:lpstr>A metrics publish/subscribe system</vt:lpstr>
      <vt:lpstr>Multiple publish/subscribe systems </vt:lpstr>
      <vt:lpstr>What is Stream Processing?</vt:lpstr>
      <vt:lpstr>Before Stream Processing</vt:lpstr>
      <vt:lpstr>With Streams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2020-03-18T22:40:46Z</dcterms:created>
  <dcterms:modified xsi:type="dcterms:W3CDTF">2020-03-19T03:56:18Z</dcterms:modified>
</cp:coreProperties>
</file>