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6"/>
  </p:notesMasterIdLst>
  <p:sldIdLst>
    <p:sldId id="256" r:id="rId3"/>
    <p:sldId id="285" r:id="rId4"/>
    <p:sldId id="265" r:id="rId5"/>
    <p:sldId id="268" r:id="rId7"/>
    <p:sldId id="267" r:id="rId8"/>
    <p:sldId id="266" r:id="rId9"/>
    <p:sldId id="270" r:id="rId10"/>
    <p:sldId id="271" r:id="rId11"/>
    <p:sldId id="275" r:id="rId12"/>
    <p:sldId id="257" r:id="rId13"/>
    <p:sldId id="258" r:id="rId14"/>
    <p:sldId id="259" r:id="rId15"/>
    <p:sldId id="260" r:id="rId16"/>
    <p:sldId id="261" r:id="rId17"/>
    <p:sldId id="262" r:id="rId18"/>
    <p:sldId id="263" r:id="rId19"/>
    <p:sldId id="264" r:id="rId20"/>
    <p:sldId id="274"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86" d="100"/>
          <a:sy n="86" d="100"/>
        </p:scale>
        <p:origin x="542"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1AB9DE9-99B6-4719-88DA-4FA5809C94F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51435EF-46B3-408F-8A7A-CFB4F0053ED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346892A-3435-4B2F-968D-B8A352B7E1F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D32782A-E74D-4DAD-BE52-451E79F9763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3150E5-3F1A-4C0E-975B-E6CDA1C824B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3293DC5-40AC-4715-8614-62F75241307F}"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26877AE-E760-4360-AB94-3BF3ADA44ED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985A63-F6E7-4069-B749-8FED46D384A1}"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0BBA0-5BE3-4DC7-B3A7-37648A8EAB1D}"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CE8CE3-24D4-4699-A2B6-27233187A5C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B905891-145F-4687-9B7B-B836EFFC4DD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7EC68A-C8CC-40B5-BD59-90A72D93203A}" type="datetime1">
              <a:rPr lang="en-US" smtClean="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1"/>
          <a:srcRect r="52444" b="-1"/>
          <a:stretch>
            <a:fillRect/>
          </a:stretch>
        </p:blipFill>
        <p:spPr>
          <a:xfrm>
            <a:off x="20" y="975"/>
            <a:ext cx="12191980" cy="6858000"/>
          </a:xfrm>
          <a:prstGeom prst="rect">
            <a:avLst/>
          </a:prstGeom>
        </p:spPr>
      </p:pic>
      <p:sp>
        <p:nvSpPr>
          <p:cNvPr id="21" name="Rectangle 20"/>
          <p:cNvSpPr>
            <a:spLocks noGrp="1" noRot="1" noChangeAspect="1" noMove="1" noResize="1" noEditPoints="1" noAdjustHandles="1" noChangeArrowheads="1" noChangeShapeType="1" noTextEdit="1"/>
          </p:cNvSpPr>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Stream Processing</a:t>
            </a:r>
            <a:endParaRPr lang="en-US" dirty="0">
              <a:solidFill>
                <a:srgbClr val="FFFFFF"/>
              </a:solidFill>
            </a:endParaRPr>
          </a:p>
        </p:txBody>
      </p:sp>
      <p:sp>
        <p:nvSpPr>
          <p:cNvPr id="3" name="Subtitle 2"/>
          <p:cNvSpPr>
            <a:spLocks noGrp="1"/>
          </p:cNvSpPr>
          <p:nvPr>
            <p:ph type="subTitle" idx="1"/>
          </p:nvPr>
        </p:nvSpPr>
        <p:spPr>
          <a:xfrm>
            <a:off x="4309349" y="4779313"/>
            <a:ext cx="7501650" cy="514816"/>
          </a:xfrm>
        </p:spPr>
        <p:txBody>
          <a:bodyPr anchor="t">
            <a:normAutofit fontScale="85000" lnSpcReduction="20000"/>
          </a:bodyPr>
          <a:lstStyle/>
          <a:p>
            <a:r>
              <a:rPr lang="en-US" dirty="0" err="1">
                <a:solidFill>
                  <a:srgbClr val="FFFFFF"/>
                </a:solidFill>
              </a:rPr>
              <a:t>Dilip</a:t>
            </a:r>
            <a:r>
              <a:rPr lang="en-US" dirty="0">
                <a:solidFill>
                  <a:srgbClr val="FFFFFF"/>
                </a:solidFill>
              </a:rPr>
              <a:t> Rao Krishna Murthy </a:t>
            </a:r>
            <a:endParaRPr lang="en-US" dirty="0">
              <a:solidFill>
                <a:srgbClr val="FFFFFF"/>
              </a:solidFill>
            </a:endParaRPr>
          </a:p>
          <a:p>
            <a:r>
              <a:rPr lang="en-US" dirty="0">
                <a:solidFill>
                  <a:srgbClr val="FFFFFF"/>
                </a:solidFill>
              </a:rPr>
              <a:t>Hitesh Sudhir Chandra </a:t>
            </a:r>
            <a:r>
              <a:rPr lang="en-US" dirty="0" err="1">
                <a:solidFill>
                  <a:srgbClr val="FFFFFF"/>
                </a:solidFill>
              </a:rPr>
              <a:t>Bavsar</a:t>
            </a:r>
            <a:endParaRPr lang="en-US" dirty="0">
              <a:solidFill>
                <a:srgbClr val="FFFFFF"/>
              </a:solidFill>
            </a:endParaRPr>
          </a:p>
        </p:txBody>
      </p:sp>
      <p:cxnSp>
        <p:nvCxnSpPr>
          <p:cNvPr id="23" name="Straight Connector 22"/>
          <p:cNvCxnSpPr>
            <a:cxnSpLocks noGrp="1" noRot="1" noChangeAspect="1" noMove="1" noResize="1" noEditPoints="1" noAdjustHandles="1" noChangeArrowheads="1" noChangeShapeType="1"/>
          </p:cNvCxnSpPr>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Kafka </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sz="2000" dirty="0"/>
              <a:t>Suppose you have an application that needs to read messages from a Kafka topic, and write the results to another data store. In this case your application will create a consumer object, subscribe to the appropriate topic, and start receiving messages, and writing the results. </a:t>
            </a:r>
            <a:endParaRPr lang="en-US" sz="2000" dirty="0"/>
          </a:p>
          <a:p>
            <a:pPr marL="457200" indent="-457200" algn="just">
              <a:buFont typeface="+mj-lt"/>
              <a:buAutoNum type="arabicPeriod"/>
            </a:pPr>
            <a:r>
              <a:rPr lang="en-US" sz="2000" dirty="0"/>
              <a:t>If you are limited to a single consumer reading and processing the data, your application may fall farther and farther behind, unable to keep up with the rate of incoming messages</a:t>
            </a:r>
            <a:endParaRPr lang="en-US" sz="2000" dirty="0"/>
          </a:p>
          <a:p>
            <a:pPr marL="457200" indent="-457200" algn="just">
              <a:buFont typeface="+mj-lt"/>
              <a:buAutoNum type="arabicPeriod"/>
            </a:pPr>
            <a:r>
              <a:rPr lang="en-US" sz="2000" dirty="0"/>
              <a:t>Obviously there is a need to scale consumption from topics. Just like multiple producers can write to the same topic, we need to allow multiple consumers to read from the same topic, splitting the data between them</a:t>
            </a:r>
            <a:endParaRPr lang="en-US" sz="2000" dirty="0"/>
          </a:p>
        </p:txBody>
      </p:sp>
      <p:sp>
        <p:nvSpPr>
          <p:cNvPr id="4" name="Slide Number Placeholder 3"/>
          <p:cNvSpPr>
            <a:spLocks noGrp="1"/>
          </p:cNvSpPr>
          <p:nvPr>
            <p:ph type="sldNum" sz="quarter" idx="12"/>
          </p:nvPr>
        </p:nvSpPr>
        <p:spPr/>
        <p:txBody>
          <a:bodyPr/>
          <a:lstStyle/>
          <a:p>
            <a:fld id="{4FAB73BC-B049-4115-A692-8D63A059BFB8}" type="slidenum">
              <a:rPr lang="en-US" sz="1400" smtClean="0"/>
            </a:fld>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4905" y="266330"/>
            <a:ext cx="11416683" cy="3169285"/>
          </a:xfrm>
          <a:prstGeom prst="rect">
            <a:avLst/>
          </a:prstGeom>
          <a:noFill/>
        </p:spPr>
        <p:txBody>
          <a:bodyPr wrap="square" rtlCol="0">
            <a:spAutoFit/>
          </a:bodyPr>
          <a:lstStyle/>
          <a:p>
            <a:pPr algn="just"/>
            <a:r>
              <a:rPr lang="en-US" sz="2000" dirty="0"/>
              <a:t>Kafka consumers are typically part of a consumer group. When multiple consumers are subscribed to a topic and belong to the same consumer group, each consumer in the group will receive messages from a different subset of the partitions in the topic</a:t>
            </a:r>
            <a:endParaRPr lang="en-US" sz="2000" dirty="0"/>
          </a:p>
          <a:p>
            <a:pPr algn="just"/>
            <a:endParaRPr lang="en-US" sz="2000" dirty="0"/>
          </a:p>
          <a:p>
            <a:pPr algn="just"/>
            <a:endParaRPr lang="en-US" sz="2000" dirty="0"/>
          </a:p>
          <a:p>
            <a:pPr algn="just"/>
            <a:r>
              <a:rPr lang="en-US" sz="2000" dirty="0"/>
              <a:t>Let’s take topic T1 with four partitions. Now suppose we created a new consumer, C1, which is the only consumer in group G1, and use it to subscribe to topic T1. Con‐ </a:t>
            </a:r>
            <a:r>
              <a:rPr lang="en-US" sz="2000" dirty="0" err="1"/>
              <a:t>sumer</a:t>
            </a:r>
            <a:r>
              <a:rPr lang="en-US" sz="2000" dirty="0"/>
              <a:t> C1 will get all messages from all four t1 partitions.</a:t>
            </a:r>
            <a:endParaRPr lang="en-US" sz="2000" dirty="0"/>
          </a:p>
          <a:p>
            <a:endParaRPr lang="en-US" sz="2000" dirty="0"/>
          </a:p>
          <a:p>
            <a:endParaRPr lang="en-US" sz="2000" dirty="0"/>
          </a:p>
        </p:txBody>
      </p:sp>
      <p:pic>
        <p:nvPicPr>
          <p:cNvPr id="5" name="Picture 4"/>
          <p:cNvPicPr>
            <a:picLocks noChangeAspect="1"/>
          </p:cNvPicPr>
          <p:nvPr/>
        </p:nvPicPr>
        <p:blipFill>
          <a:blip r:embed="rId1"/>
          <a:stretch>
            <a:fillRect/>
          </a:stretch>
        </p:blipFill>
        <p:spPr>
          <a:xfrm>
            <a:off x="1968583" y="2716567"/>
            <a:ext cx="8254833" cy="3032926"/>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z="1600" smtClean="0"/>
            </a:fld>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091" y="408373"/>
            <a:ext cx="10857391" cy="1014730"/>
          </a:xfrm>
          <a:prstGeom prst="rect">
            <a:avLst/>
          </a:prstGeom>
          <a:noFill/>
        </p:spPr>
        <p:txBody>
          <a:bodyPr wrap="square" rtlCol="0">
            <a:spAutoFit/>
          </a:bodyPr>
          <a:lstStyle/>
          <a:p>
            <a:r>
              <a:rPr lang="en-US" sz="2000" dirty="0"/>
              <a:t>If we add another consumer, C2, to group G1, each consumer will only get messages from two partitions. Perhaps messages from partition 0 and 2 go to C1 and messages from partitions 1 and 3 go to consumer C2.</a:t>
            </a:r>
            <a:endParaRPr lang="en-US" sz="2000" dirty="0"/>
          </a:p>
        </p:txBody>
      </p:sp>
      <p:pic>
        <p:nvPicPr>
          <p:cNvPr id="3" name="Picture 2"/>
          <p:cNvPicPr>
            <a:picLocks noChangeAspect="1"/>
          </p:cNvPicPr>
          <p:nvPr/>
        </p:nvPicPr>
        <p:blipFill>
          <a:blip r:embed="rId1"/>
          <a:stretch>
            <a:fillRect/>
          </a:stretch>
        </p:blipFill>
        <p:spPr>
          <a:xfrm>
            <a:off x="2272682" y="1238250"/>
            <a:ext cx="8273989" cy="2190750"/>
          </a:xfrm>
          <a:prstGeom prst="rect">
            <a:avLst/>
          </a:prstGeom>
        </p:spPr>
      </p:pic>
      <p:sp>
        <p:nvSpPr>
          <p:cNvPr id="4" name="TextBox 3"/>
          <p:cNvSpPr txBox="1"/>
          <p:nvPr/>
        </p:nvSpPr>
        <p:spPr>
          <a:xfrm>
            <a:off x="1020932" y="3915052"/>
            <a:ext cx="9676660" cy="398780"/>
          </a:xfrm>
          <a:prstGeom prst="rect">
            <a:avLst/>
          </a:prstGeom>
          <a:noFill/>
        </p:spPr>
        <p:txBody>
          <a:bodyPr wrap="square" rtlCol="0">
            <a:spAutoFit/>
          </a:bodyPr>
          <a:lstStyle/>
          <a:p>
            <a:r>
              <a:rPr lang="en-US" sz="2000"/>
              <a:t>If G1 has four consumers, then each will read messages from a single partition</a:t>
            </a:r>
            <a:endParaRPr lang="en-US" sz="2000" dirty="0"/>
          </a:p>
        </p:txBody>
      </p:sp>
      <p:pic>
        <p:nvPicPr>
          <p:cNvPr id="5" name="Picture 4"/>
          <p:cNvPicPr>
            <a:picLocks noChangeAspect="1"/>
          </p:cNvPicPr>
          <p:nvPr/>
        </p:nvPicPr>
        <p:blipFill>
          <a:blip r:embed="rId2"/>
          <a:stretch>
            <a:fillRect/>
          </a:stretch>
        </p:blipFill>
        <p:spPr>
          <a:xfrm>
            <a:off x="2201661" y="4284384"/>
            <a:ext cx="8345009" cy="2333625"/>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z="1400" smtClean="0"/>
            </a:fld>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075" y="541538"/>
            <a:ext cx="11287125" cy="706755"/>
          </a:xfrm>
          <a:prstGeom prst="rect">
            <a:avLst/>
          </a:prstGeom>
          <a:noFill/>
        </p:spPr>
        <p:txBody>
          <a:bodyPr wrap="square" rtlCol="0">
            <a:spAutoFit/>
          </a:bodyPr>
          <a:lstStyle/>
          <a:p>
            <a:pPr algn="just"/>
            <a:r>
              <a:rPr lang="en-US" sz="2000" dirty="0"/>
              <a:t>If we add more consumers to a single group with a single topic than we have </a:t>
            </a:r>
            <a:r>
              <a:rPr lang="en-US" sz="2000" dirty="0" err="1"/>
              <a:t>parti</a:t>
            </a:r>
            <a:r>
              <a:rPr lang="en-US" sz="2000" dirty="0"/>
              <a:t> </a:t>
            </a:r>
            <a:r>
              <a:rPr lang="en-US" sz="2000" dirty="0" err="1"/>
              <a:t>tions</a:t>
            </a:r>
            <a:r>
              <a:rPr lang="en-US" sz="2000" dirty="0"/>
              <a:t>, some of the consumers will be idle and get no messages at all.</a:t>
            </a:r>
            <a:endParaRPr lang="en-US" sz="2000" dirty="0"/>
          </a:p>
        </p:txBody>
      </p:sp>
      <p:pic>
        <p:nvPicPr>
          <p:cNvPr id="3" name="Picture 2"/>
          <p:cNvPicPr>
            <a:picLocks noChangeAspect="1"/>
          </p:cNvPicPr>
          <p:nvPr/>
        </p:nvPicPr>
        <p:blipFill>
          <a:blip r:embed="rId1"/>
          <a:stretch>
            <a:fillRect/>
          </a:stretch>
        </p:blipFill>
        <p:spPr>
          <a:xfrm>
            <a:off x="1971674" y="1595854"/>
            <a:ext cx="8677275" cy="2357021"/>
          </a:xfrm>
          <a:prstGeom prst="rect">
            <a:avLst/>
          </a:prstGeom>
        </p:spPr>
      </p:pic>
      <p:sp>
        <p:nvSpPr>
          <p:cNvPr id="4" name="TextBox 3"/>
          <p:cNvSpPr txBox="1"/>
          <p:nvPr/>
        </p:nvSpPr>
        <p:spPr>
          <a:xfrm>
            <a:off x="600075" y="4533900"/>
            <a:ext cx="10791825" cy="2245360"/>
          </a:xfrm>
          <a:prstGeom prst="rect">
            <a:avLst/>
          </a:prstGeom>
          <a:noFill/>
        </p:spPr>
        <p:txBody>
          <a:bodyPr wrap="square" rtlCol="0">
            <a:spAutoFit/>
          </a:bodyPr>
          <a:lstStyle/>
          <a:p>
            <a:pPr algn="just"/>
            <a:r>
              <a:rPr lang="en-US" sz="2000" dirty="0"/>
              <a:t>The main way we scale data consumption from a Kafka topic is by adding more consumers to a consumer group. </a:t>
            </a:r>
            <a:endParaRPr lang="en-US" sz="2000" dirty="0"/>
          </a:p>
          <a:p>
            <a:pPr algn="just"/>
            <a:r>
              <a:rPr lang="en-US" sz="2000" dirty="0"/>
              <a:t>It is common for Kafka consumers to do high-latency operations such as write to a database or a time-consuming computation on the data. </a:t>
            </a:r>
            <a:endParaRPr lang="en-US" sz="2000" dirty="0"/>
          </a:p>
          <a:p>
            <a:pPr algn="just"/>
            <a:r>
              <a:rPr lang="en-US" sz="2000" dirty="0"/>
              <a:t>In these cases, a single consumer can’t possibly keep up with the rate data flows into a topic, and adding more consumers that share the load by having each consumer own just a subset of the partitions and messages is our main method of scaling. </a:t>
            </a:r>
            <a:endParaRPr lang="en-US" sz="2000" dirty="0"/>
          </a:p>
        </p:txBody>
      </p:sp>
      <p:sp>
        <p:nvSpPr>
          <p:cNvPr id="5" name="Slide Number Placeholder 4"/>
          <p:cNvSpPr>
            <a:spLocks noGrp="1"/>
          </p:cNvSpPr>
          <p:nvPr>
            <p:ph type="sldNum" sz="quarter" idx="12"/>
          </p:nvPr>
        </p:nvSpPr>
        <p:spPr/>
        <p:txBody>
          <a:bodyPr/>
          <a:lstStyle/>
          <a:p>
            <a:fld id="{4FAB73BC-B049-4115-A692-8D63A059BFB8}" type="slidenum">
              <a:rPr lang="en-US" sz="1400" smtClean="0"/>
            </a:fld>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processing</a:t>
            </a:r>
            <a:endParaRPr lang="en-US" dirty="0"/>
          </a:p>
        </p:txBody>
      </p:sp>
      <p:sp>
        <p:nvSpPr>
          <p:cNvPr id="3" name="Content Placeholder 2"/>
          <p:cNvSpPr>
            <a:spLocks noGrp="1"/>
          </p:cNvSpPr>
          <p:nvPr>
            <p:ph idx="1"/>
          </p:nvPr>
        </p:nvSpPr>
        <p:spPr/>
        <p:txBody>
          <a:bodyPr/>
          <a:lstStyle/>
          <a:p>
            <a:r>
              <a:rPr lang="en-US" sz="2000" dirty="0"/>
              <a:t>Most of what a Kafka broker does is process requests sent. </a:t>
            </a:r>
            <a:endParaRPr lang="en-US" sz="2000" dirty="0"/>
          </a:p>
          <a:p>
            <a:r>
              <a:rPr lang="en-US" sz="2000" dirty="0"/>
              <a:t>Kafka has a binary protocol (over TCP) that specifies the format of the requests and how brokers respond to them— both when the request is processed successfully or when the broker encounters errors while processing the request.</a:t>
            </a:r>
            <a:endParaRPr lang="en-US" sz="2000" dirty="0"/>
          </a:p>
          <a:p>
            <a:r>
              <a:rPr lang="en-US" sz="2000" dirty="0"/>
              <a:t> Clients always initiate connections and send requests, and the broker processes the requests and responds to them. All requests sent to the broker from a specific client will be processed in the order in which they were received—this guarantee is what allows Kafka to behave as a message queue and provide ordering guarantees on the messages it stores.</a:t>
            </a:r>
            <a:endParaRPr lang="en-US" sz="2000" dirty="0"/>
          </a:p>
        </p:txBody>
      </p:sp>
      <p:sp>
        <p:nvSpPr>
          <p:cNvPr id="4" name="Slide Number Placeholder 3"/>
          <p:cNvSpPr>
            <a:spLocks noGrp="1"/>
          </p:cNvSpPr>
          <p:nvPr>
            <p:ph type="sldNum" sz="quarter" idx="12"/>
          </p:nvPr>
        </p:nvSpPr>
        <p:spPr/>
        <p:txBody>
          <a:bodyPr/>
          <a:lstStyle/>
          <a:p>
            <a:fld id="{4FAB73BC-B049-4115-A692-8D63A059BFB8}" type="slidenum">
              <a:rPr lang="en-US" sz="1400" smtClean="0"/>
            </a:fld>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z="1400" smtClean="0"/>
            </a:fld>
            <a:endParaRPr lang="en-US" sz="1400" dirty="0"/>
          </a:p>
        </p:txBody>
      </p:sp>
      <p:sp>
        <p:nvSpPr>
          <p:cNvPr id="4" name="TextBox 3"/>
          <p:cNvSpPr txBox="1"/>
          <p:nvPr/>
        </p:nvSpPr>
        <p:spPr>
          <a:xfrm>
            <a:off x="363984" y="300410"/>
            <a:ext cx="11464031" cy="6462395"/>
          </a:xfrm>
          <a:prstGeom prst="rect">
            <a:avLst/>
          </a:prstGeom>
          <a:noFill/>
        </p:spPr>
        <p:txBody>
          <a:bodyPr wrap="square" rtlCol="0">
            <a:spAutoFit/>
          </a:bodyPr>
          <a:lstStyle/>
          <a:p>
            <a:r>
              <a:rPr lang="en-US" dirty="0"/>
              <a:t>For each port the broker listens on, the broker runs an acceptor thread that creates a connection and hands it over to a processor thread for handling. </a:t>
            </a:r>
            <a:endParaRPr lang="en-US" dirty="0"/>
          </a:p>
          <a:p>
            <a:endParaRPr lang="en-US" dirty="0"/>
          </a:p>
          <a:p>
            <a:r>
              <a:rPr lang="en-US" dirty="0"/>
              <a:t>The number of processor threads (also called network threads) is configurable. </a:t>
            </a:r>
            <a:endParaRPr lang="en-US" dirty="0"/>
          </a:p>
          <a:p>
            <a:endParaRPr lang="en-US" dirty="0"/>
          </a:p>
          <a:p>
            <a:r>
              <a:rPr lang="en-US" dirty="0"/>
              <a:t>The network threads are responsible for taking requests from client connections, placing them in a request queue, and picking up responses from a response queue and sending them back to clients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Once requests are placed on the request queue, IO threads are responsible for picking them up and processing them. The most common types of requests are: </a:t>
            </a:r>
            <a:endParaRPr lang="en-US" dirty="0"/>
          </a:p>
          <a:p>
            <a:r>
              <a:rPr lang="en-US" dirty="0"/>
              <a:t>Produce Request </a:t>
            </a:r>
            <a:endParaRPr lang="en-US" dirty="0"/>
          </a:p>
          <a:p>
            <a:r>
              <a:rPr lang="en-US" dirty="0"/>
              <a:t>Fetch Request</a:t>
            </a:r>
            <a:endParaRPr lang="en-US" dirty="0"/>
          </a:p>
        </p:txBody>
      </p:sp>
      <p:pic>
        <p:nvPicPr>
          <p:cNvPr id="5" name="Picture 4"/>
          <p:cNvPicPr>
            <a:picLocks noChangeAspect="1"/>
          </p:cNvPicPr>
          <p:nvPr/>
        </p:nvPicPr>
        <p:blipFill>
          <a:blip r:embed="rId1"/>
          <a:stretch>
            <a:fillRect/>
          </a:stretch>
        </p:blipFill>
        <p:spPr>
          <a:xfrm>
            <a:off x="2121763" y="2770989"/>
            <a:ext cx="7767961" cy="21383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z="1400" smtClean="0"/>
            </a:fld>
            <a:endParaRPr lang="en-US" sz="1400" dirty="0"/>
          </a:p>
        </p:txBody>
      </p:sp>
      <p:sp>
        <p:nvSpPr>
          <p:cNvPr id="3" name="TextBox 2"/>
          <p:cNvSpPr txBox="1"/>
          <p:nvPr/>
        </p:nvSpPr>
        <p:spPr>
          <a:xfrm>
            <a:off x="630315" y="426128"/>
            <a:ext cx="10821879" cy="5323205"/>
          </a:xfrm>
          <a:prstGeom prst="rect">
            <a:avLst/>
          </a:prstGeom>
          <a:noFill/>
        </p:spPr>
        <p:txBody>
          <a:bodyPr wrap="square" rtlCol="0">
            <a:spAutoFit/>
          </a:bodyPr>
          <a:lstStyle/>
          <a:p>
            <a:r>
              <a:rPr lang="en-US" sz="2000" dirty="0"/>
              <a:t>Both produce requests and fetch requests have to be sent to the leader replica of a partition. </a:t>
            </a:r>
            <a:endParaRPr lang="en-US" sz="2000" dirty="0"/>
          </a:p>
          <a:p>
            <a:r>
              <a:rPr lang="en-US" sz="2000" dirty="0"/>
              <a:t>If a broker receives a produce request for a specific partition and the leader for this partition is on a different broker, the client that sent the produce request will get an error response of “Not a Leader for Partition.” </a:t>
            </a:r>
            <a:endParaRPr lang="en-US" sz="2000" dirty="0"/>
          </a:p>
          <a:p>
            <a:endParaRPr lang="en-US" sz="2000" dirty="0"/>
          </a:p>
          <a:p>
            <a:r>
              <a:rPr lang="en-US" sz="2000" dirty="0"/>
              <a:t>The same error will occur if a fetch request for a specific partition arrives at a broker that does not have the leader for that partition. </a:t>
            </a:r>
            <a:endParaRPr lang="en-US" sz="2000" dirty="0"/>
          </a:p>
          <a:p>
            <a:endParaRPr lang="en-US" sz="2000" dirty="0"/>
          </a:p>
          <a:p>
            <a:r>
              <a:rPr lang="en-US" sz="2000" dirty="0"/>
              <a:t>Kafka’s clients are responsible for sending produce and fetch requests to the broker that contains the leader for the relevant partition for the request</a:t>
            </a:r>
            <a:endParaRPr lang="en-US" sz="2000" dirty="0"/>
          </a:p>
          <a:p>
            <a:endParaRPr lang="en-US" sz="2000" dirty="0"/>
          </a:p>
          <a:p>
            <a:r>
              <a:rPr lang="en-US" sz="2000" dirty="0"/>
              <a:t>How do the clients know where to send the requests? </a:t>
            </a:r>
            <a:endParaRPr lang="en-US" sz="2000" dirty="0"/>
          </a:p>
          <a:p>
            <a:endParaRPr lang="en-US" sz="2000" dirty="0"/>
          </a:p>
          <a:p>
            <a:r>
              <a:rPr lang="en-US" sz="2000" dirty="0"/>
              <a:t>Kafka clients use another request type called a metadata request, which includes a list of topics the client is interested in. The server response specifies which partitions exist in the topics, the replicas for each partition, and which replica is the leader. Metadata requests can be sent to any broker because all brokers have a metadata cache that contains this information. </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z="1400" smtClean="0"/>
            </a:fld>
            <a:endParaRPr lang="en-US" sz="1400" dirty="0"/>
          </a:p>
        </p:txBody>
      </p:sp>
      <p:sp>
        <p:nvSpPr>
          <p:cNvPr id="4" name="TextBox 3"/>
          <p:cNvSpPr txBox="1"/>
          <p:nvPr/>
        </p:nvSpPr>
        <p:spPr>
          <a:xfrm>
            <a:off x="363984" y="461639"/>
            <a:ext cx="11345663" cy="2245360"/>
          </a:xfrm>
          <a:prstGeom prst="rect">
            <a:avLst/>
          </a:prstGeom>
          <a:noFill/>
        </p:spPr>
        <p:txBody>
          <a:bodyPr wrap="square" rtlCol="0">
            <a:spAutoFit/>
          </a:bodyPr>
          <a:lstStyle/>
          <a:p>
            <a:r>
              <a:rPr lang="en-US" sz="2000" dirty="0"/>
              <a:t>Clients typically cache this information and use it to direct produce and fetch requests to the correct broker for each partition.</a:t>
            </a:r>
            <a:endParaRPr lang="en-US" sz="2000" dirty="0"/>
          </a:p>
          <a:p>
            <a:endParaRPr lang="en-US" sz="2000" dirty="0"/>
          </a:p>
          <a:p>
            <a:r>
              <a:rPr lang="en-US" sz="2000" dirty="0"/>
              <a:t>They also need to occasionally refresh this information  by sending another metadata request so they know if the topic metadata changed—for example, if a new broker was added or some replicas were moved to a new broker</a:t>
            </a:r>
            <a:endParaRPr lang="en-US" sz="2000" dirty="0"/>
          </a:p>
          <a:p>
            <a:endParaRPr lang="en-US" sz="2000" dirty="0"/>
          </a:p>
        </p:txBody>
      </p:sp>
      <p:pic>
        <p:nvPicPr>
          <p:cNvPr id="5" name="Picture 4"/>
          <p:cNvPicPr>
            <a:picLocks noChangeAspect="1"/>
          </p:cNvPicPr>
          <p:nvPr/>
        </p:nvPicPr>
        <p:blipFill>
          <a:blip r:embed="rId1"/>
          <a:stretch>
            <a:fillRect/>
          </a:stretch>
        </p:blipFill>
        <p:spPr>
          <a:xfrm>
            <a:off x="2480553" y="2257425"/>
            <a:ext cx="7140102" cy="2343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Leader Broker Election</a:t>
            </a:r>
            <a:endParaRPr lang="en-US"/>
          </a:p>
        </p:txBody>
      </p:sp>
      <p:sp>
        <p:nvSpPr>
          <p:cNvPr id="5" name="Content Placeholder 4"/>
          <p:cNvSpPr>
            <a:spLocks noGrp="1"/>
          </p:cNvSpPr>
          <p:nvPr>
            <p:ph sz="half" idx="1"/>
          </p:nvPr>
        </p:nvSpPr>
        <p:spPr/>
        <p:txBody>
          <a:bodyPr/>
          <a:lstStyle/>
          <a:p>
            <a:pPr marL="0" indent="0">
              <a:buNone/>
            </a:pPr>
            <a:r>
              <a:rPr lang="en-US"/>
              <a:t>Every time a broker process starts, it registers itself with its id in Zookeper by creating an ephemeral node</a:t>
            </a:r>
            <a:endParaRPr lang="en-US"/>
          </a:p>
          <a:p>
            <a:pPr marL="0" indent="0">
              <a:buNone/>
            </a:pPr>
            <a:r>
              <a:rPr lang="en-US"/>
              <a:t>There are two cases that can happen</a:t>
            </a:r>
            <a:endParaRPr lang="en-US"/>
          </a:p>
          <a:p>
            <a:pPr>
              <a:buFont typeface="Arial" panose="020B0604020202020204" pitchFamily="34" charset="0"/>
              <a:buChar char="•"/>
            </a:pPr>
            <a:r>
              <a:rPr lang="en-US"/>
              <a:t> Leader broker dies</a:t>
            </a:r>
            <a:endParaRPr lang="en-US"/>
          </a:p>
          <a:p>
            <a:pPr>
              <a:buFont typeface="Arial" panose="020B0604020202020204" pitchFamily="34" charset="0"/>
              <a:buChar char="•"/>
            </a:pPr>
            <a:r>
              <a:rPr lang="en-US"/>
              <a:t> Unclean Leader election</a:t>
            </a:r>
            <a:endParaRPr lang="en-US"/>
          </a:p>
        </p:txBody>
      </p:sp>
      <p:pic>
        <p:nvPicPr>
          <p:cNvPr id="7" name="Content Placeholder 6" descr="fig 12"/>
          <p:cNvPicPr>
            <a:picLocks noGrp="1" noChangeAspect="1"/>
          </p:cNvPicPr>
          <p:nvPr>
            <p:ph sz="half" idx="2"/>
          </p:nvPr>
        </p:nvPicPr>
        <p:blipFill>
          <a:blip r:embed="rId1"/>
          <a:stretch>
            <a:fillRect/>
          </a:stretch>
        </p:blipFill>
        <p:spPr>
          <a:xfrm>
            <a:off x="5989320" y="2820670"/>
            <a:ext cx="4754880" cy="2952750"/>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Leader broker/ follower dies</a:t>
            </a:r>
            <a:endParaRPr lang="en-US"/>
          </a:p>
        </p:txBody>
      </p:sp>
      <p:sp>
        <p:nvSpPr>
          <p:cNvPr id="3" name="Content Placeholder 2"/>
          <p:cNvSpPr>
            <a:spLocks noGrp="1"/>
          </p:cNvSpPr>
          <p:nvPr>
            <p:ph sz="half" idx="1"/>
          </p:nvPr>
        </p:nvSpPr>
        <p:spPr/>
        <p:txBody>
          <a:bodyPr>
            <a:normAutofit fontScale="87500" lnSpcReduction="20000"/>
          </a:bodyPr>
          <a:lstStyle/>
          <a:p>
            <a:pPr>
              <a:buFont typeface="Arial" panose="020B0604020202020204" pitchFamily="34" charset="0"/>
              <a:buChar char="•"/>
            </a:pPr>
            <a:r>
              <a:rPr lang="en-US"/>
              <a:t>Kafka Broker elect by Controller</a:t>
            </a:r>
            <a:endParaRPr lang="en-US"/>
          </a:p>
          <a:p>
            <a:pPr>
              <a:buFont typeface="Arial" panose="020B0604020202020204" pitchFamily="34" charset="0"/>
              <a:buChar char="•"/>
            </a:pPr>
            <a:r>
              <a:rPr lang="en-US"/>
              <a:t>Controller is the Broker who registers first in Zookeeper's path /Controller/id</a:t>
            </a:r>
            <a:endParaRPr lang="en-US"/>
          </a:p>
          <a:p>
            <a:pPr>
              <a:buFont typeface="Arial" panose="020B0604020202020204" pitchFamily="34" charset="0"/>
              <a:buChar char="•"/>
            </a:pPr>
            <a:r>
              <a:rPr lang="en-US"/>
              <a:t>When a broker crash down, the leader partition (or leader replica) in this broker will be switched by Controller and Controller will choose one replica in ISR be the partition leader</a:t>
            </a:r>
            <a:endParaRPr lang="en-US"/>
          </a:p>
          <a:p>
            <a:pPr>
              <a:buFont typeface="Arial" panose="020B0604020202020204" pitchFamily="34" charset="0"/>
              <a:buChar char="•"/>
            </a:pPr>
            <a:r>
              <a:rPr lang="en-US"/>
              <a:t>The brokers create a Zookeeper watch on the controller node, so they get notified on changes to this node.</a:t>
            </a:r>
            <a:endParaRPr lang="en-US"/>
          </a:p>
          <a:p>
            <a:pPr>
              <a:buFont typeface="Arial" panose="020B0604020202020204" pitchFamily="34" charset="0"/>
              <a:buChar char="•"/>
            </a:pPr>
            <a:r>
              <a:rPr lang="en-US"/>
              <a:t> Kafka uses Zookeeper’s ephemeral node feature to elect a controller and to notify the controller when nodes join and leave the cluster</a:t>
            </a:r>
            <a:endParaRPr lang="en-US"/>
          </a:p>
        </p:txBody>
      </p:sp>
      <p:pic>
        <p:nvPicPr>
          <p:cNvPr id="6" name="Content Placeholder 5" descr="fig 13"/>
          <p:cNvPicPr>
            <a:picLocks noGrp="1" noChangeAspect="1"/>
          </p:cNvPicPr>
          <p:nvPr>
            <p:ph sz="half" idx="2"/>
          </p:nvPr>
        </p:nvPicPr>
        <p:blipFill>
          <a:blip r:embed="rId1"/>
          <a:stretch>
            <a:fillRect/>
          </a:stretch>
        </p:blipFill>
        <p:spPr>
          <a:xfrm>
            <a:off x="6661150" y="1666875"/>
            <a:ext cx="4467225" cy="2541905"/>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pic>
        <p:nvPicPr>
          <p:cNvPr id="7" name="Picture 6" descr="fig14"/>
          <p:cNvPicPr>
            <a:picLocks noChangeAspect="1"/>
          </p:cNvPicPr>
          <p:nvPr/>
        </p:nvPicPr>
        <p:blipFill>
          <a:blip r:embed="rId2"/>
          <a:stretch>
            <a:fillRect/>
          </a:stretch>
        </p:blipFill>
        <p:spPr>
          <a:xfrm>
            <a:off x="6754495" y="4208780"/>
            <a:ext cx="4083050" cy="2536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endParaRPr lang="en-US" dirty="0"/>
          </a:p>
        </p:txBody>
      </p:sp>
      <p:sp>
        <p:nvSpPr>
          <p:cNvPr id="3" name="Content Placeholder 2"/>
          <p:cNvSpPr>
            <a:spLocks noGrp="1"/>
          </p:cNvSpPr>
          <p:nvPr>
            <p:ph sz="half" idx="1"/>
          </p:nvPr>
        </p:nvSpPr>
        <p:spPr/>
        <p:txBody>
          <a:bodyPr/>
          <a:lstStyle/>
          <a:p>
            <a:r>
              <a:rPr lang="en-US" dirty="0"/>
              <a:t>Recap</a:t>
            </a:r>
            <a:endParaRPr lang="en-US" dirty="0"/>
          </a:p>
          <a:p>
            <a:r>
              <a:rPr lang="en-US" dirty="0"/>
              <a:t>Kafka Brokers</a:t>
            </a:r>
            <a:endParaRPr lang="en-US" dirty="0"/>
          </a:p>
          <a:p>
            <a:r>
              <a:rPr lang="en-US" dirty="0"/>
              <a:t>Advance Topics</a:t>
            </a:r>
            <a:endParaRPr lang="en-US" dirty="0"/>
          </a:p>
          <a:p>
            <a:r>
              <a:rPr lang="en-US" dirty="0"/>
              <a:t>Log Cleaning Policies</a:t>
            </a:r>
            <a:endParaRPr lang="en-US" dirty="0"/>
          </a:p>
          <a:p>
            <a:r>
              <a:rPr lang="en-US" dirty="0"/>
              <a:t>Scaling Kafka</a:t>
            </a:r>
            <a:endParaRPr lang="en-US" dirty="0"/>
          </a:p>
          <a:p>
            <a:r>
              <a:rPr lang="en-US" dirty="0"/>
              <a:t>Request Processing</a:t>
            </a:r>
            <a:endParaRPr lang="en-US" dirty="0"/>
          </a:p>
          <a:p>
            <a:r>
              <a:rPr lang="en-US" dirty="0"/>
              <a:t>Leader Broker Election</a:t>
            </a:r>
            <a:endParaRPr lang="en-US" dirty="0"/>
          </a:p>
          <a:p>
            <a:r>
              <a:rPr lang="en-US" dirty="0"/>
              <a:t>Consumer Group Rebalancing</a:t>
            </a:r>
            <a:endParaRPr lang="en-US" dirty="0"/>
          </a:p>
          <a:p>
            <a:endParaRPr lang="en-US" dirty="0"/>
          </a:p>
          <a:p>
            <a:endParaRPr lang="en-US" dirty="0"/>
          </a:p>
          <a:p>
            <a:endParaRPr lang="en-US" dirty="0"/>
          </a:p>
        </p:txBody>
      </p:sp>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Unclean leader Election</a:t>
            </a:r>
            <a:endParaRPr lang="en-US"/>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a:t>If your all of In Sync Replica (ISR) die there are two option you can do</a:t>
            </a:r>
            <a:endParaRPr lang="en-US"/>
          </a:p>
          <a:p>
            <a:pPr lvl="1">
              <a:buFont typeface="Arial" panose="020B0604020202020204" pitchFamily="34" charset="0"/>
              <a:buChar char="•"/>
            </a:pPr>
            <a:r>
              <a:rPr lang="en-US"/>
              <a:t>Wait for ISR to come back online</a:t>
            </a:r>
            <a:endParaRPr lang="en-US"/>
          </a:p>
          <a:p>
            <a:pPr lvl="1">
              <a:buFont typeface="Arial" panose="020B0604020202020204" pitchFamily="34" charset="0"/>
              <a:buChar char="•"/>
            </a:pPr>
            <a:r>
              <a:rPr lang="en-US"/>
              <a:t>Enable unclean.leader.election=true</a:t>
            </a:r>
            <a:endParaRPr lang="en-US"/>
          </a:p>
          <a:p>
            <a:pPr>
              <a:buFont typeface="Arial" panose="020B0604020202020204" pitchFamily="34" charset="0"/>
              <a:buChar char="•"/>
            </a:pPr>
            <a:r>
              <a:rPr lang="en-US"/>
              <a:t>Enable unclean leader election to allow an out-of-sync replica to become the leader and preserve the availability of the partition.</a:t>
            </a:r>
            <a:endParaRPr lang="en-US"/>
          </a:p>
          <a:p>
            <a:pPr>
              <a:buFont typeface="Arial" panose="020B0604020202020204" pitchFamily="34" charset="0"/>
              <a:buChar char="•"/>
            </a:pPr>
            <a:r>
              <a:rPr lang="en-US"/>
              <a:t>Messages that were not synced to the new leader are lost</a:t>
            </a:r>
            <a:endParaRPr lang="en-US"/>
          </a:p>
          <a:p>
            <a:pPr>
              <a:buFont typeface="Arial" panose="020B0604020202020204" pitchFamily="34" charset="0"/>
              <a:buChar char="•"/>
            </a:pPr>
            <a:r>
              <a:rPr lang="en-US"/>
              <a:t>With unclean leader election disabled, if a broker containing the leader replica for a partition becomes unavailable, and no in-sync replica exists to replace it, the partition becomes unavailable until the leader replica or another in-sync replica is back online.</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Consumer Group Rebalancing</a:t>
            </a:r>
            <a:endParaRPr lang="en-US"/>
          </a:p>
        </p:txBody>
      </p:sp>
      <p:sp>
        <p:nvSpPr>
          <p:cNvPr id="6" name="Content Placeholder 5"/>
          <p:cNvSpPr>
            <a:spLocks noGrp="1"/>
          </p:cNvSpPr>
          <p:nvPr>
            <p:ph idx="1"/>
          </p:nvPr>
        </p:nvSpPr>
        <p:spPr/>
        <p:txBody>
          <a:bodyPr/>
          <a:lstStyle/>
          <a:p>
            <a:pPr marL="128270" lvl="1" indent="0">
              <a:buNone/>
            </a:pPr>
            <a:endParaRPr lang="en-US" sz="2200">
              <a:sym typeface="+mn-ea"/>
            </a:endParaRPr>
          </a:p>
          <a:p>
            <a:pPr marL="128270" lvl="1" indent="0">
              <a:buNone/>
            </a:pPr>
            <a:r>
              <a:rPr lang="en-US" sz="2200">
                <a:sym typeface="+mn-ea"/>
              </a:rPr>
              <a:t>Consumer Group Rebalance is a two step protocol</a:t>
            </a:r>
            <a:endParaRPr lang="en-US" sz="2200">
              <a:sym typeface="+mn-ea"/>
            </a:endParaRPr>
          </a:p>
          <a:p>
            <a:pPr marL="128270" lvl="1" indent="0">
              <a:buNone/>
            </a:pPr>
            <a:endParaRPr lang="en-US" sz="2200"/>
          </a:p>
          <a:p>
            <a:pPr lvl="1">
              <a:buFont typeface="Arial" panose="020B0604020202020204" pitchFamily="34" charset="0"/>
              <a:buChar char="•"/>
            </a:pPr>
            <a:r>
              <a:rPr lang="en-US" sz="2200">
                <a:sym typeface="+mn-ea"/>
              </a:rPr>
              <a:t>Collect membership, subscriptions and additional metadata for every consumer in the group.</a:t>
            </a:r>
            <a:endParaRPr lang="en-US" sz="2200"/>
          </a:p>
          <a:p>
            <a:pPr lvl="1">
              <a:buFont typeface="Arial" panose="020B0604020202020204" pitchFamily="34" charset="0"/>
              <a:buChar char="•"/>
            </a:pPr>
            <a:r>
              <a:rPr lang="en-US" sz="2200">
                <a:sym typeface="+mn-ea"/>
              </a:rPr>
              <a:t>Decide on a new partition assignment and propagate it to every consumer in the group.</a:t>
            </a:r>
            <a:endParaRPr lang="en-US" sz="2200"/>
          </a:p>
          <a:p>
            <a:pPr marL="128270" lvl="1" indent="0">
              <a:buFont typeface="Arial" panose="020B0604020202020204" pitchFamily="34" charset="0"/>
              <a:buNone/>
            </a:pPr>
            <a:endParaRPr lang="en-US" sz="2200"/>
          </a:p>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Step 1: Sending the JOincrowd Request</a:t>
            </a:r>
            <a:endParaRPr lang="en-US"/>
          </a:p>
        </p:txBody>
      </p:sp>
      <p:sp>
        <p:nvSpPr>
          <p:cNvPr id="3" name="Content Placeholder 2"/>
          <p:cNvSpPr>
            <a:spLocks noGrp="1"/>
          </p:cNvSpPr>
          <p:nvPr>
            <p:ph sz="half" idx="1"/>
          </p:nvPr>
        </p:nvSpPr>
        <p:spPr/>
        <p:txBody>
          <a:bodyPr>
            <a:noAutofit/>
          </a:bodyPr>
          <a:lstStyle/>
          <a:p>
            <a:pPr>
              <a:buFont typeface="Arial" panose="020B0604020202020204" pitchFamily="34" charset="0"/>
              <a:buChar char="•"/>
            </a:pPr>
            <a:r>
              <a:rPr lang="en-US" sz="2000"/>
              <a:t>Consumer group coordinator : The consumer group coordinator is the group leader is an arbitrary consumer client application that is part of the group. </a:t>
            </a:r>
            <a:endParaRPr lang="en-US" sz="2000"/>
          </a:p>
          <a:p>
            <a:pPr>
              <a:buFont typeface="Arial" panose="020B0604020202020204" pitchFamily="34" charset="0"/>
              <a:buChar char="•"/>
            </a:pPr>
            <a:r>
              <a:rPr lang="en-US" sz="2000"/>
              <a:t>It is the first consumer to join the group.</a:t>
            </a:r>
            <a:endParaRPr lang="en-US" sz="2000"/>
          </a:p>
          <a:p>
            <a:pPr>
              <a:buFont typeface="Arial" panose="020B0604020202020204" pitchFamily="34" charset="0"/>
              <a:buChar char="•"/>
            </a:pPr>
            <a:r>
              <a:rPr lang="en-US" sz="2000"/>
              <a:t> Apart from being a normal consumer, it also makes the decision about which consumer should ingest from which partition.</a:t>
            </a:r>
            <a:endParaRPr lang="en-US" sz="2000"/>
          </a:p>
          <a:p>
            <a:pPr>
              <a:buFont typeface="Arial" panose="020B0604020202020204" pitchFamily="34" charset="0"/>
              <a:buChar char="•"/>
            </a:pPr>
            <a:r>
              <a:rPr lang="en-US" sz="2000"/>
              <a:t>It also manages the membership rebalance</a:t>
            </a:r>
            <a:endParaRPr lang="en-US" sz="2000"/>
          </a:p>
          <a:p>
            <a:pPr>
              <a:buFont typeface="Arial" panose="020B0604020202020204" pitchFamily="34" charset="0"/>
              <a:buChar char="•"/>
            </a:pPr>
            <a:r>
              <a:rPr lang="en-US" sz="2000"/>
              <a:t> In the first step  every consumer does its part to join the group by sending a JoinGroup request to the group coordinator broker</a:t>
            </a:r>
            <a:endParaRPr lang="en-US" sz="2000"/>
          </a:p>
          <a:p>
            <a:pPr>
              <a:buFont typeface="Arial" panose="020B0604020202020204" pitchFamily="34" charset="0"/>
              <a:buChar char="•"/>
            </a:pPr>
            <a:endParaRPr lang="en-US" sz="2000"/>
          </a:p>
          <a:p>
            <a:endParaRPr lang="en-US" sz="2000"/>
          </a:p>
        </p:txBody>
      </p:sp>
      <p:pic>
        <p:nvPicPr>
          <p:cNvPr id="7" name="Content Placeholder 6" descr="fig 16"/>
          <p:cNvPicPr>
            <a:picLocks noGrp="1" noChangeAspect="1"/>
          </p:cNvPicPr>
          <p:nvPr>
            <p:ph sz="half" idx="2"/>
          </p:nvPr>
        </p:nvPicPr>
        <p:blipFill>
          <a:blip r:embed="rId1"/>
          <a:stretch>
            <a:fillRect/>
          </a:stretch>
        </p:blipFill>
        <p:spPr>
          <a:xfrm>
            <a:off x="6355080" y="2085340"/>
            <a:ext cx="4685665" cy="4224020"/>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Step 1 continued</a:t>
            </a:r>
            <a:endParaRPr lang="en-US"/>
          </a:p>
        </p:txBody>
      </p:sp>
      <p:sp>
        <p:nvSpPr>
          <p:cNvPr id="7" name="Content Placeholder 6"/>
          <p:cNvSpPr>
            <a:spLocks noGrp="1"/>
          </p:cNvSpPr>
          <p:nvPr>
            <p:ph idx="1"/>
          </p:nvPr>
        </p:nvSpPr>
        <p:spPr>
          <a:xfrm>
            <a:off x="887095" y="2286000"/>
            <a:ext cx="6281420" cy="4023360"/>
          </a:xfrm>
        </p:spPr>
        <p:txBody>
          <a:bodyPr>
            <a:normAutofit lnSpcReduction="10000"/>
          </a:bodyPr>
          <a:lstStyle/>
          <a:p>
            <a:pPr>
              <a:buFont typeface="Arial" panose="020B0604020202020204" pitchFamily="34" charset="0"/>
              <a:buChar char="•"/>
            </a:pPr>
            <a:r>
              <a:rPr lang="en-US" sz="2000">
                <a:sym typeface="+mn-ea"/>
              </a:rPr>
              <a:t>This request holds information like the topics the consumer is interested in, its member ID and custom-defined metadata.</a:t>
            </a:r>
            <a:endParaRPr lang="en-US" sz="2000">
              <a:sym typeface="+mn-ea"/>
            </a:endParaRPr>
          </a:p>
          <a:p>
            <a:pPr>
              <a:buFont typeface="Arial" panose="020B0604020202020204" pitchFamily="34" charset="0"/>
              <a:buChar char="•"/>
            </a:pPr>
            <a:r>
              <a:rPr lang="en-US" sz="2000">
                <a:sym typeface="+mn-ea"/>
              </a:rPr>
              <a:t>After receiving the first request the max.poll.interval.ms is set. Its the time period till which the cosumers can join the consumer group.</a:t>
            </a:r>
            <a:endParaRPr lang="en-US" sz="2000">
              <a:sym typeface="+mn-ea"/>
            </a:endParaRPr>
          </a:p>
          <a:p>
            <a:pPr>
              <a:buFont typeface="Arial" panose="020B0604020202020204" pitchFamily="34" charset="0"/>
              <a:buChar char="•"/>
            </a:pPr>
            <a:r>
              <a:rPr lang="en-US" sz="2000">
                <a:sym typeface="+mn-ea"/>
              </a:rPr>
              <a:t>During this time frame, a consumer’s heartbeats receive a REBALANCE_IN_PROGRESS error, informing the consumer to take action in committing its offsets and rejoining the group.</a:t>
            </a:r>
            <a:endParaRPr lang="en-US" sz="2000">
              <a:sym typeface="+mn-ea"/>
            </a:endParaRPr>
          </a:p>
          <a:p>
            <a:pPr>
              <a:buFont typeface="Arial" panose="020B0604020202020204" pitchFamily="34" charset="0"/>
              <a:buChar char="•"/>
            </a:pPr>
            <a:r>
              <a:rPr lang="en-US" sz="2000"/>
              <a:t>This window lasts until max.poll.interval.ms expires or all known members of the group have rejoined.</a:t>
            </a:r>
            <a:endParaRPr lang="en-US" sz="2000"/>
          </a:p>
          <a:p>
            <a:pPr>
              <a:buFont typeface="Arial" panose="020B0604020202020204" pitchFamily="34" charset="0"/>
              <a:buChar char="•"/>
            </a:pPr>
            <a:r>
              <a:rPr lang="en-US" sz="2000">
                <a:sym typeface="+mn-ea"/>
              </a:rPr>
              <a:t>Once the time frames is completed the coordinator sends a JoinGroupResponce to all consumer</a:t>
            </a:r>
            <a:endParaRPr lang="en-US" sz="2000"/>
          </a:p>
          <a:p>
            <a:endParaRPr lang="en-US" sz="2000"/>
          </a:p>
          <a:p>
            <a:endParaRPr lang="en-US" sz="200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pic>
        <p:nvPicPr>
          <p:cNvPr id="8" name="Picture 7" descr="JoinResponse"/>
          <p:cNvPicPr>
            <a:picLocks noChangeAspect="1"/>
          </p:cNvPicPr>
          <p:nvPr/>
        </p:nvPicPr>
        <p:blipFill>
          <a:blip r:embed="rId1"/>
          <a:stretch>
            <a:fillRect/>
          </a:stretch>
        </p:blipFill>
        <p:spPr>
          <a:xfrm>
            <a:off x="7195185" y="1815465"/>
            <a:ext cx="4616450" cy="44938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2 :Sending a Syncgroup Request</a:t>
            </a:r>
            <a:endParaRPr lang="en-US"/>
          </a:p>
        </p:txBody>
      </p:sp>
      <p:sp>
        <p:nvSpPr>
          <p:cNvPr id="5" name="Content Placeholder 4"/>
          <p:cNvSpPr>
            <a:spLocks noGrp="1"/>
          </p:cNvSpPr>
          <p:nvPr>
            <p:ph sz="half" idx="1"/>
          </p:nvPr>
        </p:nvSpPr>
        <p:spPr/>
        <p:txBody>
          <a:bodyPr/>
          <a:lstStyle/>
          <a:p>
            <a:pPr>
              <a:buFont typeface="Arial" panose="020B0604020202020204" pitchFamily="34" charset="0"/>
              <a:buChar char="•"/>
            </a:pPr>
            <a:r>
              <a:rPr lang="en-US" sz="2000"/>
              <a:t>Every consumer now sends a second (mostly empty) request of type SyncGroup.</a:t>
            </a:r>
            <a:endParaRPr lang="en-US" sz="2000"/>
          </a:p>
          <a:p>
            <a:pPr>
              <a:buFont typeface="Arial" panose="020B0604020202020204" pitchFamily="34" charset="0"/>
              <a:buChar char="•"/>
            </a:pPr>
            <a:r>
              <a:rPr lang="en-US" sz="2000"/>
              <a:t>Once the group coordinator broker receives the SyncGroup request from the group leader, it adds the newest state to disk (a different type of key/value record in __consumer_offsets). </a:t>
            </a:r>
            <a:endParaRPr lang="en-US" sz="2000"/>
          </a:p>
          <a:p>
            <a:pPr>
              <a:buFont typeface="Arial" panose="020B0604020202020204" pitchFamily="34" charset="0"/>
              <a:buChar char="•"/>
            </a:pPr>
            <a:r>
              <a:rPr lang="en-US" sz="2000"/>
              <a:t>And starts propagating the new assignments by responding to each consumer with its newly assigned partitions</a:t>
            </a:r>
            <a:endParaRPr lang="en-US" sz="2000"/>
          </a:p>
        </p:txBody>
      </p:sp>
      <p:pic>
        <p:nvPicPr>
          <p:cNvPr id="8" name="Content Placeholder 7" descr="SyncGroupRequest"/>
          <p:cNvPicPr>
            <a:picLocks noGrp="1" noChangeAspect="1"/>
          </p:cNvPicPr>
          <p:nvPr>
            <p:ph sz="half" idx="2"/>
          </p:nvPr>
        </p:nvPicPr>
        <p:blipFill>
          <a:blip r:embed="rId1"/>
          <a:stretch>
            <a:fillRect/>
          </a:stretch>
        </p:blipFill>
        <p:spPr>
          <a:xfrm>
            <a:off x="6158865" y="2085340"/>
            <a:ext cx="5013960" cy="4224020"/>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2 continued</a:t>
            </a:r>
            <a:endParaRPr lang="en-US"/>
          </a:p>
        </p:txBody>
      </p:sp>
      <p:sp>
        <p:nvSpPr>
          <p:cNvPr id="3" name="Content Placeholder 2"/>
          <p:cNvSpPr>
            <a:spLocks noGrp="1"/>
          </p:cNvSpPr>
          <p:nvPr>
            <p:ph sz="half" idx="1"/>
          </p:nvPr>
        </p:nvSpPr>
        <p:spPr/>
        <p:txBody>
          <a:bodyPr/>
          <a:lstStyle/>
          <a:p>
            <a:pPr>
              <a:buFont typeface="Arial" panose="020B0604020202020204" pitchFamily="34" charset="0"/>
              <a:buChar char="•"/>
            </a:pPr>
            <a:r>
              <a:rPr lang="en-US" sz="2000"/>
              <a:t>When the consumer receives a response to SyncGroup, it starts consuming from the partitions to which it was assigned.</a:t>
            </a:r>
            <a:endParaRPr lang="en-US" sz="2000"/>
          </a:p>
          <a:p>
            <a:r>
              <a:rPr lang="en-US" sz="2000"/>
              <a:t>Here the rebalance is complete</a:t>
            </a:r>
            <a:endParaRPr lang="en-US" sz="2000"/>
          </a:p>
        </p:txBody>
      </p:sp>
      <p:pic>
        <p:nvPicPr>
          <p:cNvPr id="6" name="Content Placeholder 5" descr="fig 17"/>
          <p:cNvPicPr>
            <a:picLocks noGrp="1" noChangeAspect="1"/>
          </p:cNvPicPr>
          <p:nvPr>
            <p:ph sz="half" idx="2"/>
          </p:nvPr>
        </p:nvPicPr>
        <p:blipFill>
          <a:blip r:embed="rId1"/>
          <a:stretch>
            <a:fillRect/>
          </a:stretch>
        </p:blipFill>
        <p:spPr>
          <a:xfrm>
            <a:off x="6151245" y="2085340"/>
            <a:ext cx="5076190" cy="4224020"/>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ank you"/>
          <p:cNvPicPr>
            <a:picLocks noChangeAspect="1"/>
          </p:cNvPicPr>
          <p:nvPr/>
        </p:nvPicPr>
        <p:blipFill>
          <a:blip r:embed="rId1"/>
          <a:stretch>
            <a:fillRect/>
          </a:stretch>
        </p:blipFill>
        <p:spPr>
          <a:xfrm>
            <a:off x="2352040" y="1515745"/>
            <a:ext cx="7048500" cy="3524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Any Questions ?</a:t>
            </a:r>
            <a:endParaRPr lang="en-US"/>
          </a:p>
        </p:txBody>
      </p:sp>
      <p:pic>
        <p:nvPicPr>
          <p:cNvPr id="6" name="Content Placeholder 5" descr="Any questions "/>
          <p:cNvPicPr>
            <a:picLocks noGrp="1" noChangeAspect="1"/>
          </p:cNvPicPr>
          <p:nvPr>
            <p:ph idx="1"/>
          </p:nvPr>
        </p:nvPicPr>
        <p:blipFill>
          <a:blip r:embed="rId1"/>
          <a:stretch>
            <a:fillRect/>
          </a:stretch>
        </p:blipFill>
        <p:spPr>
          <a:xfrm>
            <a:off x="1217295" y="2286000"/>
            <a:ext cx="9805670" cy="4023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 and additional data on kafka</a:t>
            </a:r>
            <a:endParaRPr lang="en-US"/>
          </a:p>
        </p:txBody>
      </p:sp>
      <p:pic>
        <p:nvPicPr>
          <p:cNvPr id="8" name="Content Placeholder 7" descr="cluster_architecture"/>
          <p:cNvPicPr>
            <a:picLocks noGrp="1" noChangeAspect="1"/>
          </p:cNvPicPr>
          <p:nvPr>
            <p:ph sz="half" idx="2"/>
          </p:nvPr>
        </p:nvPicPr>
        <p:blipFill>
          <a:blip r:embed="rId1"/>
          <a:stretch>
            <a:fillRect/>
          </a:stretch>
        </p:blipFill>
        <p:spPr>
          <a:xfrm>
            <a:off x="5989320" y="2285365"/>
            <a:ext cx="5570855" cy="4185920"/>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z="1400" dirty="0"/>
            </a:fld>
            <a:endParaRPr lang="en-US" sz="1400" dirty="0"/>
          </a:p>
        </p:txBody>
      </p:sp>
      <p:sp>
        <p:nvSpPr>
          <p:cNvPr id="7" name="Content Placeholder 6"/>
          <p:cNvSpPr>
            <a:spLocks noGrp="1"/>
          </p:cNvSpPr>
          <p:nvPr>
            <p:ph sz="half" idx="1"/>
          </p:nvPr>
        </p:nvSpPr>
        <p:spPr/>
        <p:txBody>
          <a:bodyPr>
            <a:noAutofit/>
          </a:bodyPr>
          <a:lstStyle/>
          <a:p>
            <a:r>
              <a:rPr lang="en-US" sz="2000"/>
              <a:t>Replication factor= the number of copies of a topic in a Kafka cluster.</a:t>
            </a:r>
            <a:endParaRPr lang="en-US" sz="2000"/>
          </a:p>
          <a:p>
            <a:r>
              <a:rPr lang="en-US" sz="2000"/>
              <a:t>A broker can have n number of replicas however there is a tradeoff between the availibiliy and replication time.</a:t>
            </a:r>
            <a:endParaRPr lang="en-US" sz="2000"/>
          </a:p>
          <a:p>
            <a:r>
              <a:rPr lang="en-US" sz="2000"/>
              <a:t>Idempotent producer </a:t>
            </a:r>
            <a:endParaRPr lang="en-US" sz="2000"/>
          </a:p>
          <a:p>
            <a:pPr>
              <a:buFont typeface="Arial" panose="020B0604020202020204" pitchFamily="34" charset="0"/>
              <a:buChar char="•"/>
            </a:pPr>
            <a:r>
              <a:rPr lang="en-US" sz="2000"/>
              <a:t>Available in kafka version&gt;0.11</a:t>
            </a:r>
            <a:endParaRPr lang="en-US" sz="2000"/>
          </a:p>
          <a:p>
            <a:pPr>
              <a:buFont typeface="Arial" panose="020B0604020202020204" pitchFamily="34" charset="0"/>
              <a:buChar char="•"/>
            </a:pPr>
            <a:r>
              <a:rPr lang="en-US" sz="2000"/>
              <a:t>Idempotent producer ensures exactly once message delivery per partition.</a:t>
            </a:r>
            <a:endParaRPr lang="en-US" sz="2000"/>
          </a:p>
          <a:p>
            <a:pPr>
              <a:buFont typeface="Arial" panose="020B0604020202020204" pitchFamily="34" charset="0"/>
              <a:buChar char="•"/>
            </a:pPr>
            <a:r>
              <a:rPr lang="en-US" sz="2000"/>
              <a:t>It guarantees a stable and safe pipeline.</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Some Information on Kafka brokers</a:t>
            </a:r>
            <a:endParaRPr lang="en-US"/>
          </a:p>
        </p:txBody>
      </p:sp>
      <p:sp>
        <p:nvSpPr>
          <p:cNvPr id="7" name="Content Placeholder 6"/>
          <p:cNvSpPr>
            <a:spLocks noGrp="1"/>
          </p:cNvSpPr>
          <p:nvPr>
            <p:ph idx="1"/>
          </p:nvPr>
        </p:nvSpPr>
        <p:spPr/>
        <p:txBody>
          <a:bodyPr>
            <a:normAutofit fontScale="90000" lnSpcReduction="10000"/>
          </a:bodyPr>
          <a:lstStyle/>
          <a:p>
            <a:r>
              <a:rPr lang="en-US" sz="2000">
                <a:sym typeface="+mn-ea"/>
              </a:rPr>
              <a:t>This leader maintains an insync replica set (ISR) consisting of all the replicas which are fully caught up with the leader</a:t>
            </a:r>
            <a:endParaRPr lang="en-US" sz="2000"/>
          </a:p>
          <a:p>
            <a:r>
              <a:rPr lang="en-US" sz="2000">
                <a:sym typeface="+mn-ea"/>
              </a:rPr>
              <a:t>All reads and writes go through the leader. The leader writes messages to a writeahead log (WAL)</a:t>
            </a:r>
            <a:endParaRPr lang="en-US" sz="2000"/>
          </a:p>
          <a:p>
            <a:r>
              <a:rPr lang="en-US" sz="2000">
                <a:sym typeface="+mn-ea"/>
              </a:rPr>
              <a:t>The leader also maintains a high-water mark (HW) which is the last committed message in the WAL</a:t>
            </a:r>
            <a:endParaRPr lang="en-US" sz="2000">
              <a:sym typeface="+mn-ea"/>
            </a:endParaRPr>
          </a:p>
          <a:p>
            <a:r>
              <a:rPr lang="en-US" sz="2000">
                <a:sym typeface="+mn-ea"/>
              </a:rPr>
              <a:t> Each broker may have zero or more partitions per topic.</a:t>
            </a:r>
            <a:endParaRPr lang="en-US" sz="2000"/>
          </a:p>
          <a:p>
            <a:r>
              <a:rPr lang="en-US" sz="2000">
                <a:sym typeface="+mn-ea"/>
              </a:rPr>
              <a:t>Each broker may have zero or more partitions per topic. Assume, if there are N partitions in a topic and N number of brokers, each broker will have one partition.</a:t>
            </a:r>
            <a:endParaRPr lang="en-US" sz="2000">
              <a:sym typeface="+mn-ea"/>
            </a:endParaRPr>
          </a:p>
          <a:p>
            <a:r>
              <a:rPr lang="en-US" sz="2000">
                <a:sym typeface="+mn-ea"/>
              </a:rPr>
              <a:t>If N partitions in a topic and more than N brokers (n + m). Then the first N broker will have one partition and the next M broker will not have any partition for that particular topic</a:t>
            </a:r>
            <a:endParaRPr lang="en-US" sz="2000"/>
          </a:p>
          <a:p>
            <a:r>
              <a:rPr lang="en-US" sz="2000"/>
              <a:t>Assume if there are N partitions in a topic and less than N brokers (n-m), each broker will have one or more partition sharing among them. This scenario is not recommended due to unequal load distri-bution among the broker.</a:t>
            </a:r>
            <a:endParaRPr lang="en-US" sz="2000"/>
          </a:p>
        </p:txBody>
      </p:sp>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 Topics in Kafka</a:t>
            </a:r>
            <a:endParaRPr lang="en-US"/>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Cleanup Policies</a:t>
            </a:r>
            <a:endParaRPr lang="en-US" dirty="0"/>
          </a:p>
          <a:p>
            <a:pPr>
              <a:buFont typeface="Arial" panose="020B0604020202020204" pitchFamily="34" charset="0"/>
              <a:buChar char="•"/>
            </a:pPr>
            <a:r>
              <a:rPr lang="en-US" dirty="0"/>
              <a:t>Log Compaction</a:t>
            </a:r>
            <a:endParaRPr lang="en-US" dirty="0"/>
          </a:p>
          <a:p>
            <a:pPr>
              <a:buFont typeface="Arial" panose="020B0604020202020204" pitchFamily="34" charset="0"/>
              <a:buChar char="•"/>
            </a:pPr>
            <a:r>
              <a:rPr lang="en-US" dirty="0"/>
              <a:t>Leader Broker Election</a:t>
            </a:r>
            <a:endParaRPr lang="en-US" dirty="0"/>
          </a:p>
          <a:p>
            <a:pPr>
              <a:buFont typeface="Arial" panose="020B0604020202020204" pitchFamily="34" charset="0"/>
              <a:buChar char="•"/>
            </a:pPr>
            <a:r>
              <a:rPr lang="en-US" dirty="0"/>
              <a:t>Consumer </a:t>
            </a:r>
            <a:r>
              <a:rPr lang="en-US"/>
              <a:t>Rebancing</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Cleaning Policies</a:t>
            </a:r>
            <a:endParaRPr lang="en-US"/>
          </a:p>
        </p:txBody>
      </p:sp>
      <p:sp>
        <p:nvSpPr>
          <p:cNvPr id="5" name="Content Placeholder 4"/>
          <p:cNvSpPr>
            <a:spLocks noGrp="1"/>
          </p:cNvSpPr>
          <p:nvPr>
            <p:ph sz="half" idx="1"/>
          </p:nvPr>
        </p:nvSpPr>
        <p:spPr/>
        <p:txBody>
          <a:bodyPr>
            <a:normAutofit lnSpcReduction="10000"/>
          </a:bodyPr>
          <a:lstStyle/>
          <a:p>
            <a:r>
              <a:rPr lang="en-US" dirty="0"/>
              <a:t>It is important to restrict log segment to continue grow in size</a:t>
            </a:r>
            <a:endParaRPr lang="en-US" dirty="0"/>
          </a:p>
          <a:p>
            <a:r>
              <a:rPr lang="en-US" dirty="0"/>
              <a:t>Concept of making data expire is called as Cleanup</a:t>
            </a:r>
            <a:endParaRPr lang="en-US" dirty="0"/>
          </a:p>
          <a:p>
            <a:r>
              <a:rPr lang="en-US" dirty="0"/>
              <a:t>Segment :Partition is further divided into key value pairs called </a:t>
            </a:r>
            <a:r>
              <a:rPr lang="en-US" dirty="0" err="1"/>
              <a:t>Segments.Those</a:t>
            </a:r>
            <a:r>
              <a:rPr lang="en-US" dirty="0"/>
              <a:t> are stored in brokers.</a:t>
            </a:r>
            <a:endParaRPr lang="en-US" dirty="0"/>
          </a:p>
          <a:p>
            <a:r>
              <a:rPr lang="en-US" dirty="0"/>
              <a:t>Its divided in three types </a:t>
            </a:r>
            <a:endParaRPr lang="en-US" dirty="0"/>
          </a:p>
          <a:p>
            <a:pPr lvl="1"/>
            <a:r>
              <a:rPr lang="en-US" dirty="0"/>
              <a:t>Delete</a:t>
            </a:r>
            <a:endParaRPr lang="en-US" dirty="0"/>
          </a:p>
          <a:p>
            <a:pPr lvl="1"/>
            <a:r>
              <a:rPr lang="en-US" dirty="0"/>
              <a:t>Compact</a:t>
            </a:r>
            <a:endParaRPr lang="en-US" dirty="0"/>
          </a:p>
          <a:p>
            <a:pPr lvl="1"/>
            <a:r>
              <a:rPr lang="en-US" dirty="0"/>
              <a:t>Delete and Compact</a:t>
            </a:r>
            <a:endParaRPr lang="en-US" dirty="0"/>
          </a:p>
          <a:p>
            <a:pPr marL="128270" lvl="1" indent="0">
              <a:buNone/>
            </a:pPr>
            <a:endParaRPr lang="en-US" dirty="0"/>
          </a:p>
          <a:p>
            <a:endParaRPr lang="en-US" dirty="0"/>
          </a:p>
        </p:txBody>
      </p:sp>
      <p:pic>
        <p:nvPicPr>
          <p:cNvPr id="7" name="Content Placeholder 6" descr="fig10"/>
          <p:cNvPicPr>
            <a:picLocks noGrp="1" noChangeAspect="1"/>
          </p:cNvPicPr>
          <p:nvPr>
            <p:ph sz="half" idx="2"/>
          </p:nvPr>
        </p:nvPicPr>
        <p:blipFill>
          <a:blip r:embed="rId1"/>
          <a:stretch>
            <a:fillRect/>
          </a:stretch>
        </p:blipFill>
        <p:spPr>
          <a:xfrm>
            <a:off x="5989320" y="3275965"/>
            <a:ext cx="4754880" cy="2042795"/>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Delete Policy and compact policy</a:t>
            </a:r>
            <a:endParaRPr lang="en-US"/>
          </a:p>
        </p:txBody>
      </p:sp>
      <p:sp>
        <p:nvSpPr>
          <p:cNvPr id="3" name="Content Placeholder 2"/>
          <p:cNvSpPr>
            <a:spLocks noGrp="1"/>
          </p:cNvSpPr>
          <p:nvPr>
            <p:ph sz="half" idx="1"/>
          </p:nvPr>
        </p:nvSpPr>
        <p:spPr/>
        <p:txBody>
          <a:bodyPr>
            <a:noAutofit/>
          </a:bodyPr>
          <a:lstStyle/>
          <a:p>
            <a:pPr marL="0" lvl="1" indent="0">
              <a:buNone/>
            </a:pPr>
            <a:r>
              <a:rPr lang="en-US" sz="2200">
                <a:sym typeface="+mn-ea"/>
              </a:rPr>
              <a:t>Delete policy</a:t>
            </a:r>
            <a:endParaRPr lang="en-US" sz="2200">
              <a:sym typeface="+mn-ea"/>
            </a:endParaRPr>
          </a:p>
          <a:p>
            <a:pPr marL="342900" lvl="1" indent="-342900"/>
            <a:r>
              <a:rPr lang="en-US" sz="2200">
                <a:sym typeface="+mn-ea"/>
              </a:rPr>
              <a:t>This is default cleanup policy. </a:t>
            </a:r>
            <a:endParaRPr lang="en-US" sz="2200">
              <a:sym typeface="+mn-ea"/>
            </a:endParaRPr>
          </a:p>
          <a:p>
            <a:pPr marL="342900" lvl="1" indent="-342900"/>
            <a:r>
              <a:rPr lang="en-US" sz="2200">
                <a:sym typeface="+mn-ea"/>
              </a:rPr>
              <a:t>This will discard old segments when their retention time or size limit has been reached.</a:t>
            </a:r>
            <a:endParaRPr lang="en-US" sz="2200">
              <a:sym typeface="+mn-ea"/>
            </a:endParaRPr>
          </a:p>
          <a:p>
            <a:pPr marL="0" lvl="1" indent="0">
              <a:buNone/>
            </a:pPr>
            <a:endParaRPr lang="en-US" sz="2200"/>
          </a:p>
          <a:p>
            <a:pPr marL="0" lvl="1" indent="0">
              <a:buNone/>
            </a:pPr>
            <a:r>
              <a:rPr lang="en-US" sz="2200"/>
              <a:t>Compact policy</a:t>
            </a:r>
            <a:endParaRPr lang="en-US" sz="2200"/>
          </a:p>
          <a:p>
            <a:pPr marL="342900" lvl="1" indent="-342900"/>
            <a:r>
              <a:rPr lang="en-US" sz="2200"/>
              <a:t>It enables Log Compaction on the topic</a:t>
            </a:r>
            <a:endParaRPr lang="en-US" sz="2200"/>
          </a:p>
          <a:p>
            <a:pPr marL="342900" lvl="1" indent="-342900"/>
            <a:r>
              <a:rPr lang="en-US" sz="2200"/>
              <a:t>This way the log is guaranteed to have</a:t>
            </a:r>
            <a:endParaRPr lang="en-US" sz="2200"/>
          </a:p>
          <a:p>
            <a:pPr marL="342900" lvl="1" indent="-342900">
              <a:buNone/>
            </a:pPr>
            <a:r>
              <a:rPr lang="en-US" sz="2200"/>
              <a:t>     at least the last state for each key</a:t>
            </a:r>
            <a:endParaRPr lang="en-US" sz="2200"/>
          </a:p>
          <a:p>
            <a:pPr marL="342900" lvl="1" indent="-342900">
              <a:buNone/>
            </a:pPr>
            <a:endParaRPr lang="en-US" sz="2200"/>
          </a:p>
        </p:txBody>
      </p:sp>
      <p:pic>
        <p:nvPicPr>
          <p:cNvPr id="6" name="Content Placeholder 5" descr="fig 11"/>
          <p:cNvPicPr>
            <a:picLocks noGrp="1" noChangeAspect="1"/>
          </p:cNvPicPr>
          <p:nvPr>
            <p:ph sz="half" idx="2"/>
          </p:nvPr>
        </p:nvPicPr>
        <p:blipFill>
          <a:blip r:embed="rId1"/>
          <a:stretch>
            <a:fillRect/>
          </a:stretch>
        </p:blipFill>
        <p:spPr>
          <a:xfrm>
            <a:off x="5989320" y="2286635"/>
            <a:ext cx="4754880" cy="3612515"/>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Delete and compact policy</a:t>
            </a:r>
            <a:endParaRPr lang="en-US"/>
          </a:p>
        </p:txBody>
      </p:sp>
      <p:sp>
        <p:nvSpPr>
          <p:cNvPr id="3" name="Content Placeholder 2"/>
          <p:cNvSpPr>
            <a:spLocks noGrp="1"/>
          </p:cNvSpPr>
          <p:nvPr>
            <p:ph idx="1"/>
          </p:nvPr>
        </p:nvSpPr>
        <p:spPr/>
        <p:txBody>
          <a:bodyPr/>
          <a:lstStyle/>
          <a:p>
            <a:pPr>
              <a:buFont typeface="Arial" panose="020B0604020202020204" pitchFamily="34" charset="0"/>
              <a:buChar char="•"/>
            </a:pPr>
            <a:r>
              <a:rPr lang="en-US"/>
              <a:t>Both the policy turned on together.</a:t>
            </a:r>
            <a:endParaRPr lang="en-US"/>
          </a:p>
          <a:p>
            <a:pPr>
              <a:buFont typeface="Arial" panose="020B0604020202020204" pitchFamily="34" charset="0"/>
              <a:buChar char="•"/>
            </a:pPr>
            <a:r>
              <a:rPr lang="en-US"/>
              <a:t>In this process the log is compacted,but the cleanup process also follows the retention time or size limit settings.</a:t>
            </a:r>
            <a:endParaRPr lang="en-US"/>
          </a:p>
          <a:p>
            <a:pPr>
              <a:buFont typeface="Arial" panose="020B0604020202020204" pitchFamily="34" charset="0"/>
              <a:buChar char="•"/>
            </a:pPr>
            <a:r>
              <a:rPr lang="en-US"/>
              <a:t>Capacity planning is simpler than when you only have compaction set for a topic</a:t>
            </a:r>
            <a:endParaRPr lang="en-US"/>
          </a:p>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 compaction process</a:t>
            </a:r>
            <a:endParaRPr lang="en-US"/>
          </a:p>
        </p:txBody>
      </p:sp>
      <p:sp>
        <p:nvSpPr>
          <p:cNvPr id="3" name="Content Placeholder 2"/>
          <p:cNvSpPr>
            <a:spLocks noGrp="1"/>
          </p:cNvSpPr>
          <p:nvPr>
            <p:ph sz="half" idx="1"/>
          </p:nvPr>
        </p:nvSpPr>
        <p:spPr>
          <a:xfrm>
            <a:off x="1024255" y="2286000"/>
            <a:ext cx="5658485" cy="4023360"/>
          </a:xfrm>
        </p:spPr>
        <p:txBody>
          <a:bodyPr>
            <a:noAutofit/>
          </a:bodyPr>
          <a:lstStyle/>
          <a:p>
            <a:pPr>
              <a:buFont typeface="Arial" panose="020B0604020202020204" pitchFamily="34" charset="0"/>
              <a:buChar char="•"/>
            </a:pPr>
            <a:r>
              <a:rPr lang="en-US" sz="1800"/>
              <a:t>It chooses the log that has the highest ratio of log head to log tail.</a:t>
            </a:r>
            <a:endParaRPr lang="en-US" sz="1800"/>
          </a:p>
          <a:p>
            <a:pPr>
              <a:buFont typeface="Arial" panose="020B0604020202020204" pitchFamily="34" charset="0"/>
              <a:buChar char="•"/>
            </a:pPr>
            <a:r>
              <a:rPr lang="en-US" sz="1800"/>
              <a:t>It creates a succinct summary of the last offset for each key in the head of the log.</a:t>
            </a:r>
            <a:endParaRPr lang="en-US" sz="1800"/>
          </a:p>
          <a:p>
            <a:pPr>
              <a:buFont typeface="Arial" panose="020B0604020202020204" pitchFamily="34" charset="0"/>
              <a:buChar char="•"/>
            </a:pPr>
            <a:r>
              <a:rPr lang="en-US" sz="1800"/>
              <a:t> It recopies the log from beginning to end removing keys which have a later occurrence in the log.</a:t>
            </a:r>
            <a:endParaRPr lang="en-US" sz="1800"/>
          </a:p>
          <a:p>
            <a:pPr>
              <a:buFont typeface="Arial" panose="020B0604020202020204" pitchFamily="34" charset="0"/>
              <a:buChar char="•"/>
            </a:pPr>
            <a:r>
              <a:rPr lang="en-US" sz="1800"/>
              <a:t>New, clean segments are swapped into the log immediately so the additional disk space required is just one additional log segment (not a fully copy of the log).</a:t>
            </a:r>
            <a:endParaRPr lang="en-US" sz="1800"/>
          </a:p>
          <a:p>
            <a:pPr>
              <a:buFont typeface="Arial" panose="020B0604020202020204" pitchFamily="34" charset="0"/>
              <a:buChar char="•"/>
            </a:pPr>
            <a:r>
              <a:rPr lang="en-US" sz="1800"/>
              <a:t>The summary of the log head is essentially just a spacecompact hash table. It uses exactly 24 bytes per entry.</a:t>
            </a:r>
            <a:endParaRPr lang="en-US" sz="1800"/>
          </a:p>
          <a:p>
            <a:endParaRPr lang="en-US" sz="1800"/>
          </a:p>
        </p:txBody>
      </p:sp>
      <p:pic>
        <p:nvPicPr>
          <p:cNvPr id="6" name="Content Placeholder 5" descr="fig 15"/>
          <p:cNvPicPr>
            <a:picLocks noGrp="1" noChangeAspect="1"/>
          </p:cNvPicPr>
          <p:nvPr>
            <p:ph sz="half" idx="2"/>
          </p:nvPr>
        </p:nvPicPr>
        <p:blipFill>
          <a:blip r:embed="rId1"/>
          <a:stretch>
            <a:fillRect/>
          </a:stretch>
        </p:blipFill>
        <p:spPr>
          <a:xfrm>
            <a:off x="6682740" y="2872105"/>
            <a:ext cx="5128260" cy="2172335"/>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z="1400" dirty="0"/>
            </a:fld>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 design</Template>
  <TotalTime>0</TotalTime>
  <Words>11179</Words>
  <Application>WPS Presentation</Application>
  <PresentationFormat>Widescreen</PresentationFormat>
  <Paragraphs>267</Paragraphs>
  <Slides>27</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Tw Cen MT</vt:lpstr>
      <vt:lpstr>Wingdings 3</vt:lpstr>
      <vt:lpstr>Tw Cen MT Condensed</vt:lpstr>
      <vt:lpstr>Microsoft YaHei</vt:lpstr>
      <vt:lpstr>Arial Unicode MS</vt:lpstr>
      <vt:lpstr>Calibri</vt:lpstr>
      <vt:lpstr>Integral</vt:lpstr>
      <vt:lpstr>Stream Processing</vt:lpstr>
      <vt:lpstr>TOPICS</vt:lpstr>
      <vt:lpstr>Recap and additional data on kafka</vt:lpstr>
      <vt:lpstr>Some Information on Kafka brokers</vt:lpstr>
      <vt:lpstr>Advance Topics in Kafka</vt:lpstr>
      <vt:lpstr>Cleaning Policies</vt:lpstr>
      <vt:lpstr>Delete Policy and compact policy</vt:lpstr>
      <vt:lpstr>Delete and compact policy</vt:lpstr>
      <vt:lpstr>Log compaction process</vt:lpstr>
      <vt:lpstr>Scaling Kafka </vt:lpstr>
      <vt:lpstr>PowerPoint 演示文稿</vt:lpstr>
      <vt:lpstr>PowerPoint 演示文稿</vt:lpstr>
      <vt:lpstr>PowerPoint 演示文稿</vt:lpstr>
      <vt:lpstr>Request processing</vt:lpstr>
      <vt:lpstr>PowerPoint 演示文稿</vt:lpstr>
      <vt:lpstr>PowerPoint 演示文稿</vt:lpstr>
      <vt:lpstr>PowerPoint 演示文稿</vt:lpstr>
      <vt:lpstr>Leader Broker Election</vt:lpstr>
      <vt:lpstr>Leader broker/ follower dies</vt:lpstr>
      <vt:lpstr>Unclean leader Election</vt:lpstr>
      <vt:lpstr>Consumer Group Rebalancing</vt:lpstr>
      <vt:lpstr> Step 1: Sending the JOincrowd Request</vt:lpstr>
      <vt:lpstr>Step 1 continued</vt:lpstr>
      <vt:lpstr>Step 2 :Sending a Syncgroup Request</vt:lpstr>
      <vt:lpstr>Step 2 continued</vt:lpstr>
      <vt:lpstr>PowerPoint 演示文稿</vt:lpstr>
      <vt:lpstr>Any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Darky</cp:lastModifiedBy>
  <cp:revision>10</cp:revision>
  <dcterms:created xsi:type="dcterms:W3CDTF">2020-03-31T08:00:00Z</dcterms:created>
  <dcterms:modified xsi:type="dcterms:W3CDTF">2020-04-11T06:45:36Z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1033-11.2.0.9255</vt:lpwstr>
  </property>
</Properties>
</file>