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466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2628D-FFF7-4494-A289-1730588A059C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D7D40-9B2F-4F7A-8321-A5A613EEA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20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D7D40-9B2F-4F7A-8321-A5A613EEA2D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663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D7D40-9B2F-4F7A-8321-A5A613EEA2D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737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1F5C9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1F5C9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1F5C9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5286375"/>
            <a:ext cx="12191998" cy="157162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2890" y="320992"/>
            <a:ext cx="11666219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1F5C9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1945" y="2291016"/>
            <a:ext cx="11548109" cy="1490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437" y="307974"/>
            <a:ext cx="5321300" cy="126936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 marR="5080">
              <a:lnSpc>
                <a:spcPts val="4660"/>
              </a:lnSpc>
              <a:spcBef>
                <a:spcPts val="650"/>
              </a:spcBef>
            </a:pPr>
            <a:r>
              <a:rPr sz="4250" dirty="0">
                <a:latin typeface="Verdana"/>
                <a:cs typeface="Verdana"/>
              </a:rPr>
              <a:t>Data</a:t>
            </a:r>
            <a:r>
              <a:rPr sz="4250" spc="70" dirty="0">
                <a:latin typeface="Verdana"/>
                <a:cs typeface="Verdana"/>
              </a:rPr>
              <a:t> </a:t>
            </a:r>
            <a:r>
              <a:rPr sz="4250" spc="-10" dirty="0">
                <a:latin typeface="Verdana"/>
                <a:cs typeface="Verdana"/>
              </a:rPr>
              <a:t>Engineering Project</a:t>
            </a:r>
            <a:endParaRPr sz="42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5292" y="4545266"/>
            <a:ext cx="42208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AF50"/>
                </a:solidFill>
                <a:latin typeface="Calibri"/>
                <a:cs typeface="Calibri"/>
              </a:rPr>
              <a:t>Extract</a:t>
            </a:r>
            <a:r>
              <a:rPr sz="1800" b="1" spc="-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AF50"/>
                </a:solidFill>
                <a:latin typeface="Calibri"/>
                <a:cs typeface="Calibri"/>
              </a:rPr>
              <a:t>,</a:t>
            </a:r>
            <a:r>
              <a:rPr sz="1800" b="1" spc="-6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AF50"/>
                </a:solidFill>
                <a:latin typeface="Calibri"/>
                <a:cs typeface="Calibri"/>
              </a:rPr>
              <a:t>Load</a:t>
            </a:r>
            <a:r>
              <a:rPr sz="1800" b="1" spc="-4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AF50"/>
                </a:solidFill>
                <a:latin typeface="Calibri"/>
                <a:cs typeface="Calibri"/>
              </a:rPr>
              <a:t>&amp;</a:t>
            </a:r>
            <a:r>
              <a:rPr sz="1800" b="1" spc="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00AF50"/>
                </a:solidFill>
                <a:latin typeface="Calibri"/>
                <a:cs typeface="Calibri"/>
              </a:rPr>
              <a:t>Transform</a:t>
            </a:r>
            <a:r>
              <a:rPr sz="1800" b="1" spc="-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AF50"/>
                </a:solidFill>
                <a:latin typeface="Calibri"/>
                <a:cs typeface="Calibri"/>
              </a:rPr>
              <a:t>1</a:t>
            </a:r>
            <a:r>
              <a:rPr sz="1800" b="1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AF50"/>
                </a:solidFill>
                <a:latin typeface="Calibri"/>
                <a:cs typeface="Calibri"/>
              </a:rPr>
              <a:t>Million</a:t>
            </a:r>
            <a:r>
              <a:rPr sz="1800" b="1" spc="-4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AF50"/>
                </a:solidFill>
                <a:latin typeface="Calibri"/>
                <a:cs typeface="Calibri"/>
              </a:rPr>
              <a:t>Records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7080" cy="6863080"/>
            <a:chOff x="0" y="0"/>
            <a:chExt cx="12197080" cy="686308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24824" y="0"/>
              <a:ext cx="4067175" cy="6858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6000" y="1009675"/>
              <a:ext cx="4752848" cy="476237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763" y="6100762"/>
              <a:ext cx="12187555" cy="757555"/>
            </a:xfrm>
            <a:custGeom>
              <a:avLst/>
              <a:gdLst/>
              <a:ahLst/>
              <a:cxnLst/>
              <a:rect l="l" t="t" r="r" b="b"/>
              <a:pathLst>
                <a:path w="12187555" h="757554">
                  <a:moveTo>
                    <a:pt x="12065062" y="0"/>
                  </a:moveTo>
                  <a:lnTo>
                    <a:pt x="126999" y="0"/>
                  </a:lnTo>
                  <a:lnTo>
                    <a:pt x="77565" y="9980"/>
                  </a:lnTo>
                  <a:lnTo>
                    <a:pt x="37197" y="37196"/>
                  </a:lnTo>
                  <a:lnTo>
                    <a:pt x="9980" y="77565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0" y="684434"/>
                  </a:lnTo>
                  <a:lnTo>
                    <a:pt x="37197" y="724802"/>
                  </a:lnTo>
                  <a:lnTo>
                    <a:pt x="77565" y="752019"/>
                  </a:lnTo>
                  <a:lnTo>
                    <a:pt x="103402" y="757235"/>
                  </a:lnTo>
                  <a:lnTo>
                    <a:pt x="12088653" y="757235"/>
                  </a:lnTo>
                  <a:lnTo>
                    <a:pt x="12114481" y="752019"/>
                  </a:lnTo>
                  <a:lnTo>
                    <a:pt x="12154851" y="724802"/>
                  </a:lnTo>
                  <a:lnTo>
                    <a:pt x="12182077" y="684434"/>
                  </a:lnTo>
                  <a:lnTo>
                    <a:pt x="12187236" y="658891"/>
                  </a:lnTo>
                  <a:lnTo>
                    <a:pt x="12187236" y="103107"/>
                  </a:lnTo>
                  <a:lnTo>
                    <a:pt x="12182077" y="77565"/>
                  </a:lnTo>
                  <a:lnTo>
                    <a:pt x="12154851" y="37196"/>
                  </a:lnTo>
                  <a:lnTo>
                    <a:pt x="12114481" y="9980"/>
                  </a:lnTo>
                  <a:lnTo>
                    <a:pt x="12065062" y="0"/>
                  </a:lnTo>
                  <a:close/>
                </a:path>
              </a:pathLst>
            </a:custGeom>
            <a:solidFill>
              <a:srgbClr val="5256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63" y="6100762"/>
              <a:ext cx="12187555" cy="757555"/>
            </a:xfrm>
            <a:custGeom>
              <a:avLst/>
              <a:gdLst/>
              <a:ahLst/>
              <a:cxnLst/>
              <a:rect l="l" t="t" r="r" b="b"/>
              <a:pathLst>
                <a:path w="12187555" h="757554">
                  <a:moveTo>
                    <a:pt x="0" y="127000"/>
                  </a:moveTo>
                  <a:lnTo>
                    <a:pt x="9980" y="77565"/>
                  </a:lnTo>
                  <a:lnTo>
                    <a:pt x="37197" y="37196"/>
                  </a:lnTo>
                  <a:lnTo>
                    <a:pt x="77565" y="9980"/>
                  </a:lnTo>
                  <a:lnTo>
                    <a:pt x="126999" y="0"/>
                  </a:lnTo>
                  <a:lnTo>
                    <a:pt x="12065062" y="0"/>
                  </a:lnTo>
                  <a:lnTo>
                    <a:pt x="12114481" y="9980"/>
                  </a:lnTo>
                  <a:lnTo>
                    <a:pt x="12154851" y="37196"/>
                  </a:lnTo>
                  <a:lnTo>
                    <a:pt x="12182077" y="77565"/>
                  </a:lnTo>
                  <a:lnTo>
                    <a:pt x="12187236" y="103107"/>
                  </a:lnTo>
                </a:path>
                <a:path w="12187555" h="757554">
                  <a:moveTo>
                    <a:pt x="12187236" y="658891"/>
                  </a:moveTo>
                  <a:lnTo>
                    <a:pt x="12182077" y="684434"/>
                  </a:lnTo>
                  <a:lnTo>
                    <a:pt x="12154851" y="724802"/>
                  </a:lnTo>
                  <a:lnTo>
                    <a:pt x="12114481" y="752019"/>
                  </a:lnTo>
                  <a:lnTo>
                    <a:pt x="12088653" y="757235"/>
                  </a:lnTo>
                </a:path>
                <a:path w="12187555" h="757554">
                  <a:moveTo>
                    <a:pt x="103402" y="757235"/>
                  </a:moveTo>
                  <a:lnTo>
                    <a:pt x="77565" y="752019"/>
                  </a:lnTo>
                  <a:lnTo>
                    <a:pt x="37197" y="724802"/>
                  </a:lnTo>
                  <a:lnTo>
                    <a:pt x="9980" y="684434"/>
                  </a:lnTo>
                  <a:lnTo>
                    <a:pt x="0" y="635000"/>
                  </a:lnTo>
                  <a:lnTo>
                    <a:pt x="0" y="127000"/>
                  </a:lnTo>
                </a:path>
              </a:pathLst>
            </a:custGeom>
            <a:ln w="9525">
              <a:solidFill>
                <a:srgbClr val="5CB7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21945" y="2291016"/>
            <a:ext cx="5310505" cy="149034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40"/>
              </a:spcBef>
            </a:pPr>
            <a:r>
              <a:rPr sz="3200" b="1" spc="-10" dirty="0">
                <a:latin typeface="Calibri"/>
                <a:cs typeface="Calibri"/>
              </a:rPr>
              <a:t>Automating</a:t>
            </a:r>
            <a:r>
              <a:rPr sz="3200" b="1" spc="-185" dirty="0">
                <a:latin typeface="Calibri"/>
                <a:cs typeface="Calibri"/>
              </a:rPr>
              <a:t> </a:t>
            </a:r>
            <a:r>
              <a:rPr sz="3200" b="1" spc="-40" dirty="0">
                <a:latin typeface="Calibri"/>
                <a:cs typeface="Calibri"/>
              </a:rPr>
              <a:t>ELT</a:t>
            </a:r>
            <a:r>
              <a:rPr sz="3200" b="1" spc="-12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Data</a:t>
            </a:r>
            <a:r>
              <a:rPr sz="3200" b="1" spc="-16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Pipelines </a:t>
            </a:r>
            <a:r>
              <a:rPr sz="3200" b="1" dirty="0">
                <a:latin typeface="Calibri"/>
                <a:cs typeface="Calibri"/>
              </a:rPr>
              <a:t>with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Airflow:</a:t>
            </a:r>
            <a:r>
              <a:rPr sz="3200" b="1" spc="-10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Load</a:t>
            </a:r>
            <a:r>
              <a:rPr sz="3200" b="1" spc="-4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&amp;</a:t>
            </a:r>
            <a:r>
              <a:rPr sz="3200" b="1" spc="-55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Transform </a:t>
            </a:r>
            <a:r>
              <a:rPr sz="3200" b="1" dirty="0">
                <a:latin typeface="Calibri"/>
                <a:cs typeface="Calibri"/>
              </a:rPr>
              <a:t>data</a:t>
            </a:r>
            <a:r>
              <a:rPr sz="3200" b="1" spc="-8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to</a:t>
            </a:r>
            <a:r>
              <a:rPr sz="3200" b="1" spc="-8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BigQuery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77447" y="5744373"/>
            <a:ext cx="22371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1" spc="190" dirty="0">
                <a:solidFill>
                  <a:srgbClr val="FFFFFF"/>
                </a:solidFill>
                <a:latin typeface="Calibri"/>
                <a:cs typeface="Calibri"/>
              </a:rPr>
              <a:t>ETL</a:t>
            </a:r>
            <a:r>
              <a:rPr sz="3950" b="1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b="1" spc="135" dirty="0">
                <a:solidFill>
                  <a:srgbClr val="FFFFFF"/>
                </a:solidFill>
                <a:latin typeface="Calibri"/>
                <a:cs typeface="Calibri"/>
              </a:rPr>
              <a:t>vs</a:t>
            </a:r>
            <a:r>
              <a:rPr sz="395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b="1" spc="75" dirty="0">
                <a:solidFill>
                  <a:srgbClr val="FFFFFF"/>
                </a:solidFill>
                <a:latin typeface="Calibri"/>
                <a:cs typeface="Calibri"/>
              </a:rPr>
              <a:t>ELT</a:t>
            </a:r>
            <a:endParaRPr sz="395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2039" y="797397"/>
            <a:ext cx="11171804" cy="37245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890" y="320992"/>
            <a:ext cx="17951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Requirements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6122126"/>
            <a:ext cx="12197080" cy="767080"/>
            <a:chOff x="0" y="6096000"/>
            <a:chExt cx="12197080" cy="767080"/>
          </a:xfrm>
        </p:grpSpPr>
        <p:sp>
          <p:nvSpPr>
            <p:cNvPr id="4" name="object 4"/>
            <p:cNvSpPr/>
            <p:nvPr/>
          </p:nvSpPr>
          <p:spPr>
            <a:xfrm>
              <a:off x="4763" y="6100762"/>
              <a:ext cx="12187555" cy="757555"/>
            </a:xfrm>
            <a:custGeom>
              <a:avLst/>
              <a:gdLst/>
              <a:ahLst/>
              <a:cxnLst/>
              <a:rect l="l" t="t" r="r" b="b"/>
              <a:pathLst>
                <a:path w="12187555" h="757554">
                  <a:moveTo>
                    <a:pt x="12065062" y="0"/>
                  </a:moveTo>
                  <a:lnTo>
                    <a:pt x="126999" y="0"/>
                  </a:lnTo>
                  <a:lnTo>
                    <a:pt x="77565" y="9980"/>
                  </a:lnTo>
                  <a:lnTo>
                    <a:pt x="37197" y="37196"/>
                  </a:lnTo>
                  <a:lnTo>
                    <a:pt x="9980" y="77565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0" y="684434"/>
                  </a:lnTo>
                  <a:lnTo>
                    <a:pt x="37197" y="724802"/>
                  </a:lnTo>
                  <a:lnTo>
                    <a:pt x="77565" y="752019"/>
                  </a:lnTo>
                  <a:lnTo>
                    <a:pt x="103402" y="757235"/>
                  </a:lnTo>
                  <a:lnTo>
                    <a:pt x="12088653" y="757235"/>
                  </a:lnTo>
                  <a:lnTo>
                    <a:pt x="12114481" y="752019"/>
                  </a:lnTo>
                  <a:lnTo>
                    <a:pt x="12154851" y="724802"/>
                  </a:lnTo>
                  <a:lnTo>
                    <a:pt x="12182077" y="684434"/>
                  </a:lnTo>
                  <a:lnTo>
                    <a:pt x="12187236" y="658891"/>
                  </a:lnTo>
                  <a:lnTo>
                    <a:pt x="12187236" y="103107"/>
                  </a:lnTo>
                  <a:lnTo>
                    <a:pt x="12182077" y="77565"/>
                  </a:lnTo>
                  <a:lnTo>
                    <a:pt x="12154851" y="37196"/>
                  </a:lnTo>
                  <a:lnTo>
                    <a:pt x="12114481" y="9980"/>
                  </a:lnTo>
                  <a:lnTo>
                    <a:pt x="12065062" y="0"/>
                  </a:lnTo>
                  <a:close/>
                </a:path>
              </a:pathLst>
            </a:custGeom>
            <a:solidFill>
              <a:srgbClr val="5256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3" y="6100762"/>
              <a:ext cx="12187555" cy="757555"/>
            </a:xfrm>
            <a:custGeom>
              <a:avLst/>
              <a:gdLst/>
              <a:ahLst/>
              <a:cxnLst/>
              <a:rect l="l" t="t" r="r" b="b"/>
              <a:pathLst>
                <a:path w="12187555" h="757554">
                  <a:moveTo>
                    <a:pt x="0" y="127000"/>
                  </a:moveTo>
                  <a:lnTo>
                    <a:pt x="9980" y="77565"/>
                  </a:lnTo>
                  <a:lnTo>
                    <a:pt x="37197" y="37196"/>
                  </a:lnTo>
                  <a:lnTo>
                    <a:pt x="77565" y="9980"/>
                  </a:lnTo>
                  <a:lnTo>
                    <a:pt x="126999" y="0"/>
                  </a:lnTo>
                  <a:lnTo>
                    <a:pt x="12065062" y="0"/>
                  </a:lnTo>
                  <a:lnTo>
                    <a:pt x="12114481" y="9980"/>
                  </a:lnTo>
                  <a:lnTo>
                    <a:pt x="12154851" y="37196"/>
                  </a:lnTo>
                  <a:lnTo>
                    <a:pt x="12182077" y="77565"/>
                  </a:lnTo>
                  <a:lnTo>
                    <a:pt x="12187236" y="103107"/>
                  </a:lnTo>
                </a:path>
                <a:path w="12187555" h="757554">
                  <a:moveTo>
                    <a:pt x="12187236" y="658891"/>
                  </a:moveTo>
                  <a:lnTo>
                    <a:pt x="12182077" y="684434"/>
                  </a:lnTo>
                  <a:lnTo>
                    <a:pt x="12154851" y="724802"/>
                  </a:lnTo>
                  <a:lnTo>
                    <a:pt x="12114481" y="752019"/>
                  </a:lnTo>
                  <a:lnTo>
                    <a:pt x="12088653" y="757235"/>
                  </a:lnTo>
                </a:path>
                <a:path w="12187555" h="757554">
                  <a:moveTo>
                    <a:pt x="103402" y="757235"/>
                  </a:moveTo>
                  <a:lnTo>
                    <a:pt x="77565" y="752019"/>
                  </a:lnTo>
                  <a:lnTo>
                    <a:pt x="37197" y="724802"/>
                  </a:lnTo>
                  <a:lnTo>
                    <a:pt x="9980" y="684434"/>
                  </a:lnTo>
                  <a:lnTo>
                    <a:pt x="0" y="635000"/>
                  </a:lnTo>
                  <a:lnTo>
                    <a:pt x="0" y="127000"/>
                  </a:lnTo>
                </a:path>
              </a:pathLst>
            </a:custGeom>
            <a:ln w="9525">
              <a:solidFill>
                <a:srgbClr val="5CB7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87984" y="803211"/>
            <a:ext cx="8067040" cy="436753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247650">
              <a:lnSpc>
                <a:spcPct val="105000"/>
              </a:lnSpc>
              <a:spcBef>
                <a:spcPts val="35"/>
              </a:spcBef>
            </a:pP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155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Medical</a:t>
            </a:r>
            <a:r>
              <a:rPr sz="155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Research</a:t>
            </a:r>
            <a:r>
              <a:rPr sz="1550" spc="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Team</a:t>
            </a:r>
            <a:r>
              <a:rPr sz="1550" spc="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receives</a:t>
            </a:r>
            <a:r>
              <a:rPr sz="1550" spc="1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1550" spc="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global</a:t>
            </a:r>
            <a:r>
              <a:rPr sz="1550" spc="6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health</a:t>
            </a:r>
            <a:r>
              <a:rPr sz="1550" spc="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statistics</a:t>
            </a:r>
            <a:r>
              <a:rPr sz="1550" spc="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file</a:t>
            </a:r>
            <a:r>
              <a:rPr sz="1550" spc="9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containing</a:t>
            </a:r>
            <a:r>
              <a:rPr sz="1550" spc="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disease</a:t>
            </a:r>
            <a:r>
              <a:rPr sz="1550" spc="9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data</a:t>
            </a:r>
            <a:r>
              <a:rPr sz="1550" spc="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for</a:t>
            </a:r>
            <a:r>
              <a:rPr sz="1550" spc="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spc="-25" dirty="0">
                <a:solidFill>
                  <a:srgbClr val="333333"/>
                </a:solidFill>
                <a:latin typeface="Calibri"/>
                <a:cs typeface="Calibri"/>
              </a:rPr>
              <a:t>all </a:t>
            </a:r>
            <a:r>
              <a:rPr sz="1550" spc="-10" dirty="0">
                <a:solidFill>
                  <a:srgbClr val="333333"/>
                </a:solidFill>
                <a:latin typeface="Calibri"/>
                <a:cs typeface="Calibri"/>
              </a:rPr>
              <a:t>countries.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Each</a:t>
            </a:r>
            <a:r>
              <a:rPr sz="1550" spc="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country's</a:t>
            </a:r>
            <a:r>
              <a:rPr sz="1550" spc="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Health</a:t>
            </a:r>
            <a:r>
              <a:rPr sz="1550" spc="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Minister</a:t>
            </a:r>
            <a:r>
              <a:rPr sz="1550" spc="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should</a:t>
            </a:r>
            <a:r>
              <a:rPr sz="1550" spc="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have</a:t>
            </a:r>
            <a:r>
              <a:rPr sz="1550" spc="1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access</a:t>
            </a:r>
            <a:r>
              <a:rPr sz="1550" spc="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only</a:t>
            </a:r>
            <a:r>
              <a:rPr sz="1550" spc="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sz="1550" spc="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their</a:t>
            </a:r>
            <a:r>
              <a:rPr sz="1550" spc="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respective</a:t>
            </a:r>
            <a:r>
              <a:rPr sz="1550" spc="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country's</a:t>
            </a:r>
            <a:r>
              <a:rPr sz="1550" spc="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medical</a:t>
            </a:r>
            <a:r>
              <a:rPr sz="1550" spc="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333333"/>
                </a:solidFill>
                <a:latin typeface="Calibri"/>
                <a:cs typeface="Calibri"/>
              </a:rPr>
              <a:t>data.</a:t>
            </a:r>
            <a:endParaRPr sz="1550">
              <a:latin typeface="Calibri"/>
              <a:cs typeface="Calibri"/>
            </a:endParaRPr>
          </a:p>
          <a:p>
            <a:pPr marL="12700" marR="327660">
              <a:lnSpc>
                <a:spcPct val="100899"/>
              </a:lnSpc>
              <a:spcBef>
                <a:spcPts val="75"/>
              </a:spcBef>
            </a:pP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Additionally,</a:t>
            </a:r>
            <a:r>
              <a:rPr sz="1550" spc="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they</a:t>
            </a:r>
            <a:r>
              <a:rPr sz="1550" spc="1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need</a:t>
            </a:r>
            <a:r>
              <a:rPr sz="1550" spc="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1550" spc="10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ability</a:t>
            </a:r>
            <a:r>
              <a:rPr sz="1550" spc="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sz="1550" spc="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analyze</a:t>
            </a:r>
            <a:r>
              <a:rPr sz="1550" spc="10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diseases</a:t>
            </a:r>
            <a:r>
              <a:rPr sz="1550" spc="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for</a:t>
            </a:r>
            <a:r>
              <a:rPr sz="1550" spc="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which</a:t>
            </a:r>
            <a:r>
              <a:rPr sz="1550" spc="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no</a:t>
            </a:r>
            <a:r>
              <a:rPr sz="1550" spc="1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treatment</a:t>
            </a:r>
            <a:r>
              <a:rPr sz="1550" spc="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or</a:t>
            </a:r>
            <a:r>
              <a:rPr sz="1550" spc="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vaccination</a:t>
            </a:r>
            <a:r>
              <a:rPr sz="1550" spc="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spc="-25" dirty="0">
                <a:solidFill>
                  <a:srgbClr val="333333"/>
                </a:solidFill>
                <a:latin typeface="Calibri"/>
                <a:cs typeface="Calibri"/>
              </a:rPr>
              <a:t>is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currently</a:t>
            </a:r>
            <a:r>
              <a:rPr sz="1550" spc="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333333"/>
                </a:solidFill>
                <a:latin typeface="Calibri"/>
                <a:cs typeface="Calibri"/>
              </a:rPr>
              <a:t>available.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50" b="1" spc="-10" dirty="0">
                <a:solidFill>
                  <a:srgbClr val="1F5C95"/>
                </a:solidFill>
                <a:latin typeface="Calibri"/>
                <a:cs typeface="Calibri"/>
              </a:rPr>
              <a:t>Challenges</a:t>
            </a:r>
            <a:endParaRPr sz="18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>
              <a:latin typeface="Calibri"/>
              <a:cs typeface="Calibri"/>
            </a:endParaRPr>
          </a:p>
          <a:p>
            <a:pPr marL="298450" indent="-286385">
              <a:lnSpc>
                <a:spcPct val="100000"/>
              </a:lnSpc>
              <a:spcBef>
                <a:spcPts val="5"/>
              </a:spcBef>
              <a:buChar char="•"/>
              <a:tabLst>
                <a:tab pos="298450" algn="l"/>
                <a:tab pos="299085" algn="l"/>
              </a:tabLst>
            </a:pP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1550" spc="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data</a:t>
            </a:r>
            <a:r>
              <a:rPr sz="1550" spc="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sz="1550" spc="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currently</a:t>
            </a:r>
            <a:r>
              <a:rPr sz="155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provided</a:t>
            </a:r>
            <a:r>
              <a:rPr sz="1550" spc="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as</a:t>
            </a:r>
            <a:r>
              <a:rPr sz="1550" spc="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1550" spc="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single</a:t>
            </a:r>
            <a:r>
              <a:rPr sz="1550" spc="1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file</a:t>
            </a:r>
            <a:r>
              <a:rPr sz="1550" spc="1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containing</a:t>
            </a:r>
            <a:r>
              <a:rPr sz="1550" spc="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over</a:t>
            </a:r>
            <a:r>
              <a:rPr sz="1550" spc="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1</a:t>
            </a:r>
            <a:r>
              <a:rPr sz="1550" spc="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million</a:t>
            </a:r>
            <a:r>
              <a:rPr sz="1550" spc="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records</a:t>
            </a:r>
            <a:r>
              <a:rPr sz="1550" spc="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for</a:t>
            </a:r>
            <a:r>
              <a:rPr sz="1550" spc="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all</a:t>
            </a:r>
            <a:r>
              <a:rPr sz="1550" spc="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333333"/>
                </a:solidFill>
                <a:latin typeface="Calibri"/>
                <a:cs typeface="Calibri"/>
              </a:rPr>
              <a:t>countries.</a:t>
            </a:r>
            <a:endParaRPr sz="1550">
              <a:latin typeface="Calibri"/>
              <a:cs typeface="Calibri"/>
            </a:endParaRPr>
          </a:p>
          <a:p>
            <a:pPr marL="298450" marR="643255" indent="-286385">
              <a:lnSpc>
                <a:spcPts val="1950"/>
              </a:lnSpc>
              <a:spcBef>
                <a:spcPts val="5"/>
              </a:spcBef>
              <a:buChar char="•"/>
              <a:tabLst>
                <a:tab pos="298450" algn="l"/>
                <a:tab pos="299085" algn="l"/>
              </a:tabLst>
            </a:pP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Due</a:t>
            </a:r>
            <a:r>
              <a:rPr sz="1550" spc="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sz="1550" spc="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1550" spc="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confidential</a:t>
            </a:r>
            <a:r>
              <a:rPr sz="1550" spc="6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nature</a:t>
            </a:r>
            <a:r>
              <a:rPr sz="155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1550" spc="9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1550" spc="9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data,</a:t>
            </a:r>
            <a:r>
              <a:rPr sz="1550" spc="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it</a:t>
            </a:r>
            <a:r>
              <a:rPr sz="1550" spc="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sz="1550" spc="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not</a:t>
            </a:r>
            <a:r>
              <a:rPr sz="1550" spc="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feasible</a:t>
            </a:r>
            <a:r>
              <a:rPr sz="1550" spc="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sz="1550" spc="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share</a:t>
            </a:r>
            <a:r>
              <a:rPr sz="155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155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entire</a:t>
            </a:r>
            <a:r>
              <a:rPr sz="1550" spc="9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file</a:t>
            </a:r>
            <a:r>
              <a:rPr sz="155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spc="-20" dirty="0">
                <a:solidFill>
                  <a:srgbClr val="333333"/>
                </a:solidFill>
                <a:latin typeface="Calibri"/>
                <a:cs typeface="Calibri"/>
              </a:rPr>
              <a:t>with </a:t>
            </a:r>
            <a:r>
              <a:rPr sz="1550" spc="-10" dirty="0">
                <a:solidFill>
                  <a:srgbClr val="333333"/>
                </a:solidFill>
                <a:latin typeface="Calibri"/>
                <a:cs typeface="Calibri"/>
              </a:rPr>
              <a:t>everyone.</a:t>
            </a:r>
            <a:endParaRPr sz="1550">
              <a:latin typeface="Calibri"/>
              <a:cs typeface="Calibri"/>
            </a:endParaRPr>
          </a:p>
          <a:p>
            <a:pPr marL="298450" indent="-286385">
              <a:lnSpc>
                <a:spcPts val="1830"/>
              </a:lnSpc>
              <a:spcBef>
                <a:spcPts val="15"/>
              </a:spcBef>
              <a:buChar char="•"/>
              <a:tabLst>
                <a:tab pos="298450" algn="l"/>
                <a:tab pos="299085" algn="l"/>
              </a:tabLst>
            </a:pP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Analysing</a:t>
            </a:r>
            <a:r>
              <a:rPr sz="1550" spc="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such</a:t>
            </a:r>
            <a:r>
              <a:rPr sz="1550" spc="6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1550" spc="6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large</a:t>
            </a:r>
            <a:r>
              <a:rPr sz="1550" spc="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CSV</a:t>
            </a:r>
            <a:r>
              <a:rPr sz="1550" spc="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file</a:t>
            </a:r>
            <a:r>
              <a:rPr sz="1550" spc="114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sz="1550" spc="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extract</a:t>
            </a:r>
            <a:r>
              <a:rPr sz="1550" spc="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meaningful insights</a:t>
            </a:r>
            <a:r>
              <a:rPr sz="1550" spc="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sz="1550" spc="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complex</a:t>
            </a:r>
            <a:r>
              <a:rPr sz="1550" spc="6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sz="1550" spc="6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333333"/>
                </a:solidFill>
                <a:latin typeface="Calibri"/>
                <a:cs typeface="Calibri"/>
              </a:rPr>
              <a:t>inefficient.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ts val="2190"/>
              </a:lnSpc>
            </a:pPr>
            <a:r>
              <a:rPr sz="1850" spc="10" dirty="0">
                <a:latin typeface="Calibri"/>
                <a:cs typeface="Calibri"/>
              </a:rPr>
              <a:t>•</a:t>
            </a:r>
            <a:endParaRPr sz="1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850" b="1" spc="-10" dirty="0">
                <a:solidFill>
                  <a:srgbClr val="1F5C95"/>
                </a:solidFill>
                <a:latin typeface="Calibri"/>
                <a:cs typeface="Calibri"/>
              </a:rPr>
              <a:t>Objective</a:t>
            </a:r>
            <a:endParaRPr sz="1850">
              <a:latin typeface="Calibri"/>
              <a:cs typeface="Calibri"/>
            </a:endParaRPr>
          </a:p>
          <a:p>
            <a:pPr marL="12700" marR="651510">
              <a:lnSpc>
                <a:spcPts val="1950"/>
              </a:lnSpc>
              <a:spcBef>
                <a:spcPts val="20"/>
              </a:spcBef>
            </a:pP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Develop</a:t>
            </a:r>
            <a:r>
              <a:rPr sz="1550" spc="6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1550" spc="6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robust</a:t>
            </a:r>
            <a:r>
              <a:rPr sz="1550" spc="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data</a:t>
            </a:r>
            <a:r>
              <a:rPr sz="1550" spc="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analytics</a:t>
            </a:r>
            <a:r>
              <a:rPr sz="1550" spc="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solution</a:t>
            </a:r>
            <a:r>
              <a:rPr sz="1550" spc="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sz="1550" spc="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securely</a:t>
            </a:r>
            <a:r>
              <a:rPr sz="1550" spc="10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manage</a:t>
            </a:r>
            <a:r>
              <a:rPr sz="1550" spc="1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sz="1550" spc="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filter</a:t>
            </a:r>
            <a:r>
              <a:rPr sz="1550" spc="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this</a:t>
            </a:r>
            <a:r>
              <a:rPr sz="1550" spc="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data,</a:t>
            </a:r>
            <a:r>
              <a:rPr sz="1550" spc="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333333"/>
                </a:solidFill>
                <a:latin typeface="Calibri"/>
                <a:cs typeface="Calibri"/>
              </a:rPr>
              <a:t>ensuring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restricted</a:t>
            </a:r>
            <a:r>
              <a:rPr sz="1550" spc="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access</a:t>
            </a:r>
            <a:r>
              <a:rPr sz="1550" spc="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sz="1550" spc="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enabling</a:t>
            </a:r>
            <a:r>
              <a:rPr sz="1550" spc="9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efficient</a:t>
            </a:r>
            <a:r>
              <a:rPr sz="1550" spc="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analysis</a:t>
            </a:r>
            <a:r>
              <a:rPr sz="1550" spc="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1550" spc="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diseases</a:t>
            </a:r>
            <a:r>
              <a:rPr sz="1550" spc="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without</a:t>
            </a:r>
            <a:r>
              <a:rPr sz="1550" spc="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available</a:t>
            </a:r>
            <a:r>
              <a:rPr sz="1550" spc="1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treatment</a:t>
            </a:r>
            <a:r>
              <a:rPr sz="1550" spc="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spc="-25" dirty="0">
                <a:solidFill>
                  <a:srgbClr val="333333"/>
                </a:solidFill>
                <a:latin typeface="Calibri"/>
                <a:cs typeface="Calibri"/>
              </a:rPr>
              <a:t>or </a:t>
            </a:r>
            <a:r>
              <a:rPr sz="1550" spc="-10" dirty="0">
                <a:solidFill>
                  <a:srgbClr val="333333"/>
                </a:solidFill>
                <a:latin typeface="Calibri"/>
                <a:cs typeface="Calibri"/>
              </a:rPr>
              <a:t>vaccination.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571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9144" y="446024"/>
            <a:ext cx="271272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40" dirty="0">
                <a:solidFill>
                  <a:srgbClr val="FFFFFF"/>
                </a:solidFill>
              </a:rPr>
              <a:t>Architecture</a:t>
            </a:r>
            <a:endParaRPr sz="395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33550" y="1962150"/>
            <a:ext cx="87249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9144" y="5696267"/>
            <a:ext cx="374078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1" spc="100" dirty="0">
                <a:solidFill>
                  <a:srgbClr val="FFFFFF"/>
                </a:solidFill>
                <a:latin typeface="Calibri"/>
                <a:cs typeface="Calibri"/>
              </a:rPr>
              <a:t>ELT</a:t>
            </a:r>
            <a:r>
              <a:rPr sz="3950" b="1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b="1" spc="8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3950" b="1" spc="-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50" b="1" spc="40" dirty="0">
                <a:solidFill>
                  <a:srgbClr val="FFFFFF"/>
                </a:solidFill>
                <a:latin typeface="Calibri"/>
                <a:cs typeface="Calibri"/>
              </a:rPr>
              <a:t>Pipeline</a:t>
            </a:r>
            <a:endParaRPr sz="39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2975" y="23978"/>
            <a:ext cx="8324850" cy="524334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890" y="320992"/>
            <a:ext cx="32067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Looker</a:t>
            </a:r>
            <a:r>
              <a:rPr spc="-65" dirty="0"/>
              <a:t> </a:t>
            </a:r>
            <a:r>
              <a:rPr dirty="0"/>
              <a:t>Studio</a:t>
            </a:r>
            <a:r>
              <a:rPr spc="-55" dirty="0"/>
              <a:t> </a:t>
            </a:r>
            <a:r>
              <a:rPr spc="-10" dirty="0"/>
              <a:t>Dashboard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6096000"/>
            <a:ext cx="12197080" cy="767080"/>
            <a:chOff x="0" y="6096000"/>
            <a:chExt cx="12197080" cy="767080"/>
          </a:xfrm>
        </p:grpSpPr>
        <p:sp>
          <p:nvSpPr>
            <p:cNvPr id="4" name="object 4"/>
            <p:cNvSpPr/>
            <p:nvPr/>
          </p:nvSpPr>
          <p:spPr>
            <a:xfrm>
              <a:off x="4763" y="6100762"/>
              <a:ext cx="12187555" cy="757555"/>
            </a:xfrm>
            <a:custGeom>
              <a:avLst/>
              <a:gdLst/>
              <a:ahLst/>
              <a:cxnLst/>
              <a:rect l="l" t="t" r="r" b="b"/>
              <a:pathLst>
                <a:path w="12187555" h="757554">
                  <a:moveTo>
                    <a:pt x="12065062" y="0"/>
                  </a:moveTo>
                  <a:lnTo>
                    <a:pt x="126999" y="0"/>
                  </a:lnTo>
                  <a:lnTo>
                    <a:pt x="77565" y="9980"/>
                  </a:lnTo>
                  <a:lnTo>
                    <a:pt x="37197" y="37196"/>
                  </a:lnTo>
                  <a:lnTo>
                    <a:pt x="9980" y="77565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0" y="684434"/>
                  </a:lnTo>
                  <a:lnTo>
                    <a:pt x="37197" y="724802"/>
                  </a:lnTo>
                  <a:lnTo>
                    <a:pt x="77565" y="752019"/>
                  </a:lnTo>
                  <a:lnTo>
                    <a:pt x="103402" y="757235"/>
                  </a:lnTo>
                  <a:lnTo>
                    <a:pt x="12088653" y="757235"/>
                  </a:lnTo>
                  <a:lnTo>
                    <a:pt x="12114481" y="752019"/>
                  </a:lnTo>
                  <a:lnTo>
                    <a:pt x="12154851" y="724802"/>
                  </a:lnTo>
                  <a:lnTo>
                    <a:pt x="12182077" y="684434"/>
                  </a:lnTo>
                  <a:lnTo>
                    <a:pt x="12187236" y="658891"/>
                  </a:lnTo>
                  <a:lnTo>
                    <a:pt x="12187236" y="103107"/>
                  </a:lnTo>
                  <a:lnTo>
                    <a:pt x="12182077" y="77565"/>
                  </a:lnTo>
                  <a:lnTo>
                    <a:pt x="12154851" y="37196"/>
                  </a:lnTo>
                  <a:lnTo>
                    <a:pt x="12114481" y="9980"/>
                  </a:lnTo>
                  <a:lnTo>
                    <a:pt x="12065062" y="0"/>
                  </a:lnTo>
                  <a:close/>
                </a:path>
              </a:pathLst>
            </a:custGeom>
            <a:solidFill>
              <a:srgbClr val="5256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3" y="6100762"/>
              <a:ext cx="12187555" cy="757555"/>
            </a:xfrm>
            <a:custGeom>
              <a:avLst/>
              <a:gdLst/>
              <a:ahLst/>
              <a:cxnLst/>
              <a:rect l="l" t="t" r="r" b="b"/>
              <a:pathLst>
                <a:path w="12187555" h="757554">
                  <a:moveTo>
                    <a:pt x="0" y="127000"/>
                  </a:moveTo>
                  <a:lnTo>
                    <a:pt x="9980" y="77565"/>
                  </a:lnTo>
                  <a:lnTo>
                    <a:pt x="37197" y="37196"/>
                  </a:lnTo>
                  <a:lnTo>
                    <a:pt x="77565" y="9980"/>
                  </a:lnTo>
                  <a:lnTo>
                    <a:pt x="126999" y="0"/>
                  </a:lnTo>
                  <a:lnTo>
                    <a:pt x="12065062" y="0"/>
                  </a:lnTo>
                  <a:lnTo>
                    <a:pt x="12114481" y="9980"/>
                  </a:lnTo>
                  <a:lnTo>
                    <a:pt x="12154851" y="37196"/>
                  </a:lnTo>
                  <a:lnTo>
                    <a:pt x="12182077" y="77565"/>
                  </a:lnTo>
                  <a:lnTo>
                    <a:pt x="12187236" y="103107"/>
                  </a:lnTo>
                </a:path>
                <a:path w="12187555" h="757554">
                  <a:moveTo>
                    <a:pt x="12187236" y="658891"/>
                  </a:moveTo>
                  <a:lnTo>
                    <a:pt x="12182077" y="684434"/>
                  </a:lnTo>
                  <a:lnTo>
                    <a:pt x="12154851" y="724802"/>
                  </a:lnTo>
                  <a:lnTo>
                    <a:pt x="12114481" y="752019"/>
                  </a:lnTo>
                  <a:lnTo>
                    <a:pt x="12088653" y="757235"/>
                  </a:lnTo>
                </a:path>
                <a:path w="12187555" h="757554">
                  <a:moveTo>
                    <a:pt x="103402" y="757235"/>
                  </a:moveTo>
                  <a:lnTo>
                    <a:pt x="77565" y="752019"/>
                  </a:lnTo>
                  <a:lnTo>
                    <a:pt x="37197" y="724802"/>
                  </a:lnTo>
                  <a:lnTo>
                    <a:pt x="9980" y="684434"/>
                  </a:lnTo>
                  <a:lnTo>
                    <a:pt x="0" y="635000"/>
                  </a:lnTo>
                  <a:lnTo>
                    <a:pt x="0" y="127000"/>
                  </a:lnTo>
                </a:path>
              </a:pathLst>
            </a:custGeom>
            <a:ln w="9525">
              <a:solidFill>
                <a:srgbClr val="5CB7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3400" y="211182"/>
            <a:ext cx="7410450" cy="573241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174</Words>
  <Application>Microsoft Office PowerPoint</Application>
  <PresentationFormat>Widescreen</PresentationFormat>
  <Paragraphs>22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Verdana</vt:lpstr>
      <vt:lpstr>Office Theme</vt:lpstr>
      <vt:lpstr>Data Engineering Project</vt:lpstr>
      <vt:lpstr>PowerPoint Presentation</vt:lpstr>
      <vt:lpstr>Requirements</vt:lpstr>
      <vt:lpstr>Architecture</vt:lpstr>
      <vt:lpstr>PowerPoint Presentation</vt:lpstr>
      <vt:lpstr>Looker Studio 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 Project</dc:title>
  <cp:lastModifiedBy>hitesh chouhan</cp:lastModifiedBy>
  <cp:revision>3</cp:revision>
  <dcterms:created xsi:type="dcterms:W3CDTF">2025-04-28T17:35:37Z</dcterms:created>
  <dcterms:modified xsi:type="dcterms:W3CDTF">2025-04-28T17:37:30Z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2024-12-10T00:00:00Z</vt:filetime>
  </property>
  <property fmtid="{D5CDD505-2E9C-101B-9397-08002B2CF9AE}" pid="3" name="LastSaved">
    <vt:filetime>2025-04-28T00:00:00Z</vt:filetime>
  </property>
</Properties>
</file>