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5" r:id="rId3"/>
    <p:sldId id="276" r:id="rId4"/>
    <p:sldId id="277" r:id="rId5"/>
    <p:sldId id="270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59" d="100"/>
          <a:sy n="59" d="100"/>
        </p:scale>
        <p:origin x="964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1/23/2025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1/23/2025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linkedin.com/in/hiteshsharma18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Finance Performance Analysis</a:t>
            </a:r>
            <a:endParaRPr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200" i="1" dirty="0"/>
              <a:t>An Analysis of Key Financial Metrics for Enhanced Decision-Making</a:t>
            </a:r>
          </a:p>
          <a:p>
            <a:pPr algn="r"/>
            <a:br>
              <a:rPr lang="en-US" i="1" dirty="0"/>
            </a:br>
            <a:r>
              <a:rPr lang="en-US" i="1" dirty="0"/>
              <a:t>Submitted By : Hitesh Sharma</a:t>
            </a:r>
          </a:p>
          <a:p>
            <a:pPr algn="r"/>
            <a:r>
              <a:rPr lang="en-US" i="1" dirty="0"/>
              <a:t>Date : 24-01-2025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4F2F-574F-1770-5D7C-449DA66E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Profit by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CE3B5-4B86-5D05-DDC3-72A4ED067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Profit contributions from different segments: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Government: $11.4M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Small Business: $4.1M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Channel Partners: $1.3M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Midmarket: $0.7M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Enterprise: ($0.6M)</a:t>
            </a:r>
          </a:p>
          <a:p>
            <a:r>
              <a:rPr lang="en-US" dirty="0"/>
              <a:t>Visualized with a bar chart.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6180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672B-FC12-C612-B48C-49DE5843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Country Contributions to Profit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DB8CD-7DA2-28D9-937A-353A916CA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Profit contributions by country: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France: 22.38%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Canada: 20.89%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Mexico: 17.21%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Germany: 21.79%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USA: 17.73%</a:t>
            </a:r>
          </a:p>
          <a:p>
            <a:r>
              <a:rPr lang="en-US" dirty="0"/>
              <a:t>Used a pie chart for clarity.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459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944B-C68B-A1C3-39C9-34B8BAB7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Products by Profit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9C3F-76D7-7851-18E9-89336B2B4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top five products by profit: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Paseo: $4.8M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VTT: $3.03M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Amarilla Velo: $2.81M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Montana: $2.31M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Additional product: $2.11M.</a:t>
            </a:r>
          </a:p>
        </p:txBody>
      </p:sp>
    </p:spTree>
    <p:extLst>
      <p:ext uri="{BB962C8B-B14F-4D97-AF65-F5344CB8AC3E}">
        <p14:creationId xmlns:p14="http://schemas.microsoft.com/office/powerpoint/2010/main" val="158674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D12C-DE05-9135-CF7D-4FEFEA7A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Profit 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E0FC-3B8F-ED5E-05E7-1DE7FDF0E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Profit Margin</a:t>
            </a:r>
            <a:r>
              <a:rPr lang="en-US" dirty="0"/>
              <a:t> is a critical financial metric that highlights the profitability of a business relative to its revenue. It plays a significant role in assessing financial performance:</a:t>
            </a:r>
          </a:p>
          <a:p>
            <a:r>
              <a:rPr lang="en-US" b="1" dirty="0"/>
              <a:t>Why Profit Margin Matters :-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Measure of Efficiency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Comparitive</a:t>
            </a:r>
            <a:r>
              <a:rPr lang="en-US" dirty="0"/>
              <a:t> Analysis</a:t>
            </a:r>
          </a:p>
          <a:p>
            <a:pPr>
              <a:buFont typeface="+mj-lt"/>
              <a:buAutoNum type="arabicPeriod"/>
            </a:pPr>
            <a:r>
              <a:rPr lang="en-US" dirty="0"/>
              <a:t>Investor Confidence</a:t>
            </a:r>
          </a:p>
          <a:p>
            <a:pPr>
              <a:buFont typeface="+mj-lt"/>
              <a:buAutoNum type="arabicPeriod"/>
            </a:pPr>
            <a:r>
              <a:rPr lang="en-US" dirty="0"/>
              <a:t>Decision Making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Overall profit margin: 14%</a:t>
            </a:r>
          </a:p>
        </p:txBody>
      </p:sp>
    </p:spTree>
    <p:extLst>
      <p:ext uri="{BB962C8B-B14F-4D97-AF65-F5344CB8AC3E}">
        <p14:creationId xmlns:p14="http://schemas.microsoft.com/office/powerpoint/2010/main" val="3698329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71DA-5780-7F7C-4484-32C48CA5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D1691-290A-718D-1A78-9E3C39C0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Project Recap : The Financial Performance Dashboard was created to analyze key financial metrics such as revenue, expenses, profit, and profit margin.</a:t>
            </a:r>
          </a:p>
          <a:p>
            <a:r>
              <a:rPr lang="en-US" dirty="0"/>
              <a:t>Comprehensive data cleaning and transformation were performed in Power BI’s Power Query Editor, ensuring accurate and reliable insights.</a:t>
            </a:r>
          </a:p>
          <a:p>
            <a:r>
              <a:rPr lang="en-US" dirty="0"/>
              <a:t>The dashboard provides an interactive and user-friendly platform to monitor financial performance and trends.</a:t>
            </a:r>
          </a:p>
          <a:p>
            <a:r>
              <a:rPr lang="en-US" dirty="0"/>
              <a:t>Key Takeaways 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Data-Driven Decisions: The dashboard empowers stakeholders to make informed decisions based on real-time financial insights.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Improved Efficiency: Identifies cost-saving opportunities and areas for revenue growth.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Sustainable Growth: Offers actionable insights for achieving long-term financial stability.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977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Feel free to ask questions or provide feedback.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47634-5825-22FD-F7DE-4107502D5004}"/>
              </a:ext>
            </a:extLst>
          </p:cNvPr>
          <p:cNvSpPr txBox="1"/>
          <p:nvPr/>
        </p:nvSpPr>
        <p:spPr>
          <a:xfrm>
            <a:off x="1991544" y="468967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www.linkedin.com/in/hiteshsharma18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EE411E-D4C9-3383-91F1-4727EA351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608" y="2040190"/>
            <a:ext cx="3888432" cy="264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Objective</a:t>
            </a:r>
            <a:r>
              <a:rPr lang="en-US" dirty="0"/>
              <a:t>: The objective of this project is to create a comprehensive </a:t>
            </a:r>
            <a:r>
              <a:rPr lang="en-US" b="1" dirty="0"/>
              <a:t>Financial Performance Dashboard</a:t>
            </a:r>
            <a:r>
              <a:rPr lang="en-US" dirty="0"/>
              <a:t> that provides a clear overview of the organization's financial health, helping stakeholders make informed decisions.</a:t>
            </a:r>
          </a:p>
          <a:p>
            <a:pPr marL="0" indent="0">
              <a:buNone/>
            </a:pPr>
            <a:r>
              <a:rPr lang="en-US" b="1" dirty="0"/>
              <a:t>Scope</a:t>
            </a:r>
            <a:r>
              <a:rPr lang="en-US" dirty="0"/>
              <a:t>: This dashboard focuses on analyzing key financial metrics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Revenue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Expenses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Profit Margins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Cash Flow</a:t>
            </a:r>
          </a:p>
          <a:p>
            <a:pPr marL="0" indent="0">
              <a:buNone/>
            </a:pPr>
            <a:r>
              <a:rPr lang="en-US" dirty="0"/>
              <a:t>By visualizing these metrics, the dashboard offers insights into financial trends, performance, and areas requiring attention.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D7613-544A-1648-665D-F830C0508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F5EA3F2-37F5-A25A-CA01-97C97100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Overview</a:t>
            </a:r>
            <a:endParaRPr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DE2E30-54C0-1137-81C5-5A776FB73E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4000" y="1911832"/>
            <a:ext cx="10188624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Source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Financial Data 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analysis is based on a single dataset,</a:t>
            </a:r>
            <a:endParaRPr lang="en-US" altLang="en-US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financial_data.csv, which contains comprehensive financial information for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Columns in the Dataset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time period for each financial record.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Revenue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Income generated from business activities.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Expenses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Costs incurred during business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Profit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net earnings calculated as Revenue minus Expenses.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Period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January 2013 to January 2014.</a:t>
            </a:r>
          </a:p>
        </p:txBody>
      </p:sp>
    </p:spTree>
    <p:extLst>
      <p:ext uri="{BB962C8B-B14F-4D97-AF65-F5344CB8AC3E}">
        <p14:creationId xmlns:p14="http://schemas.microsoft.com/office/powerpoint/2010/main" val="171283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4A3B-B357-DE70-4367-728EC449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966045"/>
          </a:xfrm>
        </p:spPr>
        <p:txBody>
          <a:bodyPr/>
          <a:lstStyle/>
          <a:p>
            <a:r>
              <a:rPr lang="en-IN" dirty="0"/>
              <a:t>Data Cleaning and Transformation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3E5577-0F2B-04EB-6DBD-5C285D3796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4000" y="1423245"/>
            <a:ext cx="1076455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Process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Power Query Editor in Power BI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All data cleaning was performed using Power Query,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an efficient and streamlined process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:-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Values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Identified and managed missing data by filling in gaps or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removing incomplete records.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Formatting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Standardized date and numeric fields to ensure consistency and accuracy.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Duplicates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Removed any duplicate entries to maintain data integrity.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Transformation Steps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Calculated Columns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Added new columns such as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Profit Margin to derive additional insights directly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within Power Query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Aggregation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Grouped data by month and quarter for easier trend analysis.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Filtered data to focus on relevant financial periods and categories for the dashboard.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 of Power Query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Allowed for quick and efficient data cleaning and transformation.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Seamlessly integrated with the Power BI dashboard for real-time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78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Insights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Insights From This Report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53E2-63D5-FFDB-A9F1-C107BD1D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</a:t>
            </a:r>
            <a:r>
              <a:rPr lang="en-IN" b="1" i="0" dirty="0">
                <a:solidFill>
                  <a:srgbClr val="222222"/>
                </a:solidFill>
                <a:effectLst/>
              </a:rPr>
              <a:t> </a:t>
            </a:r>
            <a:r>
              <a:rPr lang="en-IN" dirty="0"/>
              <a:t>Financial</a:t>
            </a:r>
            <a:r>
              <a:rPr lang="en-IN" b="1" i="0" dirty="0">
                <a:solidFill>
                  <a:srgbClr val="222222"/>
                </a:solidFill>
                <a:effectLst/>
              </a:rPr>
              <a:t> </a:t>
            </a:r>
            <a:r>
              <a:rPr lang="en-IN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58D9F-4715-8506-9EA4-BD110F154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</a:rPr>
              <a:t>Total Sales</a:t>
            </a:r>
            <a:r>
              <a:rPr lang="en-US" b="0" i="0" dirty="0">
                <a:solidFill>
                  <a:schemeClr val="tx1"/>
                </a:solidFill>
                <a:effectLst/>
              </a:rPr>
              <a:t>: $119M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</a:rPr>
              <a:t>Total Profit</a:t>
            </a:r>
            <a:r>
              <a:rPr lang="en-US" b="0" i="0" dirty="0">
                <a:solidFill>
                  <a:schemeClr val="tx1"/>
                </a:solidFill>
                <a:effectLst/>
              </a:rPr>
              <a:t>: $17M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</a:rPr>
              <a:t>Total COGS</a:t>
            </a:r>
            <a:r>
              <a:rPr lang="en-US" b="0" i="0" dirty="0">
                <a:solidFill>
                  <a:schemeClr val="tx1"/>
                </a:solidFill>
                <a:effectLst/>
              </a:rPr>
              <a:t>: $102M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</a:rPr>
              <a:t>Total Revenue</a:t>
            </a:r>
            <a:r>
              <a:rPr lang="en-US" b="0" i="0" dirty="0">
                <a:solidFill>
                  <a:schemeClr val="tx1"/>
                </a:solidFill>
                <a:effectLst/>
              </a:rPr>
              <a:t>: $128M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</a:rPr>
              <a:t>Average Monthly Sales</a:t>
            </a:r>
            <a:r>
              <a:rPr lang="en-US" b="0" i="0" dirty="0">
                <a:solidFill>
                  <a:schemeClr val="tx1"/>
                </a:solidFill>
                <a:effectLst/>
              </a:rPr>
              <a:t>: $10M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</a:rPr>
              <a:t>Total Units Sold</a:t>
            </a:r>
            <a:r>
              <a:rPr lang="en-US" b="0" i="0" dirty="0">
                <a:solidFill>
                  <a:schemeClr val="tx1"/>
                </a:solidFill>
                <a:effectLst/>
              </a:rPr>
              <a:t>: 1,126K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441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367F-9423-C152-05B4-05F3A2E6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</a:t>
            </a:r>
            <a:r>
              <a:rPr lang="en-IN" b="1" i="0" dirty="0">
                <a:solidFill>
                  <a:srgbClr val="222222"/>
                </a:solidFill>
                <a:effectLst/>
                <a:latin typeface="Figtree"/>
              </a:rPr>
              <a:t> </a:t>
            </a:r>
            <a:r>
              <a:rPr lang="en-IN" dirty="0"/>
              <a:t>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F0C95-8307-FEF6-39FF-BF84BE60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5724128" cy="42672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</a:rPr>
              <a:t>Breakdown of sales by market segments: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tx1"/>
                </a:solidFill>
                <a:effectLst/>
              </a:rPr>
              <a:t>Government: $53M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tx1"/>
                </a:solidFill>
                <a:effectLst/>
              </a:rPr>
              <a:t>Small Business: $42M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tx1"/>
                </a:solidFill>
                <a:effectLst/>
              </a:rPr>
              <a:t>Enterprise: $20M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tx1"/>
                </a:solidFill>
                <a:effectLst/>
              </a:rPr>
              <a:t>Midmarket: $2M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tx1"/>
                </a:solidFill>
                <a:effectLst/>
              </a:rPr>
              <a:t>Channel Partners: $2M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</a:rPr>
              <a:t>Included a bar chart for visual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1856646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AAED-DB9E-D220-2641-C89DDC373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Geographical Sales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147FD-2C4D-ACAC-2463-6D35845BD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Percentage contributions to sales from various countries: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USA: 21.08%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France: 20.96%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Mexico: 20.51%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Canada: 19.8%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Germany: 17.65%</a:t>
            </a:r>
          </a:p>
          <a:p>
            <a:r>
              <a:rPr lang="en-US" dirty="0"/>
              <a:t>Used a pie chart for better visualization.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844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F057-7D8D-053D-6A87-8CAAACA4D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Products by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7AA51-9556-1F89-FD0B-B90F9F291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top five products and their sales figures: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Paseo: $33.01M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VTT: $20.51M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Velo Amarilla: $18.25M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Montana: $17.75M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Additional product: $15.39M.</a:t>
            </a:r>
          </a:p>
        </p:txBody>
      </p:sp>
    </p:spTree>
    <p:extLst>
      <p:ext uri="{BB962C8B-B14F-4D97-AF65-F5344CB8AC3E}">
        <p14:creationId xmlns:p14="http://schemas.microsoft.com/office/powerpoint/2010/main" val="375050596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138</TotalTime>
  <Words>777</Words>
  <Application>Microsoft Office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Candara</vt:lpstr>
      <vt:lpstr>Consolas</vt:lpstr>
      <vt:lpstr>Courier New</vt:lpstr>
      <vt:lpstr>Figtree</vt:lpstr>
      <vt:lpstr>Tech Computer 16x9</vt:lpstr>
      <vt:lpstr>Finance Performance Analysis</vt:lpstr>
      <vt:lpstr>Introduction</vt:lpstr>
      <vt:lpstr>Data Overview</vt:lpstr>
      <vt:lpstr>Data Cleaning and Transformation</vt:lpstr>
      <vt:lpstr>Insights</vt:lpstr>
      <vt:lpstr>Total Financial Metrics</vt:lpstr>
      <vt:lpstr>Sales Segmentation</vt:lpstr>
      <vt:lpstr>Geographical Sales Contribution</vt:lpstr>
      <vt:lpstr>Top Products by Sales</vt:lpstr>
      <vt:lpstr>Profit by Segmentation</vt:lpstr>
      <vt:lpstr>Country Contributions to Profit</vt:lpstr>
      <vt:lpstr>Top Products by Profit</vt:lpstr>
      <vt:lpstr>Profit Margin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Hitesh Sharma</dc:creator>
  <cp:lastModifiedBy>Hitesh Sharma</cp:lastModifiedBy>
  <cp:revision>9</cp:revision>
  <dcterms:created xsi:type="dcterms:W3CDTF">2025-01-21T15:27:56Z</dcterms:created>
  <dcterms:modified xsi:type="dcterms:W3CDTF">2025-01-23T16:18:58Z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