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9" r:id="rId21"/>
    <p:sldId id="287" r:id="rId22"/>
    <p:sldId id="288" r:id="rId23"/>
    <p:sldId id="289" r:id="rId24"/>
    <p:sldId id="290" r:id="rId25"/>
    <p:sldId id="292" r:id="rId26"/>
    <p:sldId id="291" r:id="rId27"/>
    <p:sldId id="293" r:id="rId28"/>
    <p:sldId id="295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59" d="100"/>
          <a:sy n="59" d="100"/>
        </p:scale>
        <p:origin x="96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3/10/2025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3/10/2025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7854" y="1772816"/>
            <a:ext cx="8735325" cy="2179787"/>
          </a:xfrm>
        </p:spPr>
        <p:txBody>
          <a:bodyPr>
            <a:normAutofit/>
          </a:bodyPr>
          <a:lstStyle/>
          <a:p>
            <a:r>
              <a:rPr lang="en-US" sz="4000" dirty="0"/>
              <a:t>Ad-hoc Business Insights Using SQL &amp; Data Visualization with Power BI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37854" y="4077072"/>
            <a:ext cx="8735325" cy="1752600"/>
          </a:xfrm>
        </p:spPr>
        <p:txBody>
          <a:bodyPr/>
          <a:lstStyle/>
          <a:p>
            <a:r>
              <a:rPr lang="en-US" dirty="0"/>
              <a:t>Presented By :- Hitesh Sharma</a:t>
            </a:r>
          </a:p>
          <a:p>
            <a:r>
              <a:rPr lang="en-US" dirty="0"/>
              <a:t>11 March,2025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E78C-4D88-43EF-87E9-E41B3B378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2964" y="116632"/>
            <a:ext cx="100219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30206-8F9C-8433-BE23-98BC0A222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1773-9FED-0E47-929B-32298152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8"/>
            <a:ext cx="10360501" cy="41929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What is the percentage of unique product increase in 2021 vs. 2020 ?</a:t>
            </a:r>
            <a:endParaRPr lang="en-IN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7232D9-5AAD-7243-D243-BE2E1E1F8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3859808"/>
            <a:ext cx="10360501" cy="25935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/>
              <a:t>Business Insight:</a:t>
            </a:r>
          </a:p>
          <a:p>
            <a:pPr marL="0" indent="0">
              <a:buNone/>
            </a:pPr>
            <a:r>
              <a:rPr lang="en-US" sz="3300" dirty="0"/>
              <a:t>The number of unique products sold has </a:t>
            </a:r>
            <a:r>
              <a:rPr lang="en-US" sz="3300" b="1" dirty="0"/>
              <a:t>significantly increased by 36.33%</a:t>
            </a:r>
            <a:r>
              <a:rPr lang="en-US" sz="3300" dirty="0"/>
              <a:t> from </a:t>
            </a:r>
            <a:r>
              <a:rPr lang="en-US" sz="3300" b="1" dirty="0"/>
              <a:t>2020 to 2021</a:t>
            </a:r>
            <a:r>
              <a:rPr lang="en-US" sz="3300" dirty="0"/>
              <a:t>. This suggests a </a:t>
            </a:r>
            <a:r>
              <a:rPr lang="en-US" sz="3300" b="1" dirty="0"/>
              <a:t>strong product expansion strategy</a:t>
            </a:r>
            <a:r>
              <a:rPr lang="en-US" sz="3300" dirty="0"/>
              <a:t>, indicating:</a:t>
            </a:r>
          </a:p>
          <a:p>
            <a:r>
              <a:rPr lang="en-US" sz="3300" b="1" dirty="0"/>
              <a:t>Diversification of the product portfolio</a:t>
            </a:r>
            <a:r>
              <a:rPr lang="en-US" sz="3300" dirty="0"/>
              <a:t> to cater to evolving customer demands.</a:t>
            </a:r>
          </a:p>
          <a:p>
            <a:r>
              <a:rPr lang="en-US" sz="3300" b="1" dirty="0"/>
              <a:t>Increased market penetration</a:t>
            </a:r>
            <a:r>
              <a:rPr lang="en-US" sz="3300" dirty="0"/>
              <a:t>, offering a wider variety of products to existing and new customers.</a:t>
            </a:r>
          </a:p>
          <a:p>
            <a:r>
              <a:rPr lang="en-US" sz="3300" b="1" dirty="0"/>
              <a:t>Potential revenue growth opportunities</a:t>
            </a:r>
            <a:r>
              <a:rPr lang="en-US" sz="3300" dirty="0"/>
              <a:t> as more SKUs (Stock Keeping Units) are introduced in the market.</a:t>
            </a:r>
            <a:br>
              <a:rPr lang="en-US" sz="3300" dirty="0"/>
            </a:br>
            <a:endParaRPr lang="en-IN" sz="3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098FA-0104-78A9-F787-A8F3BE4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85" y="1955540"/>
            <a:ext cx="5619708" cy="681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AA47F-B610-C44B-AF9D-F75005600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871058"/>
            <a:ext cx="3467584" cy="2811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E295A-ED10-FF22-2972-6440114BA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F2D9A-D08C-AC5F-2BFC-27187E410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74C8-5775-B60C-07AA-615F85CE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88640"/>
            <a:ext cx="10360501" cy="552397"/>
          </a:xfrm>
        </p:spPr>
        <p:txBody>
          <a:bodyPr>
            <a:normAutofit fontScale="90000"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</a:t>
            </a:r>
            <a: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 report with all the unique product counts for each segment and sort them in descending order of product counts</a:t>
            </a:r>
            <a:endParaRPr lang="en-IN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E04440-9A55-EEAA-C7B2-38C7B98D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1" y="3859808"/>
            <a:ext cx="10360500" cy="2809552"/>
          </a:xfrm>
        </p:spPr>
        <p:txBody>
          <a:bodyPr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600" b="1" dirty="0"/>
              <a:t>Business Insight :</a:t>
            </a:r>
            <a:endParaRPr 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36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Notebook &amp; Accessories are the leading segments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contributing the most product variety. This suggests strong market demand for portable computing solutions and add-ons.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Peripherals also hold a significant share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indicating a steady demand for external devices like keyboards, mice, and monitors.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Desktops &amp; Storage segments have a lower number of unique products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potentially due to market shifts towards mobile computing and cloud-based storage solutions.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Networking products have the least variety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highlighting a possible underrepresentation in this category. </a:t>
            </a:r>
          </a:p>
          <a:p>
            <a:pPr marL="0" indent="0">
              <a:buNone/>
            </a:pPr>
            <a:endParaRPr lang="en-IN" sz="3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2C5C2-4AAE-89D9-1ACB-DE5858D4C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183022"/>
            <a:ext cx="2929588" cy="197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B05850-C479-2EC6-A636-AD069901A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8" y="620688"/>
            <a:ext cx="5544617" cy="30963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59B0FD-B5BD-8061-6F7E-5C7ED560C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63D72-52FE-E5D4-1696-180D37A0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FC64-E1CB-A7EC-1624-3BDD619B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88640"/>
            <a:ext cx="10504518" cy="552397"/>
          </a:xfrm>
        </p:spPr>
        <p:txBody>
          <a:bodyPr>
            <a:normAutofit fontScale="90000"/>
          </a:bodyPr>
          <a:lstStyle/>
          <a:p>
            <a: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Q4. Follow-up:  Which segment had the most increase in unique products in 2021 vs 2020?</a:t>
            </a:r>
            <a:br>
              <a:rPr lang="en-IN" sz="18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C1E38-BD6D-DABF-BDFE-5B4E0A03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4005064"/>
            <a:ext cx="10597540" cy="2852936"/>
          </a:xfr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Business Insight :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Accessories saw the highest growth (+34 new products)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indicating strong demand or a strategic expansion in this segment.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Notebook &amp; Peripherals segments also showed consistent growth (+16 each)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reflecting stable demand in computing and external device categories.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Desktop segment experienced a notable jump (+15 products),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which could indicate a renewed interest in workstation solutions.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Storage &amp; Networking segments saw minimal expansion,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which may suggest lower priority or slower market adoption.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9AF3E-C712-B5A1-0E0C-8D6E72A01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8" y="1152128"/>
            <a:ext cx="4045494" cy="2520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D270A-9841-CE3C-E32A-17DE101D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14" y="885053"/>
            <a:ext cx="5856467" cy="31200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95AAF9-00AB-D18A-0E3C-C37897B80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55B30-4273-6055-9331-228046663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D7BC-6932-659A-7266-D3E620E0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59" y="146932"/>
            <a:ext cx="10360501" cy="43204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Q5. Get the products that have the highest and lowest manufacturing costs.</a:t>
            </a:r>
            <a:endParaRPr lang="en-IN" sz="16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CD9F82-20A2-C253-2466-C1829743B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59" y="4005064"/>
            <a:ext cx="10453525" cy="285293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Business Insight :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AQ HOME Allin1 Gen 2 has the highest manufacturing cost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likely due to advanced features, premium    materials, or high production complexity.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AQ Master Wired x1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Ms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the lowest manufacturing cost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could indicate a mass-produced, cost - effective product.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Cost Optimization: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the high-cost product has low margins, explore supply chain efficiency or alternative components.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Profitability Check: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Compare these manufacturing costs against selling prices to evaluate profitability.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171E1-18AE-E143-7E92-3C2B920C0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852811"/>
            <a:ext cx="5029835" cy="1000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F26F52-D878-8DE8-A40C-7A9E80382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F9F61-BAA2-BCC3-F74B-D294FE33A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98D9-8D48-CD7B-855D-9C418179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1" y="188640"/>
            <a:ext cx="10009112" cy="72008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b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Q6. Generate a report which contains the top 5 customers who received an average high </a:t>
            </a:r>
            <a:r>
              <a:rPr lang="en-US" sz="1800" b="1" kern="1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sz="18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the fiscal year 2021 and in the Indian market.</a:t>
            </a:r>
            <a:endParaRPr lang="en-IN" sz="16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18DD72-5EB0-3707-7318-901B3995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59" y="4005064"/>
            <a:ext cx="10453525" cy="2852936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Business Insight :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9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900" dirty="0"/>
              <a:t>Flipkart received the highest average pre-invoice discount (31%), followed by </a:t>
            </a:r>
            <a:r>
              <a:rPr lang="en-US" sz="1900" dirty="0" err="1"/>
              <a:t>Viveks</a:t>
            </a:r>
            <a:r>
              <a:rPr lang="en-US" sz="1900" dirty="0"/>
              <a:t>, Croma, Ezone (30%) and Amazon (29%).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900" b="1" dirty="0"/>
              <a:t>Online vs Offline Retailers: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9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900" dirty="0"/>
              <a:t>Flipkart &amp; Amazon (E-commerce platforms) receive the highest discounts, likely due to bulk purchasing, long-term partnerships, or competitive pricing agreements.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9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900" dirty="0" err="1"/>
              <a:t>Viveks</a:t>
            </a:r>
            <a:r>
              <a:rPr lang="en-US" sz="1900" dirty="0"/>
              <a:t>, Croma, and Ezone (Electronics retailers) also receive high discounts, indicating strong supplier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72693-A695-E460-28A7-816B30AD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412776"/>
            <a:ext cx="4320481" cy="178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FE3FDF-4C22-7202-8233-DC28C76A3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03" y="922344"/>
            <a:ext cx="4801270" cy="2972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918E5C-8E0C-4BC0-E4EC-454AB8E12E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7249-0155-D328-8902-BC0962C7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50C5-14D3-9F4B-34F1-AEE2A838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1" y="188640"/>
            <a:ext cx="10009112" cy="72008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Q7. Get the complete report of the Gross sales amount for the customer “</a:t>
            </a:r>
            <a:r>
              <a:rPr lang="en-US" sz="1600" b="1" kern="1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Exclusive” for each month. This analysis helps to get an idea of low and high-performing months and take strategic decisions.</a:t>
            </a:r>
            <a:endParaRPr lang="en-IN" sz="16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FEC2D-4A59-6F61-0265-FFAF33BD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00" y="908720"/>
            <a:ext cx="3343275" cy="2619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AF3E33-4D9E-B66C-8542-A56AB057D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908720"/>
            <a:ext cx="3352800" cy="2619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76531D-8F36-D6CD-BEB0-22486BBAE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99" y="3717032"/>
            <a:ext cx="3343275" cy="2952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1934DB-492E-C520-74BB-A50FA5AD3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532" y="3717032"/>
            <a:ext cx="3352800" cy="2952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3771AE-8993-9E94-622F-B15F5A0C35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1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DC270-664C-4222-587B-67541A4D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624124-BFFC-E4FB-A7D3-164D681F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7" y="116632"/>
            <a:ext cx="5112567" cy="6741368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Insight 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400" b="1" dirty="0"/>
              <a:t>FY2017-2018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Available Data</a:t>
            </a:r>
            <a:r>
              <a:rPr lang="en-US" sz="1400" dirty="0"/>
              <a:t>: Jan-Aug 2018 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Sales Range</a:t>
            </a:r>
            <a:r>
              <a:rPr lang="en-US" sz="1400" dirty="0"/>
              <a:t>: $287K-$477K monthly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Strongest Month</a:t>
            </a:r>
            <a:r>
              <a:rPr lang="en-US" sz="1400" dirty="0"/>
              <a:t>: May ($477K)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Consistent Performance</a:t>
            </a:r>
            <a:r>
              <a:rPr lang="en-US" sz="1400" dirty="0"/>
              <a:t>: Most months between $400K-$470K</a:t>
            </a:r>
          </a:p>
          <a:p>
            <a:pPr marL="0" indent="0">
              <a:buNone/>
            </a:pPr>
            <a:r>
              <a:rPr lang="en-US" sz="1400" b="1" dirty="0"/>
              <a:t>FY2018-2019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Complete Cycle</a:t>
            </a:r>
            <a:r>
              <a:rPr lang="en-US" sz="1400" dirty="0"/>
              <a:t>: Sep 2018-Aug 2019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Key Insight</a:t>
            </a:r>
            <a:r>
              <a:rPr lang="en-US" sz="1400" dirty="0"/>
              <a:t>: Strong Q2 performance (Nov-Jan)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Peak Month</a:t>
            </a:r>
            <a:r>
              <a:rPr lang="en-US" sz="1400" dirty="0"/>
              <a:t>: November ($780K)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Year-End Performance</a:t>
            </a:r>
            <a:r>
              <a:rPr lang="en-US" sz="1400" dirty="0"/>
              <a:t>: Consistently above $1M in final months</a:t>
            </a:r>
          </a:p>
          <a:p>
            <a:pPr marL="0" indent="0">
              <a:buNone/>
            </a:pPr>
            <a:r>
              <a:rPr lang="en-US" sz="1400" b="1" dirty="0"/>
              <a:t>FY2019-2020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Growth Trend</a:t>
            </a:r>
            <a:r>
              <a:rPr lang="en-US" sz="1400" dirty="0"/>
              <a:t>: First half shows steady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Disruption Point</a:t>
            </a:r>
            <a:r>
              <a:rPr lang="en-US" sz="1400" dirty="0"/>
              <a:t>: March 2020 saw dramatic drop ($378K)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Recovery Signs</a:t>
            </a:r>
            <a:r>
              <a:rPr lang="en-US" sz="1400" dirty="0"/>
              <a:t>: Gradual improvement in last quarter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Critical Observation</a:t>
            </a:r>
            <a:r>
              <a:rPr lang="en-US" sz="1400" dirty="0"/>
              <a:t>: COVID impact clearly visible in Q4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0D4F7C-AF83-0ADF-DA5A-570C36B62116}"/>
              </a:ext>
            </a:extLst>
          </p:cNvPr>
          <p:cNvSpPr txBox="1">
            <a:spLocks/>
          </p:cNvSpPr>
          <p:nvPr/>
        </p:nvSpPr>
        <p:spPr>
          <a:xfrm>
            <a:off x="6166422" y="116632"/>
            <a:ext cx="5112567" cy="6741368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lang="en-US" sz="2000" dirty="0">
              <a:solidFill>
                <a:prstClr val="white"/>
              </a:solidFill>
              <a:latin typeface="Calibri"/>
            </a:endParaRPr>
          </a:p>
          <a:p>
            <a:pPr marL="0" indent="0">
              <a:buNone/>
            </a:pPr>
            <a:r>
              <a:rPr lang="en-US" sz="1400" b="1" dirty="0"/>
              <a:t>FY2020-2021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Transformation Year</a:t>
            </a:r>
            <a:r>
              <a:rPr lang="en-US" sz="1400" dirty="0"/>
              <a:t>: Recovery to unprecedented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Sales Range</a:t>
            </a:r>
            <a:r>
              <a:rPr lang="en-US" sz="1400" dirty="0"/>
              <a:t>: $2.5M-$12.1M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Q3-Q4 </a:t>
            </a:r>
            <a:r>
              <a:rPr lang="en-US" sz="1400" dirty="0"/>
              <a:t>: Exceptional growth with all months exceeding $7M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Strategic Value</a:t>
            </a:r>
            <a:r>
              <a:rPr lang="en-US" sz="1400" dirty="0"/>
              <a:t>: Demonstrated resilience and ability to scale</a:t>
            </a:r>
          </a:p>
          <a:p>
            <a:pPr marL="0" indent="0">
              <a:buNone/>
            </a:pPr>
            <a:r>
              <a:rPr lang="en-US" sz="1400" b="1" dirty="0"/>
              <a:t>FY2021-2022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Remarkable Scale</a:t>
            </a:r>
            <a:r>
              <a:rPr lang="en-US" sz="1400" dirty="0"/>
              <a:t>: All months above $12M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Peak Performance</a:t>
            </a:r>
            <a:r>
              <a:rPr lang="en-US" sz="1400" dirty="0"/>
              <a:t>: November 2021 ($20.4M)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End-of-Year Momentum</a:t>
            </a:r>
            <a:r>
              <a:rPr lang="en-US" sz="1400" dirty="0"/>
              <a:t>: Strong finish to the financial year</a:t>
            </a:r>
          </a:p>
          <a:p>
            <a:pPr marL="0" indent="0">
              <a:buNone/>
            </a:pPr>
            <a:r>
              <a:rPr lang="en-US" sz="1400" b="1" dirty="0"/>
              <a:t>FY2022-2023 (Partial)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Limited Data</a:t>
            </a:r>
            <a:r>
              <a:rPr lang="en-US" sz="1400" dirty="0"/>
              <a:t>: Only Sep-Dec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Explosive Growth</a:t>
            </a:r>
            <a:r>
              <a:rPr lang="en-US" sz="1400" dirty="0"/>
              <a:t>: Monthly sales $57M-$95M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November Effect</a:t>
            </a:r>
            <a:r>
              <a:rPr lang="en-US" sz="1400" dirty="0"/>
              <a:t>: Consistent peak at $95.7M, maintaining the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Scale Transformation</a:t>
            </a:r>
            <a:r>
              <a:rPr lang="en-US" sz="1400" dirty="0"/>
              <a:t>: 5-year CAGR of approximately 230%</a:t>
            </a:r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952D84-C609-7849-FF1C-42B2ABD31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F5A00-1356-979C-F6D5-8C9C35FD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17" y="476672"/>
            <a:ext cx="6133255" cy="3453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B90A10-76BB-C9AB-2DAF-FD3D5311D5DB}"/>
              </a:ext>
            </a:extLst>
          </p:cNvPr>
          <p:cNvSpPr txBox="1"/>
          <p:nvPr/>
        </p:nvSpPr>
        <p:spPr>
          <a:xfrm>
            <a:off x="1040161" y="772313"/>
            <a:ext cx="3888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visualization, I have implemented a </a:t>
            </a:r>
            <a:r>
              <a:rPr lang="en-US" sz="2000" b="1" dirty="0"/>
              <a:t>fiscal year slicer</a:t>
            </a:r>
            <a:r>
              <a:rPr lang="en-US" sz="2000" dirty="0"/>
              <a:t> instead of creating separate visuals for each year. This allows for an </a:t>
            </a:r>
            <a:r>
              <a:rPr lang="en-US" sz="2000" b="1" dirty="0"/>
              <a:t>interactive analysis</a:t>
            </a:r>
            <a:r>
              <a:rPr lang="en-US" sz="2000" dirty="0"/>
              <a:t> of gross sales trends across different years in a single view, enhancing </a:t>
            </a:r>
            <a:r>
              <a:rPr lang="en-US" sz="2000" b="1" dirty="0"/>
              <a:t>comparability and efficiency</a:t>
            </a:r>
            <a:r>
              <a:rPr lang="en-US" sz="2000" dirty="0"/>
              <a:t> in decision-making.</a:t>
            </a:r>
            <a:endParaRPr lang="en-IN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8361FC-1641-C8CB-F8AA-F2EF4D75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161" y="4077072"/>
            <a:ext cx="10539223" cy="27809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Key Business Insights (Financial Year Perspective):</a:t>
            </a:r>
            <a:endParaRPr lang="en-US" sz="900" dirty="0"/>
          </a:p>
          <a:p>
            <a:r>
              <a:rPr lang="en-US" sz="1800" b="1" dirty="0"/>
              <a:t>Q2 Strength</a:t>
            </a:r>
            <a:r>
              <a:rPr lang="en-US" sz="1800" dirty="0"/>
              <a:t>: November (3rd month of FY) consistently delivers peak performance</a:t>
            </a:r>
          </a:p>
          <a:p>
            <a:r>
              <a:rPr lang="en-US" sz="1800" b="1" dirty="0"/>
              <a:t>First-Half Dominance</a:t>
            </a:r>
            <a:r>
              <a:rPr lang="en-US" sz="1800" dirty="0"/>
              <a:t>: Sep-Feb typically stronger than Mar-Aug</a:t>
            </a:r>
          </a:p>
          <a:p>
            <a:r>
              <a:rPr lang="en-US" sz="1800" b="1" dirty="0"/>
              <a:t>Financial Planning</a:t>
            </a:r>
            <a:r>
              <a:rPr lang="en-US" sz="1800" dirty="0"/>
              <a:t>: Budget for marketing and inventory should align with Q2 peak season</a:t>
            </a:r>
          </a:p>
          <a:p>
            <a:r>
              <a:rPr lang="en-US" sz="1800" b="1" dirty="0"/>
              <a:t>Growth Pattern</a:t>
            </a:r>
            <a:r>
              <a:rPr lang="en-US" sz="1800" dirty="0"/>
              <a:t>: Each financial year starts stronger than previous ended</a:t>
            </a:r>
          </a:p>
          <a:p>
            <a:r>
              <a:rPr lang="en-US" sz="1800" b="1" dirty="0"/>
              <a:t>Pandemic Recovery</a:t>
            </a:r>
            <a:r>
              <a:rPr lang="en-US" sz="1800" dirty="0"/>
              <a:t>: FY2020-21 demonstrates remarkable organizational resilience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E1FBE3-C09F-7DDE-E35D-7A4117D4D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418A7-0F32-9217-BAF6-610F61C11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8A2F-5BF4-AD75-9A26-0A77B5B0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1" y="188640"/>
            <a:ext cx="10009112" cy="57606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Q8. In which quarter of 2020, got the maximum </a:t>
            </a:r>
            <a:r>
              <a:rPr lang="en-US" sz="1600" b="1" kern="1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16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80525D-A53B-9889-D875-4BFD14FC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26552"/>
            <a:ext cx="3381375" cy="2124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8F1B4-AD06-3144-529F-7A5B040C9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980728"/>
            <a:ext cx="4420217" cy="263038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E63B7F-5E45-DC7E-D495-BA6ABB52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1" y="3861048"/>
            <a:ext cx="10453523" cy="299695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Business Insight :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9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Strong Start: Q1 saw the highest sales, possibly due to seasonal demand, product launches, or promotional campaigns.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Gradual Decline: Sales steadily declined across the following quarters, with a sharp drop in Q3 (2.1M units), indicating potential supply chain disruptions, reduced market demand, or increased competition.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/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800" dirty="0"/>
              <a:t>Strategic Focus: To sustain high sales throughout the year, strategies like inventory planning, demand forecasting, and targeted promotions should be explored.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25AA9-A59C-D5B2-DFFD-8DA078AAC2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8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CA66C-5B3A-1E49-A032-D2AFEBAD4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126D-5EC9-3B3A-825C-370817E9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1" y="188640"/>
            <a:ext cx="10009112" cy="57606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Q9. Which channel helped to bring more gross sales in the fiscal year 2021 and the percentage of contribution?</a:t>
            </a:r>
            <a:endParaRPr lang="en-IN" sz="16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1CC0F2-019F-F0E0-EEBE-7DF3FDA36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1" y="3861048"/>
            <a:ext cx="10297143" cy="2996952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Business Insight :</a:t>
            </a: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Dominant Sales Channel: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Retailers played a crucial role in revenue generation, making 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sales.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 &amp; Distributor Share: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channel contributed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15.47%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accounted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11.30%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potential growth opportunities.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Strategic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maintain and enhance sales, optimizing retailer relationships while expanding Direct and Distributor channels can help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diversify revenue streams and reduce dependency on a single channel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A6090-69CE-523E-78AF-61A663E8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74" y="1441232"/>
            <a:ext cx="3800475" cy="1979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6502FC-EC80-8E3F-C7A7-23FAB712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953382"/>
            <a:ext cx="3410426" cy="2991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7F9221-FAEF-88B8-3DEE-D6A2D50AC5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About </a:t>
            </a:r>
            <a:r>
              <a:rPr lang="en-US" b="1" dirty="0" err="1"/>
              <a:t>AtliQ</a:t>
            </a:r>
            <a:r>
              <a:rPr lang="en-US" b="1" dirty="0"/>
              <a:t> </a:t>
            </a:r>
            <a:r>
              <a:rPr lang="en-US" b="1" dirty="0" err="1"/>
              <a:t>Hardwares</a:t>
            </a:r>
            <a:endParaRPr lang="en-US" b="1" dirty="0"/>
          </a:p>
          <a:p>
            <a:r>
              <a:rPr lang="en-US" dirty="0" err="1"/>
              <a:t>AtliQ</a:t>
            </a:r>
            <a:r>
              <a:rPr lang="en-US" dirty="0"/>
              <a:t> </a:t>
            </a:r>
            <a:r>
              <a:rPr lang="en-US" dirty="0" err="1"/>
              <a:t>Hardwares</a:t>
            </a:r>
            <a:r>
              <a:rPr lang="en-US" dirty="0"/>
              <a:t> is a leading electronics and consumer goods manufacturer, operating in multiple markets across Asia-Pacific.</a:t>
            </a:r>
          </a:p>
          <a:p>
            <a:r>
              <a:rPr lang="en-US" dirty="0"/>
              <a:t>The company specializes in producing and distributing high-quality hardware components, including </a:t>
            </a:r>
            <a:r>
              <a:rPr lang="en-US" b="1" dirty="0"/>
              <a:t>electronic gadgets, computer accessories, and industrial hardware solutions</a:t>
            </a:r>
            <a:r>
              <a:rPr lang="en-US" dirty="0"/>
              <a:t>.</a:t>
            </a:r>
          </a:p>
          <a:p>
            <a:r>
              <a:rPr lang="en-US" dirty="0" err="1"/>
              <a:t>AtliQ</a:t>
            </a:r>
            <a:r>
              <a:rPr lang="en-US" dirty="0"/>
              <a:t> </a:t>
            </a:r>
            <a:r>
              <a:rPr lang="en-US" dirty="0" err="1"/>
              <a:t>Hardwares</a:t>
            </a:r>
            <a:r>
              <a:rPr lang="en-US" dirty="0"/>
              <a:t> is continuously expanding its </a:t>
            </a:r>
            <a:r>
              <a:rPr lang="en-US" b="1" dirty="0"/>
              <a:t>market reach and sales channels</a:t>
            </a:r>
            <a:r>
              <a:rPr lang="en-US" dirty="0"/>
              <a:t> through </a:t>
            </a:r>
            <a:r>
              <a:rPr lang="en-US" b="1" dirty="0"/>
              <a:t>exclusive partnerships and e-commerce platforms</a:t>
            </a:r>
            <a:r>
              <a:rPr lang="en-US" dirty="0"/>
              <a:t>. To support its growth, </a:t>
            </a:r>
            <a:r>
              <a:rPr lang="en-US" b="1" dirty="0"/>
              <a:t>data-driven decision-making</a:t>
            </a:r>
            <a:r>
              <a:rPr lang="en-US" dirty="0"/>
              <a:t> plays a crucial role in optimizing </a:t>
            </a:r>
            <a:r>
              <a:rPr lang="en-US" b="1" dirty="0"/>
              <a:t>sales performance, supply chain efficiency, and customer insights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3D6D5-760F-D386-2C8B-489136AB5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2964" y="116632"/>
            <a:ext cx="100219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10C1-1176-A378-D043-55C5F21D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E76E-44B2-B555-5CEB-845A1680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1" y="188640"/>
            <a:ext cx="10009112" cy="57606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Q10. Get the Top 3 products in each division that have a high </a:t>
            </a:r>
            <a:r>
              <a:rPr lang="en-US" sz="1600" b="1" kern="1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total_sold_quantity</a:t>
            </a:r>
            <a: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1600" b="1" kern="100" dirty="0" err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fiscal_year</a:t>
            </a:r>
            <a:r>
              <a:rPr lang="en-US" sz="16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2021?</a:t>
            </a:r>
            <a:endParaRPr lang="en-IN" sz="1600" b="1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A5A0AD-5AAC-8B89-ACAB-6FBA00EE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1" y="3861048"/>
            <a:ext cx="10297143" cy="299695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Business Insight :</a:t>
            </a:r>
            <a:endParaRPr lang="en-US" sz="1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High Demand Products:</a:t>
            </a:r>
            <a:r>
              <a:rPr lang="en-US" sz="1800" dirty="0"/>
              <a:t> Pen Drives are the best-selling products under the </a:t>
            </a:r>
            <a:r>
              <a:rPr lang="en-US" sz="1800" b="1" dirty="0"/>
              <a:t>N &amp; S division</a:t>
            </a:r>
            <a:r>
              <a:rPr lang="en-US" sz="1800" dirty="0"/>
              <a:t>, indicating </a:t>
            </a:r>
            <a:r>
              <a:rPr lang="en-US" sz="1800" b="1" dirty="0"/>
              <a:t>high customer demand for portable storage devices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Peripherals Drive Sales:</a:t>
            </a:r>
            <a:r>
              <a:rPr lang="en-US" sz="1800" dirty="0"/>
              <a:t> The </a:t>
            </a:r>
            <a:r>
              <a:rPr lang="en-US" sz="1800" b="1" dirty="0"/>
              <a:t>P &amp; A division</a:t>
            </a:r>
            <a:r>
              <a:rPr lang="en-US" sz="1800" dirty="0"/>
              <a:t> saw notable demand for </a:t>
            </a:r>
            <a:r>
              <a:rPr lang="en-US" sz="1800" b="1" dirty="0"/>
              <a:t>gaming accessories and computer peripherals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Low Sales in PC Division:</a:t>
            </a:r>
            <a:r>
              <a:rPr lang="en-US" sz="1800" dirty="0"/>
              <a:t> The </a:t>
            </a:r>
            <a:r>
              <a:rPr lang="en-US" sz="1800" b="1" dirty="0"/>
              <a:t>PC division</a:t>
            </a:r>
            <a:r>
              <a:rPr lang="en-US" sz="1800" dirty="0"/>
              <a:t> has significantly lower sales volumes, possibly due to declining desktop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DA7D0-0114-B9CF-F8AA-96381F73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025352"/>
            <a:ext cx="8424936" cy="2486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434285-C442-9D34-F567-0F000D2B76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720C1-1644-7EE4-D55A-E12C16AF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D28B38-6DDC-07BB-B518-9D1481F7A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91" y="3645024"/>
            <a:ext cx="4254042" cy="2715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7EA7D5-50C1-1CE6-F9A8-7A086E0B6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404664"/>
            <a:ext cx="4254042" cy="2715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35ED7A-741A-93DA-41C7-9DC5E9801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404664"/>
            <a:ext cx="4258269" cy="27150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D6BE42-A2C4-106A-81B1-DEA30D4486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7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033A2F-B393-4539-B09A-26026A8E3D67}"/>
              </a:ext>
            </a:extLst>
          </p:cNvPr>
          <p:cNvSpPr txBox="1">
            <a:spLocks/>
          </p:cNvSpPr>
          <p:nvPr/>
        </p:nvSpPr>
        <p:spPr>
          <a:xfrm>
            <a:off x="1053852" y="2420888"/>
            <a:ext cx="10220810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Business Recommendations For </a:t>
            </a:r>
            <a:r>
              <a:rPr lang="en-IN" dirty="0" err="1"/>
              <a:t>AtliQ</a:t>
            </a:r>
            <a:r>
              <a:rPr lang="en-IN" dirty="0"/>
              <a:t> </a:t>
            </a:r>
            <a:r>
              <a:rPr lang="en-IN" dirty="0" err="1"/>
              <a:t>Hardwares</a:t>
            </a:r>
            <a:r>
              <a:rPr lang="en-IN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61785-0EFC-6CCC-E73B-1429E74AFC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01B03-840B-7040-C035-30B4A8553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4ED6E46-847F-77B1-D595-652DF0E3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-315416"/>
            <a:ext cx="9625012" cy="717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33A606-6BB4-C17E-DEB2-3216C1A20C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7133FD1-4BD9-EDE6-EB85-0DFD684EC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60648"/>
            <a:ext cx="11377264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0120A4-D6EB-315C-793C-056D9407B2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7221-F340-B9C2-FA68-13DA0361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CF28-FFAF-6991-46E7-2115E2D0A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appreciate your time and attention.</a:t>
            </a:r>
          </a:p>
          <a:p>
            <a:r>
              <a:rPr lang="en-US" dirty="0"/>
              <a:t>Looking forward to your feedback and discussions.</a:t>
            </a:r>
          </a:p>
          <a:p>
            <a:r>
              <a:rPr lang="en-US" dirty="0"/>
              <a:t>Let's collaborate to drive data-driven success.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6963F-6A8C-7BD9-81A4-27799D382721}"/>
              </a:ext>
            </a:extLst>
          </p:cNvPr>
          <p:cNvSpPr txBox="1"/>
          <p:nvPr/>
        </p:nvSpPr>
        <p:spPr>
          <a:xfrm>
            <a:off x="9046740" y="5935218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speaks, and we listen --- together, we grow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37353-A818-DF7E-1464-F6EA6FBDB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3932932"/>
            <a:ext cx="1080120" cy="995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F5B806-FE2E-04DA-B572-EDC2F4B7B2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3932933"/>
            <a:ext cx="995422" cy="99542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10A226B-398D-6803-AC86-79E56DFFA254}"/>
              </a:ext>
            </a:extLst>
          </p:cNvPr>
          <p:cNvSpPr txBox="1">
            <a:spLocks/>
          </p:cNvSpPr>
          <p:nvPr/>
        </p:nvSpPr>
        <p:spPr>
          <a:xfrm>
            <a:off x="2431133" y="4262811"/>
            <a:ext cx="4689938" cy="335666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hiteshere18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814D5-EF0A-93AF-19A7-1EAA82623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5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71553-6A7A-F447-3317-C2C75EFC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5261117-9C5B-7B7E-93A1-255BB165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2EEA372-544A-793F-8F44-BE82D7301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107" y="1701797"/>
            <a:ext cx="10360499" cy="1583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project aims to </a:t>
            </a:r>
            <a:r>
              <a:rPr lang="en-US" b="1" dirty="0"/>
              <a:t>analyze </a:t>
            </a:r>
            <a:r>
              <a:rPr lang="en-US" b="1" dirty="0" err="1"/>
              <a:t>AtliQ</a:t>
            </a:r>
            <a:r>
              <a:rPr lang="en-US" b="1" dirty="0"/>
              <a:t> </a:t>
            </a:r>
            <a:r>
              <a:rPr lang="en-US" b="1" dirty="0" err="1"/>
              <a:t>Hardwares</a:t>
            </a:r>
            <a:r>
              <a:rPr lang="en-US" b="1" dirty="0"/>
              <a:t>' sales, pricing trends, and customer demand</a:t>
            </a:r>
            <a:r>
              <a:rPr lang="en-US" dirty="0"/>
              <a:t> using SQL for data extraction and Power BI for visualization. The goal is to derive </a:t>
            </a:r>
            <a:r>
              <a:rPr lang="en-US" b="1" dirty="0"/>
              <a:t>actionable insights</a:t>
            </a:r>
            <a:r>
              <a:rPr lang="en-US" dirty="0"/>
              <a:t> that help in making informed business decisions.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E969E0-B401-EA8E-32B7-32296AC1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06" y="2484127"/>
            <a:ext cx="10360500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434B54-3C7F-9984-B07E-EA0ADC1578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2964" y="116632"/>
            <a:ext cx="100219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3570-3EEE-BFE5-3101-6D572487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CACDC-33C8-1DF6-82FA-74FC8D89B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dataset includes </a:t>
            </a:r>
            <a:r>
              <a:rPr lang="en-US" b="1" dirty="0"/>
              <a:t>six tables</a:t>
            </a:r>
            <a:r>
              <a:rPr lang="en-US" dirty="0"/>
              <a:t> covering key aspects of sales, product pricing, and customer information: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dim_customer</a:t>
            </a:r>
            <a:r>
              <a:rPr lang="en-US" dirty="0"/>
              <a:t> – Customer details (region, platform, channel)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dim_product</a:t>
            </a:r>
            <a:r>
              <a:rPr lang="en-US" dirty="0"/>
              <a:t> – Product details (category, segment, variant)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fact_gross_price</a:t>
            </a:r>
            <a:r>
              <a:rPr lang="en-US" dirty="0"/>
              <a:t> – Historical product pricing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fact_manufacturing_cost</a:t>
            </a:r>
            <a:r>
              <a:rPr lang="en-US" dirty="0"/>
              <a:t> – Cost incurred in production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fact_pre_invoice_deductions</a:t>
            </a:r>
            <a:r>
              <a:rPr lang="en-US" dirty="0"/>
              <a:t> – Discounts &amp; deductions before invoicing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 err="1"/>
              <a:t>fact_sales_monthly</a:t>
            </a:r>
            <a:r>
              <a:rPr lang="en-US" dirty="0"/>
              <a:t> – Monthly sales performance for each product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70258-22CA-0C94-5579-6101D801CE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2964" y="116632"/>
            <a:ext cx="100219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DD0643-E281-4CB8-1FCC-21413A11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DF7E-22BA-1A91-31DF-7F3E3A87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5990-11D6-F848-1815-2FF008D0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/>
          </a:bodyPr>
          <a:lstStyle/>
          <a:p>
            <a:r>
              <a:rPr lang="en-IN" b="1" dirty="0"/>
              <a:t>SQL</a:t>
            </a:r>
            <a:r>
              <a:rPr lang="en-IN" dirty="0"/>
              <a:t> – Data extraction, transformation, and business queries</a:t>
            </a:r>
          </a:p>
          <a:p>
            <a:r>
              <a:rPr lang="en-IN" b="1" dirty="0"/>
              <a:t>Power BI</a:t>
            </a:r>
            <a:r>
              <a:rPr lang="en-IN" dirty="0"/>
              <a:t> – Data visualization and dashboard creation</a:t>
            </a:r>
          </a:p>
          <a:p>
            <a:r>
              <a:rPr lang="en-IN" b="1" dirty="0"/>
              <a:t>Microsoft Excel / Google Sheets</a:t>
            </a:r>
            <a:r>
              <a:rPr lang="en-IN" dirty="0"/>
              <a:t> – 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F2596-9986-0ED9-D53F-22C37578E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2964" y="116632"/>
            <a:ext cx="100219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4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D34CB3-9C35-1550-D503-847B7C62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-387424"/>
            <a:ext cx="111944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9E5274-1523-AEBF-03B5-39D9A767C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2964" y="116632"/>
            <a:ext cx="100219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9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449DC5D-0C87-E546-3301-4F1C5CAC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62" y="49018"/>
            <a:ext cx="9232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9E7CEB-353C-6448-F5E8-A57D6335DE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2964" y="116632"/>
            <a:ext cx="100219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063E-FCE2-BD9D-5A19-E6FD37AB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2420888"/>
            <a:ext cx="10220810" cy="1223963"/>
          </a:xfrm>
        </p:spPr>
        <p:txBody>
          <a:bodyPr/>
          <a:lstStyle/>
          <a:p>
            <a:r>
              <a:rPr lang="en-IN" dirty="0"/>
              <a:t>Ad-Hoc Business Requests &amp;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6D122-33F6-DF0B-A9BE-6674876F05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2964" y="116632"/>
            <a:ext cx="1002197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5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4A7A-765F-86C8-9E45-AEE88467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98" y="274638"/>
            <a:ext cx="10276129" cy="489821"/>
          </a:xfrm>
        </p:spPr>
        <p:txBody>
          <a:bodyPr>
            <a:normAutofit/>
          </a:bodyPr>
          <a:lstStyle/>
          <a:p>
            <a:r>
              <a:rPr lang="en-US" sz="1800" dirty="0"/>
              <a:t>Q1. Provide the list of markets in which customer "</a:t>
            </a:r>
            <a:r>
              <a:rPr lang="en-US" sz="1800" dirty="0" err="1"/>
              <a:t>Atliq</a:t>
            </a:r>
            <a:r>
              <a:rPr lang="en-US" sz="1800" dirty="0"/>
              <a:t> Exclusive" operates its business in the APAC region ?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B997F-53C0-A220-B7CD-82022E085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596530"/>
            <a:ext cx="1733550" cy="2368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95073-5E68-BCA7-1FA1-F6BF8FBCA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24" y="872471"/>
            <a:ext cx="7591598" cy="40326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B9C9AE-4895-0857-0915-38CB4DD1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399" y="5013176"/>
            <a:ext cx="10230698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Business Insight :</a:t>
            </a:r>
          </a:p>
          <a:p>
            <a:pPr marL="0" indent="0">
              <a:buNone/>
            </a:pPr>
            <a:r>
              <a:rPr lang="en-US" sz="1800" dirty="0" err="1"/>
              <a:t>AtliQ</a:t>
            </a:r>
            <a:r>
              <a:rPr lang="en-US" sz="1800" dirty="0"/>
              <a:t> Exclusive has a </a:t>
            </a:r>
            <a:r>
              <a:rPr lang="en-US" sz="1800" b="1" dirty="0"/>
              <a:t>strong presence in South Asia and the Asia-Pacific region</a:t>
            </a:r>
            <a:r>
              <a:rPr lang="en-US" sz="1800" dirty="0"/>
              <a:t>, covering </a:t>
            </a:r>
            <a:r>
              <a:rPr lang="en-US" sz="1800" b="1" dirty="0"/>
              <a:t>key markets like India, Indonesia, Japan, and Australia</a:t>
            </a:r>
            <a:r>
              <a:rPr lang="en-US" sz="1800" dirty="0"/>
              <a:t>. This strategic placement allows for </a:t>
            </a:r>
            <a:r>
              <a:rPr lang="en-US" sz="1800" b="1" dirty="0"/>
              <a:t>expansion opportunities in emerging markets</a:t>
            </a:r>
            <a:r>
              <a:rPr lang="en-US" sz="1800" dirty="0"/>
              <a:t> such as </a:t>
            </a:r>
            <a:r>
              <a:rPr lang="en-US" sz="1800" b="1" dirty="0"/>
              <a:t>Southeast Asia and neighboring regions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C2769-2D3F-1188-D9F3-F79D219D7A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53527" y="103447"/>
            <a:ext cx="857064" cy="7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5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267</TotalTime>
  <Words>1568</Words>
  <Application>Microsoft Office PowerPoint</Application>
  <PresentationFormat>Custom</PresentationFormat>
  <Paragraphs>142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Tech 16x9</vt:lpstr>
      <vt:lpstr>Ad-hoc Business Insights Using SQL &amp; Data Visualization with Power BI</vt:lpstr>
      <vt:lpstr>Introduction</vt:lpstr>
      <vt:lpstr>Project Overview</vt:lpstr>
      <vt:lpstr>Dataset Details</vt:lpstr>
      <vt:lpstr>Tools Used</vt:lpstr>
      <vt:lpstr>PowerPoint Presentation</vt:lpstr>
      <vt:lpstr>PowerPoint Presentation</vt:lpstr>
      <vt:lpstr>Ad-Hoc Business Requests &amp; Insights</vt:lpstr>
      <vt:lpstr>Q1. Provide the list of markets in which customer "Atliq Exclusive" operates its business in the APAC region ?</vt:lpstr>
      <vt:lpstr>Q2. What is the percentage of unique product increase in 2021 vs. 2020 ?</vt:lpstr>
      <vt:lpstr>. Q3. Provide a report with all the unique product counts for each segment and sort them in descending order of product counts</vt:lpstr>
      <vt:lpstr>. Q4. Follow-up:  Which segment had the most increase in unique products in 2021 vs 2020? </vt:lpstr>
      <vt:lpstr>Q5. Get the products that have the highest and lowest manufacturing costs.</vt:lpstr>
      <vt:lpstr> Q6. Generate a report which contains the top 5 customers who received an average high pre_invoice_discount_pct  for the fiscal year 2021 and in the Indian market.</vt:lpstr>
      <vt:lpstr>Q7. Get the complete report of the Gross sales amount for the customer “Atliq Exclusive” for each month. This analysis helps to get an idea of low and high-performing months and take strategic decisions.</vt:lpstr>
      <vt:lpstr>PowerPoint Presentation</vt:lpstr>
      <vt:lpstr>PowerPoint Presentation</vt:lpstr>
      <vt:lpstr>Q8. In which quarter of 2020, got the maximum total_sold_quantity?</vt:lpstr>
      <vt:lpstr>Q9. Which channel helped to bring more gross sales in the fiscal year 2021 and the percentage of contribution?</vt:lpstr>
      <vt:lpstr>Q10. Get the Top 3 products in each division that have a high total_sold_quantity in the fiscal_year 2021?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Hitesh Sharma</dc:creator>
  <cp:lastModifiedBy>Hitesh Sharma</cp:lastModifiedBy>
  <cp:revision>6</cp:revision>
  <dcterms:created xsi:type="dcterms:W3CDTF">2025-03-07T04:24:23Z</dcterms:created>
  <dcterms:modified xsi:type="dcterms:W3CDTF">2025-03-10T04:49:05Z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