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70" r:id="rId6"/>
    <p:sldId id="271" r:id="rId7"/>
    <p:sldId id="272" r:id="rId8"/>
    <p:sldId id="273" r:id="rId9"/>
    <p:sldId id="274" r:id="rId10"/>
    <p:sldId id="275"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524A8-3DBE-4610-8145-F3A05D97EBAD}" type="doc">
      <dgm:prSet loTypeId="urn:microsoft.com/office/officeart/2005/8/layout/chevron1" loCatId="process" qsTypeId="urn:microsoft.com/office/officeart/2005/8/quickstyle/simple1" qsCatId="simple" csTypeId="urn:microsoft.com/office/officeart/2005/8/colors/accent1_2" csCatId="accent1" phldr="1"/>
      <dgm:spPr/>
    </dgm:pt>
    <dgm:pt modelId="{940A13B2-BB72-4621-8D89-1CCB2378DAF8}">
      <dgm:prSet phldrT="[Text]"/>
      <dgm:spPr/>
      <dgm:t>
        <a:bodyPr/>
        <a:lstStyle/>
        <a:p>
          <a:r>
            <a:rPr lang="en-IN" dirty="0"/>
            <a:t>Data Preparation and Cleaning</a:t>
          </a:r>
        </a:p>
      </dgm:t>
    </dgm:pt>
    <dgm:pt modelId="{65B84B5F-3341-4CBF-AD40-EF52952DC565}" type="parTrans" cxnId="{1DDE097B-A6D3-4213-9E14-78FCD916C161}">
      <dgm:prSet/>
      <dgm:spPr/>
      <dgm:t>
        <a:bodyPr/>
        <a:lstStyle/>
        <a:p>
          <a:endParaRPr lang="en-IN"/>
        </a:p>
      </dgm:t>
    </dgm:pt>
    <dgm:pt modelId="{DE341368-12C0-4B47-AF79-43ADD4B01086}" type="sibTrans" cxnId="{1DDE097B-A6D3-4213-9E14-78FCD916C161}">
      <dgm:prSet/>
      <dgm:spPr/>
      <dgm:t>
        <a:bodyPr/>
        <a:lstStyle/>
        <a:p>
          <a:endParaRPr lang="en-IN"/>
        </a:p>
      </dgm:t>
    </dgm:pt>
    <dgm:pt modelId="{E4565299-4F26-4620-90FE-276BAC440F5C}">
      <dgm:prSet phldrT="[Text]"/>
      <dgm:spPr/>
      <dgm:t>
        <a:bodyPr/>
        <a:lstStyle/>
        <a:p>
          <a:r>
            <a:rPr lang="en-US" dirty="0"/>
            <a:t>Data Analysis</a:t>
          </a:r>
          <a:endParaRPr lang="en-IN" dirty="0"/>
        </a:p>
      </dgm:t>
    </dgm:pt>
    <dgm:pt modelId="{1152DE1A-A367-4C6B-A6D7-6A727FF7CA30}" type="parTrans" cxnId="{D74C4819-3529-4D36-8CD5-211A5E7A9CB5}">
      <dgm:prSet/>
      <dgm:spPr/>
      <dgm:t>
        <a:bodyPr/>
        <a:lstStyle/>
        <a:p>
          <a:endParaRPr lang="en-IN"/>
        </a:p>
      </dgm:t>
    </dgm:pt>
    <dgm:pt modelId="{58AA4041-9EB9-4328-98A0-37547022A55E}" type="sibTrans" cxnId="{D74C4819-3529-4D36-8CD5-211A5E7A9CB5}">
      <dgm:prSet/>
      <dgm:spPr/>
      <dgm:t>
        <a:bodyPr/>
        <a:lstStyle/>
        <a:p>
          <a:endParaRPr lang="en-IN"/>
        </a:p>
      </dgm:t>
    </dgm:pt>
    <dgm:pt modelId="{C147E668-39D0-4BAC-83B8-5C38EEAB8C85}">
      <dgm:prSet phldrT="[Text]"/>
      <dgm:spPr/>
      <dgm:t>
        <a:bodyPr/>
        <a:lstStyle/>
        <a:p>
          <a:r>
            <a:rPr lang="en-IN" dirty="0"/>
            <a:t>Visualization of the result</a:t>
          </a:r>
        </a:p>
      </dgm:t>
    </dgm:pt>
    <dgm:pt modelId="{DD1C24B5-BD9D-49BE-8C1F-8E80D9A70002}" type="parTrans" cxnId="{EC585C8F-41EB-44A7-9CFB-31B3085D8BE7}">
      <dgm:prSet/>
      <dgm:spPr/>
      <dgm:t>
        <a:bodyPr/>
        <a:lstStyle/>
        <a:p>
          <a:endParaRPr lang="en-IN"/>
        </a:p>
      </dgm:t>
    </dgm:pt>
    <dgm:pt modelId="{62D2606C-80C8-4883-80F1-F6DE72070B30}" type="sibTrans" cxnId="{EC585C8F-41EB-44A7-9CFB-31B3085D8BE7}">
      <dgm:prSet/>
      <dgm:spPr/>
      <dgm:t>
        <a:bodyPr/>
        <a:lstStyle/>
        <a:p>
          <a:endParaRPr lang="en-IN"/>
        </a:p>
      </dgm:t>
    </dgm:pt>
    <dgm:pt modelId="{F7098101-DC5E-4758-96E4-0047B339318C}">
      <dgm:prSet phldrT="[Text]"/>
      <dgm:spPr/>
      <dgm:t>
        <a:bodyPr/>
        <a:lstStyle/>
        <a:p>
          <a:r>
            <a:rPr lang="en-US" dirty="0"/>
            <a:t>Load the Data from the loans.csv file to dataset for analysis.</a:t>
          </a:r>
          <a:endParaRPr lang="en-IN" dirty="0"/>
        </a:p>
      </dgm:t>
    </dgm:pt>
    <dgm:pt modelId="{22F0AAA6-5A24-4EA0-A72B-AD8E9BD7C041}" type="parTrans" cxnId="{A8F157A5-2EBA-4626-BCC3-9D854CF8577E}">
      <dgm:prSet/>
      <dgm:spPr/>
      <dgm:t>
        <a:bodyPr/>
        <a:lstStyle/>
        <a:p>
          <a:endParaRPr lang="en-IN"/>
        </a:p>
      </dgm:t>
    </dgm:pt>
    <dgm:pt modelId="{56D1BC6B-777E-436E-8F88-560A91053B1D}" type="sibTrans" cxnId="{A8F157A5-2EBA-4626-BCC3-9D854CF8577E}">
      <dgm:prSet/>
      <dgm:spPr/>
      <dgm:t>
        <a:bodyPr/>
        <a:lstStyle/>
        <a:p>
          <a:endParaRPr lang="en-IN"/>
        </a:p>
      </dgm:t>
    </dgm:pt>
    <dgm:pt modelId="{547DD7A5-8E35-4E88-86F6-B3E2C1F13B87}">
      <dgm:prSet phldrT="[Text]"/>
      <dgm:spPr/>
      <dgm:t>
        <a:bodyPr/>
        <a:lstStyle/>
        <a:p>
          <a:r>
            <a:rPr lang="en-US" dirty="0"/>
            <a:t>Perform data cleaning steps to remove the Rows and Columns which have a lot of ‘NA’ records</a:t>
          </a:r>
          <a:endParaRPr lang="en-IN" dirty="0"/>
        </a:p>
      </dgm:t>
    </dgm:pt>
    <dgm:pt modelId="{6279CCE6-48DB-43D1-B953-6426E8ACCFAB}" type="parTrans" cxnId="{23F9FBFC-65AE-43BC-982A-1C0B4D7CF3D8}">
      <dgm:prSet/>
      <dgm:spPr/>
      <dgm:t>
        <a:bodyPr/>
        <a:lstStyle/>
        <a:p>
          <a:endParaRPr lang="en-IN"/>
        </a:p>
      </dgm:t>
    </dgm:pt>
    <dgm:pt modelId="{3BC78C7C-0322-4AFE-8BE2-5DA761742155}" type="sibTrans" cxnId="{23F9FBFC-65AE-43BC-982A-1C0B4D7CF3D8}">
      <dgm:prSet/>
      <dgm:spPr/>
      <dgm:t>
        <a:bodyPr/>
        <a:lstStyle/>
        <a:p>
          <a:endParaRPr lang="en-IN"/>
        </a:p>
      </dgm:t>
    </dgm:pt>
    <dgm:pt modelId="{BB834C1B-E3EA-4958-B265-630B4118AC1D}">
      <dgm:prSet phldrT="[Text]"/>
      <dgm:spPr/>
      <dgm:t>
        <a:bodyPr/>
        <a:lstStyle/>
        <a:p>
          <a:r>
            <a:rPr lang="en-US" dirty="0"/>
            <a:t>Identify the data into categorical and continuous categories for analysis. Identify the target column.</a:t>
          </a:r>
          <a:endParaRPr lang="en-IN" dirty="0"/>
        </a:p>
      </dgm:t>
    </dgm:pt>
    <dgm:pt modelId="{748BF2CB-7C36-48DD-B9CB-9614FFECBB42}" type="parTrans" cxnId="{C8C495E0-80F3-4AB7-8A62-2602F539BD2A}">
      <dgm:prSet/>
      <dgm:spPr/>
      <dgm:t>
        <a:bodyPr/>
        <a:lstStyle/>
        <a:p>
          <a:endParaRPr lang="en-IN"/>
        </a:p>
      </dgm:t>
    </dgm:pt>
    <dgm:pt modelId="{32696E6F-55DE-4B9A-93A1-A015797B7D54}" type="sibTrans" cxnId="{C8C495E0-80F3-4AB7-8A62-2602F539BD2A}">
      <dgm:prSet/>
      <dgm:spPr/>
      <dgm:t>
        <a:bodyPr/>
        <a:lstStyle/>
        <a:p>
          <a:endParaRPr lang="en-IN"/>
        </a:p>
      </dgm:t>
    </dgm:pt>
    <dgm:pt modelId="{03AB9C19-B091-410A-880F-A55A12FDF953}">
      <dgm:prSet phldrT="[Text]"/>
      <dgm:spPr/>
      <dgm:t>
        <a:bodyPr/>
        <a:lstStyle/>
        <a:p>
          <a:r>
            <a:rPr lang="en-US" dirty="0"/>
            <a:t>Perform Univariate analysis on the key factors impacting the default rates for the loan.</a:t>
          </a:r>
          <a:endParaRPr lang="en-IN" dirty="0"/>
        </a:p>
      </dgm:t>
    </dgm:pt>
    <dgm:pt modelId="{7F3FA339-33F9-437B-BDF0-39F6241C3B9B}" type="parTrans" cxnId="{5FBADE5B-5BA8-4576-B71F-A3BC44FF86A1}">
      <dgm:prSet/>
      <dgm:spPr/>
      <dgm:t>
        <a:bodyPr/>
        <a:lstStyle/>
        <a:p>
          <a:endParaRPr lang="en-IN"/>
        </a:p>
      </dgm:t>
    </dgm:pt>
    <dgm:pt modelId="{DE4C06B1-FCF1-4236-8119-522B5F82354C}" type="sibTrans" cxnId="{5FBADE5B-5BA8-4576-B71F-A3BC44FF86A1}">
      <dgm:prSet/>
      <dgm:spPr/>
      <dgm:t>
        <a:bodyPr/>
        <a:lstStyle/>
        <a:p>
          <a:endParaRPr lang="en-IN"/>
        </a:p>
      </dgm:t>
    </dgm:pt>
    <dgm:pt modelId="{28DADD65-9457-434A-A064-EF78DD6F225E}">
      <dgm:prSet phldrT="[Text]"/>
      <dgm:spPr/>
      <dgm:t>
        <a:bodyPr/>
        <a:lstStyle/>
        <a:p>
          <a:r>
            <a:rPr lang="en-US" dirty="0"/>
            <a:t>Perform Bivariate analysis to identify the co-relation across different attributes and the impact of the target attribute.</a:t>
          </a:r>
          <a:endParaRPr lang="en-IN" dirty="0"/>
        </a:p>
      </dgm:t>
    </dgm:pt>
    <dgm:pt modelId="{34134425-FD4C-450C-BB8E-BAD73965C576}" type="parTrans" cxnId="{78993726-0CBF-4917-9EA5-51641D16A78D}">
      <dgm:prSet/>
      <dgm:spPr/>
      <dgm:t>
        <a:bodyPr/>
        <a:lstStyle/>
        <a:p>
          <a:endParaRPr lang="en-IN"/>
        </a:p>
      </dgm:t>
    </dgm:pt>
    <dgm:pt modelId="{8A484F16-0917-478D-ACCC-A507A7C97E97}" type="sibTrans" cxnId="{78993726-0CBF-4917-9EA5-51641D16A78D}">
      <dgm:prSet/>
      <dgm:spPr/>
      <dgm:t>
        <a:bodyPr/>
        <a:lstStyle/>
        <a:p>
          <a:endParaRPr lang="en-IN"/>
        </a:p>
      </dgm:t>
    </dgm:pt>
    <dgm:pt modelId="{CA6A784C-2D3B-41B1-B742-E0023BEF422B}">
      <dgm:prSet phldrT="[Text]"/>
      <dgm:spPr/>
      <dgm:t>
        <a:bodyPr/>
        <a:lstStyle/>
        <a:p>
          <a:r>
            <a:rPr lang="en-US" dirty="0"/>
            <a:t>Plot charts to visualize the attributes and identify the trends</a:t>
          </a:r>
          <a:endParaRPr lang="en-IN" dirty="0"/>
        </a:p>
      </dgm:t>
    </dgm:pt>
    <dgm:pt modelId="{61D9C9A6-7C0C-4D3D-810C-C55645365816}" type="parTrans" cxnId="{8CD9CBA1-FAD9-4360-8EF6-5E40388D4930}">
      <dgm:prSet/>
      <dgm:spPr/>
      <dgm:t>
        <a:bodyPr/>
        <a:lstStyle/>
        <a:p>
          <a:endParaRPr lang="en-IN"/>
        </a:p>
      </dgm:t>
    </dgm:pt>
    <dgm:pt modelId="{56ABB33C-3431-4A85-A8CF-4229CB258191}" type="sibTrans" cxnId="{8CD9CBA1-FAD9-4360-8EF6-5E40388D4930}">
      <dgm:prSet/>
      <dgm:spPr/>
      <dgm:t>
        <a:bodyPr/>
        <a:lstStyle/>
        <a:p>
          <a:endParaRPr lang="en-IN"/>
        </a:p>
      </dgm:t>
    </dgm:pt>
    <dgm:pt modelId="{5EEE8040-D4AF-44CB-A0DF-06F5F3DA6F8F}" type="pres">
      <dgm:prSet presAssocID="{FCA524A8-3DBE-4610-8145-F3A05D97EBAD}" presName="Name0" presStyleCnt="0">
        <dgm:presLayoutVars>
          <dgm:dir/>
          <dgm:animLvl val="lvl"/>
          <dgm:resizeHandles val="exact"/>
        </dgm:presLayoutVars>
      </dgm:prSet>
      <dgm:spPr/>
    </dgm:pt>
    <dgm:pt modelId="{99F8CC17-A6A0-4DC2-9788-5CE8D1AD5574}" type="pres">
      <dgm:prSet presAssocID="{940A13B2-BB72-4621-8D89-1CCB2378DAF8}" presName="composite" presStyleCnt="0"/>
      <dgm:spPr/>
    </dgm:pt>
    <dgm:pt modelId="{F50F69F4-C020-41E6-8DF6-7AF3A2F7EBB0}" type="pres">
      <dgm:prSet presAssocID="{940A13B2-BB72-4621-8D89-1CCB2378DAF8}" presName="parTx" presStyleLbl="node1" presStyleIdx="0" presStyleCnt="3">
        <dgm:presLayoutVars>
          <dgm:chMax val="0"/>
          <dgm:chPref val="0"/>
          <dgm:bulletEnabled val="1"/>
        </dgm:presLayoutVars>
      </dgm:prSet>
      <dgm:spPr/>
    </dgm:pt>
    <dgm:pt modelId="{30FC8432-92F7-408B-9F4E-D459CD9680C5}" type="pres">
      <dgm:prSet presAssocID="{940A13B2-BB72-4621-8D89-1CCB2378DAF8}" presName="desTx" presStyleLbl="revTx" presStyleIdx="0" presStyleCnt="3">
        <dgm:presLayoutVars>
          <dgm:bulletEnabled val="1"/>
        </dgm:presLayoutVars>
      </dgm:prSet>
      <dgm:spPr/>
    </dgm:pt>
    <dgm:pt modelId="{113A454F-3DAE-4886-A683-9495E69ECFAE}" type="pres">
      <dgm:prSet presAssocID="{DE341368-12C0-4B47-AF79-43ADD4B01086}" presName="space" presStyleCnt="0"/>
      <dgm:spPr/>
    </dgm:pt>
    <dgm:pt modelId="{7D723C40-5490-44B8-AB79-D56A3B7925A4}" type="pres">
      <dgm:prSet presAssocID="{E4565299-4F26-4620-90FE-276BAC440F5C}" presName="composite" presStyleCnt="0"/>
      <dgm:spPr/>
    </dgm:pt>
    <dgm:pt modelId="{C5FC9400-C5AB-4822-A60C-64397F94ABE0}" type="pres">
      <dgm:prSet presAssocID="{E4565299-4F26-4620-90FE-276BAC440F5C}" presName="parTx" presStyleLbl="node1" presStyleIdx="1" presStyleCnt="3">
        <dgm:presLayoutVars>
          <dgm:chMax val="0"/>
          <dgm:chPref val="0"/>
          <dgm:bulletEnabled val="1"/>
        </dgm:presLayoutVars>
      </dgm:prSet>
      <dgm:spPr/>
    </dgm:pt>
    <dgm:pt modelId="{AB48D275-E1C1-4415-BE35-638D707C24E1}" type="pres">
      <dgm:prSet presAssocID="{E4565299-4F26-4620-90FE-276BAC440F5C}" presName="desTx" presStyleLbl="revTx" presStyleIdx="1" presStyleCnt="3">
        <dgm:presLayoutVars>
          <dgm:bulletEnabled val="1"/>
        </dgm:presLayoutVars>
      </dgm:prSet>
      <dgm:spPr/>
    </dgm:pt>
    <dgm:pt modelId="{B876BEA6-22BF-4305-9A5A-AC8B783D25CF}" type="pres">
      <dgm:prSet presAssocID="{58AA4041-9EB9-4328-98A0-37547022A55E}" presName="space" presStyleCnt="0"/>
      <dgm:spPr/>
    </dgm:pt>
    <dgm:pt modelId="{86E79B00-8A4E-444A-A03F-18C2A55BD6D3}" type="pres">
      <dgm:prSet presAssocID="{C147E668-39D0-4BAC-83B8-5C38EEAB8C85}" presName="composite" presStyleCnt="0"/>
      <dgm:spPr/>
    </dgm:pt>
    <dgm:pt modelId="{6668B938-F54B-40D8-8A74-7A09D4C96E68}" type="pres">
      <dgm:prSet presAssocID="{C147E668-39D0-4BAC-83B8-5C38EEAB8C85}" presName="parTx" presStyleLbl="node1" presStyleIdx="2" presStyleCnt="3">
        <dgm:presLayoutVars>
          <dgm:chMax val="0"/>
          <dgm:chPref val="0"/>
          <dgm:bulletEnabled val="1"/>
        </dgm:presLayoutVars>
      </dgm:prSet>
      <dgm:spPr/>
    </dgm:pt>
    <dgm:pt modelId="{2310EDA8-5F01-4B2B-B9A9-33AE9BC94DA8}" type="pres">
      <dgm:prSet presAssocID="{C147E668-39D0-4BAC-83B8-5C38EEAB8C85}" presName="desTx" presStyleLbl="revTx" presStyleIdx="2" presStyleCnt="3">
        <dgm:presLayoutVars>
          <dgm:bulletEnabled val="1"/>
        </dgm:presLayoutVars>
      </dgm:prSet>
      <dgm:spPr/>
    </dgm:pt>
  </dgm:ptLst>
  <dgm:cxnLst>
    <dgm:cxn modelId="{D74C4819-3529-4D36-8CD5-211A5E7A9CB5}" srcId="{FCA524A8-3DBE-4610-8145-F3A05D97EBAD}" destId="{E4565299-4F26-4620-90FE-276BAC440F5C}" srcOrd="1" destOrd="0" parTransId="{1152DE1A-A367-4C6B-A6D7-6A727FF7CA30}" sibTransId="{58AA4041-9EB9-4328-98A0-37547022A55E}"/>
    <dgm:cxn modelId="{D637FD25-4704-47D5-B5FD-B2DF793AEF51}" type="presOf" srcId="{FCA524A8-3DBE-4610-8145-F3A05D97EBAD}" destId="{5EEE8040-D4AF-44CB-A0DF-06F5F3DA6F8F}" srcOrd="0" destOrd="0" presId="urn:microsoft.com/office/officeart/2005/8/layout/chevron1"/>
    <dgm:cxn modelId="{78993726-0CBF-4917-9EA5-51641D16A78D}" srcId="{E4565299-4F26-4620-90FE-276BAC440F5C}" destId="{28DADD65-9457-434A-A064-EF78DD6F225E}" srcOrd="1" destOrd="0" parTransId="{34134425-FD4C-450C-BB8E-BAD73965C576}" sibTransId="{8A484F16-0917-478D-ACCC-A507A7C97E97}"/>
    <dgm:cxn modelId="{5FBADE5B-5BA8-4576-B71F-A3BC44FF86A1}" srcId="{E4565299-4F26-4620-90FE-276BAC440F5C}" destId="{03AB9C19-B091-410A-880F-A55A12FDF953}" srcOrd="0" destOrd="0" parTransId="{7F3FA339-33F9-437B-BDF0-39F6241C3B9B}" sibTransId="{DE4C06B1-FCF1-4236-8119-522B5F82354C}"/>
    <dgm:cxn modelId="{0E973749-C7FD-476E-9832-FB9AB6A0CE67}" type="presOf" srcId="{28DADD65-9457-434A-A064-EF78DD6F225E}" destId="{AB48D275-E1C1-4415-BE35-638D707C24E1}" srcOrd="0" destOrd="1" presId="urn:microsoft.com/office/officeart/2005/8/layout/chevron1"/>
    <dgm:cxn modelId="{B992514A-0671-459F-8459-A60378EDBC25}" type="presOf" srcId="{940A13B2-BB72-4621-8D89-1CCB2378DAF8}" destId="{F50F69F4-C020-41E6-8DF6-7AF3A2F7EBB0}" srcOrd="0" destOrd="0" presId="urn:microsoft.com/office/officeart/2005/8/layout/chevron1"/>
    <dgm:cxn modelId="{1DDE097B-A6D3-4213-9E14-78FCD916C161}" srcId="{FCA524A8-3DBE-4610-8145-F3A05D97EBAD}" destId="{940A13B2-BB72-4621-8D89-1CCB2378DAF8}" srcOrd="0" destOrd="0" parTransId="{65B84B5F-3341-4CBF-AD40-EF52952DC565}" sibTransId="{DE341368-12C0-4B47-AF79-43ADD4B01086}"/>
    <dgm:cxn modelId="{BEB0AB8E-8B88-440B-8618-25152AC773FD}" type="presOf" srcId="{BB834C1B-E3EA-4958-B265-630B4118AC1D}" destId="{30FC8432-92F7-408B-9F4E-D459CD9680C5}" srcOrd="0" destOrd="2" presId="urn:microsoft.com/office/officeart/2005/8/layout/chevron1"/>
    <dgm:cxn modelId="{EC585C8F-41EB-44A7-9CFB-31B3085D8BE7}" srcId="{FCA524A8-3DBE-4610-8145-F3A05D97EBAD}" destId="{C147E668-39D0-4BAC-83B8-5C38EEAB8C85}" srcOrd="2" destOrd="0" parTransId="{DD1C24B5-BD9D-49BE-8C1F-8E80D9A70002}" sibTransId="{62D2606C-80C8-4883-80F1-F6DE72070B30}"/>
    <dgm:cxn modelId="{77B0BE8F-9581-49E1-9C3F-17C75A394414}" type="presOf" srcId="{547DD7A5-8E35-4E88-86F6-B3E2C1F13B87}" destId="{30FC8432-92F7-408B-9F4E-D459CD9680C5}" srcOrd="0" destOrd="1" presId="urn:microsoft.com/office/officeart/2005/8/layout/chevron1"/>
    <dgm:cxn modelId="{32F3289C-20CC-4A6B-A465-BE50E797C40D}" type="presOf" srcId="{CA6A784C-2D3B-41B1-B742-E0023BEF422B}" destId="{2310EDA8-5F01-4B2B-B9A9-33AE9BC94DA8}" srcOrd="0" destOrd="0" presId="urn:microsoft.com/office/officeart/2005/8/layout/chevron1"/>
    <dgm:cxn modelId="{BA17DC9D-FE9A-4719-A7A5-486825AF8D98}" type="presOf" srcId="{E4565299-4F26-4620-90FE-276BAC440F5C}" destId="{C5FC9400-C5AB-4822-A60C-64397F94ABE0}" srcOrd="0" destOrd="0" presId="urn:microsoft.com/office/officeart/2005/8/layout/chevron1"/>
    <dgm:cxn modelId="{8CD9CBA1-FAD9-4360-8EF6-5E40388D4930}" srcId="{C147E668-39D0-4BAC-83B8-5C38EEAB8C85}" destId="{CA6A784C-2D3B-41B1-B742-E0023BEF422B}" srcOrd="0" destOrd="0" parTransId="{61D9C9A6-7C0C-4D3D-810C-C55645365816}" sibTransId="{56ABB33C-3431-4A85-A8CF-4229CB258191}"/>
    <dgm:cxn modelId="{8F5ACAA2-9B79-49F0-AAE5-787473F20EC4}" type="presOf" srcId="{F7098101-DC5E-4758-96E4-0047B339318C}" destId="{30FC8432-92F7-408B-9F4E-D459CD9680C5}" srcOrd="0" destOrd="0" presId="urn:microsoft.com/office/officeart/2005/8/layout/chevron1"/>
    <dgm:cxn modelId="{A8F157A5-2EBA-4626-BCC3-9D854CF8577E}" srcId="{940A13B2-BB72-4621-8D89-1CCB2378DAF8}" destId="{F7098101-DC5E-4758-96E4-0047B339318C}" srcOrd="0" destOrd="0" parTransId="{22F0AAA6-5A24-4EA0-A72B-AD8E9BD7C041}" sibTransId="{56D1BC6B-777E-436E-8F88-560A91053B1D}"/>
    <dgm:cxn modelId="{64B0D4BC-1CF2-4DAD-81C6-C17312C8F540}" type="presOf" srcId="{03AB9C19-B091-410A-880F-A55A12FDF953}" destId="{AB48D275-E1C1-4415-BE35-638D707C24E1}" srcOrd="0" destOrd="0" presId="urn:microsoft.com/office/officeart/2005/8/layout/chevron1"/>
    <dgm:cxn modelId="{3FE9C9DA-5104-49B0-9885-80BFBB30E30C}" type="presOf" srcId="{C147E668-39D0-4BAC-83B8-5C38EEAB8C85}" destId="{6668B938-F54B-40D8-8A74-7A09D4C96E68}" srcOrd="0" destOrd="0" presId="urn:microsoft.com/office/officeart/2005/8/layout/chevron1"/>
    <dgm:cxn modelId="{C8C495E0-80F3-4AB7-8A62-2602F539BD2A}" srcId="{940A13B2-BB72-4621-8D89-1CCB2378DAF8}" destId="{BB834C1B-E3EA-4958-B265-630B4118AC1D}" srcOrd="2" destOrd="0" parTransId="{748BF2CB-7C36-48DD-B9CB-9614FFECBB42}" sibTransId="{32696E6F-55DE-4B9A-93A1-A015797B7D54}"/>
    <dgm:cxn modelId="{23F9FBFC-65AE-43BC-982A-1C0B4D7CF3D8}" srcId="{940A13B2-BB72-4621-8D89-1CCB2378DAF8}" destId="{547DD7A5-8E35-4E88-86F6-B3E2C1F13B87}" srcOrd="1" destOrd="0" parTransId="{6279CCE6-48DB-43D1-B953-6426E8ACCFAB}" sibTransId="{3BC78C7C-0322-4AFE-8BE2-5DA761742155}"/>
    <dgm:cxn modelId="{973C3D8B-4D32-4830-B4BD-28ACE6077496}" type="presParOf" srcId="{5EEE8040-D4AF-44CB-A0DF-06F5F3DA6F8F}" destId="{99F8CC17-A6A0-4DC2-9788-5CE8D1AD5574}" srcOrd="0" destOrd="0" presId="urn:microsoft.com/office/officeart/2005/8/layout/chevron1"/>
    <dgm:cxn modelId="{EB177DE0-62EB-4F70-B88C-46E27FF58845}" type="presParOf" srcId="{99F8CC17-A6A0-4DC2-9788-5CE8D1AD5574}" destId="{F50F69F4-C020-41E6-8DF6-7AF3A2F7EBB0}" srcOrd="0" destOrd="0" presId="urn:microsoft.com/office/officeart/2005/8/layout/chevron1"/>
    <dgm:cxn modelId="{92A84615-C801-469C-B1FF-FDE5D3B803CD}" type="presParOf" srcId="{99F8CC17-A6A0-4DC2-9788-5CE8D1AD5574}" destId="{30FC8432-92F7-408B-9F4E-D459CD9680C5}" srcOrd="1" destOrd="0" presId="urn:microsoft.com/office/officeart/2005/8/layout/chevron1"/>
    <dgm:cxn modelId="{5BBA7A67-489D-4B34-80FD-DC96735134CD}" type="presParOf" srcId="{5EEE8040-D4AF-44CB-A0DF-06F5F3DA6F8F}" destId="{113A454F-3DAE-4886-A683-9495E69ECFAE}" srcOrd="1" destOrd="0" presId="urn:microsoft.com/office/officeart/2005/8/layout/chevron1"/>
    <dgm:cxn modelId="{C8C50690-5004-49FD-9EF2-B020D65E6FE7}" type="presParOf" srcId="{5EEE8040-D4AF-44CB-A0DF-06F5F3DA6F8F}" destId="{7D723C40-5490-44B8-AB79-D56A3B7925A4}" srcOrd="2" destOrd="0" presId="urn:microsoft.com/office/officeart/2005/8/layout/chevron1"/>
    <dgm:cxn modelId="{8D777BEE-B6AA-42B1-8926-AF9B2FA8A66C}" type="presParOf" srcId="{7D723C40-5490-44B8-AB79-D56A3B7925A4}" destId="{C5FC9400-C5AB-4822-A60C-64397F94ABE0}" srcOrd="0" destOrd="0" presId="urn:microsoft.com/office/officeart/2005/8/layout/chevron1"/>
    <dgm:cxn modelId="{F0DE07E3-35D3-430C-AB36-FC0398887273}" type="presParOf" srcId="{7D723C40-5490-44B8-AB79-D56A3B7925A4}" destId="{AB48D275-E1C1-4415-BE35-638D707C24E1}" srcOrd="1" destOrd="0" presId="urn:microsoft.com/office/officeart/2005/8/layout/chevron1"/>
    <dgm:cxn modelId="{937A25C9-A7BA-4056-84F0-DDA04232B1A4}" type="presParOf" srcId="{5EEE8040-D4AF-44CB-A0DF-06F5F3DA6F8F}" destId="{B876BEA6-22BF-4305-9A5A-AC8B783D25CF}" srcOrd="3" destOrd="0" presId="urn:microsoft.com/office/officeart/2005/8/layout/chevron1"/>
    <dgm:cxn modelId="{83AD1443-FE58-4CAA-BDDF-13DA387916B1}" type="presParOf" srcId="{5EEE8040-D4AF-44CB-A0DF-06F5F3DA6F8F}" destId="{86E79B00-8A4E-444A-A03F-18C2A55BD6D3}" srcOrd="4" destOrd="0" presId="urn:microsoft.com/office/officeart/2005/8/layout/chevron1"/>
    <dgm:cxn modelId="{1B0B5CD0-9C66-412A-A56B-C30C111DB345}" type="presParOf" srcId="{86E79B00-8A4E-444A-A03F-18C2A55BD6D3}" destId="{6668B938-F54B-40D8-8A74-7A09D4C96E68}" srcOrd="0" destOrd="0" presId="urn:microsoft.com/office/officeart/2005/8/layout/chevron1"/>
    <dgm:cxn modelId="{20855F2B-B4B1-4095-83F5-0731D60CD60E}" type="presParOf" srcId="{86E79B00-8A4E-444A-A03F-18C2A55BD6D3}" destId="{2310EDA8-5F01-4B2B-B9A9-33AE9BC94DA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F69F4-C020-41E6-8DF6-7AF3A2F7EBB0}">
      <dsp:nvSpPr>
        <dsp:cNvPr id="0" name=""/>
        <dsp:cNvSpPr/>
      </dsp:nvSpPr>
      <dsp:spPr>
        <a:xfrm>
          <a:off x="569" y="56369"/>
          <a:ext cx="3866836"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IN" sz="1900" kern="1200" dirty="0"/>
            <a:t>Data Preparation and Cleaning</a:t>
          </a:r>
        </a:p>
      </dsp:txBody>
      <dsp:txXfrm>
        <a:off x="513569" y="56369"/>
        <a:ext cx="2840836" cy="1026000"/>
      </dsp:txXfrm>
    </dsp:sp>
    <dsp:sp modelId="{30FC8432-92F7-408B-9F4E-D459CD9680C5}">
      <dsp:nvSpPr>
        <dsp:cNvPr id="0" name=""/>
        <dsp:cNvSpPr/>
      </dsp:nvSpPr>
      <dsp:spPr>
        <a:xfrm>
          <a:off x="569" y="1210619"/>
          <a:ext cx="3093469" cy="307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Load the Data from the loans.csv file to dataset for analysis.</a:t>
          </a:r>
          <a:endParaRPr lang="en-IN" sz="1900" kern="1200" dirty="0"/>
        </a:p>
        <a:p>
          <a:pPr marL="171450" lvl="1" indent="-171450" algn="l" defTabSz="844550">
            <a:lnSpc>
              <a:spcPct val="90000"/>
            </a:lnSpc>
            <a:spcBef>
              <a:spcPct val="0"/>
            </a:spcBef>
            <a:spcAft>
              <a:spcPct val="15000"/>
            </a:spcAft>
            <a:buChar char="•"/>
          </a:pPr>
          <a:r>
            <a:rPr lang="en-US" sz="1900" kern="1200" dirty="0"/>
            <a:t>Perform data cleaning steps to remove the Rows and Columns which have a lot of ‘NA’ records</a:t>
          </a:r>
          <a:endParaRPr lang="en-IN" sz="1900" kern="1200" dirty="0"/>
        </a:p>
        <a:p>
          <a:pPr marL="171450" lvl="1" indent="-171450" algn="l" defTabSz="844550">
            <a:lnSpc>
              <a:spcPct val="90000"/>
            </a:lnSpc>
            <a:spcBef>
              <a:spcPct val="0"/>
            </a:spcBef>
            <a:spcAft>
              <a:spcPct val="15000"/>
            </a:spcAft>
            <a:buChar char="•"/>
          </a:pPr>
          <a:r>
            <a:rPr lang="en-US" sz="1900" kern="1200" dirty="0"/>
            <a:t>Identify the data into categorical and continuous categories for analysis. Identify the target column.</a:t>
          </a:r>
          <a:endParaRPr lang="en-IN" sz="1900" kern="1200" dirty="0"/>
        </a:p>
      </dsp:txBody>
      <dsp:txXfrm>
        <a:off x="569" y="1210619"/>
        <a:ext cx="3093469" cy="3078000"/>
      </dsp:txXfrm>
    </dsp:sp>
    <dsp:sp modelId="{C5FC9400-C5AB-4822-A60C-64397F94ABE0}">
      <dsp:nvSpPr>
        <dsp:cNvPr id="0" name=""/>
        <dsp:cNvSpPr/>
      </dsp:nvSpPr>
      <dsp:spPr>
        <a:xfrm>
          <a:off x="3651406" y="56369"/>
          <a:ext cx="3866836"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Analysis</a:t>
          </a:r>
          <a:endParaRPr lang="en-IN" sz="1900" kern="1200" dirty="0"/>
        </a:p>
      </dsp:txBody>
      <dsp:txXfrm>
        <a:off x="4164406" y="56369"/>
        <a:ext cx="2840836" cy="1026000"/>
      </dsp:txXfrm>
    </dsp:sp>
    <dsp:sp modelId="{AB48D275-E1C1-4415-BE35-638D707C24E1}">
      <dsp:nvSpPr>
        <dsp:cNvPr id="0" name=""/>
        <dsp:cNvSpPr/>
      </dsp:nvSpPr>
      <dsp:spPr>
        <a:xfrm>
          <a:off x="3651406" y="1210619"/>
          <a:ext cx="3093469" cy="307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Perform Univariate analysis on the key factors impacting the default rates for the loan.</a:t>
          </a:r>
          <a:endParaRPr lang="en-IN" sz="1900" kern="1200" dirty="0"/>
        </a:p>
        <a:p>
          <a:pPr marL="171450" lvl="1" indent="-171450" algn="l" defTabSz="844550">
            <a:lnSpc>
              <a:spcPct val="90000"/>
            </a:lnSpc>
            <a:spcBef>
              <a:spcPct val="0"/>
            </a:spcBef>
            <a:spcAft>
              <a:spcPct val="15000"/>
            </a:spcAft>
            <a:buChar char="•"/>
          </a:pPr>
          <a:r>
            <a:rPr lang="en-US" sz="1900" kern="1200" dirty="0"/>
            <a:t>Perform Bivariate analysis to identify the co-relation across different attributes and the impact of the target attribute.</a:t>
          </a:r>
          <a:endParaRPr lang="en-IN" sz="1900" kern="1200" dirty="0"/>
        </a:p>
      </dsp:txBody>
      <dsp:txXfrm>
        <a:off x="3651406" y="1210619"/>
        <a:ext cx="3093469" cy="3078000"/>
      </dsp:txXfrm>
    </dsp:sp>
    <dsp:sp modelId="{6668B938-F54B-40D8-8A74-7A09D4C96E68}">
      <dsp:nvSpPr>
        <dsp:cNvPr id="0" name=""/>
        <dsp:cNvSpPr/>
      </dsp:nvSpPr>
      <dsp:spPr>
        <a:xfrm>
          <a:off x="7302243" y="56369"/>
          <a:ext cx="3866836"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IN" sz="1900" kern="1200" dirty="0"/>
            <a:t>Visualization of the result</a:t>
          </a:r>
        </a:p>
      </dsp:txBody>
      <dsp:txXfrm>
        <a:off x="7815243" y="56369"/>
        <a:ext cx="2840836" cy="1026000"/>
      </dsp:txXfrm>
    </dsp:sp>
    <dsp:sp modelId="{2310EDA8-5F01-4B2B-B9A9-33AE9BC94DA8}">
      <dsp:nvSpPr>
        <dsp:cNvPr id="0" name=""/>
        <dsp:cNvSpPr/>
      </dsp:nvSpPr>
      <dsp:spPr>
        <a:xfrm>
          <a:off x="7302243" y="1210619"/>
          <a:ext cx="3093469" cy="307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Plot charts to visualize the attributes and identify the trends</a:t>
          </a:r>
          <a:endParaRPr lang="en-IN" sz="1900" kern="1200" dirty="0"/>
        </a:p>
      </dsp:txBody>
      <dsp:txXfrm>
        <a:off x="7302243" y="1210619"/>
        <a:ext cx="3093469" cy="3078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Hitesh Gupta</a:t>
            </a:r>
          </a:p>
          <a:p>
            <a:pPr algn="l"/>
            <a:r>
              <a:rPr lang="en-IN" sz="1800" dirty="0"/>
              <a:t>	</a:t>
            </a:r>
            <a:r>
              <a:rPr lang="en-IN" sz="1800" dirty="0" err="1"/>
              <a:t>Parth</a:t>
            </a:r>
            <a:r>
              <a:rPr lang="en-IN" sz="1800" dirty="0"/>
              <a:t> Trivedi</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Borrowers with past record of Bankruptcies have higher default rates</a:t>
            </a:r>
          </a:p>
          <a:p>
            <a:pPr marL="0" indent="0" algn="just">
              <a:buNone/>
            </a:pPr>
            <a:r>
              <a:rPr lang="en-US" sz="1800" dirty="0"/>
              <a:t>Sub-Grades such as F5 and G3 have a very high default rate. Defaults are lowest for borrower with no bankruptcies.</a:t>
            </a:r>
            <a:endParaRPr lang="en-IN" sz="1800" dirty="0"/>
          </a:p>
        </p:txBody>
      </p:sp>
      <p:pic>
        <p:nvPicPr>
          <p:cNvPr id="7172" name="Picture 4">
            <a:extLst>
              <a:ext uri="{FF2B5EF4-FFF2-40B4-BE49-F238E27FC236}">
                <a16:creationId xmlns:a16="http://schemas.microsoft.com/office/drawing/2014/main" id="{DD9AE67F-D30D-4928-8756-16E5142B3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17" y="2256445"/>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04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Loans with higher interest rates have a higher default rate.</a:t>
            </a:r>
          </a:p>
          <a:p>
            <a:pPr marL="0" indent="0" algn="just">
              <a:buNone/>
            </a:pPr>
            <a:r>
              <a:rPr lang="en-US" sz="1800" dirty="0"/>
              <a:t>Loan default rates increase proportionally with the interest rate. It is substantially higher for loans with interest rate above 22%</a:t>
            </a:r>
            <a:endParaRPr lang="en-IN" sz="1800" dirty="0"/>
          </a:p>
        </p:txBody>
      </p:sp>
      <p:pic>
        <p:nvPicPr>
          <p:cNvPr id="8194" name="Picture 2">
            <a:extLst>
              <a:ext uri="{FF2B5EF4-FFF2-40B4-BE49-F238E27FC236}">
                <a16:creationId xmlns:a16="http://schemas.microsoft.com/office/drawing/2014/main" id="{397A2167-5EE2-4BD0-8BB9-96AD212D2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2415928"/>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6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Borrowers in the lowest and highest income group have a higher default rate</a:t>
            </a:r>
          </a:p>
          <a:p>
            <a:pPr marL="0" indent="0" algn="just">
              <a:buNone/>
            </a:pPr>
            <a:r>
              <a:rPr lang="en-US" sz="1800" dirty="0"/>
              <a:t>Borrowers with annual income levels less than 10K and higher than 500K have significantly higher default rates.</a:t>
            </a:r>
            <a:endParaRPr lang="en-IN" sz="1800" dirty="0"/>
          </a:p>
        </p:txBody>
      </p:sp>
      <p:pic>
        <p:nvPicPr>
          <p:cNvPr id="9218" name="Picture 2">
            <a:extLst>
              <a:ext uri="{FF2B5EF4-FFF2-40B4-BE49-F238E27FC236}">
                <a16:creationId xmlns:a16="http://schemas.microsoft.com/office/drawing/2014/main" id="{A2402853-95EE-44DE-87D0-08563014D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253" y="2531338"/>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25833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78384" y="985421"/>
            <a:ext cx="9379956" cy="648071"/>
          </a:xfrm>
        </p:spPr>
        <p:txBody>
          <a:bodyPr>
            <a:normAutofit/>
          </a:bodyPr>
          <a:lstStyle/>
          <a:p>
            <a:pPr marL="0" indent="0" algn="just">
              <a:buNone/>
            </a:pPr>
            <a:r>
              <a:rPr lang="en-US" sz="1800" b="1" dirty="0"/>
              <a:t>Some borrowers with the home ownership mentioned as ‘None’ also apply for loans for the purpose of home improvement. They have a higher default rate. </a:t>
            </a:r>
          </a:p>
        </p:txBody>
      </p:sp>
      <p:pic>
        <p:nvPicPr>
          <p:cNvPr id="10242" name="Picture 2">
            <a:extLst>
              <a:ext uri="{FF2B5EF4-FFF2-40B4-BE49-F238E27FC236}">
                <a16:creationId xmlns:a16="http://schemas.microsoft.com/office/drawing/2014/main" id="{B5A6BE03-3594-414B-8386-7218E83E1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69" y="1813123"/>
            <a:ext cx="9712171" cy="495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3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Objectives</a:t>
            </a:r>
            <a:r>
              <a:rPr lang="en-US" sz="2000" dirty="0"/>
              <a:t> </a:t>
            </a:r>
          </a:p>
          <a:p>
            <a:pPr marL="0" indent="0">
              <a:buNone/>
            </a:pPr>
            <a:r>
              <a:rPr lang="en-US" sz="2000" dirty="0"/>
              <a:t>Lending Club is an online facilitator for different types of loans and provides a platform to the Lenders and Borrowers to transact using this platform. It also provides with the initial data about the borrowers to the lenders so that the most appropriate interest rate and amount can be evaluated for the borrower.</a:t>
            </a:r>
          </a:p>
          <a:p>
            <a:pPr marL="0" indent="0">
              <a:buNone/>
            </a:pPr>
            <a:r>
              <a:rPr lang="en-US" sz="2400" dirty="0"/>
              <a:t>Information provided </a:t>
            </a:r>
          </a:p>
          <a:p>
            <a:pPr marL="0" indent="0">
              <a:buNone/>
            </a:pPr>
            <a:r>
              <a:rPr lang="en-US" sz="2000" dirty="0"/>
              <a:t>Data for the period 2007 – 2011 has been provided by Lending club for analysis the factors driving the default rate of the loans. The Data set includes key attributes such as – </a:t>
            </a:r>
            <a:r>
              <a:rPr lang="en-US" sz="2000" dirty="0" err="1"/>
              <a:t>Inteerst</a:t>
            </a:r>
            <a:r>
              <a:rPr lang="en-US" sz="2000" dirty="0"/>
              <a:t> rate, amount, term and status. It also provided demographical details about the borrower such as Location, Annual Income, employment year etc.</a:t>
            </a:r>
          </a:p>
          <a:p>
            <a:pPr marL="0" indent="0">
              <a:buNone/>
            </a:pPr>
            <a:r>
              <a:rPr lang="en-US" sz="2400" dirty="0"/>
              <a:t>Expected output </a:t>
            </a:r>
          </a:p>
          <a:p>
            <a:pPr marL="0" indent="0">
              <a:buNone/>
            </a:pPr>
            <a:r>
              <a:rPr lang="en-US" sz="2000" dirty="0"/>
              <a:t>It is expected that key factors impacting the default rates are identified and a set of recommendation is given for identifying the risk across each loan </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Executive summary</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53282C85-185B-409B-9682-A5320C2D2545}"/>
              </a:ext>
            </a:extLst>
          </p:cNvPr>
          <p:cNvGraphicFramePr>
            <a:graphicFrameLocks noGrp="1"/>
          </p:cNvGraphicFramePr>
          <p:nvPr>
            <p:ph idx="1"/>
            <p:extLst>
              <p:ext uri="{D42A27DB-BD31-4B8C-83A1-F6EECF244321}">
                <p14:modId xmlns:p14="http://schemas.microsoft.com/office/powerpoint/2010/main" val="986429896"/>
              </p:ext>
            </p:extLst>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515788"/>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145348" y="1286756"/>
            <a:ext cx="9455732" cy="1110216"/>
          </a:xfrm>
        </p:spPr>
        <p:txBody>
          <a:bodyPr>
            <a:normAutofit/>
          </a:bodyPr>
          <a:lstStyle/>
          <a:p>
            <a:pPr marL="0" indent="0">
              <a:buNone/>
            </a:pPr>
            <a:r>
              <a:rPr lang="en-US" sz="1800" b="1" dirty="0"/>
              <a:t>Default rates for Income verified by Lending Club</a:t>
            </a:r>
          </a:p>
          <a:p>
            <a:pPr marL="0" indent="0">
              <a:buNone/>
            </a:pPr>
            <a:r>
              <a:rPr lang="en-US" sz="1800" dirty="0"/>
              <a:t>It is observed that the default rates for the transaction where the Income was verified by Lending Club is marginally higher than the non-verified transaction.</a:t>
            </a:r>
            <a:endParaRPr lang="en-IN" sz="1800" dirty="0"/>
          </a:p>
        </p:txBody>
      </p:sp>
      <p:pic>
        <p:nvPicPr>
          <p:cNvPr id="1026" name="Picture 2">
            <a:extLst>
              <a:ext uri="{FF2B5EF4-FFF2-40B4-BE49-F238E27FC236}">
                <a16:creationId xmlns:a16="http://schemas.microsoft.com/office/drawing/2014/main" id="{63E11734-078B-400B-AA09-6AE65D431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988" y="2452457"/>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640080"/>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25119" y="1496219"/>
            <a:ext cx="9234045" cy="881928"/>
          </a:xfrm>
        </p:spPr>
        <p:txBody>
          <a:bodyPr>
            <a:normAutofit fontScale="92500" lnSpcReduction="10000"/>
          </a:bodyPr>
          <a:lstStyle/>
          <a:p>
            <a:pPr marL="0" indent="0" algn="just">
              <a:buNone/>
            </a:pPr>
            <a:r>
              <a:rPr lang="en-US" sz="1800" b="1" dirty="0"/>
              <a:t>Purpose of the Loan impacting the default rates</a:t>
            </a:r>
          </a:p>
          <a:p>
            <a:pPr marL="0" indent="0" algn="just">
              <a:buNone/>
            </a:pPr>
            <a:r>
              <a:rPr lang="en-US" sz="1800" dirty="0"/>
              <a:t>It is observed that the default rates for the transaction where the loan has been applied for starting a small business is substantially higher when compared to other loans</a:t>
            </a:r>
            <a:endParaRPr lang="en-IN" sz="1800" dirty="0"/>
          </a:p>
        </p:txBody>
      </p:sp>
      <p:pic>
        <p:nvPicPr>
          <p:cNvPr id="2050" name="Picture 2">
            <a:extLst>
              <a:ext uri="{FF2B5EF4-FFF2-40B4-BE49-F238E27FC236}">
                <a16:creationId xmlns:a16="http://schemas.microsoft.com/office/drawing/2014/main" id="{25ACD508-8CF4-4090-9790-5420557A2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415" y="2378146"/>
            <a:ext cx="7497416" cy="447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8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Location of the borrower impacting the default rates</a:t>
            </a:r>
          </a:p>
          <a:p>
            <a:pPr marL="0" indent="0" algn="just">
              <a:buNone/>
            </a:pPr>
            <a:r>
              <a:rPr lang="en-US" sz="1800" dirty="0"/>
              <a:t>It is observed that the default rates for the borrowers residing in ‘Nebraska’ NE is significantly higher than other States.</a:t>
            </a:r>
            <a:endParaRPr lang="en-IN" sz="1800" dirty="0"/>
          </a:p>
        </p:txBody>
      </p:sp>
      <p:pic>
        <p:nvPicPr>
          <p:cNvPr id="3074" name="Picture 2">
            <a:extLst>
              <a:ext uri="{FF2B5EF4-FFF2-40B4-BE49-F238E27FC236}">
                <a16:creationId xmlns:a16="http://schemas.microsoft.com/office/drawing/2014/main" id="{865605E7-FF24-4E82-8E43-A14566AF3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69" y="2009405"/>
            <a:ext cx="9557119" cy="484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Loan Term impacting the default rates</a:t>
            </a:r>
          </a:p>
          <a:p>
            <a:pPr marL="0" indent="0" algn="just">
              <a:buNone/>
            </a:pPr>
            <a:r>
              <a:rPr lang="en-US" sz="1800" dirty="0"/>
              <a:t>Term of the Loan significantly impacts the default rate. Loans with longer term of 60 Months have a higher default rate as compared to shorter loans of 36 months.</a:t>
            </a:r>
            <a:endParaRPr lang="en-IN" sz="1800" dirty="0"/>
          </a:p>
        </p:txBody>
      </p:sp>
      <p:pic>
        <p:nvPicPr>
          <p:cNvPr id="4099" name="Picture 3">
            <a:extLst>
              <a:ext uri="{FF2B5EF4-FFF2-40B4-BE49-F238E27FC236}">
                <a16:creationId xmlns:a16="http://schemas.microsoft.com/office/drawing/2014/main" id="{149F2EA8-0AFF-4740-94B4-22B4AD45D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238" y="2504705"/>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Loan Grades assigned by Lending Club has a co-relation with the Loan defaults</a:t>
            </a:r>
          </a:p>
          <a:p>
            <a:pPr marL="0" indent="0" algn="just">
              <a:buNone/>
            </a:pPr>
            <a:r>
              <a:rPr lang="en-US" sz="1800" dirty="0"/>
              <a:t>‘</a:t>
            </a:r>
            <a:r>
              <a:rPr lang="en-US" sz="1800" dirty="0" err="1"/>
              <a:t>Grades’and</a:t>
            </a:r>
            <a:r>
              <a:rPr lang="en-US" sz="1800" dirty="0"/>
              <a:t> ‘Sub-Grades’ assigned by Lending club has a co-relation with the default rates. Default rates is higher in the higher grades such as E,F and G.</a:t>
            </a:r>
            <a:endParaRPr lang="en-IN" sz="1800" dirty="0"/>
          </a:p>
        </p:txBody>
      </p:sp>
      <p:pic>
        <p:nvPicPr>
          <p:cNvPr id="5122" name="Picture 2">
            <a:extLst>
              <a:ext uri="{FF2B5EF4-FFF2-40B4-BE49-F238E27FC236}">
                <a16:creationId xmlns:a16="http://schemas.microsoft.com/office/drawing/2014/main" id="{83B88A13-3F00-433E-9E2D-C19D48FF7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17" y="2256445"/>
            <a:ext cx="84486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7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347" y="391505"/>
            <a:ext cx="9313817" cy="856138"/>
          </a:xfrm>
        </p:spPr>
        <p:txBody>
          <a:bodyPr/>
          <a:lstStyle/>
          <a:p>
            <a:r>
              <a:rPr lang="en-US" sz="2800" b="1" dirty="0"/>
              <a:t>Key Recommendations</a:t>
            </a:r>
            <a:endParaRPr lang="en-IN" sz="2800" dirty="0"/>
          </a:p>
        </p:txBody>
      </p:sp>
      <p:sp>
        <p:nvSpPr>
          <p:cNvPr id="3" name="Content Placeholder 2"/>
          <p:cNvSpPr>
            <a:spLocks noGrp="1"/>
          </p:cNvSpPr>
          <p:nvPr>
            <p:ph idx="1"/>
          </p:nvPr>
        </p:nvSpPr>
        <p:spPr>
          <a:xfrm>
            <a:off x="1260627" y="1114473"/>
            <a:ext cx="9198537" cy="962893"/>
          </a:xfrm>
        </p:spPr>
        <p:txBody>
          <a:bodyPr>
            <a:normAutofit/>
          </a:bodyPr>
          <a:lstStyle/>
          <a:p>
            <a:pPr marL="0" indent="0" algn="just">
              <a:buNone/>
            </a:pPr>
            <a:r>
              <a:rPr lang="en-US" sz="1800" b="1" dirty="0"/>
              <a:t>Loan Grades assigned by Lending Club has a co-relation with the Loan defaults</a:t>
            </a:r>
          </a:p>
          <a:p>
            <a:pPr marL="0" indent="0" algn="just">
              <a:buNone/>
            </a:pPr>
            <a:r>
              <a:rPr lang="en-US" sz="1800" dirty="0"/>
              <a:t>Sub-Grades such as F5 and G3 have a very high default rate.</a:t>
            </a:r>
            <a:endParaRPr lang="en-IN" sz="1800" dirty="0"/>
          </a:p>
        </p:txBody>
      </p:sp>
      <p:pic>
        <p:nvPicPr>
          <p:cNvPr id="6146" name="Picture 2">
            <a:extLst>
              <a:ext uri="{FF2B5EF4-FFF2-40B4-BE49-F238E27FC236}">
                <a16:creationId xmlns:a16="http://schemas.microsoft.com/office/drawing/2014/main" id="{919262CF-692F-4051-B92A-D1E460D1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81" y="2077366"/>
            <a:ext cx="9448761" cy="470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13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627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LENDING CLUB ASSIGNMENT  SUBMISSION </vt:lpstr>
      <vt:lpstr> Executive summary</vt:lpstr>
      <vt:lpstr> Problem Solving Methodology</vt:lpstr>
      <vt:lpstr>Key Recommendations</vt:lpstr>
      <vt:lpstr>Key Recommendations</vt:lpstr>
      <vt:lpstr>Key Recommendations</vt:lpstr>
      <vt:lpstr>Key Recommendations</vt:lpstr>
      <vt:lpstr>Key Recommendations</vt:lpstr>
      <vt:lpstr>Key Recommendations</vt:lpstr>
      <vt:lpstr>Key Recommendations</vt:lpstr>
      <vt:lpstr>Key Recommendations</vt:lpstr>
      <vt:lpstr>Key Recommendations</vt:lpstr>
      <vt:lpstr>Key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hitesh gupta</cp:lastModifiedBy>
  <cp:revision>37</cp:revision>
  <dcterms:created xsi:type="dcterms:W3CDTF">2016-06-09T08:16:28Z</dcterms:created>
  <dcterms:modified xsi:type="dcterms:W3CDTF">2019-11-10T16:09:35Z</dcterms:modified>
</cp:coreProperties>
</file>