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sldIdLst>
    <p:sldId id="256" r:id="rId2"/>
    <p:sldId id="259" r:id="rId3"/>
    <p:sldId id="258" r:id="rId4"/>
    <p:sldId id="257" r:id="rId5"/>
    <p:sldId id="264" r:id="rId6"/>
    <p:sldId id="260" r:id="rId7"/>
    <p:sldId id="263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30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80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0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0A21D8-E7AA-4151-A592-07B137EAB0D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A0CEDE-B95E-4CB0-B13F-06A1D68F76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063" y="-533758"/>
            <a:ext cx="12170033" cy="2221356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SMOKERS &amp; </a:t>
            </a:r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E-CIGARETTE</a:t>
            </a:r>
            <a:b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utoShape 2" descr="Image result for cigaret smoker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82832" y="2152093"/>
            <a:ext cx="10701622" cy="401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/>
            <a:r>
              <a:rPr lang="en-US" b="1" u="sng" dirty="0" smtClean="0"/>
              <a:t>OBJECTIVE</a:t>
            </a:r>
            <a:r>
              <a:rPr lang="en-US" dirty="0" smtClean="0"/>
              <a:t> –</a:t>
            </a:r>
          </a:p>
          <a:p>
            <a:pPr algn="l"/>
            <a:r>
              <a:rPr lang="en-US" dirty="0" smtClean="0"/>
              <a:t>To analyze the BRFSS’17 survey data based on demographic variables; prevalence and differences.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                                                                                                </a:t>
            </a:r>
          </a:p>
          <a:p>
            <a:pPr algn="l"/>
            <a:r>
              <a:rPr lang="en-US" dirty="0" smtClean="0"/>
              <a:t>                                                             VS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b="1" u="sng" dirty="0" smtClean="0"/>
              <a:t>Made by-</a:t>
            </a:r>
          </a:p>
          <a:p>
            <a:pPr algn="l"/>
            <a:r>
              <a:rPr lang="en-US" dirty="0" smtClean="0"/>
              <a:t>Hitesh Gohil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85" y="3444458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30" y="344445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21" y="2084912"/>
            <a:ext cx="4531866" cy="4178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09" y="2015143"/>
            <a:ext cx="4495456" cy="42481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3407" y="1045028"/>
            <a:ext cx="9886062" cy="685195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5.) Population with </a:t>
            </a:r>
            <a:r>
              <a:rPr lang="en-US" sz="2500" b="1" i="1" dirty="0" smtClean="0">
                <a:latin typeface="+mn-lt"/>
              </a:rPr>
              <a:t>Marital</a:t>
            </a:r>
            <a:r>
              <a:rPr lang="en-US" sz="2500" b="1" i="1" dirty="0" smtClean="0"/>
              <a:t> </a:t>
            </a:r>
            <a:r>
              <a:rPr lang="en-US" sz="2500" b="1" i="1" dirty="0" smtClean="0">
                <a:latin typeface="+mn-lt"/>
              </a:rPr>
              <a:t>status</a:t>
            </a:r>
            <a:r>
              <a:rPr lang="en-US" sz="2500" b="1" i="1" dirty="0" smtClean="0"/>
              <a:t> </a:t>
            </a:r>
            <a:r>
              <a:rPr lang="en-US" sz="2500" dirty="0" smtClean="0"/>
              <a:t>of unmarried uses more e-cigarette than combustible smoking.</a:t>
            </a:r>
            <a:endParaRPr lang="en-US" sz="2500" dirty="0"/>
          </a:p>
        </p:txBody>
      </p:sp>
      <p:sp>
        <p:nvSpPr>
          <p:cNvPr id="10" name="Rectangle 9"/>
          <p:cNvSpPr/>
          <p:nvPr/>
        </p:nvSpPr>
        <p:spPr>
          <a:xfrm>
            <a:off x="3529584" y="4846320"/>
            <a:ext cx="585216" cy="65836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Adult e-cigarette users-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14.84% population are e-cigarette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Higher the income level, high number of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Population who have completed 12</a:t>
            </a:r>
            <a:r>
              <a:rPr lang="en-US" baseline="30000" dirty="0" smtClean="0"/>
              <a:t>th</a:t>
            </a:r>
            <a:r>
              <a:rPr lang="en-US" dirty="0" smtClean="0"/>
              <a:t> grade or higher level uses more e-cigarette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Males who are between 18 to 34 years of age are higher e-cigarette users whereas in females number of users increases till 65 years of 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E-cigarette users are more who are employed for wages.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White population are the major users among other races.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Married &amp; Unmarried population are the major users among other marital status.</a:t>
            </a:r>
          </a:p>
        </p:txBody>
      </p:sp>
    </p:spTree>
    <p:extLst>
      <p:ext uri="{BB962C8B-B14F-4D97-AF65-F5344CB8AC3E}">
        <p14:creationId xmlns:p14="http://schemas.microsoft.com/office/powerpoint/2010/main" val="41243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294" y="2706817"/>
            <a:ext cx="10634190" cy="14797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THANK YOU</a:t>
            </a:r>
            <a:endParaRPr 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3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77" y="162115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 TO BE ANSWERED FROM THE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4262"/>
            <a:ext cx="10385740" cy="431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Is there a correlation between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i="1" dirty="0" smtClean="0"/>
              <a:t>                  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.)</a:t>
            </a:r>
            <a:r>
              <a:rPr lang="en-US" b="1" i="1" dirty="0" smtClean="0"/>
              <a:t>INCOME </a:t>
            </a:r>
            <a:r>
              <a:rPr lang="en-US" dirty="0" smtClean="0"/>
              <a:t>&amp; </a:t>
            </a:r>
            <a:r>
              <a:rPr lang="en-US" b="1" i="1" dirty="0" smtClean="0"/>
              <a:t>COMBUSTIBLE/E-CIGARETTE USE </a:t>
            </a:r>
            <a:r>
              <a:rPr lang="en-US" dirty="0"/>
              <a:t>&amp; </a:t>
            </a:r>
            <a:r>
              <a:rPr lang="en-US" dirty="0" smtClean="0"/>
              <a:t>differs in </a:t>
            </a:r>
            <a:r>
              <a:rPr lang="en-US" b="1" i="1" dirty="0" smtClean="0"/>
              <a:t>GENDER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b="1" dirty="0" smtClean="0"/>
              <a:t>ii.)</a:t>
            </a:r>
            <a:r>
              <a:rPr lang="en-US" b="1" i="1" dirty="0" smtClean="0"/>
              <a:t>EDUCATION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b="1" i="1" dirty="0" smtClean="0"/>
              <a:t>COMBUSTIBLE/E-CIGARETTE </a:t>
            </a:r>
            <a:r>
              <a:rPr lang="en-US" b="1" i="1" dirty="0"/>
              <a:t>USE  </a:t>
            </a:r>
            <a:r>
              <a:rPr lang="en-US" dirty="0"/>
              <a:t>&amp; </a:t>
            </a:r>
            <a:r>
              <a:rPr lang="en-US" dirty="0" smtClean="0"/>
              <a:t>differs in </a:t>
            </a:r>
            <a:r>
              <a:rPr lang="en-US" b="1" i="1" dirty="0"/>
              <a:t>GENDER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i="1" dirty="0" smtClean="0"/>
              <a:t> </a:t>
            </a:r>
            <a:r>
              <a:rPr lang="en-US" b="1" dirty="0" smtClean="0"/>
              <a:t>iii.)</a:t>
            </a:r>
            <a:r>
              <a:rPr lang="en-US" b="1" i="1" dirty="0" smtClean="0"/>
              <a:t>AGE </a:t>
            </a:r>
            <a:r>
              <a:rPr lang="en-US" dirty="0"/>
              <a:t>&amp; </a:t>
            </a:r>
            <a:r>
              <a:rPr lang="en-US" b="1" i="1" dirty="0" smtClean="0"/>
              <a:t>COMBUSTIBLE/E-CIGARETTE </a:t>
            </a:r>
            <a:r>
              <a:rPr lang="en-US" b="1" i="1" dirty="0"/>
              <a:t>USE  </a:t>
            </a:r>
            <a:r>
              <a:rPr lang="en-US" dirty="0"/>
              <a:t>&amp; </a:t>
            </a:r>
            <a:r>
              <a:rPr lang="en-US" dirty="0" smtClean="0"/>
              <a:t>differs in </a:t>
            </a:r>
            <a:r>
              <a:rPr lang="en-US" b="1" i="1" dirty="0"/>
              <a:t>GENDER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What </a:t>
            </a:r>
            <a:r>
              <a:rPr lang="en-US" b="1" i="1" dirty="0" smtClean="0"/>
              <a:t>EMPLOYMENT STATUS </a:t>
            </a:r>
            <a:r>
              <a:rPr lang="en-US" dirty="0" smtClean="0"/>
              <a:t>uses more; </a:t>
            </a:r>
            <a:r>
              <a:rPr lang="en-US" b="1" i="1" dirty="0" smtClean="0"/>
              <a:t>COMBUSTIBLE/E-CIGARETTE</a:t>
            </a:r>
            <a:r>
              <a:rPr lang="en-US" dirty="0" smtClean="0"/>
              <a:t> &amp; how does it differ by </a:t>
            </a:r>
            <a:r>
              <a:rPr lang="en-US" b="1" i="1" dirty="0"/>
              <a:t>GENDER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3. What </a:t>
            </a:r>
            <a:r>
              <a:rPr lang="en-US" b="1" i="1" dirty="0" smtClean="0"/>
              <a:t>HOME </a:t>
            </a:r>
            <a:r>
              <a:rPr lang="en-US" b="1" i="1" dirty="0"/>
              <a:t>STATUS </a:t>
            </a:r>
            <a:r>
              <a:rPr lang="en-US" dirty="0" smtClean="0"/>
              <a:t>uses </a:t>
            </a:r>
            <a:r>
              <a:rPr lang="en-US" dirty="0"/>
              <a:t>more </a:t>
            </a:r>
            <a:r>
              <a:rPr lang="en-US" dirty="0" smtClean="0"/>
              <a:t>;</a:t>
            </a:r>
            <a:r>
              <a:rPr lang="en-US" b="1" i="1" dirty="0" smtClean="0"/>
              <a:t>COMBUSTIBLE/E-CIGARETTE</a:t>
            </a:r>
            <a:r>
              <a:rPr lang="en-US" dirty="0" smtClean="0"/>
              <a:t> </a:t>
            </a:r>
            <a:r>
              <a:rPr lang="en-US" dirty="0"/>
              <a:t>&amp; how does </a:t>
            </a:r>
            <a:r>
              <a:rPr lang="en-US" dirty="0" smtClean="0"/>
              <a:t>it </a:t>
            </a:r>
            <a:r>
              <a:rPr lang="en-US" dirty="0"/>
              <a:t>differ by </a:t>
            </a:r>
            <a:r>
              <a:rPr lang="en-US" b="1" i="1" dirty="0"/>
              <a:t>GENDER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4. What </a:t>
            </a:r>
            <a:r>
              <a:rPr lang="en-US" b="1" i="1" dirty="0" smtClean="0"/>
              <a:t>RACE</a:t>
            </a:r>
            <a:r>
              <a:rPr lang="en-US" dirty="0" smtClean="0"/>
              <a:t> uses </a:t>
            </a:r>
            <a:r>
              <a:rPr lang="en-US" dirty="0"/>
              <a:t>more</a:t>
            </a:r>
            <a:r>
              <a:rPr lang="en-US" dirty="0" smtClean="0"/>
              <a:t> </a:t>
            </a:r>
            <a:r>
              <a:rPr lang="en-US" dirty="0"/>
              <a:t>;</a:t>
            </a:r>
            <a:r>
              <a:rPr lang="en-US" b="1" i="1" dirty="0" smtClean="0"/>
              <a:t>COMBUSTIBL/E-CIGARETTE</a:t>
            </a:r>
            <a:r>
              <a:rPr lang="en-US" dirty="0" smtClean="0"/>
              <a:t> </a:t>
            </a:r>
            <a:r>
              <a:rPr lang="en-US" dirty="0"/>
              <a:t>&amp; how does </a:t>
            </a:r>
            <a:r>
              <a:rPr lang="en-US" dirty="0" smtClean="0"/>
              <a:t>it </a:t>
            </a:r>
            <a:r>
              <a:rPr lang="en-US" dirty="0"/>
              <a:t>differ by </a:t>
            </a:r>
            <a:r>
              <a:rPr lang="en-US" b="1" i="1" dirty="0"/>
              <a:t>GENDER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5. What </a:t>
            </a:r>
            <a:r>
              <a:rPr lang="en-US" b="1" i="1" dirty="0" smtClean="0"/>
              <a:t>MARITAL </a:t>
            </a:r>
            <a:r>
              <a:rPr lang="en-US" b="1" i="1" dirty="0"/>
              <a:t>STATUS </a:t>
            </a:r>
            <a:r>
              <a:rPr lang="en-US" dirty="0" smtClean="0"/>
              <a:t>uses </a:t>
            </a:r>
            <a:r>
              <a:rPr lang="en-US" dirty="0"/>
              <a:t>more </a:t>
            </a:r>
            <a:r>
              <a:rPr lang="en-US" dirty="0" smtClean="0"/>
              <a:t>;</a:t>
            </a:r>
            <a:r>
              <a:rPr lang="en-US" b="1" i="1" dirty="0" smtClean="0"/>
              <a:t>COMBUSTIBLE/E-CIGARETTE</a:t>
            </a:r>
            <a:r>
              <a:rPr lang="en-US" dirty="0" smtClean="0"/>
              <a:t> </a:t>
            </a:r>
            <a:r>
              <a:rPr lang="en-US" dirty="0"/>
              <a:t>&amp; how does </a:t>
            </a:r>
            <a:r>
              <a:rPr lang="en-US" dirty="0" smtClean="0"/>
              <a:t>it </a:t>
            </a:r>
            <a:r>
              <a:rPr lang="en-US" dirty="0"/>
              <a:t>differ by </a:t>
            </a:r>
            <a:r>
              <a:rPr lang="en-US" b="1" i="1" dirty="0"/>
              <a:t>GENDER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09748" y="601784"/>
            <a:ext cx="788126" cy="1201783"/>
          </a:xfrm>
          <a:prstGeom prst="actionButtonHelp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3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97280" y="1488682"/>
            <a:ext cx="10058400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Approx. 2 out of 5 participants smokes combustible cigarette(41.24%)</a:t>
            </a:r>
            <a:endParaRPr lang="en-US" dirty="0"/>
          </a:p>
          <a:p>
            <a:r>
              <a:rPr lang="en-US" dirty="0" smtClean="0"/>
              <a:t>2. Approx. 1 out of 7 participants uses e-cigarette(14.84%)</a:t>
            </a:r>
          </a:p>
          <a:p>
            <a:r>
              <a:rPr lang="en-US" dirty="0" smtClean="0"/>
              <a:t>3. Participants who never smoked but used e-cigarette; 5.72%.</a:t>
            </a:r>
          </a:p>
          <a:p>
            <a:r>
              <a:rPr lang="en-US" dirty="0" smtClean="0"/>
              <a:t>4. Participants who has QUIT smoking and are actively using e-cigarette; 7.22%. </a:t>
            </a:r>
          </a:p>
          <a:p>
            <a:endParaRPr lang="en-US" dirty="0" smtClean="0"/>
          </a:p>
          <a:p>
            <a:r>
              <a:rPr lang="en-US" b="1" i="1" dirty="0" smtClean="0"/>
              <a:t>*From </a:t>
            </a:r>
            <a:r>
              <a:rPr lang="en-US" b="1" i="1" dirty="0"/>
              <a:t>the given population </a:t>
            </a:r>
            <a:r>
              <a:rPr lang="en-US" b="1" i="1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654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5" y="469152"/>
            <a:ext cx="10058400" cy="1450757"/>
          </a:xfrm>
        </p:spPr>
        <p:txBody>
          <a:bodyPr>
            <a:noAutofit/>
          </a:bodyPr>
          <a:lstStyle/>
          <a:p>
            <a:r>
              <a:rPr lang="en-US" sz="2500" dirty="0" smtClean="0"/>
              <a:t>1.i.) We see that if the </a:t>
            </a:r>
            <a:r>
              <a:rPr lang="en-US" sz="2500" b="1" i="1" dirty="0">
                <a:latin typeface="+mn-lt"/>
              </a:rPr>
              <a:t>I</a:t>
            </a:r>
            <a:r>
              <a:rPr lang="en-US" sz="2500" b="1" i="1" dirty="0" smtClean="0">
                <a:latin typeface="+mn-lt"/>
              </a:rPr>
              <a:t>ncome</a:t>
            </a:r>
            <a:r>
              <a:rPr lang="en-US" sz="2500" dirty="0" smtClean="0"/>
              <a:t> increases both the users of combustible &amp; e-cigarette increases; both in male and female. </a:t>
            </a:r>
            <a:r>
              <a:rPr lang="en-US" sz="2500" b="1" dirty="0"/>
              <a:t/>
            </a:r>
            <a:br>
              <a:rPr lang="en-US" sz="2500" b="1" dirty="0"/>
            </a:br>
            <a:endParaRPr lang="en-US" sz="25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3951" y="1919909"/>
            <a:ext cx="4403406" cy="402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62" y="1919909"/>
            <a:ext cx="4569822" cy="42518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465310" y="2812869"/>
            <a:ext cx="2220687" cy="1698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37269" y="2812869"/>
            <a:ext cx="2486297" cy="1698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0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4262"/>
            <a:ext cx="4650377" cy="4255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85" y="1934262"/>
            <a:ext cx="4726215" cy="42529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120" y="360902"/>
            <a:ext cx="4336869" cy="1385443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1.iii.) </a:t>
            </a:r>
            <a:br>
              <a:rPr lang="en-US" sz="2500" dirty="0" smtClean="0"/>
            </a:br>
            <a:r>
              <a:rPr lang="en-US" sz="2500" dirty="0" smtClean="0"/>
              <a:t>As the </a:t>
            </a:r>
            <a:r>
              <a:rPr lang="en-US" sz="2500" b="1" i="1" dirty="0">
                <a:latin typeface="+mn-lt"/>
              </a:rPr>
              <a:t>A</a:t>
            </a:r>
            <a:r>
              <a:rPr lang="en-US" sz="2500" b="1" i="1" dirty="0" smtClean="0">
                <a:latin typeface="+mn-lt"/>
              </a:rPr>
              <a:t>ge</a:t>
            </a:r>
            <a:r>
              <a:rPr lang="en-US" sz="2500" dirty="0" smtClean="0"/>
              <a:t> of the population increases the use of combustible cigarette increases.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6334240" y="592183"/>
            <a:ext cx="506335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+mj-lt"/>
              </a:rPr>
              <a:t>As the </a:t>
            </a:r>
            <a:r>
              <a:rPr lang="en-US" sz="2300" b="1" i="1" dirty="0"/>
              <a:t>A</a:t>
            </a:r>
            <a:r>
              <a:rPr lang="en-US" sz="2300" b="1" i="1" dirty="0" smtClean="0"/>
              <a:t>ge</a:t>
            </a:r>
            <a:r>
              <a:rPr lang="en-US" sz="2300" dirty="0" smtClean="0">
                <a:latin typeface="+mj-lt"/>
              </a:rPr>
              <a:t> of male increases they tend to use lesser e-cigarette where as in female it’s almost an increasing trend.</a:t>
            </a:r>
            <a:endParaRPr lang="en-US" sz="23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0720" y="3021874"/>
            <a:ext cx="2351314" cy="1698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01097" y="2704871"/>
            <a:ext cx="2529839" cy="14046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94172" y="2246812"/>
            <a:ext cx="2469733" cy="1550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9" y="1845735"/>
            <a:ext cx="4531504" cy="4218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12" y="1845734"/>
            <a:ext cx="4484914" cy="421953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1.ii.) Before analysis we think that more the </a:t>
            </a:r>
            <a:r>
              <a:rPr lang="en-US" sz="2500" b="1" i="1" dirty="0">
                <a:latin typeface="+mn-lt"/>
              </a:rPr>
              <a:t>E</a:t>
            </a:r>
            <a:r>
              <a:rPr lang="en-US" sz="2500" b="1" i="1" dirty="0" smtClean="0">
                <a:latin typeface="+mn-lt"/>
              </a:rPr>
              <a:t>ducated</a:t>
            </a:r>
            <a:r>
              <a:rPr lang="en-US" sz="2500" dirty="0" smtClean="0"/>
              <a:t> people lesser they the users of combustible &amp; e-cigarette but from the graph we see the consumption is almost equal in the higher educated participants; both in male and female.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492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8" y="1858901"/>
            <a:ext cx="4557792" cy="4454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68" y="1858902"/>
            <a:ext cx="4849024" cy="44542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1214" y="138558"/>
            <a:ext cx="10058400" cy="145075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2.) Participants of </a:t>
            </a:r>
            <a:r>
              <a:rPr lang="en-US" sz="2500" b="1" i="1" dirty="0" smtClean="0">
                <a:latin typeface="+mn-lt"/>
              </a:rPr>
              <a:t>Retired</a:t>
            </a:r>
            <a:r>
              <a:rPr lang="en-US" sz="2500" i="1" dirty="0" smtClean="0"/>
              <a:t> </a:t>
            </a:r>
            <a:r>
              <a:rPr lang="en-US" sz="2500" dirty="0" smtClean="0"/>
              <a:t>population uses more combustible cigarette as compared to e-cigarette.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8549640" y="4005072"/>
            <a:ext cx="411480" cy="51206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1" y="2063777"/>
            <a:ext cx="4384307" cy="3862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2063777"/>
            <a:ext cx="4319412" cy="38623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7501" y="286390"/>
            <a:ext cx="10058400" cy="145075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3.) Population who lives in a </a:t>
            </a:r>
            <a:r>
              <a:rPr lang="en-US" sz="2500" b="1" i="1" dirty="0" smtClean="0">
                <a:latin typeface="+mn-lt"/>
              </a:rPr>
              <a:t>Rented</a:t>
            </a:r>
            <a:r>
              <a:rPr lang="en-US" sz="2500" dirty="0" smtClean="0"/>
              <a:t> house uses e-cigarette the most as compared to combustible smoking.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3913632" y="4178808"/>
            <a:ext cx="1014984" cy="80467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5801"/>
            <a:ext cx="4485373" cy="422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65" y="2005801"/>
            <a:ext cx="4503926" cy="422599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4.) White people uses both the combustible &amp; e-cigarette the most as compared to other </a:t>
            </a:r>
            <a:r>
              <a:rPr lang="en-US" sz="2500" b="1" i="1" dirty="0" smtClean="0">
                <a:latin typeface="+mn-lt"/>
              </a:rPr>
              <a:t>Races</a:t>
            </a:r>
            <a:r>
              <a:rPr lang="en-US" sz="2500" b="1" i="1" dirty="0" smtClean="0"/>
              <a:t> </a:t>
            </a:r>
            <a:r>
              <a:rPr lang="en-US" sz="2500" dirty="0" smtClean="0"/>
              <a:t>in the States</a:t>
            </a:r>
            <a:r>
              <a:rPr lang="en-US" sz="2500" b="1" i="1" dirty="0" smtClean="0"/>
              <a:t>.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629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754</TotalTime>
  <Words>467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ANALYSIS OF SMOKERS &amp; E-CIGARETTE                                  USERS </vt:lpstr>
      <vt:lpstr> TO BE ANSWERED FROM THE ANALYSIS </vt:lpstr>
      <vt:lpstr>STATISTICS</vt:lpstr>
      <vt:lpstr>1.i.) We see that if the Income increases both the users of combustible &amp; e-cigarette increases; both in male and female.  </vt:lpstr>
      <vt:lpstr>1.iii.)  As the Age of the population increases the use of combustible cigarette increases.</vt:lpstr>
      <vt:lpstr>1.ii.) Before analysis we think that more the Educated people lesser they the users of combustible &amp; e-cigarette but from the graph we see the consumption is almost equal in the higher educated participants; both in male and female.</vt:lpstr>
      <vt:lpstr>2.) Participants of Retired population uses more combustible cigarette as compared to e-cigarette.</vt:lpstr>
      <vt:lpstr>3.) Population who lives in a Rented house uses e-cigarette the most as compared to combustible smoking.</vt:lpstr>
      <vt:lpstr>4.) White people uses both the combustible &amp; e-cigarette the most as compared to other Races in the States.</vt:lpstr>
      <vt:lpstr>5.) Population with Marital status of unmarried uses more e-cigarette than combustible smoking.</vt:lpstr>
      <vt:lpstr>SUMMARY</vt:lpstr>
      <vt:lpstr>THANK YOU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SMOKERS &amp;  E-CIGARET USERS</dc:title>
  <dc:creator>Hitesh Gohil</dc:creator>
  <cp:lastModifiedBy>Hitesh Gohil</cp:lastModifiedBy>
  <cp:revision>41</cp:revision>
  <dcterms:created xsi:type="dcterms:W3CDTF">2020-02-14T23:11:53Z</dcterms:created>
  <dcterms:modified xsi:type="dcterms:W3CDTF">2020-02-17T15:16:35Z</dcterms:modified>
</cp:coreProperties>
</file>