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59" r:id="rId1"/>
  </p:sldMasterIdLst>
  <p:notesMasterIdLst>
    <p:notesMasterId r:id="rId20"/>
  </p:notesMasterIdLst>
  <p:handoutMasterIdLst>
    <p:handoutMasterId r:id="rId21"/>
  </p:handoutMasterIdLst>
  <p:sldIdLst>
    <p:sldId id="1788" r:id="rId2"/>
    <p:sldId id="668" r:id="rId3"/>
    <p:sldId id="1795" r:id="rId4"/>
    <p:sldId id="1797" r:id="rId5"/>
    <p:sldId id="1798" r:id="rId6"/>
    <p:sldId id="1799" r:id="rId7"/>
    <p:sldId id="1800" r:id="rId8"/>
    <p:sldId id="1801" r:id="rId9"/>
    <p:sldId id="1802" r:id="rId10"/>
    <p:sldId id="1805" r:id="rId11"/>
    <p:sldId id="1806" r:id="rId12"/>
    <p:sldId id="1809" r:id="rId13"/>
    <p:sldId id="1808" r:id="rId14"/>
    <p:sldId id="1803" r:id="rId15"/>
    <p:sldId id="536" r:id="rId16"/>
    <p:sldId id="1794" r:id="rId17"/>
    <p:sldId id="669" r:id="rId18"/>
    <p:sldId id="1796" r:id="rId19"/>
  </p:sldIdLst>
  <p:sldSz cx="12192000" cy="6858000"/>
  <p:notesSz cx="7315200" cy="96012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FFCD00"/>
    <a:srgbClr val="37C4FF"/>
    <a:srgbClr val="194955"/>
    <a:srgbClr val="046A38"/>
    <a:srgbClr val="62B5E5"/>
    <a:srgbClr val="DB291C"/>
    <a:srgbClr val="0076A8"/>
    <a:srgbClr val="3C8A2E"/>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291BB-A226-42FC-A6C3-4DAFBA9000C8}" v="2" dt="2022-02-01T18:12:50.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60" autoAdjust="0"/>
    <p:restoredTop sz="94984" autoAdjust="0"/>
  </p:normalViewPr>
  <p:slideViewPr>
    <p:cSldViewPr snapToGrid="0" showGuides="1">
      <p:cViewPr varScale="1">
        <p:scale>
          <a:sx n="59" d="100"/>
          <a:sy n="59" d="100"/>
        </p:scale>
        <p:origin x="524" y="60"/>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283417168790693E-2"/>
          <c:y val="8.7783886855407667E-2"/>
          <c:w val="0.92442130024510905"/>
          <c:h val="0.73595592052184899"/>
        </c:manualLayout>
      </c:layout>
      <c:barChart>
        <c:barDir val="bar"/>
        <c:grouping val="stacked"/>
        <c:varyColors val="0"/>
        <c:ser>
          <c:idx val="0"/>
          <c:order val="0"/>
          <c:tx>
            <c:strRef>
              <c:f>Sheet1!$B$1</c:f>
              <c:strCache>
                <c:ptCount val="1"/>
                <c:pt idx="0">
                  <c:v>Python-Visulization</c:v>
                </c:pt>
              </c:strCache>
            </c:strRef>
          </c:tx>
          <c:spPr>
            <a:solidFill>
              <a:schemeClr val="accent1"/>
            </a:solidFill>
            <a:ln>
              <a:noFill/>
            </a:ln>
            <a:effectLst/>
          </c:spPr>
          <c:invertIfNegative val="0"/>
          <c:dLbls>
            <c:dLbl>
              <c:idx val="0"/>
              <c:tx>
                <c:rich>
                  <a:bodyPr/>
                  <a:lstStyle/>
                  <a:p>
                    <a:fld id="{2CE0A821-B08A-4381-8129-63314F5DA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909-41C8-B780-755670585F99}"/>
                </c:ext>
              </c:extLst>
            </c:dLbl>
            <c:dLbl>
              <c:idx val="1"/>
              <c:tx>
                <c:rich>
                  <a:bodyPr/>
                  <a:lstStyle/>
                  <a:p>
                    <a:fld id="{437A804F-140F-47FC-889E-B06F1B90D2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909-41C8-B780-755670585F99}"/>
                </c:ext>
              </c:extLst>
            </c:dLbl>
            <c:dLbl>
              <c:idx val="2"/>
              <c:tx>
                <c:rich>
                  <a:bodyPr/>
                  <a:lstStyle/>
                  <a:p>
                    <a:fld id="{BFF27C52-17A3-4D74-9CFF-B8B7BDFB6D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909-41C8-B780-755670585F99}"/>
                </c:ext>
              </c:extLst>
            </c:dLbl>
            <c:dLbl>
              <c:idx val="3"/>
              <c:tx>
                <c:rich>
                  <a:bodyPr/>
                  <a:lstStyle/>
                  <a:p>
                    <a:fld id="{01DD132E-F587-4662-B7AE-A35A1B74B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909-41C8-B780-755670585F99}"/>
                </c:ext>
              </c:extLst>
            </c:dLbl>
            <c:dLbl>
              <c:idx val="4"/>
              <c:tx>
                <c:rich>
                  <a:bodyPr/>
                  <a:lstStyle/>
                  <a:p>
                    <a:fld id="{80FF6012-CEA0-4F61-9BF1-48CBDDAEE5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Sheet1!$B$2:$B$6</c:f>
              <c:numCache>
                <c:formatCode>0.00%</c:formatCode>
                <c:ptCount val="5"/>
                <c:pt idx="0">
                  <c:v>0.35</c:v>
                </c:pt>
                <c:pt idx="1">
                  <c:v>0.25</c:v>
                </c:pt>
                <c:pt idx="2">
                  <c:v>0.3</c:v>
                </c:pt>
                <c:pt idx="3">
                  <c:v>0.4</c:v>
                </c:pt>
                <c:pt idx="4">
                  <c:v>0.2</c:v>
                </c:pt>
              </c:numCache>
            </c:numRef>
          </c:val>
          <c:extLst>
            <c:ext xmlns:c15="http://schemas.microsoft.com/office/drawing/2012/chart" uri="{02D57815-91ED-43cb-92C2-25804820EDAC}">
              <c15:datalabelsRange>
                <c15:f>Sheet1!$B$2:$B$6</c15:f>
                <c15:dlblRangeCache>
                  <c:ptCount val="5"/>
                  <c:pt idx="0">
                    <c:v>35.00%</c:v>
                  </c:pt>
                  <c:pt idx="1">
                    <c:v>25.00%</c:v>
                  </c:pt>
                  <c:pt idx="2">
                    <c:v>30.00%</c:v>
                  </c:pt>
                  <c:pt idx="3">
                    <c:v>40.00%</c:v>
                  </c:pt>
                  <c:pt idx="4">
                    <c:v>20.00%</c:v>
                  </c:pt>
                </c15:dlblRangeCache>
              </c15:datalabelsRange>
            </c:ext>
            <c:ext xmlns:c16="http://schemas.microsoft.com/office/drawing/2014/chart" uri="{C3380CC4-5D6E-409C-BE32-E72D297353CC}">
              <c16:uniqueId val="{00000000-D1F8-44A2-9A50-E44EFCE34424}"/>
            </c:ext>
          </c:extLst>
        </c:ser>
        <c:ser>
          <c:idx val="1"/>
          <c:order val="1"/>
          <c:tx>
            <c:strRef>
              <c:f>Sheet1!$C$1</c:f>
              <c:strCache>
                <c:ptCount val="1"/>
                <c:pt idx="0">
                  <c:v>Power BI</c:v>
                </c:pt>
              </c:strCache>
            </c:strRef>
          </c:tx>
          <c:spPr>
            <a:solidFill>
              <a:schemeClr val="accent2"/>
            </a:solidFill>
            <a:ln>
              <a:noFill/>
            </a:ln>
            <a:effectLst/>
          </c:spPr>
          <c:invertIfNegative val="0"/>
          <c:dLbls>
            <c:dLbl>
              <c:idx val="0"/>
              <c:tx>
                <c:rich>
                  <a:bodyPr/>
                  <a:lstStyle/>
                  <a:p>
                    <a:fld id="{1AB1B264-AB53-41E6-B7F9-D9EB84C521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909-41C8-B780-755670585F99}"/>
                </c:ext>
              </c:extLst>
            </c:dLbl>
            <c:dLbl>
              <c:idx val="1"/>
              <c:tx>
                <c:rich>
                  <a:bodyPr/>
                  <a:lstStyle/>
                  <a:p>
                    <a:fld id="{B729F8AD-C1D4-4E10-8D4E-452E50E540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909-41C8-B780-755670585F99}"/>
                </c:ext>
              </c:extLst>
            </c:dLbl>
            <c:dLbl>
              <c:idx val="2"/>
              <c:tx>
                <c:rich>
                  <a:bodyPr/>
                  <a:lstStyle/>
                  <a:p>
                    <a:fld id="{E222E33B-822C-408E-BDDE-A5480329DB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909-41C8-B780-755670585F99}"/>
                </c:ext>
              </c:extLst>
            </c:dLbl>
            <c:dLbl>
              <c:idx val="3"/>
              <c:tx>
                <c:rich>
                  <a:bodyPr/>
                  <a:lstStyle/>
                  <a:p>
                    <a:fld id="{154C3534-8FDC-4822-B7EC-1B37E7B1F9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909-41C8-B780-755670585F99}"/>
                </c:ext>
              </c:extLst>
            </c:dLbl>
            <c:dLbl>
              <c:idx val="4"/>
              <c:tx>
                <c:rich>
                  <a:bodyPr/>
                  <a:lstStyle/>
                  <a:p>
                    <a:fld id="{9DD4B4F4-AD1F-451C-8835-DB887F9309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Gowri Sankar</c:v>
                </c:pt>
                <c:pt idx="1">
                  <c:v>Lakshi</c:v>
                </c:pt>
                <c:pt idx="2">
                  <c:v>Satish</c:v>
                </c:pt>
                <c:pt idx="3">
                  <c:v>Hitesh</c:v>
                </c:pt>
                <c:pt idx="4">
                  <c:v>Harsh</c:v>
                </c:pt>
              </c:strCache>
            </c:strRef>
          </c:cat>
          <c:val>
            <c:numRef>
              <c:f>Sheet1!$C$2:$C$6</c:f>
              <c:numCache>
                <c:formatCode>0.00%</c:formatCode>
                <c:ptCount val="5"/>
                <c:pt idx="0">
                  <c:v>0.2</c:v>
                </c:pt>
                <c:pt idx="1">
                  <c:v>0.1</c:v>
                </c:pt>
                <c:pt idx="2">
                  <c:v>0.1</c:v>
                </c:pt>
                <c:pt idx="3">
                  <c:v>0.2</c:v>
                </c:pt>
                <c:pt idx="4">
                  <c:v>0.5</c:v>
                </c:pt>
              </c:numCache>
            </c:numRef>
          </c:val>
          <c:extLst>
            <c:ext xmlns:c15="http://schemas.microsoft.com/office/drawing/2012/chart" uri="{02D57815-91ED-43cb-92C2-25804820EDAC}">
              <c15:datalabelsRange>
                <c15:f>Sheet1!$C$2:$C$6</c15:f>
                <c15:dlblRangeCache>
                  <c:ptCount val="5"/>
                  <c:pt idx="0">
                    <c:v>20.00%</c:v>
                  </c:pt>
                  <c:pt idx="1">
                    <c:v>10.00%</c:v>
                  </c:pt>
                  <c:pt idx="2">
                    <c:v>10.00%</c:v>
                  </c:pt>
                  <c:pt idx="3">
                    <c:v>20.00%</c:v>
                  </c:pt>
                  <c:pt idx="4">
                    <c:v>50.00%</c:v>
                  </c:pt>
                </c15:dlblRangeCache>
              </c15:datalabelsRange>
            </c:ext>
            <c:ext xmlns:c16="http://schemas.microsoft.com/office/drawing/2014/chart" uri="{C3380CC4-5D6E-409C-BE32-E72D297353CC}">
              <c16:uniqueId val="{00000001-D1F8-44A2-9A50-E44EFCE34424}"/>
            </c:ext>
          </c:extLst>
        </c:ser>
        <c:ser>
          <c:idx val="2"/>
          <c:order val="2"/>
          <c:tx>
            <c:strRef>
              <c:f>Sheet1!$D$1</c:f>
              <c:strCache>
                <c:ptCount val="1"/>
                <c:pt idx="0">
                  <c:v>Modelling</c:v>
                </c:pt>
              </c:strCache>
            </c:strRef>
          </c:tx>
          <c:spPr>
            <a:solidFill>
              <a:schemeClr val="accent3"/>
            </a:solidFill>
            <a:ln>
              <a:noFill/>
            </a:ln>
            <a:effectLst/>
          </c:spPr>
          <c:invertIfNegative val="0"/>
          <c:dLbls>
            <c:dLbl>
              <c:idx val="0"/>
              <c:tx>
                <c:rich>
                  <a:bodyPr/>
                  <a:lstStyle/>
                  <a:p>
                    <a:fld id="{03CC1825-8525-4588-945F-725B9F2A4B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909-41C8-B780-755670585F99}"/>
                </c:ext>
              </c:extLst>
            </c:dLbl>
            <c:dLbl>
              <c:idx val="1"/>
              <c:tx>
                <c:rich>
                  <a:bodyPr/>
                  <a:lstStyle/>
                  <a:p>
                    <a:fld id="{5E0782FC-C9FD-4DE6-9EDD-1B247A7EF3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909-41C8-B780-755670585F99}"/>
                </c:ext>
              </c:extLst>
            </c:dLbl>
            <c:dLbl>
              <c:idx val="2"/>
              <c:tx>
                <c:rich>
                  <a:bodyPr/>
                  <a:lstStyle/>
                  <a:p>
                    <a:fld id="{7892E378-76F0-431E-A3C7-FABC15281E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909-41C8-B780-755670585F99}"/>
                </c:ext>
              </c:extLst>
            </c:dLbl>
            <c:dLbl>
              <c:idx val="3"/>
              <c:tx>
                <c:rich>
                  <a:bodyPr/>
                  <a:lstStyle/>
                  <a:p>
                    <a:fld id="{E6C9F415-8F06-4C18-AF4F-14F1421627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909-41C8-B780-755670585F99}"/>
                </c:ext>
              </c:extLst>
            </c:dLbl>
            <c:dLbl>
              <c:idx val="4"/>
              <c:tx>
                <c:rich>
                  <a:bodyPr/>
                  <a:lstStyle/>
                  <a:p>
                    <a:fld id="{F0FA8047-AAF6-4C56-9E57-50FB7C7B61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Sheet1!$D$2:$D$6</c:f>
              <c:numCache>
                <c:formatCode>0.00%</c:formatCode>
                <c:ptCount val="5"/>
                <c:pt idx="0">
                  <c:v>0.3</c:v>
                </c:pt>
                <c:pt idx="1">
                  <c:v>0.2</c:v>
                </c:pt>
                <c:pt idx="2">
                  <c:v>0.45</c:v>
                </c:pt>
                <c:pt idx="3">
                  <c:v>0.25</c:v>
                </c:pt>
                <c:pt idx="4">
                  <c:v>0.15</c:v>
                </c:pt>
              </c:numCache>
            </c:numRef>
          </c:val>
          <c:extLst>
            <c:ext xmlns:c15="http://schemas.microsoft.com/office/drawing/2012/chart" uri="{02D57815-91ED-43cb-92C2-25804820EDAC}">
              <c15:datalabelsRange>
                <c15:f>Sheet1!$D$2:$D$6</c15:f>
                <c15:dlblRangeCache>
                  <c:ptCount val="5"/>
                  <c:pt idx="0">
                    <c:v>30.00%</c:v>
                  </c:pt>
                  <c:pt idx="1">
                    <c:v>20.00%</c:v>
                  </c:pt>
                  <c:pt idx="2">
                    <c:v>45.00%</c:v>
                  </c:pt>
                  <c:pt idx="3">
                    <c:v>25.00%</c:v>
                  </c:pt>
                  <c:pt idx="4">
                    <c:v>15.00%</c:v>
                  </c:pt>
                </c15:dlblRangeCache>
              </c15:datalabelsRange>
            </c:ext>
            <c:ext xmlns:c16="http://schemas.microsoft.com/office/drawing/2014/chart" uri="{C3380CC4-5D6E-409C-BE32-E72D297353CC}">
              <c16:uniqueId val="{00000002-D1F8-44A2-9A50-E44EFCE34424}"/>
            </c:ext>
          </c:extLst>
        </c:ser>
        <c:ser>
          <c:idx val="3"/>
          <c:order val="3"/>
          <c:tx>
            <c:strRef>
              <c:f>Sheet1!$E$1</c:f>
              <c:strCache>
                <c:ptCount val="1"/>
                <c:pt idx="0">
                  <c:v>Documentation</c:v>
                </c:pt>
              </c:strCache>
            </c:strRef>
          </c:tx>
          <c:spPr>
            <a:solidFill>
              <a:schemeClr val="accent4"/>
            </a:solidFill>
            <a:ln>
              <a:noFill/>
            </a:ln>
            <a:effectLst/>
          </c:spPr>
          <c:invertIfNegative val="0"/>
          <c:dLbls>
            <c:dLbl>
              <c:idx val="0"/>
              <c:tx>
                <c:rich>
                  <a:bodyPr/>
                  <a:lstStyle/>
                  <a:p>
                    <a:fld id="{A14727A7-9E1C-47D6-82E0-A0B272A0C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B909-41C8-B780-755670585F99}"/>
                </c:ext>
              </c:extLst>
            </c:dLbl>
            <c:dLbl>
              <c:idx val="1"/>
              <c:tx>
                <c:rich>
                  <a:bodyPr/>
                  <a:lstStyle/>
                  <a:p>
                    <a:fld id="{977CDE53-FF8F-454B-9F91-A88A960128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909-41C8-B780-755670585F99}"/>
                </c:ext>
              </c:extLst>
            </c:dLbl>
            <c:dLbl>
              <c:idx val="2"/>
              <c:tx>
                <c:rich>
                  <a:bodyPr/>
                  <a:lstStyle/>
                  <a:p>
                    <a:fld id="{24C2E2F1-FC71-49B3-BB17-1ED738C17C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909-41C8-B780-755670585F99}"/>
                </c:ext>
              </c:extLst>
            </c:dLbl>
            <c:dLbl>
              <c:idx val="3"/>
              <c:tx>
                <c:rich>
                  <a:bodyPr/>
                  <a:lstStyle/>
                  <a:p>
                    <a:fld id="{3A06460F-4C1C-498B-8A43-0CD77F864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909-41C8-B780-755670585F99}"/>
                </c:ext>
              </c:extLst>
            </c:dLbl>
            <c:dLbl>
              <c:idx val="4"/>
              <c:tx>
                <c:rich>
                  <a:bodyPr/>
                  <a:lstStyle/>
                  <a:p>
                    <a:fld id="{32CA362F-948B-4331-847A-9C545993E9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Sheet1!$E$2:$E$6</c:f>
              <c:numCache>
                <c:formatCode>0.00%</c:formatCode>
                <c:ptCount val="5"/>
                <c:pt idx="0">
                  <c:v>0.15</c:v>
                </c:pt>
                <c:pt idx="1">
                  <c:v>0.45</c:v>
                </c:pt>
                <c:pt idx="2">
                  <c:v>0.15</c:v>
                </c:pt>
                <c:pt idx="3">
                  <c:v>0.15</c:v>
                </c:pt>
                <c:pt idx="4">
                  <c:v>0.15</c:v>
                </c:pt>
              </c:numCache>
            </c:numRef>
          </c:val>
          <c:extLst>
            <c:ext xmlns:c15="http://schemas.microsoft.com/office/drawing/2012/chart" uri="{02D57815-91ED-43cb-92C2-25804820EDAC}">
              <c15:datalabelsRange>
                <c15:f>Sheet1!$E$2:$E$6</c15:f>
                <c15:dlblRangeCache>
                  <c:ptCount val="5"/>
                  <c:pt idx="0">
                    <c:v>15.00%</c:v>
                  </c:pt>
                  <c:pt idx="1">
                    <c:v>45.00%</c:v>
                  </c:pt>
                  <c:pt idx="2">
                    <c:v>15.00%</c:v>
                  </c:pt>
                  <c:pt idx="3">
                    <c:v>15.00%</c:v>
                  </c:pt>
                  <c:pt idx="4">
                    <c:v>15.00%</c:v>
                  </c:pt>
                </c15:dlblRangeCache>
              </c15:datalabelsRange>
            </c:ext>
            <c:ext xmlns:c16="http://schemas.microsoft.com/office/drawing/2014/chart" uri="{C3380CC4-5D6E-409C-BE32-E72D297353CC}">
              <c16:uniqueId val="{00000003-D1F8-44A2-9A50-E44EFCE34424}"/>
            </c:ext>
          </c:extLst>
        </c:ser>
        <c:dLbls>
          <c:dLblPos val="ctr"/>
          <c:showLegendKey val="0"/>
          <c:showVal val="1"/>
          <c:showCatName val="0"/>
          <c:showSerName val="0"/>
          <c:showPercent val="0"/>
          <c:showBubbleSize val="0"/>
        </c:dLbls>
        <c:gapWidth val="104"/>
        <c:overlap val="100"/>
        <c:axId val="316287104"/>
        <c:axId val="316287888"/>
      </c:barChart>
      <c:catAx>
        <c:axId val="316287104"/>
        <c:scaling>
          <c:orientation val="minMax"/>
        </c:scaling>
        <c:delete val="0"/>
        <c:axPos val="l"/>
        <c:title>
          <c:tx>
            <c:rich>
              <a:bodyPr/>
              <a:lstStyle/>
              <a:p>
                <a:pPr>
                  <a:defRPr/>
                </a:pPr>
                <a:r>
                  <a:rPr lang="en-US" dirty="0"/>
                  <a:t>Group Member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888"/>
        <c:crosses val="autoZero"/>
        <c:auto val="1"/>
        <c:lblAlgn val="ctr"/>
        <c:lblOffset val="100"/>
        <c:noMultiLvlLbl val="0"/>
      </c:catAx>
      <c:valAx>
        <c:axId val="316287888"/>
        <c:scaling>
          <c:orientation val="minMax"/>
          <c:max val="1"/>
        </c:scaling>
        <c:delete val="0"/>
        <c:axPos val="b"/>
        <c:majorGridlines>
          <c:spPr>
            <a:ln w="3175" cap="flat" cmpd="sng" algn="ctr">
              <a:solidFill>
                <a:schemeClr val="tx2"/>
              </a:solidFill>
              <a:round/>
            </a:ln>
            <a:effectLst/>
          </c:spPr>
        </c:majorGridlines>
        <c:title>
          <c:tx>
            <c:rich>
              <a:bodyPr/>
              <a:lstStyle/>
              <a:p>
                <a:pPr>
                  <a:defRPr/>
                </a:pPr>
                <a:r>
                  <a:rPr lang="en-US" dirty="0"/>
                  <a:t>Group</a:t>
                </a:r>
                <a:r>
                  <a:rPr lang="en-US" baseline="0" dirty="0"/>
                  <a:t> Contribution</a:t>
                </a:r>
                <a:endParaRPr lang="en-US" dirty="0"/>
              </a:p>
            </c:rich>
          </c:tx>
          <c:overlay val="0"/>
        </c:title>
        <c:numFmt formatCode="0.00%" sourceLinked="1"/>
        <c:majorTickMark val="none"/>
        <c:minorTickMark val="none"/>
        <c:tickLblPos val="nextTo"/>
        <c:spPr>
          <a:noFill/>
          <a:ln w="3175">
            <a:solidFill>
              <a:schemeClr val="tx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104"/>
        <c:crosses val="autoZero"/>
        <c:crossBetween val="between"/>
      </c:valAx>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3/14/2022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3/14/2022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11000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259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552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38" name="Picture Placeholder 8">
            <a:extLst>
              <a:ext uri="{FF2B5EF4-FFF2-40B4-BE49-F238E27FC236}">
                <a16:creationId xmlns:a16="http://schemas.microsoft.com/office/drawing/2014/main" id="{0C306D81-7367-44CC-A37B-727E754CBE7A}"/>
              </a:ext>
            </a:extLst>
          </p:cNvPr>
          <p:cNvSpPr>
            <a:spLocks noGrp="1"/>
          </p:cNvSpPr>
          <p:nvPr>
            <p:ph type="pic" sz="quarter" idx="11"/>
          </p:nvPr>
        </p:nvSpPr>
        <p:spPr>
          <a:xfrm>
            <a:off x="2851580" y="806196"/>
            <a:ext cx="6651205" cy="5404104"/>
          </a:xfrm>
          <a:prstGeom prst="rect">
            <a:avLst/>
          </a:prstGeom>
        </p:spPr>
        <p:txBody>
          <a:bodyPr/>
          <a:lstStyle/>
          <a:p>
            <a:r>
              <a:rPr lang="en-US" noProof="0"/>
              <a:t>Click icon to add picture</a:t>
            </a:r>
            <a:endParaRPr lang="en-US" noProof="0" dirty="0"/>
          </a:p>
        </p:txBody>
      </p:sp>
      <p:sp>
        <p:nvSpPr>
          <p:cNvPr id="39" name="Text Placeholder 4">
            <a:extLst>
              <a:ext uri="{FF2B5EF4-FFF2-40B4-BE49-F238E27FC236}">
                <a16:creationId xmlns:a16="http://schemas.microsoft.com/office/drawing/2014/main" id="{0A4DCBC5-2A16-405E-9022-F4702155B272}"/>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0" name="Title 1">
            <a:extLst>
              <a:ext uri="{FF2B5EF4-FFF2-40B4-BE49-F238E27FC236}">
                <a16:creationId xmlns:a16="http://schemas.microsoft.com/office/drawing/2014/main" id="{AFA667C9-E853-487C-B2C4-317FB083F297}"/>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44" name="Group 43">
            <a:extLst>
              <a:ext uri="{FF2B5EF4-FFF2-40B4-BE49-F238E27FC236}">
                <a16:creationId xmlns:a16="http://schemas.microsoft.com/office/drawing/2014/main" id="{EF185341-9C60-4AD4-9579-2287699EE8DE}"/>
              </a:ext>
            </a:extLst>
          </p:cNvPr>
          <p:cNvGrpSpPr/>
          <p:nvPr userDrawn="1"/>
        </p:nvGrpSpPr>
        <p:grpSpPr>
          <a:xfrm>
            <a:off x="465225" y="378000"/>
            <a:ext cx="1993847" cy="307976"/>
            <a:chOff x="398463" y="404813"/>
            <a:chExt cx="1627187" cy="307976"/>
          </a:xfrm>
          <a:solidFill>
            <a:schemeClr val="bg1"/>
          </a:solidFill>
        </p:grpSpPr>
        <p:sp>
          <p:nvSpPr>
            <p:cNvPr id="45" name="Oval 5">
              <a:extLst>
                <a:ext uri="{FF2B5EF4-FFF2-40B4-BE49-F238E27FC236}">
                  <a16:creationId xmlns:a16="http://schemas.microsoft.com/office/drawing/2014/main" id="{DB0C536E-46EA-44F7-B243-2E791E6550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6" name="Freeform 6">
              <a:extLst>
                <a:ext uri="{FF2B5EF4-FFF2-40B4-BE49-F238E27FC236}">
                  <a16:creationId xmlns:a16="http://schemas.microsoft.com/office/drawing/2014/main" id="{29784281-A7B9-4D6A-99CC-7F666AED822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7" name="Rectangle 7">
              <a:extLst>
                <a:ext uri="{FF2B5EF4-FFF2-40B4-BE49-F238E27FC236}">
                  <a16:creationId xmlns:a16="http://schemas.microsoft.com/office/drawing/2014/main" id="{2DBA43C2-F624-4598-83BC-A70F81B5560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8" name="Freeform 8">
              <a:extLst>
                <a:ext uri="{FF2B5EF4-FFF2-40B4-BE49-F238E27FC236}">
                  <a16:creationId xmlns:a16="http://schemas.microsoft.com/office/drawing/2014/main" id="{E7D0EA23-5693-44F1-ABDE-DC6B70298B9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9" name="Rectangle 9">
              <a:extLst>
                <a:ext uri="{FF2B5EF4-FFF2-40B4-BE49-F238E27FC236}">
                  <a16:creationId xmlns:a16="http://schemas.microsoft.com/office/drawing/2014/main" id="{87C13491-8024-4254-81D7-500A7241805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0" name="Rectangle 10">
              <a:extLst>
                <a:ext uri="{FF2B5EF4-FFF2-40B4-BE49-F238E27FC236}">
                  <a16:creationId xmlns:a16="http://schemas.microsoft.com/office/drawing/2014/main" id="{C0C0C282-8535-4F6F-AB3C-7134A1EA82F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1" name="Freeform 11">
              <a:extLst>
                <a:ext uri="{FF2B5EF4-FFF2-40B4-BE49-F238E27FC236}">
                  <a16:creationId xmlns:a16="http://schemas.microsoft.com/office/drawing/2014/main" id="{FC200BA6-71D3-4ACC-A2A5-797754D0DAF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2" name="Freeform 12">
              <a:extLst>
                <a:ext uri="{FF2B5EF4-FFF2-40B4-BE49-F238E27FC236}">
                  <a16:creationId xmlns:a16="http://schemas.microsoft.com/office/drawing/2014/main" id="{C25519AD-D890-4110-B681-5A01C831108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3" name="Freeform 13">
              <a:extLst>
                <a:ext uri="{FF2B5EF4-FFF2-40B4-BE49-F238E27FC236}">
                  <a16:creationId xmlns:a16="http://schemas.microsoft.com/office/drawing/2014/main" id="{447EF8CE-8593-4600-A90D-DC4AE0EF0D6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4" name="Freeform 14">
              <a:extLst>
                <a:ext uri="{FF2B5EF4-FFF2-40B4-BE49-F238E27FC236}">
                  <a16:creationId xmlns:a16="http://schemas.microsoft.com/office/drawing/2014/main" id="{E6E56E78-32ED-41C5-85EE-44877C2E41A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5"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7" y="6477012"/>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Presentation title</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13"/>
            <a:ext cx="5355168" cy="207749"/>
          </a:xfrm>
          <a:prstGeom prst="rect">
            <a:avLst/>
          </a:prstGeom>
          <a:noFill/>
        </p:spPr>
        <p:txBody>
          <a:bodyPr wrap="square" lIns="0" tIns="0" rIns="0" bIns="0" rtlCol="0">
            <a:spAutoFit/>
          </a:bodyPr>
          <a:lstStyle/>
          <a:p>
            <a:pPr marL="0" indent="0">
              <a:spcBef>
                <a:spcPts val="451"/>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83" y="6477012"/>
            <a:ext cx="307975" cy="103875"/>
          </a:xfrm>
          <a:prstGeom prst="rect">
            <a:avLst/>
          </a:prstGeom>
          <a:noFill/>
        </p:spPr>
        <p:txBody>
          <a:bodyPr wrap="square" lIns="0" tIns="0" rIns="0" bIns="0" rtlCol="0">
            <a:spAutoFit/>
          </a:bodyPr>
          <a:lstStyle/>
          <a:p>
            <a:pPr marL="0" indent="0" algn="r">
              <a:spcBef>
                <a:spcPts val="451"/>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1"/>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4" y="651600"/>
            <a:ext cx="11162351"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4" y="317513"/>
            <a:ext cx="11162351" cy="6985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501657" y="1700213"/>
            <a:ext cx="11165417" cy="4678986"/>
          </a:xfrm>
          <a:prstGeom prst="rect">
            <a:avLst/>
          </a:prstGeom>
        </p:spPr>
        <p:txBody>
          <a:bodyPr vert="horz" lIns="0" tIns="0" rIns="0" bIns="0" rtlCol="0">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008271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7" y="4211955"/>
            <a:ext cx="8528937" cy="2169796"/>
          </a:xfrm>
        </p:spPr>
        <p:txBody>
          <a:bodyPr anchor="b" anchorCtr="0"/>
          <a:lstStyle>
            <a:lvl1pPr>
              <a:lnSpc>
                <a:spcPct val="100000"/>
              </a:lnSpc>
              <a:spcAft>
                <a:spcPts val="451"/>
              </a:spcAft>
              <a:defRPr sz="675"/>
            </a:lvl1pPr>
          </a:lstStyle>
          <a:p>
            <a:pPr lvl="0"/>
            <a:r>
              <a:rPr lang="en-US"/>
              <a:t>Click to edit Master text styles</a:t>
            </a:r>
          </a:p>
        </p:txBody>
      </p:sp>
      <p:sp>
        <p:nvSpPr>
          <p:cNvPr id="3" name="Picture Placeholder 2"/>
          <p:cNvSpPr>
            <a:spLocks noGrp="1"/>
          </p:cNvSpPr>
          <p:nvPr>
            <p:ph type="pic" sz="quarter" idx="14" hasCustomPrompt="1"/>
          </p:nvPr>
        </p:nvSpPr>
        <p:spPr>
          <a:xfrm>
            <a:off x="9370854" y="4211955"/>
            <a:ext cx="2319503"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4" y="6018028"/>
            <a:ext cx="2319503" cy="363722"/>
          </a:xfrm>
        </p:spPr>
        <p:txBody>
          <a:bodyPr anchor="b" anchorCtr="0"/>
          <a:lstStyle>
            <a:lvl1pPr>
              <a:lnSpc>
                <a:spcPct val="100000"/>
              </a:lnSpc>
              <a:defRPr sz="713"/>
            </a:lvl1pPr>
          </a:lstStyle>
          <a:p>
            <a:pPr lvl="0"/>
            <a:r>
              <a:rPr lang="en-US"/>
              <a:t>Click to edit Master text styles</a:t>
            </a:r>
          </a:p>
        </p:txBody>
      </p:sp>
      <p:grpSp>
        <p:nvGrpSpPr>
          <p:cNvPr id="16" name="Group 15">
            <a:extLst>
              <a:ext uri="{FF2B5EF4-FFF2-40B4-BE49-F238E27FC236}">
                <a16:creationId xmlns:a16="http://schemas.microsoft.com/office/drawing/2014/main" id="{F85FB3C6-C1BB-41C2-856E-B15316A7B971}"/>
              </a:ext>
            </a:extLst>
          </p:cNvPr>
          <p:cNvGrpSpPr/>
          <p:nvPr userDrawn="1"/>
        </p:nvGrpSpPr>
        <p:grpSpPr>
          <a:xfrm>
            <a:off x="465225" y="378000"/>
            <a:ext cx="1993847" cy="307976"/>
            <a:chOff x="398463" y="404813"/>
            <a:chExt cx="1627187" cy="307976"/>
          </a:xfrm>
          <a:solidFill>
            <a:schemeClr val="tx1"/>
          </a:solidFill>
        </p:grpSpPr>
        <p:sp>
          <p:nvSpPr>
            <p:cNvPr id="17" name="Oval 5">
              <a:extLst>
                <a:ext uri="{FF2B5EF4-FFF2-40B4-BE49-F238E27FC236}">
                  <a16:creationId xmlns:a16="http://schemas.microsoft.com/office/drawing/2014/main" id="{08F01EBA-EDE4-4F1A-B341-CF6FC21F7620}"/>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6">
              <a:extLst>
                <a:ext uri="{FF2B5EF4-FFF2-40B4-BE49-F238E27FC236}">
                  <a16:creationId xmlns:a16="http://schemas.microsoft.com/office/drawing/2014/main" id="{2C21045F-B131-45B5-A4E5-97EE492293DD}"/>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Rectangle 7">
              <a:extLst>
                <a:ext uri="{FF2B5EF4-FFF2-40B4-BE49-F238E27FC236}">
                  <a16:creationId xmlns:a16="http://schemas.microsoft.com/office/drawing/2014/main" id="{00E1BE87-7C64-4B23-A222-225F02F5E8E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1" name="Freeform 8">
              <a:extLst>
                <a:ext uri="{FF2B5EF4-FFF2-40B4-BE49-F238E27FC236}">
                  <a16:creationId xmlns:a16="http://schemas.microsoft.com/office/drawing/2014/main" id="{898BA858-0D1A-43DC-8821-7D4D8ABF4B0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Rectangle 9">
              <a:extLst>
                <a:ext uri="{FF2B5EF4-FFF2-40B4-BE49-F238E27FC236}">
                  <a16:creationId xmlns:a16="http://schemas.microsoft.com/office/drawing/2014/main" id="{708CA0E0-7A20-4A11-9256-2BB3BC756BE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10">
              <a:extLst>
                <a:ext uri="{FF2B5EF4-FFF2-40B4-BE49-F238E27FC236}">
                  <a16:creationId xmlns:a16="http://schemas.microsoft.com/office/drawing/2014/main" id="{2BF319BC-099B-47C9-8A54-E2CBEF56DDD6}"/>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11">
              <a:extLst>
                <a:ext uri="{FF2B5EF4-FFF2-40B4-BE49-F238E27FC236}">
                  <a16:creationId xmlns:a16="http://schemas.microsoft.com/office/drawing/2014/main" id="{BBD801EE-0D67-42CF-8BBE-E024A74472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Freeform 12">
              <a:extLst>
                <a:ext uri="{FF2B5EF4-FFF2-40B4-BE49-F238E27FC236}">
                  <a16:creationId xmlns:a16="http://schemas.microsoft.com/office/drawing/2014/main" id="{AC0C1193-D490-4C52-AB03-FA459CAC7A5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Freeform 13">
              <a:extLst>
                <a:ext uri="{FF2B5EF4-FFF2-40B4-BE49-F238E27FC236}">
                  <a16:creationId xmlns:a16="http://schemas.microsoft.com/office/drawing/2014/main" id="{B3EC2837-839A-42ED-836F-C967996EB72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4">
              <a:extLst>
                <a:ext uri="{FF2B5EF4-FFF2-40B4-BE49-F238E27FC236}">
                  <a16:creationId xmlns:a16="http://schemas.microsoft.com/office/drawing/2014/main" id="{7E97C918-6F31-4DF4-BEDE-6C04D74FA48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089244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7" y="4211955"/>
            <a:ext cx="8528937" cy="2169796"/>
          </a:xfrm>
        </p:spPr>
        <p:txBody>
          <a:bodyPr anchor="b" anchorCtr="0">
            <a:noAutofit/>
          </a:bodyPr>
          <a:lstStyle>
            <a:lvl1pPr>
              <a:lnSpc>
                <a:spcPct val="100000"/>
              </a:lnSpc>
              <a:spcAft>
                <a:spcPts val="451"/>
              </a:spcAft>
              <a:defRPr sz="675">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54" y="4211955"/>
            <a:ext cx="2319503"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9370854" y="6018028"/>
            <a:ext cx="2319503" cy="363722"/>
          </a:xfrm>
        </p:spPr>
        <p:txBody>
          <a:bodyPr anchor="b" anchorCtr="0">
            <a:noAutofit/>
          </a:bodyPr>
          <a:lstStyle>
            <a:lvl1pPr>
              <a:lnSpc>
                <a:spcPct val="100000"/>
              </a:lnSpc>
              <a:defRPr sz="713">
                <a:solidFill>
                  <a:schemeClr val="bg1"/>
                </a:solidFill>
              </a:defRPr>
            </a:lvl1pPr>
          </a:lstStyle>
          <a:p>
            <a:pPr lvl="0"/>
            <a:r>
              <a:rPr lang="en-US"/>
              <a:t>Click to edit Master text styles</a:t>
            </a:r>
          </a:p>
        </p:txBody>
      </p:sp>
      <p:grpSp>
        <p:nvGrpSpPr>
          <p:cNvPr id="22" name="Group 21">
            <a:extLst>
              <a:ext uri="{FF2B5EF4-FFF2-40B4-BE49-F238E27FC236}">
                <a16:creationId xmlns:a16="http://schemas.microsoft.com/office/drawing/2014/main" id="{57E9B60F-1848-4332-A5B0-820525945CC7}"/>
              </a:ext>
            </a:extLst>
          </p:cNvPr>
          <p:cNvGrpSpPr/>
          <p:nvPr userDrawn="1"/>
        </p:nvGrpSpPr>
        <p:grpSpPr>
          <a:xfrm>
            <a:off x="465225" y="378000"/>
            <a:ext cx="1993847" cy="307976"/>
            <a:chOff x="398463" y="404813"/>
            <a:chExt cx="1627187" cy="307976"/>
          </a:xfrm>
          <a:solidFill>
            <a:schemeClr val="bg1"/>
          </a:solidFill>
        </p:grpSpPr>
        <p:sp>
          <p:nvSpPr>
            <p:cNvPr id="23" name="Oval 5">
              <a:extLst>
                <a:ext uri="{FF2B5EF4-FFF2-40B4-BE49-F238E27FC236}">
                  <a16:creationId xmlns:a16="http://schemas.microsoft.com/office/drawing/2014/main" id="{231B60AE-C5FF-478D-9A92-C40E36AAE01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4" name="Freeform 6">
              <a:extLst>
                <a:ext uri="{FF2B5EF4-FFF2-40B4-BE49-F238E27FC236}">
                  <a16:creationId xmlns:a16="http://schemas.microsoft.com/office/drawing/2014/main" id="{76BBF72B-8498-45DA-AD1A-8CE845B8EE6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5" name="Rectangle 7">
              <a:extLst>
                <a:ext uri="{FF2B5EF4-FFF2-40B4-BE49-F238E27FC236}">
                  <a16:creationId xmlns:a16="http://schemas.microsoft.com/office/drawing/2014/main" id="{D47532ED-738F-4F3D-B297-43E6293AB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6" name="Freeform 8">
              <a:extLst>
                <a:ext uri="{FF2B5EF4-FFF2-40B4-BE49-F238E27FC236}">
                  <a16:creationId xmlns:a16="http://schemas.microsoft.com/office/drawing/2014/main" id="{7157CE44-3642-46EF-9A08-38CC431A853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7" name="Rectangle 9">
              <a:extLst>
                <a:ext uri="{FF2B5EF4-FFF2-40B4-BE49-F238E27FC236}">
                  <a16:creationId xmlns:a16="http://schemas.microsoft.com/office/drawing/2014/main" id="{3CF2E3C7-E183-4042-A418-9DAB5695F12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8" name="Rectangle 10">
              <a:extLst>
                <a:ext uri="{FF2B5EF4-FFF2-40B4-BE49-F238E27FC236}">
                  <a16:creationId xmlns:a16="http://schemas.microsoft.com/office/drawing/2014/main" id="{13639726-9D60-42A1-A8CB-55D6D74C8B4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9" name="Freeform 11">
              <a:extLst>
                <a:ext uri="{FF2B5EF4-FFF2-40B4-BE49-F238E27FC236}">
                  <a16:creationId xmlns:a16="http://schemas.microsoft.com/office/drawing/2014/main" id="{7DD10FA0-A0F2-40F1-9CBE-4C6DEAD80BB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0" name="Freeform 12">
              <a:extLst>
                <a:ext uri="{FF2B5EF4-FFF2-40B4-BE49-F238E27FC236}">
                  <a16:creationId xmlns:a16="http://schemas.microsoft.com/office/drawing/2014/main" id="{376B0C11-8D79-4C5C-AC33-B423BA2AFDA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8" name="Freeform 13">
              <a:extLst>
                <a:ext uri="{FF2B5EF4-FFF2-40B4-BE49-F238E27FC236}">
                  <a16:creationId xmlns:a16="http://schemas.microsoft.com/office/drawing/2014/main" id="{C37B43A3-FB54-4753-B7C4-0563E5A35FE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9" name="Freeform 14">
              <a:extLst>
                <a:ext uri="{FF2B5EF4-FFF2-40B4-BE49-F238E27FC236}">
                  <a16:creationId xmlns:a16="http://schemas.microsoft.com/office/drawing/2014/main" id="{0251C991-6C3E-4A4F-9B0C-2F196A16D24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0" name="Picture Placeholder 8">
            <a:extLst>
              <a:ext uri="{FF2B5EF4-FFF2-40B4-BE49-F238E27FC236}">
                <a16:creationId xmlns:a16="http://schemas.microsoft.com/office/drawing/2014/main" id="{892C7A80-2F74-41D9-9C9C-234D6446E6AC}"/>
              </a:ext>
            </a:extLst>
          </p:cNvPr>
          <p:cNvSpPr>
            <a:spLocks noGrp="1"/>
          </p:cNvSpPr>
          <p:nvPr>
            <p:ph type="pic" sz="quarter" idx="11"/>
          </p:nvPr>
        </p:nvSpPr>
        <p:spPr>
          <a:xfrm>
            <a:off x="2851580" y="806196"/>
            <a:ext cx="6651205" cy="5404104"/>
          </a:xfrm>
          <a:prstGeom prst="rect">
            <a:avLst/>
          </a:prstGeom>
        </p:spPr>
        <p:txBody>
          <a:bodyPr/>
          <a:lstStyle/>
          <a:p>
            <a:r>
              <a:rPr lang="en-US" noProof="0"/>
              <a:t>Click icon to add picture</a:t>
            </a:r>
            <a:endParaRPr lang="en-US" noProof="0" dirty="0"/>
          </a:p>
        </p:txBody>
      </p:sp>
      <p:sp>
        <p:nvSpPr>
          <p:cNvPr id="44" name="Text Placeholder 4">
            <a:extLst>
              <a:ext uri="{FF2B5EF4-FFF2-40B4-BE49-F238E27FC236}">
                <a16:creationId xmlns:a16="http://schemas.microsoft.com/office/drawing/2014/main" id="{2F1BA371-7C45-441E-ACDE-BBA00631B4A7}"/>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5" name="Title 1">
            <a:extLst>
              <a:ext uri="{FF2B5EF4-FFF2-40B4-BE49-F238E27FC236}">
                <a16:creationId xmlns:a16="http://schemas.microsoft.com/office/drawing/2014/main" id="{7F559C5E-1B95-452D-8CFE-5993B5796495}"/>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57" name="Group 56">
            <a:extLst>
              <a:ext uri="{FF2B5EF4-FFF2-40B4-BE49-F238E27FC236}">
                <a16:creationId xmlns:a16="http://schemas.microsoft.com/office/drawing/2014/main" id="{04C09B64-E4EE-4584-A4DA-88D0312DB3EB}"/>
              </a:ext>
            </a:extLst>
          </p:cNvPr>
          <p:cNvGrpSpPr/>
          <p:nvPr userDrawn="1"/>
        </p:nvGrpSpPr>
        <p:grpSpPr>
          <a:xfrm>
            <a:off x="465225" y="378000"/>
            <a:ext cx="1993847" cy="307976"/>
            <a:chOff x="398463" y="404813"/>
            <a:chExt cx="1627187" cy="307976"/>
          </a:xfrm>
          <a:solidFill>
            <a:schemeClr val="tx1"/>
          </a:solidFill>
        </p:grpSpPr>
        <p:sp>
          <p:nvSpPr>
            <p:cNvPr id="58" name="Oval 5">
              <a:extLst>
                <a:ext uri="{FF2B5EF4-FFF2-40B4-BE49-F238E27FC236}">
                  <a16:creationId xmlns:a16="http://schemas.microsoft.com/office/drawing/2014/main" id="{38241FA3-65F8-4074-8292-4943C680EDA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9" name="Freeform 6">
              <a:extLst>
                <a:ext uri="{FF2B5EF4-FFF2-40B4-BE49-F238E27FC236}">
                  <a16:creationId xmlns:a16="http://schemas.microsoft.com/office/drawing/2014/main" id="{FE2690EA-92F3-478F-8ED2-C73FC6E62D8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0" name="Rectangle 7">
              <a:extLst>
                <a:ext uri="{FF2B5EF4-FFF2-40B4-BE49-F238E27FC236}">
                  <a16:creationId xmlns:a16="http://schemas.microsoft.com/office/drawing/2014/main" id="{CDCF0549-E370-4C10-BF35-90D2147A2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1" name="Freeform 8">
              <a:extLst>
                <a:ext uri="{FF2B5EF4-FFF2-40B4-BE49-F238E27FC236}">
                  <a16:creationId xmlns:a16="http://schemas.microsoft.com/office/drawing/2014/main" id="{42F0EF0A-0E5A-4515-9E81-9D7C3F3FD86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2" name="Rectangle 9">
              <a:extLst>
                <a:ext uri="{FF2B5EF4-FFF2-40B4-BE49-F238E27FC236}">
                  <a16:creationId xmlns:a16="http://schemas.microsoft.com/office/drawing/2014/main" id="{B779EC4A-064D-4269-BE96-02E61367D74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3" name="Rectangle 10">
              <a:extLst>
                <a:ext uri="{FF2B5EF4-FFF2-40B4-BE49-F238E27FC236}">
                  <a16:creationId xmlns:a16="http://schemas.microsoft.com/office/drawing/2014/main" id="{EA9B4DB2-079A-4FF0-8362-E47850D23B12}"/>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4" name="Freeform 11">
              <a:extLst>
                <a:ext uri="{FF2B5EF4-FFF2-40B4-BE49-F238E27FC236}">
                  <a16:creationId xmlns:a16="http://schemas.microsoft.com/office/drawing/2014/main" id="{FDF5C3A9-4A7F-4366-BEAD-3BFF91DF3F5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5" name="Freeform 12">
              <a:extLst>
                <a:ext uri="{FF2B5EF4-FFF2-40B4-BE49-F238E27FC236}">
                  <a16:creationId xmlns:a16="http://schemas.microsoft.com/office/drawing/2014/main" id="{3E7C4545-4EBC-4C29-AD62-DAA1E7775C6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6" name="Freeform 13">
              <a:extLst>
                <a:ext uri="{FF2B5EF4-FFF2-40B4-BE49-F238E27FC236}">
                  <a16:creationId xmlns:a16="http://schemas.microsoft.com/office/drawing/2014/main" id="{68F074A2-FF90-42CF-B710-85474DB1BB9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7" name="Freeform 14">
              <a:extLst>
                <a:ext uri="{FF2B5EF4-FFF2-40B4-BE49-F238E27FC236}">
                  <a16:creationId xmlns:a16="http://schemas.microsoft.com/office/drawing/2014/main" id="{D788D05C-2002-4311-B65F-0FB78339A3E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900239023"/>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8" name="Text Placeholder 4">
            <a:extLst>
              <a:ext uri="{FF2B5EF4-FFF2-40B4-BE49-F238E27FC236}">
                <a16:creationId xmlns:a16="http://schemas.microsoft.com/office/drawing/2014/main" id="{A2979540-49AA-4CC6-B854-4B159074BC1A}"/>
              </a:ext>
            </a:extLst>
          </p:cNvPr>
          <p:cNvSpPr>
            <a:spLocks noGrp="1"/>
          </p:cNvSpPr>
          <p:nvPr>
            <p:ph type="body" sz="quarter" idx="10"/>
          </p:nvPr>
        </p:nvSpPr>
        <p:spPr>
          <a:xfrm>
            <a:off x="501657" y="6381750"/>
            <a:ext cx="4446271"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0E87A852-8CC1-4BAF-BDD0-6E994F6E38CD}"/>
              </a:ext>
            </a:extLst>
          </p:cNvPr>
          <p:cNvSpPr>
            <a:spLocks noGrp="1"/>
          </p:cNvSpPr>
          <p:nvPr>
            <p:ph type="ctrTitle"/>
          </p:nvPr>
        </p:nvSpPr>
        <p:spPr bwMode="gray">
          <a:xfrm>
            <a:off x="501657" y="5186220"/>
            <a:ext cx="444627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30" name="Group 29">
            <a:extLst>
              <a:ext uri="{FF2B5EF4-FFF2-40B4-BE49-F238E27FC236}">
                <a16:creationId xmlns:a16="http://schemas.microsoft.com/office/drawing/2014/main" id="{9FABFF32-D9F7-424A-88FD-E37E5C038E07}"/>
              </a:ext>
            </a:extLst>
          </p:cNvPr>
          <p:cNvGrpSpPr/>
          <p:nvPr userDrawn="1"/>
        </p:nvGrpSpPr>
        <p:grpSpPr>
          <a:xfrm>
            <a:off x="465225" y="378000"/>
            <a:ext cx="1993847" cy="307976"/>
            <a:chOff x="398463" y="404813"/>
            <a:chExt cx="1627187" cy="307976"/>
          </a:xfrm>
          <a:solidFill>
            <a:schemeClr val="bg1"/>
          </a:solidFill>
        </p:grpSpPr>
        <p:sp>
          <p:nvSpPr>
            <p:cNvPr id="31" name="Oval 5">
              <a:extLst>
                <a:ext uri="{FF2B5EF4-FFF2-40B4-BE49-F238E27FC236}">
                  <a16:creationId xmlns:a16="http://schemas.microsoft.com/office/drawing/2014/main" id="{0C7CB205-068E-47A8-BCE0-4387085F42B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2" name="Freeform 6">
              <a:extLst>
                <a:ext uri="{FF2B5EF4-FFF2-40B4-BE49-F238E27FC236}">
                  <a16:creationId xmlns:a16="http://schemas.microsoft.com/office/drawing/2014/main" id="{025714FF-4174-4AA4-BAF4-8E4C82AD17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3" name="Rectangle 7">
              <a:extLst>
                <a:ext uri="{FF2B5EF4-FFF2-40B4-BE49-F238E27FC236}">
                  <a16:creationId xmlns:a16="http://schemas.microsoft.com/office/drawing/2014/main" id="{9C7CD4A0-AB06-4550-BDB3-D8EF131734E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4" name="Freeform 8">
              <a:extLst>
                <a:ext uri="{FF2B5EF4-FFF2-40B4-BE49-F238E27FC236}">
                  <a16:creationId xmlns:a16="http://schemas.microsoft.com/office/drawing/2014/main" id="{5AD02656-3DFE-4F6A-9622-BC9227E42DA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5" name="Rectangle 9">
              <a:extLst>
                <a:ext uri="{FF2B5EF4-FFF2-40B4-BE49-F238E27FC236}">
                  <a16:creationId xmlns:a16="http://schemas.microsoft.com/office/drawing/2014/main" id="{112E1ED2-D9CA-4915-930F-C205608DB1F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6" name="Rectangle 10">
              <a:extLst>
                <a:ext uri="{FF2B5EF4-FFF2-40B4-BE49-F238E27FC236}">
                  <a16:creationId xmlns:a16="http://schemas.microsoft.com/office/drawing/2014/main" id="{8D690EAE-FA75-4310-ADE5-BA5EF76CD4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7" name="Freeform 11">
              <a:extLst>
                <a:ext uri="{FF2B5EF4-FFF2-40B4-BE49-F238E27FC236}">
                  <a16:creationId xmlns:a16="http://schemas.microsoft.com/office/drawing/2014/main" id="{BD67D1EE-0E93-49C4-ADF1-1706346FF1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8" name="Freeform 12">
              <a:extLst>
                <a:ext uri="{FF2B5EF4-FFF2-40B4-BE49-F238E27FC236}">
                  <a16:creationId xmlns:a16="http://schemas.microsoft.com/office/drawing/2014/main" id="{8A93D723-C990-43DC-836E-07663B5582C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39" name="Freeform 13">
              <a:extLst>
                <a:ext uri="{FF2B5EF4-FFF2-40B4-BE49-F238E27FC236}">
                  <a16:creationId xmlns:a16="http://schemas.microsoft.com/office/drawing/2014/main" id="{10045719-32E4-4BDE-9594-3732922E4AB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0" name="Freeform 14">
              <a:extLst>
                <a:ext uri="{FF2B5EF4-FFF2-40B4-BE49-F238E27FC236}">
                  <a16:creationId xmlns:a16="http://schemas.microsoft.com/office/drawing/2014/main" id="{50F10E0D-4DF3-4764-A05E-3F4157DF7DA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40" y="1705683"/>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494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342899" indent="0">
              <a:buNone/>
              <a:defRPr sz="1500">
                <a:solidFill>
                  <a:schemeClr val="tx1">
                    <a:tint val="75000"/>
                  </a:schemeClr>
                </a:solidFill>
              </a:defRPr>
            </a:lvl2pPr>
            <a:lvl3pPr marL="685800" indent="0">
              <a:buNone/>
              <a:defRPr sz="1351">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1" y="1705683"/>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8007"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342899" indent="0">
              <a:buNone/>
              <a:defRPr sz="1500">
                <a:solidFill>
                  <a:schemeClr val="tx1">
                    <a:tint val="75000"/>
                  </a:schemeClr>
                </a:solidFill>
              </a:defRPr>
            </a:lvl2pPr>
            <a:lvl3pPr marL="685800" indent="0">
              <a:buNone/>
              <a:defRPr sz="1351">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3" y="2052006"/>
            <a:ext cx="11188699" cy="4069013"/>
          </a:xfrm>
          <a:prstGeom prst="rect">
            <a:avLst/>
          </a:prstGeom>
        </p:spPr>
        <p:txBody>
          <a:bodyPr>
            <a:noAutofit/>
          </a:bodyPr>
          <a:lstStyle>
            <a:lvl1pPr>
              <a:defRPr sz="1200"/>
            </a:lvl1pPr>
          </a:lstStyle>
          <a:p>
            <a:r>
              <a:rPr lang="en-US"/>
              <a:t>Click icon to add chart</a:t>
            </a:r>
            <a:endParaRPr lang="en-GB" dirty="0"/>
          </a:p>
        </p:txBody>
      </p:sp>
      <p:sp>
        <p:nvSpPr>
          <p:cNvPr id="18" name="Text Placeholder 8"/>
          <p:cNvSpPr>
            <a:spLocks noGrp="1"/>
          </p:cNvSpPr>
          <p:nvPr>
            <p:ph type="body" sz="quarter" idx="18"/>
          </p:nvPr>
        </p:nvSpPr>
        <p:spPr>
          <a:xfrm>
            <a:off x="501653" y="1674088"/>
            <a:ext cx="11188699" cy="357187"/>
          </a:xfrm>
        </p:spPr>
        <p:txBody>
          <a:bodyPr>
            <a:noAutofit/>
          </a:bodyPr>
          <a:lstStyle>
            <a:lvl1pPr>
              <a:defRPr sz="1200"/>
            </a:lvl1pPr>
          </a:lstStyle>
          <a:p>
            <a:pPr lvl="0"/>
            <a:r>
              <a:rPr lang="en-US" noProof="0" dirty="0"/>
              <a:t>Click to edit Master text styles</a:t>
            </a:r>
          </a:p>
        </p:txBody>
      </p:sp>
      <p:sp>
        <p:nvSpPr>
          <p:cNvPr id="19" name="Text Placeholder 7"/>
          <p:cNvSpPr>
            <a:spLocks noGrp="1"/>
          </p:cNvSpPr>
          <p:nvPr>
            <p:ph type="body" sz="quarter" idx="23"/>
          </p:nvPr>
        </p:nvSpPr>
        <p:spPr>
          <a:xfrm>
            <a:off x="501656" y="6121027"/>
            <a:ext cx="11188700"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6" y="1665290"/>
            <a:ext cx="5305579" cy="4716461"/>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5" y="1665290"/>
            <a:ext cx="5322783" cy="4716461"/>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7" y="1665296"/>
            <a:ext cx="5355167" cy="4455725"/>
          </a:xfrm>
          <a:prstGeom prst="rect">
            <a:avLst/>
          </a:prstGeom>
        </p:spPr>
        <p:txBody>
          <a:bodyPr>
            <a:noAutofit/>
          </a:bodyPr>
          <a:lstStyle>
            <a:lvl1pPr marL="0" indent="0" algn="l">
              <a:buFontTx/>
              <a:buNone/>
              <a:tabLst>
                <a:tab pos="3771900" algn="r"/>
              </a:tabLst>
              <a:defRPr/>
            </a:lvl1pPr>
            <a:lvl2pPr marL="104774" indent="-104774" algn="l">
              <a:buClrTx/>
              <a:buSzPct val="100000"/>
              <a:buFont typeface="Arial" panose="020B0604020202020204" pitchFamily="34" charset="0"/>
              <a:buChar char="•"/>
              <a:tabLst>
                <a:tab pos="3771900" algn="r"/>
              </a:tabLst>
              <a:defRPr/>
            </a:lvl2pPr>
            <a:lvl3pPr marL="228599" indent="-104774" algn="l">
              <a:buClrTx/>
              <a:buSzPct val="100000"/>
              <a:buFont typeface="Arial" panose="020B0604020202020204" pitchFamily="34" charset="0"/>
              <a:buChar char="−"/>
              <a:tabLst>
                <a:tab pos="3771900" algn="r"/>
              </a:tabLst>
              <a:defRPr/>
            </a:lvl3pPr>
            <a:lvl4pPr marL="352426" indent="-104774" algn="l">
              <a:buClrTx/>
              <a:buSzPct val="100000"/>
              <a:buFont typeface="Arial" panose="020B0604020202020204" pitchFamily="34" charset="0"/>
              <a:buChar char="◦"/>
              <a:tabLst>
                <a:tab pos="3771900" algn="r"/>
              </a:tabLst>
              <a:defRPr/>
            </a:lvl4pPr>
            <a:lvl5pPr marL="476251" indent="-104774"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30" y="2125013"/>
            <a:ext cx="5349129"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30"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6" y="6121027"/>
            <a:ext cx="11188700"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4" y="2125013"/>
            <a:ext cx="5349131"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8" y="1665288"/>
            <a:ext cx="5349131"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6" y="6121027"/>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4" y="2125013"/>
            <a:ext cx="5349241"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54" y="1665288"/>
            <a:ext cx="5349241"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2" y="2051999"/>
            <a:ext cx="3549551"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4" y="1659145"/>
            <a:ext cx="3549551"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6" y="2051999"/>
            <a:ext cx="3549551"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9" y="1659145"/>
            <a:ext cx="3549551"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6" y="2051999"/>
            <a:ext cx="3549551"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6" y="1659145"/>
            <a:ext cx="3549551"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56" y="6121027"/>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6"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6" y="317504"/>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56598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0"/>
            </p:custDataLst>
            <p:extLst>
              <p:ext uri="{D42A27DB-BD31-4B8C-83A1-F6EECF244321}">
                <p14:modId xmlns:p14="http://schemas.microsoft.com/office/powerpoint/2010/main" val="3423802565"/>
              </p:ext>
            </p:extLst>
          </p:nvPr>
        </p:nvGraphicFramePr>
        <p:xfrm>
          <a:off x="2122" y="1602"/>
          <a:ext cx="2116" cy="1587"/>
        </p:xfrm>
        <a:graphic>
          <a:graphicData uri="http://schemas.openxmlformats.org/presentationml/2006/ole">
            <mc:AlternateContent xmlns:mc="http://schemas.openxmlformats.org/markup-compatibility/2006">
              <mc:Choice xmlns:v="urn:schemas-microsoft-com:vml" Requires="v">
                <p:oleObj spid="_x0000_s1121" name="think-cell Slide" r:id="rId21" imgW="270" imgH="270" progId="TCLayout.ActiveDocument.1">
                  <p:embed/>
                </p:oleObj>
              </mc:Choice>
              <mc:Fallback>
                <p:oleObj name="think-cell Slide" r:id="rId21" imgW="270" imgH="270" progId="TCLayout.ActiveDocument.1">
                  <p:embed/>
                  <p:pic>
                    <p:nvPicPr>
                      <p:cNvPr id="4" name="Object 3" hidden="1"/>
                      <p:cNvPicPr/>
                      <p:nvPr/>
                    </p:nvPicPr>
                    <p:blipFill>
                      <a:blip r:embed="rId22"/>
                      <a:stretch>
                        <a:fillRect/>
                      </a:stretch>
                    </p:blipFill>
                    <p:spPr>
                      <a:xfrm>
                        <a:off x="2122" y="1602"/>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6" y="317501"/>
            <a:ext cx="11188700" cy="30982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6"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83" y="6477013"/>
            <a:ext cx="307975" cy="138499"/>
          </a:xfrm>
          <a:prstGeom prst="rect">
            <a:avLst/>
          </a:prstGeom>
          <a:noFill/>
        </p:spPr>
        <p:txBody>
          <a:bodyPr wrap="square" lIns="0" tIns="0" rIns="0" bIns="0" rtlCol="0">
            <a:spAutoFit/>
          </a:bodyPr>
          <a:lstStyle/>
          <a:p>
            <a:pPr marL="0" indent="0" algn="r">
              <a:spcBef>
                <a:spcPts val="451"/>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451"/>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6F869D2-D859-4738-B252-C8E327BAD609}"/>
              </a:ext>
            </a:extLst>
          </p:cNvPr>
          <p:cNvSpPr txBox="1"/>
          <p:nvPr userDrawn="1"/>
        </p:nvSpPr>
        <p:spPr>
          <a:xfrm>
            <a:off x="475179" y="6543043"/>
            <a:ext cx="6617447" cy="100156"/>
          </a:xfrm>
          <a:prstGeom prst="rect">
            <a:avLst/>
          </a:prstGeom>
          <a:noFill/>
        </p:spPr>
        <p:txBody>
          <a:bodyPr wrap="square" lIns="0" tIns="0" rIns="0" bIns="0" rtlCol="0">
            <a:spAutoFit/>
          </a:bodyPr>
          <a:lstStyle/>
          <a:p>
            <a:pPr marL="0" indent="0">
              <a:spcBef>
                <a:spcPts val="800"/>
              </a:spcBef>
              <a:buSzPct val="100000"/>
              <a:buFont typeface="Arial"/>
              <a:buNone/>
            </a:pPr>
            <a:r>
              <a:rPr lang="en-US" sz="651" noProof="0" dirty="0">
                <a:solidFill>
                  <a:schemeClr val="tx1"/>
                </a:solidFill>
              </a:rPr>
              <a:t>Copyright © 2022 Deloitte Development LLC. All rights reserved.</a:t>
            </a: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67" r:id="rId5"/>
    <p:sldLayoutId id="2147484072" r:id="rId6"/>
    <p:sldLayoutId id="2147484074" r:id="rId7"/>
    <p:sldLayoutId id="2147484075" r:id="rId8"/>
    <p:sldLayoutId id="2147484078" r:id="rId9"/>
    <p:sldLayoutId id="2147484086" r:id="rId10"/>
    <p:sldLayoutId id="2147484087" r:id="rId11"/>
    <p:sldLayoutId id="2147484088" r:id="rId12"/>
    <p:sldLayoutId id="2147484105" r:id="rId13"/>
    <p:sldLayoutId id="2147484104" r:id="rId14"/>
    <p:sldLayoutId id="2147484102" r:id="rId15"/>
    <p:sldLayoutId id="2147484091" r:id="rId16"/>
    <p:sldLayoutId id="2147484106" r:id="rId17"/>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1"/>
        </a:spcAft>
        <a:buSzPct val="100000"/>
        <a:buFontTx/>
        <a:buNone/>
        <a:defRPr sz="1200" b="0" kern="1200">
          <a:solidFill>
            <a:schemeClr val="tx1"/>
          </a:solidFill>
          <a:latin typeface="+mn-lt"/>
          <a:ea typeface="+mn-ea"/>
          <a:cs typeface="Calibri Light" panose="020F0302020204030204" pitchFamily="34" charset="0"/>
        </a:defRPr>
      </a:lvl1pPr>
      <a:lvl2pPr marL="104774" indent="-104774" algn="l" defTabSz="685800" rtl="0" eaLnBrk="1" latinLnBrk="0" hangingPunct="1">
        <a:spcBef>
          <a:spcPts val="0"/>
        </a:spcBef>
        <a:spcAft>
          <a:spcPts val="751"/>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599" indent="-104774" algn="l" defTabSz="685800" rtl="0" eaLnBrk="1" latinLnBrk="0" hangingPunct="1">
        <a:spcBef>
          <a:spcPts val="0"/>
        </a:spcBef>
        <a:spcAft>
          <a:spcPts val="751"/>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6" indent="-104774" algn="l" defTabSz="685800" rtl="0" eaLnBrk="1" latinLnBrk="0" hangingPunct="1">
        <a:spcBef>
          <a:spcPts val="0"/>
        </a:spcBef>
        <a:spcAft>
          <a:spcPts val="751"/>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1" indent="-104774" algn="l" defTabSz="598885" rtl="0" eaLnBrk="1" latinLnBrk="0" hangingPunct="1">
        <a:spcBef>
          <a:spcPts val="0"/>
        </a:spcBef>
        <a:spcAft>
          <a:spcPts val="751"/>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1"/>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1"/>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1" kern="1200">
          <a:solidFill>
            <a:schemeClr val="tx1"/>
          </a:solidFill>
          <a:latin typeface="+mn-lt"/>
          <a:ea typeface="+mn-ea"/>
          <a:cs typeface="+mn-cs"/>
        </a:defRPr>
      </a:lvl1pPr>
      <a:lvl2pPr marL="342899" algn="l" defTabSz="685800" rtl="0" eaLnBrk="1" latinLnBrk="0" hangingPunct="1">
        <a:defRPr sz="1351" kern="1200">
          <a:solidFill>
            <a:schemeClr val="tx1"/>
          </a:solidFill>
          <a:latin typeface="+mn-lt"/>
          <a:ea typeface="+mn-ea"/>
          <a:cs typeface="+mn-cs"/>
        </a:defRPr>
      </a:lvl2pPr>
      <a:lvl3pPr marL="685800" algn="l" defTabSz="685800" rtl="0" eaLnBrk="1" latinLnBrk="0" hangingPunct="1">
        <a:defRPr sz="1351" kern="1200">
          <a:solidFill>
            <a:schemeClr val="tx1"/>
          </a:solidFill>
          <a:latin typeface="+mn-lt"/>
          <a:ea typeface="+mn-ea"/>
          <a:cs typeface="+mn-cs"/>
        </a:defRPr>
      </a:lvl3pPr>
      <a:lvl4pPr marL="1028700" algn="l" defTabSz="685800" rtl="0" eaLnBrk="1" latinLnBrk="0" hangingPunct="1">
        <a:defRPr sz="1351" kern="1200">
          <a:solidFill>
            <a:schemeClr val="tx1"/>
          </a:solidFill>
          <a:latin typeface="+mn-lt"/>
          <a:ea typeface="+mn-ea"/>
          <a:cs typeface="+mn-cs"/>
        </a:defRPr>
      </a:lvl4pPr>
      <a:lvl5pPr marL="1371600" algn="l" defTabSz="685800" rtl="0" eaLnBrk="1" latinLnBrk="0" hangingPunct="1">
        <a:defRPr sz="1351" kern="1200">
          <a:solidFill>
            <a:schemeClr val="tx1"/>
          </a:solidFill>
          <a:latin typeface="+mn-lt"/>
          <a:ea typeface="+mn-ea"/>
          <a:cs typeface="+mn-cs"/>
        </a:defRPr>
      </a:lvl5pPr>
      <a:lvl6pPr marL="1714500" algn="l" defTabSz="685800" rtl="0" eaLnBrk="1" latinLnBrk="0" hangingPunct="1">
        <a:defRPr sz="1351" kern="1200">
          <a:solidFill>
            <a:schemeClr val="tx1"/>
          </a:solidFill>
          <a:latin typeface="+mn-lt"/>
          <a:ea typeface="+mn-ea"/>
          <a:cs typeface="+mn-cs"/>
        </a:defRPr>
      </a:lvl6pPr>
      <a:lvl7pPr marL="2057400" algn="l" defTabSz="685800" rtl="0" eaLnBrk="1" latinLnBrk="0" hangingPunct="1">
        <a:defRPr sz="1351" kern="1200">
          <a:solidFill>
            <a:schemeClr val="tx1"/>
          </a:solidFill>
          <a:latin typeface="+mn-lt"/>
          <a:ea typeface="+mn-ea"/>
          <a:cs typeface="+mn-cs"/>
        </a:defRPr>
      </a:lvl7pPr>
      <a:lvl8pPr marL="2400300" algn="l" defTabSz="685800" rtl="0" eaLnBrk="1" latinLnBrk="0" hangingPunct="1">
        <a:defRPr sz="1351" kern="1200">
          <a:solidFill>
            <a:schemeClr val="tx1"/>
          </a:solidFill>
          <a:latin typeface="+mn-lt"/>
          <a:ea typeface="+mn-ea"/>
          <a:cs typeface="+mn-cs"/>
        </a:defRPr>
      </a:lvl8pPr>
      <a:lvl9pPr marL="2743200" algn="l" defTabSz="685800"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userDrawn="1">
          <p15:clr>
            <a:srgbClr val="F26B43"/>
          </p15:clr>
        </p15:guide>
        <p15:guide id="46" orient="horz" pos="4020" userDrawn="1">
          <p15:clr>
            <a:srgbClr val="F26B43"/>
          </p15:clr>
        </p15:guide>
        <p15:guide id="51" orient="horz" pos="4080" userDrawn="1">
          <p15:clr>
            <a:srgbClr val="F26B43"/>
          </p15:clr>
        </p15:guide>
        <p15:guide id="52" pos="3840" userDrawn="1">
          <p15:clr>
            <a:srgbClr val="F26B43"/>
          </p15:clr>
        </p15:guide>
        <p15:guide id="53" pos="3913" userDrawn="1">
          <p15:clr>
            <a:srgbClr val="F26B43"/>
          </p15:clr>
        </p15:guide>
        <p15:guide id="54" pos="3769" userDrawn="1">
          <p15:clr>
            <a:srgbClr val="F26B43"/>
          </p15:clr>
        </p15:guide>
        <p15:guide id="55" pos="4969" userDrawn="1">
          <p15:clr>
            <a:srgbClr val="F26B43"/>
          </p15:clr>
        </p15:guide>
        <p15:guide id="56" pos="5088" userDrawn="1">
          <p15:clr>
            <a:srgbClr val="F26B43"/>
          </p15:clr>
        </p15:guide>
        <p15:guide id="57" pos="6169" userDrawn="1">
          <p15:clr>
            <a:srgbClr val="F26B43"/>
          </p15:clr>
        </p15:guide>
        <p15:guide id="58" pos="6288" userDrawn="1">
          <p15:clr>
            <a:srgbClr val="F26B43"/>
          </p15:clr>
        </p15:guide>
        <p15:guide id="59" pos="2713" userDrawn="1">
          <p15:clr>
            <a:srgbClr val="F26B43"/>
          </p15:clr>
        </p15:guide>
        <p15:guide id="60" pos="2592" userDrawn="1">
          <p15:clr>
            <a:srgbClr val="F26B43"/>
          </p15:clr>
        </p15:guide>
        <p15:guide id="61" pos="1513" userDrawn="1">
          <p15:clr>
            <a:srgbClr val="F26B43"/>
          </p15:clr>
        </p15:guide>
        <p15:guide id="62" pos="1392" userDrawn="1">
          <p15:clr>
            <a:srgbClr val="F26B43"/>
          </p15:clr>
        </p15:guide>
        <p15:guide id="63" pos="313"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8">
            <a:extLst>
              <a:ext uri="{FF2B5EF4-FFF2-40B4-BE49-F238E27FC236}">
                <a16:creationId xmlns:a16="http://schemas.microsoft.com/office/drawing/2014/main" id="{0FE3F053-1D43-4429-A6F4-8E1D7A096DEA}"/>
              </a:ext>
            </a:extLst>
          </p:cNvPr>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a:stretch/>
        </p:blipFill>
        <p:spPr>
          <a:xfrm>
            <a:off x="3494840" y="502759"/>
            <a:ext cx="5620865" cy="5400000"/>
          </a:xfrm>
        </p:spPr>
      </p:pic>
      <p:pic>
        <p:nvPicPr>
          <p:cNvPr id="19" name="Picture 18">
            <a:extLst>
              <a:ext uri="{FF2B5EF4-FFF2-40B4-BE49-F238E27FC236}">
                <a16:creationId xmlns:a16="http://schemas.microsoft.com/office/drawing/2014/main" id="{86E9730A-7F01-4865-BF0C-298D8E86E047}"/>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10566946" y="5582773"/>
            <a:ext cx="1271884" cy="1271884"/>
          </a:xfrm>
          <a:prstGeom prst="rect">
            <a:avLst/>
          </a:prstGeom>
        </p:spPr>
      </p:pic>
      <p:sp>
        <p:nvSpPr>
          <p:cNvPr id="3" name="Title 2">
            <a:extLst>
              <a:ext uri="{FF2B5EF4-FFF2-40B4-BE49-F238E27FC236}">
                <a16:creationId xmlns:a16="http://schemas.microsoft.com/office/drawing/2014/main" id="{5133351A-7FC5-4ADC-B93E-5571DE4DA53B}"/>
              </a:ext>
            </a:extLst>
          </p:cNvPr>
          <p:cNvSpPr>
            <a:spLocks noGrp="1"/>
          </p:cNvSpPr>
          <p:nvPr>
            <p:ph type="ctrTitle"/>
          </p:nvPr>
        </p:nvSpPr>
        <p:spPr>
          <a:xfrm>
            <a:off x="353170" y="5186216"/>
            <a:ext cx="3612595" cy="895983"/>
          </a:xfrm>
        </p:spPr>
        <p:txBody>
          <a:bodyPr/>
          <a:lstStyle/>
          <a:p>
            <a:r>
              <a:rPr lang="en-US" b="1" dirty="0"/>
              <a:t>Capstone Project Azure – Batch G2</a:t>
            </a:r>
            <a:br>
              <a:rPr lang="en-US" b="1" dirty="0"/>
            </a:br>
            <a:r>
              <a:rPr lang="en-US" b="1" dirty="0">
                <a:solidFill>
                  <a:schemeClr val="tx1"/>
                </a:solidFill>
              </a:rPr>
              <a:t>Check Point 2</a:t>
            </a:r>
            <a:endParaRPr lang="en-US" b="1" dirty="0"/>
          </a:p>
        </p:txBody>
      </p:sp>
      <p:sp>
        <p:nvSpPr>
          <p:cNvPr id="6" name="Text Placeholder 5">
            <a:extLst>
              <a:ext uri="{FF2B5EF4-FFF2-40B4-BE49-F238E27FC236}">
                <a16:creationId xmlns:a16="http://schemas.microsoft.com/office/drawing/2014/main" id="{DBE3BC0C-08B8-41DE-A281-54D3B045F131}"/>
              </a:ext>
            </a:extLst>
          </p:cNvPr>
          <p:cNvSpPr>
            <a:spLocks noGrp="1"/>
          </p:cNvSpPr>
          <p:nvPr>
            <p:ph type="body" sz="quarter" idx="4294967295"/>
          </p:nvPr>
        </p:nvSpPr>
        <p:spPr>
          <a:xfrm>
            <a:off x="353170" y="6082190"/>
            <a:ext cx="3612595" cy="273051"/>
          </a:xfrm>
        </p:spPr>
        <p:txBody>
          <a:bodyPr/>
          <a:lstStyle/>
          <a:p>
            <a:r>
              <a:rPr lang="en-US" sz="1400" dirty="0"/>
              <a:t>14</a:t>
            </a:r>
            <a:r>
              <a:rPr lang="en-US" sz="1400" baseline="30000" dirty="0"/>
              <a:t>th</a:t>
            </a:r>
            <a:r>
              <a:rPr lang="en-US" sz="1400" dirty="0"/>
              <a:t> March 2022</a:t>
            </a:r>
          </a:p>
        </p:txBody>
      </p:sp>
    </p:spTree>
    <p:extLst>
      <p:ext uri="{BB962C8B-B14F-4D97-AF65-F5344CB8AC3E}">
        <p14:creationId xmlns:p14="http://schemas.microsoft.com/office/powerpoint/2010/main" val="2112094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5D6F01-C1B0-49B8-A089-D41DF9047B9E}"/>
              </a:ext>
            </a:extLst>
          </p:cNvPr>
          <p:cNvSpPr txBox="1"/>
          <p:nvPr/>
        </p:nvSpPr>
        <p:spPr>
          <a:xfrm>
            <a:off x="217714" y="196333"/>
            <a:ext cx="8164286" cy="584775"/>
          </a:xfrm>
          <a:prstGeom prst="rect">
            <a:avLst/>
          </a:prstGeom>
          <a:noFill/>
        </p:spPr>
        <p:txBody>
          <a:bodyPr wrap="square">
            <a:spAutoFit/>
          </a:bodyPr>
          <a:lstStyle/>
          <a:p>
            <a:r>
              <a:rPr lang="en-US" sz="3200" b="1" dirty="0"/>
              <a:t>Task 2.2 (Exploratory Data Analysis) (Cont..)</a:t>
            </a:r>
            <a:endParaRPr lang="en-US" sz="3200" dirty="0"/>
          </a:p>
        </p:txBody>
      </p:sp>
      <p:sp>
        <p:nvSpPr>
          <p:cNvPr id="13" name="TextBox 12">
            <a:extLst>
              <a:ext uri="{FF2B5EF4-FFF2-40B4-BE49-F238E27FC236}">
                <a16:creationId xmlns:a16="http://schemas.microsoft.com/office/drawing/2014/main" id="{10D30269-6253-4FA1-85AE-AFD6B4688007}"/>
              </a:ext>
            </a:extLst>
          </p:cNvPr>
          <p:cNvSpPr txBox="1"/>
          <p:nvPr/>
        </p:nvSpPr>
        <p:spPr>
          <a:xfrm>
            <a:off x="304799" y="781107"/>
            <a:ext cx="5701277" cy="184358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Q6.</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Feature Engineering</a:t>
            </a:r>
          </a:p>
          <a:p>
            <a:pPr algn="l">
              <a:buFont typeface="+mj-lt"/>
              <a:buAutoNum type="arabicPeriod"/>
            </a:pPr>
            <a:r>
              <a:rPr lang="en-US" sz="1600" b="0" i="0" dirty="0">
                <a:effectLst/>
              </a:rPr>
              <a:t>Selling Price, Seats are well explained by PC_1 and PC_7.</a:t>
            </a:r>
          </a:p>
          <a:p>
            <a:pPr algn="l">
              <a:buFont typeface="+mj-lt"/>
              <a:buAutoNum type="arabicPeriod"/>
            </a:pPr>
            <a:r>
              <a:rPr lang="en-US" sz="1600" b="0" i="0" dirty="0">
                <a:effectLst/>
              </a:rPr>
              <a:t>Km Driven is well explained by PC_2 and PC_4</a:t>
            </a:r>
          </a:p>
          <a:p>
            <a:pPr algn="l">
              <a:buFont typeface="+mj-lt"/>
              <a:buAutoNum type="arabicPeriod"/>
            </a:pPr>
            <a:r>
              <a:rPr lang="en-US" sz="1600" b="0" i="0" dirty="0">
                <a:effectLst/>
              </a:rPr>
              <a:t>Mileage is well explained by PC_6</a:t>
            </a:r>
          </a:p>
          <a:p>
            <a:pPr algn="l">
              <a:buFont typeface="+mj-lt"/>
              <a:buAutoNum type="arabicPeriod"/>
            </a:pPr>
            <a:r>
              <a:rPr lang="en-US" sz="1600" b="0" i="0" dirty="0">
                <a:effectLst/>
              </a:rPr>
              <a:t>Power is well explained by PC_1 and PC_3</a:t>
            </a:r>
          </a:p>
          <a:p>
            <a:pPr algn="l">
              <a:buFont typeface="+mj-lt"/>
              <a:buAutoNum type="arabicPeriod"/>
            </a:pPr>
            <a:r>
              <a:rPr lang="en-US" sz="1600" b="0" i="0" dirty="0">
                <a:effectLst/>
              </a:rPr>
              <a:t>Engine is well explained by PC_1 and PC_7</a:t>
            </a:r>
          </a:p>
          <a:p>
            <a:pPr>
              <a:lnSpc>
                <a:spcPct val="90000"/>
              </a:lnSpc>
              <a:spcAft>
                <a:spcPts val="600"/>
              </a:spcAft>
            </a:pPr>
            <a:endParaRPr lang="en-US" sz="1600" dirty="0">
              <a:solidFill>
                <a:srgbClr val="575757"/>
              </a:solidFill>
              <a:cs typeface="Calibri Light" panose="020F0302020204030204" pitchFamily="34" charset="0"/>
            </a:endParaRPr>
          </a:p>
        </p:txBody>
      </p:sp>
      <p:pic>
        <p:nvPicPr>
          <p:cNvPr id="3" name="Picture 2">
            <a:extLst>
              <a:ext uri="{FF2B5EF4-FFF2-40B4-BE49-F238E27FC236}">
                <a16:creationId xmlns:a16="http://schemas.microsoft.com/office/drawing/2014/main" id="{BE331E06-4435-456A-A5C5-1A7022FA2529}"/>
              </a:ext>
            </a:extLst>
          </p:cNvPr>
          <p:cNvPicPr>
            <a:picLocks noChangeAspect="1"/>
          </p:cNvPicPr>
          <p:nvPr/>
        </p:nvPicPr>
        <p:blipFill>
          <a:blip r:embed="rId2"/>
          <a:stretch>
            <a:fillRect/>
          </a:stretch>
        </p:blipFill>
        <p:spPr>
          <a:xfrm>
            <a:off x="5910943" y="800359"/>
            <a:ext cx="5529943" cy="2813698"/>
          </a:xfrm>
          <a:prstGeom prst="rect">
            <a:avLst/>
          </a:prstGeom>
        </p:spPr>
      </p:pic>
      <p:pic>
        <p:nvPicPr>
          <p:cNvPr id="5" name="Picture 4">
            <a:extLst>
              <a:ext uri="{FF2B5EF4-FFF2-40B4-BE49-F238E27FC236}">
                <a16:creationId xmlns:a16="http://schemas.microsoft.com/office/drawing/2014/main" id="{8631BEC9-C2F1-4DDF-9379-7D9CDAA854FB}"/>
              </a:ext>
            </a:extLst>
          </p:cNvPr>
          <p:cNvPicPr>
            <a:picLocks noChangeAspect="1"/>
          </p:cNvPicPr>
          <p:nvPr/>
        </p:nvPicPr>
        <p:blipFill>
          <a:blip r:embed="rId3"/>
          <a:stretch>
            <a:fillRect/>
          </a:stretch>
        </p:blipFill>
        <p:spPr>
          <a:xfrm>
            <a:off x="5910943" y="3722914"/>
            <a:ext cx="5606144" cy="2640209"/>
          </a:xfrm>
          <a:prstGeom prst="rect">
            <a:avLst/>
          </a:prstGeom>
        </p:spPr>
      </p:pic>
      <p:pic>
        <p:nvPicPr>
          <p:cNvPr id="7" name="Picture 6">
            <a:extLst>
              <a:ext uri="{FF2B5EF4-FFF2-40B4-BE49-F238E27FC236}">
                <a16:creationId xmlns:a16="http://schemas.microsoft.com/office/drawing/2014/main" id="{508D50F9-0C2F-4E49-A5EF-50F4068E6C5C}"/>
              </a:ext>
            </a:extLst>
          </p:cNvPr>
          <p:cNvPicPr>
            <a:picLocks noChangeAspect="1"/>
          </p:cNvPicPr>
          <p:nvPr/>
        </p:nvPicPr>
        <p:blipFill>
          <a:blip r:embed="rId4"/>
          <a:stretch>
            <a:fillRect/>
          </a:stretch>
        </p:blipFill>
        <p:spPr>
          <a:xfrm>
            <a:off x="304799" y="2481942"/>
            <a:ext cx="5410201" cy="3881181"/>
          </a:xfrm>
          <a:prstGeom prst="rect">
            <a:avLst/>
          </a:prstGeom>
        </p:spPr>
      </p:pic>
    </p:spTree>
    <p:extLst>
      <p:ext uri="{BB962C8B-B14F-4D97-AF65-F5344CB8AC3E}">
        <p14:creationId xmlns:p14="http://schemas.microsoft.com/office/powerpoint/2010/main" val="21910773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5D6F01-C1B0-49B8-A089-D41DF9047B9E}"/>
              </a:ext>
            </a:extLst>
          </p:cNvPr>
          <p:cNvSpPr txBox="1"/>
          <p:nvPr/>
        </p:nvSpPr>
        <p:spPr>
          <a:xfrm>
            <a:off x="461441" y="306653"/>
            <a:ext cx="8164286" cy="584775"/>
          </a:xfrm>
          <a:prstGeom prst="rect">
            <a:avLst/>
          </a:prstGeom>
          <a:noFill/>
        </p:spPr>
        <p:txBody>
          <a:bodyPr wrap="square">
            <a:spAutoFit/>
          </a:bodyPr>
          <a:lstStyle/>
          <a:p>
            <a:r>
              <a:rPr lang="en-US" sz="3200" b="1" dirty="0"/>
              <a:t>Task 2.3 (Visualization using Power-BI)</a:t>
            </a:r>
            <a:endParaRPr lang="en-US" sz="3200" dirty="0"/>
          </a:p>
        </p:txBody>
      </p:sp>
      <p:sp>
        <p:nvSpPr>
          <p:cNvPr id="4" name="TextBox 3">
            <a:extLst>
              <a:ext uri="{FF2B5EF4-FFF2-40B4-BE49-F238E27FC236}">
                <a16:creationId xmlns:a16="http://schemas.microsoft.com/office/drawing/2014/main" id="{72D8950B-E4F5-42F3-AC3D-026B23A30607}"/>
              </a:ext>
            </a:extLst>
          </p:cNvPr>
          <p:cNvSpPr txBox="1"/>
          <p:nvPr/>
        </p:nvSpPr>
        <p:spPr>
          <a:xfrm>
            <a:off x="398212" y="946185"/>
            <a:ext cx="3374571" cy="1492716"/>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Q1.</a:t>
            </a:r>
            <a:r>
              <a:rPr lang="en-US" b="1" dirty="0">
                <a:solidFill>
                  <a:srgbClr val="575757"/>
                </a:solidFill>
                <a:cs typeface="Calibri Light" panose="020F0302020204030204" pitchFamily="34" charset="0"/>
              </a:rPr>
              <a:t> </a:t>
            </a:r>
            <a:r>
              <a:rPr lang="en-US" sz="1800" b="1" dirty="0">
                <a:solidFill>
                  <a:srgbClr val="575757"/>
                </a:solidFill>
                <a:cs typeface="Calibri Light" panose="020F0302020204030204" pitchFamily="34" charset="0"/>
              </a:rPr>
              <a:t>Identify the Region where the selling price is high.</a:t>
            </a:r>
          </a:p>
          <a:p>
            <a:pPr>
              <a:lnSpc>
                <a:spcPct val="90000"/>
              </a:lnSpc>
              <a:spcAft>
                <a:spcPts val="600"/>
              </a:spcAft>
            </a:pPr>
            <a:r>
              <a:rPr lang="en-US" dirty="0">
                <a:solidFill>
                  <a:srgbClr val="575757"/>
                </a:solidFill>
                <a:cs typeface="Calibri Light" panose="020F0302020204030204" pitchFamily="34" charset="0"/>
              </a:rPr>
              <a:t>In East Region, Average Selling Price is high. </a:t>
            </a:r>
            <a:endParaRPr lang="en-US" sz="1800" dirty="0">
              <a:solidFill>
                <a:srgbClr val="575757"/>
              </a:solidFill>
              <a:cs typeface="Calibri Light" panose="020F0302020204030204" pitchFamily="34" charset="0"/>
            </a:endParaRPr>
          </a:p>
          <a:p>
            <a:pPr>
              <a:lnSpc>
                <a:spcPct val="90000"/>
              </a:lnSpc>
              <a:spcAft>
                <a:spcPts val="600"/>
              </a:spcAft>
            </a:pPr>
            <a:endParaRPr lang="en-US" sz="1800" b="1" dirty="0">
              <a:solidFill>
                <a:srgbClr val="575757"/>
              </a:solidFill>
              <a:cs typeface="Calibri Light" panose="020F0302020204030204" pitchFamily="34" charset="0"/>
            </a:endParaRPr>
          </a:p>
        </p:txBody>
      </p:sp>
      <p:pic>
        <p:nvPicPr>
          <p:cNvPr id="5" name="Picture 4">
            <a:extLst>
              <a:ext uri="{FF2B5EF4-FFF2-40B4-BE49-F238E27FC236}">
                <a16:creationId xmlns:a16="http://schemas.microsoft.com/office/drawing/2014/main" id="{B9111DB3-A01A-4FEA-888B-0716025C9A9D}"/>
              </a:ext>
            </a:extLst>
          </p:cNvPr>
          <p:cNvPicPr>
            <a:picLocks noChangeAspect="1"/>
          </p:cNvPicPr>
          <p:nvPr/>
        </p:nvPicPr>
        <p:blipFill>
          <a:blip r:embed="rId2"/>
          <a:stretch>
            <a:fillRect/>
          </a:stretch>
        </p:blipFill>
        <p:spPr>
          <a:xfrm>
            <a:off x="398212" y="2186129"/>
            <a:ext cx="3272476" cy="3780443"/>
          </a:xfrm>
          <a:prstGeom prst="rect">
            <a:avLst/>
          </a:prstGeom>
        </p:spPr>
      </p:pic>
      <p:sp>
        <p:nvSpPr>
          <p:cNvPr id="8" name="TextBox 7">
            <a:extLst>
              <a:ext uri="{FF2B5EF4-FFF2-40B4-BE49-F238E27FC236}">
                <a16:creationId xmlns:a16="http://schemas.microsoft.com/office/drawing/2014/main" id="{2F76A1A7-7A50-4BAE-8C20-125E517CC277}"/>
              </a:ext>
            </a:extLst>
          </p:cNvPr>
          <p:cNvSpPr txBox="1"/>
          <p:nvPr/>
        </p:nvSpPr>
        <p:spPr>
          <a:xfrm>
            <a:off x="4015665" y="955542"/>
            <a:ext cx="3744687" cy="1166473"/>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Q2. Which Transmission type is generating the highest selling price ?</a:t>
            </a:r>
          </a:p>
          <a:p>
            <a:pPr>
              <a:lnSpc>
                <a:spcPct val="90000"/>
              </a:lnSpc>
              <a:spcAft>
                <a:spcPts val="600"/>
              </a:spcAft>
            </a:pPr>
            <a:r>
              <a:rPr lang="en-US" sz="1800" dirty="0">
                <a:solidFill>
                  <a:srgbClr val="575757"/>
                </a:solidFill>
                <a:cs typeface="Calibri Light" panose="020F0302020204030204" pitchFamily="34" charset="0"/>
              </a:rPr>
              <a:t>Average Selling Price of Manual Cars is high.</a:t>
            </a:r>
          </a:p>
        </p:txBody>
      </p:sp>
      <p:pic>
        <p:nvPicPr>
          <p:cNvPr id="9" name="Picture 8">
            <a:extLst>
              <a:ext uri="{FF2B5EF4-FFF2-40B4-BE49-F238E27FC236}">
                <a16:creationId xmlns:a16="http://schemas.microsoft.com/office/drawing/2014/main" id="{E9C2B315-D472-43F2-918A-174EE4F11E0F}"/>
              </a:ext>
            </a:extLst>
          </p:cNvPr>
          <p:cNvPicPr>
            <a:picLocks noChangeAspect="1"/>
          </p:cNvPicPr>
          <p:nvPr/>
        </p:nvPicPr>
        <p:blipFill>
          <a:blip r:embed="rId3"/>
          <a:stretch>
            <a:fillRect/>
          </a:stretch>
        </p:blipFill>
        <p:spPr>
          <a:xfrm>
            <a:off x="4060365" y="2186129"/>
            <a:ext cx="3463935" cy="3780443"/>
          </a:xfrm>
          <a:prstGeom prst="rect">
            <a:avLst/>
          </a:prstGeom>
        </p:spPr>
      </p:pic>
      <p:sp>
        <p:nvSpPr>
          <p:cNvPr id="13" name="TextBox 12">
            <a:extLst>
              <a:ext uri="{FF2B5EF4-FFF2-40B4-BE49-F238E27FC236}">
                <a16:creationId xmlns:a16="http://schemas.microsoft.com/office/drawing/2014/main" id="{EE23E178-76D7-4F7A-ACBE-3AEB0225CB99}"/>
              </a:ext>
            </a:extLst>
          </p:cNvPr>
          <p:cNvSpPr txBox="1"/>
          <p:nvPr/>
        </p:nvSpPr>
        <p:spPr>
          <a:xfrm>
            <a:off x="7760352" y="964441"/>
            <a:ext cx="3960163"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Q3. What is the average selling price by region?</a:t>
            </a:r>
          </a:p>
          <a:p>
            <a:pPr>
              <a:lnSpc>
                <a:spcPct val="90000"/>
              </a:lnSpc>
              <a:spcAft>
                <a:spcPts val="600"/>
              </a:spcAft>
            </a:pPr>
            <a:r>
              <a:rPr lang="en-US" sz="1800" dirty="0">
                <a:solidFill>
                  <a:srgbClr val="575757"/>
                </a:solidFill>
                <a:cs typeface="Calibri Light" panose="020F0302020204030204" pitchFamily="34" charset="0"/>
              </a:rPr>
              <a:t>Avera</a:t>
            </a:r>
            <a:r>
              <a:rPr lang="en-US" dirty="0">
                <a:solidFill>
                  <a:srgbClr val="575757"/>
                </a:solidFill>
                <a:cs typeface="Calibri Light" panose="020F0302020204030204" pitchFamily="34" charset="0"/>
              </a:rPr>
              <a:t>ge Selling Price by Region</a:t>
            </a:r>
            <a:endParaRPr lang="en-US" sz="1800" dirty="0">
              <a:solidFill>
                <a:srgbClr val="575757"/>
              </a:solidFill>
              <a:cs typeface="Calibri Light" panose="020F0302020204030204" pitchFamily="34" charset="0"/>
            </a:endParaRPr>
          </a:p>
        </p:txBody>
      </p:sp>
      <p:pic>
        <p:nvPicPr>
          <p:cNvPr id="14" name="Picture 13">
            <a:extLst>
              <a:ext uri="{FF2B5EF4-FFF2-40B4-BE49-F238E27FC236}">
                <a16:creationId xmlns:a16="http://schemas.microsoft.com/office/drawing/2014/main" id="{B7C764E2-AF37-410A-959D-8BB8AD686011}"/>
              </a:ext>
            </a:extLst>
          </p:cNvPr>
          <p:cNvPicPr>
            <a:picLocks noChangeAspect="1"/>
          </p:cNvPicPr>
          <p:nvPr/>
        </p:nvPicPr>
        <p:blipFill>
          <a:blip r:embed="rId4"/>
          <a:stretch>
            <a:fillRect/>
          </a:stretch>
        </p:blipFill>
        <p:spPr>
          <a:xfrm>
            <a:off x="8003235" y="2122015"/>
            <a:ext cx="3838416" cy="3844557"/>
          </a:xfrm>
          <a:prstGeom prst="rect">
            <a:avLst/>
          </a:prstGeom>
        </p:spPr>
      </p:pic>
    </p:spTree>
    <p:extLst>
      <p:ext uri="{BB962C8B-B14F-4D97-AF65-F5344CB8AC3E}">
        <p14:creationId xmlns:p14="http://schemas.microsoft.com/office/powerpoint/2010/main" val="10718752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26E780-3A19-4EC0-BF25-7EC7D2CC38C4}"/>
              </a:ext>
            </a:extLst>
          </p:cNvPr>
          <p:cNvSpPr txBox="1"/>
          <p:nvPr/>
        </p:nvSpPr>
        <p:spPr>
          <a:xfrm>
            <a:off x="315687" y="248380"/>
            <a:ext cx="1034142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Task 2.3 (Visualization using Power-BI) (Cont..)</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8">
            <a:extLst>
              <a:ext uri="{FF2B5EF4-FFF2-40B4-BE49-F238E27FC236}">
                <a16:creationId xmlns:a16="http://schemas.microsoft.com/office/drawing/2014/main" id="{A3B3E18E-7084-46B8-B9A7-DC14E893D68C}"/>
              </a:ext>
            </a:extLst>
          </p:cNvPr>
          <p:cNvSpPr txBox="1"/>
          <p:nvPr/>
        </p:nvSpPr>
        <p:spPr>
          <a:xfrm>
            <a:off x="315687" y="929277"/>
            <a:ext cx="3733799" cy="1665071"/>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Q4. Identify the top 5 States where the selling price is high.</a:t>
            </a:r>
          </a:p>
          <a:p>
            <a:pPr>
              <a:lnSpc>
                <a:spcPct val="90000"/>
              </a:lnSpc>
              <a:spcAft>
                <a:spcPts val="600"/>
              </a:spcAft>
            </a:pPr>
            <a:r>
              <a:rPr lang="en-US" sz="1800" dirty="0">
                <a:solidFill>
                  <a:srgbClr val="575757"/>
                </a:solidFill>
                <a:cs typeface="Calibri Light" panose="020F0302020204030204" pitchFamily="34" charset="0"/>
              </a:rPr>
              <a:t>Top 5 states where average Selling Price is high – Gujarat -&gt; Kerala -&gt; Tamil Nadu -&gt; Karnataka -&gt; Maharashtra</a:t>
            </a:r>
          </a:p>
        </p:txBody>
      </p:sp>
      <p:pic>
        <p:nvPicPr>
          <p:cNvPr id="11" name="Picture 10">
            <a:extLst>
              <a:ext uri="{FF2B5EF4-FFF2-40B4-BE49-F238E27FC236}">
                <a16:creationId xmlns:a16="http://schemas.microsoft.com/office/drawing/2014/main" id="{685CE83C-0C92-417B-9750-49A08166DBEC}"/>
              </a:ext>
            </a:extLst>
          </p:cNvPr>
          <p:cNvPicPr>
            <a:picLocks noChangeAspect="1"/>
          </p:cNvPicPr>
          <p:nvPr/>
        </p:nvPicPr>
        <p:blipFill>
          <a:blip r:embed="rId2"/>
          <a:stretch>
            <a:fillRect/>
          </a:stretch>
        </p:blipFill>
        <p:spPr>
          <a:xfrm>
            <a:off x="306984" y="2760879"/>
            <a:ext cx="3570513" cy="3510857"/>
          </a:xfrm>
          <a:prstGeom prst="rect">
            <a:avLst/>
          </a:prstGeom>
        </p:spPr>
      </p:pic>
      <p:sp>
        <p:nvSpPr>
          <p:cNvPr id="13" name="TextBox 12">
            <a:extLst>
              <a:ext uri="{FF2B5EF4-FFF2-40B4-BE49-F238E27FC236}">
                <a16:creationId xmlns:a16="http://schemas.microsoft.com/office/drawing/2014/main" id="{08149E49-8A16-40B4-B9F8-514FC6641BB1}"/>
              </a:ext>
            </a:extLst>
          </p:cNvPr>
          <p:cNvSpPr txBox="1"/>
          <p:nvPr/>
        </p:nvSpPr>
        <p:spPr>
          <a:xfrm>
            <a:off x="4180114" y="1198502"/>
            <a:ext cx="3831771"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Q5. Which transmission type vehicles were sold largely in number?</a:t>
            </a:r>
          </a:p>
          <a:p>
            <a:pPr>
              <a:lnSpc>
                <a:spcPct val="90000"/>
              </a:lnSpc>
              <a:spcAft>
                <a:spcPts val="600"/>
              </a:spcAft>
            </a:pPr>
            <a:r>
              <a:rPr lang="en-US" sz="1800" dirty="0">
                <a:solidFill>
                  <a:srgbClr val="575757"/>
                </a:solidFill>
                <a:cs typeface="Calibri Light" panose="020F0302020204030204" pitchFamily="34" charset="0"/>
              </a:rPr>
              <a:t>Manual cars were more sold.</a:t>
            </a:r>
          </a:p>
        </p:txBody>
      </p:sp>
      <p:pic>
        <p:nvPicPr>
          <p:cNvPr id="15" name="Picture 14">
            <a:extLst>
              <a:ext uri="{FF2B5EF4-FFF2-40B4-BE49-F238E27FC236}">
                <a16:creationId xmlns:a16="http://schemas.microsoft.com/office/drawing/2014/main" id="{A641835C-E466-425D-B119-7FDCE188B166}"/>
              </a:ext>
            </a:extLst>
          </p:cNvPr>
          <p:cNvPicPr>
            <a:picLocks noChangeAspect="1"/>
          </p:cNvPicPr>
          <p:nvPr/>
        </p:nvPicPr>
        <p:blipFill>
          <a:blip r:embed="rId3"/>
          <a:stretch>
            <a:fillRect/>
          </a:stretch>
        </p:blipFill>
        <p:spPr>
          <a:xfrm>
            <a:off x="4180114" y="2714671"/>
            <a:ext cx="3593535" cy="3209002"/>
          </a:xfrm>
          <a:prstGeom prst="rect">
            <a:avLst/>
          </a:prstGeom>
        </p:spPr>
      </p:pic>
      <p:sp>
        <p:nvSpPr>
          <p:cNvPr id="17" name="TextBox 16">
            <a:extLst>
              <a:ext uri="{FF2B5EF4-FFF2-40B4-BE49-F238E27FC236}">
                <a16:creationId xmlns:a16="http://schemas.microsoft.com/office/drawing/2014/main" id="{FD27CFB4-A778-4502-A3D6-3D4E15DCDE9B}"/>
              </a:ext>
            </a:extLst>
          </p:cNvPr>
          <p:cNvSpPr txBox="1"/>
          <p:nvPr/>
        </p:nvSpPr>
        <p:spPr>
          <a:xfrm>
            <a:off x="8291481" y="1178575"/>
            <a:ext cx="3493419" cy="917174"/>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Q6. Which fuel type vehicle has the highest KM Driven?</a:t>
            </a:r>
          </a:p>
          <a:p>
            <a:pPr>
              <a:lnSpc>
                <a:spcPct val="90000"/>
              </a:lnSpc>
              <a:spcAft>
                <a:spcPts val="600"/>
              </a:spcAft>
            </a:pPr>
            <a:r>
              <a:rPr lang="en-US" dirty="0">
                <a:solidFill>
                  <a:srgbClr val="575757"/>
                </a:solidFill>
                <a:cs typeface="Calibri Light" panose="020F0302020204030204" pitchFamily="34" charset="0"/>
              </a:rPr>
              <a:t>Diesel cars has highest KM Driven. </a:t>
            </a:r>
            <a:endParaRPr lang="en-US" sz="1800" dirty="0">
              <a:solidFill>
                <a:srgbClr val="575757"/>
              </a:solidFill>
              <a:cs typeface="Calibri Light" panose="020F0302020204030204" pitchFamily="34" charset="0"/>
            </a:endParaRPr>
          </a:p>
        </p:txBody>
      </p:sp>
      <p:pic>
        <p:nvPicPr>
          <p:cNvPr id="19" name="Picture 18">
            <a:extLst>
              <a:ext uri="{FF2B5EF4-FFF2-40B4-BE49-F238E27FC236}">
                <a16:creationId xmlns:a16="http://schemas.microsoft.com/office/drawing/2014/main" id="{12F078AA-C2B6-4704-B4C8-554AEE7423A0}"/>
              </a:ext>
            </a:extLst>
          </p:cNvPr>
          <p:cNvPicPr>
            <a:picLocks noChangeAspect="1"/>
          </p:cNvPicPr>
          <p:nvPr/>
        </p:nvPicPr>
        <p:blipFill>
          <a:blip r:embed="rId4"/>
          <a:stretch>
            <a:fillRect/>
          </a:stretch>
        </p:blipFill>
        <p:spPr>
          <a:xfrm>
            <a:off x="8291481" y="2760879"/>
            <a:ext cx="3593535" cy="3110046"/>
          </a:xfrm>
          <a:prstGeom prst="rect">
            <a:avLst/>
          </a:prstGeom>
        </p:spPr>
      </p:pic>
    </p:spTree>
    <p:extLst>
      <p:ext uri="{BB962C8B-B14F-4D97-AF65-F5344CB8AC3E}">
        <p14:creationId xmlns:p14="http://schemas.microsoft.com/office/powerpoint/2010/main" val="33270480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6B1DD-0023-4B21-9B5A-36A0562BAC3E}"/>
              </a:ext>
            </a:extLst>
          </p:cNvPr>
          <p:cNvSpPr txBox="1"/>
          <p:nvPr/>
        </p:nvSpPr>
        <p:spPr>
          <a:xfrm>
            <a:off x="6204856" y="1043073"/>
            <a:ext cx="5508171" cy="1166473"/>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Q8. Identify the cities where the used cars where the selling price was highest.</a:t>
            </a:r>
          </a:p>
          <a:p>
            <a:pPr>
              <a:lnSpc>
                <a:spcPct val="90000"/>
              </a:lnSpc>
              <a:spcAft>
                <a:spcPts val="600"/>
              </a:spcAft>
            </a:pPr>
            <a:r>
              <a:rPr lang="en-US" dirty="0" err="1">
                <a:solidFill>
                  <a:srgbClr val="575757"/>
                </a:solidFill>
                <a:cs typeface="Calibri Light" panose="020F0302020204030204" pitchFamily="34" charset="0"/>
              </a:rPr>
              <a:t>Vadodra</a:t>
            </a:r>
            <a:r>
              <a:rPr lang="en-US" dirty="0">
                <a:solidFill>
                  <a:srgbClr val="575757"/>
                </a:solidFill>
                <a:cs typeface="Calibri Light" panose="020F0302020204030204" pitchFamily="34" charset="0"/>
              </a:rPr>
              <a:t> city sold the car with highest average Selling Price.</a:t>
            </a:r>
            <a:endParaRPr lang="en-US" dirty="0"/>
          </a:p>
        </p:txBody>
      </p:sp>
      <p:sp>
        <p:nvSpPr>
          <p:cNvPr id="6" name="TextBox 5">
            <a:extLst>
              <a:ext uri="{FF2B5EF4-FFF2-40B4-BE49-F238E27FC236}">
                <a16:creationId xmlns:a16="http://schemas.microsoft.com/office/drawing/2014/main" id="{D21FF77C-3BE7-41CE-9329-779538291487}"/>
              </a:ext>
            </a:extLst>
          </p:cNvPr>
          <p:cNvSpPr txBox="1"/>
          <p:nvPr/>
        </p:nvSpPr>
        <p:spPr>
          <a:xfrm>
            <a:off x="315687" y="248380"/>
            <a:ext cx="1034142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Task 2.3 (Visualization using Power-BI) (Cont..)</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5FAFB43B-0E1E-4CBC-A712-368241987A3B}"/>
              </a:ext>
            </a:extLst>
          </p:cNvPr>
          <p:cNvSpPr txBox="1"/>
          <p:nvPr/>
        </p:nvSpPr>
        <p:spPr>
          <a:xfrm>
            <a:off x="315687" y="1170675"/>
            <a:ext cx="5921827" cy="667875"/>
          </a:xfrm>
          <a:prstGeom prst="rect">
            <a:avLst/>
          </a:prstGeom>
          <a:noFill/>
        </p:spPr>
        <p:txBody>
          <a:bodyPr wrap="square">
            <a:spAutoFit/>
          </a:bodyPr>
          <a:lstStyle/>
          <a:p>
            <a:pPr>
              <a:lnSpc>
                <a:spcPct val="90000"/>
              </a:lnSpc>
              <a:spcAft>
                <a:spcPts val="600"/>
              </a:spcAft>
            </a:pPr>
            <a:r>
              <a:rPr lang="en-US" sz="1800" b="1" dirty="0">
                <a:solidFill>
                  <a:srgbClr val="575757"/>
                </a:solidFill>
                <a:cs typeface="Calibri Light" panose="020F0302020204030204" pitchFamily="34" charset="0"/>
              </a:rPr>
              <a:t>Q7. Visualize Average Mileage type by Fuel type.</a:t>
            </a:r>
          </a:p>
          <a:p>
            <a:pPr>
              <a:lnSpc>
                <a:spcPct val="90000"/>
              </a:lnSpc>
              <a:spcAft>
                <a:spcPts val="600"/>
              </a:spcAft>
            </a:pPr>
            <a:r>
              <a:rPr lang="en-US" dirty="0">
                <a:solidFill>
                  <a:srgbClr val="575757"/>
                </a:solidFill>
                <a:cs typeface="Calibri Light" panose="020F0302020204030204" pitchFamily="34" charset="0"/>
              </a:rPr>
              <a:t>CNG fuel cars are having high average Mileage.</a:t>
            </a:r>
          </a:p>
        </p:txBody>
      </p:sp>
      <p:pic>
        <p:nvPicPr>
          <p:cNvPr id="10" name="Picture 9">
            <a:extLst>
              <a:ext uri="{FF2B5EF4-FFF2-40B4-BE49-F238E27FC236}">
                <a16:creationId xmlns:a16="http://schemas.microsoft.com/office/drawing/2014/main" id="{E8766BF5-B41B-4CEB-8189-A0AB328A656C}"/>
              </a:ext>
            </a:extLst>
          </p:cNvPr>
          <p:cNvPicPr>
            <a:picLocks noChangeAspect="1"/>
          </p:cNvPicPr>
          <p:nvPr/>
        </p:nvPicPr>
        <p:blipFill>
          <a:blip r:embed="rId2"/>
          <a:stretch>
            <a:fillRect/>
          </a:stretch>
        </p:blipFill>
        <p:spPr>
          <a:xfrm>
            <a:off x="268356" y="2170166"/>
            <a:ext cx="5827644" cy="3621992"/>
          </a:xfrm>
          <a:prstGeom prst="rect">
            <a:avLst/>
          </a:prstGeom>
        </p:spPr>
      </p:pic>
      <p:pic>
        <p:nvPicPr>
          <p:cNvPr id="14" name="Picture 13">
            <a:extLst>
              <a:ext uri="{FF2B5EF4-FFF2-40B4-BE49-F238E27FC236}">
                <a16:creationId xmlns:a16="http://schemas.microsoft.com/office/drawing/2014/main" id="{9228AC03-168C-4052-9D43-8FBAE0A56195}"/>
              </a:ext>
            </a:extLst>
          </p:cNvPr>
          <p:cNvPicPr>
            <a:picLocks noChangeAspect="1"/>
          </p:cNvPicPr>
          <p:nvPr/>
        </p:nvPicPr>
        <p:blipFill>
          <a:blip r:embed="rId3"/>
          <a:stretch>
            <a:fillRect/>
          </a:stretch>
        </p:blipFill>
        <p:spPr>
          <a:xfrm>
            <a:off x="6281057" y="2170166"/>
            <a:ext cx="5359622" cy="3755728"/>
          </a:xfrm>
          <a:prstGeom prst="rect">
            <a:avLst/>
          </a:prstGeom>
        </p:spPr>
      </p:pic>
    </p:spTree>
    <p:extLst>
      <p:ext uri="{BB962C8B-B14F-4D97-AF65-F5344CB8AC3E}">
        <p14:creationId xmlns:p14="http://schemas.microsoft.com/office/powerpoint/2010/main" val="26737727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850AF-16C0-416E-B7F1-AD018A1A1B6A}"/>
              </a:ext>
            </a:extLst>
          </p:cNvPr>
          <p:cNvSpPr>
            <a:spLocks noGrp="1"/>
          </p:cNvSpPr>
          <p:nvPr>
            <p:ph type="title"/>
          </p:nvPr>
        </p:nvSpPr>
        <p:spPr>
          <a:xfrm>
            <a:off x="340447" y="225783"/>
            <a:ext cx="9090819" cy="334099"/>
          </a:xfrm>
        </p:spPr>
        <p:txBody>
          <a:bodyPr/>
          <a:lstStyle/>
          <a:p>
            <a:r>
              <a:rPr lang="en-US" sz="3200" b="1" dirty="0"/>
              <a:t>Task 2.4 (Model building using ML algorithms)</a:t>
            </a:r>
            <a:endParaRPr lang="en-US" sz="3200" dirty="0"/>
          </a:p>
        </p:txBody>
      </p:sp>
      <p:sp>
        <p:nvSpPr>
          <p:cNvPr id="10" name="TextBox 9">
            <a:extLst>
              <a:ext uri="{FF2B5EF4-FFF2-40B4-BE49-F238E27FC236}">
                <a16:creationId xmlns:a16="http://schemas.microsoft.com/office/drawing/2014/main" id="{5F7C9B79-0547-4FE1-9281-75F8ACD67F1E}"/>
              </a:ext>
            </a:extLst>
          </p:cNvPr>
          <p:cNvSpPr txBox="1"/>
          <p:nvPr/>
        </p:nvSpPr>
        <p:spPr>
          <a:xfrm>
            <a:off x="340447" y="813268"/>
            <a:ext cx="5186667" cy="60447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Build an appropriate ML model/s on the data.</a:t>
            </a:r>
          </a:p>
          <a:p>
            <a:pPr>
              <a:lnSpc>
                <a:spcPct val="90000"/>
              </a:lnSpc>
              <a:spcAft>
                <a:spcPts val="600"/>
              </a:spcAft>
            </a:pPr>
            <a:r>
              <a:rPr lang="en-US" sz="1600" dirty="0">
                <a:solidFill>
                  <a:srgbClr val="575757"/>
                </a:solidFill>
                <a:cs typeface="Calibri Light" panose="020F0302020204030204" pitchFamily="34" charset="0"/>
              </a:rPr>
              <a:t>We build Linear Regression, Decision Tree and Random Forest Regressor Model.</a:t>
            </a:r>
          </a:p>
          <a:p>
            <a:pPr>
              <a:lnSpc>
                <a:spcPct val="90000"/>
              </a:lnSpc>
              <a:spcAft>
                <a:spcPts val="600"/>
              </a:spcAft>
            </a:pPr>
            <a:endParaRPr lang="en-US" sz="1600"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Q2. Compare various ML models with appropriate regularization and/or hyper-parameter tuning.</a:t>
            </a:r>
          </a:p>
          <a:p>
            <a:pPr>
              <a:lnSpc>
                <a:spcPct val="90000"/>
              </a:lnSpc>
              <a:spcAft>
                <a:spcPts val="600"/>
              </a:spcAft>
            </a:pPr>
            <a:r>
              <a:rPr lang="en-US" sz="1600" dirty="0">
                <a:solidFill>
                  <a:srgbClr val="575757"/>
                </a:solidFill>
                <a:cs typeface="Calibri Light" panose="020F0302020204030204" pitchFamily="34" charset="0"/>
              </a:rPr>
              <a:t>After applying hyper-parameter tuning, we concluded Random Forest Regressor Model.</a:t>
            </a:r>
          </a:p>
          <a:p>
            <a:pPr>
              <a:lnSpc>
                <a:spcPct val="90000"/>
              </a:lnSpc>
              <a:spcAft>
                <a:spcPts val="600"/>
              </a:spcAft>
            </a:pPr>
            <a:endParaRPr lang="en-US" sz="1600" b="1"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Q3. Evaluate the performance of the model. </a:t>
            </a:r>
          </a:p>
          <a:p>
            <a:pPr>
              <a:lnSpc>
                <a:spcPct val="90000"/>
              </a:lnSpc>
              <a:spcAft>
                <a:spcPts val="600"/>
              </a:spcAft>
            </a:pPr>
            <a:r>
              <a:rPr lang="en-US" sz="1600" dirty="0">
                <a:solidFill>
                  <a:srgbClr val="575757"/>
                </a:solidFill>
                <a:cs typeface="Calibri Light" panose="020F0302020204030204" pitchFamily="34" charset="0"/>
              </a:rPr>
              <a:t>After evaluating our model was 97.7% accurate.</a:t>
            </a:r>
          </a:p>
          <a:p>
            <a:pPr>
              <a:lnSpc>
                <a:spcPct val="90000"/>
              </a:lnSpc>
              <a:spcAft>
                <a:spcPts val="600"/>
              </a:spcAft>
            </a:pPr>
            <a:endParaRPr lang="en-US" sz="1600" b="1"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Q4. Identify the right metric to evaluate the performance of the model. </a:t>
            </a:r>
          </a:p>
          <a:p>
            <a:pPr>
              <a:lnSpc>
                <a:spcPct val="90000"/>
              </a:lnSpc>
              <a:spcAft>
                <a:spcPts val="600"/>
              </a:spcAft>
            </a:pPr>
            <a:r>
              <a:rPr lang="en-US" sz="1600" dirty="0">
                <a:solidFill>
                  <a:srgbClr val="575757"/>
                </a:solidFill>
                <a:cs typeface="Calibri Light" panose="020F0302020204030204" pitchFamily="34" charset="0"/>
              </a:rPr>
              <a:t>MSE and RMSE are the right metric to evaluate the performance of the model.</a:t>
            </a:r>
          </a:p>
          <a:p>
            <a:pPr>
              <a:lnSpc>
                <a:spcPct val="90000"/>
              </a:lnSpc>
              <a:spcAft>
                <a:spcPts val="600"/>
              </a:spcAft>
            </a:pPr>
            <a:endParaRPr lang="en-US" sz="1600" dirty="0">
              <a:solidFill>
                <a:srgbClr val="575757"/>
              </a:solidFill>
              <a:cs typeface="Calibri Light" panose="020F0302020204030204" pitchFamily="34" charset="0"/>
            </a:endParaRPr>
          </a:p>
          <a:p>
            <a:pPr>
              <a:lnSpc>
                <a:spcPct val="90000"/>
              </a:lnSpc>
              <a:spcAft>
                <a:spcPts val="600"/>
              </a:spcAft>
            </a:pPr>
            <a:r>
              <a:rPr lang="en-US" sz="1600" b="1" dirty="0">
                <a:solidFill>
                  <a:srgbClr val="575757"/>
                </a:solidFill>
                <a:cs typeface="Calibri Light" panose="020F0302020204030204" pitchFamily="34" charset="0"/>
              </a:rPr>
              <a:t>Q5. Identify issues and concerns on the given data and suggest the best technique/s to overcome the issues.</a:t>
            </a:r>
          </a:p>
          <a:p>
            <a:pPr>
              <a:lnSpc>
                <a:spcPct val="90000"/>
              </a:lnSpc>
              <a:spcAft>
                <a:spcPts val="600"/>
              </a:spcAft>
            </a:pPr>
            <a:r>
              <a:rPr lang="en-US" sz="1600" dirty="0">
                <a:solidFill>
                  <a:srgbClr val="575757"/>
                </a:solidFill>
                <a:cs typeface="Calibri Light" panose="020F0302020204030204" pitchFamily="34" charset="0"/>
              </a:rPr>
              <a:t>We didn't observer any overfitting or underfitting of the data so there are no concerns.</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4" name="Picture 3">
            <a:extLst>
              <a:ext uri="{FF2B5EF4-FFF2-40B4-BE49-F238E27FC236}">
                <a16:creationId xmlns:a16="http://schemas.microsoft.com/office/drawing/2014/main" id="{A7972A6D-86D2-4ED6-8931-77D8E8515C2B}"/>
              </a:ext>
            </a:extLst>
          </p:cNvPr>
          <p:cNvPicPr>
            <a:picLocks noChangeAspect="1"/>
          </p:cNvPicPr>
          <p:nvPr/>
        </p:nvPicPr>
        <p:blipFill rotWithShape="1">
          <a:blip r:embed="rId2"/>
          <a:srcRect r="10354"/>
          <a:stretch/>
        </p:blipFill>
        <p:spPr>
          <a:xfrm>
            <a:off x="5605153" y="1042605"/>
            <a:ext cx="5918980" cy="1007087"/>
          </a:xfrm>
          <a:prstGeom prst="rect">
            <a:avLst/>
          </a:prstGeom>
        </p:spPr>
      </p:pic>
      <p:pic>
        <p:nvPicPr>
          <p:cNvPr id="8" name="Picture 7">
            <a:extLst>
              <a:ext uri="{FF2B5EF4-FFF2-40B4-BE49-F238E27FC236}">
                <a16:creationId xmlns:a16="http://schemas.microsoft.com/office/drawing/2014/main" id="{3B8DB79C-A5A6-4D73-8B37-0FB918AA95B4}"/>
              </a:ext>
            </a:extLst>
          </p:cNvPr>
          <p:cNvPicPr>
            <a:picLocks noChangeAspect="1"/>
          </p:cNvPicPr>
          <p:nvPr/>
        </p:nvPicPr>
        <p:blipFill>
          <a:blip r:embed="rId3"/>
          <a:stretch>
            <a:fillRect/>
          </a:stretch>
        </p:blipFill>
        <p:spPr>
          <a:xfrm>
            <a:off x="5605153" y="2113516"/>
            <a:ext cx="5416115" cy="585683"/>
          </a:xfrm>
          <a:prstGeom prst="rect">
            <a:avLst/>
          </a:prstGeom>
        </p:spPr>
      </p:pic>
      <p:pic>
        <p:nvPicPr>
          <p:cNvPr id="11" name="Picture 10">
            <a:extLst>
              <a:ext uri="{FF2B5EF4-FFF2-40B4-BE49-F238E27FC236}">
                <a16:creationId xmlns:a16="http://schemas.microsoft.com/office/drawing/2014/main" id="{17812BEA-B30F-434C-BDF3-3DB352D67D9D}"/>
              </a:ext>
            </a:extLst>
          </p:cNvPr>
          <p:cNvPicPr>
            <a:picLocks noChangeAspect="1"/>
          </p:cNvPicPr>
          <p:nvPr/>
        </p:nvPicPr>
        <p:blipFill>
          <a:blip r:embed="rId4"/>
          <a:stretch>
            <a:fillRect/>
          </a:stretch>
        </p:blipFill>
        <p:spPr>
          <a:xfrm>
            <a:off x="5527114" y="2666883"/>
            <a:ext cx="4828146" cy="568522"/>
          </a:xfrm>
          <a:prstGeom prst="rect">
            <a:avLst/>
          </a:prstGeom>
        </p:spPr>
      </p:pic>
      <p:pic>
        <p:nvPicPr>
          <p:cNvPr id="13" name="Picture 12">
            <a:extLst>
              <a:ext uri="{FF2B5EF4-FFF2-40B4-BE49-F238E27FC236}">
                <a16:creationId xmlns:a16="http://schemas.microsoft.com/office/drawing/2014/main" id="{D5D49A2D-90BE-43B2-8E95-140979361676}"/>
              </a:ext>
            </a:extLst>
          </p:cNvPr>
          <p:cNvPicPr>
            <a:picLocks noChangeAspect="1"/>
          </p:cNvPicPr>
          <p:nvPr/>
        </p:nvPicPr>
        <p:blipFill>
          <a:blip r:embed="rId5"/>
          <a:stretch>
            <a:fillRect/>
          </a:stretch>
        </p:blipFill>
        <p:spPr>
          <a:xfrm>
            <a:off x="5605153" y="3286684"/>
            <a:ext cx="6168361" cy="3031364"/>
          </a:xfrm>
          <a:prstGeom prst="rect">
            <a:avLst/>
          </a:prstGeom>
        </p:spPr>
      </p:pic>
    </p:spTree>
    <p:extLst>
      <p:ext uri="{BB962C8B-B14F-4D97-AF65-F5344CB8AC3E}">
        <p14:creationId xmlns:p14="http://schemas.microsoft.com/office/powerpoint/2010/main" val="30635161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99" y="476255"/>
            <a:ext cx="9090819" cy="334099"/>
          </a:xfrm>
        </p:spPr>
        <p:txBody>
          <a:bodyPr/>
          <a:lstStyle/>
          <a:p>
            <a:r>
              <a:rPr lang="en-US" sz="3200" b="1" dirty="0"/>
              <a:t>Team Contribution</a:t>
            </a:r>
          </a:p>
        </p:txBody>
      </p:sp>
      <p:graphicFrame>
        <p:nvGraphicFramePr>
          <p:cNvPr id="10" name="Chart Placeholder 13">
            <a:extLst>
              <a:ext uri="{FF2B5EF4-FFF2-40B4-BE49-F238E27FC236}">
                <a16:creationId xmlns:a16="http://schemas.microsoft.com/office/drawing/2014/main" id="{E459724D-7670-483F-AF24-7749DD932DE4}"/>
              </a:ext>
            </a:extLst>
          </p:cNvPr>
          <p:cNvGraphicFramePr>
            <a:graphicFrameLocks noGrp="1"/>
          </p:cNvGraphicFramePr>
          <p:nvPr>
            <p:ph type="chart" sz="quarter" idx="15"/>
            <p:extLst>
              <p:ext uri="{D42A27DB-BD31-4B8C-83A1-F6EECF244321}">
                <p14:modId xmlns:p14="http://schemas.microsoft.com/office/powerpoint/2010/main" val="4241226026"/>
              </p:ext>
            </p:extLst>
          </p:nvPr>
        </p:nvGraphicFramePr>
        <p:xfrm>
          <a:off x="1684311" y="1628344"/>
          <a:ext cx="8711546" cy="3934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27436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504" y="256440"/>
            <a:ext cx="8545645" cy="597581"/>
          </a:xfrm>
        </p:spPr>
        <p:txBody>
          <a:bodyPr/>
          <a:lstStyle/>
          <a:p>
            <a:r>
              <a:rPr lang="en-GB" dirty="0">
                <a:solidFill>
                  <a:schemeClr val="tx1"/>
                </a:solidFill>
              </a:rPr>
              <a:t>Group Members</a:t>
            </a:r>
          </a:p>
        </p:txBody>
      </p:sp>
      <p:grpSp>
        <p:nvGrpSpPr>
          <p:cNvPr id="33" name="Group 32">
            <a:extLst>
              <a:ext uri="{FF2B5EF4-FFF2-40B4-BE49-F238E27FC236}">
                <a16:creationId xmlns:a16="http://schemas.microsoft.com/office/drawing/2014/main" id="{76C1C17E-87F9-4FA4-8695-4F1D8969DD9D}"/>
              </a:ext>
            </a:extLst>
          </p:cNvPr>
          <p:cNvGrpSpPr/>
          <p:nvPr/>
        </p:nvGrpSpPr>
        <p:grpSpPr>
          <a:xfrm>
            <a:off x="3225808" y="1613562"/>
            <a:ext cx="6002467" cy="4307888"/>
            <a:chOff x="2642038" y="1789732"/>
            <a:chExt cx="4218089" cy="3409788"/>
          </a:xfrm>
        </p:grpSpPr>
        <p:grpSp>
          <p:nvGrpSpPr>
            <p:cNvPr id="16" name="Group 15">
              <a:extLst>
                <a:ext uri="{FF2B5EF4-FFF2-40B4-BE49-F238E27FC236}">
                  <a16:creationId xmlns:a16="http://schemas.microsoft.com/office/drawing/2014/main" id="{F9DD92EB-9DFD-4946-8B2A-3929BB196C59}"/>
                </a:ext>
              </a:extLst>
            </p:cNvPr>
            <p:cNvGrpSpPr/>
            <p:nvPr/>
          </p:nvGrpSpPr>
          <p:grpSpPr>
            <a:xfrm>
              <a:off x="5228376" y="1789734"/>
              <a:ext cx="1631751" cy="1591182"/>
              <a:chOff x="825642" y="1780069"/>
              <a:chExt cx="1633563" cy="1591182"/>
            </a:xfrm>
          </p:grpSpPr>
          <p:pic>
            <p:nvPicPr>
              <p:cNvPr id="4" name="Picture 3">
                <a:extLst>
                  <a:ext uri="{FF2B5EF4-FFF2-40B4-BE49-F238E27FC236}">
                    <a16:creationId xmlns:a16="http://schemas.microsoft.com/office/drawing/2014/main" id="{62CA7681-3E52-4013-A030-55B5CAA7097E}"/>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rot="5400000">
                <a:off x="642197" y="1963514"/>
                <a:ext cx="1293458" cy="926568"/>
              </a:xfrm>
              <a:prstGeom prst="rect">
                <a:avLst/>
              </a:prstGeom>
            </p:spPr>
          </p:pic>
          <p:sp>
            <p:nvSpPr>
              <p:cNvPr id="9" name="TextBox 8">
                <a:extLst>
                  <a:ext uri="{FF2B5EF4-FFF2-40B4-BE49-F238E27FC236}">
                    <a16:creationId xmlns:a16="http://schemas.microsoft.com/office/drawing/2014/main" id="{96C8802E-37F4-438E-AD06-81BC834E33EF}"/>
                  </a:ext>
                </a:extLst>
              </p:cNvPr>
              <p:cNvSpPr txBox="1"/>
              <p:nvPr/>
            </p:nvSpPr>
            <p:spPr>
              <a:xfrm>
                <a:off x="828813" y="3152000"/>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Lakshi Bansal</a:t>
                </a:r>
              </a:p>
            </p:txBody>
          </p:sp>
        </p:grpSp>
        <p:grpSp>
          <p:nvGrpSpPr>
            <p:cNvPr id="17" name="Group 16">
              <a:extLst>
                <a:ext uri="{FF2B5EF4-FFF2-40B4-BE49-F238E27FC236}">
                  <a16:creationId xmlns:a16="http://schemas.microsoft.com/office/drawing/2014/main" id="{EC0436E2-F35B-4389-9CA0-65209CA87695}"/>
                </a:ext>
              </a:extLst>
            </p:cNvPr>
            <p:cNvGrpSpPr/>
            <p:nvPr/>
          </p:nvGrpSpPr>
          <p:grpSpPr>
            <a:xfrm>
              <a:off x="3891115" y="1789732"/>
              <a:ext cx="1644377" cy="1599954"/>
              <a:chOff x="871335" y="1780067"/>
              <a:chExt cx="1646203" cy="1599954"/>
            </a:xfrm>
          </p:grpSpPr>
          <p:pic>
            <p:nvPicPr>
              <p:cNvPr id="18" name="Picture 17">
                <a:extLst>
                  <a:ext uri="{FF2B5EF4-FFF2-40B4-BE49-F238E27FC236}">
                    <a16:creationId xmlns:a16="http://schemas.microsoft.com/office/drawing/2014/main" id="{DADC1657-9E59-44EB-84F7-56DB14C691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871335" y="1780067"/>
                <a:ext cx="1054552" cy="1293459"/>
              </a:xfrm>
              <a:prstGeom prst="rect">
                <a:avLst/>
              </a:prstGeom>
            </p:spPr>
          </p:pic>
          <p:sp>
            <p:nvSpPr>
              <p:cNvPr id="19" name="TextBox 18">
                <a:extLst>
                  <a:ext uri="{FF2B5EF4-FFF2-40B4-BE49-F238E27FC236}">
                    <a16:creationId xmlns:a16="http://schemas.microsoft.com/office/drawing/2014/main" id="{92122E87-FC3F-4B30-9300-3801BDCC6164}"/>
                  </a:ext>
                </a:extLst>
              </p:cNvPr>
              <p:cNvSpPr txBox="1"/>
              <p:nvPr/>
            </p:nvSpPr>
            <p:spPr>
              <a:xfrm>
                <a:off x="887146" y="3160770"/>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Hitesh Gulati</a:t>
                </a:r>
              </a:p>
            </p:txBody>
          </p:sp>
        </p:grpSp>
        <p:grpSp>
          <p:nvGrpSpPr>
            <p:cNvPr id="20" name="Group 19">
              <a:extLst>
                <a:ext uri="{FF2B5EF4-FFF2-40B4-BE49-F238E27FC236}">
                  <a16:creationId xmlns:a16="http://schemas.microsoft.com/office/drawing/2014/main" id="{F8D07E99-E57D-4804-B67D-40E1D05CB10C}"/>
                </a:ext>
              </a:extLst>
            </p:cNvPr>
            <p:cNvGrpSpPr/>
            <p:nvPr/>
          </p:nvGrpSpPr>
          <p:grpSpPr>
            <a:xfrm>
              <a:off x="4525333" y="3497885"/>
              <a:ext cx="1628584" cy="1692867"/>
              <a:chOff x="766231" y="1664787"/>
              <a:chExt cx="1630392" cy="1692867"/>
            </a:xfrm>
          </p:grpSpPr>
          <p:pic>
            <p:nvPicPr>
              <p:cNvPr id="21" name="Picture 20">
                <a:extLst>
                  <a:ext uri="{FF2B5EF4-FFF2-40B4-BE49-F238E27FC236}">
                    <a16:creationId xmlns:a16="http://schemas.microsoft.com/office/drawing/2014/main" id="{5676A017-ABFC-492C-9441-2CA6DA89954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900047" y="1664787"/>
                <a:ext cx="1033582" cy="1406855"/>
              </a:xfrm>
              <a:prstGeom prst="rect">
                <a:avLst/>
              </a:prstGeom>
            </p:spPr>
          </p:pic>
          <p:sp>
            <p:nvSpPr>
              <p:cNvPr id="22" name="TextBox 21">
                <a:extLst>
                  <a:ext uri="{FF2B5EF4-FFF2-40B4-BE49-F238E27FC236}">
                    <a16:creationId xmlns:a16="http://schemas.microsoft.com/office/drawing/2014/main" id="{4F565371-1EE9-44DB-850F-B46064D0406E}"/>
                  </a:ext>
                </a:extLst>
              </p:cNvPr>
              <p:cNvSpPr txBox="1"/>
              <p:nvPr/>
            </p:nvSpPr>
            <p:spPr>
              <a:xfrm>
                <a:off x="766231" y="3138403"/>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Satish Kanagala Naga</a:t>
                </a:r>
              </a:p>
            </p:txBody>
          </p:sp>
        </p:grpSp>
        <p:grpSp>
          <p:nvGrpSpPr>
            <p:cNvPr id="23" name="Group 22">
              <a:extLst>
                <a:ext uri="{FF2B5EF4-FFF2-40B4-BE49-F238E27FC236}">
                  <a16:creationId xmlns:a16="http://schemas.microsoft.com/office/drawing/2014/main" id="{685EDB8E-F4CA-4D1D-B75B-C6A8621F9605}"/>
                </a:ext>
              </a:extLst>
            </p:cNvPr>
            <p:cNvGrpSpPr/>
            <p:nvPr/>
          </p:nvGrpSpPr>
          <p:grpSpPr>
            <a:xfrm>
              <a:off x="2642038" y="1789732"/>
              <a:ext cx="1722180" cy="1571355"/>
              <a:chOff x="1016991" y="1780067"/>
              <a:chExt cx="1724092" cy="1571355"/>
            </a:xfrm>
          </p:grpSpPr>
          <p:pic>
            <p:nvPicPr>
              <p:cNvPr id="24" name="Picture 23">
                <a:extLst>
                  <a:ext uri="{FF2B5EF4-FFF2-40B4-BE49-F238E27FC236}">
                    <a16:creationId xmlns:a16="http://schemas.microsoft.com/office/drawing/2014/main" id="{D9BD05CE-065C-42A1-A795-9BAFFC742037}"/>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p:blipFill>
            <p:spPr>
              <a:xfrm>
                <a:off x="1016991" y="1780067"/>
                <a:ext cx="926568" cy="1289809"/>
              </a:xfrm>
              <a:prstGeom prst="rect">
                <a:avLst/>
              </a:prstGeom>
            </p:spPr>
          </p:pic>
          <p:sp>
            <p:nvSpPr>
              <p:cNvPr id="25" name="TextBox 24">
                <a:extLst>
                  <a:ext uri="{FF2B5EF4-FFF2-40B4-BE49-F238E27FC236}">
                    <a16:creationId xmlns:a16="http://schemas.microsoft.com/office/drawing/2014/main" id="{DF79B65F-79C0-41B2-96A7-1007DC5B4CAF}"/>
                  </a:ext>
                </a:extLst>
              </p:cNvPr>
              <p:cNvSpPr txBox="1"/>
              <p:nvPr/>
            </p:nvSpPr>
            <p:spPr>
              <a:xfrm>
                <a:off x="1110691" y="3132171"/>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Harsh Singh</a:t>
                </a:r>
              </a:p>
            </p:txBody>
          </p:sp>
        </p:grpSp>
        <p:grpSp>
          <p:nvGrpSpPr>
            <p:cNvPr id="26" name="Group 25">
              <a:extLst>
                <a:ext uri="{FF2B5EF4-FFF2-40B4-BE49-F238E27FC236}">
                  <a16:creationId xmlns:a16="http://schemas.microsoft.com/office/drawing/2014/main" id="{908A8F1C-9B61-4CBC-B57C-B1673F854A8F}"/>
                </a:ext>
              </a:extLst>
            </p:cNvPr>
            <p:cNvGrpSpPr/>
            <p:nvPr/>
          </p:nvGrpSpPr>
          <p:grpSpPr>
            <a:xfrm>
              <a:off x="3076823" y="3522964"/>
              <a:ext cx="1628584" cy="1676556"/>
              <a:chOff x="754199" y="1689866"/>
              <a:chExt cx="1630392" cy="1676556"/>
            </a:xfrm>
          </p:grpSpPr>
          <p:pic>
            <p:nvPicPr>
              <p:cNvPr id="27" name="Picture 26">
                <a:extLst>
                  <a:ext uri="{FF2B5EF4-FFF2-40B4-BE49-F238E27FC236}">
                    <a16:creationId xmlns:a16="http://schemas.microsoft.com/office/drawing/2014/main" id="{F0431F63-05B8-461F-9D6B-09795833A5AB}"/>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913900" y="1689866"/>
                <a:ext cx="1002182" cy="1381776"/>
              </a:xfrm>
              <a:prstGeom prst="rect">
                <a:avLst/>
              </a:prstGeom>
            </p:spPr>
          </p:pic>
          <p:sp>
            <p:nvSpPr>
              <p:cNvPr id="28" name="TextBox 27">
                <a:extLst>
                  <a:ext uri="{FF2B5EF4-FFF2-40B4-BE49-F238E27FC236}">
                    <a16:creationId xmlns:a16="http://schemas.microsoft.com/office/drawing/2014/main" id="{A805EB92-373A-47BD-844A-93FA82C8DD68}"/>
                  </a:ext>
                </a:extLst>
              </p:cNvPr>
              <p:cNvSpPr txBox="1"/>
              <p:nvPr/>
            </p:nvSpPr>
            <p:spPr>
              <a:xfrm>
                <a:off x="754199" y="3147171"/>
                <a:ext cx="1630392" cy="219251"/>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Miska Gowri Sankar</a:t>
                </a:r>
              </a:p>
            </p:txBody>
          </p:sp>
        </p:grpSp>
      </p:grpSp>
    </p:spTree>
    <p:extLst>
      <p:ext uri="{BB962C8B-B14F-4D97-AF65-F5344CB8AC3E}">
        <p14:creationId xmlns:p14="http://schemas.microsoft.com/office/powerpoint/2010/main" val="36918739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7640" y="2562871"/>
            <a:ext cx="9090819" cy="334099"/>
          </a:xfrm>
        </p:spPr>
        <p:txBody>
          <a:bodyPr anchor="t">
            <a:normAutofit fontScale="90000"/>
          </a:bodyPr>
          <a:lstStyle/>
          <a:p>
            <a:r>
              <a:rPr lang="en-GB" sz="5400" b="1" dirty="0">
                <a:solidFill>
                  <a:srgbClr val="92D050"/>
                </a:solidFill>
              </a:rPr>
              <a:t>Thank you</a:t>
            </a:r>
          </a:p>
        </p:txBody>
      </p:sp>
    </p:spTree>
    <p:extLst>
      <p:ext uri="{BB962C8B-B14F-4D97-AF65-F5344CB8AC3E}">
        <p14:creationId xmlns:p14="http://schemas.microsoft.com/office/powerpoint/2010/main" val="13554406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314FF4F-6404-4667-9BD3-B54DD7D9A4F0}"/>
              </a:ext>
            </a:extLst>
          </p:cNvPr>
          <p:cNvSpPr txBox="1">
            <a:spLocks/>
          </p:cNvSpPr>
          <p:nvPr/>
        </p:nvSpPr>
        <p:spPr>
          <a:xfrm>
            <a:off x="1499795" y="3535689"/>
            <a:ext cx="9346011" cy="2733039"/>
          </a:xfrm>
          <a:prstGeom prst="rect">
            <a:avLst/>
          </a:prstGeom>
        </p:spPr>
        <p:txBody>
          <a:bodyPr vert="horz" lIns="0" tIns="0" rIns="0" bIns="0" rtlCol="0" anchor="b" anchorCtr="0">
            <a:noAutofit/>
          </a:bodyPr>
          <a:lstStyle>
            <a:lvl1pPr marL="0" indent="0" algn="l" defTabSz="685800" rtl="0" eaLnBrk="1" latinLnBrk="0" hangingPunct="1">
              <a:lnSpc>
                <a:spcPct val="100000"/>
              </a:lnSpc>
              <a:spcBef>
                <a:spcPts val="0"/>
              </a:spcBef>
              <a:spcAft>
                <a:spcPts val="450"/>
              </a:spcAft>
              <a:buSzPct val="100000"/>
              <a:buFontTx/>
              <a:buNone/>
              <a:defRPr sz="675"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900" b="1" dirty="0">
                <a:solidFill>
                  <a:prstClr val="black"/>
                </a:solidFill>
              </a:rPr>
              <a:t>About Deloitte</a:t>
            </a:r>
          </a:p>
          <a:p>
            <a:r>
              <a:rPr lang="en-US" sz="900" dirty="0">
                <a:solidFill>
                  <a:prstClr val="black"/>
                </a:solidFill>
              </a:rPr>
              <a:t>Deloitte refers to one or more of Deloitte </a:t>
            </a:r>
            <a:r>
              <a:rPr lang="en-US" sz="900" dirty="0" err="1">
                <a:solidFill>
                  <a:prstClr val="black"/>
                </a:solidFill>
              </a:rPr>
              <a:t>Touche</a:t>
            </a:r>
            <a:r>
              <a:rPr lang="en-US" sz="900" dirty="0">
                <a:solidFill>
                  <a:prstClr val="black"/>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www.deloitte.com/about to learn more about our global network of member firms.</a:t>
            </a:r>
          </a:p>
          <a:p>
            <a:r>
              <a:rPr lang="en-US" sz="900" dirty="0">
                <a:solidFill>
                  <a:prstClr val="black"/>
                </a:solidFill>
              </a:rPr>
              <a:t>Copyright © 2020 Deloitte Development LLC. All rights reserved.</a:t>
            </a:r>
            <a:endParaRPr lang="en-US" sz="900" dirty="0"/>
          </a:p>
        </p:txBody>
      </p:sp>
    </p:spTree>
    <p:extLst>
      <p:ext uri="{BB962C8B-B14F-4D97-AF65-F5344CB8AC3E}">
        <p14:creationId xmlns:p14="http://schemas.microsoft.com/office/powerpoint/2010/main" val="3085965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a:extLst>
              <a:ext uri="{FF2B5EF4-FFF2-40B4-BE49-F238E27FC236}">
                <a16:creationId xmlns:a16="http://schemas.microsoft.com/office/drawing/2014/main" id="{95CAD41C-0438-4FCE-9D55-15BF9283D5E6}"/>
              </a:ext>
            </a:extLst>
          </p:cNvPr>
          <p:cNvSpPr>
            <a:spLocks noGrp="1"/>
          </p:cNvSpPr>
          <p:nvPr>
            <p:ph type="body" sz="quarter" idx="13"/>
          </p:nvPr>
        </p:nvSpPr>
        <p:spPr>
          <a:xfrm>
            <a:off x="611527" y="1508678"/>
            <a:ext cx="9090025" cy="4835525"/>
          </a:xfrm>
        </p:spPr>
        <p:txBody>
          <a:bodyPr/>
          <a:lstStyle/>
          <a:p>
            <a:pPr marL="400051" indent="-400051">
              <a:buFont typeface="+mj-lt"/>
              <a:buAutoNum type="romanLcPeriod"/>
            </a:pPr>
            <a:r>
              <a:rPr lang="en-US" dirty="0"/>
              <a:t>Case Study – Introduction</a:t>
            </a:r>
          </a:p>
          <a:p>
            <a:pPr marL="400051" indent="-400051">
              <a:buFont typeface="+mj-lt"/>
              <a:buAutoNum type="romanLcPeriod"/>
            </a:pPr>
            <a:r>
              <a:rPr lang="en-US" dirty="0"/>
              <a:t>Check Point 2 – Approach</a:t>
            </a:r>
          </a:p>
          <a:p>
            <a:pPr marL="400051" indent="-400051">
              <a:buFont typeface="+mj-lt"/>
              <a:buAutoNum type="romanLcPeriod"/>
            </a:pPr>
            <a:r>
              <a:rPr lang="en-US" dirty="0"/>
              <a:t>Task 2.1(Visualization using Python)</a:t>
            </a:r>
          </a:p>
          <a:p>
            <a:pPr marL="400051" indent="-400051">
              <a:buFont typeface="+mj-lt"/>
              <a:buAutoNum type="romanLcPeriod"/>
            </a:pPr>
            <a:r>
              <a:rPr lang="en-US" dirty="0"/>
              <a:t>Task 2.2 (Exploratory Data Analysis) </a:t>
            </a:r>
          </a:p>
          <a:p>
            <a:pPr marL="400051" indent="-400051">
              <a:buFont typeface="+mj-lt"/>
              <a:buAutoNum type="romanLcPeriod"/>
            </a:pPr>
            <a:r>
              <a:rPr lang="en-US" dirty="0"/>
              <a:t>Task 2.3 (Visualization using Power-BI)</a:t>
            </a:r>
          </a:p>
          <a:p>
            <a:pPr marL="400051" indent="-400051">
              <a:buFont typeface="+mj-lt"/>
              <a:buAutoNum type="romanLcPeriod"/>
            </a:pPr>
            <a:r>
              <a:rPr lang="en-US" dirty="0"/>
              <a:t>Task 2.4 (Model building using ML algorithms)</a:t>
            </a:r>
          </a:p>
          <a:p>
            <a:pPr marL="400051" indent="-400051">
              <a:buFont typeface="+mj-lt"/>
              <a:buAutoNum type="romanLcPeriod"/>
            </a:pPr>
            <a:r>
              <a:rPr lang="en-US" dirty="0"/>
              <a:t>Team Contribution</a:t>
            </a:r>
          </a:p>
          <a:p>
            <a:pPr marL="400051" indent="-400051">
              <a:buFont typeface="+mj-lt"/>
              <a:buAutoNum type="romanLcPeriod"/>
            </a:pPr>
            <a:r>
              <a:rPr lang="en-US" dirty="0"/>
              <a:t>Group Members</a:t>
            </a:r>
          </a:p>
        </p:txBody>
      </p:sp>
      <p:sp>
        <p:nvSpPr>
          <p:cNvPr id="15" name="Title 14"/>
          <p:cNvSpPr>
            <a:spLocks noGrp="1"/>
          </p:cNvSpPr>
          <p:nvPr>
            <p:ph type="title"/>
          </p:nvPr>
        </p:nvSpPr>
        <p:spPr>
          <a:xfrm>
            <a:off x="829241" y="776162"/>
            <a:ext cx="9090819" cy="334099"/>
          </a:xfrm>
        </p:spPr>
        <p:txBody>
          <a:bodyPr anchor="t">
            <a:noAutofit/>
          </a:bodyPr>
          <a:lstStyle/>
          <a:p>
            <a:r>
              <a:rPr lang="en-US" sz="3200" b="1" dirty="0"/>
              <a:t>Contents</a:t>
            </a:r>
          </a:p>
        </p:txBody>
      </p:sp>
    </p:spTree>
    <p:extLst>
      <p:ext uri="{BB962C8B-B14F-4D97-AF65-F5344CB8AC3E}">
        <p14:creationId xmlns:p14="http://schemas.microsoft.com/office/powerpoint/2010/main" val="9032714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88A62AE-3E68-47C2-8306-534328DE1686}"/>
              </a:ext>
            </a:extLst>
          </p:cNvPr>
          <p:cNvSpPr>
            <a:spLocks noGrp="1"/>
          </p:cNvSpPr>
          <p:nvPr>
            <p:ph type="body" sz="quarter" idx="13"/>
          </p:nvPr>
        </p:nvSpPr>
        <p:spPr>
          <a:xfrm>
            <a:off x="440987" y="1300249"/>
            <a:ext cx="6482328" cy="3652751"/>
          </a:xfrm>
        </p:spPr>
        <p:txBody>
          <a:bodyPr/>
          <a:lstStyle/>
          <a:p>
            <a:r>
              <a:rPr lang="en-US" b="1" dirty="0"/>
              <a:t>Domain: </a:t>
            </a:r>
            <a:r>
              <a:rPr lang="en-US" dirty="0"/>
              <a:t>Automobile Industry</a:t>
            </a:r>
          </a:p>
          <a:p>
            <a:r>
              <a:rPr lang="en-US" b="1" dirty="0"/>
              <a:t>About: </a:t>
            </a:r>
            <a:r>
              <a:rPr lang="en-US" dirty="0"/>
              <a:t>The XYZ automobile company in India wants to enter the business of selling used cars. They would like to analyze the business challenges before the venture. </a:t>
            </a:r>
          </a:p>
          <a:p>
            <a:r>
              <a:rPr lang="en-US" b="1" dirty="0"/>
              <a:t>Challenges:</a:t>
            </a:r>
            <a:r>
              <a:rPr lang="en-US" dirty="0"/>
              <a:t> They want to understand the factors affecting the pricing of cars in the market, since those may be very different from the new car market. Essentially, the company wants to know:</a:t>
            </a:r>
          </a:p>
          <a:p>
            <a:pPr marL="285751" indent="-285751">
              <a:buFont typeface="Arial" panose="020B0604020202020204" pitchFamily="34" charset="0"/>
              <a:buChar char="•"/>
            </a:pPr>
            <a:r>
              <a:rPr lang="en-US" dirty="0"/>
              <a:t>Which variables are significant in predicting the price of a used car?</a:t>
            </a:r>
          </a:p>
          <a:p>
            <a:pPr marL="285751" indent="-285751">
              <a:buFont typeface="Arial" panose="020B0604020202020204" pitchFamily="34" charset="0"/>
              <a:buChar char="•"/>
            </a:pPr>
            <a:r>
              <a:rPr lang="en-US" dirty="0"/>
              <a:t>How well those variables describe the price of a car</a:t>
            </a:r>
          </a:p>
          <a:p>
            <a:r>
              <a:rPr lang="en-US" dirty="0"/>
              <a:t>Based on various market surveys, the consulting firm has gathered a large dataset of different types of used cars across the market.</a:t>
            </a:r>
          </a:p>
          <a:p>
            <a:r>
              <a:rPr lang="en-US" b="1" dirty="0"/>
              <a:t>Data Dictionary: </a:t>
            </a:r>
            <a:r>
              <a:rPr lang="en-US" dirty="0"/>
              <a:t>Refer to the table.</a:t>
            </a:r>
            <a:endParaRPr lang="en-US" b="1" dirty="0"/>
          </a:p>
        </p:txBody>
      </p:sp>
      <p:sp>
        <p:nvSpPr>
          <p:cNvPr id="7" name="Title 6">
            <a:extLst>
              <a:ext uri="{FF2B5EF4-FFF2-40B4-BE49-F238E27FC236}">
                <a16:creationId xmlns:a16="http://schemas.microsoft.com/office/drawing/2014/main" id="{003A8B65-03DC-4F68-B090-50B90089FBA9}"/>
              </a:ext>
            </a:extLst>
          </p:cNvPr>
          <p:cNvSpPr>
            <a:spLocks noGrp="1"/>
          </p:cNvSpPr>
          <p:nvPr>
            <p:ph type="title"/>
          </p:nvPr>
        </p:nvSpPr>
        <p:spPr>
          <a:xfrm>
            <a:off x="309620" y="452219"/>
            <a:ext cx="9090819" cy="334099"/>
          </a:xfrm>
        </p:spPr>
        <p:txBody>
          <a:bodyPr/>
          <a:lstStyle/>
          <a:p>
            <a:r>
              <a:rPr lang="en-US" sz="3200" b="1" dirty="0"/>
              <a:t>Case Study - Introduction</a:t>
            </a:r>
          </a:p>
        </p:txBody>
      </p:sp>
      <p:graphicFrame>
        <p:nvGraphicFramePr>
          <p:cNvPr id="12" name="Table 11">
            <a:extLst>
              <a:ext uri="{FF2B5EF4-FFF2-40B4-BE49-F238E27FC236}">
                <a16:creationId xmlns:a16="http://schemas.microsoft.com/office/drawing/2014/main" id="{67BAAE41-8D8F-469F-B41D-FFD13AFBC23F}"/>
              </a:ext>
            </a:extLst>
          </p:cNvPr>
          <p:cNvGraphicFramePr>
            <a:graphicFrameLocks noGrp="1"/>
          </p:cNvGraphicFramePr>
          <p:nvPr>
            <p:extLst>
              <p:ext uri="{D42A27DB-BD31-4B8C-83A1-F6EECF244321}">
                <p14:modId xmlns:p14="http://schemas.microsoft.com/office/powerpoint/2010/main" val="1125931642"/>
              </p:ext>
            </p:extLst>
          </p:nvPr>
        </p:nvGraphicFramePr>
        <p:xfrm>
          <a:off x="7336971" y="786318"/>
          <a:ext cx="3962400" cy="5285364"/>
        </p:xfrm>
        <a:graphic>
          <a:graphicData uri="http://schemas.openxmlformats.org/drawingml/2006/table">
            <a:tbl>
              <a:tblPr bandRow="1">
                <a:tableStyleId>{2D5ABB26-0587-4C30-8999-92F81FD0307C}</a:tableStyleId>
              </a:tblPr>
              <a:tblGrid>
                <a:gridCol w="1352629">
                  <a:extLst>
                    <a:ext uri="{9D8B030D-6E8A-4147-A177-3AD203B41FA5}">
                      <a16:colId xmlns:a16="http://schemas.microsoft.com/office/drawing/2014/main" val="213399276"/>
                    </a:ext>
                  </a:extLst>
                </a:gridCol>
                <a:gridCol w="2609771">
                  <a:extLst>
                    <a:ext uri="{9D8B030D-6E8A-4147-A177-3AD203B41FA5}">
                      <a16:colId xmlns:a16="http://schemas.microsoft.com/office/drawing/2014/main" val="3059213871"/>
                    </a:ext>
                  </a:extLst>
                </a:gridCol>
              </a:tblGrid>
              <a:tr h="246888">
                <a:tc>
                  <a:txBody>
                    <a:bodyPr/>
                    <a:lstStyle/>
                    <a:p>
                      <a:pPr marL="0" marR="0" algn="ctr">
                        <a:lnSpc>
                          <a:spcPct val="107000"/>
                        </a:lnSpc>
                        <a:spcBef>
                          <a:spcPts val="0"/>
                        </a:spcBef>
                        <a:spcAft>
                          <a:spcPts val="800"/>
                        </a:spcAft>
                      </a:pPr>
                      <a:r>
                        <a:rPr lang="en-IN" sz="1100" dirty="0">
                          <a:effectLst/>
                        </a:rPr>
                        <a:t>Column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800"/>
                        </a:spcAft>
                      </a:pPr>
                      <a:r>
                        <a:rPr lang="en-IN" sz="1100" dirty="0">
                          <a:effectLst/>
                        </a:rPr>
                        <a:t>Description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40450096"/>
                  </a:ext>
                </a:extLst>
              </a:tr>
              <a:tr h="246888">
                <a:tc>
                  <a:txBody>
                    <a:bodyPr/>
                    <a:lstStyle/>
                    <a:p>
                      <a:pPr marL="0" marR="0">
                        <a:lnSpc>
                          <a:spcPct val="107000"/>
                        </a:lnSpc>
                        <a:spcBef>
                          <a:spcPts val="0"/>
                        </a:spcBef>
                        <a:spcAft>
                          <a:spcPts val="800"/>
                        </a:spcAft>
                      </a:pPr>
                      <a:r>
                        <a:rPr lang="en-IN" sz="1100" dirty="0">
                          <a:effectLst/>
                        </a:rPr>
                        <a:t>Sales_ID</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Sales ID</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239241"/>
                  </a:ext>
                </a:extLst>
              </a:tr>
              <a:tr h="246888">
                <a:tc>
                  <a:txBody>
                    <a:bodyPr/>
                    <a:lstStyle/>
                    <a:p>
                      <a:pPr marL="0" marR="0">
                        <a:lnSpc>
                          <a:spcPct val="107000"/>
                        </a:lnSpc>
                        <a:spcBef>
                          <a:spcPts val="0"/>
                        </a:spcBef>
                        <a:spcAft>
                          <a:spcPts val="800"/>
                        </a:spcAft>
                      </a:pPr>
                      <a:r>
                        <a:rPr lang="en-IN" sz="1100" dirty="0">
                          <a:effectLst/>
                        </a:rPr>
                        <a:t>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Name of the used car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0167"/>
                  </a:ext>
                </a:extLst>
              </a:tr>
              <a:tr h="246888">
                <a:tc>
                  <a:txBody>
                    <a:bodyPr/>
                    <a:lstStyle/>
                    <a:p>
                      <a:pPr marL="0" marR="0">
                        <a:lnSpc>
                          <a:spcPct val="107000"/>
                        </a:lnSpc>
                        <a:spcBef>
                          <a:spcPts val="0"/>
                        </a:spcBef>
                        <a:spcAft>
                          <a:spcPts val="800"/>
                        </a:spcAft>
                      </a:pPr>
                      <a:r>
                        <a:rPr lang="en-IN" sz="1100" dirty="0">
                          <a:effectLst/>
                        </a:rPr>
                        <a:t>Year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Year of the car purchase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815562"/>
                  </a:ext>
                </a:extLst>
              </a:tr>
              <a:tr h="246888">
                <a:tc>
                  <a:txBody>
                    <a:bodyPr/>
                    <a:lstStyle/>
                    <a:p>
                      <a:pPr marL="0" marR="0">
                        <a:lnSpc>
                          <a:spcPct val="107000"/>
                        </a:lnSpc>
                        <a:spcBef>
                          <a:spcPts val="0"/>
                        </a:spcBef>
                        <a:spcAft>
                          <a:spcPts val="800"/>
                        </a:spcAft>
                      </a:pPr>
                      <a:r>
                        <a:rPr lang="en-IN" sz="1100" dirty="0">
                          <a:effectLst/>
                        </a:rPr>
                        <a:t>km_Driven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Total km driven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615897"/>
                  </a:ext>
                </a:extLst>
              </a:tr>
              <a:tr h="362756">
                <a:tc>
                  <a:txBody>
                    <a:bodyPr/>
                    <a:lstStyle/>
                    <a:p>
                      <a:pPr marL="0" marR="0">
                        <a:lnSpc>
                          <a:spcPct val="107000"/>
                        </a:lnSpc>
                        <a:spcBef>
                          <a:spcPts val="0"/>
                        </a:spcBef>
                        <a:spcAft>
                          <a:spcPts val="800"/>
                        </a:spcAft>
                      </a:pPr>
                      <a:r>
                        <a:rPr lang="en-IN" sz="1100" dirty="0">
                          <a:effectLst/>
                        </a:rPr>
                        <a:t>Region_Code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Code representing unique Region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930485"/>
                  </a:ext>
                </a:extLst>
              </a:tr>
              <a:tr h="246888">
                <a:tc>
                  <a:txBody>
                    <a:bodyPr/>
                    <a:lstStyle/>
                    <a:p>
                      <a:pPr marL="0" marR="0">
                        <a:lnSpc>
                          <a:spcPct val="107000"/>
                        </a:lnSpc>
                        <a:spcBef>
                          <a:spcPts val="0"/>
                        </a:spcBef>
                        <a:spcAft>
                          <a:spcPts val="800"/>
                        </a:spcAft>
                      </a:pPr>
                      <a:r>
                        <a:rPr lang="en-IN" sz="1100" dirty="0">
                          <a:effectLst/>
                        </a:rPr>
                        <a:t>City_Code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effectLst/>
                        </a:rPr>
                        <a:t>Code representing City</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745662"/>
                  </a:ext>
                </a:extLst>
              </a:tr>
              <a:tr h="362756">
                <a:tc>
                  <a:txBody>
                    <a:bodyPr/>
                    <a:lstStyle/>
                    <a:p>
                      <a:pPr marL="0" marR="0">
                        <a:lnSpc>
                          <a:spcPct val="107000"/>
                        </a:lnSpc>
                        <a:spcBef>
                          <a:spcPts val="0"/>
                        </a:spcBef>
                        <a:spcAft>
                          <a:spcPts val="800"/>
                        </a:spcAft>
                      </a:pPr>
                      <a:r>
                        <a:rPr lang="en-IN" sz="1100" dirty="0">
                          <a:effectLst/>
                        </a:rPr>
                        <a:t>State_Code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Code representing unique state name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830967"/>
                  </a:ext>
                </a:extLst>
              </a:tr>
              <a:tr h="246888">
                <a:tc>
                  <a:txBody>
                    <a:bodyPr/>
                    <a:lstStyle/>
                    <a:p>
                      <a:pPr marL="0" marR="0">
                        <a:lnSpc>
                          <a:spcPct val="107000"/>
                        </a:lnSpc>
                        <a:spcBef>
                          <a:spcPts val="0"/>
                        </a:spcBef>
                        <a:spcAft>
                          <a:spcPts val="800"/>
                        </a:spcAft>
                      </a:pPr>
                      <a:r>
                        <a:rPr lang="en-IN" sz="1100">
                          <a:effectLst/>
                        </a:rPr>
                        <a:t>Postal_Code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Postal code of the area</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958184"/>
                  </a:ext>
                </a:extLst>
              </a:tr>
              <a:tr h="246888">
                <a:tc>
                  <a:txBody>
                    <a:bodyPr/>
                    <a:lstStyle/>
                    <a:p>
                      <a:pPr marL="0" marR="0">
                        <a:lnSpc>
                          <a:spcPct val="107000"/>
                        </a:lnSpc>
                        <a:spcBef>
                          <a:spcPts val="0"/>
                        </a:spcBef>
                        <a:spcAft>
                          <a:spcPts val="800"/>
                        </a:spcAft>
                      </a:pPr>
                      <a:r>
                        <a:rPr lang="en-IN" sz="1100">
                          <a:effectLst/>
                        </a:rPr>
                        <a:t>Fuel</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Fuel 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533673"/>
                  </a:ext>
                </a:extLst>
              </a:tr>
              <a:tr h="246888">
                <a:tc>
                  <a:txBody>
                    <a:bodyPr/>
                    <a:lstStyle/>
                    <a:p>
                      <a:pPr marL="0" marR="0">
                        <a:lnSpc>
                          <a:spcPct val="107000"/>
                        </a:lnSpc>
                        <a:spcBef>
                          <a:spcPts val="0"/>
                        </a:spcBef>
                        <a:spcAft>
                          <a:spcPts val="800"/>
                        </a:spcAft>
                      </a:pPr>
                      <a:r>
                        <a:rPr lang="en-IN" sz="1100" dirty="0">
                          <a:effectLst/>
                        </a:rPr>
                        <a:t>Seller_Type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Who is selling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85689"/>
                  </a:ext>
                </a:extLst>
              </a:tr>
              <a:tr h="246888">
                <a:tc>
                  <a:txBody>
                    <a:bodyPr/>
                    <a:lstStyle/>
                    <a:p>
                      <a:pPr marL="0" marR="0">
                        <a:lnSpc>
                          <a:spcPct val="107000"/>
                        </a:lnSpc>
                        <a:spcBef>
                          <a:spcPts val="0"/>
                        </a:spcBef>
                        <a:spcAft>
                          <a:spcPts val="800"/>
                        </a:spcAft>
                      </a:pPr>
                      <a:r>
                        <a:rPr lang="en-IN" sz="1100">
                          <a:effectLst/>
                        </a:rPr>
                        <a:t>Transmission</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Transmission type of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071375"/>
                  </a:ext>
                </a:extLst>
              </a:tr>
              <a:tr h="246888">
                <a:tc>
                  <a:txBody>
                    <a:bodyPr/>
                    <a:lstStyle/>
                    <a:p>
                      <a:pPr marL="0" marR="0">
                        <a:lnSpc>
                          <a:spcPct val="107000"/>
                        </a:lnSpc>
                        <a:spcBef>
                          <a:spcPts val="0"/>
                        </a:spcBef>
                        <a:spcAft>
                          <a:spcPts val="800"/>
                        </a:spcAft>
                      </a:pPr>
                      <a:r>
                        <a:rPr lang="en-IN" sz="1100">
                          <a:effectLst/>
                        </a:rPr>
                        <a:t>Owner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Owner type</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060537"/>
                  </a:ext>
                </a:extLst>
              </a:tr>
              <a:tr h="246888">
                <a:tc>
                  <a:txBody>
                    <a:bodyPr/>
                    <a:lstStyle/>
                    <a:p>
                      <a:pPr marL="0" marR="0">
                        <a:lnSpc>
                          <a:spcPct val="107000"/>
                        </a:lnSpc>
                        <a:spcBef>
                          <a:spcPts val="0"/>
                        </a:spcBef>
                        <a:spcAft>
                          <a:spcPts val="800"/>
                        </a:spcAft>
                      </a:pPr>
                      <a:r>
                        <a:rPr lang="en-IN" sz="1100">
                          <a:effectLst/>
                        </a:rPr>
                        <a:t>Mileage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Mileage of the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985819"/>
                  </a:ext>
                </a:extLst>
              </a:tr>
              <a:tr h="246888">
                <a:tc>
                  <a:txBody>
                    <a:bodyPr/>
                    <a:lstStyle/>
                    <a:p>
                      <a:pPr marL="0" marR="0">
                        <a:lnSpc>
                          <a:spcPct val="107000"/>
                        </a:lnSpc>
                        <a:spcBef>
                          <a:spcPts val="0"/>
                        </a:spcBef>
                        <a:spcAft>
                          <a:spcPts val="800"/>
                        </a:spcAft>
                      </a:pPr>
                      <a:r>
                        <a:rPr lang="en-IN" sz="1100">
                          <a:effectLst/>
                        </a:rPr>
                        <a:t>Engine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engine power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801"/>
                  </a:ext>
                </a:extLst>
              </a:tr>
              <a:tr h="246888">
                <a:tc>
                  <a:txBody>
                    <a:bodyPr/>
                    <a:lstStyle/>
                    <a:p>
                      <a:pPr marL="0" marR="0">
                        <a:lnSpc>
                          <a:spcPct val="107000"/>
                        </a:lnSpc>
                        <a:spcBef>
                          <a:spcPts val="0"/>
                        </a:spcBef>
                        <a:spcAft>
                          <a:spcPts val="800"/>
                        </a:spcAft>
                      </a:pPr>
                      <a:r>
                        <a:rPr lang="en-IN" sz="1100">
                          <a:effectLst/>
                        </a:rPr>
                        <a:t>Max_Power</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max power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289590"/>
                  </a:ext>
                </a:extLst>
              </a:tr>
              <a:tr h="246888">
                <a:tc>
                  <a:txBody>
                    <a:bodyPr/>
                    <a:lstStyle/>
                    <a:p>
                      <a:pPr marL="0" marR="0">
                        <a:lnSpc>
                          <a:spcPct val="107000"/>
                        </a:lnSpc>
                        <a:spcBef>
                          <a:spcPts val="0"/>
                        </a:spcBef>
                        <a:spcAft>
                          <a:spcPts val="800"/>
                        </a:spcAft>
                      </a:pPr>
                      <a:r>
                        <a:rPr lang="en-IN" sz="1100">
                          <a:effectLst/>
                        </a:rPr>
                        <a:t>Seats</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Number of seats</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947873"/>
                  </a:ext>
                </a:extLst>
              </a:tr>
              <a:tr h="246888">
                <a:tc>
                  <a:txBody>
                    <a:bodyPr/>
                    <a:lstStyle/>
                    <a:p>
                      <a:pPr marL="0" marR="0">
                        <a:lnSpc>
                          <a:spcPct val="107000"/>
                        </a:lnSpc>
                        <a:spcBef>
                          <a:spcPts val="0"/>
                        </a:spcBef>
                        <a:spcAft>
                          <a:spcPts val="800"/>
                        </a:spcAft>
                      </a:pPr>
                      <a:r>
                        <a:rPr lang="en-IN" sz="1100">
                          <a:effectLst/>
                        </a:rPr>
                        <a:t>Sold</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used car sold or not</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23831"/>
                  </a:ext>
                </a:extLst>
              </a:tr>
              <a:tr h="246888">
                <a:tc>
                  <a:txBody>
                    <a:bodyPr/>
                    <a:lstStyle/>
                    <a:p>
                      <a:pPr marL="0" marR="0">
                        <a:lnSpc>
                          <a:spcPct val="107000"/>
                        </a:lnSpc>
                        <a:spcBef>
                          <a:spcPts val="0"/>
                        </a:spcBef>
                        <a:spcAft>
                          <a:spcPts val="800"/>
                        </a:spcAft>
                      </a:pPr>
                      <a:r>
                        <a:rPr lang="en-IN" sz="1100" dirty="0">
                          <a:effectLst/>
                        </a:rPr>
                        <a:t>Target Column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800"/>
                        </a:spcAft>
                      </a:pPr>
                      <a:r>
                        <a:rPr lang="en-IN" sz="1100" dirty="0">
                          <a:effectLst/>
                        </a:rPr>
                        <a:t>Description</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89625410"/>
                  </a:ext>
                </a:extLst>
              </a:tr>
              <a:tr h="362756">
                <a:tc>
                  <a:txBody>
                    <a:bodyPr/>
                    <a:lstStyle/>
                    <a:p>
                      <a:pPr marL="0" marR="0">
                        <a:lnSpc>
                          <a:spcPct val="107000"/>
                        </a:lnSpc>
                        <a:spcBef>
                          <a:spcPts val="0"/>
                        </a:spcBef>
                        <a:spcAft>
                          <a:spcPts val="800"/>
                        </a:spcAft>
                      </a:pPr>
                      <a:r>
                        <a:rPr lang="en-IN" sz="1100">
                          <a:effectLst/>
                        </a:rPr>
                        <a:t>Selling_Price</a:t>
                      </a:r>
                      <a:endParaRPr lang="en-US" sz="110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effectLst/>
                        </a:rPr>
                        <a:t>Current selling price for used car</a:t>
                      </a:r>
                      <a:endParaRPr lang="en-US" sz="1100" dirty="0">
                        <a:effectLst/>
                        <a:latin typeface="Calibri" panose="020F0502020204030204" pitchFamily="34" charset="0"/>
                        <a:ea typeface="+mn-ea"/>
                      </a:endParaRPr>
                    </a:p>
                  </a:txBody>
                  <a:tcPr marL="54567" marR="54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590477"/>
                  </a:ext>
                </a:extLst>
              </a:tr>
            </a:tbl>
          </a:graphicData>
        </a:graphic>
      </p:graphicFrame>
    </p:spTree>
    <p:extLst>
      <p:ext uri="{BB962C8B-B14F-4D97-AF65-F5344CB8AC3E}">
        <p14:creationId xmlns:p14="http://schemas.microsoft.com/office/powerpoint/2010/main" val="24141386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FF969-155A-499E-8DDC-CE652A1C4011}"/>
              </a:ext>
            </a:extLst>
          </p:cNvPr>
          <p:cNvSpPr>
            <a:spLocks noGrp="1"/>
          </p:cNvSpPr>
          <p:nvPr>
            <p:ph type="body" sz="quarter" idx="13"/>
          </p:nvPr>
        </p:nvSpPr>
        <p:spPr>
          <a:xfrm>
            <a:off x="581770" y="1046823"/>
            <a:ext cx="9090819" cy="5299548"/>
          </a:xfrm>
        </p:spPr>
        <p:txBody>
          <a:bodyPr/>
          <a:lstStyle/>
          <a:p>
            <a:r>
              <a:rPr lang="en-US" b="1" dirty="0"/>
              <a:t>Task 2.1, 2.2 and 2.4 – Approach</a:t>
            </a:r>
          </a:p>
          <a:p>
            <a:endParaRPr lang="en-US" dirty="0"/>
          </a:p>
          <a:p>
            <a:r>
              <a:rPr lang="en-US" b="1" dirty="0"/>
              <a:t>Task 2.3 – Approach</a:t>
            </a:r>
          </a:p>
          <a:p>
            <a:endParaRPr lang="en-US" b="1" dirty="0"/>
          </a:p>
        </p:txBody>
      </p:sp>
      <p:sp>
        <p:nvSpPr>
          <p:cNvPr id="3" name="Title 2">
            <a:extLst>
              <a:ext uri="{FF2B5EF4-FFF2-40B4-BE49-F238E27FC236}">
                <a16:creationId xmlns:a16="http://schemas.microsoft.com/office/drawing/2014/main" id="{BA276094-DA39-40C5-AA31-055EA8E0DD22}"/>
              </a:ext>
            </a:extLst>
          </p:cNvPr>
          <p:cNvSpPr>
            <a:spLocks noGrp="1"/>
          </p:cNvSpPr>
          <p:nvPr>
            <p:ph type="title"/>
          </p:nvPr>
        </p:nvSpPr>
        <p:spPr/>
        <p:txBody>
          <a:bodyPr/>
          <a:lstStyle/>
          <a:p>
            <a:r>
              <a:rPr lang="en-US" sz="3200" b="1" dirty="0"/>
              <a:t>Check Point 2 – Approach</a:t>
            </a:r>
          </a:p>
        </p:txBody>
      </p:sp>
    </p:spTree>
    <p:extLst>
      <p:ext uri="{BB962C8B-B14F-4D97-AF65-F5344CB8AC3E}">
        <p14:creationId xmlns:p14="http://schemas.microsoft.com/office/powerpoint/2010/main" val="41809636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C1A5C66-65E8-484D-8841-596975291BA9}"/>
              </a:ext>
            </a:extLst>
          </p:cNvPr>
          <p:cNvPicPr>
            <a:picLocks noChangeAspect="1"/>
          </p:cNvPicPr>
          <p:nvPr/>
        </p:nvPicPr>
        <p:blipFill rotWithShape="1">
          <a:blip r:embed="rId2"/>
          <a:srcRect r="10007"/>
          <a:stretch/>
        </p:blipFill>
        <p:spPr>
          <a:xfrm>
            <a:off x="8174167" y="1644993"/>
            <a:ext cx="3819576" cy="4891470"/>
          </a:xfrm>
          <a:prstGeom prst="rect">
            <a:avLst/>
          </a:prstGeom>
        </p:spPr>
      </p:pic>
      <p:sp>
        <p:nvSpPr>
          <p:cNvPr id="3" name="Title 2">
            <a:extLst>
              <a:ext uri="{FF2B5EF4-FFF2-40B4-BE49-F238E27FC236}">
                <a16:creationId xmlns:a16="http://schemas.microsoft.com/office/drawing/2014/main" id="{50B24222-FDAE-4C11-ACE8-8B3DBB8EB14A}"/>
              </a:ext>
            </a:extLst>
          </p:cNvPr>
          <p:cNvSpPr>
            <a:spLocks noGrp="1"/>
          </p:cNvSpPr>
          <p:nvPr>
            <p:ph type="title"/>
          </p:nvPr>
        </p:nvSpPr>
        <p:spPr/>
        <p:txBody>
          <a:bodyPr/>
          <a:lstStyle/>
          <a:p>
            <a:r>
              <a:rPr lang="en-US" sz="3200" b="1" dirty="0"/>
              <a:t>Task 2.1(Visualization using Python) </a:t>
            </a:r>
          </a:p>
        </p:txBody>
      </p:sp>
      <p:sp>
        <p:nvSpPr>
          <p:cNvPr id="5" name="TextBox 4">
            <a:extLst>
              <a:ext uri="{FF2B5EF4-FFF2-40B4-BE49-F238E27FC236}">
                <a16:creationId xmlns:a16="http://schemas.microsoft.com/office/drawing/2014/main" id="{3253C321-8402-4325-A915-4264F3085FC3}"/>
              </a:ext>
            </a:extLst>
          </p:cNvPr>
          <p:cNvSpPr txBox="1"/>
          <p:nvPr/>
        </p:nvSpPr>
        <p:spPr>
          <a:xfrm>
            <a:off x="385570" y="977118"/>
            <a:ext cx="4088459" cy="1354217"/>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variables are significant in predicting the price of a used car?</a:t>
            </a:r>
          </a:p>
          <a:p>
            <a:pPr>
              <a:lnSpc>
                <a:spcPct val="90000"/>
              </a:lnSpc>
              <a:spcAft>
                <a:spcPts val="600"/>
              </a:spcAft>
            </a:pPr>
            <a:r>
              <a:rPr lang="en-US" sz="1600" dirty="0">
                <a:solidFill>
                  <a:srgbClr val="575757"/>
                </a:solidFill>
                <a:cs typeface="Calibri Light" panose="020F0302020204030204" pitchFamily="34" charset="0"/>
              </a:rPr>
              <a:t>Using Correlation Matrix, we conclude that Power is related to the Selling Price. </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8" name="Picture 7">
            <a:extLst>
              <a:ext uri="{FF2B5EF4-FFF2-40B4-BE49-F238E27FC236}">
                <a16:creationId xmlns:a16="http://schemas.microsoft.com/office/drawing/2014/main" id="{214B6631-32E0-456B-9549-254A0DC635EE}"/>
              </a:ext>
            </a:extLst>
          </p:cNvPr>
          <p:cNvPicPr>
            <a:picLocks noChangeAspect="1"/>
          </p:cNvPicPr>
          <p:nvPr/>
        </p:nvPicPr>
        <p:blipFill>
          <a:blip r:embed="rId3"/>
          <a:stretch>
            <a:fillRect/>
          </a:stretch>
        </p:blipFill>
        <p:spPr>
          <a:xfrm>
            <a:off x="198257" y="2048530"/>
            <a:ext cx="4047674" cy="4232527"/>
          </a:xfrm>
          <a:prstGeom prst="rect">
            <a:avLst/>
          </a:prstGeom>
        </p:spPr>
      </p:pic>
      <p:sp>
        <p:nvSpPr>
          <p:cNvPr id="13" name="TextBox 12">
            <a:extLst>
              <a:ext uri="{FF2B5EF4-FFF2-40B4-BE49-F238E27FC236}">
                <a16:creationId xmlns:a16="http://schemas.microsoft.com/office/drawing/2014/main" id="{CF0FFF95-7D4E-45BC-BBAC-1E8F15DBC95B}"/>
              </a:ext>
            </a:extLst>
          </p:cNvPr>
          <p:cNvSpPr txBox="1"/>
          <p:nvPr/>
        </p:nvSpPr>
        <p:spPr>
          <a:xfrm>
            <a:off x="4245931" y="977118"/>
            <a:ext cx="4088459" cy="1354217"/>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Q2.</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How well those variables describe the price of a car?</a:t>
            </a:r>
          </a:p>
          <a:p>
            <a:pPr>
              <a:lnSpc>
                <a:spcPct val="90000"/>
              </a:lnSpc>
              <a:spcAft>
                <a:spcPts val="600"/>
              </a:spcAft>
            </a:pPr>
            <a:r>
              <a:rPr lang="en-US" sz="1600" dirty="0">
                <a:solidFill>
                  <a:srgbClr val="575757"/>
                </a:solidFill>
                <a:cs typeface="Calibri Light" panose="020F0302020204030204" pitchFamily="34" charset="0"/>
              </a:rPr>
              <a:t>With the Increase in the Power Selling Price of cars are also increasing.</a:t>
            </a:r>
          </a:p>
          <a:p>
            <a:pPr>
              <a:lnSpc>
                <a:spcPct val="90000"/>
              </a:lnSpc>
              <a:spcAft>
                <a:spcPts val="600"/>
              </a:spcAft>
            </a:pPr>
            <a:endParaRPr lang="en-US" sz="1600" dirty="0">
              <a:solidFill>
                <a:srgbClr val="575757"/>
              </a:solidFill>
              <a:cs typeface="Calibri Light" panose="020F0302020204030204" pitchFamily="34" charset="0"/>
            </a:endParaRPr>
          </a:p>
        </p:txBody>
      </p:sp>
      <p:pic>
        <p:nvPicPr>
          <p:cNvPr id="14" name="Picture 13">
            <a:extLst>
              <a:ext uri="{FF2B5EF4-FFF2-40B4-BE49-F238E27FC236}">
                <a16:creationId xmlns:a16="http://schemas.microsoft.com/office/drawing/2014/main" id="{2AC57FBA-7F7C-4474-B50C-99F15921B5BF}"/>
              </a:ext>
            </a:extLst>
          </p:cNvPr>
          <p:cNvPicPr>
            <a:picLocks noChangeAspect="1"/>
          </p:cNvPicPr>
          <p:nvPr/>
        </p:nvPicPr>
        <p:blipFill>
          <a:blip r:embed="rId4"/>
          <a:stretch>
            <a:fillRect/>
          </a:stretch>
        </p:blipFill>
        <p:spPr>
          <a:xfrm>
            <a:off x="4245931" y="2048531"/>
            <a:ext cx="4088459" cy="4232526"/>
          </a:xfrm>
          <a:prstGeom prst="rect">
            <a:avLst/>
          </a:prstGeom>
        </p:spPr>
      </p:pic>
      <p:sp>
        <p:nvSpPr>
          <p:cNvPr id="16" name="TextBox 15">
            <a:extLst>
              <a:ext uri="{FF2B5EF4-FFF2-40B4-BE49-F238E27FC236}">
                <a16:creationId xmlns:a16="http://schemas.microsoft.com/office/drawing/2014/main" id="{3347779B-A15F-4390-810A-B450520FC847}"/>
              </a:ext>
            </a:extLst>
          </p:cNvPr>
          <p:cNvSpPr txBox="1"/>
          <p:nvPr/>
        </p:nvSpPr>
        <p:spPr>
          <a:xfrm>
            <a:off x="8562488" y="974522"/>
            <a:ext cx="3629512" cy="612475"/>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Q3.</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brands are selling most ?</a:t>
            </a:r>
          </a:p>
          <a:p>
            <a:pPr>
              <a:lnSpc>
                <a:spcPct val="90000"/>
              </a:lnSpc>
              <a:spcAft>
                <a:spcPts val="600"/>
              </a:spcAft>
            </a:pPr>
            <a:r>
              <a:rPr lang="en-US" sz="1600" dirty="0">
                <a:solidFill>
                  <a:srgbClr val="575757"/>
                </a:solidFill>
                <a:cs typeface="Calibri Light" panose="020F0302020204030204" pitchFamily="34" charset="0"/>
              </a:rPr>
              <a:t>Maruti cars are selling the most</a:t>
            </a:r>
          </a:p>
        </p:txBody>
      </p:sp>
    </p:spTree>
    <p:extLst>
      <p:ext uri="{BB962C8B-B14F-4D97-AF65-F5344CB8AC3E}">
        <p14:creationId xmlns:p14="http://schemas.microsoft.com/office/powerpoint/2010/main" val="29528506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CEE7D0-5127-4E1E-A8AE-114E2DFDA822}"/>
              </a:ext>
            </a:extLst>
          </p:cNvPr>
          <p:cNvPicPr>
            <a:picLocks noChangeAspect="1"/>
          </p:cNvPicPr>
          <p:nvPr/>
        </p:nvPicPr>
        <p:blipFill>
          <a:blip r:embed="rId2"/>
          <a:stretch>
            <a:fillRect/>
          </a:stretch>
        </p:blipFill>
        <p:spPr>
          <a:xfrm>
            <a:off x="70756" y="1275612"/>
            <a:ext cx="12050488" cy="2347528"/>
          </a:xfrm>
          <a:prstGeom prst="rect">
            <a:avLst/>
          </a:prstGeom>
        </p:spPr>
      </p:pic>
      <p:sp>
        <p:nvSpPr>
          <p:cNvPr id="3" name="Title 2">
            <a:extLst>
              <a:ext uri="{FF2B5EF4-FFF2-40B4-BE49-F238E27FC236}">
                <a16:creationId xmlns:a16="http://schemas.microsoft.com/office/drawing/2014/main" id="{DCEB6ABD-A650-4207-B353-CEBC89A77FFD}"/>
              </a:ext>
            </a:extLst>
          </p:cNvPr>
          <p:cNvSpPr>
            <a:spLocks noGrp="1"/>
          </p:cNvSpPr>
          <p:nvPr>
            <p:ph type="title"/>
          </p:nvPr>
        </p:nvSpPr>
        <p:spPr>
          <a:xfrm>
            <a:off x="339889" y="256383"/>
            <a:ext cx="9090819" cy="334099"/>
          </a:xfrm>
        </p:spPr>
        <p:txBody>
          <a:bodyPr/>
          <a:lstStyle/>
          <a:p>
            <a:r>
              <a:rPr lang="en-US" sz="3200" b="1" dirty="0"/>
              <a:t>Task 2.1(Visualization using Python) (Cont..)</a:t>
            </a:r>
          </a:p>
        </p:txBody>
      </p:sp>
      <p:sp>
        <p:nvSpPr>
          <p:cNvPr id="11" name="TextBox 10">
            <a:extLst>
              <a:ext uri="{FF2B5EF4-FFF2-40B4-BE49-F238E27FC236}">
                <a16:creationId xmlns:a16="http://schemas.microsoft.com/office/drawing/2014/main" id="{E2DDDE19-7D1F-4CFB-AA17-A18F4DBC3613}"/>
              </a:ext>
            </a:extLst>
          </p:cNvPr>
          <p:cNvSpPr txBox="1"/>
          <p:nvPr/>
        </p:nvSpPr>
        <p:spPr>
          <a:xfrm>
            <a:off x="261256" y="820102"/>
            <a:ext cx="11332029" cy="911019"/>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Q4.</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Are there specific locations selling more?</a:t>
            </a:r>
          </a:p>
          <a:p>
            <a:pPr>
              <a:lnSpc>
                <a:spcPct val="90000"/>
              </a:lnSpc>
              <a:spcAft>
                <a:spcPts val="600"/>
              </a:spcAft>
            </a:pPr>
            <a:r>
              <a:rPr lang="en-US" sz="1600" dirty="0">
                <a:solidFill>
                  <a:srgbClr val="575757"/>
                </a:solidFill>
                <a:cs typeface="Calibri Light" panose="020F0302020204030204" pitchFamily="34" charset="0"/>
              </a:rPr>
              <a:t>In Mysore City Selling of cars is more. </a:t>
            </a:r>
          </a:p>
          <a:p>
            <a:pPr>
              <a:lnSpc>
                <a:spcPct val="90000"/>
              </a:lnSpc>
              <a:spcAft>
                <a:spcPts val="600"/>
              </a:spcAft>
            </a:pPr>
            <a:endParaRPr lang="en-US" sz="1600" b="1" dirty="0">
              <a:solidFill>
                <a:srgbClr val="575757"/>
              </a:solidFill>
              <a:cs typeface="Calibri Light" panose="020F0302020204030204" pitchFamily="34" charset="0"/>
            </a:endParaRPr>
          </a:p>
        </p:txBody>
      </p:sp>
      <p:sp>
        <p:nvSpPr>
          <p:cNvPr id="15" name="TextBox 14">
            <a:extLst>
              <a:ext uri="{FF2B5EF4-FFF2-40B4-BE49-F238E27FC236}">
                <a16:creationId xmlns:a16="http://schemas.microsoft.com/office/drawing/2014/main" id="{FEC27506-6744-432D-BA27-8C70EE10AC59}"/>
              </a:ext>
            </a:extLst>
          </p:cNvPr>
          <p:cNvSpPr txBox="1"/>
          <p:nvPr/>
        </p:nvSpPr>
        <p:spPr>
          <a:xfrm>
            <a:off x="339887" y="3677746"/>
            <a:ext cx="11340483" cy="3139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Q5.</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Which factors are more important in deciding cars' selling price? Ex. kms driven or type of owner or fuel type ?</a:t>
            </a:r>
          </a:p>
        </p:txBody>
      </p:sp>
      <p:pic>
        <p:nvPicPr>
          <p:cNvPr id="17" name="Picture 16">
            <a:extLst>
              <a:ext uri="{FF2B5EF4-FFF2-40B4-BE49-F238E27FC236}">
                <a16:creationId xmlns:a16="http://schemas.microsoft.com/office/drawing/2014/main" id="{2CB9DD50-F739-4873-96FC-A0531E00577E}"/>
              </a:ext>
            </a:extLst>
          </p:cNvPr>
          <p:cNvPicPr>
            <a:picLocks noChangeAspect="1"/>
          </p:cNvPicPr>
          <p:nvPr/>
        </p:nvPicPr>
        <p:blipFill>
          <a:blip r:embed="rId3"/>
          <a:stretch>
            <a:fillRect/>
          </a:stretch>
        </p:blipFill>
        <p:spPr>
          <a:xfrm>
            <a:off x="339889" y="3991678"/>
            <a:ext cx="3477985" cy="2554441"/>
          </a:xfrm>
          <a:prstGeom prst="rect">
            <a:avLst/>
          </a:prstGeom>
        </p:spPr>
      </p:pic>
      <p:pic>
        <p:nvPicPr>
          <p:cNvPr id="19" name="Picture 18">
            <a:extLst>
              <a:ext uri="{FF2B5EF4-FFF2-40B4-BE49-F238E27FC236}">
                <a16:creationId xmlns:a16="http://schemas.microsoft.com/office/drawing/2014/main" id="{20C8AAEC-4DAD-4157-B4B4-22B488516EF0}"/>
              </a:ext>
            </a:extLst>
          </p:cNvPr>
          <p:cNvPicPr>
            <a:picLocks noChangeAspect="1"/>
          </p:cNvPicPr>
          <p:nvPr/>
        </p:nvPicPr>
        <p:blipFill>
          <a:blip r:embed="rId4"/>
          <a:stretch>
            <a:fillRect/>
          </a:stretch>
        </p:blipFill>
        <p:spPr>
          <a:xfrm>
            <a:off x="3939123" y="4078649"/>
            <a:ext cx="4142013" cy="2467470"/>
          </a:xfrm>
          <a:prstGeom prst="rect">
            <a:avLst/>
          </a:prstGeom>
        </p:spPr>
      </p:pic>
      <p:pic>
        <p:nvPicPr>
          <p:cNvPr id="21" name="Picture 20">
            <a:extLst>
              <a:ext uri="{FF2B5EF4-FFF2-40B4-BE49-F238E27FC236}">
                <a16:creationId xmlns:a16="http://schemas.microsoft.com/office/drawing/2014/main" id="{6D35834D-E6BE-4E2E-989B-FE402089E2CA}"/>
              </a:ext>
            </a:extLst>
          </p:cNvPr>
          <p:cNvPicPr>
            <a:picLocks noChangeAspect="1"/>
          </p:cNvPicPr>
          <p:nvPr/>
        </p:nvPicPr>
        <p:blipFill>
          <a:blip r:embed="rId5"/>
          <a:stretch>
            <a:fillRect/>
          </a:stretch>
        </p:blipFill>
        <p:spPr>
          <a:xfrm>
            <a:off x="8202385" y="3985347"/>
            <a:ext cx="3918859" cy="2554441"/>
          </a:xfrm>
          <a:prstGeom prst="rect">
            <a:avLst/>
          </a:prstGeom>
        </p:spPr>
      </p:pic>
    </p:spTree>
    <p:extLst>
      <p:ext uri="{BB962C8B-B14F-4D97-AF65-F5344CB8AC3E}">
        <p14:creationId xmlns:p14="http://schemas.microsoft.com/office/powerpoint/2010/main" val="2727451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EEF94-E92B-4037-AA07-DBB8A9E3B0AE}"/>
              </a:ext>
            </a:extLst>
          </p:cNvPr>
          <p:cNvPicPr>
            <a:picLocks noChangeAspect="1"/>
          </p:cNvPicPr>
          <p:nvPr/>
        </p:nvPicPr>
        <p:blipFill>
          <a:blip r:embed="rId2"/>
          <a:stretch>
            <a:fillRect/>
          </a:stretch>
        </p:blipFill>
        <p:spPr>
          <a:xfrm>
            <a:off x="196857" y="1125488"/>
            <a:ext cx="3689344" cy="2612152"/>
          </a:xfrm>
          <a:prstGeom prst="rect">
            <a:avLst/>
          </a:prstGeom>
        </p:spPr>
      </p:pic>
      <p:sp>
        <p:nvSpPr>
          <p:cNvPr id="3" name="Title 2">
            <a:extLst>
              <a:ext uri="{FF2B5EF4-FFF2-40B4-BE49-F238E27FC236}">
                <a16:creationId xmlns:a16="http://schemas.microsoft.com/office/drawing/2014/main" id="{5F3819FE-E927-42F1-91CA-478662A504D0}"/>
              </a:ext>
            </a:extLst>
          </p:cNvPr>
          <p:cNvSpPr>
            <a:spLocks noGrp="1"/>
          </p:cNvSpPr>
          <p:nvPr>
            <p:ph type="title"/>
          </p:nvPr>
        </p:nvSpPr>
        <p:spPr>
          <a:xfrm>
            <a:off x="196856" y="253308"/>
            <a:ext cx="11188700" cy="334099"/>
          </a:xfrm>
        </p:spPr>
        <p:txBody>
          <a:bodyPr/>
          <a:lstStyle/>
          <a:p>
            <a:r>
              <a:rPr lang="en-US" sz="3200" b="1" dirty="0"/>
              <a:t>Task 2.2 (Exploratory Data Analysis)</a:t>
            </a:r>
            <a:endParaRPr lang="en-US" sz="2800" dirty="0"/>
          </a:p>
        </p:txBody>
      </p:sp>
      <p:sp>
        <p:nvSpPr>
          <p:cNvPr id="8" name="TextBox 7">
            <a:extLst>
              <a:ext uri="{FF2B5EF4-FFF2-40B4-BE49-F238E27FC236}">
                <a16:creationId xmlns:a16="http://schemas.microsoft.com/office/drawing/2014/main" id="{5AE5DBCB-4158-4A9A-BE11-775A3C9DBAF3}"/>
              </a:ext>
            </a:extLst>
          </p:cNvPr>
          <p:cNvSpPr txBox="1"/>
          <p:nvPr/>
        </p:nvSpPr>
        <p:spPr>
          <a:xfrm>
            <a:off x="125191" y="791683"/>
            <a:ext cx="11332029" cy="612475"/>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Univariate, Bi- Variate Analysis and Multi- Variate Analysis.</a:t>
            </a:r>
          </a:p>
          <a:p>
            <a:pPr>
              <a:lnSpc>
                <a:spcPct val="90000"/>
              </a:lnSpc>
              <a:spcAft>
                <a:spcPts val="600"/>
              </a:spcAft>
            </a:pPr>
            <a:endParaRPr lang="en-US" sz="1600" b="1" dirty="0">
              <a:solidFill>
                <a:srgbClr val="575757"/>
              </a:solidFill>
              <a:cs typeface="Calibri Light" panose="020F0302020204030204" pitchFamily="34" charset="0"/>
            </a:endParaRPr>
          </a:p>
        </p:txBody>
      </p:sp>
      <p:pic>
        <p:nvPicPr>
          <p:cNvPr id="12" name="Picture 11">
            <a:extLst>
              <a:ext uri="{FF2B5EF4-FFF2-40B4-BE49-F238E27FC236}">
                <a16:creationId xmlns:a16="http://schemas.microsoft.com/office/drawing/2014/main" id="{B168C1A6-4702-4621-9B68-E32805499CF0}"/>
              </a:ext>
            </a:extLst>
          </p:cNvPr>
          <p:cNvPicPr>
            <a:picLocks noChangeAspect="1"/>
          </p:cNvPicPr>
          <p:nvPr/>
        </p:nvPicPr>
        <p:blipFill>
          <a:blip r:embed="rId3"/>
          <a:stretch>
            <a:fillRect/>
          </a:stretch>
        </p:blipFill>
        <p:spPr>
          <a:xfrm>
            <a:off x="3799114" y="1115452"/>
            <a:ext cx="3991862" cy="2622188"/>
          </a:xfrm>
          <a:prstGeom prst="rect">
            <a:avLst/>
          </a:prstGeom>
        </p:spPr>
      </p:pic>
      <p:pic>
        <p:nvPicPr>
          <p:cNvPr id="14" name="Picture 13">
            <a:extLst>
              <a:ext uri="{FF2B5EF4-FFF2-40B4-BE49-F238E27FC236}">
                <a16:creationId xmlns:a16="http://schemas.microsoft.com/office/drawing/2014/main" id="{7C0B84FA-3BC2-4530-9E09-938F47CE3AED}"/>
              </a:ext>
            </a:extLst>
          </p:cNvPr>
          <p:cNvPicPr>
            <a:picLocks noChangeAspect="1"/>
          </p:cNvPicPr>
          <p:nvPr/>
        </p:nvPicPr>
        <p:blipFill>
          <a:blip r:embed="rId4"/>
          <a:stretch>
            <a:fillRect/>
          </a:stretch>
        </p:blipFill>
        <p:spPr>
          <a:xfrm>
            <a:off x="196856" y="3612760"/>
            <a:ext cx="5518144" cy="2896896"/>
          </a:xfrm>
          <a:prstGeom prst="rect">
            <a:avLst/>
          </a:prstGeom>
        </p:spPr>
      </p:pic>
      <p:pic>
        <p:nvPicPr>
          <p:cNvPr id="16" name="Picture 15">
            <a:extLst>
              <a:ext uri="{FF2B5EF4-FFF2-40B4-BE49-F238E27FC236}">
                <a16:creationId xmlns:a16="http://schemas.microsoft.com/office/drawing/2014/main" id="{48CA9215-1F36-45B4-8B90-C554DE512319}"/>
              </a:ext>
            </a:extLst>
          </p:cNvPr>
          <p:cNvPicPr>
            <a:picLocks noChangeAspect="1"/>
          </p:cNvPicPr>
          <p:nvPr/>
        </p:nvPicPr>
        <p:blipFill>
          <a:blip r:embed="rId5"/>
          <a:stretch>
            <a:fillRect/>
          </a:stretch>
        </p:blipFill>
        <p:spPr>
          <a:xfrm>
            <a:off x="7748819" y="1125488"/>
            <a:ext cx="4317990" cy="2584585"/>
          </a:xfrm>
          <a:prstGeom prst="rect">
            <a:avLst/>
          </a:prstGeom>
        </p:spPr>
      </p:pic>
      <p:pic>
        <p:nvPicPr>
          <p:cNvPr id="18" name="Picture 17">
            <a:extLst>
              <a:ext uri="{FF2B5EF4-FFF2-40B4-BE49-F238E27FC236}">
                <a16:creationId xmlns:a16="http://schemas.microsoft.com/office/drawing/2014/main" id="{88132A41-0157-45E6-B215-AE1ED369363B}"/>
              </a:ext>
            </a:extLst>
          </p:cNvPr>
          <p:cNvPicPr>
            <a:picLocks noChangeAspect="1"/>
          </p:cNvPicPr>
          <p:nvPr/>
        </p:nvPicPr>
        <p:blipFill>
          <a:blip r:embed="rId6"/>
          <a:stretch>
            <a:fillRect/>
          </a:stretch>
        </p:blipFill>
        <p:spPr>
          <a:xfrm>
            <a:off x="5715000" y="3612760"/>
            <a:ext cx="6477000" cy="2896897"/>
          </a:xfrm>
          <a:prstGeom prst="rect">
            <a:avLst/>
          </a:prstGeom>
        </p:spPr>
      </p:pic>
    </p:spTree>
    <p:extLst>
      <p:ext uri="{BB962C8B-B14F-4D97-AF65-F5344CB8AC3E}">
        <p14:creationId xmlns:p14="http://schemas.microsoft.com/office/powerpoint/2010/main" val="2055187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BEBE4760-E0FD-4A84-BD11-21D65336D9D8}"/>
              </a:ext>
            </a:extLst>
          </p:cNvPr>
          <p:cNvSpPr>
            <a:spLocks noGrp="1"/>
          </p:cNvSpPr>
          <p:nvPr>
            <p:ph type="title"/>
          </p:nvPr>
        </p:nvSpPr>
        <p:spPr>
          <a:xfrm>
            <a:off x="305713" y="253308"/>
            <a:ext cx="11188700" cy="334099"/>
          </a:xfrm>
        </p:spPr>
        <p:txBody>
          <a:bodyPr/>
          <a:lstStyle/>
          <a:p>
            <a:r>
              <a:rPr lang="en-US" sz="3200" b="1" dirty="0"/>
              <a:t>Task 2.2 (Exploratory Data Analysis) (Cont..)</a:t>
            </a:r>
            <a:endParaRPr lang="en-US" sz="2800" dirty="0"/>
          </a:p>
        </p:txBody>
      </p:sp>
      <p:sp>
        <p:nvSpPr>
          <p:cNvPr id="17" name="TextBox 16">
            <a:extLst>
              <a:ext uri="{FF2B5EF4-FFF2-40B4-BE49-F238E27FC236}">
                <a16:creationId xmlns:a16="http://schemas.microsoft.com/office/drawing/2014/main" id="{15A28025-596D-4307-A850-84F7C187B046}"/>
              </a:ext>
            </a:extLst>
          </p:cNvPr>
          <p:cNvSpPr txBox="1"/>
          <p:nvPr/>
        </p:nvSpPr>
        <p:spPr>
          <a:xfrm>
            <a:off x="183027" y="757082"/>
            <a:ext cx="2443837" cy="1055674"/>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Q2.</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Missing values identification and treatment</a:t>
            </a:r>
          </a:p>
          <a:p>
            <a:pPr>
              <a:lnSpc>
                <a:spcPct val="90000"/>
              </a:lnSpc>
              <a:spcAft>
                <a:spcPts val="600"/>
              </a:spcAft>
            </a:pPr>
            <a:r>
              <a:rPr lang="en-US" sz="1600" dirty="0">
                <a:solidFill>
                  <a:srgbClr val="575757"/>
                </a:solidFill>
                <a:cs typeface="Calibri Light" panose="020F0302020204030204" pitchFamily="34" charset="0"/>
              </a:rPr>
              <a:t>No Null Values</a:t>
            </a:r>
          </a:p>
        </p:txBody>
      </p:sp>
      <p:pic>
        <p:nvPicPr>
          <p:cNvPr id="19" name="Picture 18">
            <a:extLst>
              <a:ext uri="{FF2B5EF4-FFF2-40B4-BE49-F238E27FC236}">
                <a16:creationId xmlns:a16="http://schemas.microsoft.com/office/drawing/2014/main" id="{B6C4F3FE-7028-44AF-AE5A-94C1DD34D022}"/>
              </a:ext>
            </a:extLst>
          </p:cNvPr>
          <p:cNvPicPr>
            <a:picLocks noChangeAspect="1"/>
          </p:cNvPicPr>
          <p:nvPr/>
        </p:nvPicPr>
        <p:blipFill>
          <a:blip r:embed="rId2"/>
          <a:stretch>
            <a:fillRect/>
          </a:stretch>
        </p:blipFill>
        <p:spPr>
          <a:xfrm>
            <a:off x="183027" y="1824873"/>
            <a:ext cx="1705213" cy="4484407"/>
          </a:xfrm>
          <a:prstGeom prst="rect">
            <a:avLst/>
          </a:prstGeom>
        </p:spPr>
      </p:pic>
      <p:sp>
        <p:nvSpPr>
          <p:cNvPr id="20" name="TextBox 19">
            <a:extLst>
              <a:ext uri="{FF2B5EF4-FFF2-40B4-BE49-F238E27FC236}">
                <a16:creationId xmlns:a16="http://schemas.microsoft.com/office/drawing/2014/main" id="{389ED807-C742-416C-8A92-C757E45FCDD7}"/>
              </a:ext>
            </a:extLst>
          </p:cNvPr>
          <p:cNvSpPr txBox="1"/>
          <p:nvPr/>
        </p:nvSpPr>
        <p:spPr>
          <a:xfrm>
            <a:off x="1888240" y="770057"/>
            <a:ext cx="6111039" cy="834074"/>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Q3 Outlier analysis and treatment.</a:t>
            </a:r>
          </a:p>
          <a:p>
            <a:pPr>
              <a:lnSpc>
                <a:spcPct val="90000"/>
              </a:lnSpc>
              <a:spcAft>
                <a:spcPts val="600"/>
              </a:spcAft>
            </a:pPr>
            <a:r>
              <a:rPr lang="en-US" sz="1600" dirty="0">
                <a:solidFill>
                  <a:srgbClr val="575757"/>
                </a:solidFill>
                <a:cs typeface="Calibri Light" panose="020F0302020204030204" pitchFamily="34" charset="0"/>
              </a:rPr>
              <a:t>Using pair plot, we saw two anomalies or outliers, in which there are some cars with 0 mileage and some cars with more Km Driven cars</a:t>
            </a:r>
          </a:p>
        </p:txBody>
      </p:sp>
      <p:pic>
        <p:nvPicPr>
          <p:cNvPr id="22" name="Picture 21">
            <a:extLst>
              <a:ext uri="{FF2B5EF4-FFF2-40B4-BE49-F238E27FC236}">
                <a16:creationId xmlns:a16="http://schemas.microsoft.com/office/drawing/2014/main" id="{6E8B0F99-7599-4F86-8C35-10BB34B4FB3D}"/>
              </a:ext>
            </a:extLst>
          </p:cNvPr>
          <p:cNvPicPr>
            <a:picLocks noChangeAspect="1"/>
          </p:cNvPicPr>
          <p:nvPr/>
        </p:nvPicPr>
        <p:blipFill>
          <a:blip r:embed="rId3"/>
          <a:stretch>
            <a:fillRect/>
          </a:stretch>
        </p:blipFill>
        <p:spPr>
          <a:xfrm>
            <a:off x="1888240" y="1617106"/>
            <a:ext cx="5891043" cy="4723330"/>
          </a:xfrm>
          <a:prstGeom prst="rect">
            <a:avLst/>
          </a:prstGeom>
        </p:spPr>
      </p:pic>
      <p:pic>
        <p:nvPicPr>
          <p:cNvPr id="24" name="Picture 23">
            <a:extLst>
              <a:ext uri="{FF2B5EF4-FFF2-40B4-BE49-F238E27FC236}">
                <a16:creationId xmlns:a16="http://schemas.microsoft.com/office/drawing/2014/main" id="{7D9B06BA-FD6C-43DA-9419-C88BB513CBAC}"/>
              </a:ext>
            </a:extLst>
          </p:cNvPr>
          <p:cNvPicPr>
            <a:picLocks noChangeAspect="1"/>
          </p:cNvPicPr>
          <p:nvPr/>
        </p:nvPicPr>
        <p:blipFill>
          <a:blip r:embed="rId4"/>
          <a:stretch>
            <a:fillRect/>
          </a:stretch>
        </p:blipFill>
        <p:spPr>
          <a:xfrm>
            <a:off x="7779283" y="770057"/>
            <a:ext cx="4229690" cy="2857899"/>
          </a:xfrm>
          <a:prstGeom prst="rect">
            <a:avLst/>
          </a:prstGeom>
        </p:spPr>
      </p:pic>
      <p:pic>
        <p:nvPicPr>
          <p:cNvPr id="26" name="Picture 25">
            <a:extLst>
              <a:ext uri="{FF2B5EF4-FFF2-40B4-BE49-F238E27FC236}">
                <a16:creationId xmlns:a16="http://schemas.microsoft.com/office/drawing/2014/main" id="{43D48793-18ED-4658-9308-928921B627BE}"/>
              </a:ext>
            </a:extLst>
          </p:cNvPr>
          <p:cNvPicPr>
            <a:picLocks noChangeAspect="1"/>
          </p:cNvPicPr>
          <p:nvPr/>
        </p:nvPicPr>
        <p:blipFill>
          <a:blip r:embed="rId5"/>
          <a:stretch>
            <a:fillRect/>
          </a:stretch>
        </p:blipFill>
        <p:spPr>
          <a:xfrm>
            <a:off x="7803098" y="3689635"/>
            <a:ext cx="4182059" cy="2915057"/>
          </a:xfrm>
          <a:prstGeom prst="rect">
            <a:avLst/>
          </a:prstGeom>
        </p:spPr>
      </p:pic>
    </p:spTree>
    <p:extLst>
      <p:ext uri="{BB962C8B-B14F-4D97-AF65-F5344CB8AC3E}">
        <p14:creationId xmlns:p14="http://schemas.microsoft.com/office/powerpoint/2010/main" val="4046810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5D6F01-C1B0-49B8-A089-D41DF9047B9E}"/>
              </a:ext>
            </a:extLst>
          </p:cNvPr>
          <p:cNvSpPr txBox="1"/>
          <p:nvPr/>
        </p:nvSpPr>
        <p:spPr>
          <a:xfrm>
            <a:off x="217714" y="196333"/>
            <a:ext cx="8164286" cy="584775"/>
          </a:xfrm>
          <a:prstGeom prst="rect">
            <a:avLst/>
          </a:prstGeom>
          <a:noFill/>
        </p:spPr>
        <p:txBody>
          <a:bodyPr wrap="square">
            <a:spAutoFit/>
          </a:bodyPr>
          <a:lstStyle/>
          <a:p>
            <a:r>
              <a:rPr lang="en-US" sz="3200" b="1" dirty="0"/>
              <a:t>Task 2.2 (Exploratory Data Analysis) (Cont..)</a:t>
            </a:r>
            <a:endParaRPr lang="en-US" sz="3200" dirty="0"/>
          </a:p>
        </p:txBody>
      </p:sp>
      <p:sp>
        <p:nvSpPr>
          <p:cNvPr id="13" name="TextBox 12">
            <a:extLst>
              <a:ext uri="{FF2B5EF4-FFF2-40B4-BE49-F238E27FC236}">
                <a16:creationId xmlns:a16="http://schemas.microsoft.com/office/drawing/2014/main" id="{10D30269-6253-4FA1-85AE-AFD6B4688007}"/>
              </a:ext>
            </a:extLst>
          </p:cNvPr>
          <p:cNvSpPr txBox="1"/>
          <p:nvPr/>
        </p:nvSpPr>
        <p:spPr>
          <a:xfrm>
            <a:off x="217714" y="901861"/>
            <a:ext cx="5355772" cy="535531"/>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Q4.</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Data scaling using min-max and/or Z-score normalization.</a:t>
            </a:r>
            <a:endParaRPr lang="en-US" sz="1600" dirty="0">
              <a:solidFill>
                <a:srgbClr val="575757"/>
              </a:solidFill>
              <a:cs typeface="Calibri Light" panose="020F0302020204030204" pitchFamily="34" charset="0"/>
            </a:endParaRPr>
          </a:p>
        </p:txBody>
      </p:sp>
      <p:pic>
        <p:nvPicPr>
          <p:cNvPr id="15" name="Picture 14">
            <a:extLst>
              <a:ext uri="{FF2B5EF4-FFF2-40B4-BE49-F238E27FC236}">
                <a16:creationId xmlns:a16="http://schemas.microsoft.com/office/drawing/2014/main" id="{3DB3DFF8-53B4-4D8B-A508-38F30EA1C0C0}"/>
              </a:ext>
            </a:extLst>
          </p:cNvPr>
          <p:cNvPicPr>
            <a:picLocks noChangeAspect="1"/>
          </p:cNvPicPr>
          <p:nvPr/>
        </p:nvPicPr>
        <p:blipFill>
          <a:blip r:embed="rId2"/>
          <a:stretch>
            <a:fillRect/>
          </a:stretch>
        </p:blipFill>
        <p:spPr>
          <a:xfrm>
            <a:off x="316704" y="1437392"/>
            <a:ext cx="4896533" cy="4342922"/>
          </a:xfrm>
          <a:prstGeom prst="rect">
            <a:avLst/>
          </a:prstGeom>
        </p:spPr>
      </p:pic>
      <p:sp>
        <p:nvSpPr>
          <p:cNvPr id="16" name="TextBox 15">
            <a:extLst>
              <a:ext uri="{FF2B5EF4-FFF2-40B4-BE49-F238E27FC236}">
                <a16:creationId xmlns:a16="http://schemas.microsoft.com/office/drawing/2014/main" id="{25F1F6E0-21A6-4E0C-B1A1-5D87F9BDF96C}"/>
              </a:ext>
            </a:extLst>
          </p:cNvPr>
          <p:cNvSpPr txBox="1"/>
          <p:nvPr/>
        </p:nvSpPr>
        <p:spPr>
          <a:xfrm>
            <a:off x="5442857" y="901861"/>
            <a:ext cx="5878286" cy="31393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Q5.</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Data transformation</a:t>
            </a:r>
            <a:endParaRPr lang="en-US" sz="1600" dirty="0">
              <a:solidFill>
                <a:srgbClr val="575757"/>
              </a:solidFill>
              <a:cs typeface="Calibri Light" panose="020F0302020204030204" pitchFamily="34" charset="0"/>
            </a:endParaRPr>
          </a:p>
        </p:txBody>
      </p:sp>
      <p:pic>
        <p:nvPicPr>
          <p:cNvPr id="18" name="Picture 17">
            <a:extLst>
              <a:ext uri="{FF2B5EF4-FFF2-40B4-BE49-F238E27FC236}">
                <a16:creationId xmlns:a16="http://schemas.microsoft.com/office/drawing/2014/main" id="{6A4DF216-2AF5-4065-B37E-069D653047F0}"/>
              </a:ext>
            </a:extLst>
          </p:cNvPr>
          <p:cNvPicPr>
            <a:picLocks noChangeAspect="1"/>
          </p:cNvPicPr>
          <p:nvPr/>
        </p:nvPicPr>
        <p:blipFill rotWithShape="1">
          <a:blip r:embed="rId3"/>
          <a:srcRect r="11204"/>
          <a:stretch/>
        </p:blipFill>
        <p:spPr>
          <a:xfrm>
            <a:off x="5442857" y="1357539"/>
            <a:ext cx="3191381" cy="4956176"/>
          </a:xfrm>
          <a:prstGeom prst="rect">
            <a:avLst/>
          </a:prstGeom>
        </p:spPr>
      </p:pic>
      <p:pic>
        <p:nvPicPr>
          <p:cNvPr id="20" name="Picture 19">
            <a:extLst>
              <a:ext uri="{FF2B5EF4-FFF2-40B4-BE49-F238E27FC236}">
                <a16:creationId xmlns:a16="http://schemas.microsoft.com/office/drawing/2014/main" id="{CC4B30E3-44E7-4990-8A73-4CC45189DD60}"/>
              </a:ext>
            </a:extLst>
          </p:cNvPr>
          <p:cNvPicPr>
            <a:picLocks noChangeAspect="1"/>
          </p:cNvPicPr>
          <p:nvPr/>
        </p:nvPicPr>
        <p:blipFill rotWithShape="1">
          <a:blip r:embed="rId4"/>
          <a:srcRect r="3640"/>
          <a:stretch/>
        </p:blipFill>
        <p:spPr>
          <a:xfrm>
            <a:off x="8730767" y="1357539"/>
            <a:ext cx="3328142" cy="5152118"/>
          </a:xfrm>
          <a:prstGeom prst="rect">
            <a:avLst/>
          </a:prstGeom>
        </p:spPr>
      </p:pic>
    </p:spTree>
    <p:extLst>
      <p:ext uri="{BB962C8B-B14F-4D97-AF65-F5344CB8AC3E}">
        <p14:creationId xmlns:p14="http://schemas.microsoft.com/office/powerpoint/2010/main" val="1605934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 Brand Theme</Template>
  <TotalTime>0</TotalTime>
  <Words>1149</Words>
  <Application>Microsoft Office PowerPoint</Application>
  <PresentationFormat>Widescreen</PresentationFormat>
  <Paragraphs>140</Paragraphs>
  <Slides>18</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Deloitte Brand Theme</vt:lpstr>
      <vt:lpstr>think-cell Slide</vt:lpstr>
      <vt:lpstr>Capstone Project Azure – Batch G2 Check Point 2</vt:lpstr>
      <vt:lpstr>Contents</vt:lpstr>
      <vt:lpstr>Case Study - Introduction</vt:lpstr>
      <vt:lpstr>Check Point 2 – Approach</vt:lpstr>
      <vt:lpstr>Task 2.1(Visualization using Python) </vt:lpstr>
      <vt:lpstr>Task 2.1(Visualization using Python) (Cont..)</vt:lpstr>
      <vt:lpstr>Task 2.2 (Exploratory Data Analysis)</vt:lpstr>
      <vt:lpstr>Task 2.2 (Exploratory Data Analysis) (Cont..)</vt:lpstr>
      <vt:lpstr>PowerPoint Presentation</vt:lpstr>
      <vt:lpstr>PowerPoint Presentation</vt:lpstr>
      <vt:lpstr>PowerPoint Presentation</vt:lpstr>
      <vt:lpstr>PowerPoint Presentation</vt:lpstr>
      <vt:lpstr>PowerPoint Presentation</vt:lpstr>
      <vt:lpstr>Task 2.4 (Model building using ML algorithms)</vt:lpstr>
      <vt:lpstr>Team Contribution</vt:lpstr>
      <vt:lpstr>Group Members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 Charts, tables, diagrams, icons and more</dc:title>
  <dc:creator/>
  <cp:lastModifiedBy/>
  <cp:revision>2</cp:revision>
  <dcterms:created xsi:type="dcterms:W3CDTF">2020-04-09T19:41:06Z</dcterms:created>
  <dcterms:modified xsi:type="dcterms:W3CDTF">2022-03-14T05:49:24Z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ies>
</file>