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65" r:id="rId7"/>
    <p:sldId id="267" r:id="rId8"/>
    <p:sldId id="266" r:id="rId9"/>
    <p:sldId id="268" r:id="rId10"/>
    <p:sldId id="269" r:id="rId11"/>
    <p:sldId id="272" r:id="rId12"/>
    <p:sldId id="273" r:id="rId13"/>
    <p:sldId id="274" r:id="rId14"/>
    <p:sldId id="275" r:id="rId15"/>
    <p:sldId id="276" r:id="rId16"/>
    <p:sldId id="277" r:id="rId17"/>
    <p:sldId id="270" r:id="rId18"/>
    <p:sldId id="271"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52" y="17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5722521815120111E-2"/>
          <c:y val="8.4756140317522238E-2"/>
          <c:w val="0.89165734883112768"/>
          <c:h val="0.67543236209933488"/>
        </c:manualLayout>
      </c:layout>
      <c:barChart>
        <c:barDir val="bar"/>
        <c:grouping val="stacked"/>
        <c:varyColors val="0"/>
        <c:ser>
          <c:idx val="0"/>
          <c:order val="0"/>
          <c:tx>
            <c:strRef>
              <c:f>Sheet1!$B$1</c:f>
              <c:strCache>
                <c:ptCount val="1"/>
                <c:pt idx="0">
                  <c:v>Python</c:v>
                </c:pt>
              </c:strCache>
            </c:strRef>
          </c:tx>
          <c:spPr>
            <a:solidFill>
              <a:schemeClr val="accent1"/>
            </a:solidFill>
            <a:ln w="25400">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lt"/>
                    <a:cs typeface="+mn-lt"/>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Sheet1!$B$2:$B$6</c:f>
              <c:numCache>
                <c:formatCode>0.00%</c:formatCode>
                <c:ptCount val="5"/>
                <c:pt idx="0">
                  <c:v>0.35</c:v>
                </c:pt>
                <c:pt idx="1">
                  <c:v>0.4</c:v>
                </c:pt>
                <c:pt idx="2">
                  <c:v>0.15</c:v>
                </c:pt>
                <c:pt idx="3">
                  <c:v>0.4</c:v>
                </c:pt>
                <c:pt idx="4">
                  <c:v>0.2</c:v>
                </c:pt>
              </c:numCache>
            </c:numRef>
          </c:val>
          <c:extLst>
            <c:ext xmlns:c16="http://schemas.microsoft.com/office/drawing/2014/chart" uri="{C3380CC4-5D6E-409C-BE32-E72D297353CC}">
              <c16:uniqueId val="{00000000-E2DD-4894-8EEE-77EA359D404C}"/>
            </c:ext>
          </c:extLst>
        </c:ser>
        <c:ser>
          <c:idx val="1"/>
          <c:order val="1"/>
          <c:tx>
            <c:strRef>
              <c:f>Sheet1!$C$1</c:f>
              <c:strCache>
                <c:ptCount val="1"/>
                <c:pt idx="0">
                  <c:v>Oracle</c:v>
                </c:pt>
              </c:strCache>
            </c:strRef>
          </c:tx>
          <c:spPr>
            <a:solidFill>
              <a:schemeClr val="accent2"/>
            </a:solidFill>
            <a:ln w="25400">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lt"/>
                    <a:cs typeface="+mn-lt"/>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Sheet1!$C$2:$C$6</c:f>
              <c:numCache>
                <c:formatCode>0.00%</c:formatCode>
                <c:ptCount val="5"/>
                <c:pt idx="0">
                  <c:v>0.4</c:v>
                </c:pt>
                <c:pt idx="1">
                  <c:v>0.2</c:v>
                </c:pt>
                <c:pt idx="2">
                  <c:v>0.5</c:v>
                </c:pt>
                <c:pt idx="3">
                  <c:v>0.2</c:v>
                </c:pt>
                <c:pt idx="4">
                  <c:v>0.5</c:v>
                </c:pt>
              </c:numCache>
            </c:numRef>
          </c:val>
          <c:extLst>
            <c:ext xmlns:c16="http://schemas.microsoft.com/office/drawing/2014/chart" uri="{C3380CC4-5D6E-409C-BE32-E72D297353CC}">
              <c16:uniqueId val="{00000001-E2DD-4894-8EEE-77EA359D404C}"/>
            </c:ext>
          </c:extLst>
        </c:ser>
        <c:ser>
          <c:idx val="2"/>
          <c:order val="2"/>
          <c:tx>
            <c:strRef>
              <c:f>Sheet1!$D$1</c:f>
              <c:strCache>
                <c:ptCount val="1"/>
                <c:pt idx="0">
                  <c:v>Statastics</c:v>
                </c:pt>
              </c:strCache>
            </c:strRef>
          </c:tx>
          <c:spPr>
            <a:solidFill>
              <a:schemeClr val="accent3"/>
            </a:solidFill>
            <a:ln w="25400">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lt"/>
                    <a:cs typeface="+mn-lt"/>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Sheet1!$D$2:$D$6</c:f>
              <c:numCache>
                <c:formatCode>0.00%</c:formatCode>
                <c:ptCount val="5"/>
                <c:pt idx="0">
                  <c:v>0.1</c:v>
                </c:pt>
                <c:pt idx="1">
                  <c:v>0.3</c:v>
                </c:pt>
                <c:pt idx="2">
                  <c:v>0.25</c:v>
                </c:pt>
                <c:pt idx="3">
                  <c:v>0.25</c:v>
                </c:pt>
                <c:pt idx="4">
                  <c:v>0.15</c:v>
                </c:pt>
              </c:numCache>
            </c:numRef>
          </c:val>
          <c:extLst>
            <c:ext xmlns:c16="http://schemas.microsoft.com/office/drawing/2014/chart" uri="{C3380CC4-5D6E-409C-BE32-E72D297353CC}">
              <c16:uniqueId val="{00000002-E2DD-4894-8EEE-77EA359D404C}"/>
            </c:ext>
          </c:extLst>
        </c:ser>
        <c:ser>
          <c:idx val="3"/>
          <c:order val="3"/>
          <c:tx>
            <c:strRef>
              <c:f>Sheet1!$E$1</c:f>
              <c:strCache>
                <c:ptCount val="1"/>
                <c:pt idx="0">
                  <c:v>Documentation</c:v>
                </c:pt>
              </c:strCache>
            </c:strRef>
          </c:tx>
          <c:spPr>
            <a:solidFill>
              <a:schemeClr val="accent4"/>
            </a:solidFill>
            <a:ln w="25400">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lt"/>
                    <a:cs typeface="+mn-lt"/>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Gowri Sankar</c:v>
                </c:pt>
                <c:pt idx="1">
                  <c:v>Lakshi</c:v>
                </c:pt>
                <c:pt idx="2">
                  <c:v>Satish</c:v>
                </c:pt>
                <c:pt idx="3">
                  <c:v>Hitesh</c:v>
                </c:pt>
                <c:pt idx="4">
                  <c:v>Harsh</c:v>
                </c:pt>
              </c:strCache>
            </c:strRef>
          </c:cat>
          <c:val>
            <c:numRef>
              <c:f>Sheet1!$E$2:$E$6</c:f>
              <c:numCache>
                <c:formatCode>0.00%</c:formatCode>
                <c:ptCount val="5"/>
                <c:pt idx="0">
                  <c:v>0.15</c:v>
                </c:pt>
                <c:pt idx="1">
                  <c:v>0.1</c:v>
                </c:pt>
                <c:pt idx="2">
                  <c:v>0.1</c:v>
                </c:pt>
                <c:pt idx="3">
                  <c:v>0.15</c:v>
                </c:pt>
                <c:pt idx="4">
                  <c:v>0.15</c:v>
                </c:pt>
              </c:numCache>
            </c:numRef>
          </c:val>
          <c:extLst>
            <c:ext xmlns:c16="http://schemas.microsoft.com/office/drawing/2014/chart" uri="{C3380CC4-5D6E-409C-BE32-E72D297353CC}">
              <c16:uniqueId val="{00000003-E2DD-4894-8EEE-77EA359D404C}"/>
            </c:ext>
          </c:extLst>
        </c:ser>
        <c:dLbls>
          <c:dLblPos val="ctr"/>
          <c:showLegendKey val="0"/>
          <c:showVal val="1"/>
          <c:showCatName val="0"/>
          <c:showSerName val="0"/>
          <c:showPercent val="0"/>
          <c:showBubbleSize val="0"/>
        </c:dLbls>
        <c:gapWidth val="104"/>
        <c:overlap val="100"/>
        <c:axId val="1177743832"/>
        <c:axId val="1177744224"/>
      </c:barChart>
      <c:catAx>
        <c:axId val="1177743832"/>
        <c:scaling>
          <c:orientation val="minMax"/>
        </c:scaling>
        <c:delete val="0"/>
        <c:axPos val="l"/>
        <c:title>
          <c:tx>
            <c:rich>
              <a:bodyPr/>
              <a:lstStyle/>
              <a:p>
                <a:pPr>
                  <a:defRPr/>
                </a:pPr>
                <a:r>
                  <a:rPr lang="en-US" dirty="0"/>
                  <a:t>Group Member</a:t>
                </a:r>
              </a:p>
            </c:rich>
          </c:tx>
          <c:overlay val="0"/>
        </c:title>
        <c:numFmt formatCode="General" sourceLinked="1"/>
        <c:majorTickMark val="none"/>
        <c:minorTickMark val="none"/>
        <c:tickLblPos val="low"/>
        <c:spPr>
          <a:noFill/>
          <a:ln w="9525" cap="flat" cmpd="sng" algn="ctr">
            <a:noFill/>
            <a:prstDash val="solid"/>
            <a:round/>
          </a:ln>
          <a:effectLst/>
          <a:extLst>
            <a:ext uri="{91240B29-F687-4F45-9708-019B960494DF}">
              <a14:hiddenLine xmlns:a14="http://schemas.microsoft.com/office/drawing/2010/main" w="9525" cap="flat" cmpd="sng" algn="ctr">
                <a:solidFill>
                  <a:prstClr val="black">
                    <a:lumMod val="15000"/>
                    <a:lumOff val="85000"/>
                  </a:prstClr>
                </a:solidFill>
                <a:prstDash val="solid"/>
                <a:round/>
              </a14:hiddenLine>
            </a:ext>
          </a:extLst>
        </c:spPr>
        <c:txPr>
          <a:bodyPr rot="-60000000" spcFirstLastPara="1" vertOverflow="ellipsis" vert="horz" wrap="square" anchor="ctr" anchorCtr="1"/>
          <a:lstStyle/>
          <a:p>
            <a:pPr>
              <a:defRPr sz="900" b="0" i="0" u="none" strike="noStrike" kern="1200" baseline="0">
                <a:solidFill>
                  <a:srgbClr val="000000"/>
                </a:solidFill>
                <a:latin typeface="+mn-lt"/>
                <a:ea typeface="+mn-lt"/>
                <a:cs typeface="+mn-lt"/>
              </a:defRPr>
            </a:pPr>
            <a:endParaRPr lang="en-US"/>
          </a:p>
        </c:txPr>
        <c:crossAx val="1177744224"/>
        <c:crosses val="autoZero"/>
        <c:auto val="1"/>
        <c:lblAlgn val="ctr"/>
        <c:lblOffset val="100"/>
        <c:tickLblSkip val="1"/>
        <c:noMultiLvlLbl val="0"/>
      </c:catAx>
      <c:valAx>
        <c:axId val="1177744224"/>
        <c:scaling>
          <c:orientation val="minMax"/>
          <c:max val="1"/>
        </c:scaling>
        <c:delete val="0"/>
        <c:axPos val="b"/>
        <c:majorGridlines>
          <c:spPr>
            <a:effectLst/>
          </c:spPr>
        </c:majorGridlines>
        <c:title>
          <c:tx>
            <c:rich>
              <a:bodyPr/>
              <a:lstStyle/>
              <a:p>
                <a:pPr>
                  <a:defRPr/>
                </a:pPr>
                <a:r>
                  <a:rPr lang="en-US" dirty="0"/>
                  <a:t>Group</a:t>
                </a:r>
                <a:r>
                  <a:rPr lang="en-US" baseline="0" dirty="0"/>
                  <a:t> Contribution</a:t>
                </a:r>
                <a:endParaRPr lang="en-US" dirty="0"/>
              </a:p>
            </c:rich>
          </c:tx>
          <c:layout>
            <c:manualLayout>
              <c:xMode val="edge"/>
              <c:yMode val="edge"/>
              <c:x val="0.42182315857892344"/>
              <c:y val="0.84611043680884312"/>
            </c:manualLayout>
          </c:layout>
          <c:overlay val="0"/>
        </c:title>
        <c:numFmt formatCode="0.00%" sourceLinked="1"/>
        <c:majorTickMark val="none"/>
        <c:minorTickMark val="none"/>
        <c:tickLblPos val="low"/>
        <c:spPr>
          <a:noFill/>
          <a:ln w="3175" cap="flat" cmpd="sng" algn="ctr">
            <a:noFill/>
            <a:prstDash val="solid"/>
            <a:round/>
          </a:ln>
          <a:effectLst/>
          <a:extLst>
            <a:ext uri="{91240B29-F687-4F45-9708-019B960494DF}">
              <a14:hiddenLine xmlns:a14="http://schemas.microsoft.com/office/drawing/2010/main" w="3175" cap="flat" cmpd="sng" algn="ctr">
                <a:solidFill>
                  <a:srgbClr val="53565A"/>
                </a:solidFill>
                <a:prstDash val="solid"/>
                <a:round/>
              </a14:hiddenLine>
            </a:ext>
          </a:extLst>
        </c:spPr>
        <c:txPr>
          <a:bodyPr rot="-60000000" spcFirstLastPara="1" vertOverflow="ellipsis" vert="horz" wrap="square" anchor="ctr" anchorCtr="1"/>
          <a:lstStyle/>
          <a:p>
            <a:pPr>
              <a:defRPr sz="900" b="0" i="0" u="none" strike="noStrike" kern="1200" baseline="0">
                <a:solidFill>
                  <a:srgbClr val="000000"/>
                </a:solidFill>
                <a:latin typeface="+mn-lt"/>
                <a:ea typeface="+mn-lt"/>
                <a:cs typeface="+mn-lt"/>
              </a:defRPr>
            </a:pPr>
            <a:endParaRPr lang="en-US"/>
          </a:p>
        </c:txPr>
        <c:crossAx val="1177743832"/>
        <c:crosses val="autoZero"/>
        <c:crossBetween val="between"/>
      </c:valAx>
      <c:spPr>
        <a:noFill/>
        <a:ln>
          <a:noFill/>
        </a:ln>
        <a:effectLst/>
      </c:spPr>
    </c:plotArea>
    <c:legend>
      <c:legendPos val="b"/>
      <c:layout>
        <c:manualLayout>
          <c:xMode val="edge"/>
          <c:yMode val="edge"/>
          <c:x val="0.26247454342030863"/>
          <c:y val="0.90571028463794323"/>
          <c:w val="0.68695582949206213"/>
          <c:h val="4.537969840847927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lt"/>
              <a:cs typeface="+mn-lt"/>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320EA8-0FAC-4368-90E9-B46FDC7353B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0D288F2-F71F-4817-97E7-1D429ECBD262}">
      <dgm:prSet/>
      <dgm:spPr/>
      <dgm:t>
        <a:bodyPr/>
        <a:lstStyle/>
        <a:p>
          <a:r>
            <a:rPr lang="en-US"/>
            <a:t>Miska Gowri Sankar</a:t>
          </a:r>
        </a:p>
      </dgm:t>
    </dgm:pt>
    <dgm:pt modelId="{BFD0C55A-BBE1-4DF8-AB5D-BFD92B5FD412}" type="parTrans" cxnId="{857C8D17-EA80-4432-97E2-24FBF1B516A6}">
      <dgm:prSet/>
      <dgm:spPr/>
      <dgm:t>
        <a:bodyPr/>
        <a:lstStyle/>
        <a:p>
          <a:endParaRPr lang="en-US"/>
        </a:p>
      </dgm:t>
    </dgm:pt>
    <dgm:pt modelId="{32B2B0B7-0B22-4E31-9356-2102E080035F}" type="sibTrans" cxnId="{857C8D17-EA80-4432-97E2-24FBF1B516A6}">
      <dgm:prSet/>
      <dgm:spPr/>
      <dgm:t>
        <a:bodyPr/>
        <a:lstStyle/>
        <a:p>
          <a:endParaRPr lang="en-US"/>
        </a:p>
      </dgm:t>
    </dgm:pt>
    <dgm:pt modelId="{AB8B8B69-7750-4108-9841-AC503FFE530A}">
      <dgm:prSet/>
      <dgm:spPr/>
      <dgm:t>
        <a:bodyPr/>
        <a:lstStyle/>
        <a:p>
          <a:r>
            <a:rPr lang="en-US"/>
            <a:t>Bansal Lakshi</a:t>
          </a:r>
        </a:p>
      </dgm:t>
    </dgm:pt>
    <dgm:pt modelId="{0E6BABE2-AE60-419D-8093-9C3A5BA8FAC1}" type="parTrans" cxnId="{42B04CC5-9761-4C44-9809-9D45CFF4A897}">
      <dgm:prSet/>
      <dgm:spPr/>
      <dgm:t>
        <a:bodyPr/>
        <a:lstStyle/>
        <a:p>
          <a:endParaRPr lang="en-US"/>
        </a:p>
      </dgm:t>
    </dgm:pt>
    <dgm:pt modelId="{5FEA879F-BF5D-4B3E-875A-88D919034B2C}" type="sibTrans" cxnId="{42B04CC5-9761-4C44-9809-9D45CFF4A897}">
      <dgm:prSet/>
      <dgm:spPr/>
      <dgm:t>
        <a:bodyPr/>
        <a:lstStyle/>
        <a:p>
          <a:endParaRPr lang="en-US"/>
        </a:p>
      </dgm:t>
    </dgm:pt>
    <dgm:pt modelId="{25F9DE62-E33C-418A-AD1F-A5278C9C8F09}">
      <dgm:prSet/>
      <dgm:spPr/>
      <dgm:t>
        <a:bodyPr/>
        <a:lstStyle/>
        <a:p>
          <a:r>
            <a:rPr lang="en-US"/>
            <a:t>Satish Kanagala Naga</a:t>
          </a:r>
        </a:p>
      </dgm:t>
    </dgm:pt>
    <dgm:pt modelId="{9FC7189B-3DB5-404F-AF86-B86E92178A93}" type="parTrans" cxnId="{53E61E8C-C301-447E-B762-4D7B4EACDC97}">
      <dgm:prSet/>
      <dgm:spPr/>
      <dgm:t>
        <a:bodyPr/>
        <a:lstStyle/>
        <a:p>
          <a:endParaRPr lang="en-US"/>
        </a:p>
      </dgm:t>
    </dgm:pt>
    <dgm:pt modelId="{695EA2EE-27D5-4877-BDBC-ED5B15D41442}" type="sibTrans" cxnId="{53E61E8C-C301-447E-B762-4D7B4EACDC97}">
      <dgm:prSet/>
      <dgm:spPr/>
      <dgm:t>
        <a:bodyPr/>
        <a:lstStyle/>
        <a:p>
          <a:endParaRPr lang="en-US"/>
        </a:p>
      </dgm:t>
    </dgm:pt>
    <dgm:pt modelId="{5D6C1D32-7DA2-4931-A0A6-EE9ECB9F720B}">
      <dgm:prSet/>
      <dgm:spPr/>
      <dgm:t>
        <a:bodyPr/>
        <a:lstStyle/>
        <a:p>
          <a:r>
            <a:rPr lang="en-US"/>
            <a:t>Gulati Hitesh</a:t>
          </a:r>
        </a:p>
      </dgm:t>
    </dgm:pt>
    <dgm:pt modelId="{44DDB809-6A06-4427-98C8-8ECAD9C6E3E5}" type="parTrans" cxnId="{464324B7-B1BC-4E9F-9D24-87AC18B9F615}">
      <dgm:prSet/>
      <dgm:spPr/>
      <dgm:t>
        <a:bodyPr/>
        <a:lstStyle/>
        <a:p>
          <a:endParaRPr lang="en-US"/>
        </a:p>
      </dgm:t>
    </dgm:pt>
    <dgm:pt modelId="{CACCE2DA-0255-4F93-B75B-0B933AA15BA9}" type="sibTrans" cxnId="{464324B7-B1BC-4E9F-9D24-87AC18B9F615}">
      <dgm:prSet/>
      <dgm:spPr/>
      <dgm:t>
        <a:bodyPr/>
        <a:lstStyle/>
        <a:p>
          <a:endParaRPr lang="en-US"/>
        </a:p>
      </dgm:t>
    </dgm:pt>
    <dgm:pt modelId="{35E81299-95C6-4847-8F4E-8A5A3C39465B}">
      <dgm:prSet/>
      <dgm:spPr/>
      <dgm:t>
        <a:bodyPr/>
        <a:lstStyle/>
        <a:p>
          <a:r>
            <a:rPr lang="en-US"/>
            <a:t>Singh Harsh</a:t>
          </a:r>
        </a:p>
      </dgm:t>
    </dgm:pt>
    <dgm:pt modelId="{6AB50F15-6B0E-414F-A921-B82C7D3170C7}" type="parTrans" cxnId="{07F967FF-1B2A-411E-9A6F-6B3A6F479F41}">
      <dgm:prSet/>
      <dgm:spPr/>
      <dgm:t>
        <a:bodyPr/>
        <a:lstStyle/>
        <a:p>
          <a:endParaRPr lang="en-US"/>
        </a:p>
      </dgm:t>
    </dgm:pt>
    <dgm:pt modelId="{1D02D07C-BA7A-4F61-AA63-BB6DD32ECFEC}" type="sibTrans" cxnId="{07F967FF-1B2A-411E-9A6F-6B3A6F479F41}">
      <dgm:prSet/>
      <dgm:spPr/>
      <dgm:t>
        <a:bodyPr/>
        <a:lstStyle/>
        <a:p>
          <a:endParaRPr lang="en-US"/>
        </a:p>
      </dgm:t>
    </dgm:pt>
    <dgm:pt modelId="{10194F1D-F3C8-43B5-9D78-96AD47B1D79E}" type="pres">
      <dgm:prSet presAssocID="{FB320EA8-0FAC-4368-90E9-B46FDC7353B2}" presName="linear" presStyleCnt="0">
        <dgm:presLayoutVars>
          <dgm:animLvl val="lvl"/>
          <dgm:resizeHandles val="exact"/>
        </dgm:presLayoutVars>
      </dgm:prSet>
      <dgm:spPr/>
    </dgm:pt>
    <dgm:pt modelId="{D94122D8-96B8-49F3-B163-B9CA70E17092}" type="pres">
      <dgm:prSet presAssocID="{40D288F2-F71F-4817-97E7-1D429ECBD262}" presName="parentText" presStyleLbl="node1" presStyleIdx="0" presStyleCnt="5">
        <dgm:presLayoutVars>
          <dgm:chMax val="0"/>
          <dgm:bulletEnabled val="1"/>
        </dgm:presLayoutVars>
      </dgm:prSet>
      <dgm:spPr/>
    </dgm:pt>
    <dgm:pt modelId="{73C90D22-1127-40F8-8D89-7EBC8B87300A}" type="pres">
      <dgm:prSet presAssocID="{32B2B0B7-0B22-4E31-9356-2102E080035F}" presName="spacer" presStyleCnt="0"/>
      <dgm:spPr/>
    </dgm:pt>
    <dgm:pt modelId="{A83456E3-DF64-4856-94E9-77C1A13B8916}" type="pres">
      <dgm:prSet presAssocID="{AB8B8B69-7750-4108-9841-AC503FFE530A}" presName="parentText" presStyleLbl="node1" presStyleIdx="1" presStyleCnt="5">
        <dgm:presLayoutVars>
          <dgm:chMax val="0"/>
          <dgm:bulletEnabled val="1"/>
        </dgm:presLayoutVars>
      </dgm:prSet>
      <dgm:spPr/>
    </dgm:pt>
    <dgm:pt modelId="{1586522A-C795-410B-868B-1B3CB2B1D70E}" type="pres">
      <dgm:prSet presAssocID="{5FEA879F-BF5D-4B3E-875A-88D919034B2C}" presName="spacer" presStyleCnt="0"/>
      <dgm:spPr/>
    </dgm:pt>
    <dgm:pt modelId="{5E608DD6-8F6D-429A-A8A2-4DEFBC59D991}" type="pres">
      <dgm:prSet presAssocID="{25F9DE62-E33C-418A-AD1F-A5278C9C8F09}" presName="parentText" presStyleLbl="node1" presStyleIdx="2" presStyleCnt="5">
        <dgm:presLayoutVars>
          <dgm:chMax val="0"/>
          <dgm:bulletEnabled val="1"/>
        </dgm:presLayoutVars>
      </dgm:prSet>
      <dgm:spPr/>
    </dgm:pt>
    <dgm:pt modelId="{FF312482-C343-485F-92A0-3C896724A090}" type="pres">
      <dgm:prSet presAssocID="{695EA2EE-27D5-4877-BDBC-ED5B15D41442}" presName="spacer" presStyleCnt="0"/>
      <dgm:spPr/>
    </dgm:pt>
    <dgm:pt modelId="{B780503A-ADBB-4119-8D00-9670BE296F8D}" type="pres">
      <dgm:prSet presAssocID="{5D6C1D32-7DA2-4931-A0A6-EE9ECB9F720B}" presName="parentText" presStyleLbl="node1" presStyleIdx="3" presStyleCnt="5">
        <dgm:presLayoutVars>
          <dgm:chMax val="0"/>
          <dgm:bulletEnabled val="1"/>
        </dgm:presLayoutVars>
      </dgm:prSet>
      <dgm:spPr/>
    </dgm:pt>
    <dgm:pt modelId="{84CEDB8E-9E7A-450F-AA5E-C38DD2A0262A}" type="pres">
      <dgm:prSet presAssocID="{CACCE2DA-0255-4F93-B75B-0B933AA15BA9}" presName="spacer" presStyleCnt="0"/>
      <dgm:spPr/>
    </dgm:pt>
    <dgm:pt modelId="{5389CE7A-71E6-4144-B17E-6E1C9585D40C}" type="pres">
      <dgm:prSet presAssocID="{35E81299-95C6-4847-8F4E-8A5A3C39465B}" presName="parentText" presStyleLbl="node1" presStyleIdx="4" presStyleCnt="5">
        <dgm:presLayoutVars>
          <dgm:chMax val="0"/>
          <dgm:bulletEnabled val="1"/>
        </dgm:presLayoutVars>
      </dgm:prSet>
      <dgm:spPr/>
    </dgm:pt>
  </dgm:ptLst>
  <dgm:cxnLst>
    <dgm:cxn modelId="{857C8D17-EA80-4432-97E2-24FBF1B516A6}" srcId="{FB320EA8-0FAC-4368-90E9-B46FDC7353B2}" destId="{40D288F2-F71F-4817-97E7-1D429ECBD262}" srcOrd="0" destOrd="0" parTransId="{BFD0C55A-BBE1-4DF8-AB5D-BFD92B5FD412}" sibTransId="{32B2B0B7-0B22-4E31-9356-2102E080035F}"/>
    <dgm:cxn modelId="{96530737-F725-47E3-8F05-B424D955C727}" type="presOf" srcId="{AB8B8B69-7750-4108-9841-AC503FFE530A}" destId="{A83456E3-DF64-4856-94E9-77C1A13B8916}" srcOrd="0" destOrd="0" presId="urn:microsoft.com/office/officeart/2005/8/layout/vList2"/>
    <dgm:cxn modelId="{5BFBD468-99BE-4ED7-A0E4-FD270AC90198}" type="presOf" srcId="{25F9DE62-E33C-418A-AD1F-A5278C9C8F09}" destId="{5E608DD6-8F6D-429A-A8A2-4DEFBC59D991}" srcOrd="0" destOrd="0" presId="urn:microsoft.com/office/officeart/2005/8/layout/vList2"/>
    <dgm:cxn modelId="{53AA1074-D697-4D01-8892-A18001DDABE2}" type="presOf" srcId="{35E81299-95C6-4847-8F4E-8A5A3C39465B}" destId="{5389CE7A-71E6-4144-B17E-6E1C9585D40C}" srcOrd="0" destOrd="0" presId="urn:microsoft.com/office/officeart/2005/8/layout/vList2"/>
    <dgm:cxn modelId="{143DA380-3DDA-4A63-8FD0-095886E8CD82}" type="presOf" srcId="{40D288F2-F71F-4817-97E7-1D429ECBD262}" destId="{D94122D8-96B8-49F3-B163-B9CA70E17092}" srcOrd="0" destOrd="0" presId="urn:microsoft.com/office/officeart/2005/8/layout/vList2"/>
    <dgm:cxn modelId="{53E61E8C-C301-447E-B762-4D7B4EACDC97}" srcId="{FB320EA8-0FAC-4368-90E9-B46FDC7353B2}" destId="{25F9DE62-E33C-418A-AD1F-A5278C9C8F09}" srcOrd="2" destOrd="0" parTransId="{9FC7189B-3DB5-404F-AF86-B86E92178A93}" sibTransId="{695EA2EE-27D5-4877-BDBC-ED5B15D41442}"/>
    <dgm:cxn modelId="{A60303AE-38F4-47AC-A235-78E3F212FE8A}" type="presOf" srcId="{FB320EA8-0FAC-4368-90E9-B46FDC7353B2}" destId="{10194F1D-F3C8-43B5-9D78-96AD47B1D79E}" srcOrd="0" destOrd="0" presId="urn:microsoft.com/office/officeart/2005/8/layout/vList2"/>
    <dgm:cxn modelId="{464324B7-B1BC-4E9F-9D24-87AC18B9F615}" srcId="{FB320EA8-0FAC-4368-90E9-B46FDC7353B2}" destId="{5D6C1D32-7DA2-4931-A0A6-EE9ECB9F720B}" srcOrd="3" destOrd="0" parTransId="{44DDB809-6A06-4427-98C8-8ECAD9C6E3E5}" sibTransId="{CACCE2DA-0255-4F93-B75B-0B933AA15BA9}"/>
    <dgm:cxn modelId="{42B04CC5-9761-4C44-9809-9D45CFF4A897}" srcId="{FB320EA8-0FAC-4368-90E9-B46FDC7353B2}" destId="{AB8B8B69-7750-4108-9841-AC503FFE530A}" srcOrd="1" destOrd="0" parTransId="{0E6BABE2-AE60-419D-8093-9C3A5BA8FAC1}" sibTransId="{5FEA879F-BF5D-4B3E-875A-88D919034B2C}"/>
    <dgm:cxn modelId="{56FBABDF-0E25-4B9A-BE2A-E1A8E2D31C2E}" type="presOf" srcId="{5D6C1D32-7DA2-4931-A0A6-EE9ECB9F720B}" destId="{B780503A-ADBB-4119-8D00-9670BE296F8D}" srcOrd="0" destOrd="0" presId="urn:microsoft.com/office/officeart/2005/8/layout/vList2"/>
    <dgm:cxn modelId="{07F967FF-1B2A-411E-9A6F-6B3A6F479F41}" srcId="{FB320EA8-0FAC-4368-90E9-B46FDC7353B2}" destId="{35E81299-95C6-4847-8F4E-8A5A3C39465B}" srcOrd="4" destOrd="0" parTransId="{6AB50F15-6B0E-414F-A921-B82C7D3170C7}" sibTransId="{1D02D07C-BA7A-4F61-AA63-BB6DD32ECFEC}"/>
    <dgm:cxn modelId="{3213B524-8B34-4878-BE8F-E9A5923DC9D8}" type="presParOf" srcId="{10194F1D-F3C8-43B5-9D78-96AD47B1D79E}" destId="{D94122D8-96B8-49F3-B163-B9CA70E17092}" srcOrd="0" destOrd="0" presId="urn:microsoft.com/office/officeart/2005/8/layout/vList2"/>
    <dgm:cxn modelId="{0529FA6C-985F-4453-BD39-D90EE6338F81}" type="presParOf" srcId="{10194F1D-F3C8-43B5-9D78-96AD47B1D79E}" destId="{73C90D22-1127-40F8-8D89-7EBC8B87300A}" srcOrd="1" destOrd="0" presId="urn:microsoft.com/office/officeart/2005/8/layout/vList2"/>
    <dgm:cxn modelId="{AEA3DEEB-143D-4697-AE9F-06C6A922246C}" type="presParOf" srcId="{10194F1D-F3C8-43B5-9D78-96AD47B1D79E}" destId="{A83456E3-DF64-4856-94E9-77C1A13B8916}" srcOrd="2" destOrd="0" presId="urn:microsoft.com/office/officeart/2005/8/layout/vList2"/>
    <dgm:cxn modelId="{38132082-6F31-48E6-8B78-E7A701A99A46}" type="presParOf" srcId="{10194F1D-F3C8-43B5-9D78-96AD47B1D79E}" destId="{1586522A-C795-410B-868B-1B3CB2B1D70E}" srcOrd="3" destOrd="0" presId="urn:microsoft.com/office/officeart/2005/8/layout/vList2"/>
    <dgm:cxn modelId="{BFBE043D-9FEE-4ADC-83C2-BD7FB5D9D678}" type="presParOf" srcId="{10194F1D-F3C8-43B5-9D78-96AD47B1D79E}" destId="{5E608DD6-8F6D-429A-A8A2-4DEFBC59D991}" srcOrd="4" destOrd="0" presId="urn:microsoft.com/office/officeart/2005/8/layout/vList2"/>
    <dgm:cxn modelId="{FC9D2A81-D6F9-4276-BD83-47D31DC1AE8A}" type="presParOf" srcId="{10194F1D-F3C8-43B5-9D78-96AD47B1D79E}" destId="{FF312482-C343-485F-92A0-3C896724A090}" srcOrd="5" destOrd="0" presId="urn:microsoft.com/office/officeart/2005/8/layout/vList2"/>
    <dgm:cxn modelId="{C64B38B0-01B3-406A-80C7-3D4568EA570F}" type="presParOf" srcId="{10194F1D-F3C8-43B5-9D78-96AD47B1D79E}" destId="{B780503A-ADBB-4119-8D00-9670BE296F8D}" srcOrd="6" destOrd="0" presId="urn:microsoft.com/office/officeart/2005/8/layout/vList2"/>
    <dgm:cxn modelId="{7141DB98-39EA-4B06-AF20-398041606C75}" type="presParOf" srcId="{10194F1D-F3C8-43B5-9D78-96AD47B1D79E}" destId="{84CEDB8E-9E7A-450F-AA5E-C38DD2A0262A}" srcOrd="7" destOrd="0" presId="urn:microsoft.com/office/officeart/2005/8/layout/vList2"/>
    <dgm:cxn modelId="{A7189508-5C37-438D-845C-04D0584525FC}" type="presParOf" srcId="{10194F1D-F3C8-43B5-9D78-96AD47B1D79E}" destId="{5389CE7A-71E6-4144-B17E-6E1C9585D40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B21B1E-C502-4F3E-972E-1ED01B8C577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0BEC22-DD74-4168-92CE-0F20BD1B4C12}">
      <dgm:prSet/>
      <dgm:spPr/>
      <dgm:t>
        <a:bodyPr/>
        <a:lstStyle/>
        <a:p>
          <a:r>
            <a:rPr lang="en-IN" dirty="0"/>
            <a:t>The XYZ automobile company in India wants to enter the business of selling used cars. They would like to analyse the business challenges before the venture</a:t>
          </a:r>
          <a:endParaRPr lang="en-US" dirty="0"/>
        </a:p>
      </dgm:t>
    </dgm:pt>
    <dgm:pt modelId="{1EC552D2-D34D-47A7-B5F2-7C119ADF1EE2}" type="parTrans" cxnId="{C32BB1EC-739B-4E22-A733-0C180C55A278}">
      <dgm:prSet/>
      <dgm:spPr/>
      <dgm:t>
        <a:bodyPr/>
        <a:lstStyle/>
        <a:p>
          <a:endParaRPr lang="en-US"/>
        </a:p>
      </dgm:t>
    </dgm:pt>
    <dgm:pt modelId="{C7121BA6-0402-4A40-B747-F198708C2978}" type="sibTrans" cxnId="{C32BB1EC-739B-4E22-A733-0C180C55A278}">
      <dgm:prSet/>
      <dgm:spPr/>
      <dgm:t>
        <a:bodyPr/>
        <a:lstStyle/>
        <a:p>
          <a:endParaRPr lang="en-US"/>
        </a:p>
      </dgm:t>
    </dgm:pt>
    <dgm:pt modelId="{75D17987-5FC8-4854-9A16-4B49CC04BE20}">
      <dgm:prSet/>
      <dgm:spPr/>
      <dgm:t>
        <a:bodyPr/>
        <a:lstStyle/>
        <a:p>
          <a:r>
            <a:rPr lang="en-IN" dirty="0"/>
            <a:t>XYZ company want to understand the factors affecting the pricing of cars in the market, since those may be very different from the new car market. Essentially, the company wants to know:</a:t>
          </a:r>
          <a:endParaRPr lang="en-US" dirty="0"/>
        </a:p>
      </dgm:t>
    </dgm:pt>
    <dgm:pt modelId="{84EA216F-9DD9-44E8-AE45-CD865283A81F}" type="parTrans" cxnId="{C69DBCFC-3D1A-4529-B95C-C495BA2A052F}">
      <dgm:prSet/>
      <dgm:spPr/>
      <dgm:t>
        <a:bodyPr/>
        <a:lstStyle/>
        <a:p>
          <a:endParaRPr lang="en-US"/>
        </a:p>
      </dgm:t>
    </dgm:pt>
    <dgm:pt modelId="{9EB78A9F-85EE-40CD-A026-F4DA867D0FD7}" type="sibTrans" cxnId="{C69DBCFC-3D1A-4529-B95C-C495BA2A052F}">
      <dgm:prSet/>
      <dgm:spPr/>
      <dgm:t>
        <a:bodyPr/>
        <a:lstStyle/>
        <a:p>
          <a:endParaRPr lang="en-US"/>
        </a:p>
      </dgm:t>
    </dgm:pt>
    <dgm:pt modelId="{ADC6BB86-B3F7-4FE0-9A68-3CC582322180}">
      <dgm:prSet/>
      <dgm:spPr/>
      <dgm:t>
        <a:bodyPr/>
        <a:lstStyle/>
        <a:p>
          <a:r>
            <a:rPr lang="en-IN" dirty="0"/>
            <a:t>Which variables are significant in predicting the price of a used car?</a:t>
          </a:r>
          <a:endParaRPr lang="en-US" dirty="0"/>
        </a:p>
      </dgm:t>
    </dgm:pt>
    <dgm:pt modelId="{DBC234F2-CAA9-4D8B-AD33-19789E1030B7}" type="parTrans" cxnId="{A97D7BF1-A47B-414F-9969-528646437B57}">
      <dgm:prSet/>
      <dgm:spPr/>
      <dgm:t>
        <a:bodyPr/>
        <a:lstStyle/>
        <a:p>
          <a:endParaRPr lang="en-US"/>
        </a:p>
      </dgm:t>
    </dgm:pt>
    <dgm:pt modelId="{3699E30E-1EF6-4052-A8D2-38C130E68E11}" type="sibTrans" cxnId="{A97D7BF1-A47B-414F-9969-528646437B57}">
      <dgm:prSet/>
      <dgm:spPr/>
      <dgm:t>
        <a:bodyPr/>
        <a:lstStyle/>
        <a:p>
          <a:endParaRPr lang="en-US"/>
        </a:p>
      </dgm:t>
    </dgm:pt>
    <dgm:pt modelId="{86BE3AD1-B8F8-4059-8A7A-B6324538E710}">
      <dgm:prSet/>
      <dgm:spPr/>
      <dgm:t>
        <a:bodyPr/>
        <a:lstStyle/>
        <a:p>
          <a:r>
            <a:rPr lang="en-IN" dirty="0"/>
            <a:t>How well those variables describe the price of a car</a:t>
          </a:r>
          <a:endParaRPr lang="en-US" dirty="0"/>
        </a:p>
      </dgm:t>
    </dgm:pt>
    <dgm:pt modelId="{A54CE27B-DDC8-4574-9873-E1D3FFC5753F}" type="parTrans" cxnId="{276CD118-A726-4ACD-AACF-EA1789A30B7C}">
      <dgm:prSet/>
      <dgm:spPr/>
      <dgm:t>
        <a:bodyPr/>
        <a:lstStyle/>
        <a:p>
          <a:endParaRPr lang="en-US"/>
        </a:p>
      </dgm:t>
    </dgm:pt>
    <dgm:pt modelId="{B6EDF46E-6A5E-487A-897F-DB621544F518}" type="sibTrans" cxnId="{276CD118-A726-4ACD-AACF-EA1789A30B7C}">
      <dgm:prSet/>
      <dgm:spPr/>
      <dgm:t>
        <a:bodyPr/>
        <a:lstStyle/>
        <a:p>
          <a:endParaRPr lang="en-US"/>
        </a:p>
      </dgm:t>
    </dgm:pt>
    <dgm:pt modelId="{14A58E9B-2C9B-42A8-AA10-DAD84F9F7087}">
      <dgm:prSet/>
      <dgm:spPr/>
      <dgm:t>
        <a:bodyPr/>
        <a:lstStyle/>
        <a:p>
          <a:r>
            <a:rPr lang="en-IN"/>
            <a:t>Based on various market surveys, the consulting firm has gathered a large dataset of different types of used cars across the market.</a:t>
          </a:r>
          <a:endParaRPr lang="en-US"/>
        </a:p>
      </dgm:t>
    </dgm:pt>
    <dgm:pt modelId="{72B14F13-96B2-4D83-882A-40AB420CE631}" type="parTrans" cxnId="{AD613A9B-6480-4FA9-A18C-B71ED37F9A72}">
      <dgm:prSet/>
      <dgm:spPr/>
      <dgm:t>
        <a:bodyPr/>
        <a:lstStyle/>
        <a:p>
          <a:endParaRPr lang="en-US"/>
        </a:p>
      </dgm:t>
    </dgm:pt>
    <dgm:pt modelId="{3183BB06-DF8F-4EE7-9C9E-FD961FD0460E}" type="sibTrans" cxnId="{AD613A9B-6480-4FA9-A18C-B71ED37F9A72}">
      <dgm:prSet/>
      <dgm:spPr/>
      <dgm:t>
        <a:bodyPr/>
        <a:lstStyle/>
        <a:p>
          <a:endParaRPr lang="en-US"/>
        </a:p>
      </dgm:t>
    </dgm:pt>
    <dgm:pt modelId="{44EF1C6B-5175-4D1D-90AF-7C7A3A4BD69B}" type="pres">
      <dgm:prSet presAssocID="{08B21B1E-C502-4F3E-972E-1ED01B8C577E}" presName="linear" presStyleCnt="0">
        <dgm:presLayoutVars>
          <dgm:animLvl val="lvl"/>
          <dgm:resizeHandles val="exact"/>
        </dgm:presLayoutVars>
      </dgm:prSet>
      <dgm:spPr/>
    </dgm:pt>
    <dgm:pt modelId="{CC70B2EC-45CF-422F-9055-6C36958ADA3D}" type="pres">
      <dgm:prSet presAssocID="{FF0BEC22-DD74-4168-92CE-0F20BD1B4C12}" presName="parentText" presStyleLbl="node1" presStyleIdx="0" presStyleCnt="3">
        <dgm:presLayoutVars>
          <dgm:chMax val="0"/>
          <dgm:bulletEnabled val="1"/>
        </dgm:presLayoutVars>
      </dgm:prSet>
      <dgm:spPr/>
    </dgm:pt>
    <dgm:pt modelId="{0EB76EA9-B8A1-486A-B7E3-8D9A0A1DDBC5}" type="pres">
      <dgm:prSet presAssocID="{C7121BA6-0402-4A40-B747-F198708C2978}" presName="spacer" presStyleCnt="0"/>
      <dgm:spPr/>
    </dgm:pt>
    <dgm:pt modelId="{84E515FD-8820-432F-BA25-8BC1493D9E50}" type="pres">
      <dgm:prSet presAssocID="{75D17987-5FC8-4854-9A16-4B49CC04BE20}" presName="parentText" presStyleLbl="node1" presStyleIdx="1" presStyleCnt="3">
        <dgm:presLayoutVars>
          <dgm:chMax val="0"/>
          <dgm:bulletEnabled val="1"/>
        </dgm:presLayoutVars>
      </dgm:prSet>
      <dgm:spPr/>
    </dgm:pt>
    <dgm:pt modelId="{6F19D000-635D-40D3-AAD4-28C19929B90F}" type="pres">
      <dgm:prSet presAssocID="{75D17987-5FC8-4854-9A16-4B49CC04BE20}" presName="childText" presStyleLbl="revTx" presStyleIdx="0" presStyleCnt="1">
        <dgm:presLayoutVars>
          <dgm:bulletEnabled val="1"/>
        </dgm:presLayoutVars>
      </dgm:prSet>
      <dgm:spPr/>
    </dgm:pt>
    <dgm:pt modelId="{A5F0CE87-C4E9-49EE-A6CF-F8F97ACB0ABB}" type="pres">
      <dgm:prSet presAssocID="{14A58E9B-2C9B-42A8-AA10-DAD84F9F7087}" presName="parentText" presStyleLbl="node1" presStyleIdx="2" presStyleCnt="3">
        <dgm:presLayoutVars>
          <dgm:chMax val="0"/>
          <dgm:bulletEnabled val="1"/>
        </dgm:presLayoutVars>
      </dgm:prSet>
      <dgm:spPr/>
    </dgm:pt>
  </dgm:ptLst>
  <dgm:cxnLst>
    <dgm:cxn modelId="{BB4DBF11-8E2B-4AF3-8B1B-AF3DCF618EB7}" type="presOf" srcId="{75D17987-5FC8-4854-9A16-4B49CC04BE20}" destId="{84E515FD-8820-432F-BA25-8BC1493D9E50}" srcOrd="0" destOrd="0" presId="urn:microsoft.com/office/officeart/2005/8/layout/vList2"/>
    <dgm:cxn modelId="{276CD118-A726-4ACD-AACF-EA1789A30B7C}" srcId="{75D17987-5FC8-4854-9A16-4B49CC04BE20}" destId="{86BE3AD1-B8F8-4059-8A7A-B6324538E710}" srcOrd="1" destOrd="0" parTransId="{A54CE27B-DDC8-4574-9873-E1D3FFC5753F}" sibTransId="{B6EDF46E-6A5E-487A-897F-DB621544F518}"/>
    <dgm:cxn modelId="{8EFAA61F-64EF-4F4A-9C08-278DB17CC9B9}" type="presOf" srcId="{14A58E9B-2C9B-42A8-AA10-DAD84F9F7087}" destId="{A5F0CE87-C4E9-49EE-A6CF-F8F97ACB0ABB}" srcOrd="0" destOrd="0" presId="urn:microsoft.com/office/officeart/2005/8/layout/vList2"/>
    <dgm:cxn modelId="{E49CF621-F9E5-42D7-942E-4E4FC518CAA6}" type="presOf" srcId="{86BE3AD1-B8F8-4059-8A7A-B6324538E710}" destId="{6F19D000-635D-40D3-AAD4-28C19929B90F}" srcOrd="0" destOrd="1" presId="urn:microsoft.com/office/officeart/2005/8/layout/vList2"/>
    <dgm:cxn modelId="{2F02716E-AD4D-439A-B52E-1FECA6B04FDD}" type="presOf" srcId="{ADC6BB86-B3F7-4FE0-9A68-3CC582322180}" destId="{6F19D000-635D-40D3-AAD4-28C19929B90F}" srcOrd="0" destOrd="0" presId="urn:microsoft.com/office/officeart/2005/8/layout/vList2"/>
    <dgm:cxn modelId="{770DFB88-6732-492B-A408-750378D5828E}" type="presOf" srcId="{FF0BEC22-DD74-4168-92CE-0F20BD1B4C12}" destId="{CC70B2EC-45CF-422F-9055-6C36958ADA3D}" srcOrd="0" destOrd="0" presId="urn:microsoft.com/office/officeart/2005/8/layout/vList2"/>
    <dgm:cxn modelId="{AD613A9B-6480-4FA9-A18C-B71ED37F9A72}" srcId="{08B21B1E-C502-4F3E-972E-1ED01B8C577E}" destId="{14A58E9B-2C9B-42A8-AA10-DAD84F9F7087}" srcOrd="2" destOrd="0" parTransId="{72B14F13-96B2-4D83-882A-40AB420CE631}" sibTransId="{3183BB06-DF8F-4EE7-9C9E-FD961FD0460E}"/>
    <dgm:cxn modelId="{74D568D0-49AE-4E91-B0A6-F1BA0545A8C7}" type="presOf" srcId="{08B21B1E-C502-4F3E-972E-1ED01B8C577E}" destId="{44EF1C6B-5175-4D1D-90AF-7C7A3A4BD69B}" srcOrd="0" destOrd="0" presId="urn:microsoft.com/office/officeart/2005/8/layout/vList2"/>
    <dgm:cxn modelId="{C32BB1EC-739B-4E22-A733-0C180C55A278}" srcId="{08B21B1E-C502-4F3E-972E-1ED01B8C577E}" destId="{FF0BEC22-DD74-4168-92CE-0F20BD1B4C12}" srcOrd="0" destOrd="0" parTransId="{1EC552D2-D34D-47A7-B5F2-7C119ADF1EE2}" sibTransId="{C7121BA6-0402-4A40-B747-F198708C2978}"/>
    <dgm:cxn modelId="{A97D7BF1-A47B-414F-9969-528646437B57}" srcId="{75D17987-5FC8-4854-9A16-4B49CC04BE20}" destId="{ADC6BB86-B3F7-4FE0-9A68-3CC582322180}" srcOrd="0" destOrd="0" parTransId="{DBC234F2-CAA9-4D8B-AD33-19789E1030B7}" sibTransId="{3699E30E-1EF6-4052-A8D2-38C130E68E11}"/>
    <dgm:cxn modelId="{C69DBCFC-3D1A-4529-B95C-C495BA2A052F}" srcId="{08B21B1E-C502-4F3E-972E-1ED01B8C577E}" destId="{75D17987-5FC8-4854-9A16-4B49CC04BE20}" srcOrd="1" destOrd="0" parTransId="{84EA216F-9DD9-44E8-AE45-CD865283A81F}" sibTransId="{9EB78A9F-85EE-40CD-A026-F4DA867D0FD7}"/>
    <dgm:cxn modelId="{F0889304-A1DB-424B-90C8-AB1520AC18DC}" type="presParOf" srcId="{44EF1C6B-5175-4D1D-90AF-7C7A3A4BD69B}" destId="{CC70B2EC-45CF-422F-9055-6C36958ADA3D}" srcOrd="0" destOrd="0" presId="urn:microsoft.com/office/officeart/2005/8/layout/vList2"/>
    <dgm:cxn modelId="{0AABC418-D335-4F04-B74A-95867D68C370}" type="presParOf" srcId="{44EF1C6B-5175-4D1D-90AF-7C7A3A4BD69B}" destId="{0EB76EA9-B8A1-486A-B7E3-8D9A0A1DDBC5}" srcOrd="1" destOrd="0" presId="urn:microsoft.com/office/officeart/2005/8/layout/vList2"/>
    <dgm:cxn modelId="{C45F4D6E-175C-4253-815D-A3154B475990}" type="presParOf" srcId="{44EF1C6B-5175-4D1D-90AF-7C7A3A4BD69B}" destId="{84E515FD-8820-432F-BA25-8BC1493D9E50}" srcOrd="2" destOrd="0" presId="urn:microsoft.com/office/officeart/2005/8/layout/vList2"/>
    <dgm:cxn modelId="{49C85331-D71D-404F-93B9-5E10DEC218B6}" type="presParOf" srcId="{44EF1C6B-5175-4D1D-90AF-7C7A3A4BD69B}" destId="{6F19D000-635D-40D3-AAD4-28C19929B90F}" srcOrd="3" destOrd="0" presId="urn:microsoft.com/office/officeart/2005/8/layout/vList2"/>
    <dgm:cxn modelId="{5D693877-5978-4686-9B8E-62E1F8094572}" type="presParOf" srcId="{44EF1C6B-5175-4D1D-90AF-7C7A3A4BD69B}" destId="{A5F0CE87-C4E9-49EE-A6CF-F8F97ACB0AB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4122D8-96B8-49F3-B163-B9CA70E17092}">
      <dsp:nvSpPr>
        <dsp:cNvPr id="0" name=""/>
        <dsp:cNvSpPr/>
      </dsp:nvSpPr>
      <dsp:spPr>
        <a:xfrm>
          <a:off x="0" y="57721"/>
          <a:ext cx="6263640" cy="98338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Miska Gowri Sankar</a:t>
          </a:r>
        </a:p>
      </dsp:txBody>
      <dsp:txXfrm>
        <a:off x="48005" y="105726"/>
        <a:ext cx="6167630" cy="887374"/>
      </dsp:txXfrm>
    </dsp:sp>
    <dsp:sp modelId="{A83456E3-DF64-4856-94E9-77C1A13B8916}">
      <dsp:nvSpPr>
        <dsp:cNvPr id="0" name=""/>
        <dsp:cNvSpPr/>
      </dsp:nvSpPr>
      <dsp:spPr>
        <a:xfrm>
          <a:off x="0" y="1159186"/>
          <a:ext cx="6263640" cy="98338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Bansal Lakshi</a:t>
          </a:r>
        </a:p>
      </dsp:txBody>
      <dsp:txXfrm>
        <a:off x="48005" y="1207191"/>
        <a:ext cx="6167630" cy="887374"/>
      </dsp:txXfrm>
    </dsp:sp>
    <dsp:sp modelId="{5E608DD6-8F6D-429A-A8A2-4DEFBC59D991}">
      <dsp:nvSpPr>
        <dsp:cNvPr id="0" name=""/>
        <dsp:cNvSpPr/>
      </dsp:nvSpPr>
      <dsp:spPr>
        <a:xfrm>
          <a:off x="0" y="2260651"/>
          <a:ext cx="6263640" cy="98338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Satish Kanagala Naga</a:t>
          </a:r>
        </a:p>
      </dsp:txBody>
      <dsp:txXfrm>
        <a:off x="48005" y="2308656"/>
        <a:ext cx="6167630" cy="887374"/>
      </dsp:txXfrm>
    </dsp:sp>
    <dsp:sp modelId="{B780503A-ADBB-4119-8D00-9670BE296F8D}">
      <dsp:nvSpPr>
        <dsp:cNvPr id="0" name=""/>
        <dsp:cNvSpPr/>
      </dsp:nvSpPr>
      <dsp:spPr>
        <a:xfrm>
          <a:off x="0" y="3362116"/>
          <a:ext cx="6263640" cy="98338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Gulati Hitesh</a:t>
          </a:r>
        </a:p>
      </dsp:txBody>
      <dsp:txXfrm>
        <a:off x="48005" y="3410121"/>
        <a:ext cx="6167630" cy="887374"/>
      </dsp:txXfrm>
    </dsp:sp>
    <dsp:sp modelId="{5389CE7A-71E6-4144-B17E-6E1C9585D40C}">
      <dsp:nvSpPr>
        <dsp:cNvPr id="0" name=""/>
        <dsp:cNvSpPr/>
      </dsp:nvSpPr>
      <dsp:spPr>
        <a:xfrm>
          <a:off x="0" y="4463581"/>
          <a:ext cx="6263640" cy="98338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Singh Harsh</a:t>
          </a:r>
        </a:p>
      </dsp:txBody>
      <dsp:txXfrm>
        <a:off x="48005" y="4511586"/>
        <a:ext cx="6167630" cy="887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0B2EC-45CF-422F-9055-6C36958ADA3D}">
      <dsp:nvSpPr>
        <dsp:cNvPr id="0" name=""/>
        <dsp:cNvSpPr/>
      </dsp:nvSpPr>
      <dsp:spPr>
        <a:xfrm>
          <a:off x="0" y="225620"/>
          <a:ext cx="6263640" cy="14795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The XYZ automobile company in India wants to enter the business of selling used cars. They would like to analyse the business challenges before the venture</a:t>
          </a:r>
          <a:endParaRPr lang="en-US" sz="2100" kern="1200" dirty="0"/>
        </a:p>
      </dsp:txBody>
      <dsp:txXfrm>
        <a:off x="72227" y="297847"/>
        <a:ext cx="6119186" cy="1335120"/>
      </dsp:txXfrm>
    </dsp:sp>
    <dsp:sp modelId="{84E515FD-8820-432F-BA25-8BC1493D9E50}">
      <dsp:nvSpPr>
        <dsp:cNvPr id="0" name=""/>
        <dsp:cNvSpPr/>
      </dsp:nvSpPr>
      <dsp:spPr>
        <a:xfrm>
          <a:off x="0" y="1765675"/>
          <a:ext cx="6263640" cy="14795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XYZ company want to understand the factors affecting the pricing of cars in the market, since those may be very different from the new car market. Essentially, the company wants to know:</a:t>
          </a:r>
          <a:endParaRPr lang="en-US" sz="2100" kern="1200" dirty="0"/>
        </a:p>
      </dsp:txBody>
      <dsp:txXfrm>
        <a:off x="72227" y="1837902"/>
        <a:ext cx="6119186" cy="1335120"/>
      </dsp:txXfrm>
    </dsp:sp>
    <dsp:sp modelId="{6F19D000-635D-40D3-AAD4-28C19929B90F}">
      <dsp:nvSpPr>
        <dsp:cNvPr id="0" name=""/>
        <dsp:cNvSpPr/>
      </dsp:nvSpPr>
      <dsp:spPr>
        <a:xfrm>
          <a:off x="0" y="3245250"/>
          <a:ext cx="6263640"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dirty="0"/>
            <a:t>Which variables are significant in predicting the price of a used car?</a:t>
          </a:r>
          <a:endParaRPr lang="en-US" sz="1600" kern="1200" dirty="0"/>
        </a:p>
        <a:p>
          <a:pPr marL="171450" lvl="1" indent="-171450" algn="l" defTabSz="711200">
            <a:lnSpc>
              <a:spcPct val="90000"/>
            </a:lnSpc>
            <a:spcBef>
              <a:spcPct val="0"/>
            </a:spcBef>
            <a:spcAft>
              <a:spcPct val="20000"/>
            </a:spcAft>
            <a:buChar char="•"/>
          </a:pPr>
          <a:r>
            <a:rPr lang="en-IN" sz="1600" kern="1200" dirty="0"/>
            <a:t>How well those variables describe the price of a car</a:t>
          </a:r>
          <a:endParaRPr lang="en-US" sz="1600" kern="1200" dirty="0"/>
        </a:p>
      </dsp:txBody>
      <dsp:txXfrm>
        <a:off x="0" y="3245250"/>
        <a:ext cx="6263640" cy="554242"/>
      </dsp:txXfrm>
    </dsp:sp>
    <dsp:sp modelId="{A5F0CE87-C4E9-49EE-A6CF-F8F97ACB0ABB}">
      <dsp:nvSpPr>
        <dsp:cNvPr id="0" name=""/>
        <dsp:cNvSpPr/>
      </dsp:nvSpPr>
      <dsp:spPr>
        <a:xfrm>
          <a:off x="0" y="3799492"/>
          <a:ext cx="6263640" cy="14795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Based on various market surveys, the consulting firm has gathered a large dataset of different types of used cars across the market.</a:t>
          </a:r>
          <a:endParaRPr lang="en-US" sz="2100" kern="1200"/>
        </a:p>
      </dsp:txBody>
      <dsp:txXfrm>
        <a:off x="72227" y="3871719"/>
        <a:ext cx="6119186" cy="1335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BAE1-A720-4025-B30A-2CABED8EDA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D8A93C-AD2F-4858-9A79-ABBCA91E8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0D02C68-24C2-47C6-8776-B06DAC24760A}"/>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5" name="Footer Placeholder 4">
            <a:extLst>
              <a:ext uri="{FF2B5EF4-FFF2-40B4-BE49-F238E27FC236}">
                <a16:creationId xmlns:a16="http://schemas.microsoft.com/office/drawing/2014/main" id="{ADEABE2B-636E-49DE-97BA-3DBAC8C6E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A64E2-FDE3-4480-9A66-9F1D1DF4C80E}"/>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377775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5F5C-F999-4217-A861-D18FB695E3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4D4A71-7CCF-4A8D-A0D4-21FFD57F8F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3FEE7-B9D6-4234-AA23-BE8504D486E8}"/>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5" name="Footer Placeholder 4">
            <a:extLst>
              <a:ext uri="{FF2B5EF4-FFF2-40B4-BE49-F238E27FC236}">
                <a16:creationId xmlns:a16="http://schemas.microsoft.com/office/drawing/2014/main" id="{398825EF-06B8-42DB-9D97-71E656D90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0D609-2279-4D5F-8EA0-BCCFC0A2594B}"/>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282111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816E0-93BC-4C93-8B4C-4A108351C3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BCE1B-9802-44AD-BE3C-B862A408E7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9C7AB1-2EC3-4BD5-8869-0E2C7CA1B5D9}"/>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5" name="Footer Placeholder 4">
            <a:extLst>
              <a:ext uri="{FF2B5EF4-FFF2-40B4-BE49-F238E27FC236}">
                <a16:creationId xmlns:a16="http://schemas.microsoft.com/office/drawing/2014/main" id="{8F43AE1E-F260-4AB5-A088-CDCF6576E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FAEFE-4E96-400A-BAAD-DA3AB3BD0862}"/>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284246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1757-6D31-4521-9636-00C71BA285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25369-C7C0-446F-ABDF-55A01623AC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03A3C-CE09-495E-880D-98424DD878F5}"/>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5" name="Footer Placeholder 4">
            <a:extLst>
              <a:ext uri="{FF2B5EF4-FFF2-40B4-BE49-F238E27FC236}">
                <a16:creationId xmlns:a16="http://schemas.microsoft.com/office/drawing/2014/main" id="{206E288F-17EF-43D2-AF60-4F017BB1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DE5E2-9139-4219-882C-F6B93F89535F}"/>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295316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5DF4-4021-48C0-8724-73CC94A387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23B903-510B-459F-9D94-E7796A55D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A9E9B7-4B7A-40FA-A27E-3FEC2F7F11A5}"/>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5" name="Footer Placeholder 4">
            <a:extLst>
              <a:ext uri="{FF2B5EF4-FFF2-40B4-BE49-F238E27FC236}">
                <a16:creationId xmlns:a16="http://schemas.microsoft.com/office/drawing/2014/main" id="{BB0495AE-DE52-45CB-9CC3-A4496C2D6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FCAF54-7837-4E06-A4F4-C40D86ECC438}"/>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303524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3A3A-8998-476E-B996-B73D992784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DA3D37-C7E3-452B-BB8C-2261880ADB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8C43E5-4AA8-44DB-89DD-E6E1C956D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F0A6F7-BDE5-4EBE-92D2-A8073C3C618C}"/>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6" name="Footer Placeholder 5">
            <a:extLst>
              <a:ext uri="{FF2B5EF4-FFF2-40B4-BE49-F238E27FC236}">
                <a16:creationId xmlns:a16="http://schemas.microsoft.com/office/drawing/2014/main" id="{B3CF52A3-376A-4754-87EE-3E1D6171B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351740-B961-49D5-A596-9A5845094C68}"/>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388762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2EB-F576-4D0B-8594-F99817DA31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00C91-3B53-447E-935D-37952ED7E7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57DC00-A8D4-4B43-97F5-3DE133092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1A5590-850F-4E54-B73C-2A83E9A0A3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D7EF0-B771-44F2-9279-454D89CF07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B530DA-4107-4BA7-A033-DD82092D66C0}"/>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8" name="Footer Placeholder 7">
            <a:extLst>
              <a:ext uri="{FF2B5EF4-FFF2-40B4-BE49-F238E27FC236}">
                <a16:creationId xmlns:a16="http://schemas.microsoft.com/office/drawing/2014/main" id="{BA6EB0E9-4D28-4860-9983-52DBF04444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4BBF3E-7BE1-47F2-B0BC-F74209BB3690}"/>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331605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5ED1-4568-4DF1-B15F-9980C0E206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889BEC-DA1C-4368-B22C-EA8C6ECD008D}"/>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4" name="Footer Placeholder 3">
            <a:extLst>
              <a:ext uri="{FF2B5EF4-FFF2-40B4-BE49-F238E27FC236}">
                <a16:creationId xmlns:a16="http://schemas.microsoft.com/office/drawing/2014/main" id="{14963D8E-DCFA-4BF1-A6FA-25420210A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27BB0D-CFDA-4222-98FB-FAE4202E5416}"/>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137623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D4BC5-8417-4E0F-B157-201B85EDD0F2}"/>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3" name="Footer Placeholder 2">
            <a:extLst>
              <a:ext uri="{FF2B5EF4-FFF2-40B4-BE49-F238E27FC236}">
                <a16:creationId xmlns:a16="http://schemas.microsoft.com/office/drawing/2014/main" id="{FE46B5CB-DCDC-403E-A73D-8D7692D509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61B196-6488-431D-9548-AF268FA782B1}"/>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3806423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8261-429C-48A9-8223-DB840674B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5045DC-1BE4-4863-A59A-D766BE2B86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F76835-BDC0-45E5-8422-B98382B2B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E022D4-989C-4774-8D1A-7A1264EAD621}"/>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6" name="Footer Placeholder 5">
            <a:extLst>
              <a:ext uri="{FF2B5EF4-FFF2-40B4-BE49-F238E27FC236}">
                <a16:creationId xmlns:a16="http://schemas.microsoft.com/office/drawing/2014/main" id="{07AACACB-A9F5-45CE-AFF7-4425E2D5B0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DBDCB-CEE8-493F-90B7-FAB439449D57}"/>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396732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602A-9319-4B7C-8870-2C97F18A6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70B40E-AC72-45A6-BF2F-6C9320D3C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D0B6CD-4A32-4139-A7B7-2914AFF3E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AA6F9-0339-4A42-B9AA-4DECC2BD502F}"/>
              </a:ext>
            </a:extLst>
          </p:cNvPr>
          <p:cNvSpPr>
            <a:spLocks noGrp="1"/>
          </p:cNvSpPr>
          <p:nvPr>
            <p:ph type="dt" sz="half" idx="10"/>
          </p:nvPr>
        </p:nvSpPr>
        <p:spPr/>
        <p:txBody>
          <a:bodyPr/>
          <a:lstStyle/>
          <a:p>
            <a:fld id="{A8960D6A-0E73-483E-BE02-216C92BDD1AB}" type="datetimeFigureOut">
              <a:rPr lang="en-US" smtClean="0"/>
              <a:t>11-Feb-22</a:t>
            </a:fld>
            <a:endParaRPr lang="en-US"/>
          </a:p>
        </p:txBody>
      </p:sp>
      <p:sp>
        <p:nvSpPr>
          <p:cNvPr id="6" name="Footer Placeholder 5">
            <a:extLst>
              <a:ext uri="{FF2B5EF4-FFF2-40B4-BE49-F238E27FC236}">
                <a16:creationId xmlns:a16="http://schemas.microsoft.com/office/drawing/2014/main" id="{EB84E4AE-5DE4-4369-A542-2433E94C3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60ED27-EE77-4AD6-815E-DEEAF305F66F}"/>
              </a:ext>
            </a:extLst>
          </p:cNvPr>
          <p:cNvSpPr>
            <a:spLocks noGrp="1"/>
          </p:cNvSpPr>
          <p:nvPr>
            <p:ph type="sldNum" sz="quarter" idx="12"/>
          </p:nvPr>
        </p:nvSpPr>
        <p:spPr/>
        <p:txBody>
          <a:bodyPr/>
          <a:lstStyle/>
          <a:p>
            <a:fld id="{9EE4DD2C-D5CE-44D8-9DE7-9BF71B61200C}" type="slidenum">
              <a:rPr lang="en-US" smtClean="0"/>
              <a:t>‹#›</a:t>
            </a:fld>
            <a:endParaRPr lang="en-US"/>
          </a:p>
        </p:txBody>
      </p:sp>
    </p:spTree>
    <p:extLst>
      <p:ext uri="{BB962C8B-B14F-4D97-AF65-F5344CB8AC3E}">
        <p14:creationId xmlns:p14="http://schemas.microsoft.com/office/powerpoint/2010/main" val="352798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ACF7D-DE52-471B-9D39-85A60DB771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3CCB03-6D94-4D6D-94CE-36DF4ABE0F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CBAD2-A1E9-43DE-9037-448E2D393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60D6A-0E73-483E-BE02-216C92BDD1AB}" type="datetimeFigureOut">
              <a:rPr lang="en-US" smtClean="0"/>
              <a:t>11-Feb-22</a:t>
            </a:fld>
            <a:endParaRPr lang="en-US"/>
          </a:p>
        </p:txBody>
      </p:sp>
      <p:sp>
        <p:nvSpPr>
          <p:cNvPr id="5" name="Footer Placeholder 4">
            <a:extLst>
              <a:ext uri="{FF2B5EF4-FFF2-40B4-BE49-F238E27FC236}">
                <a16:creationId xmlns:a16="http://schemas.microsoft.com/office/drawing/2014/main" id="{5AC446F9-F708-496C-98D1-3C5C08C35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30BD65-B1BB-40EF-AEB1-67810E30A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4DD2C-D5CE-44D8-9DE7-9BF71B61200C}" type="slidenum">
              <a:rPr lang="en-US" smtClean="0"/>
              <a:t>‹#›</a:t>
            </a:fld>
            <a:endParaRPr lang="en-US"/>
          </a:p>
        </p:txBody>
      </p:sp>
    </p:spTree>
    <p:extLst>
      <p:ext uri="{BB962C8B-B14F-4D97-AF65-F5344CB8AC3E}">
        <p14:creationId xmlns:p14="http://schemas.microsoft.com/office/powerpoint/2010/main" val="2889887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370C917-486C-42F8-ACC9-BC382C3013D0}"/>
              </a:ext>
            </a:extLst>
          </p:cNvPr>
          <p:cNvSpPr>
            <a:spLocks noGrp="1"/>
          </p:cNvSpPr>
          <p:nvPr>
            <p:ph type="ctrTitle"/>
          </p:nvPr>
        </p:nvSpPr>
        <p:spPr>
          <a:xfrm>
            <a:off x="1522030" y="1209220"/>
            <a:ext cx="9147940" cy="2337238"/>
          </a:xfrm>
        </p:spPr>
        <p:txBody>
          <a:bodyPr anchor="b">
            <a:normAutofit/>
          </a:bodyPr>
          <a:lstStyle/>
          <a:p>
            <a:r>
              <a:rPr lang="en-US" sz="5600" dirty="0">
                <a:solidFill>
                  <a:srgbClr val="FFFFFF"/>
                </a:solidFill>
              </a:rPr>
              <a:t>Integrated Capstone Project</a:t>
            </a:r>
          </a:p>
        </p:txBody>
      </p:sp>
      <p:sp>
        <p:nvSpPr>
          <p:cNvPr id="3" name="Subtitle 2">
            <a:extLst>
              <a:ext uri="{FF2B5EF4-FFF2-40B4-BE49-F238E27FC236}">
                <a16:creationId xmlns:a16="http://schemas.microsoft.com/office/drawing/2014/main" id="{CA5F1ED6-DD49-4B1B-AFA2-E4086128617A}"/>
              </a:ext>
            </a:extLst>
          </p:cNvPr>
          <p:cNvSpPr>
            <a:spLocks noGrp="1"/>
          </p:cNvSpPr>
          <p:nvPr>
            <p:ph type="subTitle" idx="1"/>
          </p:nvPr>
        </p:nvSpPr>
        <p:spPr>
          <a:xfrm>
            <a:off x="1522030" y="3605577"/>
            <a:ext cx="9147940" cy="1324303"/>
          </a:xfrm>
        </p:spPr>
        <p:txBody>
          <a:bodyPr anchor="t">
            <a:normAutofit/>
          </a:bodyPr>
          <a:lstStyle/>
          <a:p>
            <a:r>
              <a:rPr lang="en-US" sz="2000" dirty="0">
                <a:solidFill>
                  <a:srgbClr val="FFFFFF"/>
                </a:solidFill>
              </a:rPr>
              <a:t>Checkpoint 1</a:t>
            </a:r>
          </a:p>
          <a:p>
            <a:r>
              <a:rPr lang="en-US" sz="2000" dirty="0" err="1">
                <a:solidFill>
                  <a:srgbClr val="FFFFFF"/>
                </a:solidFill>
              </a:rPr>
              <a:t>BatchG</a:t>
            </a:r>
            <a:r>
              <a:rPr lang="en-US" sz="2000" dirty="0">
                <a:solidFill>
                  <a:srgbClr val="FFFFFF"/>
                </a:solidFill>
              </a:rPr>
              <a:t> Group 2</a:t>
            </a:r>
          </a:p>
        </p:txBody>
      </p:sp>
      <p:sp>
        <p:nvSpPr>
          <p:cNvPr id="4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51"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67"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6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6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70" name="Straight Connector 5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609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Data Manipulation using Python Contd..</a:t>
            </a:r>
          </a:p>
        </p:txBody>
      </p:sp>
      <p:sp>
        <p:nvSpPr>
          <p:cNvPr id="5" name="TextBox 4">
            <a:extLst>
              <a:ext uri="{FF2B5EF4-FFF2-40B4-BE49-F238E27FC236}">
                <a16:creationId xmlns:a16="http://schemas.microsoft.com/office/drawing/2014/main" id="{37DEC085-5CB5-4B67-B642-45F0BE3C49EE}"/>
              </a:ext>
            </a:extLst>
          </p:cNvPr>
          <p:cNvSpPr txBox="1"/>
          <p:nvPr/>
        </p:nvSpPr>
        <p:spPr>
          <a:xfrm>
            <a:off x="643469" y="1782981"/>
            <a:ext cx="4008384" cy="4393982"/>
          </a:xfrm>
          <a:prstGeom prst="rect">
            <a:avLst/>
          </a:prstGeom>
        </p:spPr>
        <p:txBody>
          <a:bodyPr vert="horz" lIns="91440" tIns="45720" rIns="91440" bIns="45720" rtlCol="0">
            <a:normAutofit lnSpcReduction="10000"/>
          </a:bodyPr>
          <a:lstStyle/>
          <a:p>
            <a:pPr>
              <a:lnSpc>
                <a:spcPct val="90000"/>
              </a:lnSpc>
              <a:spcAft>
                <a:spcPts val="600"/>
              </a:spcAft>
            </a:pPr>
            <a:r>
              <a:rPr lang="en-US" sz="1600" i="0" dirty="0">
                <a:effectLst/>
              </a:rPr>
              <a:t>Q. </a:t>
            </a:r>
            <a:r>
              <a:rPr lang="en-US" sz="1600" dirty="0"/>
              <a:t>Given a set of input checklist from user designed the minimum selling price for different brands and other parameters of car</a:t>
            </a:r>
          </a:p>
          <a:p>
            <a:pPr>
              <a:lnSpc>
                <a:spcPct val="90000"/>
              </a:lnSpc>
              <a:spcAft>
                <a:spcPts val="600"/>
              </a:spcAft>
            </a:pPr>
            <a:endParaRPr lang="en-US" sz="1600" dirty="0"/>
          </a:p>
          <a:p>
            <a:pPr>
              <a:lnSpc>
                <a:spcPct val="90000"/>
              </a:lnSpc>
              <a:spcAft>
                <a:spcPts val="600"/>
              </a:spcAft>
            </a:pPr>
            <a:r>
              <a:rPr lang="en-US" sz="1600" dirty="0"/>
              <a:t>Checklist:</a:t>
            </a:r>
          </a:p>
          <a:p>
            <a:pPr>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User provided some parameters such as </a:t>
            </a:r>
          </a:p>
          <a:p>
            <a:pPr marL="57150">
              <a:lnSpc>
                <a:spcPct val="90000"/>
              </a:lnSpc>
              <a:spcAft>
                <a:spcPts val="600"/>
              </a:spcAft>
            </a:pPr>
            <a:r>
              <a:rPr lang="en-US" sz="1600" dirty="0"/>
              <a:t>      Brand :Maruti, Fuel: Petrol, approximate </a:t>
            </a:r>
          </a:p>
          <a:p>
            <a:pPr marL="57150">
              <a:lnSpc>
                <a:spcPct val="90000"/>
              </a:lnSpc>
              <a:spcAft>
                <a:spcPts val="600"/>
              </a:spcAft>
            </a:pPr>
            <a:r>
              <a:rPr lang="en-US" sz="1600" dirty="0"/>
              <a:t>      mileage:25</a:t>
            </a:r>
          </a:p>
          <a:p>
            <a:pPr marL="57150">
              <a:lnSpc>
                <a:spcPct val="90000"/>
              </a:lnSpc>
              <a:spcAft>
                <a:spcPts val="600"/>
              </a:spcAft>
            </a:pPr>
            <a:endParaRPr lang="en-US" sz="1600" dirty="0"/>
          </a:p>
          <a:p>
            <a:pPr marL="57150">
              <a:lnSpc>
                <a:spcPct val="90000"/>
              </a:lnSpc>
              <a:spcAft>
                <a:spcPts val="600"/>
              </a:spcAft>
            </a:pPr>
            <a:r>
              <a:rPr lang="en-US" sz="1600" dirty="0"/>
              <a:t>Conclusion:</a:t>
            </a:r>
          </a:p>
          <a:p>
            <a:pPr marL="57150">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Company can come up with minimum selling price based on user inputs w.r.t km driven range and model of the car(year)</a:t>
            </a:r>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A5FFDE0D-F91F-4514-947D-CC71E5CDA937}"/>
              </a:ext>
            </a:extLst>
          </p:cNvPr>
          <p:cNvPicPr>
            <a:picLocks noChangeAspect="1"/>
          </p:cNvPicPr>
          <p:nvPr/>
        </p:nvPicPr>
        <p:blipFill>
          <a:blip r:embed="rId2"/>
          <a:stretch>
            <a:fillRect/>
          </a:stretch>
        </p:blipFill>
        <p:spPr>
          <a:xfrm>
            <a:off x="5132875" y="1689010"/>
            <a:ext cx="6086413" cy="3999226"/>
          </a:xfrm>
          <a:prstGeom prst="rect">
            <a:avLst/>
          </a:prstGeom>
        </p:spPr>
      </p:pic>
    </p:spTree>
    <p:extLst>
      <p:ext uri="{BB962C8B-B14F-4D97-AF65-F5344CB8AC3E}">
        <p14:creationId xmlns:p14="http://schemas.microsoft.com/office/powerpoint/2010/main" val="383422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SQL Oracle..</a:t>
            </a:r>
          </a:p>
        </p:txBody>
      </p:sp>
      <p:sp>
        <p:nvSpPr>
          <p:cNvPr id="5" name="TextBox 4">
            <a:extLst>
              <a:ext uri="{FF2B5EF4-FFF2-40B4-BE49-F238E27FC236}">
                <a16:creationId xmlns:a16="http://schemas.microsoft.com/office/drawing/2014/main" id="{37DEC085-5CB5-4B67-B642-45F0BE3C49EE}"/>
              </a:ext>
            </a:extLst>
          </p:cNvPr>
          <p:cNvSpPr txBox="1"/>
          <p:nvPr/>
        </p:nvSpPr>
        <p:spPr>
          <a:xfrm>
            <a:off x="643467" y="1664986"/>
            <a:ext cx="10730023" cy="4393982"/>
          </a:xfrm>
          <a:prstGeom prst="rect">
            <a:avLst/>
          </a:prstGeom>
        </p:spPr>
        <p:txBody>
          <a:bodyPr vert="horz" lIns="91440" tIns="45720" rIns="91440" bIns="45720" rtlCol="0">
            <a:normAutofit/>
          </a:bodyPr>
          <a:lstStyle/>
          <a:p>
            <a:pPr>
              <a:lnSpc>
                <a:spcPct val="90000"/>
              </a:lnSpc>
              <a:spcAft>
                <a:spcPts val="600"/>
              </a:spcAft>
            </a:pPr>
            <a:r>
              <a:rPr lang="en-US" sz="2000" dirty="0"/>
              <a:t>E</a:t>
            </a:r>
            <a:r>
              <a:rPr lang="en-US" sz="2000" i="0" dirty="0">
                <a:effectLst/>
              </a:rPr>
              <a:t>ntity Relationship Model</a:t>
            </a:r>
            <a:r>
              <a:rPr lang="en-US" sz="1600" i="0" dirty="0">
                <a:effectLst/>
              </a:rPr>
              <a:t> </a:t>
            </a:r>
            <a:endParaRPr lang="en-US" sz="1600" dirty="0"/>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51D3DC84-B6B7-45AC-9476-F9FE35B17AF6}"/>
              </a:ext>
            </a:extLst>
          </p:cNvPr>
          <p:cNvPicPr/>
          <p:nvPr/>
        </p:nvPicPr>
        <p:blipFill>
          <a:blip r:embed="rId2"/>
          <a:stretch>
            <a:fillRect/>
          </a:stretch>
        </p:blipFill>
        <p:spPr>
          <a:xfrm>
            <a:off x="6299752" y="1994384"/>
            <a:ext cx="5688495" cy="4066717"/>
          </a:xfrm>
          <a:prstGeom prst="rect">
            <a:avLst/>
          </a:prstGeom>
          <a:ln w="12700">
            <a:solidFill>
              <a:schemeClr val="accent1"/>
            </a:solidFill>
          </a:ln>
        </p:spPr>
      </p:pic>
      <p:pic>
        <p:nvPicPr>
          <p:cNvPr id="13" name="Picture 12">
            <a:extLst>
              <a:ext uri="{FF2B5EF4-FFF2-40B4-BE49-F238E27FC236}">
                <a16:creationId xmlns:a16="http://schemas.microsoft.com/office/drawing/2014/main" id="{F6FC36B7-91E1-407E-A6C2-2C6D781D7813}"/>
              </a:ext>
            </a:extLst>
          </p:cNvPr>
          <p:cNvPicPr/>
          <p:nvPr/>
        </p:nvPicPr>
        <p:blipFill>
          <a:blip r:embed="rId3"/>
          <a:stretch>
            <a:fillRect/>
          </a:stretch>
        </p:blipFill>
        <p:spPr>
          <a:xfrm>
            <a:off x="729322" y="1994384"/>
            <a:ext cx="5363179" cy="4064584"/>
          </a:xfrm>
          <a:prstGeom prst="rect">
            <a:avLst/>
          </a:prstGeom>
          <a:ln w="12700">
            <a:solidFill>
              <a:schemeClr val="accent1"/>
            </a:solidFill>
          </a:ln>
        </p:spPr>
      </p:pic>
    </p:spTree>
    <p:extLst>
      <p:ext uri="{BB962C8B-B14F-4D97-AF65-F5344CB8AC3E}">
        <p14:creationId xmlns:p14="http://schemas.microsoft.com/office/powerpoint/2010/main" val="807697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SQL Oracle..</a:t>
            </a:r>
          </a:p>
        </p:txBody>
      </p:sp>
      <p:sp>
        <p:nvSpPr>
          <p:cNvPr id="5" name="TextBox 4">
            <a:extLst>
              <a:ext uri="{FF2B5EF4-FFF2-40B4-BE49-F238E27FC236}">
                <a16:creationId xmlns:a16="http://schemas.microsoft.com/office/drawing/2014/main" id="{37DEC085-5CB5-4B67-B642-45F0BE3C49EE}"/>
              </a:ext>
            </a:extLst>
          </p:cNvPr>
          <p:cNvSpPr txBox="1"/>
          <p:nvPr/>
        </p:nvSpPr>
        <p:spPr>
          <a:xfrm>
            <a:off x="670705" y="1435336"/>
            <a:ext cx="10730023" cy="4393982"/>
          </a:xfrm>
          <a:prstGeom prst="rect">
            <a:avLst/>
          </a:prstGeom>
        </p:spPr>
        <p:txBody>
          <a:bodyPr vert="horz" lIns="91440" tIns="45720" rIns="91440" bIns="45720" rtlCol="0">
            <a:normAutofit/>
          </a:bodyPr>
          <a:lstStyle/>
          <a:p>
            <a:pPr>
              <a:lnSpc>
                <a:spcPct val="90000"/>
              </a:lnSpc>
              <a:spcAft>
                <a:spcPts val="600"/>
              </a:spcAft>
            </a:pPr>
            <a:r>
              <a:rPr lang="en-US" sz="2000" dirty="0"/>
              <a:t>Queries</a:t>
            </a:r>
          </a:p>
          <a:p>
            <a:pPr marL="285750" indent="-285750">
              <a:lnSpc>
                <a:spcPct val="90000"/>
              </a:lnSpc>
              <a:spcAft>
                <a:spcPts val="600"/>
              </a:spcAft>
              <a:buFont typeface="Arial" panose="020B0604020202020204" pitchFamily="34" charset="0"/>
              <a:buChar char="•"/>
            </a:pPr>
            <a:r>
              <a:rPr lang="en-IN" sz="1800" u="none" strike="noStrike" dirty="0">
                <a:solidFill>
                  <a:srgbClr val="000000"/>
                </a:solidFill>
                <a:effectLst/>
                <a:latin typeface="Calibri" panose="020F0502020204030204" pitchFamily="34" charset="0"/>
                <a:ea typeface="Calibri" panose="020F0502020204030204" pitchFamily="34" charset="0"/>
              </a:rPr>
              <a:t>Generate Info of the cars which is of the type first owner and the year of car purchase is between 2016-2020 and the number of kms driven is less than 80,000</a:t>
            </a:r>
            <a:endParaRPr lang="en-US" sz="1600" i="0" dirty="0">
              <a:effectLst/>
            </a:endParaRPr>
          </a:p>
          <a:p>
            <a:pPr marL="0" marR="0">
              <a:lnSpc>
                <a:spcPct val="107000"/>
              </a:lnSpc>
              <a:spcBef>
                <a:spcPts val="200"/>
              </a:spcBef>
              <a:spcAft>
                <a:spcPts val="0"/>
              </a:spcAft>
            </a:pPr>
            <a:r>
              <a:rPr lang="en-US" sz="1600" dirty="0"/>
              <a:t>      </a:t>
            </a:r>
            <a:endParaRPr lang="en-US" dirty="0">
              <a:solidFill>
                <a:srgbClr val="000000"/>
              </a:solidFill>
              <a:latin typeface="Calibri" panose="020F0502020204030204" pitchFamily="34" charset="0"/>
            </a:endParaRPr>
          </a:p>
          <a:p>
            <a:pPr>
              <a:lnSpc>
                <a:spcPct val="90000"/>
              </a:lnSpc>
              <a:spcAft>
                <a:spcPts val="600"/>
              </a:spcAft>
            </a:pPr>
            <a:r>
              <a:rPr lang="en-US" sz="1600" i="0" dirty="0">
                <a:effectLst/>
              </a:rPr>
              <a:t> </a:t>
            </a:r>
            <a:endParaRPr lang="en-US" sz="1600" dirty="0"/>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A28251A1-8E40-421A-98CF-EC1BA1B5D162}"/>
              </a:ext>
            </a:extLst>
          </p:cNvPr>
          <p:cNvPicPr/>
          <p:nvPr/>
        </p:nvPicPr>
        <p:blipFill>
          <a:blip r:embed="rId2"/>
          <a:stretch>
            <a:fillRect/>
          </a:stretch>
        </p:blipFill>
        <p:spPr>
          <a:xfrm>
            <a:off x="1078271" y="2476263"/>
            <a:ext cx="10443024" cy="3838589"/>
          </a:xfrm>
          <a:prstGeom prst="rect">
            <a:avLst/>
          </a:prstGeom>
          <a:ln w="12700">
            <a:solidFill>
              <a:schemeClr val="accent1"/>
            </a:solidFill>
          </a:ln>
        </p:spPr>
      </p:pic>
    </p:spTree>
    <p:extLst>
      <p:ext uri="{BB962C8B-B14F-4D97-AF65-F5344CB8AC3E}">
        <p14:creationId xmlns:p14="http://schemas.microsoft.com/office/powerpoint/2010/main" val="300374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SQL Oracle..</a:t>
            </a:r>
          </a:p>
        </p:txBody>
      </p:sp>
      <p:sp>
        <p:nvSpPr>
          <p:cNvPr id="5" name="TextBox 4">
            <a:extLst>
              <a:ext uri="{FF2B5EF4-FFF2-40B4-BE49-F238E27FC236}">
                <a16:creationId xmlns:a16="http://schemas.microsoft.com/office/drawing/2014/main" id="{37DEC085-5CB5-4B67-B642-45F0BE3C49EE}"/>
              </a:ext>
            </a:extLst>
          </p:cNvPr>
          <p:cNvSpPr txBox="1"/>
          <p:nvPr/>
        </p:nvSpPr>
        <p:spPr>
          <a:xfrm>
            <a:off x="670705" y="1435336"/>
            <a:ext cx="10730023" cy="4393982"/>
          </a:xfrm>
          <a:prstGeom prst="rect">
            <a:avLst/>
          </a:prstGeom>
        </p:spPr>
        <p:txBody>
          <a:bodyPr vert="horz" lIns="91440" tIns="45720" rIns="91440" bIns="45720" rtlCol="0">
            <a:normAutofit/>
          </a:bodyPr>
          <a:lstStyle/>
          <a:p>
            <a:pPr>
              <a:lnSpc>
                <a:spcPct val="90000"/>
              </a:lnSpc>
              <a:spcAft>
                <a:spcPts val="600"/>
              </a:spcAft>
            </a:pPr>
            <a:r>
              <a:rPr lang="en-US" sz="2000" dirty="0"/>
              <a:t>Queries</a:t>
            </a:r>
            <a:endParaRPr lang="en-IN" sz="1800" u="none" strike="noStrike" dirty="0">
              <a:solidFill>
                <a:srgbClr val="000000"/>
              </a:solidFill>
              <a:effectLst/>
              <a:latin typeface="Calibri" panose="020F0502020204030204" pitchFamily="34" charset="0"/>
              <a:ea typeface="Calibri" panose="020F0502020204030204" pitchFamily="34" charset="0"/>
            </a:endParaRPr>
          </a:p>
          <a:p>
            <a:pPr marL="285750" marR="0" lvl="0" indent="-285750">
              <a:lnSpc>
                <a:spcPct val="90000"/>
              </a:lnSpc>
              <a:spcBef>
                <a:spcPts val="1200"/>
              </a:spcBef>
              <a:spcAft>
                <a:spcPts val="600"/>
              </a:spcAft>
              <a:buSzPts val="2000"/>
              <a:buFont typeface="Arial" panose="020B0604020202020204" pitchFamily="34" charset="0"/>
              <a:buChar char="•"/>
            </a:pPr>
            <a:r>
              <a:rPr lang="en-US" dirty="0">
                <a:solidFill>
                  <a:srgbClr val="000000"/>
                </a:solidFill>
                <a:latin typeface="Calibri" panose="020F0502020204030204" pitchFamily="34" charset="0"/>
              </a:rPr>
              <a:t>Generate Info of all the cars  whose average mileage is around 25 kmpl and year of car purchase is between 2018-2020 which has minimum seating of 4-5 and fuel type is diesel.(Considering around with boundaries 24 to 26)</a:t>
            </a:r>
          </a:p>
          <a:p>
            <a:pPr marR="0" lvl="0">
              <a:lnSpc>
                <a:spcPct val="90000"/>
              </a:lnSpc>
              <a:spcBef>
                <a:spcPts val="1200"/>
              </a:spcBef>
              <a:spcAft>
                <a:spcPts val="600"/>
              </a:spcAft>
              <a:buSzPts val="2000"/>
            </a:pPr>
            <a:endParaRPr lang="en-IN" dirty="0">
              <a:solidFill>
                <a:srgbClr val="000000"/>
              </a:solidFill>
              <a:latin typeface="Calibri" panose="020F0502020204030204" pitchFamily="34" charset="0"/>
            </a:endParaRPr>
          </a:p>
          <a:p>
            <a:pPr marL="285750" indent="-285750">
              <a:lnSpc>
                <a:spcPct val="90000"/>
              </a:lnSpc>
              <a:spcAft>
                <a:spcPts val="600"/>
              </a:spcAft>
              <a:buFont typeface="Arial" panose="020B0604020202020204" pitchFamily="34" charset="0"/>
              <a:buChar char="•"/>
            </a:pPr>
            <a:endParaRPr lang="en-US" sz="1600" i="0" dirty="0">
              <a:effectLst/>
            </a:endParaRPr>
          </a:p>
          <a:p>
            <a:pPr marL="0" marR="0">
              <a:lnSpc>
                <a:spcPct val="107000"/>
              </a:lnSpc>
              <a:spcBef>
                <a:spcPts val="200"/>
              </a:spcBef>
              <a:spcAft>
                <a:spcPts val="0"/>
              </a:spcAft>
            </a:pPr>
            <a:r>
              <a:rPr lang="en-US" sz="1600" dirty="0"/>
              <a:t>      </a:t>
            </a:r>
            <a:endParaRPr lang="en-US" dirty="0">
              <a:solidFill>
                <a:srgbClr val="000000"/>
              </a:solidFill>
              <a:latin typeface="Calibri" panose="020F0502020204030204" pitchFamily="34" charset="0"/>
            </a:endParaRPr>
          </a:p>
          <a:p>
            <a:pPr>
              <a:lnSpc>
                <a:spcPct val="90000"/>
              </a:lnSpc>
              <a:spcAft>
                <a:spcPts val="600"/>
              </a:spcAft>
            </a:pPr>
            <a:r>
              <a:rPr lang="en-US" sz="1600" i="0" dirty="0">
                <a:effectLst/>
              </a:rPr>
              <a:t> </a:t>
            </a:r>
            <a:endParaRPr lang="en-US" sz="1600" dirty="0"/>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B9507D5C-B8AA-4E7F-AD99-40FBD0EAB955}"/>
              </a:ext>
            </a:extLst>
          </p:cNvPr>
          <p:cNvPicPr/>
          <p:nvPr/>
        </p:nvPicPr>
        <p:blipFill>
          <a:blip r:embed="rId2"/>
          <a:stretch>
            <a:fillRect/>
          </a:stretch>
        </p:blipFill>
        <p:spPr>
          <a:xfrm>
            <a:off x="1041298" y="2934262"/>
            <a:ext cx="10034244" cy="3602003"/>
          </a:xfrm>
          <a:prstGeom prst="rect">
            <a:avLst/>
          </a:prstGeom>
          <a:ln w="12700">
            <a:solidFill>
              <a:schemeClr val="accent1"/>
            </a:solidFill>
          </a:ln>
        </p:spPr>
      </p:pic>
    </p:spTree>
    <p:extLst>
      <p:ext uri="{BB962C8B-B14F-4D97-AF65-F5344CB8AC3E}">
        <p14:creationId xmlns:p14="http://schemas.microsoft.com/office/powerpoint/2010/main" val="8883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SQL Oracle..</a:t>
            </a:r>
          </a:p>
        </p:txBody>
      </p:sp>
      <p:sp>
        <p:nvSpPr>
          <p:cNvPr id="5" name="TextBox 4">
            <a:extLst>
              <a:ext uri="{FF2B5EF4-FFF2-40B4-BE49-F238E27FC236}">
                <a16:creationId xmlns:a16="http://schemas.microsoft.com/office/drawing/2014/main" id="{37DEC085-5CB5-4B67-B642-45F0BE3C49EE}"/>
              </a:ext>
            </a:extLst>
          </p:cNvPr>
          <p:cNvSpPr txBox="1"/>
          <p:nvPr/>
        </p:nvSpPr>
        <p:spPr>
          <a:xfrm>
            <a:off x="670705" y="1435336"/>
            <a:ext cx="10730023" cy="4393982"/>
          </a:xfrm>
          <a:prstGeom prst="rect">
            <a:avLst/>
          </a:prstGeom>
        </p:spPr>
        <p:txBody>
          <a:bodyPr vert="horz" lIns="91440" tIns="45720" rIns="91440" bIns="45720" rtlCol="0">
            <a:normAutofit/>
          </a:bodyPr>
          <a:lstStyle/>
          <a:p>
            <a:pPr>
              <a:lnSpc>
                <a:spcPct val="90000"/>
              </a:lnSpc>
              <a:spcAft>
                <a:spcPts val="600"/>
              </a:spcAft>
            </a:pPr>
            <a:r>
              <a:rPr lang="en-US" sz="2000" dirty="0"/>
              <a:t>Queries</a:t>
            </a:r>
            <a:endParaRPr lang="en-US" dirty="0">
              <a:solidFill>
                <a:srgbClr val="000000"/>
              </a:solidFill>
              <a:latin typeface="Calibri" panose="020F0502020204030204" pitchFamily="34" charset="0"/>
            </a:endParaRPr>
          </a:p>
          <a:p>
            <a:pPr marL="285750" marR="0" lvl="0" indent="-285750">
              <a:lnSpc>
                <a:spcPct val="90000"/>
              </a:lnSpc>
              <a:spcBef>
                <a:spcPts val="1200"/>
              </a:spcBef>
              <a:spcAft>
                <a:spcPts val="600"/>
              </a:spcAft>
              <a:buSzPts val="2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Generate Info of all the cars which are not sold, and seller-type is individual or dealer and also which has been used for less than 60000 kms and year of car purchase is 2014-2020</a:t>
            </a:r>
          </a:p>
          <a:p>
            <a:pPr marL="285750" marR="0" lvl="0" indent="-285750">
              <a:lnSpc>
                <a:spcPct val="90000"/>
              </a:lnSpc>
              <a:spcBef>
                <a:spcPts val="1200"/>
              </a:spcBef>
              <a:spcAft>
                <a:spcPts val="600"/>
              </a:spcAft>
              <a:buSzPts val="2000"/>
              <a:buFont typeface="Arial" panose="020B0604020202020204" pitchFamily="34" charset="0"/>
              <a:buChar char="•"/>
            </a:pPr>
            <a:endParaRPr lang="en-US" dirty="0">
              <a:solidFill>
                <a:srgbClr val="000000"/>
              </a:solidFill>
              <a:latin typeface="Calibri" panose="020F0502020204030204" pitchFamily="34" charset="0"/>
            </a:endParaRPr>
          </a:p>
          <a:p>
            <a:pPr marR="0" lvl="0">
              <a:lnSpc>
                <a:spcPct val="90000"/>
              </a:lnSpc>
              <a:spcBef>
                <a:spcPts val="1200"/>
              </a:spcBef>
              <a:spcAft>
                <a:spcPts val="600"/>
              </a:spcAft>
              <a:buSzPts val="2000"/>
            </a:pPr>
            <a:endParaRPr lang="en-IN" dirty="0">
              <a:solidFill>
                <a:srgbClr val="000000"/>
              </a:solidFill>
              <a:latin typeface="Calibri" panose="020F0502020204030204" pitchFamily="34" charset="0"/>
            </a:endParaRPr>
          </a:p>
          <a:p>
            <a:pPr marL="285750" indent="-285750">
              <a:lnSpc>
                <a:spcPct val="90000"/>
              </a:lnSpc>
              <a:spcAft>
                <a:spcPts val="600"/>
              </a:spcAft>
              <a:buFont typeface="Arial" panose="020B0604020202020204" pitchFamily="34" charset="0"/>
              <a:buChar char="•"/>
            </a:pPr>
            <a:endParaRPr lang="en-US" sz="1600" i="0" dirty="0">
              <a:effectLst/>
            </a:endParaRPr>
          </a:p>
          <a:p>
            <a:pPr marL="0" marR="0">
              <a:lnSpc>
                <a:spcPct val="107000"/>
              </a:lnSpc>
              <a:spcBef>
                <a:spcPts val="200"/>
              </a:spcBef>
              <a:spcAft>
                <a:spcPts val="0"/>
              </a:spcAft>
            </a:pPr>
            <a:r>
              <a:rPr lang="en-US" sz="1600" dirty="0"/>
              <a:t>      </a:t>
            </a:r>
            <a:endParaRPr lang="en-US" dirty="0">
              <a:solidFill>
                <a:srgbClr val="000000"/>
              </a:solidFill>
              <a:latin typeface="Calibri" panose="020F0502020204030204" pitchFamily="34" charset="0"/>
            </a:endParaRPr>
          </a:p>
          <a:p>
            <a:pPr>
              <a:lnSpc>
                <a:spcPct val="90000"/>
              </a:lnSpc>
              <a:spcAft>
                <a:spcPts val="600"/>
              </a:spcAft>
            </a:pPr>
            <a:r>
              <a:rPr lang="en-US" sz="1600" i="0" dirty="0">
                <a:effectLst/>
              </a:rPr>
              <a:t> </a:t>
            </a:r>
            <a:endParaRPr lang="en-US" sz="1600" dirty="0"/>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5F5D031F-5B35-4EDA-AB94-A9D4F94BB5D3}"/>
              </a:ext>
            </a:extLst>
          </p:cNvPr>
          <p:cNvPicPr/>
          <p:nvPr/>
        </p:nvPicPr>
        <p:blipFill>
          <a:blip r:embed="rId2"/>
          <a:stretch>
            <a:fillRect/>
          </a:stretch>
        </p:blipFill>
        <p:spPr>
          <a:xfrm>
            <a:off x="1041297" y="2633273"/>
            <a:ext cx="10507235" cy="4096300"/>
          </a:xfrm>
          <a:prstGeom prst="rect">
            <a:avLst/>
          </a:prstGeom>
          <a:ln w="12700">
            <a:solidFill>
              <a:schemeClr val="accent1"/>
            </a:solidFill>
          </a:ln>
        </p:spPr>
      </p:pic>
    </p:spTree>
    <p:extLst>
      <p:ext uri="{BB962C8B-B14F-4D97-AF65-F5344CB8AC3E}">
        <p14:creationId xmlns:p14="http://schemas.microsoft.com/office/powerpoint/2010/main" val="89405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SQL Oracle..</a:t>
            </a:r>
          </a:p>
        </p:txBody>
      </p:sp>
      <p:sp>
        <p:nvSpPr>
          <p:cNvPr id="5" name="TextBox 4">
            <a:extLst>
              <a:ext uri="{FF2B5EF4-FFF2-40B4-BE49-F238E27FC236}">
                <a16:creationId xmlns:a16="http://schemas.microsoft.com/office/drawing/2014/main" id="{37DEC085-5CB5-4B67-B642-45F0BE3C49EE}"/>
              </a:ext>
            </a:extLst>
          </p:cNvPr>
          <p:cNvSpPr txBox="1"/>
          <p:nvPr/>
        </p:nvSpPr>
        <p:spPr>
          <a:xfrm>
            <a:off x="670705" y="1435336"/>
            <a:ext cx="10730023" cy="4393982"/>
          </a:xfrm>
          <a:prstGeom prst="rect">
            <a:avLst/>
          </a:prstGeom>
        </p:spPr>
        <p:txBody>
          <a:bodyPr vert="horz" lIns="91440" tIns="45720" rIns="91440" bIns="45720" rtlCol="0">
            <a:normAutofit/>
          </a:bodyPr>
          <a:lstStyle/>
          <a:p>
            <a:pPr>
              <a:lnSpc>
                <a:spcPct val="90000"/>
              </a:lnSpc>
              <a:spcAft>
                <a:spcPts val="600"/>
              </a:spcAft>
            </a:pPr>
            <a:r>
              <a:rPr lang="en-US" sz="2000" dirty="0"/>
              <a:t>Queries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90000"/>
              </a:lnSpc>
              <a:spcBef>
                <a:spcPts val="1200"/>
              </a:spcBef>
              <a:spcAft>
                <a:spcPts val="600"/>
              </a:spcAft>
              <a:buSzPts val="2000"/>
              <a:buFont typeface="Arial" panose="020B0604020202020204" pitchFamily="34" charset="0"/>
              <a:buChar char="•"/>
            </a:pPr>
            <a:r>
              <a:rPr lang="en-US" dirty="0">
                <a:latin typeface="Calibri" panose="020F0502020204030204" pitchFamily="34" charset="0"/>
                <a:cs typeface="Times New Roman" panose="02020603050405020304" pitchFamily="18" charset="0"/>
              </a:rPr>
              <a:t>Generate Info of all the cars which are manual and automatic whose mileage ranges between 20-25kmpl approximately and also which is within these cities(Washington, New York </a:t>
            </a:r>
            <a:r>
              <a:rPr lang="en-US" dirty="0" err="1">
                <a:latin typeface="Calibri" panose="020F0502020204030204" pitchFamily="34" charset="0"/>
                <a:cs typeface="Times New Roman" panose="02020603050405020304" pitchFamily="18" charset="0"/>
              </a:rPr>
              <a:t>City,Chicago,Los</a:t>
            </a:r>
            <a:r>
              <a:rPr lang="en-US" dirty="0">
                <a:latin typeface="Calibri" panose="020F0502020204030204" pitchFamily="34" charset="0"/>
                <a:cs typeface="Times New Roman" panose="02020603050405020304" pitchFamily="18" charset="0"/>
              </a:rPr>
              <a:t> Angeles), city names modified to '</a:t>
            </a:r>
            <a:r>
              <a:rPr lang="en-US" dirty="0" err="1">
                <a:latin typeface="Calibri" panose="020F0502020204030204" pitchFamily="34" charset="0"/>
                <a:cs typeface="Times New Roman" panose="02020603050405020304" pitchFamily="18" charset="0"/>
              </a:rPr>
              <a:t>Mumbai','Delhi','Mysore','Mangalore</a:t>
            </a:r>
            <a:r>
              <a:rPr lang="en-US" dirty="0">
                <a:latin typeface="Calibri" panose="020F0502020204030204" pitchFamily="34" charset="0"/>
                <a:cs typeface="Times New Roman" panose="02020603050405020304" pitchFamily="18" charset="0"/>
              </a:rPr>
              <a:t>’ cities based on the available data</a:t>
            </a:r>
          </a:p>
          <a:p>
            <a:pPr marR="0" lvl="0">
              <a:lnSpc>
                <a:spcPct val="90000"/>
              </a:lnSpc>
              <a:spcBef>
                <a:spcPts val="1200"/>
              </a:spcBef>
              <a:spcAft>
                <a:spcPts val="600"/>
              </a:spcAft>
              <a:buSzPts val="2000"/>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90000"/>
              </a:lnSpc>
              <a:spcBef>
                <a:spcPts val="1200"/>
              </a:spcBef>
              <a:spcAft>
                <a:spcPts val="600"/>
              </a:spcAft>
              <a:buSzPts val="2000"/>
              <a:buFont typeface="Arial" panose="020B0604020202020204" pitchFamily="34" charset="0"/>
              <a:buChar char="•"/>
            </a:pPr>
            <a:endParaRPr lang="en-US" dirty="0">
              <a:solidFill>
                <a:srgbClr val="000000"/>
              </a:solidFill>
              <a:latin typeface="Calibri" panose="020F0502020204030204" pitchFamily="34" charset="0"/>
            </a:endParaRPr>
          </a:p>
          <a:p>
            <a:pPr marR="0" lvl="0">
              <a:lnSpc>
                <a:spcPct val="90000"/>
              </a:lnSpc>
              <a:spcBef>
                <a:spcPts val="1200"/>
              </a:spcBef>
              <a:spcAft>
                <a:spcPts val="600"/>
              </a:spcAft>
              <a:buSzPts val="2000"/>
            </a:pPr>
            <a:endParaRPr lang="en-IN" dirty="0">
              <a:solidFill>
                <a:srgbClr val="000000"/>
              </a:solidFill>
              <a:latin typeface="Calibri" panose="020F0502020204030204" pitchFamily="34" charset="0"/>
            </a:endParaRPr>
          </a:p>
          <a:p>
            <a:pPr marL="285750" indent="-285750">
              <a:lnSpc>
                <a:spcPct val="90000"/>
              </a:lnSpc>
              <a:spcAft>
                <a:spcPts val="600"/>
              </a:spcAft>
              <a:buFont typeface="Arial" panose="020B0604020202020204" pitchFamily="34" charset="0"/>
              <a:buChar char="•"/>
            </a:pPr>
            <a:endParaRPr lang="en-US" sz="1600" i="0" dirty="0">
              <a:effectLst/>
            </a:endParaRPr>
          </a:p>
          <a:p>
            <a:pPr marL="0" marR="0">
              <a:lnSpc>
                <a:spcPct val="107000"/>
              </a:lnSpc>
              <a:spcBef>
                <a:spcPts val="200"/>
              </a:spcBef>
              <a:spcAft>
                <a:spcPts val="0"/>
              </a:spcAft>
            </a:pPr>
            <a:r>
              <a:rPr lang="en-US" sz="1600" dirty="0"/>
              <a:t>      </a:t>
            </a:r>
            <a:endParaRPr lang="en-US" dirty="0">
              <a:solidFill>
                <a:srgbClr val="000000"/>
              </a:solidFill>
              <a:latin typeface="Calibri" panose="020F0502020204030204" pitchFamily="34" charset="0"/>
            </a:endParaRPr>
          </a:p>
          <a:p>
            <a:pPr>
              <a:lnSpc>
                <a:spcPct val="90000"/>
              </a:lnSpc>
              <a:spcAft>
                <a:spcPts val="600"/>
              </a:spcAft>
            </a:pPr>
            <a:r>
              <a:rPr lang="en-US" sz="1600" i="0" dirty="0">
                <a:effectLst/>
              </a:rPr>
              <a:t> </a:t>
            </a:r>
            <a:endParaRPr lang="en-US" sz="1600" dirty="0"/>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633F9CDB-5EEA-4AF2-B942-A3D6A7484233}"/>
              </a:ext>
            </a:extLst>
          </p:cNvPr>
          <p:cNvPicPr/>
          <p:nvPr/>
        </p:nvPicPr>
        <p:blipFill>
          <a:blip r:embed="rId2"/>
          <a:stretch>
            <a:fillRect/>
          </a:stretch>
        </p:blipFill>
        <p:spPr>
          <a:xfrm>
            <a:off x="1041297" y="2853469"/>
            <a:ext cx="10023969" cy="3765608"/>
          </a:xfrm>
          <a:prstGeom prst="rect">
            <a:avLst/>
          </a:prstGeom>
          <a:ln w="12700">
            <a:solidFill>
              <a:schemeClr val="accent1"/>
            </a:solidFill>
          </a:ln>
        </p:spPr>
      </p:pic>
    </p:spTree>
    <p:extLst>
      <p:ext uri="{BB962C8B-B14F-4D97-AF65-F5344CB8AC3E}">
        <p14:creationId xmlns:p14="http://schemas.microsoft.com/office/powerpoint/2010/main" val="4128626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SQL Oracle..</a:t>
            </a:r>
          </a:p>
        </p:txBody>
      </p:sp>
      <p:sp>
        <p:nvSpPr>
          <p:cNvPr id="5" name="TextBox 4">
            <a:extLst>
              <a:ext uri="{FF2B5EF4-FFF2-40B4-BE49-F238E27FC236}">
                <a16:creationId xmlns:a16="http://schemas.microsoft.com/office/drawing/2014/main" id="{37DEC085-5CB5-4B67-B642-45F0BE3C49EE}"/>
              </a:ext>
            </a:extLst>
          </p:cNvPr>
          <p:cNvSpPr txBox="1"/>
          <p:nvPr/>
        </p:nvSpPr>
        <p:spPr>
          <a:xfrm>
            <a:off x="670705" y="1435336"/>
            <a:ext cx="10730023" cy="4393982"/>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2000" dirty="0"/>
              <a:t>Queries</a:t>
            </a:r>
            <a:endParaRPr lang="en-US" dirty="0">
              <a:latin typeface="Calibri" panose="020F0502020204030204" pitchFamily="34" charset="0"/>
              <a:cs typeface="Times New Roman" panose="02020603050405020304" pitchFamily="18" charset="0"/>
            </a:endParaRPr>
          </a:p>
          <a:p>
            <a:pPr marL="285750" indent="-285750">
              <a:lnSpc>
                <a:spcPct val="90000"/>
              </a:lnSpc>
              <a:spcBef>
                <a:spcPts val="1200"/>
              </a:spcBef>
              <a:spcAft>
                <a:spcPts val="600"/>
              </a:spcAft>
              <a:buSzPts val="2000"/>
              <a:buFont typeface="Arial" panose="020B0604020202020204" pitchFamily="34" charset="0"/>
              <a:buChar char="•"/>
            </a:pPr>
            <a:r>
              <a:rPr lang="en-US" dirty="0">
                <a:latin typeface="Calibri" panose="020F0502020204030204" pitchFamily="34" charset="0"/>
                <a:cs typeface="Times New Roman" panose="02020603050405020304" pitchFamily="18" charset="0"/>
              </a:rPr>
              <a:t>Generate Info of all the  cars  which belong to </a:t>
            </a:r>
            <a:r>
              <a:rPr lang="en-US" dirty="0" err="1">
                <a:latin typeface="Calibri" panose="020F0502020204030204" pitchFamily="34" charset="0"/>
                <a:cs typeface="Times New Roman" panose="02020603050405020304" pitchFamily="18" charset="0"/>
              </a:rPr>
              <a:t>honda</a:t>
            </a:r>
            <a:r>
              <a:rPr lang="en-US" dirty="0">
                <a:latin typeface="Calibri" panose="020F0502020204030204" pitchFamily="34" charset="0"/>
                <a:cs typeface="Times New Roman" panose="02020603050405020304" pitchFamily="18" charset="0"/>
              </a:rPr>
              <a:t> category could be either first owner and second owner and also fuel type is petrol and average mileage should be 25kmpl and which are not sold and seating arrangement should be minimum 4</a:t>
            </a:r>
          </a:p>
          <a:p>
            <a:pPr>
              <a:lnSpc>
                <a:spcPct val="90000"/>
              </a:lnSpc>
              <a:spcBef>
                <a:spcPts val="1200"/>
              </a:spcBef>
              <a:spcAft>
                <a:spcPts val="600"/>
              </a:spcAft>
              <a:buSzPts val="2000"/>
            </a:pPr>
            <a:endParaRPr lang="en-US" dirty="0">
              <a:latin typeface="Calibri" panose="020F0502020204030204" pitchFamily="34" charset="0"/>
              <a:cs typeface="Times New Roman" panose="02020603050405020304" pitchFamily="18" charset="0"/>
            </a:endParaRPr>
          </a:p>
          <a:p>
            <a:pPr marL="285750" indent="-285750">
              <a:lnSpc>
                <a:spcPct val="90000"/>
              </a:lnSpc>
              <a:spcBef>
                <a:spcPts val="1200"/>
              </a:spcBef>
              <a:spcAft>
                <a:spcPts val="600"/>
              </a:spcAft>
              <a:buSzPts val="2000"/>
              <a:buFont typeface="Arial" panose="020B0604020202020204" pitchFamily="34" charset="0"/>
              <a:buChar char="•"/>
            </a:pPr>
            <a:r>
              <a:rPr lang="en-US" dirty="0">
                <a:latin typeface="Calibri" panose="020F0502020204030204" pitchFamily="34" charset="0"/>
                <a:cs typeface="Times New Roman" panose="02020603050405020304" pitchFamily="18" charset="0"/>
              </a:rPr>
              <a:t>No Rows Selected with the above criteria</a:t>
            </a:r>
          </a:p>
          <a:p>
            <a:pPr marR="0" lvl="0">
              <a:lnSpc>
                <a:spcPct val="90000"/>
              </a:lnSpc>
              <a:spcBef>
                <a:spcPts val="1200"/>
              </a:spcBef>
              <a:spcAft>
                <a:spcPts val="600"/>
              </a:spcAft>
              <a:buSzPts val="2000"/>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nSpc>
                <a:spcPct val="90000"/>
              </a:lnSpc>
              <a:spcBef>
                <a:spcPts val="1200"/>
              </a:spcBef>
              <a:spcAft>
                <a:spcPts val="600"/>
              </a:spcAft>
              <a:buSzPts val="2000"/>
              <a:buFont typeface="Arial" panose="020B0604020202020204" pitchFamily="34" charset="0"/>
              <a:buChar char="•"/>
            </a:pPr>
            <a:endParaRPr lang="en-US" dirty="0">
              <a:solidFill>
                <a:srgbClr val="000000"/>
              </a:solidFill>
              <a:latin typeface="Calibri" panose="020F0502020204030204" pitchFamily="34" charset="0"/>
            </a:endParaRPr>
          </a:p>
          <a:p>
            <a:pPr marR="0" lvl="0">
              <a:lnSpc>
                <a:spcPct val="90000"/>
              </a:lnSpc>
              <a:spcBef>
                <a:spcPts val="1200"/>
              </a:spcBef>
              <a:spcAft>
                <a:spcPts val="600"/>
              </a:spcAft>
              <a:buSzPts val="2000"/>
            </a:pPr>
            <a:endParaRPr lang="en-IN" dirty="0">
              <a:solidFill>
                <a:srgbClr val="000000"/>
              </a:solidFill>
              <a:latin typeface="Calibri" panose="020F0502020204030204" pitchFamily="34" charset="0"/>
            </a:endParaRPr>
          </a:p>
          <a:p>
            <a:pPr marL="285750" indent="-285750">
              <a:lnSpc>
                <a:spcPct val="90000"/>
              </a:lnSpc>
              <a:spcAft>
                <a:spcPts val="600"/>
              </a:spcAft>
              <a:buFont typeface="Arial" panose="020B0604020202020204" pitchFamily="34" charset="0"/>
              <a:buChar char="•"/>
            </a:pPr>
            <a:endParaRPr lang="en-US" sz="1600" i="0" dirty="0">
              <a:effectLst/>
            </a:endParaRPr>
          </a:p>
          <a:p>
            <a:pPr marL="0" marR="0">
              <a:lnSpc>
                <a:spcPct val="107000"/>
              </a:lnSpc>
              <a:spcBef>
                <a:spcPts val="200"/>
              </a:spcBef>
              <a:spcAft>
                <a:spcPts val="0"/>
              </a:spcAft>
            </a:pPr>
            <a:r>
              <a:rPr lang="en-US" sz="1600" dirty="0"/>
              <a:t>      </a:t>
            </a:r>
            <a:endParaRPr lang="en-US" dirty="0">
              <a:solidFill>
                <a:srgbClr val="000000"/>
              </a:solidFill>
              <a:latin typeface="Calibri" panose="020F0502020204030204" pitchFamily="34" charset="0"/>
            </a:endParaRPr>
          </a:p>
          <a:p>
            <a:pPr>
              <a:lnSpc>
                <a:spcPct val="90000"/>
              </a:lnSpc>
              <a:spcAft>
                <a:spcPts val="600"/>
              </a:spcAft>
            </a:pPr>
            <a:r>
              <a:rPr lang="en-US" sz="1600" i="0" dirty="0">
                <a:effectLst/>
              </a:rPr>
              <a:t> </a:t>
            </a:r>
            <a:endParaRPr lang="en-US" sz="1600" dirty="0"/>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866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Statistical Analysis using Python</a:t>
            </a:r>
          </a:p>
        </p:txBody>
      </p:sp>
      <p:sp>
        <p:nvSpPr>
          <p:cNvPr id="5" name="TextBox 4">
            <a:extLst>
              <a:ext uri="{FF2B5EF4-FFF2-40B4-BE49-F238E27FC236}">
                <a16:creationId xmlns:a16="http://schemas.microsoft.com/office/drawing/2014/main" id="{37DEC085-5CB5-4B67-B642-45F0BE3C49EE}"/>
              </a:ext>
            </a:extLst>
          </p:cNvPr>
          <p:cNvSpPr txBox="1"/>
          <p:nvPr/>
        </p:nvSpPr>
        <p:spPr>
          <a:xfrm>
            <a:off x="643469" y="1782981"/>
            <a:ext cx="4008384" cy="4393982"/>
          </a:xfrm>
          <a:prstGeom prst="rect">
            <a:avLst/>
          </a:prstGeom>
        </p:spPr>
        <p:txBody>
          <a:bodyPr vert="horz" lIns="91440" tIns="45720" rIns="91440" bIns="45720" rtlCol="0">
            <a:normAutofit/>
          </a:bodyPr>
          <a:lstStyle/>
          <a:p>
            <a:pPr>
              <a:lnSpc>
                <a:spcPct val="90000"/>
              </a:lnSpc>
              <a:spcAft>
                <a:spcPts val="600"/>
              </a:spcAft>
            </a:pPr>
            <a:r>
              <a:rPr lang="en-US" sz="1600" i="0" dirty="0">
                <a:effectLst/>
              </a:rPr>
              <a:t>Q. </a:t>
            </a:r>
            <a:r>
              <a:rPr lang="en-US" sz="1600" dirty="0"/>
              <a:t>How Selling Price of Cars are related with time (Year)</a:t>
            </a:r>
          </a:p>
          <a:p>
            <a:pPr>
              <a:lnSpc>
                <a:spcPct val="90000"/>
              </a:lnSpc>
              <a:spcAft>
                <a:spcPts val="600"/>
              </a:spcAft>
            </a:pPr>
            <a:endParaRPr lang="en-US" sz="1600" dirty="0"/>
          </a:p>
          <a:p>
            <a:pPr>
              <a:lnSpc>
                <a:spcPct val="90000"/>
              </a:lnSpc>
              <a:spcAft>
                <a:spcPts val="600"/>
              </a:spcAft>
            </a:pPr>
            <a:r>
              <a:rPr lang="en-US" sz="1600" dirty="0"/>
              <a:t>Checklist:</a:t>
            </a:r>
          </a:p>
          <a:p>
            <a:pPr>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err="1"/>
              <a:t>Cpm</a:t>
            </a:r>
            <a:endParaRPr lang="en-US" sz="1600" dirty="0"/>
          </a:p>
          <a:p>
            <a:pPr marL="57150">
              <a:lnSpc>
                <a:spcPct val="90000"/>
              </a:lnSpc>
              <a:spcAft>
                <a:spcPts val="600"/>
              </a:spcAft>
            </a:pPr>
            <a:endParaRPr lang="en-US" sz="1600" dirty="0"/>
          </a:p>
          <a:p>
            <a:pPr marL="57150">
              <a:lnSpc>
                <a:spcPct val="90000"/>
              </a:lnSpc>
              <a:spcAft>
                <a:spcPts val="600"/>
              </a:spcAft>
            </a:pPr>
            <a:r>
              <a:rPr lang="en-US" sz="1600" dirty="0"/>
              <a:t>Conclusion:</a:t>
            </a:r>
          </a:p>
          <a:p>
            <a:pPr marL="57150">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Based on the data provided there is significant decrease in selling price in year 2020</a:t>
            </a:r>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9394CABC-D113-442A-9C96-27A9076E85D8}"/>
              </a:ext>
            </a:extLst>
          </p:cNvPr>
          <p:cNvPicPr>
            <a:picLocks noChangeAspect="1"/>
          </p:cNvPicPr>
          <p:nvPr/>
        </p:nvPicPr>
        <p:blipFill>
          <a:blip r:embed="rId2"/>
          <a:stretch>
            <a:fillRect/>
          </a:stretch>
        </p:blipFill>
        <p:spPr>
          <a:xfrm>
            <a:off x="4941946" y="1779203"/>
            <a:ext cx="7174209" cy="3848937"/>
          </a:xfrm>
          <a:prstGeom prst="rect">
            <a:avLst/>
          </a:prstGeom>
        </p:spPr>
      </p:pic>
    </p:spTree>
    <p:extLst>
      <p:ext uri="{BB962C8B-B14F-4D97-AF65-F5344CB8AC3E}">
        <p14:creationId xmlns:p14="http://schemas.microsoft.com/office/powerpoint/2010/main" val="251830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Statistical Analysis using Python Contd..</a:t>
            </a:r>
          </a:p>
        </p:txBody>
      </p:sp>
      <p:sp>
        <p:nvSpPr>
          <p:cNvPr id="5" name="TextBox 4">
            <a:extLst>
              <a:ext uri="{FF2B5EF4-FFF2-40B4-BE49-F238E27FC236}">
                <a16:creationId xmlns:a16="http://schemas.microsoft.com/office/drawing/2014/main" id="{37DEC085-5CB5-4B67-B642-45F0BE3C49EE}"/>
              </a:ext>
            </a:extLst>
          </p:cNvPr>
          <p:cNvSpPr txBox="1"/>
          <p:nvPr/>
        </p:nvSpPr>
        <p:spPr>
          <a:xfrm>
            <a:off x="643469" y="1782981"/>
            <a:ext cx="4008384" cy="4393982"/>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1600" i="0" dirty="0">
                <a:effectLst/>
              </a:rPr>
              <a:t>Q. </a:t>
            </a:r>
            <a:r>
              <a:rPr lang="en-US" sz="1600" dirty="0"/>
              <a:t>How Selling Price of Cars are related with time </a:t>
            </a:r>
            <a:r>
              <a:rPr lang="en-US" sz="1600"/>
              <a:t>different variables</a:t>
            </a:r>
            <a:endParaRPr lang="en-US" sz="1600" dirty="0"/>
          </a:p>
          <a:p>
            <a:pPr>
              <a:lnSpc>
                <a:spcPct val="90000"/>
              </a:lnSpc>
              <a:spcAft>
                <a:spcPts val="600"/>
              </a:spcAft>
            </a:pPr>
            <a:endParaRPr lang="en-US" sz="1600" dirty="0"/>
          </a:p>
          <a:p>
            <a:pPr>
              <a:lnSpc>
                <a:spcPct val="90000"/>
              </a:lnSpc>
              <a:spcAft>
                <a:spcPts val="600"/>
              </a:spcAft>
            </a:pPr>
            <a:r>
              <a:rPr lang="en-US" sz="1600" dirty="0"/>
              <a:t>Checklist:</a:t>
            </a:r>
          </a:p>
          <a:p>
            <a:pPr>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err="1"/>
              <a:t>Anova</a:t>
            </a:r>
            <a:r>
              <a:rPr lang="en-US" sz="1600" dirty="0"/>
              <a:t> testing</a:t>
            </a:r>
          </a:p>
          <a:p>
            <a:pPr marL="342900" indent="-285750">
              <a:lnSpc>
                <a:spcPct val="90000"/>
              </a:lnSpc>
              <a:spcAft>
                <a:spcPts val="600"/>
              </a:spcAft>
              <a:buFont typeface="Arial" panose="020B0604020202020204" pitchFamily="34" charset="0"/>
              <a:buChar char="•"/>
            </a:pPr>
            <a:r>
              <a:rPr lang="en-US" sz="1600" dirty="0"/>
              <a:t>Test the impact of different independent variables (IV) on dependent variables (DV) – ‘Selling Price’</a:t>
            </a:r>
          </a:p>
          <a:p>
            <a:pPr marL="57150">
              <a:lnSpc>
                <a:spcPct val="90000"/>
              </a:lnSpc>
              <a:spcAft>
                <a:spcPts val="600"/>
              </a:spcAft>
            </a:pPr>
            <a:endParaRPr lang="en-US" sz="1600" dirty="0"/>
          </a:p>
          <a:p>
            <a:pPr marL="57150">
              <a:lnSpc>
                <a:spcPct val="90000"/>
              </a:lnSpc>
              <a:spcAft>
                <a:spcPts val="600"/>
              </a:spcAft>
            </a:pPr>
            <a:r>
              <a:rPr lang="en-US" sz="1600" dirty="0"/>
              <a:t>Conclusion:</a:t>
            </a:r>
          </a:p>
          <a:p>
            <a:pPr marL="342900" indent="-285750">
              <a:lnSpc>
                <a:spcPct val="90000"/>
              </a:lnSpc>
              <a:spcAft>
                <a:spcPts val="600"/>
              </a:spcAft>
              <a:buFont typeface="Arial" panose="020B0604020202020204" pitchFamily="34" charset="0"/>
              <a:buChar char="•"/>
            </a:pPr>
            <a:r>
              <a:rPr lang="en-US" sz="1600" dirty="0" err="1"/>
              <a:t>City_Name</a:t>
            </a:r>
            <a:r>
              <a:rPr lang="en-US" sz="1600" dirty="0"/>
              <a:t> –  p value &gt; 2.5%; Don’t have impact</a:t>
            </a:r>
          </a:p>
          <a:p>
            <a:pPr marL="342900" indent="-285750">
              <a:lnSpc>
                <a:spcPct val="90000"/>
              </a:lnSpc>
              <a:spcAft>
                <a:spcPts val="600"/>
              </a:spcAft>
              <a:buFont typeface="Arial" panose="020B0604020202020204" pitchFamily="34" charset="0"/>
              <a:buChar char="•"/>
            </a:pPr>
            <a:r>
              <a:rPr lang="en-US" sz="1600" dirty="0"/>
              <a:t>Fuel – p value &lt; 2.5%; Have Impact</a:t>
            </a:r>
          </a:p>
          <a:p>
            <a:pPr marL="342900" indent="-285750">
              <a:lnSpc>
                <a:spcPct val="90000"/>
              </a:lnSpc>
              <a:spcAft>
                <a:spcPts val="600"/>
              </a:spcAft>
              <a:buFont typeface="Arial" panose="020B0604020202020204" pitchFamily="34" charset="0"/>
              <a:buChar char="•"/>
            </a:pPr>
            <a:r>
              <a:rPr lang="en-US" sz="1600" dirty="0"/>
              <a:t>Transmission – p value &lt; 2.5%; Have Impact</a:t>
            </a:r>
          </a:p>
          <a:p>
            <a:pPr marL="342900" indent="-285750">
              <a:lnSpc>
                <a:spcPct val="90000"/>
              </a:lnSpc>
              <a:spcAft>
                <a:spcPts val="600"/>
              </a:spcAft>
              <a:buFont typeface="Arial" panose="020B0604020202020204" pitchFamily="34" charset="0"/>
              <a:buChar char="•"/>
            </a:pPr>
            <a:r>
              <a:rPr lang="en-US" sz="1600" dirty="0"/>
              <a:t>Owner - p value &lt; 2.5%; Have Impact</a:t>
            </a:r>
          </a:p>
          <a:p>
            <a:pPr marL="342900" indent="-285750">
              <a:lnSpc>
                <a:spcPct val="90000"/>
              </a:lnSpc>
              <a:spcAft>
                <a:spcPts val="600"/>
              </a:spcAft>
              <a:buFont typeface="Arial" panose="020B0604020202020204" pitchFamily="34" charset="0"/>
              <a:buChar char="•"/>
            </a:pPr>
            <a:r>
              <a:rPr lang="en-US" sz="1600" dirty="0"/>
              <a:t>Year - p value &lt; 2.5%; Have Impact</a:t>
            </a:r>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DA2D7703-9054-40CE-A5CF-33F9EA98CC05}"/>
              </a:ext>
            </a:extLst>
          </p:cNvPr>
          <p:cNvPicPr>
            <a:picLocks noChangeAspect="1"/>
          </p:cNvPicPr>
          <p:nvPr/>
        </p:nvPicPr>
        <p:blipFill>
          <a:blip r:embed="rId2"/>
          <a:stretch>
            <a:fillRect/>
          </a:stretch>
        </p:blipFill>
        <p:spPr>
          <a:xfrm>
            <a:off x="5378105" y="2189942"/>
            <a:ext cx="6538561" cy="3182962"/>
          </a:xfrm>
          <a:prstGeom prst="rect">
            <a:avLst/>
          </a:prstGeom>
        </p:spPr>
      </p:pic>
    </p:spTree>
    <p:extLst>
      <p:ext uri="{BB962C8B-B14F-4D97-AF65-F5344CB8AC3E}">
        <p14:creationId xmlns:p14="http://schemas.microsoft.com/office/powerpoint/2010/main" val="2962240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E46B316-F980-429E-81D2-BE9D3675C30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Contribution</a:t>
            </a:r>
          </a:p>
        </p:txBody>
      </p:sp>
      <p:graphicFrame>
        <p:nvGraphicFramePr>
          <p:cNvPr id="11" name="Chart Placeholder 13">
            <a:extLst>
              <a:ext uri="{FF2B5EF4-FFF2-40B4-BE49-F238E27FC236}">
                <a16:creationId xmlns:a16="http://schemas.microsoft.com/office/drawing/2014/main" id="{86BF7ECA-AB56-4E71-B4B9-24CD7F3ED3D0}"/>
              </a:ext>
            </a:extLst>
          </p:cNvPr>
          <p:cNvGraphicFramePr>
            <a:graphicFrameLocks noGrp="1"/>
          </p:cNvGraphicFramePr>
          <p:nvPr>
            <p:ph idx="1"/>
            <p:extLst>
              <p:ext uri="{D42A27DB-BD31-4B8C-83A1-F6EECF244321}">
                <p14:modId xmlns:p14="http://schemas.microsoft.com/office/powerpoint/2010/main" val="3218061050"/>
              </p:ext>
            </p:extLst>
          </p:nvPr>
        </p:nvGraphicFramePr>
        <p:xfrm>
          <a:off x="1366838" y="2490788"/>
          <a:ext cx="9709150" cy="35671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3698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36BD03-C4EE-444E-A533-0DD707BDA98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Group Members</a:t>
            </a:r>
          </a:p>
        </p:txBody>
      </p:sp>
      <p:graphicFrame>
        <p:nvGraphicFramePr>
          <p:cNvPr id="5" name="Content Placeholder 2">
            <a:extLst>
              <a:ext uri="{FF2B5EF4-FFF2-40B4-BE49-F238E27FC236}">
                <a16:creationId xmlns:a16="http://schemas.microsoft.com/office/drawing/2014/main" id="{57469C8B-FC5E-4594-A640-165E9D70768A}"/>
              </a:ext>
            </a:extLst>
          </p:cNvPr>
          <p:cNvGraphicFramePr>
            <a:graphicFrameLocks noGrp="1"/>
          </p:cNvGraphicFramePr>
          <p:nvPr>
            <p:ph idx="1"/>
            <p:extLst>
              <p:ext uri="{D42A27DB-BD31-4B8C-83A1-F6EECF244321}">
                <p14:modId xmlns:p14="http://schemas.microsoft.com/office/powerpoint/2010/main" val="393932180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86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4E38C28-16A7-4757-8A74-3DB33A64A375}"/>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Problem Statement</a:t>
            </a:r>
          </a:p>
        </p:txBody>
      </p:sp>
      <p:graphicFrame>
        <p:nvGraphicFramePr>
          <p:cNvPr id="5" name="Content Placeholder 2">
            <a:extLst>
              <a:ext uri="{FF2B5EF4-FFF2-40B4-BE49-F238E27FC236}">
                <a16:creationId xmlns:a16="http://schemas.microsoft.com/office/drawing/2014/main" id="{62F30A7A-493D-432F-B64B-0E6072B3FB75}"/>
              </a:ext>
            </a:extLst>
          </p:cNvPr>
          <p:cNvGraphicFramePr>
            <a:graphicFrameLocks noGrp="1"/>
          </p:cNvGraphicFramePr>
          <p:nvPr>
            <p:ph idx="1"/>
            <p:extLst>
              <p:ext uri="{D42A27DB-BD31-4B8C-83A1-F6EECF244321}">
                <p14:modId xmlns:p14="http://schemas.microsoft.com/office/powerpoint/2010/main" val="236516793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64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A09C3FB-1086-4C49-BEF7-569682036D7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Approach</a:t>
            </a:r>
          </a:p>
        </p:txBody>
      </p:sp>
      <p:sp>
        <p:nvSpPr>
          <p:cNvPr id="3" name="Content Placeholder 2">
            <a:extLst>
              <a:ext uri="{FF2B5EF4-FFF2-40B4-BE49-F238E27FC236}">
                <a16:creationId xmlns:a16="http://schemas.microsoft.com/office/drawing/2014/main" id="{76A8E3C7-7356-4B9B-9298-898A4E48D309}"/>
              </a:ext>
            </a:extLst>
          </p:cNvPr>
          <p:cNvSpPr>
            <a:spLocks noGrp="1"/>
          </p:cNvSpPr>
          <p:nvPr>
            <p:ph idx="1"/>
          </p:nvPr>
        </p:nvSpPr>
        <p:spPr>
          <a:xfrm>
            <a:off x="1367624" y="2490436"/>
            <a:ext cx="9708995" cy="3567173"/>
          </a:xfrm>
        </p:spPr>
        <p:txBody>
          <a:bodyPr anchor="ctr">
            <a:normAutofit/>
          </a:bodyPr>
          <a:lstStyle/>
          <a:p>
            <a:r>
              <a:rPr lang="en-US" sz="2400" dirty="0">
                <a:latin typeface="+mj-lt"/>
              </a:rPr>
              <a:t>All the entity files shared by XYZ company were modified to create entity relationship model and identified relationships between the files based on the data shared and transferred the same data to load it to corresponding tables in Oracle database and answered the challenges using sql queries.</a:t>
            </a:r>
          </a:p>
          <a:p>
            <a:pPr marL="0" indent="0">
              <a:buNone/>
            </a:pPr>
            <a:endParaRPr lang="en-US" sz="2400" dirty="0">
              <a:latin typeface="+mj-lt"/>
            </a:endParaRPr>
          </a:p>
          <a:p>
            <a:r>
              <a:rPr lang="en-US" sz="2400" dirty="0">
                <a:latin typeface="+mj-lt"/>
              </a:rPr>
              <a:t>Similar way all the entities of XYZ company has been converted to python understandable data frames and performed data analytics by comparing multiple factors with each other and helped XYZ company in predicting the price of a used car</a:t>
            </a:r>
          </a:p>
          <a:p>
            <a:endParaRPr lang="en-US" sz="2400" dirty="0"/>
          </a:p>
        </p:txBody>
      </p:sp>
    </p:spTree>
    <p:extLst>
      <p:ext uri="{BB962C8B-B14F-4D97-AF65-F5344CB8AC3E}">
        <p14:creationId xmlns:p14="http://schemas.microsoft.com/office/powerpoint/2010/main" val="243621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Data Manipulation using Python</a:t>
            </a:r>
          </a:p>
        </p:txBody>
      </p:sp>
      <p:sp>
        <p:nvSpPr>
          <p:cNvPr id="5" name="TextBox 4">
            <a:extLst>
              <a:ext uri="{FF2B5EF4-FFF2-40B4-BE49-F238E27FC236}">
                <a16:creationId xmlns:a16="http://schemas.microsoft.com/office/drawing/2014/main" id="{37DEC085-5CB5-4B67-B642-45F0BE3C49EE}"/>
              </a:ext>
            </a:extLst>
          </p:cNvPr>
          <p:cNvSpPr txBox="1"/>
          <p:nvPr/>
        </p:nvSpPr>
        <p:spPr>
          <a:xfrm>
            <a:off x="643469" y="1782981"/>
            <a:ext cx="4008384" cy="4393982"/>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1600" i="0" dirty="0">
                <a:effectLst/>
              </a:rPr>
              <a:t>Q. How the sold cars depend on the Fuel,  </a:t>
            </a:r>
          </a:p>
          <a:p>
            <a:pPr>
              <a:lnSpc>
                <a:spcPct val="90000"/>
              </a:lnSpc>
              <a:spcAft>
                <a:spcPts val="600"/>
              </a:spcAft>
            </a:pPr>
            <a:r>
              <a:rPr lang="en-US" sz="1600" dirty="0"/>
              <a:t>     </a:t>
            </a:r>
            <a:r>
              <a:rPr lang="en-US" sz="1600" i="0" dirty="0">
                <a:effectLst/>
              </a:rPr>
              <a:t>Mileage and Power?</a:t>
            </a:r>
          </a:p>
          <a:p>
            <a:pPr>
              <a:lnSpc>
                <a:spcPct val="90000"/>
              </a:lnSpc>
              <a:spcAft>
                <a:spcPts val="600"/>
              </a:spcAft>
            </a:pPr>
            <a:endParaRPr lang="en-US" sz="1600" dirty="0"/>
          </a:p>
          <a:p>
            <a:pPr>
              <a:lnSpc>
                <a:spcPct val="90000"/>
              </a:lnSpc>
              <a:spcAft>
                <a:spcPts val="600"/>
              </a:spcAft>
            </a:pPr>
            <a:r>
              <a:rPr lang="en-US" sz="1600" dirty="0"/>
              <a:t>Checklist:</a:t>
            </a:r>
          </a:p>
          <a:p>
            <a:pPr>
              <a:lnSpc>
                <a:spcPct val="90000"/>
              </a:lnSpc>
              <a:spcAft>
                <a:spcPts val="600"/>
              </a:spcAft>
            </a:pPr>
            <a:endParaRPr lang="en-US" sz="1600" dirty="0"/>
          </a:p>
          <a:p>
            <a:pPr marL="285750" indent="-228600">
              <a:lnSpc>
                <a:spcPct val="90000"/>
              </a:lnSpc>
              <a:spcAft>
                <a:spcPts val="600"/>
              </a:spcAft>
              <a:buFont typeface="Arial" panose="020B0604020202020204" pitchFamily="34" charset="0"/>
              <a:buChar char="•"/>
            </a:pPr>
            <a:r>
              <a:rPr lang="en-US" sz="1600" dirty="0"/>
              <a:t>Selling Price vs (Km driven, Power, and Mileage) of different fuel cars         </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Percentage of Sold Cars for different Fuel cars                    </a:t>
            </a:r>
          </a:p>
          <a:p>
            <a:pPr marL="285750" indent="-228600">
              <a:lnSpc>
                <a:spcPct val="90000"/>
              </a:lnSpc>
              <a:spcAft>
                <a:spcPts val="600"/>
              </a:spcAft>
              <a:buFont typeface="Arial" panose="020B0604020202020204" pitchFamily="34" charset="0"/>
              <a:buChar char="•"/>
            </a:pPr>
            <a:endParaRPr lang="en-US" sz="1600" dirty="0"/>
          </a:p>
          <a:p>
            <a:pPr marL="57150">
              <a:lnSpc>
                <a:spcPct val="90000"/>
              </a:lnSpc>
              <a:spcAft>
                <a:spcPts val="600"/>
              </a:spcAft>
            </a:pPr>
            <a:r>
              <a:rPr lang="en-US" sz="1600" dirty="0"/>
              <a:t>Conclusion:</a:t>
            </a:r>
          </a:p>
          <a:p>
            <a:pPr marL="57150">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Selling Price of Cars are more for those with high  power and more for Diesel cars.</a:t>
            </a:r>
          </a:p>
          <a:p>
            <a:pPr marL="57150">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Petrol Cars sold more than any other fuel cars</a:t>
            </a:r>
          </a:p>
          <a:p>
            <a:pPr marL="57150">
              <a:lnSpc>
                <a:spcPct val="90000"/>
              </a:lnSpc>
              <a:spcAft>
                <a:spcPts val="600"/>
              </a:spcAft>
            </a:pPr>
            <a:r>
              <a:rPr lang="en-US" sz="1600" dirty="0"/>
              <a:t>                   </a:t>
            </a:r>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descr="Table&#10;&#10;Description automatically generated">
            <a:extLst>
              <a:ext uri="{FF2B5EF4-FFF2-40B4-BE49-F238E27FC236}">
                <a16:creationId xmlns:a16="http://schemas.microsoft.com/office/drawing/2014/main" id="{6A3CC35E-7735-4B64-BEB4-6BB45E8E3CA3}"/>
              </a:ext>
            </a:extLst>
          </p:cNvPr>
          <p:cNvPicPr>
            <a:picLocks noChangeAspect="1"/>
          </p:cNvPicPr>
          <p:nvPr/>
        </p:nvPicPr>
        <p:blipFill>
          <a:blip r:embed="rId2"/>
          <a:stretch>
            <a:fillRect/>
          </a:stretch>
        </p:blipFill>
        <p:spPr>
          <a:xfrm>
            <a:off x="6120443" y="1414341"/>
            <a:ext cx="4347292" cy="2695321"/>
          </a:xfrm>
          <a:prstGeom prst="rect">
            <a:avLst/>
          </a:prstGeom>
        </p:spPr>
      </p:pic>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Table&#10;&#10;Description automatically generated">
            <a:extLst>
              <a:ext uri="{FF2B5EF4-FFF2-40B4-BE49-F238E27FC236}">
                <a16:creationId xmlns:a16="http://schemas.microsoft.com/office/drawing/2014/main" id="{01A78CEF-12FB-4510-B4F3-693D8B254DA1}"/>
              </a:ext>
            </a:extLst>
          </p:cNvPr>
          <p:cNvPicPr>
            <a:picLocks noChangeAspect="1"/>
          </p:cNvPicPr>
          <p:nvPr/>
        </p:nvPicPr>
        <p:blipFill>
          <a:blip r:embed="rId3"/>
          <a:stretch>
            <a:fillRect/>
          </a:stretch>
        </p:blipFill>
        <p:spPr>
          <a:xfrm>
            <a:off x="6120442" y="4017160"/>
            <a:ext cx="4008383" cy="2013220"/>
          </a:xfrm>
          <a:prstGeom prst="rect">
            <a:avLst/>
          </a:prstGeom>
        </p:spPr>
      </p:pic>
    </p:spTree>
    <p:extLst>
      <p:ext uri="{BB962C8B-B14F-4D97-AF65-F5344CB8AC3E}">
        <p14:creationId xmlns:p14="http://schemas.microsoft.com/office/powerpoint/2010/main" val="969970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Data Manipulation using Python Contd..</a:t>
            </a:r>
          </a:p>
        </p:txBody>
      </p:sp>
      <p:sp>
        <p:nvSpPr>
          <p:cNvPr id="5" name="TextBox 4">
            <a:extLst>
              <a:ext uri="{FF2B5EF4-FFF2-40B4-BE49-F238E27FC236}">
                <a16:creationId xmlns:a16="http://schemas.microsoft.com/office/drawing/2014/main" id="{37DEC085-5CB5-4B67-B642-45F0BE3C49EE}"/>
              </a:ext>
            </a:extLst>
          </p:cNvPr>
          <p:cNvSpPr txBox="1"/>
          <p:nvPr/>
        </p:nvSpPr>
        <p:spPr>
          <a:xfrm>
            <a:off x="643469" y="1782981"/>
            <a:ext cx="4008384" cy="4393982"/>
          </a:xfrm>
          <a:prstGeom prst="rect">
            <a:avLst/>
          </a:prstGeom>
        </p:spPr>
        <p:txBody>
          <a:bodyPr vert="horz" lIns="91440" tIns="45720" rIns="91440" bIns="45720" rtlCol="0">
            <a:normAutofit lnSpcReduction="10000"/>
          </a:bodyPr>
          <a:lstStyle/>
          <a:p>
            <a:pPr>
              <a:lnSpc>
                <a:spcPct val="90000"/>
              </a:lnSpc>
              <a:spcAft>
                <a:spcPts val="600"/>
              </a:spcAft>
            </a:pPr>
            <a:r>
              <a:rPr lang="en-US" sz="1600" i="0" dirty="0">
                <a:effectLst/>
              </a:rPr>
              <a:t>Q. </a:t>
            </a:r>
            <a:r>
              <a:rPr lang="en-US" sz="1600" dirty="0"/>
              <a:t>How Fuel is related to Brand?</a:t>
            </a:r>
          </a:p>
          <a:p>
            <a:pPr>
              <a:lnSpc>
                <a:spcPct val="90000"/>
              </a:lnSpc>
              <a:spcAft>
                <a:spcPts val="600"/>
              </a:spcAft>
            </a:pPr>
            <a:endParaRPr lang="en-US" sz="1600" dirty="0"/>
          </a:p>
          <a:p>
            <a:pPr>
              <a:lnSpc>
                <a:spcPct val="90000"/>
              </a:lnSpc>
              <a:spcAft>
                <a:spcPts val="600"/>
              </a:spcAft>
            </a:pPr>
            <a:r>
              <a:rPr lang="en-US" sz="1600" dirty="0"/>
              <a:t>Checklist:</a:t>
            </a:r>
          </a:p>
          <a:p>
            <a:pPr>
              <a:lnSpc>
                <a:spcPct val="90000"/>
              </a:lnSpc>
              <a:spcAft>
                <a:spcPts val="600"/>
              </a:spcAft>
            </a:pPr>
            <a:endParaRPr lang="en-US" sz="1600" dirty="0"/>
          </a:p>
          <a:p>
            <a:pPr marL="285750" indent="-228600">
              <a:lnSpc>
                <a:spcPct val="90000"/>
              </a:lnSpc>
              <a:spcAft>
                <a:spcPts val="600"/>
              </a:spcAft>
              <a:buFont typeface="Arial" panose="020B0604020202020204" pitchFamily="34" charset="0"/>
              <a:buChar char="•"/>
            </a:pPr>
            <a:r>
              <a:rPr lang="en-US" sz="1600" dirty="0"/>
              <a:t>Total Sold cars vs Fuel Type of cars                             </a:t>
            </a:r>
          </a:p>
          <a:p>
            <a:pPr marL="285750" indent="-228600">
              <a:lnSpc>
                <a:spcPct val="90000"/>
              </a:lnSpc>
              <a:spcAft>
                <a:spcPts val="600"/>
              </a:spcAft>
              <a:buFont typeface="Arial" panose="020B0604020202020204" pitchFamily="34" charset="0"/>
              <a:buChar char="•"/>
            </a:pPr>
            <a:endParaRPr lang="en-US" sz="1600" dirty="0"/>
          </a:p>
          <a:p>
            <a:pPr marL="57150">
              <a:lnSpc>
                <a:spcPct val="90000"/>
              </a:lnSpc>
              <a:spcAft>
                <a:spcPts val="600"/>
              </a:spcAft>
            </a:pPr>
            <a:r>
              <a:rPr lang="en-US" sz="1600" dirty="0"/>
              <a:t>Conclusion:</a:t>
            </a:r>
          </a:p>
          <a:p>
            <a:pPr marL="57150">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Almost for all the brands Diesel cars sold more when compared with other fuel cars such as Petrol, LPG and CNG</a:t>
            </a:r>
          </a:p>
          <a:p>
            <a:pPr marL="57150">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Petrol cars sold more for Hyundai and Skoda brands</a:t>
            </a:r>
          </a:p>
          <a:p>
            <a:pPr marL="57150">
              <a:lnSpc>
                <a:spcPct val="90000"/>
              </a:lnSpc>
              <a:spcAft>
                <a:spcPts val="600"/>
              </a:spcAft>
            </a:pPr>
            <a:r>
              <a:rPr lang="en-US" sz="1600" dirty="0"/>
              <a:t>                   </a:t>
            </a:r>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184D8BB7-806A-4D5E-A452-920A1470B117}"/>
              </a:ext>
            </a:extLst>
          </p:cNvPr>
          <p:cNvPicPr>
            <a:picLocks noChangeAspect="1"/>
          </p:cNvPicPr>
          <p:nvPr/>
        </p:nvPicPr>
        <p:blipFill>
          <a:blip r:embed="rId2"/>
          <a:stretch>
            <a:fillRect/>
          </a:stretch>
        </p:blipFill>
        <p:spPr>
          <a:xfrm>
            <a:off x="6763936" y="1779203"/>
            <a:ext cx="2432616" cy="3915919"/>
          </a:xfrm>
          <a:prstGeom prst="rect">
            <a:avLst/>
          </a:prstGeom>
        </p:spPr>
      </p:pic>
    </p:spTree>
    <p:extLst>
      <p:ext uri="{BB962C8B-B14F-4D97-AF65-F5344CB8AC3E}">
        <p14:creationId xmlns:p14="http://schemas.microsoft.com/office/powerpoint/2010/main" val="416440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Data Manipulation using Python Contd..</a:t>
            </a:r>
          </a:p>
        </p:txBody>
      </p:sp>
      <p:sp>
        <p:nvSpPr>
          <p:cNvPr id="5" name="TextBox 4">
            <a:extLst>
              <a:ext uri="{FF2B5EF4-FFF2-40B4-BE49-F238E27FC236}">
                <a16:creationId xmlns:a16="http://schemas.microsoft.com/office/drawing/2014/main" id="{37DEC085-5CB5-4B67-B642-45F0BE3C49EE}"/>
              </a:ext>
            </a:extLst>
          </p:cNvPr>
          <p:cNvSpPr txBox="1"/>
          <p:nvPr/>
        </p:nvSpPr>
        <p:spPr>
          <a:xfrm>
            <a:off x="643469" y="1782981"/>
            <a:ext cx="4008384" cy="4393982"/>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1600" i="0" dirty="0">
                <a:effectLst/>
              </a:rPr>
              <a:t>Q. </a:t>
            </a:r>
            <a:r>
              <a:rPr lang="en-US" sz="1600" dirty="0"/>
              <a:t>Which Brands are selling the most?</a:t>
            </a:r>
          </a:p>
          <a:p>
            <a:pPr>
              <a:lnSpc>
                <a:spcPct val="90000"/>
              </a:lnSpc>
              <a:spcAft>
                <a:spcPts val="600"/>
              </a:spcAft>
            </a:pPr>
            <a:endParaRPr lang="en-US" sz="1600" dirty="0"/>
          </a:p>
          <a:p>
            <a:pPr>
              <a:lnSpc>
                <a:spcPct val="90000"/>
              </a:lnSpc>
              <a:spcAft>
                <a:spcPts val="600"/>
              </a:spcAft>
            </a:pPr>
            <a:r>
              <a:rPr lang="en-US" sz="1600" dirty="0"/>
              <a:t>Checklist:</a:t>
            </a:r>
          </a:p>
          <a:p>
            <a:pPr>
              <a:lnSpc>
                <a:spcPct val="90000"/>
              </a:lnSpc>
              <a:spcAft>
                <a:spcPts val="600"/>
              </a:spcAft>
            </a:pPr>
            <a:endParaRPr lang="en-US" sz="1600" dirty="0"/>
          </a:p>
          <a:p>
            <a:pPr marL="285750" indent="-228600">
              <a:lnSpc>
                <a:spcPct val="90000"/>
              </a:lnSpc>
              <a:spcAft>
                <a:spcPts val="600"/>
              </a:spcAft>
              <a:buFont typeface="Arial" panose="020B0604020202020204" pitchFamily="34" charset="0"/>
              <a:buChar char="•"/>
            </a:pPr>
            <a:r>
              <a:rPr lang="en-US" sz="1600" dirty="0"/>
              <a:t>Total Sold cars for different brands irrespective of fuel, Mileage ,power and other parameters of the car </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Total no of cars available vs Total cars sold</a:t>
            </a:r>
          </a:p>
          <a:p>
            <a:pPr marL="285750" indent="-228600">
              <a:lnSpc>
                <a:spcPct val="90000"/>
              </a:lnSpc>
              <a:spcAft>
                <a:spcPts val="600"/>
              </a:spcAft>
              <a:buFont typeface="Arial" panose="020B0604020202020204" pitchFamily="34" charset="0"/>
              <a:buChar char="•"/>
            </a:pPr>
            <a:endParaRPr lang="en-US" sz="1600" dirty="0"/>
          </a:p>
          <a:p>
            <a:pPr marL="57150">
              <a:lnSpc>
                <a:spcPct val="90000"/>
              </a:lnSpc>
              <a:spcAft>
                <a:spcPts val="600"/>
              </a:spcAft>
            </a:pPr>
            <a:r>
              <a:rPr lang="en-US" sz="1600" dirty="0"/>
              <a:t>Conclusion:</a:t>
            </a:r>
          </a:p>
          <a:p>
            <a:pPr marL="57150">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Maruti cars are sold more followed by </a:t>
            </a:r>
          </a:p>
          <a:p>
            <a:pPr marL="57150">
              <a:lnSpc>
                <a:spcPct val="90000"/>
              </a:lnSpc>
              <a:spcAft>
                <a:spcPts val="600"/>
              </a:spcAft>
            </a:pPr>
            <a:r>
              <a:rPr lang="en-US" sz="1600" dirty="0"/>
              <a:t>      Hyundai, Mahindra, Tata and Toyota</a:t>
            </a:r>
          </a:p>
          <a:p>
            <a:pPr marL="57150">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Percentage of cars sold is more for MG brand w.r.t the cars available</a:t>
            </a:r>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A75C1EB1-5FE3-407B-8C4A-E4273C0F601F}"/>
              </a:ext>
            </a:extLst>
          </p:cNvPr>
          <p:cNvPicPr>
            <a:picLocks noChangeAspect="1"/>
          </p:cNvPicPr>
          <p:nvPr/>
        </p:nvPicPr>
        <p:blipFill>
          <a:blip r:embed="rId2"/>
          <a:stretch>
            <a:fillRect/>
          </a:stretch>
        </p:blipFill>
        <p:spPr>
          <a:xfrm>
            <a:off x="5165476" y="1483689"/>
            <a:ext cx="2261693" cy="4393982"/>
          </a:xfrm>
          <a:prstGeom prst="rect">
            <a:avLst/>
          </a:prstGeom>
        </p:spPr>
      </p:pic>
      <p:pic>
        <p:nvPicPr>
          <p:cNvPr id="8" name="Picture 7">
            <a:extLst>
              <a:ext uri="{FF2B5EF4-FFF2-40B4-BE49-F238E27FC236}">
                <a16:creationId xmlns:a16="http://schemas.microsoft.com/office/drawing/2014/main" id="{75794E44-FDF2-49BA-A80A-F6D6676772E0}"/>
              </a:ext>
            </a:extLst>
          </p:cNvPr>
          <p:cNvPicPr>
            <a:picLocks noChangeAspect="1"/>
          </p:cNvPicPr>
          <p:nvPr/>
        </p:nvPicPr>
        <p:blipFill>
          <a:blip r:embed="rId3"/>
          <a:stretch>
            <a:fillRect/>
          </a:stretch>
        </p:blipFill>
        <p:spPr>
          <a:xfrm>
            <a:off x="7427169" y="1779204"/>
            <a:ext cx="4028516" cy="4005147"/>
          </a:xfrm>
          <a:prstGeom prst="rect">
            <a:avLst/>
          </a:prstGeom>
        </p:spPr>
      </p:pic>
    </p:spTree>
    <p:extLst>
      <p:ext uri="{BB962C8B-B14F-4D97-AF65-F5344CB8AC3E}">
        <p14:creationId xmlns:p14="http://schemas.microsoft.com/office/powerpoint/2010/main" val="228044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Data Manipulation using Python Contd..</a:t>
            </a:r>
          </a:p>
        </p:txBody>
      </p:sp>
      <p:sp>
        <p:nvSpPr>
          <p:cNvPr id="5" name="TextBox 4">
            <a:extLst>
              <a:ext uri="{FF2B5EF4-FFF2-40B4-BE49-F238E27FC236}">
                <a16:creationId xmlns:a16="http://schemas.microsoft.com/office/drawing/2014/main" id="{37DEC085-5CB5-4B67-B642-45F0BE3C49EE}"/>
              </a:ext>
            </a:extLst>
          </p:cNvPr>
          <p:cNvSpPr txBox="1"/>
          <p:nvPr/>
        </p:nvSpPr>
        <p:spPr>
          <a:xfrm>
            <a:off x="643469" y="1782981"/>
            <a:ext cx="4008384" cy="4393982"/>
          </a:xfrm>
          <a:prstGeom prst="rect">
            <a:avLst/>
          </a:prstGeom>
        </p:spPr>
        <p:txBody>
          <a:bodyPr vert="horz" lIns="91440" tIns="45720" rIns="91440" bIns="45720" rtlCol="0">
            <a:normAutofit fontScale="92500"/>
          </a:bodyPr>
          <a:lstStyle/>
          <a:p>
            <a:pPr>
              <a:lnSpc>
                <a:spcPct val="90000"/>
              </a:lnSpc>
              <a:spcAft>
                <a:spcPts val="600"/>
              </a:spcAft>
            </a:pPr>
            <a:r>
              <a:rPr lang="en-US" sz="1600" i="0" dirty="0">
                <a:effectLst/>
              </a:rPr>
              <a:t>Q. </a:t>
            </a:r>
            <a:r>
              <a:rPr lang="en-US" sz="1600" dirty="0"/>
              <a:t>Are their any specific locations selling the most?</a:t>
            </a:r>
          </a:p>
          <a:p>
            <a:pPr>
              <a:lnSpc>
                <a:spcPct val="90000"/>
              </a:lnSpc>
              <a:spcAft>
                <a:spcPts val="600"/>
              </a:spcAft>
            </a:pPr>
            <a:endParaRPr lang="en-US" sz="1600" dirty="0"/>
          </a:p>
          <a:p>
            <a:pPr>
              <a:lnSpc>
                <a:spcPct val="90000"/>
              </a:lnSpc>
              <a:spcAft>
                <a:spcPts val="600"/>
              </a:spcAft>
            </a:pPr>
            <a:r>
              <a:rPr lang="en-US" sz="1600" dirty="0"/>
              <a:t>Checklist:</a:t>
            </a:r>
          </a:p>
          <a:p>
            <a:pPr>
              <a:lnSpc>
                <a:spcPct val="90000"/>
              </a:lnSpc>
              <a:spcAft>
                <a:spcPts val="600"/>
              </a:spcAft>
            </a:pPr>
            <a:endParaRPr lang="en-US" sz="1600" dirty="0"/>
          </a:p>
          <a:p>
            <a:pPr marL="285750" indent="-228600">
              <a:lnSpc>
                <a:spcPct val="90000"/>
              </a:lnSpc>
              <a:spcAft>
                <a:spcPts val="600"/>
              </a:spcAft>
              <a:buFont typeface="Arial" panose="020B0604020202020204" pitchFamily="34" charset="0"/>
              <a:buChar char="•"/>
            </a:pPr>
            <a:r>
              <a:rPr lang="en-US" sz="1600" dirty="0"/>
              <a:t>Total Sold cars for different brands irrespective of fuel, Mileage ,power and other parameters of the car in different areas </a:t>
            </a:r>
          </a:p>
          <a:p>
            <a:pPr marL="285750" indent="-228600">
              <a:lnSpc>
                <a:spcPct val="90000"/>
              </a:lnSpc>
              <a:spcAft>
                <a:spcPts val="600"/>
              </a:spcAft>
              <a:buFont typeface="Arial" panose="020B0604020202020204" pitchFamily="34" charset="0"/>
              <a:buChar char="•"/>
            </a:pPr>
            <a:endParaRPr lang="en-US" sz="1600" dirty="0"/>
          </a:p>
          <a:p>
            <a:pPr marL="57150">
              <a:lnSpc>
                <a:spcPct val="90000"/>
              </a:lnSpc>
              <a:spcAft>
                <a:spcPts val="600"/>
              </a:spcAft>
            </a:pPr>
            <a:r>
              <a:rPr lang="en-US" sz="1600" dirty="0"/>
              <a:t>Conclusion:</a:t>
            </a:r>
          </a:p>
          <a:p>
            <a:pPr marL="57150">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Total number of cars sold id more in Mysore of Karnataka State of south region followed by Surat, Vellore ,Hyderabad and Mangalore</a:t>
            </a:r>
          </a:p>
          <a:p>
            <a:pPr marL="57150">
              <a:lnSpc>
                <a:spcPct val="90000"/>
              </a:lnSpc>
              <a:spcAft>
                <a:spcPts val="600"/>
              </a:spcAft>
            </a:pPr>
            <a:r>
              <a:rPr lang="en-US" sz="1600" dirty="0"/>
              <a:t>                   </a:t>
            </a:r>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33E55833-5FF1-47D9-B618-D16C3DC53FC0}"/>
              </a:ext>
            </a:extLst>
          </p:cNvPr>
          <p:cNvPicPr>
            <a:picLocks noChangeAspect="1"/>
          </p:cNvPicPr>
          <p:nvPr/>
        </p:nvPicPr>
        <p:blipFill>
          <a:blip r:embed="rId2"/>
          <a:stretch>
            <a:fillRect/>
          </a:stretch>
        </p:blipFill>
        <p:spPr>
          <a:xfrm>
            <a:off x="5709782" y="1670241"/>
            <a:ext cx="4451579" cy="4051508"/>
          </a:xfrm>
          <a:prstGeom prst="rect">
            <a:avLst/>
          </a:prstGeom>
        </p:spPr>
      </p:pic>
    </p:spTree>
    <p:extLst>
      <p:ext uri="{BB962C8B-B14F-4D97-AF65-F5344CB8AC3E}">
        <p14:creationId xmlns:p14="http://schemas.microsoft.com/office/powerpoint/2010/main" val="117270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6433318-88BB-4433-975B-A2FF5FE87052}"/>
              </a:ext>
            </a:extLst>
          </p:cNvPr>
          <p:cNvSpPr txBox="1"/>
          <p:nvPr/>
        </p:nvSpPr>
        <p:spPr>
          <a:xfrm>
            <a:off x="643467" y="321734"/>
            <a:ext cx="10905066" cy="11357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dirty="0">
                <a:latin typeface="+mj-lt"/>
                <a:ea typeface="+mj-ea"/>
                <a:cs typeface="+mj-cs"/>
              </a:rPr>
              <a:t>Data Manipulation using Python Contd..</a:t>
            </a:r>
          </a:p>
        </p:txBody>
      </p:sp>
      <p:sp>
        <p:nvSpPr>
          <p:cNvPr id="5" name="TextBox 4">
            <a:extLst>
              <a:ext uri="{FF2B5EF4-FFF2-40B4-BE49-F238E27FC236}">
                <a16:creationId xmlns:a16="http://schemas.microsoft.com/office/drawing/2014/main" id="{37DEC085-5CB5-4B67-B642-45F0BE3C49EE}"/>
              </a:ext>
            </a:extLst>
          </p:cNvPr>
          <p:cNvSpPr txBox="1"/>
          <p:nvPr/>
        </p:nvSpPr>
        <p:spPr>
          <a:xfrm>
            <a:off x="643469" y="1782981"/>
            <a:ext cx="4008384" cy="4393982"/>
          </a:xfrm>
          <a:prstGeom prst="rect">
            <a:avLst/>
          </a:prstGeom>
        </p:spPr>
        <p:txBody>
          <a:bodyPr vert="horz" lIns="91440" tIns="45720" rIns="91440" bIns="45720" rtlCol="0">
            <a:normAutofit lnSpcReduction="10000"/>
          </a:bodyPr>
          <a:lstStyle/>
          <a:p>
            <a:pPr>
              <a:lnSpc>
                <a:spcPct val="90000"/>
              </a:lnSpc>
              <a:spcAft>
                <a:spcPts val="600"/>
              </a:spcAft>
            </a:pPr>
            <a:r>
              <a:rPr lang="en-US" sz="1600" i="0" dirty="0">
                <a:effectLst/>
              </a:rPr>
              <a:t>Q. </a:t>
            </a:r>
            <a:r>
              <a:rPr lang="en-US" sz="1600" dirty="0"/>
              <a:t>Which factors which might help in Selling Prices ?</a:t>
            </a:r>
          </a:p>
          <a:p>
            <a:pPr>
              <a:lnSpc>
                <a:spcPct val="90000"/>
              </a:lnSpc>
              <a:spcAft>
                <a:spcPts val="600"/>
              </a:spcAft>
            </a:pPr>
            <a:endParaRPr lang="en-US" sz="1600" dirty="0"/>
          </a:p>
          <a:p>
            <a:pPr>
              <a:lnSpc>
                <a:spcPct val="90000"/>
              </a:lnSpc>
              <a:spcAft>
                <a:spcPts val="600"/>
              </a:spcAft>
            </a:pPr>
            <a:r>
              <a:rPr lang="en-US" sz="1600" dirty="0"/>
              <a:t>Checklist:</a:t>
            </a:r>
          </a:p>
          <a:p>
            <a:pPr>
              <a:lnSpc>
                <a:spcPct val="90000"/>
              </a:lnSpc>
              <a:spcAft>
                <a:spcPts val="600"/>
              </a:spcAft>
            </a:pPr>
            <a:endParaRPr lang="en-US" sz="1600" dirty="0"/>
          </a:p>
          <a:p>
            <a:pPr marL="285750" indent="-228600">
              <a:lnSpc>
                <a:spcPct val="90000"/>
              </a:lnSpc>
              <a:spcAft>
                <a:spcPts val="600"/>
              </a:spcAft>
              <a:buFont typeface="Arial" panose="020B0604020202020204" pitchFamily="34" charset="0"/>
              <a:buChar char="•"/>
            </a:pPr>
            <a:r>
              <a:rPr lang="en-US" sz="1600" dirty="0"/>
              <a:t>Owner vs selling price</a:t>
            </a:r>
          </a:p>
          <a:p>
            <a:pPr marL="285750" indent="-228600">
              <a:lnSpc>
                <a:spcPct val="90000"/>
              </a:lnSpc>
              <a:spcAft>
                <a:spcPts val="600"/>
              </a:spcAft>
              <a:buFont typeface="Arial" panose="020B0604020202020204" pitchFamily="34" charset="0"/>
              <a:buChar char="•"/>
            </a:pPr>
            <a:r>
              <a:rPr lang="en-US" sz="1600" dirty="0"/>
              <a:t>Engine range vs selling price</a:t>
            </a:r>
          </a:p>
          <a:p>
            <a:pPr marL="285750" indent="-228600">
              <a:lnSpc>
                <a:spcPct val="90000"/>
              </a:lnSpc>
              <a:spcAft>
                <a:spcPts val="600"/>
              </a:spcAft>
              <a:buFont typeface="Arial" panose="020B0604020202020204" pitchFamily="34" charset="0"/>
              <a:buChar char="•"/>
            </a:pPr>
            <a:endParaRPr lang="en-US" sz="1600" dirty="0"/>
          </a:p>
          <a:p>
            <a:pPr marL="57150">
              <a:lnSpc>
                <a:spcPct val="90000"/>
              </a:lnSpc>
              <a:spcAft>
                <a:spcPts val="600"/>
              </a:spcAft>
            </a:pPr>
            <a:r>
              <a:rPr lang="en-US" sz="1600" dirty="0"/>
              <a:t>Conclusion:</a:t>
            </a:r>
          </a:p>
          <a:p>
            <a:pPr marL="57150">
              <a:lnSpc>
                <a:spcPct val="90000"/>
              </a:lnSpc>
              <a:spcAft>
                <a:spcPts val="600"/>
              </a:spcAft>
            </a:pPr>
            <a:endParaRPr lang="en-US" sz="1600" dirty="0"/>
          </a:p>
          <a:p>
            <a:pPr marL="342900" indent="-285750">
              <a:lnSpc>
                <a:spcPct val="90000"/>
              </a:lnSpc>
              <a:spcAft>
                <a:spcPts val="600"/>
              </a:spcAft>
              <a:buFont typeface="Arial" panose="020B0604020202020204" pitchFamily="34" charset="0"/>
              <a:buChar char="•"/>
            </a:pPr>
            <a:r>
              <a:rPr lang="en-US" sz="1600" dirty="0"/>
              <a:t>Customers are interested in buying Test drive cars</a:t>
            </a:r>
          </a:p>
          <a:p>
            <a:pPr marL="342900" indent="-285750">
              <a:lnSpc>
                <a:spcPct val="90000"/>
              </a:lnSpc>
              <a:spcAft>
                <a:spcPts val="600"/>
              </a:spcAft>
              <a:buFont typeface="Arial" panose="020B0604020202020204" pitchFamily="34" charset="0"/>
              <a:buChar char="•"/>
            </a:pPr>
            <a:r>
              <a:rPr lang="en-US" sz="1600" dirty="0"/>
              <a:t>Higher the engine more is the price but given the data mid level engines are also doing good</a:t>
            </a:r>
          </a:p>
          <a:p>
            <a:pPr>
              <a:lnSpc>
                <a:spcPct val="90000"/>
              </a:lnSpc>
              <a:spcAft>
                <a:spcPts val="600"/>
              </a:spcAft>
            </a:pPr>
            <a:r>
              <a:rPr lang="en-US" sz="1600" dirty="0"/>
              <a:t>                                                                                                        </a:t>
            </a:r>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a:p>
            <a:pPr indent="-228600">
              <a:lnSpc>
                <a:spcPct val="90000"/>
              </a:lnSpc>
              <a:spcAft>
                <a:spcPts val="600"/>
              </a:spcAft>
              <a:buFont typeface="Arial" panose="020B0604020202020204" pitchFamily="34" charset="0"/>
              <a:buChar char="•"/>
            </a:pPr>
            <a:endParaRPr lang="en-US" sz="1600" dirty="0"/>
          </a:p>
        </p:txBody>
      </p:sp>
      <p:grpSp>
        <p:nvGrpSpPr>
          <p:cNvPr id="26"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62F8FFB7-317B-44C0-9BF7-DDEF0E79F4A0}"/>
              </a:ext>
            </a:extLst>
          </p:cNvPr>
          <p:cNvPicPr>
            <a:picLocks noChangeAspect="1"/>
          </p:cNvPicPr>
          <p:nvPr/>
        </p:nvPicPr>
        <p:blipFill>
          <a:blip r:embed="rId2"/>
          <a:stretch>
            <a:fillRect/>
          </a:stretch>
        </p:blipFill>
        <p:spPr>
          <a:xfrm>
            <a:off x="5984044" y="1761006"/>
            <a:ext cx="2381948" cy="1436325"/>
          </a:xfrm>
          <a:prstGeom prst="rect">
            <a:avLst/>
          </a:prstGeom>
        </p:spPr>
      </p:pic>
      <p:pic>
        <p:nvPicPr>
          <p:cNvPr id="1026" name="Picture 2">
            <a:extLst>
              <a:ext uri="{FF2B5EF4-FFF2-40B4-BE49-F238E27FC236}">
                <a16:creationId xmlns:a16="http://schemas.microsoft.com/office/drawing/2014/main" id="{7A8D9EB9-2F67-4691-9AA5-EE4D777E5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044" y="3197331"/>
            <a:ext cx="2471242" cy="271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51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3838</TotalTime>
  <Words>1038</Words>
  <Application>Microsoft Office PowerPoint</Application>
  <PresentationFormat>Widescreen</PresentationFormat>
  <Paragraphs>210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Integrated Capstone Project</vt:lpstr>
      <vt:lpstr>Group Members</vt:lpstr>
      <vt:lpstr>Problem Statement</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Miska, Gowri Sankar</dc:creator>
  <cp:lastModifiedBy>Gulati, Hitesh</cp:lastModifiedBy>
  <cp:revision>45</cp:revision>
  <dcterms:created xsi:type="dcterms:W3CDTF">2022-02-08T11:31:22Z</dcterms:created>
  <dcterms:modified xsi:type="dcterms:W3CDTF">2022-02-11T10:22:13Z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2022-02-08T11:31:22Z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18e7c780-6d0e-4787-bcec-895e9d6629cb</vt:lpwstr>
  </property>
  <property fmtid="{D5CDD505-2E9C-101B-9397-08002B2CF9AE}" pid="8" name="MSIP_Label_ea60d57e-af5b-4752-ac57-3e4f28ca11dc_ContentBits">
    <vt:lpwstr>0</vt:lpwstr>
  </property>
</Properties>
</file>