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59" r:id="rId1"/>
  </p:sldMasterIdLst>
  <p:notesMasterIdLst>
    <p:notesMasterId r:id="rId17"/>
  </p:notesMasterIdLst>
  <p:handoutMasterIdLst>
    <p:handoutMasterId r:id="rId18"/>
  </p:handoutMasterIdLst>
  <p:sldIdLst>
    <p:sldId id="1788" r:id="rId2"/>
    <p:sldId id="668" r:id="rId3"/>
    <p:sldId id="1795" r:id="rId4"/>
    <p:sldId id="1797" r:id="rId5"/>
    <p:sldId id="1798" r:id="rId6"/>
    <p:sldId id="1799" r:id="rId7"/>
    <p:sldId id="1800" r:id="rId8"/>
    <p:sldId id="1801" r:id="rId9"/>
    <p:sldId id="1802" r:id="rId10"/>
    <p:sldId id="1803" r:id="rId11"/>
    <p:sldId id="1804" r:id="rId12"/>
    <p:sldId id="536" r:id="rId13"/>
    <p:sldId id="1794" r:id="rId14"/>
    <p:sldId id="669" r:id="rId15"/>
    <p:sldId id="1796" r:id="rId16"/>
  </p:sldIdLst>
  <p:sldSz cx="9906000" cy="6858000" type="A4"/>
  <p:notesSz cx="7315200" cy="96012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16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FFCD00"/>
    <a:srgbClr val="37C4FF"/>
    <a:srgbClr val="194955"/>
    <a:srgbClr val="046A38"/>
    <a:srgbClr val="62B5E5"/>
    <a:srgbClr val="DB291C"/>
    <a:srgbClr val="0076A8"/>
    <a:srgbClr val="3C8A2E"/>
    <a:srgbClr val="0000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291BB-A226-42FC-A6C3-4DAFBA9000C8}" v="2" dt="2022-02-01T18:12:50.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660" autoAdjust="0"/>
    <p:restoredTop sz="94984" autoAdjust="0"/>
  </p:normalViewPr>
  <p:slideViewPr>
    <p:cSldViewPr snapToGrid="0" showGuides="1">
      <p:cViewPr>
        <p:scale>
          <a:sx n="63" d="100"/>
          <a:sy n="63" d="100"/>
        </p:scale>
        <p:origin x="812" y="64"/>
      </p:cViewPr>
      <p:guideLst>
        <p:guide/>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27" d="100"/>
          <a:sy n="27" d="100"/>
        </p:scale>
        <p:origin x="2148" y="6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283417168790693E-2"/>
          <c:y val="8.7783886855407667E-2"/>
          <c:w val="0.92442130024510905"/>
          <c:h val="0.73595592052184899"/>
        </c:manualLayout>
      </c:layout>
      <c:barChart>
        <c:barDir val="bar"/>
        <c:grouping val="stacked"/>
        <c:varyColors val="0"/>
        <c:ser>
          <c:idx val="0"/>
          <c:order val="0"/>
          <c:tx>
            <c:strRef>
              <c:f>Sheet1!$B$1</c:f>
              <c:strCache>
                <c:ptCount val="1"/>
                <c:pt idx="0">
                  <c:v>Python</c:v>
                </c:pt>
              </c:strCache>
            </c:strRef>
          </c:tx>
          <c:spPr>
            <a:solidFill>
              <a:schemeClr val="accent1"/>
            </a:solidFill>
            <a:ln>
              <a:noFill/>
            </a:ln>
            <a:effectLst/>
          </c:spPr>
          <c:invertIfNegative val="0"/>
          <c:dLbls>
            <c:dLbl>
              <c:idx val="0"/>
              <c:tx>
                <c:rich>
                  <a:bodyPr/>
                  <a:lstStyle/>
                  <a:p>
                    <a:fld id="{BF0E127D-07EE-4C98-A490-325AB939BF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909-41C8-B780-755670585F99}"/>
                </c:ext>
              </c:extLst>
            </c:dLbl>
            <c:dLbl>
              <c:idx val="1"/>
              <c:tx>
                <c:rich>
                  <a:bodyPr/>
                  <a:lstStyle/>
                  <a:p>
                    <a:fld id="{194BE4D3-1533-4BF5-8C68-0F79366370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B909-41C8-B780-755670585F99}"/>
                </c:ext>
              </c:extLst>
            </c:dLbl>
            <c:dLbl>
              <c:idx val="2"/>
              <c:tx>
                <c:rich>
                  <a:bodyPr/>
                  <a:lstStyle/>
                  <a:p>
                    <a:fld id="{46DAA326-C5EF-4825-BF6A-BF1808B724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909-41C8-B780-755670585F99}"/>
                </c:ext>
              </c:extLst>
            </c:dLbl>
            <c:dLbl>
              <c:idx val="3"/>
              <c:tx>
                <c:rich>
                  <a:bodyPr/>
                  <a:lstStyle/>
                  <a:p>
                    <a:fld id="{70ECE4B2-05B2-4307-9BE0-5DAD76BFF3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B909-41C8-B780-755670585F99}"/>
                </c:ext>
              </c:extLst>
            </c:dLbl>
            <c:dLbl>
              <c:idx val="4"/>
              <c:tx>
                <c:rich>
                  <a:bodyPr/>
                  <a:lstStyle/>
                  <a:p>
                    <a:fld id="{B572EFB9-55B8-4AFD-8938-7DA050DCB8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909-41C8-B780-755670585F9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Gowri Sankar</c:v>
                </c:pt>
                <c:pt idx="1">
                  <c:v>Lakshi</c:v>
                </c:pt>
                <c:pt idx="2">
                  <c:v>Satish</c:v>
                </c:pt>
                <c:pt idx="3">
                  <c:v>Hitesh</c:v>
                </c:pt>
                <c:pt idx="4">
                  <c:v>Harsh</c:v>
                </c:pt>
              </c:strCache>
            </c:strRef>
          </c:cat>
          <c:val>
            <c:numRef>
              <c:f>Sheet1!$B$2:$B$6</c:f>
              <c:numCache>
                <c:formatCode>0.00%</c:formatCode>
                <c:ptCount val="5"/>
                <c:pt idx="0">
                  <c:v>0.35</c:v>
                </c:pt>
                <c:pt idx="1">
                  <c:v>0.4</c:v>
                </c:pt>
                <c:pt idx="2">
                  <c:v>0.15</c:v>
                </c:pt>
                <c:pt idx="3">
                  <c:v>0.4</c:v>
                </c:pt>
                <c:pt idx="4">
                  <c:v>0.2</c:v>
                </c:pt>
              </c:numCache>
            </c:numRef>
          </c:val>
          <c:extLst>
            <c:ext xmlns:c15="http://schemas.microsoft.com/office/drawing/2012/chart" uri="{02D57815-91ED-43cb-92C2-25804820EDAC}">
              <c15:datalabelsRange>
                <c15:f>Sheet1!$B$2:$B$6</c15:f>
                <c15:dlblRangeCache>
                  <c:ptCount val="5"/>
                  <c:pt idx="0">
                    <c:v>35.00%</c:v>
                  </c:pt>
                  <c:pt idx="1">
                    <c:v>40.00%</c:v>
                  </c:pt>
                  <c:pt idx="2">
                    <c:v>15.00%</c:v>
                  </c:pt>
                  <c:pt idx="3">
                    <c:v>40.00%</c:v>
                  </c:pt>
                  <c:pt idx="4">
                    <c:v>20.00%</c:v>
                  </c:pt>
                </c15:dlblRangeCache>
              </c15:datalabelsRange>
            </c:ext>
            <c:ext xmlns:c16="http://schemas.microsoft.com/office/drawing/2014/chart" uri="{C3380CC4-5D6E-409C-BE32-E72D297353CC}">
              <c16:uniqueId val="{00000000-D1F8-44A2-9A50-E44EFCE34424}"/>
            </c:ext>
          </c:extLst>
        </c:ser>
        <c:ser>
          <c:idx val="1"/>
          <c:order val="1"/>
          <c:tx>
            <c:strRef>
              <c:f>Sheet1!$C$1</c:f>
              <c:strCache>
                <c:ptCount val="1"/>
                <c:pt idx="0">
                  <c:v>Oracle</c:v>
                </c:pt>
              </c:strCache>
            </c:strRef>
          </c:tx>
          <c:spPr>
            <a:solidFill>
              <a:schemeClr val="accent2"/>
            </a:solidFill>
            <a:ln>
              <a:noFill/>
            </a:ln>
            <a:effectLst/>
          </c:spPr>
          <c:invertIfNegative val="0"/>
          <c:dLbls>
            <c:dLbl>
              <c:idx val="0"/>
              <c:tx>
                <c:rich>
                  <a:bodyPr/>
                  <a:lstStyle/>
                  <a:p>
                    <a:fld id="{61A0FA5E-8E42-4211-9DB7-E90FAFC6E1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B909-41C8-B780-755670585F99}"/>
                </c:ext>
              </c:extLst>
            </c:dLbl>
            <c:dLbl>
              <c:idx val="1"/>
              <c:tx>
                <c:rich>
                  <a:bodyPr/>
                  <a:lstStyle/>
                  <a:p>
                    <a:fld id="{CB5C8E8C-C58A-4691-8D3B-B2F2897083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909-41C8-B780-755670585F99}"/>
                </c:ext>
              </c:extLst>
            </c:dLbl>
            <c:dLbl>
              <c:idx val="2"/>
              <c:tx>
                <c:rich>
                  <a:bodyPr/>
                  <a:lstStyle/>
                  <a:p>
                    <a:fld id="{3559B870-FF7A-4738-97F1-BF5F051684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B909-41C8-B780-755670585F99}"/>
                </c:ext>
              </c:extLst>
            </c:dLbl>
            <c:dLbl>
              <c:idx val="3"/>
              <c:tx>
                <c:rich>
                  <a:bodyPr/>
                  <a:lstStyle/>
                  <a:p>
                    <a:fld id="{92BC44AF-522D-45E2-80E8-F1C517FDFE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909-41C8-B780-755670585F99}"/>
                </c:ext>
              </c:extLst>
            </c:dLbl>
            <c:dLbl>
              <c:idx val="4"/>
              <c:tx>
                <c:rich>
                  <a:bodyPr/>
                  <a:lstStyle/>
                  <a:p>
                    <a:fld id="{3BA57920-58D3-468B-AD1B-5608CA18FB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B909-41C8-B780-755670585F9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Sheet1!$A$2:$A$6</c:f>
              <c:strCache>
                <c:ptCount val="5"/>
                <c:pt idx="0">
                  <c:v>Gowri Sankar</c:v>
                </c:pt>
                <c:pt idx="1">
                  <c:v>Lakshi</c:v>
                </c:pt>
                <c:pt idx="2">
                  <c:v>Satish</c:v>
                </c:pt>
                <c:pt idx="3">
                  <c:v>Hitesh</c:v>
                </c:pt>
                <c:pt idx="4">
                  <c:v>Harsh</c:v>
                </c:pt>
              </c:strCache>
            </c:strRef>
          </c:cat>
          <c:val>
            <c:numRef>
              <c:f>Sheet1!$C$2:$C$6</c:f>
              <c:numCache>
                <c:formatCode>0.00%</c:formatCode>
                <c:ptCount val="5"/>
                <c:pt idx="0">
                  <c:v>0.4</c:v>
                </c:pt>
                <c:pt idx="1">
                  <c:v>0.2</c:v>
                </c:pt>
                <c:pt idx="2">
                  <c:v>0.5</c:v>
                </c:pt>
                <c:pt idx="3">
                  <c:v>0.2</c:v>
                </c:pt>
                <c:pt idx="4">
                  <c:v>0.5</c:v>
                </c:pt>
              </c:numCache>
            </c:numRef>
          </c:val>
          <c:extLst>
            <c:ext xmlns:c15="http://schemas.microsoft.com/office/drawing/2012/chart" uri="{02D57815-91ED-43cb-92C2-25804820EDAC}">
              <c15:datalabelsRange>
                <c15:f>Sheet1!$C$2:$C$6</c15:f>
                <c15:dlblRangeCache>
                  <c:ptCount val="5"/>
                  <c:pt idx="0">
                    <c:v>40.00%</c:v>
                  </c:pt>
                  <c:pt idx="1">
                    <c:v>20.00%</c:v>
                  </c:pt>
                  <c:pt idx="2">
                    <c:v>50.00%</c:v>
                  </c:pt>
                  <c:pt idx="3">
                    <c:v>20.00%</c:v>
                  </c:pt>
                  <c:pt idx="4">
                    <c:v>50.00%</c:v>
                  </c:pt>
                </c15:dlblRangeCache>
              </c15:datalabelsRange>
            </c:ext>
            <c:ext xmlns:c16="http://schemas.microsoft.com/office/drawing/2014/chart" uri="{C3380CC4-5D6E-409C-BE32-E72D297353CC}">
              <c16:uniqueId val="{00000001-D1F8-44A2-9A50-E44EFCE34424}"/>
            </c:ext>
          </c:extLst>
        </c:ser>
        <c:ser>
          <c:idx val="2"/>
          <c:order val="2"/>
          <c:tx>
            <c:strRef>
              <c:f>Sheet1!$D$1</c:f>
              <c:strCache>
                <c:ptCount val="1"/>
                <c:pt idx="0">
                  <c:v>Statastics</c:v>
                </c:pt>
              </c:strCache>
            </c:strRef>
          </c:tx>
          <c:spPr>
            <a:solidFill>
              <a:schemeClr val="accent3"/>
            </a:solidFill>
            <a:ln>
              <a:noFill/>
            </a:ln>
            <a:effectLst/>
          </c:spPr>
          <c:invertIfNegative val="0"/>
          <c:dLbls>
            <c:dLbl>
              <c:idx val="0"/>
              <c:tx>
                <c:rich>
                  <a:bodyPr/>
                  <a:lstStyle/>
                  <a:p>
                    <a:fld id="{C9097E4B-A0E1-41C5-9057-B3E8A6DA1D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909-41C8-B780-755670585F99}"/>
                </c:ext>
              </c:extLst>
            </c:dLbl>
            <c:dLbl>
              <c:idx val="1"/>
              <c:tx>
                <c:rich>
                  <a:bodyPr/>
                  <a:lstStyle/>
                  <a:p>
                    <a:fld id="{CA0A191B-9540-4507-B0DC-BB2345F055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B909-41C8-B780-755670585F99}"/>
                </c:ext>
              </c:extLst>
            </c:dLbl>
            <c:dLbl>
              <c:idx val="2"/>
              <c:tx>
                <c:rich>
                  <a:bodyPr/>
                  <a:lstStyle/>
                  <a:p>
                    <a:fld id="{72C3A761-42E0-4642-9548-7766523DED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909-41C8-B780-755670585F99}"/>
                </c:ext>
              </c:extLst>
            </c:dLbl>
            <c:dLbl>
              <c:idx val="3"/>
              <c:tx>
                <c:rich>
                  <a:bodyPr/>
                  <a:lstStyle/>
                  <a:p>
                    <a:fld id="{B7068862-A705-47B0-B07F-8072EDC3D4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B909-41C8-B780-755670585F99}"/>
                </c:ext>
              </c:extLst>
            </c:dLbl>
            <c:dLbl>
              <c:idx val="4"/>
              <c:tx>
                <c:rich>
                  <a:bodyPr/>
                  <a:lstStyle/>
                  <a:p>
                    <a:fld id="{CE660E67-CAD4-43A6-A122-BD97CC5777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909-41C8-B780-755670585F9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Gowri Sankar</c:v>
                </c:pt>
                <c:pt idx="1">
                  <c:v>Lakshi</c:v>
                </c:pt>
                <c:pt idx="2">
                  <c:v>Satish</c:v>
                </c:pt>
                <c:pt idx="3">
                  <c:v>Hitesh</c:v>
                </c:pt>
                <c:pt idx="4">
                  <c:v>Harsh</c:v>
                </c:pt>
              </c:strCache>
            </c:strRef>
          </c:cat>
          <c:val>
            <c:numRef>
              <c:f>Sheet1!$D$2:$D$6</c:f>
              <c:numCache>
                <c:formatCode>0.00%</c:formatCode>
                <c:ptCount val="5"/>
                <c:pt idx="0">
                  <c:v>0.1</c:v>
                </c:pt>
                <c:pt idx="1">
                  <c:v>0.2</c:v>
                </c:pt>
                <c:pt idx="2">
                  <c:v>0.25</c:v>
                </c:pt>
                <c:pt idx="3">
                  <c:v>0.25</c:v>
                </c:pt>
                <c:pt idx="4">
                  <c:v>0.15</c:v>
                </c:pt>
              </c:numCache>
            </c:numRef>
          </c:val>
          <c:extLst>
            <c:ext xmlns:c15="http://schemas.microsoft.com/office/drawing/2012/chart" uri="{02D57815-91ED-43cb-92C2-25804820EDAC}">
              <c15:datalabelsRange>
                <c15:f>Sheet1!$D$2:$D$6</c15:f>
                <c15:dlblRangeCache>
                  <c:ptCount val="5"/>
                  <c:pt idx="0">
                    <c:v>10.00%</c:v>
                  </c:pt>
                  <c:pt idx="1">
                    <c:v>20.00%</c:v>
                  </c:pt>
                  <c:pt idx="2">
                    <c:v>25.00%</c:v>
                  </c:pt>
                  <c:pt idx="3">
                    <c:v>25.00%</c:v>
                  </c:pt>
                  <c:pt idx="4">
                    <c:v>15.00%</c:v>
                  </c:pt>
                </c15:dlblRangeCache>
              </c15:datalabelsRange>
            </c:ext>
            <c:ext xmlns:c16="http://schemas.microsoft.com/office/drawing/2014/chart" uri="{C3380CC4-5D6E-409C-BE32-E72D297353CC}">
              <c16:uniqueId val="{00000002-D1F8-44A2-9A50-E44EFCE34424}"/>
            </c:ext>
          </c:extLst>
        </c:ser>
        <c:ser>
          <c:idx val="3"/>
          <c:order val="3"/>
          <c:tx>
            <c:strRef>
              <c:f>Sheet1!$E$1</c:f>
              <c:strCache>
                <c:ptCount val="1"/>
                <c:pt idx="0">
                  <c:v>Documentation</c:v>
                </c:pt>
              </c:strCache>
            </c:strRef>
          </c:tx>
          <c:spPr>
            <a:solidFill>
              <a:schemeClr val="accent4"/>
            </a:solidFill>
            <a:ln>
              <a:noFill/>
            </a:ln>
            <a:effectLst/>
          </c:spPr>
          <c:invertIfNegative val="0"/>
          <c:dLbls>
            <c:dLbl>
              <c:idx val="0"/>
              <c:tx>
                <c:rich>
                  <a:bodyPr/>
                  <a:lstStyle/>
                  <a:p>
                    <a:fld id="{CC273779-E1DF-4EEF-A5C7-5E3952B723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B909-41C8-B780-755670585F99}"/>
                </c:ext>
              </c:extLst>
            </c:dLbl>
            <c:dLbl>
              <c:idx val="1"/>
              <c:tx>
                <c:rich>
                  <a:bodyPr/>
                  <a:lstStyle/>
                  <a:p>
                    <a:fld id="{CB0E223A-721C-4532-BE17-2309332DE9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909-41C8-B780-755670585F99}"/>
                </c:ext>
              </c:extLst>
            </c:dLbl>
            <c:dLbl>
              <c:idx val="2"/>
              <c:tx>
                <c:rich>
                  <a:bodyPr/>
                  <a:lstStyle/>
                  <a:p>
                    <a:fld id="{5016968A-FF0C-4FEF-9B2C-7092314E1B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909-41C8-B780-755670585F99}"/>
                </c:ext>
              </c:extLst>
            </c:dLbl>
            <c:dLbl>
              <c:idx val="3"/>
              <c:tx>
                <c:rich>
                  <a:bodyPr/>
                  <a:lstStyle/>
                  <a:p>
                    <a:fld id="{0068730B-322B-4EB0-AB6C-74C8032F13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909-41C8-B780-755670585F99}"/>
                </c:ext>
              </c:extLst>
            </c:dLbl>
            <c:dLbl>
              <c:idx val="4"/>
              <c:tx>
                <c:rich>
                  <a:bodyPr/>
                  <a:lstStyle/>
                  <a:p>
                    <a:fld id="{73EF7FA2-2C00-49DA-BBBB-E5425687A8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909-41C8-B780-755670585F99}"/>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Gowri Sankar</c:v>
                </c:pt>
                <c:pt idx="1">
                  <c:v>Lakshi</c:v>
                </c:pt>
                <c:pt idx="2">
                  <c:v>Satish</c:v>
                </c:pt>
                <c:pt idx="3">
                  <c:v>Hitesh</c:v>
                </c:pt>
                <c:pt idx="4">
                  <c:v>Harsh</c:v>
                </c:pt>
              </c:strCache>
            </c:strRef>
          </c:cat>
          <c:val>
            <c:numRef>
              <c:f>Sheet1!$E$2:$E$6</c:f>
              <c:numCache>
                <c:formatCode>0.00%</c:formatCode>
                <c:ptCount val="5"/>
                <c:pt idx="0">
                  <c:v>0.15</c:v>
                </c:pt>
                <c:pt idx="1">
                  <c:v>0.2</c:v>
                </c:pt>
                <c:pt idx="2">
                  <c:v>0.1</c:v>
                </c:pt>
                <c:pt idx="3">
                  <c:v>0.15</c:v>
                </c:pt>
                <c:pt idx="4">
                  <c:v>0.15</c:v>
                </c:pt>
              </c:numCache>
            </c:numRef>
          </c:val>
          <c:extLst>
            <c:ext xmlns:c15="http://schemas.microsoft.com/office/drawing/2012/chart" uri="{02D57815-91ED-43cb-92C2-25804820EDAC}">
              <c15:datalabelsRange>
                <c15:f>Sheet1!$E$2:$E$6</c15:f>
                <c15:dlblRangeCache>
                  <c:ptCount val="5"/>
                  <c:pt idx="0">
                    <c:v>15.00%</c:v>
                  </c:pt>
                  <c:pt idx="1">
                    <c:v>20.00%</c:v>
                  </c:pt>
                  <c:pt idx="2">
                    <c:v>10.00%</c:v>
                  </c:pt>
                  <c:pt idx="3">
                    <c:v>15.00%</c:v>
                  </c:pt>
                  <c:pt idx="4">
                    <c:v>15.00%</c:v>
                  </c:pt>
                </c15:dlblRangeCache>
              </c15:datalabelsRange>
            </c:ext>
            <c:ext xmlns:c16="http://schemas.microsoft.com/office/drawing/2014/chart" uri="{C3380CC4-5D6E-409C-BE32-E72D297353CC}">
              <c16:uniqueId val="{00000003-D1F8-44A2-9A50-E44EFCE34424}"/>
            </c:ext>
          </c:extLst>
        </c:ser>
        <c:dLbls>
          <c:dLblPos val="ctr"/>
          <c:showLegendKey val="0"/>
          <c:showVal val="1"/>
          <c:showCatName val="0"/>
          <c:showSerName val="0"/>
          <c:showPercent val="0"/>
          <c:showBubbleSize val="0"/>
        </c:dLbls>
        <c:gapWidth val="104"/>
        <c:overlap val="100"/>
        <c:axId val="316287104"/>
        <c:axId val="316287888"/>
      </c:barChart>
      <c:catAx>
        <c:axId val="316287104"/>
        <c:scaling>
          <c:orientation val="minMax"/>
        </c:scaling>
        <c:delete val="0"/>
        <c:axPos val="l"/>
        <c:title>
          <c:tx>
            <c:rich>
              <a:bodyPr/>
              <a:lstStyle/>
              <a:p>
                <a:pPr>
                  <a:defRPr/>
                </a:pPr>
                <a:r>
                  <a:rPr lang="en-US" dirty="0"/>
                  <a:t>Group Member</a:t>
                </a:r>
              </a:p>
            </c:rich>
          </c:tx>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287888"/>
        <c:crosses val="autoZero"/>
        <c:auto val="1"/>
        <c:lblAlgn val="ctr"/>
        <c:lblOffset val="100"/>
        <c:noMultiLvlLbl val="0"/>
      </c:catAx>
      <c:valAx>
        <c:axId val="316287888"/>
        <c:scaling>
          <c:orientation val="minMax"/>
          <c:max val="1"/>
        </c:scaling>
        <c:delete val="0"/>
        <c:axPos val="b"/>
        <c:majorGridlines>
          <c:spPr>
            <a:ln w="3175" cap="flat" cmpd="sng" algn="ctr">
              <a:solidFill>
                <a:schemeClr val="tx2"/>
              </a:solidFill>
              <a:round/>
            </a:ln>
            <a:effectLst/>
          </c:spPr>
        </c:majorGridlines>
        <c:title>
          <c:tx>
            <c:rich>
              <a:bodyPr/>
              <a:lstStyle/>
              <a:p>
                <a:pPr>
                  <a:defRPr/>
                </a:pPr>
                <a:r>
                  <a:rPr lang="en-US" dirty="0"/>
                  <a:t>Group</a:t>
                </a:r>
                <a:r>
                  <a:rPr lang="en-US" baseline="0" dirty="0"/>
                  <a:t> Contribution</a:t>
                </a:r>
                <a:endParaRPr lang="en-US" dirty="0"/>
              </a:p>
            </c:rich>
          </c:tx>
          <c:overlay val="0"/>
        </c:title>
        <c:numFmt formatCode="0.00%" sourceLinked="1"/>
        <c:majorTickMark val="none"/>
        <c:minorTickMark val="none"/>
        <c:tickLblPos val="nextTo"/>
        <c:spPr>
          <a:noFill/>
          <a:ln w="3175">
            <a:solidFill>
              <a:schemeClr val="tx2"/>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287104"/>
        <c:crosses val="autoZero"/>
        <c:crossBetween val="between"/>
      </c:valAx>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2/11/2022</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2/11/2022</a:t>
            </a:fld>
            <a:endParaRPr lang="en-US" dirty="0"/>
          </a:p>
        </p:txBody>
      </p:sp>
      <p:sp>
        <p:nvSpPr>
          <p:cNvPr id="4" name="Slide Image Placeholder 3"/>
          <p:cNvSpPr>
            <a:spLocks noGrp="1" noRot="1" noChangeAspect="1"/>
          </p:cNvSpPr>
          <p:nvPr>
            <p:ph type="sldImg" idx="2"/>
          </p:nvPr>
        </p:nvSpPr>
        <p:spPr>
          <a:xfrm>
            <a:off x="1058863" y="720725"/>
            <a:ext cx="519747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720725"/>
            <a:ext cx="519747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4011000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720725"/>
            <a:ext cx="519747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72592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720725"/>
            <a:ext cx="5197475" cy="3598863"/>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9552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38" name="Picture Placeholder 8">
            <a:extLst>
              <a:ext uri="{FF2B5EF4-FFF2-40B4-BE49-F238E27FC236}">
                <a16:creationId xmlns:a16="http://schemas.microsoft.com/office/drawing/2014/main" id="{0C306D81-7367-44CC-A37B-727E754CBE7A}"/>
              </a:ext>
            </a:extLst>
          </p:cNvPr>
          <p:cNvSpPr>
            <a:spLocks noGrp="1"/>
          </p:cNvSpPr>
          <p:nvPr>
            <p:ph type="pic" sz="quarter" idx="11"/>
          </p:nvPr>
        </p:nvSpPr>
        <p:spPr>
          <a:xfrm>
            <a:off x="2316907" y="806196"/>
            <a:ext cx="5404104" cy="5404104"/>
          </a:xfrm>
          <a:prstGeom prst="rect">
            <a:avLst/>
          </a:prstGeom>
        </p:spPr>
        <p:txBody>
          <a:bodyPr/>
          <a:lstStyle/>
          <a:p>
            <a:r>
              <a:rPr lang="en-US" noProof="0"/>
              <a:t>Click icon to add picture</a:t>
            </a:r>
            <a:endParaRPr lang="en-US" noProof="0" dirty="0"/>
          </a:p>
        </p:txBody>
      </p:sp>
      <p:sp>
        <p:nvSpPr>
          <p:cNvPr id="39" name="Text Placeholder 4">
            <a:extLst>
              <a:ext uri="{FF2B5EF4-FFF2-40B4-BE49-F238E27FC236}">
                <a16:creationId xmlns:a16="http://schemas.microsoft.com/office/drawing/2014/main" id="{0A4DCBC5-2A16-405E-9022-F4702155B272}"/>
              </a:ext>
            </a:extLst>
          </p:cNvPr>
          <p:cNvSpPr>
            <a:spLocks noGrp="1"/>
          </p:cNvSpPr>
          <p:nvPr>
            <p:ph type="body" sz="quarter" idx="10"/>
          </p:nvPr>
        </p:nvSpPr>
        <p:spPr>
          <a:xfrm>
            <a:off x="407592" y="6381750"/>
            <a:ext cx="3612594"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40" name="Title 1">
            <a:extLst>
              <a:ext uri="{FF2B5EF4-FFF2-40B4-BE49-F238E27FC236}">
                <a16:creationId xmlns:a16="http://schemas.microsoft.com/office/drawing/2014/main" id="{AFA667C9-E853-487C-B2C4-317FB083F297}"/>
              </a:ext>
            </a:extLst>
          </p:cNvPr>
          <p:cNvSpPr>
            <a:spLocks noGrp="1"/>
          </p:cNvSpPr>
          <p:nvPr>
            <p:ph type="ctrTitle"/>
          </p:nvPr>
        </p:nvSpPr>
        <p:spPr bwMode="gray">
          <a:xfrm>
            <a:off x="407592" y="5186209"/>
            <a:ext cx="3612594"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grpSp>
        <p:nvGrpSpPr>
          <p:cNvPr id="44" name="Group 43">
            <a:extLst>
              <a:ext uri="{FF2B5EF4-FFF2-40B4-BE49-F238E27FC236}">
                <a16:creationId xmlns:a16="http://schemas.microsoft.com/office/drawing/2014/main" id="{EF185341-9C60-4AD4-9579-2287699EE8DE}"/>
              </a:ext>
            </a:extLst>
          </p:cNvPr>
          <p:cNvGrpSpPr/>
          <p:nvPr userDrawn="1"/>
        </p:nvGrpSpPr>
        <p:grpSpPr>
          <a:xfrm>
            <a:off x="377991" y="378000"/>
            <a:ext cx="1620000" cy="307976"/>
            <a:chOff x="398463" y="404813"/>
            <a:chExt cx="1627187" cy="307976"/>
          </a:xfrm>
          <a:solidFill>
            <a:schemeClr val="bg1"/>
          </a:solidFill>
        </p:grpSpPr>
        <p:sp>
          <p:nvSpPr>
            <p:cNvPr id="45" name="Oval 5">
              <a:extLst>
                <a:ext uri="{FF2B5EF4-FFF2-40B4-BE49-F238E27FC236}">
                  <a16:creationId xmlns:a16="http://schemas.microsoft.com/office/drawing/2014/main" id="{DB0C536E-46EA-44F7-B243-2E791E655038}"/>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6" name="Freeform 6">
              <a:extLst>
                <a:ext uri="{FF2B5EF4-FFF2-40B4-BE49-F238E27FC236}">
                  <a16:creationId xmlns:a16="http://schemas.microsoft.com/office/drawing/2014/main" id="{29784281-A7B9-4D6A-99CC-7F666AED822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7" name="Rectangle 7">
              <a:extLst>
                <a:ext uri="{FF2B5EF4-FFF2-40B4-BE49-F238E27FC236}">
                  <a16:creationId xmlns:a16="http://schemas.microsoft.com/office/drawing/2014/main" id="{2DBA43C2-F624-4598-83BC-A70F81B5560B}"/>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8" name="Freeform 8">
              <a:extLst>
                <a:ext uri="{FF2B5EF4-FFF2-40B4-BE49-F238E27FC236}">
                  <a16:creationId xmlns:a16="http://schemas.microsoft.com/office/drawing/2014/main" id="{E7D0EA23-5693-44F1-ABDE-DC6B70298B9D}"/>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9" name="Rectangle 9">
              <a:extLst>
                <a:ext uri="{FF2B5EF4-FFF2-40B4-BE49-F238E27FC236}">
                  <a16:creationId xmlns:a16="http://schemas.microsoft.com/office/drawing/2014/main" id="{87C13491-8024-4254-81D7-500A7241805F}"/>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50" name="Rectangle 10">
              <a:extLst>
                <a:ext uri="{FF2B5EF4-FFF2-40B4-BE49-F238E27FC236}">
                  <a16:creationId xmlns:a16="http://schemas.microsoft.com/office/drawing/2014/main" id="{C0C0C282-8535-4F6F-AB3C-7134A1EA82F8}"/>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51" name="Freeform 11">
              <a:extLst>
                <a:ext uri="{FF2B5EF4-FFF2-40B4-BE49-F238E27FC236}">
                  <a16:creationId xmlns:a16="http://schemas.microsoft.com/office/drawing/2014/main" id="{FC200BA6-71D3-4ACC-A2A5-797754D0DAF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52" name="Freeform 12">
              <a:extLst>
                <a:ext uri="{FF2B5EF4-FFF2-40B4-BE49-F238E27FC236}">
                  <a16:creationId xmlns:a16="http://schemas.microsoft.com/office/drawing/2014/main" id="{C25519AD-D890-4110-B681-5A01C8311083}"/>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53" name="Freeform 13">
              <a:extLst>
                <a:ext uri="{FF2B5EF4-FFF2-40B4-BE49-F238E27FC236}">
                  <a16:creationId xmlns:a16="http://schemas.microsoft.com/office/drawing/2014/main" id="{447EF8CE-8593-4600-A90D-DC4AE0EF0D61}"/>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54" name="Freeform 14">
              <a:extLst>
                <a:ext uri="{FF2B5EF4-FFF2-40B4-BE49-F238E27FC236}">
                  <a16:creationId xmlns:a16="http://schemas.microsoft.com/office/drawing/2014/main" id="{E6E56E78-32ED-41C5-85EE-44877C2E41AA}"/>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487035599"/>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07592" y="1665289"/>
            <a:ext cx="4545410"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407592" y="651600"/>
            <a:ext cx="909081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407592" y="317502"/>
            <a:ext cx="9090819"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8511486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407592" y="651600"/>
            <a:ext cx="909081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407592" y="317502"/>
            <a:ext cx="9090819"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434143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407592" y="317502"/>
            <a:ext cx="9090819"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267895528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407592" y="317502"/>
            <a:ext cx="9090819"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dirty="0"/>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5147337" y="6477002"/>
            <a:ext cx="3978455" cy="207749"/>
          </a:xfrm>
          <a:prstGeom prst="rect">
            <a:avLst/>
          </a:prstGeom>
          <a:noFill/>
        </p:spPr>
        <p:txBody>
          <a:bodyPr wrap="square" lIns="0" tIns="0" rIns="0" bIns="0" rtlCol="0">
            <a:spAutoFit/>
          </a:bodyPr>
          <a:lstStyle/>
          <a:p>
            <a:pPr marL="0" indent="0" algn="r">
              <a:spcBef>
                <a:spcPts val="0"/>
              </a:spcBef>
              <a:buSzPct val="100000"/>
              <a:buFont typeface="Arial"/>
              <a:buNone/>
            </a:pPr>
            <a:r>
              <a:rPr lang="en-US" sz="675" noProof="0" dirty="0">
                <a:solidFill>
                  <a:schemeClr val="bg1"/>
                </a:solidFill>
                <a:latin typeface="Calibri" panose="020F0502020204030204" pitchFamily="34" charset="0"/>
                <a:cs typeface="Calibri" panose="020F0502020204030204" pitchFamily="34" charset="0"/>
              </a:rPr>
              <a:t>Presentation title</a:t>
            </a:r>
            <a:br>
              <a:rPr lang="en-US" sz="675" noProof="0" dirty="0">
                <a:solidFill>
                  <a:schemeClr val="bg1"/>
                </a:solidFill>
                <a:latin typeface="Calibri" panose="020F0502020204030204" pitchFamily="34" charset="0"/>
                <a:cs typeface="Calibri" panose="020F0502020204030204" pitchFamily="34" charset="0"/>
              </a:rPr>
            </a:br>
            <a:r>
              <a:rPr lang="en-US" sz="675"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407590" y="6477003"/>
            <a:ext cx="4351074" cy="207749"/>
          </a:xfrm>
          <a:prstGeom prst="rect">
            <a:avLst/>
          </a:prstGeom>
          <a:noFill/>
        </p:spPr>
        <p:txBody>
          <a:bodyPr wrap="square" lIns="0" tIns="0" rIns="0" bIns="0" rtlCol="0">
            <a:spAutoFit/>
          </a:bodyPr>
          <a:lstStyle/>
          <a:p>
            <a:pPr marL="0" indent="0">
              <a:spcBef>
                <a:spcPts val="450"/>
              </a:spcBef>
              <a:buSzPct val="100000"/>
              <a:buFont typeface="Arial"/>
              <a:buNone/>
            </a:pPr>
            <a:r>
              <a:rPr lang="en-US" sz="675"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675" noProof="0" dirty="0">
                <a:solidFill>
                  <a:schemeClr val="bg1"/>
                </a:solidFill>
                <a:latin typeface="Calibri" panose="020F0502020204030204" pitchFamily="34" charset="0"/>
                <a:cs typeface="Calibri" panose="020F0502020204030204" pitchFamily="34" charset="0"/>
              </a:rPr>
            </a:br>
            <a:r>
              <a:rPr lang="en-US" sz="675"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9248182" y="6477003"/>
            <a:ext cx="250229" cy="103875"/>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675" noProof="0" smtClean="0">
                <a:solidFill>
                  <a:schemeClr val="bg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675"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51188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07592" y="651600"/>
            <a:ext cx="906940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07592" y="317502"/>
            <a:ext cx="9069409" cy="698501"/>
          </a:xfrm>
          <a:prstGeom prst="rect">
            <a:avLst/>
          </a:prstGeom>
        </p:spPr>
        <p:txBody>
          <a:bodyPr vert="horz" lIns="0" tIns="0" rIns="0" bIns="0" rtlCol="0" anchor="t" anchorCtr="0">
            <a:noAutofit/>
          </a:bodyPr>
          <a:lstStyle>
            <a:lvl1pPr>
              <a:defRPr/>
            </a:lvl1pPr>
          </a:lstStyle>
          <a:p>
            <a:r>
              <a:rPr lang="en-US" noProof="0" dirty="0"/>
              <a:t>Click to edit Master title style</a:t>
            </a:r>
          </a:p>
        </p:txBody>
      </p:sp>
      <p:sp>
        <p:nvSpPr>
          <p:cNvPr id="8" name="Text Placeholder 18"/>
          <p:cNvSpPr>
            <a:spLocks noGrp="1"/>
          </p:cNvSpPr>
          <p:nvPr>
            <p:ph idx="1"/>
          </p:nvPr>
        </p:nvSpPr>
        <p:spPr>
          <a:xfrm>
            <a:off x="407591" y="1700213"/>
            <a:ext cx="9071901" cy="4678986"/>
          </a:xfrm>
          <a:prstGeom prst="rect">
            <a:avLst/>
          </a:prstGeom>
        </p:spPr>
        <p:txBody>
          <a:bodyPr vert="horz" lIns="0" tIns="0" rIns="0" bIns="0" rtlCol="0">
            <a:normAutofit/>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0082710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07592" y="4211955"/>
            <a:ext cx="6929761" cy="2169796"/>
          </a:xfrm>
        </p:spPr>
        <p:txBody>
          <a:bodyPr anchor="b" anchorCtr="0"/>
          <a:lstStyle>
            <a:lvl1pPr>
              <a:lnSpc>
                <a:spcPct val="100000"/>
              </a:lnSpc>
              <a:spcAft>
                <a:spcPts val="450"/>
              </a:spcAft>
              <a:defRPr sz="675"/>
            </a:lvl1pPr>
          </a:lstStyle>
          <a:p>
            <a:pPr lvl="0"/>
            <a:r>
              <a:rPr lang="en-US"/>
              <a:t>Click to edit Master text styles</a:t>
            </a:r>
          </a:p>
        </p:txBody>
      </p:sp>
      <p:sp>
        <p:nvSpPr>
          <p:cNvPr id="3" name="Picture Placeholder 2"/>
          <p:cNvSpPr>
            <a:spLocks noGrp="1"/>
          </p:cNvSpPr>
          <p:nvPr>
            <p:ph type="pic" sz="quarter" idx="14" hasCustomPrompt="1"/>
          </p:nvPr>
        </p:nvSpPr>
        <p:spPr>
          <a:xfrm>
            <a:off x="7613815" y="4211955"/>
            <a:ext cx="1884596" cy="1725448"/>
          </a:xfrm>
        </p:spPr>
        <p:txBody>
          <a:bodyPr anchor="ctr" anchorCtr="0"/>
          <a:lstStyle>
            <a:lvl1pPr algn="ctr">
              <a:defRPr sz="675"/>
            </a:lvl1pPr>
          </a:lstStyle>
          <a:p>
            <a:r>
              <a:rPr lang="en-GB" sz="675" dirty="0"/>
              <a:t>Insert sponsorship mark here</a:t>
            </a:r>
            <a:endParaRPr lang="en-GB" dirty="0"/>
          </a:p>
        </p:txBody>
      </p:sp>
      <p:sp>
        <p:nvSpPr>
          <p:cNvPr id="8" name="Text Placeholder 7"/>
          <p:cNvSpPr>
            <a:spLocks noGrp="1"/>
          </p:cNvSpPr>
          <p:nvPr>
            <p:ph type="body" sz="quarter" idx="15"/>
          </p:nvPr>
        </p:nvSpPr>
        <p:spPr>
          <a:xfrm>
            <a:off x="7613816" y="6018028"/>
            <a:ext cx="1884595" cy="363722"/>
          </a:xfrm>
        </p:spPr>
        <p:txBody>
          <a:bodyPr anchor="b" anchorCtr="0"/>
          <a:lstStyle>
            <a:lvl1pPr>
              <a:lnSpc>
                <a:spcPct val="100000"/>
              </a:lnSpc>
              <a:defRPr sz="713"/>
            </a:lvl1pPr>
          </a:lstStyle>
          <a:p>
            <a:pPr lvl="0"/>
            <a:r>
              <a:rPr lang="en-US"/>
              <a:t>Click to edit Master text styles</a:t>
            </a:r>
          </a:p>
        </p:txBody>
      </p:sp>
      <p:grpSp>
        <p:nvGrpSpPr>
          <p:cNvPr id="16" name="Group 15">
            <a:extLst>
              <a:ext uri="{FF2B5EF4-FFF2-40B4-BE49-F238E27FC236}">
                <a16:creationId xmlns:a16="http://schemas.microsoft.com/office/drawing/2014/main" id="{F85FB3C6-C1BB-41C2-856E-B15316A7B971}"/>
              </a:ext>
            </a:extLst>
          </p:cNvPr>
          <p:cNvGrpSpPr/>
          <p:nvPr userDrawn="1"/>
        </p:nvGrpSpPr>
        <p:grpSpPr>
          <a:xfrm>
            <a:off x="377991" y="378000"/>
            <a:ext cx="1620000" cy="307976"/>
            <a:chOff x="398463" y="404813"/>
            <a:chExt cx="1627187" cy="307976"/>
          </a:xfrm>
          <a:solidFill>
            <a:schemeClr val="tx1"/>
          </a:solidFill>
        </p:grpSpPr>
        <p:sp>
          <p:nvSpPr>
            <p:cNvPr id="17" name="Oval 5">
              <a:extLst>
                <a:ext uri="{FF2B5EF4-FFF2-40B4-BE49-F238E27FC236}">
                  <a16:creationId xmlns:a16="http://schemas.microsoft.com/office/drawing/2014/main" id="{08F01EBA-EDE4-4F1A-B341-CF6FC21F7620}"/>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6">
              <a:extLst>
                <a:ext uri="{FF2B5EF4-FFF2-40B4-BE49-F238E27FC236}">
                  <a16:creationId xmlns:a16="http://schemas.microsoft.com/office/drawing/2014/main" id="{2C21045F-B131-45B5-A4E5-97EE492293DD}"/>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Rectangle 7">
              <a:extLst>
                <a:ext uri="{FF2B5EF4-FFF2-40B4-BE49-F238E27FC236}">
                  <a16:creationId xmlns:a16="http://schemas.microsoft.com/office/drawing/2014/main" id="{00E1BE87-7C64-4B23-A222-225F02F5E8E1}"/>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1" name="Freeform 8">
              <a:extLst>
                <a:ext uri="{FF2B5EF4-FFF2-40B4-BE49-F238E27FC236}">
                  <a16:creationId xmlns:a16="http://schemas.microsoft.com/office/drawing/2014/main" id="{898BA858-0D1A-43DC-8821-7D4D8ABF4B09}"/>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2" name="Rectangle 9">
              <a:extLst>
                <a:ext uri="{FF2B5EF4-FFF2-40B4-BE49-F238E27FC236}">
                  <a16:creationId xmlns:a16="http://schemas.microsoft.com/office/drawing/2014/main" id="{708CA0E0-7A20-4A11-9256-2BB3BC756BE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3" name="Rectangle 10">
              <a:extLst>
                <a:ext uri="{FF2B5EF4-FFF2-40B4-BE49-F238E27FC236}">
                  <a16:creationId xmlns:a16="http://schemas.microsoft.com/office/drawing/2014/main" id="{2BF319BC-099B-47C9-8A54-E2CBEF56DDD6}"/>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4" name="Freeform 11">
              <a:extLst>
                <a:ext uri="{FF2B5EF4-FFF2-40B4-BE49-F238E27FC236}">
                  <a16:creationId xmlns:a16="http://schemas.microsoft.com/office/drawing/2014/main" id="{BBD801EE-0D67-42CF-8BBE-E024A744721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5" name="Freeform 12">
              <a:extLst>
                <a:ext uri="{FF2B5EF4-FFF2-40B4-BE49-F238E27FC236}">
                  <a16:creationId xmlns:a16="http://schemas.microsoft.com/office/drawing/2014/main" id="{AC0C1193-D490-4C52-AB03-FA459CAC7A5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6" name="Freeform 13">
              <a:extLst>
                <a:ext uri="{FF2B5EF4-FFF2-40B4-BE49-F238E27FC236}">
                  <a16:creationId xmlns:a16="http://schemas.microsoft.com/office/drawing/2014/main" id="{B3EC2837-839A-42ED-836F-C967996EB72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7" name="Freeform 14">
              <a:extLst>
                <a:ext uri="{FF2B5EF4-FFF2-40B4-BE49-F238E27FC236}">
                  <a16:creationId xmlns:a16="http://schemas.microsoft.com/office/drawing/2014/main" id="{7E97C918-6F31-4DF4-BEDE-6C04D74FA48C}"/>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089244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07592" y="4211955"/>
            <a:ext cx="6929761" cy="2169796"/>
          </a:xfrm>
        </p:spPr>
        <p:txBody>
          <a:bodyPr anchor="b" anchorCtr="0">
            <a:noAutofit/>
          </a:bodyPr>
          <a:lstStyle>
            <a:lvl1pPr>
              <a:lnSpc>
                <a:spcPct val="100000"/>
              </a:lnSpc>
              <a:spcAft>
                <a:spcPts val="450"/>
              </a:spcAft>
              <a:defRPr sz="675">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7613815" y="4211955"/>
            <a:ext cx="1884596" cy="1725448"/>
          </a:xfrm>
        </p:spPr>
        <p:txBody>
          <a:bodyPr anchor="ctr" anchorCtr="0"/>
          <a:lstStyle>
            <a:lvl1pPr algn="ctr">
              <a:defRPr sz="675">
                <a:solidFill>
                  <a:schemeClr val="bg1"/>
                </a:solidFill>
              </a:defRPr>
            </a:lvl1pPr>
          </a:lstStyle>
          <a:p>
            <a:r>
              <a:rPr lang="en-GB" sz="675" dirty="0"/>
              <a:t>Insert sponsorship mark here</a:t>
            </a:r>
            <a:endParaRPr lang="en-GB" dirty="0"/>
          </a:p>
        </p:txBody>
      </p:sp>
      <p:sp>
        <p:nvSpPr>
          <p:cNvPr id="8" name="Text Placeholder 7"/>
          <p:cNvSpPr>
            <a:spLocks noGrp="1"/>
          </p:cNvSpPr>
          <p:nvPr>
            <p:ph type="body" sz="quarter" idx="15"/>
          </p:nvPr>
        </p:nvSpPr>
        <p:spPr>
          <a:xfrm>
            <a:off x="7613816" y="6018028"/>
            <a:ext cx="1884595" cy="363722"/>
          </a:xfrm>
        </p:spPr>
        <p:txBody>
          <a:bodyPr anchor="b" anchorCtr="0">
            <a:noAutofit/>
          </a:bodyPr>
          <a:lstStyle>
            <a:lvl1pPr>
              <a:lnSpc>
                <a:spcPct val="100000"/>
              </a:lnSpc>
              <a:defRPr sz="713">
                <a:solidFill>
                  <a:schemeClr val="bg1"/>
                </a:solidFill>
              </a:defRPr>
            </a:lvl1pPr>
          </a:lstStyle>
          <a:p>
            <a:pPr lvl="0"/>
            <a:r>
              <a:rPr lang="en-US"/>
              <a:t>Click to edit Master text styles</a:t>
            </a:r>
          </a:p>
        </p:txBody>
      </p:sp>
      <p:grpSp>
        <p:nvGrpSpPr>
          <p:cNvPr id="22" name="Group 21">
            <a:extLst>
              <a:ext uri="{FF2B5EF4-FFF2-40B4-BE49-F238E27FC236}">
                <a16:creationId xmlns:a16="http://schemas.microsoft.com/office/drawing/2014/main" id="{57E9B60F-1848-4332-A5B0-820525945CC7}"/>
              </a:ext>
            </a:extLst>
          </p:cNvPr>
          <p:cNvGrpSpPr/>
          <p:nvPr userDrawn="1"/>
        </p:nvGrpSpPr>
        <p:grpSpPr>
          <a:xfrm>
            <a:off x="377991" y="378000"/>
            <a:ext cx="1620000" cy="307976"/>
            <a:chOff x="398463" y="404813"/>
            <a:chExt cx="1627187" cy="307976"/>
          </a:xfrm>
          <a:solidFill>
            <a:schemeClr val="bg1"/>
          </a:solidFill>
        </p:grpSpPr>
        <p:sp>
          <p:nvSpPr>
            <p:cNvPr id="23" name="Oval 5">
              <a:extLst>
                <a:ext uri="{FF2B5EF4-FFF2-40B4-BE49-F238E27FC236}">
                  <a16:creationId xmlns:a16="http://schemas.microsoft.com/office/drawing/2014/main" id="{231B60AE-C5FF-478D-9A92-C40E36AAE011}"/>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Freeform 6">
              <a:extLst>
                <a:ext uri="{FF2B5EF4-FFF2-40B4-BE49-F238E27FC236}">
                  <a16:creationId xmlns:a16="http://schemas.microsoft.com/office/drawing/2014/main" id="{76BBF72B-8498-45DA-AD1A-8CE845B8EE65}"/>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Rectangle 7">
              <a:extLst>
                <a:ext uri="{FF2B5EF4-FFF2-40B4-BE49-F238E27FC236}">
                  <a16:creationId xmlns:a16="http://schemas.microsoft.com/office/drawing/2014/main" id="{D47532ED-738F-4F3D-B297-43E6293AB46D}"/>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Freeform 8">
              <a:extLst>
                <a:ext uri="{FF2B5EF4-FFF2-40B4-BE49-F238E27FC236}">
                  <a16:creationId xmlns:a16="http://schemas.microsoft.com/office/drawing/2014/main" id="{7157CE44-3642-46EF-9A08-38CC431A8536}"/>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Rectangle 9">
              <a:extLst>
                <a:ext uri="{FF2B5EF4-FFF2-40B4-BE49-F238E27FC236}">
                  <a16:creationId xmlns:a16="http://schemas.microsoft.com/office/drawing/2014/main" id="{3CF2E3C7-E183-4042-A418-9DAB5695F12F}"/>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8" name="Rectangle 10">
              <a:extLst>
                <a:ext uri="{FF2B5EF4-FFF2-40B4-BE49-F238E27FC236}">
                  <a16:creationId xmlns:a16="http://schemas.microsoft.com/office/drawing/2014/main" id="{13639726-9D60-42A1-A8CB-55D6D74C8B4C}"/>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11">
              <a:extLst>
                <a:ext uri="{FF2B5EF4-FFF2-40B4-BE49-F238E27FC236}">
                  <a16:creationId xmlns:a16="http://schemas.microsoft.com/office/drawing/2014/main" id="{7DD10FA0-A0F2-40F1-9CBE-4C6DEAD80BB9}"/>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0" name="Freeform 12">
              <a:extLst>
                <a:ext uri="{FF2B5EF4-FFF2-40B4-BE49-F238E27FC236}">
                  <a16:creationId xmlns:a16="http://schemas.microsoft.com/office/drawing/2014/main" id="{376B0C11-8D79-4C5C-AC33-B423BA2AFDA9}"/>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8" name="Freeform 13">
              <a:extLst>
                <a:ext uri="{FF2B5EF4-FFF2-40B4-BE49-F238E27FC236}">
                  <a16:creationId xmlns:a16="http://schemas.microsoft.com/office/drawing/2014/main" id="{C37B43A3-FB54-4753-B7C4-0563E5A35FE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9" name="Freeform 14">
              <a:extLst>
                <a:ext uri="{FF2B5EF4-FFF2-40B4-BE49-F238E27FC236}">
                  <a16:creationId xmlns:a16="http://schemas.microsoft.com/office/drawing/2014/main" id="{0251C991-6C3E-4A4F-9B0C-2F196A16D246}"/>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4022595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0" name="Picture Placeholder 8">
            <a:extLst>
              <a:ext uri="{FF2B5EF4-FFF2-40B4-BE49-F238E27FC236}">
                <a16:creationId xmlns:a16="http://schemas.microsoft.com/office/drawing/2014/main" id="{892C7A80-2F74-41D9-9C9C-234D6446E6AC}"/>
              </a:ext>
            </a:extLst>
          </p:cNvPr>
          <p:cNvSpPr>
            <a:spLocks noGrp="1"/>
          </p:cNvSpPr>
          <p:nvPr>
            <p:ph type="pic" sz="quarter" idx="11"/>
          </p:nvPr>
        </p:nvSpPr>
        <p:spPr>
          <a:xfrm>
            <a:off x="2316907" y="806196"/>
            <a:ext cx="5404104" cy="5404104"/>
          </a:xfrm>
          <a:prstGeom prst="rect">
            <a:avLst/>
          </a:prstGeom>
        </p:spPr>
        <p:txBody>
          <a:bodyPr/>
          <a:lstStyle/>
          <a:p>
            <a:r>
              <a:rPr lang="en-US" noProof="0"/>
              <a:t>Click icon to add picture</a:t>
            </a:r>
            <a:endParaRPr lang="en-US" noProof="0" dirty="0"/>
          </a:p>
        </p:txBody>
      </p:sp>
      <p:sp>
        <p:nvSpPr>
          <p:cNvPr id="44" name="Text Placeholder 4">
            <a:extLst>
              <a:ext uri="{FF2B5EF4-FFF2-40B4-BE49-F238E27FC236}">
                <a16:creationId xmlns:a16="http://schemas.microsoft.com/office/drawing/2014/main" id="{2F1BA371-7C45-441E-ACDE-BBA00631B4A7}"/>
              </a:ext>
            </a:extLst>
          </p:cNvPr>
          <p:cNvSpPr>
            <a:spLocks noGrp="1"/>
          </p:cNvSpPr>
          <p:nvPr>
            <p:ph type="body" sz="quarter" idx="10"/>
          </p:nvPr>
        </p:nvSpPr>
        <p:spPr>
          <a:xfrm>
            <a:off x="407592" y="6381750"/>
            <a:ext cx="3612594"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45" name="Title 1">
            <a:extLst>
              <a:ext uri="{FF2B5EF4-FFF2-40B4-BE49-F238E27FC236}">
                <a16:creationId xmlns:a16="http://schemas.microsoft.com/office/drawing/2014/main" id="{7F559C5E-1B95-452D-8CFE-5993B5796495}"/>
              </a:ext>
            </a:extLst>
          </p:cNvPr>
          <p:cNvSpPr>
            <a:spLocks noGrp="1"/>
          </p:cNvSpPr>
          <p:nvPr>
            <p:ph type="ctrTitle"/>
          </p:nvPr>
        </p:nvSpPr>
        <p:spPr bwMode="gray">
          <a:xfrm>
            <a:off x="407592" y="5186209"/>
            <a:ext cx="3612594"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grpSp>
        <p:nvGrpSpPr>
          <p:cNvPr id="57" name="Group 56">
            <a:extLst>
              <a:ext uri="{FF2B5EF4-FFF2-40B4-BE49-F238E27FC236}">
                <a16:creationId xmlns:a16="http://schemas.microsoft.com/office/drawing/2014/main" id="{04C09B64-E4EE-4584-A4DA-88D0312DB3EB}"/>
              </a:ext>
            </a:extLst>
          </p:cNvPr>
          <p:cNvGrpSpPr/>
          <p:nvPr userDrawn="1"/>
        </p:nvGrpSpPr>
        <p:grpSpPr>
          <a:xfrm>
            <a:off x="377991" y="378000"/>
            <a:ext cx="1620000" cy="307976"/>
            <a:chOff x="398463" y="404813"/>
            <a:chExt cx="1627187" cy="307976"/>
          </a:xfrm>
          <a:solidFill>
            <a:schemeClr val="tx1"/>
          </a:solidFill>
        </p:grpSpPr>
        <p:sp>
          <p:nvSpPr>
            <p:cNvPr id="58" name="Oval 5">
              <a:extLst>
                <a:ext uri="{FF2B5EF4-FFF2-40B4-BE49-F238E27FC236}">
                  <a16:creationId xmlns:a16="http://schemas.microsoft.com/office/drawing/2014/main" id="{38241FA3-65F8-4074-8292-4943C680EDA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59" name="Freeform 6">
              <a:extLst>
                <a:ext uri="{FF2B5EF4-FFF2-40B4-BE49-F238E27FC236}">
                  <a16:creationId xmlns:a16="http://schemas.microsoft.com/office/drawing/2014/main" id="{FE2690EA-92F3-478F-8ED2-C73FC6E62D8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60" name="Rectangle 7">
              <a:extLst>
                <a:ext uri="{FF2B5EF4-FFF2-40B4-BE49-F238E27FC236}">
                  <a16:creationId xmlns:a16="http://schemas.microsoft.com/office/drawing/2014/main" id="{CDCF0549-E370-4C10-BF35-90D2147A246D}"/>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61" name="Freeform 8">
              <a:extLst>
                <a:ext uri="{FF2B5EF4-FFF2-40B4-BE49-F238E27FC236}">
                  <a16:creationId xmlns:a16="http://schemas.microsoft.com/office/drawing/2014/main" id="{42F0EF0A-0E5A-4515-9E81-9D7C3F3FD86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62" name="Rectangle 9">
              <a:extLst>
                <a:ext uri="{FF2B5EF4-FFF2-40B4-BE49-F238E27FC236}">
                  <a16:creationId xmlns:a16="http://schemas.microsoft.com/office/drawing/2014/main" id="{B779EC4A-064D-4269-BE96-02E61367D74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63" name="Rectangle 10">
              <a:extLst>
                <a:ext uri="{FF2B5EF4-FFF2-40B4-BE49-F238E27FC236}">
                  <a16:creationId xmlns:a16="http://schemas.microsoft.com/office/drawing/2014/main" id="{EA9B4DB2-079A-4FF0-8362-E47850D23B12}"/>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64" name="Freeform 11">
              <a:extLst>
                <a:ext uri="{FF2B5EF4-FFF2-40B4-BE49-F238E27FC236}">
                  <a16:creationId xmlns:a16="http://schemas.microsoft.com/office/drawing/2014/main" id="{FDF5C3A9-4A7F-4366-BEAD-3BFF91DF3F50}"/>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65" name="Freeform 12">
              <a:extLst>
                <a:ext uri="{FF2B5EF4-FFF2-40B4-BE49-F238E27FC236}">
                  <a16:creationId xmlns:a16="http://schemas.microsoft.com/office/drawing/2014/main" id="{3E7C4545-4EBC-4C29-AD62-DAA1E7775C6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66" name="Freeform 13">
              <a:extLst>
                <a:ext uri="{FF2B5EF4-FFF2-40B4-BE49-F238E27FC236}">
                  <a16:creationId xmlns:a16="http://schemas.microsoft.com/office/drawing/2014/main" id="{68F074A2-FF90-42CF-B710-85474DB1BB9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67" name="Freeform 14">
              <a:extLst>
                <a:ext uri="{FF2B5EF4-FFF2-40B4-BE49-F238E27FC236}">
                  <a16:creationId xmlns:a16="http://schemas.microsoft.com/office/drawing/2014/main" id="{D788D05C-2002-4311-B65F-0FB78339A3EC}"/>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900239023"/>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9906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28" name="Text Placeholder 4">
            <a:extLst>
              <a:ext uri="{FF2B5EF4-FFF2-40B4-BE49-F238E27FC236}">
                <a16:creationId xmlns:a16="http://schemas.microsoft.com/office/drawing/2014/main" id="{A2979540-49AA-4CC6-B854-4B159074BC1A}"/>
              </a:ext>
            </a:extLst>
          </p:cNvPr>
          <p:cNvSpPr>
            <a:spLocks noGrp="1"/>
          </p:cNvSpPr>
          <p:nvPr>
            <p:ph type="body" sz="quarter" idx="10"/>
          </p:nvPr>
        </p:nvSpPr>
        <p:spPr>
          <a:xfrm>
            <a:off x="407592" y="6381750"/>
            <a:ext cx="3612594"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0E87A852-8CC1-4BAF-BDD0-6E994F6E38CD}"/>
              </a:ext>
            </a:extLst>
          </p:cNvPr>
          <p:cNvSpPr>
            <a:spLocks noGrp="1"/>
          </p:cNvSpPr>
          <p:nvPr>
            <p:ph type="ctrTitle"/>
          </p:nvPr>
        </p:nvSpPr>
        <p:spPr bwMode="gray">
          <a:xfrm>
            <a:off x="407592" y="5186209"/>
            <a:ext cx="3612594"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grpSp>
        <p:nvGrpSpPr>
          <p:cNvPr id="30" name="Group 29">
            <a:extLst>
              <a:ext uri="{FF2B5EF4-FFF2-40B4-BE49-F238E27FC236}">
                <a16:creationId xmlns:a16="http://schemas.microsoft.com/office/drawing/2014/main" id="{9FABFF32-D9F7-424A-88FD-E37E5C038E07}"/>
              </a:ext>
            </a:extLst>
          </p:cNvPr>
          <p:cNvGrpSpPr/>
          <p:nvPr userDrawn="1"/>
        </p:nvGrpSpPr>
        <p:grpSpPr>
          <a:xfrm>
            <a:off x="377991" y="378000"/>
            <a:ext cx="1620000" cy="307976"/>
            <a:chOff x="398463" y="404813"/>
            <a:chExt cx="1627187" cy="307976"/>
          </a:xfrm>
          <a:solidFill>
            <a:schemeClr val="bg1"/>
          </a:solidFill>
        </p:grpSpPr>
        <p:sp>
          <p:nvSpPr>
            <p:cNvPr id="31" name="Oval 5">
              <a:extLst>
                <a:ext uri="{FF2B5EF4-FFF2-40B4-BE49-F238E27FC236}">
                  <a16:creationId xmlns:a16="http://schemas.microsoft.com/office/drawing/2014/main" id="{0C7CB205-068E-47A8-BCE0-4387085F42B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2" name="Freeform 6">
              <a:extLst>
                <a:ext uri="{FF2B5EF4-FFF2-40B4-BE49-F238E27FC236}">
                  <a16:creationId xmlns:a16="http://schemas.microsoft.com/office/drawing/2014/main" id="{025714FF-4174-4AA4-BAF4-8E4C82AD171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3" name="Rectangle 7">
              <a:extLst>
                <a:ext uri="{FF2B5EF4-FFF2-40B4-BE49-F238E27FC236}">
                  <a16:creationId xmlns:a16="http://schemas.microsoft.com/office/drawing/2014/main" id="{9C7CD4A0-AB06-4550-BDB3-D8EF131734EA}"/>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4" name="Freeform 8">
              <a:extLst>
                <a:ext uri="{FF2B5EF4-FFF2-40B4-BE49-F238E27FC236}">
                  <a16:creationId xmlns:a16="http://schemas.microsoft.com/office/drawing/2014/main" id="{5AD02656-3DFE-4F6A-9622-BC9227E42DA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5" name="Rectangle 9">
              <a:extLst>
                <a:ext uri="{FF2B5EF4-FFF2-40B4-BE49-F238E27FC236}">
                  <a16:creationId xmlns:a16="http://schemas.microsoft.com/office/drawing/2014/main" id="{112E1ED2-D9CA-4915-930F-C205608DB1FF}"/>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6" name="Rectangle 10">
              <a:extLst>
                <a:ext uri="{FF2B5EF4-FFF2-40B4-BE49-F238E27FC236}">
                  <a16:creationId xmlns:a16="http://schemas.microsoft.com/office/drawing/2014/main" id="{8D690EAE-FA75-4310-ADE5-BA5EF76CD42D}"/>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7" name="Freeform 11">
              <a:extLst>
                <a:ext uri="{FF2B5EF4-FFF2-40B4-BE49-F238E27FC236}">
                  <a16:creationId xmlns:a16="http://schemas.microsoft.com/office/drawing/2014/main" id="{BD67D1EE-0E93-49C4-ADF1-1706346FF1D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8" name="Freeform 12">
              <a:extLst>
                <a:ext uri="{FF2B5EF4-FFF2-40B4-BE49-F238E27FC236}">
                  <a16:creationId xmlns:a16="http://schemas.microsoft.com/office/drawing/2014/main" id="{8A93D723-C990-43DC-836E-07663B5582C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9" name="Freeform 13">
              <a:extLst>
                <a:ext uri="{FF2B5EF4-FFF2-40B4-BE49-F238E27FC236}">
                  <a16:creationId xmlns:a16="http://schemas.microsoft.com/office/drawing/2014/main" id="{10045719-32E4-4BDE-9594-3732922E4AB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40" name="Freeform 14">
              <a:extLst>
                <a:ext uri="{FF2B5EF4-FFF2-40B4-BE49-F238E27FC236}">
                  <a16:creationId xmlns:a16="http://schemas.microsoft.com/office/drawing/2014/main" id="{50F10E0D-4DF3-4764-A05E-3F4157DF7DA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3948341"/>
      </p:ext>
    </p:extLst>
  </p:cSld>
  <p:clrMapOvr>
    <a:masterClrMapping/>
  </p:clrMapOvr>
  <p:transition>
    <p:fade/>
  </p:transition>
  <p:hf hdr="0" dt="0"/>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26510" y="1705672"/>
            <a:ext cx="8545645"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426510" y="3429000"/>
            <a:ext cx="8545645" cy="1566532"/>
          </a:xfrm>
        </p:spPr>
        <p:txBody>
          <a:bodyPr lIns="0" tIns="0" rIns="0" bIns="0">
            <a:noAutofit/>
          </a:bodyPr>
          <a:lstStyle>
            <a:lvl1pPr marL="0" indent="0">
              <a:lnSpc>
                <a:spcPct val="95000"/>
              </a:lnSpc>
              <a:spcAft>
                <a:spcPts val="0"/>
              </a:spcAft>
              <a:buNone/>
              <a:defRPr sz="36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1649632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29001" y="1705672"/>
            <a:ext cx="8543154"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429000" y="3429000"/>
            <a:ext cx="8545645" cy="1566532"/>
          </a:xfrm>
        </p:spPr>
        <p:txBody>
          <a:bodyPr lIns="0" tIns="0" rIns="0" bIns="0">
            <a:noAutofit/>
          </a:bodyPr>
          <a:lstStyle>
            <a:lvl1pPr marL="0" indent="0">
              <a:lnSpc>
                <a:spcPct val="95000"/>
              </a:lnSpc>
              <a:spcAft>
                <a:spcPts val="0"/>
              </a:spcAft>
              <a:buNone/>
              <a:defRPr sz="36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544628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407592" y="651600"/>
            <a:ext cx="909081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Chart Placeholder 3"/>
          <p:cNvSpPr>
            <a:spLocks noGrp="1"/>
          </p:cNvSpPr>
          <p:nvPr>
            <p:ph type="chart" sz="quarter" idx="15"/>
          </p:nvPr>
        </p:nvSpPr>
        <p:spPr>
          <a:xfrm>
            <a:off x="407593" y="2052002"/>
            <a:ext cx="9090818" cy="4069013"/>
          </a:xfrm>
          <a:prstGeom prst="rect">
            <a:avLst/>
          </a:prstGeom>
        </p:spPr>
        <p:txBody>
          <a:bodyPr>
            <a:noAutofit/>
          </a:bodyPr>
          <a:lstStyle>
            <a:lvl1pPr>
              <a:defRPr sz="1200"/>
            </a:lvl1pPr>
          </a:lstStyle>
          <a:p>
            <a:r>
              <a:rPr lang="en-US"/>
              <a:t>Click icon to add chart</a:t>
            </a:r>
            <a:endParaRPr lang="en-GB" dirty="0"/>
          </a:p>
        </p:txBody>
      </p:sp>
      <p:sp>
        <p:nvSpPr>
          <p:cNvPr id="18" name="Text Placeholder 8"/>
          <p:cNvSpPr>
            <a:spLocks noGrp="1"/>
          </p:cNvSpPr>
          <p:nvPr>
            <p:ph type="body" sz="quarter" idx="18"/>
          </p:nvPr>
        </p:nvSpPr>
        <p:spPr>
          <a:xfrm>
            <a:off x="407593" y="1674088"/>
            <a:ext cx="9090818" cy="357187"/>
          </a:xfrm>
        </p:spPr>
        <p:txBody>
          <a:bodyPr>
            <a:noAutofit/>
          </a:bodyPr>
          <a:lstStyle>
            <a:lvl1pPr>
              <a:defRPr sz="1200"/>
            </a:lvl1pPr>
          </a:lstStyle>
          <a:p>
            <a:pPr lvl="0"/>
            <a:r>
              <a:rPr lang="en-US" noProof="0" dirty="0"/>
              <a:t>Click to edit Master text styles</a:t>
            </a:r>
          </a:p>
        </p:txBody>
      </p:sp>
      <p:sp>
        <p:nvSpPr>
          <p:cNvPr id="19" name="Text Placeholder 7"/>
          <p:cNvSpPr>
            <a:spLocks noGrp="1"/>
          </p:cNvSpPr>
          <p:nvPr>
            <p:ph type="body" sz="quarter" idx="23"/>
          </p:nvPr>
        </p:nvSpPr>
        <p:spPr>
          <a:xfrm>
            <a:off x="407592" y="6121016"/>
            <a:ext cx="9090819" cy="260737"/>
          </a:xfrm>
        </p:spPr>
        <p:txBody>
          <a:bodyPr>
            <a:noAutofit/>
          </a:bodyPr>
          <a:lstStyle>
            <a:lvl1pPr>
              <a:spcAft>
                <a:spcPts val="0"/>
              </a:spcAft>
              <a:defRPr sz="675"/>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407592" y="317502"/>
            <a:ext cx="9090819"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Tree>
    <p:extLst>
      <p:ext uri="{BB962C8B-B14F-4D97-AF65-F5344CB8AC3E}">
        <p14:creationId xmlns:p14="http://schemas.microsoft.com/office/powerpoint/2010/main" val="6553007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07592" y="1665290"/>
            <a:ext cx="4310783" cy="4716461"/>
          </a:xfrm>
          <a:prstGeom prst="rect">
            <a:avLst/>
          </a:prstGeom>
        </p:spPr>
        <p:txBody>
          <a:bodyPr>
            <a:noAutofit/>
          </a:bodyPr>
          <a:lstStyle>
            <a:lvl1pPr marL="0" indent="0" algn="l">
              <a:buFontTx/>
              <a:buNone/>
              <a:tabLst>
                <a:tab pos="3771900" algn="r"/>
              </a:tabLst>
              <a:defRPr/>
            </a:lvl1pPr>
            <a:lvl2pPr marL="104775" indent="-104775" algn="l">
              <a:buClrTx/>
              <a:buSzPct val="100000"/>
              <a:buFont typeface="Arial" panose="020B0604020202020204" pitchFamily="34" charset="0"/>
              <a:buChar char="•"/>
              <a:tabLst>
                <a:tab pos="3771900" algn="r"/>
              </a:tabLst>
              <a:defRPr/>
            </a:lvl2pPr>
            <a:lvl3pPr marL="228600" indent="-104775" algn="l">
              <a:buClrTx/>
              <a:buSzPct val="100000"/>
              <a:buFont typeface="Arial" panose="020B0604020202020204" pitchFamily="34" charset="0"/>
              <a:buChar char="−"/>
              <a:tabLst>
                <a:tab pos="3771900" algn="r"/>
              </a:tabLst>
              <a:defRPr/>
            </a:lvl3pPr>
            <a:lvl4pPr marL="352425" indent="-104775" algn="l">
              <a:buClrTx/>
              <a:buSzPct val="100000"/>
              <a:buFont typeface="Arial" panose="020B0604020202020204" pitchFamily="34" charset="0"/>
              <a:buChar char="◦"/>
              <a:tabLst>
                <a:tab pos="3771900" algn="r"/>
              </a:tabLst>
              <a:defRPr/>
            </a:lvl4pPr>
            <a:lvl5pPr marL="476250" indent="-104775"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5185001" y="1665290"/>
            <a:ext cx="4324760" cy="4716461"/>
          </a:xfrm>
          <a:prstGeom prst="rect">
            <a:avLst/>
          </a:prstGeom>
        </p:spPr>
        <p:txBody>
          <a:bodyPr>
            <a:noAutofit/>
          </a:bodyPr>
          <a:lstStyle>
            <a:lvl1pPr marL="0" indent="0" algn="l">
              <a:buFontTx/>
              <a:buNone/>
              <a:tabLst>
                <a:tab pos="3771900" algn="r"/>
              </a:tabLst>
              <a:defRPr/>
            </a:lvl1pPr>
            <a:lvl2pPr marL="104775" indent="-104775" algn="l">
              <a:buClrTx/>
              <a:buSzPct val="100000"/>
              <a:buFont typeface="Arial" panose="020B0604020202020204" pitchFamily="34" charset="0"/>
              <a:buChar char="•"/>
              <a:tabLst>
                <a:tab pos="3771900" algn="r"/>
              </a:tabLst>
              <a:defRPr/>
            </a:lvl2pPr>
            <a:lvl3pPr marL="228600" indent="-104775" algn="l">
              <a:buClrTx/>
              <a:buSzPct val="100000"/>
              <a:buFont typeface="Arial" panose="020B0604020202020204" pitchFamily="34" charset="0"/>
              <a:buChar char="−"/>
              <a:tabLst>
                <a:tab pos="3771900" algn="r"/>
              </a:tabLst>
              <a:defRPr/>
            </a:lvl3pPr>
            <a:lvl4pPr marL="352425" indent="-104775" algn="l">
              <a:buClrTx/>
              <a:buSzPct val="100000"/>
              <a:buFont typeface="Arial" panose="020B0604020202020204" pitchFamily="34" charset="0"/>
              <a:buChar char="◦"/>
              <a:tabLst>
                <a:tab pos="3771900" algn="r"/>
              </a:tabLst>
              <a:defRPr/>
            </a:lvl4pPr>
            <a:lvl5pPr marL="476250" indent="-104775"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407592" y="651600"/>
            <a:ext cx="909081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407592" y="317502"/>
            <a:ext cx="9090819"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2600898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07592" y="1665291"/>
            <a:ext cx="4351072" cy="4455725"/>
          </a:xfrm>
          <a:prstGeom prst="rect">
            <a:avLst/>
          </a:prstGeom>
        </p:spPr>
        <p:txBody>
          <a:bodyPr>
            <a:noAutofit/>
          </a:bodyPr>
          <a:lstStyle>
            <a:lvl1pPr marL="0" indent="0" algn="l">
              <a:buFontTx/>
              <a:buNone/>
              <a:tabLst>
                <a:tab pos="3771900" algn="r"/>
              </a:tabLst>
              <a:defRPr/>
            </a:lvl1pPr>
            <a:lvl2pPr marL="104775" indent="-104775" algn="l">
              <a:buClrTx/>
              <a:buSzPct val="100000"/>
              <a:buFont typeface="Arial" panose="020B0604020202020204" pitchFamily="34" charset="0"/>
              <a:buChar char="•"/>
              <a:tabLst>
                <a:tab pos="3771900" algn="r"/>
              </a:tabLst>
              <a:defRPr/>
            </a:lvl2pPr>
            <a:lvl3pPr marL="228600" indent="-104775" algn="l">
              <a:buClrTx/>
              <a:buSzPct val="100000"/>
              <a:buFont typeface="Arial" panose="020B0604020202020204" pitchFamily="34" charset="0"/>
              <a:buChar char="−"/>
              <a:tabLst>
                <a:tab pos="3771900" algn="r"/>
              </a:tabLst>
              <a:defRPr/>
            </a:lvl3pPr>
            <a:lvl4pPr marL="352425" indent="-104775" algn="l">
              <a:buClrTx/>
              <a:buSzPct val="100000"/>
              <a:buFont typeface="Arial" panose="020B0604020202020204" pitchFamily="34" charset="0"/>
              <a:buChar char="◦"/>
              <a:tabLst>
                <a:tab pos="3771900" algn="r"/>
              </a:tabLst>
              <a:defRPr/>
            </a:lvl4pPr>
            <a:lvl5pPr marL="476250" indent="-104775" algn="l">
              <a:buClrTx/>
              <a:buSzPct val="100000"/>
              <a:buFont typeface="Arial" panose="020B0604020202020204" pitchFamily="34" charset="0"/>
              <a:buChar char="−"/>
              <a:tabLst>
                <a:tab pos="37719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5152243" y="2125013"/>
            <a:ext cx="4346167" cy="3996000"/>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5152243" y="1665288"/>
            <a:ext cx="4346167"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407592" y="6121016"/>
            <a:ext cx="9090819" cy="260737"/>
          </a:xfrm>
        </p:spPr>
        <p:txBody>
          <a:bodyPr>
            <a:noAutofit/>
          </a:bodyPr>
          <a:lstStyle>
            <a:lvl1pPr>
              <a:spcAft>
                <a:spcPts val="0"/>
              </a:spcAft>
              <a:defRPr sz="675"/>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407592" y="651600"/>
            <a:ext cx="909081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407592" y="317502"/>
            <a:ext cx="9090819"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9330161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5152243" y="2125013"/>
            <a:ext cx="4346168" cy="3996000"/>
          </a:xfrm>
        </p:spPr>
        <p:txBody>
          <a:bodyPr>
            <a:noAutofit/>
          </a:bodyPr>
          <a:lstStyle/>
          <a:p>
            <a:r>
              <a:rPr lang="en-US"/>
              <a:t>Click icon to add chart</a:t>
            </a:r>
            <a:endParaRPr lang="en-GB" dirty="0"/>
          </a:p>
        </p:txBody>
      </p:sp>
      <p:sp>
        <p:nvSpPr>
          <p:cNvPr id="6" name="Text Placeholder 5"/>
          <p:cNvSpPr>
            <a:spLocks noGrp="1"/>
          </p:cNvSpPr>
          <p:nvPr>
            <p:ph type="body" sz="quarter" idx="22"/>
          </p:nvPr>
        </p:nvSpPr>
        <p:spPr>
          <a:xfrm>
            <a:off x="5152244" y="1665288"/>
            <a:ext cx="434616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407590" y="6121016"/>
            <a:ext cx="9071903"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407591" y="2125013"/>
            <a:ext cx="4346258" cy="3996000"/>
          </a:xfrm>
        </p:spPr>
        <p:txBody>
          <a:bodyPr>
            <a:noAutofit/>
          </a:bodyPr>
          <a:lstStyle/>
          <a:p>
            <a:r>
              <a:rPr lang="en-US"/>
              <a:t>Click icon to add chart</a:t>
            </a:r>
            <a:endParaRPr lang="en-GB" dirty="0"/>
          </a:p>
        </p:txBody>
      </p:sp>
      <p:sp>
        <p:nvSpPr>
          <p:cNvPr id="12" name="Text Placeholder 5"/>
          <p:cNvSpPr>
            <a:spLocks noGrp="1"/>
          </p:cNvSpPr>
          <p:nvPr>
            <p:ph type="body" sz="quarter" idx="25"/>
          </p:nvPr>
        </p:nvSpPr>
        <p:spPr>
          <a:xfrm>
            <a:off x="407590" y="1665288"/>
            <a:ext cx="4346258"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407592" y="651600"/>
            <a:ext cx="909081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407592" y="317502"/>
            <a:ext cx="9090819"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4904550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09500" y="2051999"/>
            <a:ext cx="2884009" cy="4069014"/>
          </a:xfrm>
          <a:prstGeom prst="rect">
            <a:avLst/>
          </a:prstGeom>
        </p:spPr>
        <p:txBody>
          <a:bodyPr>
            <a:noAutofit/>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07591" y="1659145"/>
            <a:ext cx="288400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3511951" y="2051999"/>
            <a:ext cx="2884009" cy="4069014"/>
          </a:xfrm>
          <a:prstGeom prst="rect">
            <a:avLst/>
          </a:prstGeom>
        </p:spPr>
        <p:txBody>
          <a:bodyPr>
            <a:noAutofit/>
          </a:bodyPr>
          <a:lstStyle/>
          <a:p>
            <a:r>
              <a:rPr lang="en-US" noProof="0"/>
              <a:t>Click icon to add chart</a:t>
            </a:r>
            <a:endParaRPr lang="en-US" noProof="0" dirty="0"/>
          </a:p>
        </p:txBody>
      </p:sp>
      <p:sp>
        <p:nvSpPr>
          <p:cNvPr id="8" name="Text Placeholder 8"/>
          <p:cNvSpPr>
            <a:spLocks noGrp="1"/>
          </p:cNvSpPr>
          <p:nvPr>
            <p:ph type="body" sz="quarter" idx="20"/>
          </p:nvPr>
        </p:nvSpPr>
        <p:spPr>
          <a:xfrm>
            <a:off x="3510997" y="1659145"/>
            <a:ext cx="288400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6614401" y="2051999"/>
            <a:ext cx="2884009" cy="4069014"/>
          </a:xfrm>
          <a:prstGeom prst="rect">
            <a:avLst/>
          </a:prstGeom>
        </p:spPr>
        <p:txBody>
          <a:bodyPr>
            <a:noAutofit/>
          </a:bodyPr>
          <a:lstStyle/>
          <a:p>
            <a:r>
              <a:rPr lang="en-US" noProof="0"/>
              <a:t>Click icon to add chart</a:t>
            </a:r>
            <a:endParaRPr lang="en-US" noProof="0" dirty="0"/>
          </a:p>
        </p:txBody>
      </p:sp>
      <p:sp>
        <p:nvSpPr>
          <p:cNvPr id="10" name="Text Placeholder 8"/>
          <p:cNvSpPr>
            <a:spLocks noGrp="1"/>
          </p:cNvSpPr>
          <p:nvPr>
            <p:ph type="body" sz="quarter" idx="22"/>
          </p:nvPr>
        </p:nvSpPr>
        <p:spPr>
          <a:xfrm>
            <a:off x="6614401" y="1659145"/>
            <a:ext cx="288400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407590" y="6121016"/>
            <a:ext cx="9071903"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407592" y="651600"/>
            <a:ext cx="909081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407592" y="317502"/>
            <a:ext cx="9090819"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2565985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0"/>
            </p:custDataLst>
            <p:extLst>
              <p:ext uri="{D42A27DB-BD31-4B8C-83A1-F6EECF244321}">
                <p14:modId xmlns:p14="http://schemas.microsoft.com/office/powerpoint/2010/main" val="3423802565"/>
              </p:ext>
            </p:extLst>
          </p:nvPr>
        </p:nvGraphicFramePr>
        <p:xfrm>
          <a:off x="1722" y="1591"/>
          <a:ext cx="1719" cy="1587"/>
        </p:xfrm>
        <a:graphic>
          <a:graphicData uri="http://schemas.openxmlformats.org/presentationml/2006/ole">
            <mc:AlternateContent xmlns:mc="http://schemas.openxmlformats.org/markup-compatibility/2006">
              <mc:Choice xmlns:v="urn:schemas-microsoft-com:vml" Requires="v">
                <p:oleObj spid="_x0000_s1078" name="think-cell Slide" r:id="rId21" imgW="270" imgH="270" progId="TCLayout.ActiveDocument.1">
                  <p:embed/>
                </p:oleObj>
              </mc:Choice>
              <mc:Fallback>
                <p:oleObj name="think-cell Slide" r:id="rId21" imgW="270" imgH="270" progId="TCLayout.ActiveDocument.1">
                  <p:embed/>
                  <p:pic>
                    <p:nvPicPr>
                      <p:cNvPr id="4" name="Object 3" hidden="1"/>
                      <p:cNvPicPr/>
                      <p:nvPr/>
                    </p:nvPicPr>
                    <p:blipFill>
                      <a:blip r:embed="rId22"/>
                      <a:stretch>
                        <a:fillRect/>
                      </a:stretch>
                    </p:blipFill>
                    <p:spPr>
                      <a:xfrm>
                        <a:off x="1722" y="1591"/>
                        <a:ext cx="1719"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07592" y="317501"/>
            <a:ext cx="9090819" cy="30982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407592" y="1665289"/>
            <a:ext cx="9090819"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9248182" y="6477003"/>
            <a:ext cx="250229" cy="138499"/>
          </a:xfrm>
          <a:prstGeom prst="rect">
            <a:avLst/>
          </a:prstGeom>
          <a:noFill/>
        </p:spPr>
        <p:txBody>
          <a:bodyPr wrap="square" lIns="0" tIns="0" rIns="0" bIns="0" rtlCol="0">
            <a:spAutoFit/>
          </a:bodyPr>
          <a:lstStyle/>
          <a:p>
            <a:pPr marL="0" indent="0" algn="r">
              <a:spcBef>
                <a:spcPts val="45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450"/>
                </a:spcBef>
                <a:buSzPct val="100000"/>
                <a:buFont typeface="Arial"/>
                <a:buNone/>
              </a:pPr>
              <a:t>‹#›</a:t>
            </a:fld>
            <a:endParaRPr lang="en-US" sz="900" noProof="0" dirty="0">
              <a:solidFill>
                <a:schemeClr val="tx1"/>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6F869D2-D859-4738-B252-C8E327BAD609}"/>
              </a:ext>
            </a:extLst>
          </p:cNvPr>
          <p:cNvSpPr txBox="1"/>
          <p:nvPr userDrawn="1"/>
        </p:nvSpPr>
        <p:spPr>
          <a:xfrm>
            <a:off x="386081" y="6543040"/>
            <a:ext cx="5376676"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tx1"/>
                </a:solidFill>
              </a:rPr>
              <a:t>Copyright © 2022 Deloitte Development LLC. All rights reserved.</a:t>
            </a:r>
          </a:p>
        </p:txBody>
      </p:sp>
    </p:spTree>
    <p:extLst>
      <p:ext uri="{BB962C8B-B14F-4D97-AF65-F5344CB8AC3E}">
        <p14:creationId xmlns:p14="http://schemas.microsoft.com/office/powerpoint/2010/main" val="43911953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3816" r:id="rId3"/>
    <p:sldLayoutId id="2147483817" r:id="rId4"/>
    <p:sldLayoutId id="2147484067" r:id="rId5"/>
    <p:sldLayoutId id="2147484072" r:id="rId6"/>
    <p:sldLayoutId id="2147484074" r:id="rId7"/>
    <p:sldLayoutId id="2147484075" r:id="rId8"/>
    <p:sldLayoutId id="2147484078" r:id="rId9"/>
    <p:sldLayoutId id="2147484086" r:id="rId10"/>
    <p:sldLayoutId id="2147484087" r:id="rId11"/>
    <p:sldLayoutId id="2147484088" r:id="rId12"/>
    <p:sldLayoutId id="2147484105" r:id="rId13"/>
    <p:sldLayoutId id="2147484104" r:id="rId14"/>
    <p:sldLayoutId id="2147484102" r:id="rId15"/>
    <p:sldLayoutId id="2147484091" r:id="rId16"/>
    <p:sldLayoutId id="2147484106" r:id="rId17"/>
  </p:sldLayoutIdLst>
  <p:transition>
    <p:fade/>
  </p:transition>
  <p:hf hdr="0" dt="0"/>
  <p:txStyles>
    <p:title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userDrawn="1">
          <p15:clr>
            <a:srgbClr val="F26B43"/>
          </p15:clr>
        </p15:guide>
        <p15:guide id="46" orient="horz" pos="4020" userDrawn="1">
          <p15:clr>
            <a:srgbClr val="F26B43"/>
          </p15:clr>
        </p15:guide>
        <p15:guide id="51" orient="horz" pos="4080" userDrawn="1">
          <p15:clr>
            <a:srgbClr val="F26B43"/>
          </p15:clr>
        </p15:guide>
        <p15:guide id="52" pos="3120" userDrawn="1">
          <p15:clr>
            <a:srgbClr val="F26B43"/>
          </p15:clr>
        </p15:guide>
        <p15:guide id="53" pos="3179" userDrawn="1">
          <p15:clr>
            <a:srgbClr val="F26B43"/>
          </p15:clr>
        </p15:guide>
        <p15:guide id="54" pos="3062" userDrawn="1">
          <p15:clr>
            <a:srgbClr val="F26B43"/>
          </p15:clr>
        </p15:guide>
        <p15:guide id="55" pos="4037" userDrawn="1">
          <p15:clr>
            <a:srgbClr val="F26B43"/>
          </p15:clr>
        </p15:guide>
        <p15:guide id="56" pos="4134" userDrawn="1">
          <p15:clr>
            <a:srgbClr val="F26B43"/>
          </p15:clr>
        </p15:guide>
        <p15:guide id="57" pos="5012" userDrawn="1">
          <p15:clr>
            <a:srgbClr val="F26B43"/>
          </p15:clr>
        </p15:guide>
        <p15:guide id="58" pos="5109" userDrawn="1">
          <p15:clr>
            <a:srgbClr val="F26B43"/>
          </p15:clr>
        </p15:guide>
        <p15:guide id="59" pos="2204" userDrawn="1">
          <p15:clr>
            <a:srgbClr val="F26B43"/>
          </p15:clr>
        </p15:guide>
        <p15:guide id="60" pos="2106" userDrawn="1">
          <p15:clr>
            <a:srgbClr val="F26B43"/>
          </p15:clr>
        </p15:guide>
        <p15:guide id="61" pos="1229" userDrawn="1">
          <p15:clr>
            <a:srgbClr val="F26B43"/>
          </p15:clr>
        </p15:guide>
        <p15:guide id="62" pos="1131" userDrawn="1">
          <p15:clr>
            <a:srgbClr val="F26B43"/>
          </p15:clr>
        </p15:guide>
        <p15:guide id="63" pos="254" userDrawn="1">
          <p15:clr>
            <a:srgbClr val="F26B43"/>
          </p15:clr>
        </p15:guide>
        <p15:guide id="64" orient="horz" pos="1056" userDrawn="1">
          <p15:clr>
            <a:srgbClr val="F26B43"/>
          </p15:clr>
        </p15:guide>
        <p15:guide id="65" orient="horz" pos="2232" userDrawn="1">
          <p15:clr>
            <a:srgbClr val="F26B43"/>
          </p15:clr>
        </p15:guide>
        <p15:guide id="66" orient="horz" pos="1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Placeholder 8">
            <a:extLst>
              <a:ext uri="{FF2B5EF4-FFF2-40B4-BE49-F238E27FC236}">
                <a16:creationId xmlns:a16="http://schemas.microsoft.com/office/drawing/2014/main" id="{0FE3F053-1D43-4429-A6F4-8E1D7A096DEA}"/>
              </a:ext>
            </a:extLst>
          </p:cNvPr>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a:stretch/>
        </p:blipFill>
        <p:spPr>
          <a:xfrm>
            <a:off x="2351832" y="502758"/>
            <a:ext cx="5620865" cy="5400000"/>
          </a:xfrm>
        </p:spPr>
      </p:pic>
      <p:pic>
        <p:nvPicPr>
          <p:cNvPr id="19" name="Picture 18">
            <a:extLst>
              <a:ext uri="{FF2B5EF4-FFF2-40B4-BE49-F238E27FC236}">
                <a16:creationId xmlns:a16="http://schemas.microsoft.com/office/drawing/2014/main" id="{86E9730A-7F01-4865-BF0C-298D8E86E047}"/>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427291" y="5505025"/>
            <a:ext cx="1271884" cy="1271884"/>
          </a:xfrm>
          <a:prstGeom prst="rect">
            <a:avLst/>
          </a:prstGeom>
        </p:spPr>
      </p:pic>
      <p:sp>
        <p:nvSpPr>
          <p:cNvPr id="3" name="Title 2">
            <a:extLst>
              <a:ext uri="{FF2B5EF4-FFF2-40B4-BE49-F238E27FC236}">
                <a16:creationId xmlns:a16="http://schemas.microsoft.com/office/drawing/2014/main" id="{5133351A-7FC5-4ADC-B93E-5571DE4DA53B}"/>
              </a:ext>
            </a:extLst>
          </p:cNvPr>
          <p:cNvSpPr>
            <a:spLocks noGrp="1"/>
          </p:cNvSpPr>
          <p:nvPr>
            <p:ph type="ctrTitle"/>
          </p:nvPr>
        </p:nvSpPr>
        <p:spPr>
          <a:xfrm>
            <a:off x="407592" y="5186209"/>
            <a:ext cx="3612594" cy="895983"/>
          </a:xfrm>
        </p:spPr>
        <p:txBody>
          <a:bodyPr/>
          <a:lstStyle/>
          <a:p>
            <a:pPr>
              <a:lnSpc>
                <a:spcPts val="3200"/>
              </a:lnSpc>
            </a:pPr>
            <a:r>
              <a:rPr lang="en-US" sz="3200" b="1" dirty="0"/>
              <a:t>Capstone Project Azure – Batch G2</a:t>
            </a:r>
            <a:br>
              <a:rPr lang="en-US" sz="3200" b="1" dirty="0"/>
            </a:br>
            <a:r>
              <a:rPr lang="en-US" sz="3200" b="1" dirty="0">
                <a:solidFill>
                  <a:schemeClr val="tx1"/>
                </a:solidFill>
              </a:rPr>
              <a:t>Check Point 1</a:t>
            </a:r>
            <a:endParaRPr lang="en-US" sz="3200" b="1" dirty="0"/>
          </a:p>
        </p:txBody>
      </p:sp>
      <p:sp>
        <p:nvSpPr>
          <p:cNvPr id="6" name="Text Placeholder 5">
            <a:extLst>
              <a:ext uri="{FF2B5EF4-FFF2-40B4-BE49-F238E27FC236}">
                <a16:creationId xmlns:a16="http://schemas.microsoft.com/office/drawing/2014/main" id="{DBE3BC0C-08B8-41DE-A281-54D3B045F131}"/>
              </a:ext>
            </a:extLst>
          </p:cNvPr>
          <p:cNvSpPr>
            <a:spLocks noGrp="1"/>
          </p:cNvSpPr>
          <p:nvPr>
            <p:ph type="body" sz="quarter" idx="4294967295"/>
          </p:nvPr>
        </p:nvSpPr>
        <p:spPr>
          <a:xfrm>
            <a:off x="454095" y="6082192"/>
            <a:ext cx="3612594" cy="273050"/>
          </a:xfrm>
        </p:spPr>
        <p:txBody>
          <a:bodyPr/>
          <a:lstStyle/>
          <a:p>
            <a:r>
              <a:rPr lang="en-US" sz="1400" dirty="0"/>
              <a:t>11</a:t>
            </a:r>
            <a:r>
              <a:rPr lang="en-US" sz="1400" baseline="30000" dirty="0"/>
              <a:t>th</a:t>
            </a:r>
            <a:r>
              <a:rPr lang="en-US" sz="1400" dirty="0"/>
              <a:t> February 2022</a:t>
            </a:r>
          </a:p>
        </p:txBody>
      </p:sp>
    </p:spTree>
    <p:extLst>
      <p:ext uri="{BB962C8B-B14F-4D97-AF65-F5344CB8AC3E}">
        <p14:creationId xmlns:p14="http://schemas.microsoft.com/office/powerpoint/2010/main" val="21120941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3850AF-16C0-416E-B7F1-AD018A1A1B6A}"/>
              </a:ext>
            </a:extLst>
          </p:cNvPr>
          <p:cNvSpPr>
            <a:spLocks noGrp="1"/>
          </p:cNvSpPr>
          <p:nvPr>
            <p:ph type="title"/>
          </p:nvPr>
        </p:nvSpPr>
        <p:spPr>
          <a:xfrm>
            <a:off x="407592" y="246382"/>
            <a:ext cx="9090819" cy="334099"/>
          </a:xfrm>
        </p:spPr>
        <p:txBody>
          <a:bodyPr/>
          <a:lstStyle/>
          <a:p>
            <a:r>
              <a:rPr lang="en-US" sz="3200" b="1" dirty="0"/>
              <a:t>Task 1.2 (SQL-Oracle) (Cont..)</a:t>
            </a:r>
            <a:endParaRPr lang="en-US" sz="3200" dirty="0"/>
          </a:p>
        </p:txBody>
      </p:sp>
      <p:sp>
        <p:nvSpPr>
          <p:cNvPr id="7" name="TextBox 6">
            <a:extLst>
              <a:ext uri="{FF2B5EF4-FFF2-40B4-BE49-F238E27FC236}">
                <a16:creationId xmlns:a16="http://schemas.microsoft.com/office/drawing/2014/main" id="{08544A7C-57B6-4659-9B42-CB4394919DA3}"/>
              </a:ext>
            </a:extLst>
          </p:cNvPr>
          <p:cNvSpPr txBox="1"/>
          <p:nvPr/>
        </p:nvSpPr>
        <p:spPr>
          <a:xfrm>
            <a:off x="325120" y="776711"/>
            <a:ext cx="3119120" cy="4278094"/>
          </a:xfrm>
          <a:prstGeom prst="rect">
            <a:avLst/>
          </a:prstGeom>
          <a:noFill/>
        </p:spPr>
        <p:txBody>
          <a:bodyPr wrap="square">
            <a:spAutoFit/>
          </a:bodyPr>
          <a:lstStyle/>
          <a:p>
            <a:pPr marL="342900" indent="-342900">
              <a:buFont typeface="+mj-lt"/>
              <a:buAutoNum type="arabicPeriod" startAt="3"/>
            </a:pPr>
            <a:r>
              <a:rPr lang="en-US" sz="1600" dirty="0">
                <a:solidFill>
                  <a:srgbClr val="575757"/>
                </a:solidFill>
                <a:cs typeface="Calibri Light" panose="020F0302020204030204" pitchFamily="34" charset="0"/>
              </a:rPr>
              <a:t>Generate Info of all the cars which are not sold, and seller-type is individual or dealer and also which has been used for less than 60000 kms and year of car purchase is 2014-2020.</a:t>
            </a:r>
          </a:p>
          <a:p>
            <a:pPr marL="342900" indent="-342900">
              <a:buFont typeface="+mj-lt"/>
              <a:buAutoNum type="arabicPeriod" startAt="3"/>
            </a:pPr>
            <a:endParaRPr lang="en-US" sz="1600" dirty="0">
              <a:solidFill>
                <a:srgbClr val="575757"/>
              </a:solidFill>
              <a:cs typeface="Calibri Light" panose="020F0302020204030204" pitchFamily="34" charset="0"/>
            </a:endParaRPr>
          </a:p>
          <a:p>
            <a:pPr marL="342900" indent="-342900">
              <a:buFont typeface="+mj-lt"/>
              <a:buAutoNum type="arabicPeriod" startAt="3"/>
            </a:pPr>
            <a:r>
              <a:rPr lang="en-US" sz="1600" dirty="0">
                <a:solidFill>
                  <a:srgbClr val="575757"/>
                </a:solidFill>
                <a:cs typeface="Calibri Light" panose="020F0302020204030204" pitchFamily="34" charset="0"/>
              </a:rPr>
              <a:t>Generate Info of all the cars which are manual and automatic whose mileage ranges between 20-25kmpl approximately and also which is within these cities(Washington, New York City, Chicago, Los Angeles), (Mumbai, Delhi, Mysore, Mangalore)</a:t>
            </a:r>
          </a:p>
        </p:txBody>
      </p:sp>
      <p:pic>
        <p:nvPicPr>
          <p:cNvPr id="8" name="Picture 7">
            <a:extLst>
              <a:ext uri="{FF2B5EF4-FFF2-40B4-BE49-F238E27FC236}">
                <a16:creationId xmlns:a16="http://schemas.microsoft.com/office/drawing/2014/main" id="{6E8F9F35-3E18-40EA-A631-2E51CCD7C23A}"/>
              </a:ext>
            </a:extLst>
          </p:cNvPr>
          <p:cNvPicPr/>
          <p:nvPr/>
        </p:nvPicPr>
        <p:blipFill rotWithShape="1">
          <a:blip r:embed="rId2"/>
          <a:srcRect b="26224"/>
          <a:stretch/>
        </p:blipFill>
        <p:spPr>
          <a:xfrm>
            <a:off x="3444240" y="776711"/>
            <a:ext cx="6268720" cy="1893442"/>
          </a:xfrm>
          <a:prstGeom prst="rect">
            <a:avLst/>
          </a:prstGeom>
          <a:ln w="12700">
            <a:solidFill>
              <a:schemeClr val="accent1"/>
            </a:solidFill>
          </a:ln>
        </p:spPr>
      </p:pic>
      <p:pic>
        <p:nvPicPr>
          <p:cNvPr id="9" name="Picture 8">
            <a:extLst>
              <a:ext uri="{FF2B5EF4-FFF2-40B4-BE49-F238E27FC236}">
                <a16:creationId xmlns:a16="http://schemas.microsoft.com/office/drawing/2014/main" id="{07380159-F8AE-4975-A8EC-A8DA00978190}"/>
              </a:ext>
            </a:extLst>
          </p:cNvPr>
          <p:cNvPicPr/>
          <p:nvPr/>
        </p:nvPicPr>
        <p:blipFill rotWithShape="1">
          <a:blip r:embed="rId3"/>
          <a:srcRect t="13628" b="24093"/>
          <a:stretch/>
        </p:blipFill>
        <p:spPr>
          <a:xfrm>
            <a:off x="3444240" y="2941926"/>
            <a:ext cx="6268720" cy="1584960"/>
          </a:xfrm>
          <a:prstGeom prst="rect">
            <a:avLst/>
          </a:prstGeom>
          <a:ln w="12700">
            <a:solidFill>
              <a:schemeClr val="accent1"/>
            </a:solidFill>
          </a:ln>
        </p:spPr>
      </p:pic>
      <p:sp>
        <p:nvSpPr>
          <p:cNvPr id="11" name="TextBox 10">
            <a:extLst>
              <a:ext uri="{FF2B5EF4-FFF2-40B4-BE49-F238E27FC236}">
                <a16:creationId xmlns:a16="http://schemas.microsoft.com/office/drawing/2014/main" id="{CA7D6CB4-42E3-4D67-8F4E-FD423C746EB8}"/>
              </a:ext>
            </a:extLst>
          </p:cNvPr>
          <p:cNvSpPr txBox="1"/>
          <p:nvPr/>
        </p:nvSpPr>
        <p:spPr>
          <a:xfrm>
            <a:off x="325120" y="5054805"/>
            <a:ext cx="8669020" cy="830997"/>
          </a:xfrm>
          <a:prstGeom prst="rect">
            <a:avLst/>
          </a:prstGeom>
          <a:noFill/>
        </p:spPr>
        <p:txBody>
          <a:bodyPr wrap="square">
            <a:spAutoFit/>
          </a:bodyPr>
          <a:lstStyle/>
          <a:p>
            <a:pPr marL="342900" indent="-342900">
              <a:buFont typeface="+mj-lt"/>
              <a:buAutoNum type="arabicPeriod" startAt="5"/>
            </a:pPr>
            <a:r>
              <a:rPr lang="en-US" sz="1600" dirty="0">
                <a:solidFill>
                  <a:srgbClr val="575757"/>
                </a:solidFill>
                <a:cs typeface="Calibri Light" panose="020F0302020204030204" pitchFamily="34" charset="0"/>
              </a:rPr>
              <a:t>Generate Info of all the  cars  which belong to </a:t>
            </a:r>
            <a:r>
              <a:rPr lang="en-US" sz="1600" dirty="0" err="1">
                <a:solidFill>
                  <a:srgbClr val="575757"/>
                </a:solidFill>
                <a:cs typeface="Calibri Light" panose="020F0302020204030204" pitchFamily="34" charset="0"/>
              </a:rPr>
              <a:t>honda</a:t>
            </a:r>
            <a:r>
              <a:rPr lang="en-US" sz="1600" dirty="0">
                <a:solidFill>
                  <a:srgbClr val="575757"/>
                </a:solidFill>
                <a:cs typeface="Calibri Light" panose="020F0302020204030204" pitchFamily="34" charset="0"/>
              </a:rPr>
              <a:t> category could be either first owner and second owner and also fuel type is petrol and average mileage should be 25kmpl and which are not sold and seating arrangement should be minimum 4.</a:t>
            </a:r>
          </a:p>
        </p:txBody>
      </p:sp>
      <p:pic>
        <p:nvPicPr>
          <p:cNvPr id="13" name="Picture 12">
            <a:extLst>
              <a:ext uri="{FF2B5EF4-FFF2-40B4-BE49-F238E27FC236}">
                <a16:creationId xmlns:a16="http://schemas.microsoft.com/office/drawing/2014/main" id="{EEBA0377-FEC3-4E2E-B04A-AA0C97E2757E}"/>
              </a:ext>
            </a:extLst>
          </p:cNvPr>
          <p:cNvPicPr>
            <a:picLocks noChangeAspect="1"/>
          </p:cNvPicPr>
          <p:nvPr/>
        </p:nvPicPr>
        <p:blipFill>
          <a:blip r:embed="rId4"/>
          <a:stretch>
            <a:fillRect/>
          </a:stretch>
        </p:blipFill>
        <p:spPr>
          <a:xfrm>
            <a:off x="599440" y="5880645"/>
            <a:ext cx="9113520" cy="449957"/>
          </a:xfrm>
          <a:prstGeom prst="rect">
            <a:avLst/>
          </a:prstGeom>
        </p:spPr>
      </p:pic>
      <p:sp>
        <p:nvSpPr>
          <p:cNvPr id="14" name="TextBox 13">
            <a:extLst>
              <a:ext uri="{FF2B5EF4-FFF2-40B4-BE49-F238E27FC236}">
                <a16:creationId xmlns:a16="http://schemas.microsoft.com/office/drawing/2014/main" id="{3522A558-36E7-4A32-98F8-C57DCEA0C436}"/>
              </a:ext>
            </a:extLst>
          </p:cNvPr>
          <p:cNvSpPr txBox="1"/>
          <p:nvPr/>
        </p:nvSpPr>
        <p:spPr>
          <a:xfrm>
            <a:off x="848360" y="6207491"/>
            <a:ext cx="2072640" cy="246221"/>
          </a:xfrm>
          <a:prstGeom prst="rect">
            <a:avLst/>
          </a:prstGeom>
          <a:noFill/>
        </p:spPr>
        <p:txBody>
          <a:bodyPr wrap="square" lIns="0" tIns="0" rIns="0" bIns="0" rtlCol="0">
            <a:spAutoFit/>
          </a:bodyPr>
          <a:lstStyle/>
          <a:p>
            <a:pPr>
              <a:spcBef>
                <a:spcPts val="600"/>
              </a:spcBef>
              <a:buSzPct val="100000"/>
            </a:pPr>
            <a:r>
              <a:rPr lang="en-US" sz="1600" dirty="0">
                <a:solidFill>
                  <a:srgbClr val="575757"/>
                </a:solidFill>
                <a:cs typeface="Calibri Light" panose="020F0302020204030204" pitchFamily="34" charset="0"/>
              </a:rPr>
              <a:t>No rows Selected</a:t>
            </a:r>
          </a:p>
        </p:txBody>
      </p:sp>
    </p:spTree>
    <p:extLst>
      <p:ext uri="{BB962C8B-B14F-4D97-AF65-F5344CB8AC3E}">
        <p14:creationId xmlns:p14="http://schemas.microsoft.com/office/powerpoint/2010/main" val="30635161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BA9B78B-9BE8-4133-BA77-A42ABD99F468}"/>
              </a:ext>
            </a:extLst>
          </p:cNvPr>
          <p:cNvPicPr>
            <a:picLocks noChangeAspect="1"/>
          </p:cNvPicPr>
          <p:nvPr/>
        </p:nvPicPr>
        <p:blipFill rotWithShape="1">
          <a:blip r:embed="rId2"/>
          <a:srcRect t="8769"/>
          <a:stretch/>
        </p:blipFill>
        <p:spPr>
          <a:xfrm>
            <a:off x="553515" y="5166331"/>
            <a:ext cx="7478169" cy="1390560"/>
          </a:xfrm>
          <a:prstGeom prst="rect">
            <a:avLst/>
          </a:prstGeom>
        </p:spPr>
      </p:pic>
      <p:sp>
        <p:nvSpPr>
          <p:cNvPr id="3" name="Title 2">
            <a:extLst>
              <a:ext uri="{FF2B5EF4-FFF2-40B4-BE49-F238E27FC236}">
                <a16:creationId xmlns:a16="http://schemas.microsoft.com/office/drawing/2014/main" id="{F3391656-2249-4ACB-9EE5-943690D06D8C}"/>
              </a:ext>
            </a:extLst>
          </p:cNvPr>
          <p:cNvSpPr>
            <a:spLocks noGrp="1"/>
          </p:cNvSpPr>
          <p:nvPr>
            <p:ph type="title"/>
          </p:nvPr>
        </p:nvSpPr>
        <p:spPr/>
        <p:txBody>
          <a:bodyPr/>
          <a:lstStyle/>
          <a:p>
            <a:r>
              <a:rPr lang="en-US" sz="3200" b="1" dirty="0"/>
              <a:t>Task 1.3 (Statistical Analysis using Python)</a:t>
            </a:r>
          </a:p>
        </p:txBody>
      </p:sp>
      <p:sp>
        <p:nvSpPr>
          <p:cNvPr id="5" name="TextBox 4">
            <a:extLst>
              <a:ext uri="{FF2B5EF4-FFF2-40B4-BE49-F238E27FC236}">
                <a16:creationId xmlns:a16="http://schemas.microsoft.com/office/drawing/2014/main" id="{E59ADC76-7E68-4DAE-AF11-CED448921909}"/>
              </a:ext>
            </a:extLst>
          </p:cNvPr>
          <p:cNvSpPr txBox="1"/>
          <p:nvPr/>
        </p:nvSpPr>
        <p:spPr>
          <a:xfrm>
            <a:off x="-81277" y="779009"/>
            <a:ext cx="3220720" cy="1907638"/>
          </a:xfrm>
          <a:prstGeom prst="rect">
            <a:avLst/>
          </a:prstGeom>
          <a:noFill/>
        </p:spPr>
        <p:txBody>
          <a:bodyPr wrap="square">
            <a:spAutoFit/>
          </a:bodyPr>
          <a:lstStyle/>
          <a:p>
            <a:pPr>
              <a:spcBef>
                <a:spcPts val="0"/>
              </a:spcBef>
              <a:spcAft>
                <a:spcPts val="0"/>
              </a:spcAft>
            </a:pPr>
            <a:endParaRPr lang="en-US" sz="1600" dirty="0">
              <a:effectLst/>
            </a:endParaRPr>
          </a:p>
          <a:p>
            <a:pPr marR="0" lvl="1">
              <a:lnSpc>
                <a:spcPct val="107000"/>
              </a:lnSpc>
              <a:spcBef>
                <a:spcPts val="0"/>
              </a:spcBef>
              <a:spcAft>
                <a:spcPts val="0"/>
              </a:spcAft>
            </a:pPr>
            <a:r>
              <a:rPr lang="en-IN" sz="1600" b="1" dirty="0">
                <a:solidFill>
                  <a:srgbClr val="575757"/>
                </a:solidFill>
                <a:cs typeface="Calibri Light" panose="020F0302020204030204" pitchFamily="34" charset="0"/>
              </a:rPr>
              <a:t>a. Descriptive statistics for both numerical and categorical and draw few insights from them.</a:t>
            </a:r>
            <a:endParaRPr lang="en-US" sz="1600" b="1" dirty="0">
              <a:solidFill>
                <a:srgbClr val="575757"/>
              </a:solidFill>
              <a:cs typeface="Calibri Light" panose="020F0302020204030204" pitchFamily="34" charset="0"/>
            </a:endParaRPr>
          </a:p>
          <a:p>
            <a:pPr marR="0" lvl="1">
              <a:lnSpc>
                <a:spcPct val="107000"/>
              </a:lnSpc>
              <a:spcBef>
                <a:spcPts val="0"/>
              </a:spcBef>
              <a:spcAft>
                <a:spcPts val="0"/>
              </a:spcAft>
            </a:pPr>
            <a:r>
              <a:rPr lang="en-US" sz="1600" dirty="0">
                <a:solidFill>
                  <a:srgbClr val="575757"/>
                </a:solidFill>
                <a:cs typeface="Calibri Light" panose="020F0302020204030204" pitchFamily="34" charset="0"/>
              </a:rPr>
              <a:t>We analyzed here that Year has an impact on Selling Price.</a:t>
            </a:r>
            <a:endParaRPr lang="en-IN" sz="1600" dirty="0">
              <a:solidFill>
                <a:srgbClr val="575757"/>
              </a:solidFill>
              <a:cs typeface="Calibri Light" panose="020F0302020204030204" pitchFamily="34" charset="0"/>
            </a:endParaRPr>
          </a:p>
        </p:txBody>
      </p:sp>
      <p:pic>
        <p:nvPicPr>
          <p:cNvPr id="7" name="Picture 6">
            <a:extLst>
              <a:ext uri="{FF2B5EF4-FFF2-40B4-BE49-F238E27FC236}">
                <a16:creationId xmlns:a16="http://schemas.microsoft.com/office/drawing/2014/main" id="{053F4D09-55D7-41E4-AC2F-3F6284DA69AF}"/>
              </a:ext>
            </a:extLst>
          </p:cNvPr>
          <p:cNvPicPr>
            <a:picLocks noChangeAspect="1"/>
          </p:cNvPicPr>
          <p:nvPr/>
        </p:nvPicPr>
        <p:blipFill>
          <a:blip r:embed="rId3"/>
          <a:stretch>
            <a:fillRect/>
          </a:stretch>
        </p:blipFill>
        <p:spPr>
          <a:xfrm>
            <a:off x="3317627" y="987634"/>
            <a:ext cx="6267950" cy="2268972"/>
          </a:xfrm>
          <a:prstGeom prst="rect">
            <a:avLst/>
          </a:prstGeom>
        </p:spPr>
      </p:pic>
      <p:sp>
        <p:nvSpPr>
          <p:cNvPr id="9" name="TextBox 8">
            <a:extLst>
              <a:ext uri="{FF2B5EF4-FFF2-40B4-BE49-F238E27FC236}">
                <a16:creationId xmlns:a16="http://schemas.microsoft.com/office/drawing/2014/main" id="{8349AD4B-CA9D-4BC4-9A13-16913037A0AD}"/>
              </a:ext>
            </a:extLst>
          </p:cNvPr>
          <p:cNvSpPr txBox="1"/>
          <p:nvPr/>
        </p:nvSpPr>
        <p:spPr>
          <a:xfrm>
            <a:off x="-81277" y="3256606"/>
            <a:ext cx="9763760" cy="1661417"/>
          </a:xfrm>
          <a:prstGeom prst="rect">
            <a:avLst/>
          </a:prstGeom>
          <a:noFill/>
        </p:spPr>
        <p:txBody>
          <a:bodyPr wrap="square">
            <a:spAutoFit/>
          </a:bodyPr>
          <a:lstStyle/>
          <a:p>
            <a:pPr marL="800100" marR="0" lvl="1" indent="-342900">
              <a:lnSpc>
                <a:spcPct val="107000"/>
              </a:lnSpc>
              <a:spcBef>
                <a:spcPts val="0"/>
              </a:spcBef>
              <a:spcAft>
                <a:spcPts val="0"/>
              </a:spcAft>
              <a:buFont typeface="+mj-lt"/>
              <a:buAutoNum type="alphaLcPeriod" startAt="2"/>
            </a:pPr>
            <a:r>
              <a:rPr lang="en-IN" sz="1600" b="1" dirty="0">
                <a:solidFill>
                  <a:srgbClr val="575757"/>
                </a:solidFill>
                <a:cs typeface="Calibri Light" panose="020F0302020204030204" pitchFamily="34" charset="0"/>
              </a:rPr>
              <a:t>Perform relevant hypothesis testing (t, chi-Square, </a:t>
            </a:r>
            <a:r>
              <a:rPr lang="en-IN" sz="1600" b="1" dirty="0" err="1">
                <a:solidFill>
                  <a:srgbClr val="575757"/>
                </a:solidFill>
                <a:cs typeface="Calibri Light" panose="020F0302020204030204" pitchFamily="34" charset="0"/>
              </a:rPr>
              <a:t>Anova</a:t>
            </a:r>
            <a:r>
              <a:rPr lang="en-IN" sz="1600" b="1" dirty="0">
                <a:solidFill>
                  <a:srgbClr val="575757"/>
                </a:solidFill>
                <a:cs typeface="Calibri Light" panose="020F0302020204030204" pitchFamily="34" charset="0"/>
              </a:rPr>
              <a:t> tests) </a:t>
            </a:r>
          </a:p>
          <a:p>
            <a:pPr marR="0" lvl="1">
              <a:lnSpc>
                <a:spcPct val="107000"/>
              </a:lnSpc>
              <a:spcBef>
                <a:spcPts val="0"/>
              </a:spcBef>
              <a:spcAft>
                <a:spcPts val="0"/>
              </a:spcAft>
            </a:pPr>
            <a:r>
              <a:rPr lang="en-US" sz="1600" dirty="0">
                <a:solidFill>
                  <a:srgbClr val="575757"/>
                </a:solidFill>
                <a:cs typeface="Calibri Light" panose="020F0302020204030204" pitchFamily="34" charset="0"/>
              </a:rPr>
              <a:t>Test the impact of different independent variables (IV) on dependent variables (DV) – ‘Selling Price’ using </a:t>
            </a:r>
            <a:r>
              <a:rPr lang="en-US" sz="1600" dirty="0" err="1">
                <a:solidFill>
                  <a:srgbClr val="575757"/>
                </a:solidFill>
                <a:cs typeface="Calibri Light" panose="020F0302020204030204" pitchFamily="34" charset="0"/>
              </a:rPr>
              <a:t>Anova</a:t>
            </a:r>
            <a:r>
              <a:rPr lang="en-US" sz="1600" dirty="0">
                <a:solidFill>
                  <a:srgbClr val="575757"/>
                </a:solidFill>
                <a:cs typeface="Calibri Light" panose="020F0302020204030204" pitchFamily="34" charset="0"/>
              </a:rPr>
              <a:t> Test.</a:t>
            </a:r>
          </a:p>
          <a:p>
            <a:pPr marR="0" lvl="1">
              <a:lnSpc>
                <a:spcPct val="107000"/>
              </a:lnSpc>
              <a:spcBef>
                <a:spcPts val="0"/>
              </a:spcBef>
              <a:spcAft>
                <a:spcPts val="0"/>
              </a:spcAft>
            </a:pPr>
            <a:r>
              <a:rPr lang="en-US" sz="1600" b="1" dirty="0">
                <a:solidFill>
                  <a:srgbClr val="575757"/>
                </a:solidFill>
                <a:cs typeface="Calibri Light" panose="020F0302020204030204" pitchFamily="34" charset="0"/>
              </a:rPr>
              <a:t>Conclusion: </a:t>
            </a:r>
            <a:r>
              <a:rPr lang="en-US" sz="1600" dirty="0">
                <a:solidFill>
                  <a:srgbClr val="575757"/>
                </a:solidFill>
                <a:cs typeface="Calibri Light" panose="020F0302020204030204" pitchFamily="34" charset="0"/>
              </a:rPr>
              <a:t>We performed </a:t>
            </a:r>
            <a:r>
              <a:rPr lang="en-US" sz="1600" dirty="0" err="1">
                <a:solidFill>
                  <a:srgbClr val="575757"/>
                </a:solidFill>
                <a:cs typeface="Calibri Light" panose="020F0302020204030204" pitchFamily="34" charset="0"/>
              </a:rPr>
              <a:t>Anova</a:t>
            </a:r>
            <a:r>
              <a:rPr lang="en-US" sz="1600" dirty="0">
                <a:solidFill>
                  <a:srgbClr val="575757"/>
                </a:solidFill>
                <a:cs typeface="Calibri Light" panose="020F0302020204030204" pitchFamily="34" charset="0"/>
              </a:rPr>
              <a:t> Test for different set of entries such as for City Name and Selling Price to identify whether City Name has impact on Selling Price or not. Our conclusion was “</a:t>
            </a:r>
            <a:r>
              <a:rPr lang="en-US" sz="1600" i="1" dirty="0">
                <a:solidFill>
                  <a:srgbClr val="575757"/>
                </a:solidFill>
                <a:cs typeface="Calibri Light" panose="020F0302020204030204" pitchFamily="34" charset="0"/>
              </a:rPr>
              <a:t>we cannot reject the hypothesis that </a:t>
            </a:r>
            <a:r>
              <a:rPr lang="en-US" sz="1600" i="1" dirty="0" err="1">
                <a:solidFill>
                  <a:srgbClr val="575757"/>
                </a:solidFill>
                <a:cs typeface="Calibri Light" panose="020F0302020204030204" pitchFamily="34" charset="0"/>
              </a:rPr>
              <a:t>City_Name</a:t>
            </a:r>
            <a:r>
              <a:rPr lang="en-US" sz="1600" i="1" dirty="0">
                <a:solidFill>
                  <a:srgbClr val="575757"/>
                </a:solidFill>
                <a:cs typeface="Calibri Light" panose="020F0302020204030204" pitchFamily="34" charset="0"/>
              </a:rPr>
              <a:t> don’t have any impact </a:t>
            </a:r>
            <a:r>
              <a:rPr lang="en-US" sz="1600" dirty="0">
                <a:solidFill>
                  <a:srgbClr val="575757"/>
                </a:solidFill>
                <a:cs typeface="Calibri Light" panose="020F0302020204030204" pitchFamily="34" charset="0"/>
              </a:rPr>
              <a:t> on Selling Price”.</a:t>
            </a:r>
            <a:endParaRPr lang="en-IN" sz="1600" dirty="0">
              <a:solidFill>
                <a:srgbClr val="575757"/>
              </a:solidFill>
              <a:cs typeface="Calibri Light" panose="020F0302020204030204" pitchFamily="34" charset="0"/>
            </a:endParaRPr>
          </a:p>
        </p:txBody>
      </p:sp>
      <p:sp>
        <p:nvSpPr>
          <p:cNvPr id="13" name="TextBox 12">
            <a:extLst>
              <a:ext uri="{FF2B5EF4-FFF2-40B4-BE49-F238E27FC236}">
                <a16:creationId xmlns:a16="http://schemas.microsoft.com/office/drawing/2014/main" id="{1E7F6657-B1FB-45FF-AA67-DD1B3AB538DB}"/>
              </a:ext>
            </a:extLst>
          </p:cNvPr>
          <p:cNvSpPr txBox="1"/>
          <p:nvPr/>
        </p:nvSpPr>
        <p:spPr>
          <a:xfrm>
            <a:off x="5374640" y="4863858"/>
            <a:ext cx="4635500" cy="1323439"/>
          </a:xfrm>
          <a:prstGeom prst="rect">
            <a:avLst/>
          </a:prstGeom>
          <a:noFill/>
        </p:spPr>
        <p:txBody>
          <a:bodyPr wrap="square">
            <a:spAutoFit/>
          </a:bodyPr>
          <a:lstStyle/>
          <a:p>
            <a:pPr marL="285750" indent="-285750" algn="l" rtl="0" fontAlgn="base">
              <a:buFont typeface="Arial" panose="020B0604020202020204" pitchFamily="34" charset="0"/>
              <a:buChar char="•"/>
            </a:pPr>
            <a:r>
              <a:rPr lang="en-US" sz="1600" dirty="0" err="1">
                <a:solidFill>
                  <a:srgbClr val="575757"/>
                </a:solidFill>
                <a:cs typeface="Calibri Light" panose="020F0302020204030204" pitchFamily="34" charset="0"/>
              </a:rPr>
              <a:t>City_Name</a:t>
            </a:r>
            <a:r>
              <a:rPr lang="en-US" sz="1600" dirty="0">
                <a:solidFill>
                  <a:srgbClr val="575757"/>
                </a:solidFill>
                <a:cs typeface="Calibri Light" panose="020F0302020204030204" pitchFamily="34" charset="0"/>
              </a:rPr>
              <a:t> –  p value &gt; 2.5%; Don’t have impact​</a:t>
            </a:r>
          </a:p>
          <a:p>
            <a:pPr marL="285750" indent="-285750" algn="l" rtl="0" fontAlgn="base">
              <a:buFont typeface="Arial" panose="020B0604020202020204" pitchFamily="34" charset="0"/>
              <a:buChar char="•"/>
            </a:pPr>
            <a:r>
              <a:rPr lang="en-US" sz="1600" dirty="0">
                <a:solidFill>
                  <a:srgbClr val="575757"/>
                </a:solidFill>
                <a:cs typeface="Calibri Light" panose="020F0302020204030204" pitchFamily="34" charset="0"/>
              </a:rPr>
              <a:t>Fuel – p value &lt; 2.5%; Have Impact​</a:t>
            </a:r>
          </a:p>
          <a:p>
            <a:pPr marL="285750" indent="-285750" algn="l" rtl="0" fontAlgn="base">
              <a:buFont typeface="Arial" panose="020B0604020202020204" pitchFamily="34" charset="0"/>
              <a:buChar char="•"/>
            </a:pPr>
            <a:r>
              <a:rPr lang="en-US" sz="1600" dirty="0">
                <a:solidFill>
                  <a:srgbClr val="575757"/>
                </a:solidFill>
                <a:cs typeface="Calibri Light" panose="020F0302020204030204" pitchFamily="34" charset="0"/>
              </a:rPr>
              <a:t>Transmission – p value &lt; 2.5%; Have Impact​</a:t>
            </a:r>
          </a:p>
          <a:p>
            <a:pPr marL="285750" indent="-285750" algn="l" rtl="0" fontAlgn="base">
              <a:buFont typeface="Arial" panose="020B0604020202020204" pitchFamily="34" charset="0"/>
              <a:buChar char="•"/>
            </a:pPr>
            <a:r>
              <a:rPr lang="en-US" sz="1600" dirty="0">
                <a:solidFill>
                  <a:srgbClr val="575757"/>
                </a:solidFill>
                <a:cs typeface="Calibri Light" panose="020F0302020204030204" pitchFamily="34" charset="0"/>
              </a:rPr>
              <a:t>Owner - p value &lt; 2.5%; Have Impact​</a:t>
            </a:r>
          </a:p>
          <a:p>
            <a:pPr marL="285750" indent="-285750" algn="l" rtl="0" fontAlgn="base">
              <a:buFont typeface="Arial" panose="020B0604020202020204" pitchFamily="34" charset="0"/>
              <a:buChar char="•"/>
            </a:pPr>
            <a:r>
              <a:rPr lang="en-US" sz="1600" dirty="0">
                <a:solidFill>
                  <a:srgbClr val="575757"/>
                </a:solidFill>
                <a:cs typeface="Calibri Light" panose="020F0302020204030204" pitchFamily="34" charset="0"/>
              </a:rPr>
              <a:t>Year - p value &lt; 2.5%; Have Impact</a:t>
            </a:r>
          </a:p>
        </p:txBody>
      </p:sp>
    </p:spTree>
    <p:extLst>
      <p:ext uri="{BB962C8B-B14F-4D97-AF65-F5344CB8AC3E}">
        <p14:creationId xmlns:p14="http://schemas.microsoft.com/office/powerpoint/2010/main" val="2906039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592" y="476247"/>
            <a:ext cx="9090819" cy="334099"/>
          </a:xfrm>
        </p:spPr>
        <p:txBody>
          <a:bodyPr/>
          <a:lstStyle/>
          <a:p>
            <a:r>
              <a:rPr lang="en-US" sz="3200" b="1" dirty="0"/>
              <a:t>Team Contribution</a:t>
            </a:r>
          </a:p>
        </p:txBody>
      </p:sp>
      <p:graphicFrame>
        <p:nvGraphicFramePr>
          <p:cNvPr id="10" name="Chart Placeholder 13">
            <a:extLst>
              <a:ext uri="{FF2B5EF4-FFF2-40B4-BE49-F238E27FC236}">
                <a16:creationId xmlns:a16="http://schemas.microsoft.com/office/drawing/2014/main" id="{E459724D-7670-483F-AF24-7749DD932DE4}"/>
              </a:ext>
            </a:extLst>
          </p:cNvPr>
          <p:cNvGraphicFramePr>
            <a:graphicFrameLocks noGrp="1"/>
          </p:cNvGraphicFramePr>
          <p:nvPr>
            <p:ph type="chart" sz="quarter" idx="15"/>
            <p:extLst>
              <p:ext uri="{D42A27DB-BD31-4B8C-83A1-F6EECF244321}">
                <p14:modId xmlns:p14="http://schemas.microsoft.com/office/powerpoint/2010/main" val="2253916006"/>
              </p:ext>
            </p:extLst>
          </p:nvPr>
        </p:nvGraphicFramePr>
        <p:xfrm>
          <a:off x="541304" y="1628338"/>
          <a:ext cx="8439150" cy="29598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27436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499" y="256435"/>
            <a:ext cx="8545645" cy="597581"/>
          </a:xfrm>
        </p:spPr>
        <p:txBody>
          <a:bodyPr/>
          <a:lstStyle/>
          <a:p>
            <a:r>
              <a:rPr lang="en-GB" dirty="0">
                <a:solidFill>
                  <a:schemeClr val="tx1"/>
                </a:solidFill>
              </a:rPr>
              <a:t>Group Members</a:t>
            </a:r>
          </a:p>
        </p:txBody>
      </p:sp>
      <p:grpSp>
        <p:nvGrpSpPr>
          <p:cNvPr id="33" name="Group 32">
            <a:extLst>
              <a:ext uri="{FF2B5EF4-FFF2-40B4-BE49-F238E27FC236}">
                <a16:creationId xmlns:a16="http://schemas.microsoft.com/office/drawing/2014/main" id="{76C1C17E-87F9-4FA4-8695-4F1D8969DD9D}"/>
              </a:ext>
            </a:extLst>
          </p:cNvPr>
          <p:cNvGrpSpPr/>
          <p:nvPr/>
        </p:nvGrpSpPr>
        <p:grpSpPr>
          <a:xfrm>
            <a:off x="2082801" y="1613562"/>
            <a:ext cx="6002466" cy="4730803"/>
            <a:chOff x="2642038" y="1789732"/>
            <a:chExt cx="4218089" cy="3744536"/>
          </a:xfrm>
        </p:grpSpPr>
        <p:grpSp>
          <p:nvGrpSpPr>
            <p:cNvPr id="16" name="Group 15">
              <a:extLst>
                <a:ext uri="{FF2B5EF4-FFF2-40B4-BE49-F238E27FC236}">
                  <a16:creationId xmlns:a16="http://schemas.microsoft.com/office/drawing/2014/main" id="{F9DD92EB-9DFD-4946-8B2A-3929BB196C59}"/>
                </a:ext>
              </a:extLst>
            </p:cNvPr>
            <p:cNvGrpSpPr/>
            <p:nvPr/>
          </p:nvGrpSpPr>
          <p:grpSpPr>
            <a:xfrm>
              <a:off x="5228376" y="1789734"/>
              <a:ext cx="1631751" cy="1648930"/>
              <a:chOff x="825642" y="1780069"/>
              <a:chExt cx="1633563" cy="1648930"/>
            </a:xfrm>
          </p:grpSpPr>
          <p:pic>
            <p:nvPicPr>
              <p:cNvPr id="4" name="Picture 3">
                <a:extLst>
                  <a:ext uri="{FF2B5EF4-FFF2-40B4-BE49-F238E27FC236}">
                    <a16:creationId xmlns:a16="http://schemas.microsoft.com/office/drawing/2014/main" id="{62CA7681-3E52-4013-A030-55B5CAA7097E}"/>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rot="5400000">
                <a:off x="642197" y="1963514"/>
                <a:ext cx="1293458" cy="926568"/>
              </a:xfrm>
              <a:prstGeom prst="rect">
                <a:avLst/>
              </a:prstGeom>
            </p:spPr>
          </p:pic>
          <p:sp>
            <p:nvSpPr>
              <p:cNvPr id="9" name="TextBox 8">
                <a:extLst>
                  <a:ext uri="{FF2B5EF4-FFF2-40B4-BE49-F238E27FC236}">
                    <a16:creationId xmlns:a16="http://schemas.microsoft.com/office/drawing/2014/main" id="{96C8802E-37F4-438E-AD06-81BC834E33EF}"/>
                  </a:ext>
                </a:extLst>
              </p:cNvPr>
              <p:cNvSpPr txBox="1"/>
              <p:nvPr/>
            </p:nvSpPr>
            <p:spPr>
              <a:xfrm>
                <a:off x="828813" y="3152000"/>
                <a:ext cx="1630392" cy="276999"/>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Lakshi Bansal</a:t>
                </a:r>
              </a:p>
            </p:txBody>
          </p:sp>
        </p:grpSp>
        <p:grpSp>
          <p:nvGrpSpPr>
            <p:cNvPr id="17" name="Group 16">
              <a:extLst>
                <a:ext uri="{FF2B5EF4-FFF2-40B4-BE49-F238E27FC236}">
                  <a16:creationId xmlns:a16="http://schemas.microsoft.com/office/drawing/2014/main" id="{EC0436E2-F35B-4389-9CA0-65209CA87695}"/>
                </a:ext>
              </a:extLst>
            </p:cNvPr>
            <p:cNvGrpSpPr/>
            <p:nvPr/>
          </p:nvGrpSpPr>
          <p:grpSpPr>
            <a:xfrm>
              <a:off x="3891115" y="1789732"/>
              <a:ext cx="1644377" cy="1657702"/>
              <a:chOff x="871335" y="1780067"/>
              <a:chExt cx="1646203" cy="1657702"/>
            </a:xfrm>
          </p:grpSpPr>
          <p:pic>
            <p:nvPicPr>
              <p:cNvPr id="18" name="Picture 17">
                <a:extLst>
                  <a:ext uri="{FF2B5EF4-FFF2-40B4-BE49-F238E27FC236}">
                    <a16:creationId xmlns:a16="http://schemas.microsoft.com/office/drawing/2014/main" id="{DADC1657-9E59-44EB-84F7-56DB14C691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871335" y="1780067"/>
                <a:ext cx="1054552" cy="1293459"/>
              </a:xfrm>
              <a:prstGeom prst="rect">
                <a:avLst/>
              </a:prstGeom>
            </p:spPr>
          </p:pic>
          <p:sp>
            <p:nvSpPr>
              <p:cNvPr id="19" name="TextBox 18">
                <a:extLst>
                  <a:ext uri="{FF2B5EF4-FFF2-40B4-BE49-F238E27FC236}">
                    <a16:creationId xmlns:a16="http://schemas.microsoft.com/office/drawing/2014/main" id="{92122E87-FC3F-4B30-9300-3801BDCC6164}"/>
                  </a:ext>
                </a:extLst>
              </p:cNvPr>
              <p:cNvSpPr txBox="1"/>
              <p:nvPr/>
            </p:nvSpPr>
            <p:spPr>
              <a:xfrm>
                <a:off x="887146" y="3160770"/>
                <a:ext cx="1630392" cy="276999"/>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Hitesh Gulati</a:t>
                </a:r>
              </a:p>
            </p:txBody>
          </p:sp>
        </p:grpSp>
        <p:grpSp>
          <p:nvGrpSpPr>
            <p:cNvPr id="20" name="Group 19">
              <a:extLst>
                <a:ext uri="{FF2B5EF4-FFF2-40B4-BE49-F238E27FC236}">
                  <a16:creationId xmlns:a16="http://schemas.microsoft.com/office/drawing/2014/main" id="{F8D07E99-E57D-4804-B67D-40E1D05CB10C}"/>
                </a:ext>
              </a:extLst>
            </p:cNvPr>
            <p:cNvGrpSpPr/>
            <p:nvPr/>
          </p:nvGrpSpPr>
          <p:grpSpPr>
            <a:xfrm>
              <a:off x="4525333" y="3497885"/>
              <a:ext cx="1628584" cy="2027614"/>
              <a:chOff x="766231" y="1664787"/>
              <a:chExt cx="1630392" cy="2027614"/>
            </a:xfrm>
          </p:grpSpPr>
          <p:pic>
            <p:nvPicPr>
              <p:cNvPr id="21" name="Picture 20">
                <a:extLst>
                  <a:ext uri="{FF2B5EF4-FFF2-40B4-BE49-F238E27FC236}">
                    <a16:creationId xmlns:a16="http://schemas.microsoft.com/office/drawing/2014/main" id="{5676A017-ABFC-492C-9441-2CA6DA89954E}"/>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900047" y="1664787"/>
                <a:ext cx="1033582" cy="1406855"/>
              </a:xfrm>
              <a:prstGeom prst="rect">
                <a:avLst/>
              </a:prstGeom>
            </p:spPr>
          </p:pic>
          <p:sp>
            <p:nvSpPr>
              <p:cNvPr id="22" name="TextBox 21">
                <a:extLst>
                  <a:ext uri="{FF2B5EF4-FFF2-40B4-BE49-F238E27FC236}">
                    <a16:creationId xmlns:a16="http://schemas.microsoft.com/office/drawing/2014/main" id="{4F565371-1EE9-44DB-850F-B46064D0406E}"/>
                  </a:ext>
                </a:extLst>
              </p:cNvPr>
              <p:cNvSpPr txBox="1"/>
              <p:nvPr/>
            </p:nvSpPr>
            <p:spPr>
              <a:xfrm>
                <a:off x="766231" y="3138403"/>
                <a:ext cx="1630392" cy="553998"/>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Satish Kanagala Naga</a:t>
                </a:r>
              </a:p>
            </p:txBody>
          </p:sp>
        </p:grpSp>
        <p:grpSp>
          <p:nvGrpSpPr>
            <p:cNvPr id="23" name="Group 22">
              <a:extLst>
                <a:ext uri="{FF2B5EF4-FFF2-40B4-BE49-F238E27FC236}">
                  <a16:creationId xmlns:a16="http://schemas.microsoft.com/office/drawing/2014/main" id="{685EDB8E-F4CA-4D1D-B75B-C6A8621F9605}"/>
                </a:ext>
              </a:extLst>
            </p:cNvPr>
            <p:cNvGrpSpPr/>
            <p:nvPr/>
          </p:nvGrpSpPr>
          <p:grpSpPr>
            <a:xfrm>
              <a:off x="2642038" y="1789732"/>
              <a:ext cx="1722180" cy="1629103"/>
              <a:chOff x="1016991" y="1780067"/>
              <a:chExt cx="1724092" cy="1629103"/>
            </a:xfrm>
          </p:grpSpPr>
          <p:pic>
            <p:nvPicPr>
              <p:cNvPr id="24" name="Picture 23">
                <a:extLst>
                  <a:ext uri="{FF2B5EF4-FFF2-40B4-BE49-F238E27FC236}">
                    <a16:creationId xmlns:a16="http://schemas.microsoft.com/office/drawing/2014/main" id="{D9BD05CE-065C-42A1-A795-9BAFFC742037}"/>
                  </a:ext>
                </a:extLst>
              </p:cNvPr>
              <p:cNvPicPr>
                <a:picLocks noChangeAspect="1"/>
              </p:cNvPicPr>
              <p:nvPr/>
            </p:nvPicPr>
            <p:blipFill>
              <a:blip r:embed="rId5" cstate="email">
                <a:extLst>
                  <a:ext uri="{28A0092B-C50C-407E-A947-70E740481C1C}">
                    <a14:useLocalDpi xmlns:a14="http://schemas.microsoft.com/office/drawing/2010/main" val="0"/>
                  </a:ext>
                </a:extLst>
              </a:blip>
              <a:srcRect/>
              <a:stretch/>
            </p:blipFill>
            <p:spPr>
              <a:xfrm>
                <a:off x="1016991" y="1780067"/>
                <a:ext cx="926568" cy="1289809"/>
              </a:xfrm>
              <a:prstGeom prst="rect">
                <a:avLst/>
              </a:prstGeom>
            </p:spPr>
          </p:pic>
          <p:sp>
            <p:nvSpPr>
              <p:cNvPr id="25" name="TextBox 24">
                <a:extLst>
                  <a:ext uri="{FF2B5EF4-FFF2-40B4-BE49-F238E27FC236}">
                    <a16:creationId xmlns:a16="http://schemas.microsoft.com/office/drawing/2014/main" id="{DF79B65F-79C0-41B2-96A7-1007DC5B4CAF}"/>
                  </a:ext>
                </a:extLst>
              </p:cNvPr>
              <p:cNvSpPr txBox="1"/>
              <p:nvPr/>
            </p:nvSpPr>
            <p:spPr>
              <a:xfrm>
                <a:off x="1110691" y="3132171"/>
                <a:ext cx="1630392" cy="276999"/>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Harsh Singh</a:t>
                </a:r>
              </a:p>
            </p:txBody>
          </p:sp>
        </p:grpSp>
        <p:grpSp>
          <p:nvGrpSpPr>
            <p:cNvPr id="26" name="Group 25">
              <a:extLst>
                <a:ext uri="{FF2B5EF4-FFF2-40B4-BE49-F238E27FC236}">
                  <a16:creationId xmlns:a16="http://schemas.microsoft.com/office/drawing/2014/main" id="{908A8F1C-9B61-4CBC-B57C-B1673F854A8F}"/>
                </a:ext>
              </a:extLst>
            </p:cNvPr>
            <p:cNvGrpSpPr/>
            <p:nvPr/>
          </p:nvGrpSpPr>
          <p:grpSpPr>
            <a:xfrm>
              <a:off x="3076823" y="3522964"/>
              <a:ext cx="1628584" cy="2011304"/>
              <a:chOff x="754199" y="1689866"/>
              <a:chExt cx="1630392" cy="2011304"/>
            </a:xfrm>
          </p:grpSpPr>
          <p:pic>
            <p:nvPicPr>
              <p:cNvPr id="27" name="Picture 26">
                <a:extLst>
                  <a:ext uri="{FF2B5EF4-FFF2-40B4-BE49-F238E27FC236}">
                    <a16:creationId xmlns:a16="http://schemas.microsoft.com/office/drawing/2014/main" id="{F0431F63-05B8-461F-9D6B-09795833A5AB}"/>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a:stretch/>
            </p:blipFill>
            <p:spPr>
              <a:xfrm>
                <a:off x="913900" y="1689866"/>
                <a:ext cx="1002182" cy="1381776"/>
              </a:xfrm>
              <a:prstGeom prst="rect">
                <a:avLst/>
              </a:prstGeom>
            </p:spPr>
          </p:pic>
          <p:sp>
            <p:nvSpPr>
              <p:cNvPr id="28" name="TextBox 27">
                <a:extLst>
                  <a:ext uri="{FF2B5EF4-FFF2-40B4-BE49-F238E27FC236}">
                    <a16:creationId xmlns:a16="http://schemas.microsoft.com/office/drawing/2014/main" id="{A805EB92-373A-47BD-844A-93FA82C8DD68}"/>
                  </a:ext>
                </a:extLst>
              </p:cNvPr>
              <p:cNvSpPr txBox="1"/>
              <p:nvPr/>
            </p:nvSpPr>
            <p:spPr>
              <a:xfrm>
                <a:off x="754199" y="3147172"/>
                <a:ext cx="1630392" cy="553998"/>
              </a:xfrm>
              <a:prstGeom prst="rect">
                <a:avLst/>
              </a:prstGeom>
              <a:noFill/>
            </p:spPr>
            <p:txBody>
              <a:bodyPr wrap="square" lIns="0" tIns="0" rIns="0" bIns="0" rtlCol="0">
                <a:spAutoFit/>
              </a:bodyPr>
              <a:lstStyle/>
              <a:p>
                <a:pPr>
                  <a:spcBef>
                    <a:spcPts val="600"/>
                  </a:spcBef>
                  <a:buSzPct val="100000"/>
                </a:pPr>
                <a:r>
                  <a:rPr lang="en-US" b="1" dirty="0">
                    <a:solidFill>
                      <a:srgbClr val="313131"/>
                    </a:solidFill>
                  </a:rPr>
                  <a:t>Miska Gowri Sankar</a:t>
                </a:r>
              </a:p>
            </p:txBody>
          </p:sp>
        </p:grpSp>
      </p:grpSp>
    </p:spTree>
    <p:extLst>
      <p:ext uri="{BB962C8B-B14F-4D97-AF65-F5344CB8AC3E}">
        <p14:creationId xmlns:p14="http://schemas.microsoft.com/office/powerpoint/2010/main" val="36918739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4632" y="2562862"/>
            <a:ext cx="9090819" cy="334099"/>
          </a:xfrm>
        </p:spPr>
        <p:txBody>
          <a:bodyPr anchor="t">
            <a:normAutofit fontScale="90000"/>
          </a:bodyPr>
          <a:lstStyle/>
          <a:p>
            <a:r>
              <a:rPr lang="en-GB" sz="5400" b="1" dirty="0">
                <a:solidFill>
                  <a:srgbClr val="92D050"/>
                </a:solidFill>
              </a:rPr>
              <a:t>Thank you</a:t>
            </a:r>
          </a:p>
        </p:txBody>
      </p:sp>
    </p:spTree>
    <p:extLst>
      <p:ext uri="{BB962C8B-B14F-4D97-AF65-F5344CB8AC3E}">
        <p14:creationId xmlns:p14="http://schemas.microsoft.com/office/powerpoint/2010/main" val="13554406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9314FF4F-6404-4667-9BD3-B54DD7D9A4F0}"/>
              </a:ext>
            </a:extLst>
          </p:cNvPr>
          <p:cNvSpPr txBox="1">
            <a:spLocks/>
          </p:cNvSpPr>
          <p:nvPr/>
        </p:nvSpPr>
        <p:spPr>
          <a:xfrm>
            <a:off x="356788" y="3535680"/>
            <a:ext cx="9346011" cy="2733039"/>
          </a:xfrm>
          <a:prstGeom prst="rect">
            <a:avLst/>
          </a:prstGeom>
        </p:spPr>
        <p:txBody>
          <a:bodyPr vert="horz" lIns="0" tIns="0" rIns="0" bIns="0" rtlCol="0" anchor="b" anchorCtr="0">
            <a:noAutofit/>
          </a:bodyPr>
          <a:lstStyle>
            <a:lvl1pPr marL="0" indent="0" algn="l" defTabSz="685800" rtl="0" eaLnBrk="1" latinLnBrk="0" hangingPunct="1">
              <a:lnSpc>
                <a:spcPct val="100000"/>
              </a:lnSpc>
              <a:spcBef>
                <a:spcPts val="0"/>
              </a:spcBef>
              <a:spcAft>
                <a:spcPts val="450"/>
              </a:spcAft>
              <a:buSzPct val="100000"/>
              <a:buFontTx/>
              <a:buNone/>
              <a:defRPr sz="675"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a:lstStyle>
          <a:p>
            <a:r>
              <a:rPr lang="en-US" sz="900" b="1" dirty="0">
                <a:solidFill>
                  <a:prstClr val="black"/>
                </a:solidFill>
              </a:rPr>
              <a:t>About Deloitte</a:t>
            </a:r>
          </a:p>
          <a:p>
            <a:r>
              <a:rPr lang="en-US" sz="900" dirty="0">
                <a:solidFill>
                  <a:prstClr val="black"/>
                </a:solidFill>
              </a:rPr>
              <a:t>Deloitte refers to one or more of Deloitte </a:t>
            </a:r>
            <a:r>
              <a:rPr lang="en-US" sz="900" dirty="0" err="1">
                <a:solidFill>
                  <a:prstClr val="black"/>
                </a:solidFill>
              </a:rPr>
              <a:t>Touche</a:t>
            </a:r>
            <a:r>
              <a:rPr lang="en-US" sz="900" dirty="0">
                <a:solidFill>
                  <a:prstClr val="black"/>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www.deloitte.com/about to learn more about our global network of member firms.</a:t>
            </a:r>
          </a:p>
          <a:p>
            <a:r>
              <a:rPr lang="en-US" sz="900" dirty="0">
                <a:solidFill>
                  <a:prstClr val="black"/>
                </a:solidFill>
              </a:rPr>
              <a:t>Copyright © 2020 Deloitte Development LLC. All rights reserved.</a:t>
            </a:r>
            <a:endParaRPr lang="en-US" sz="900" dirty="0"/>
          </a:p>
        </p:txBody>
      </p:sp>
    </p:spTree>
    <p:extLst>
      <p:ext uri="{BB962C8B-B14F-4D97-AF65-F5344CB8AC3E}">
        <p14:creationId xmlns:p14="http://schemas.microsoft.com/office/powerpoint/2010/main" val="30859653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1">
            <a:extLst>
              <a:ext uri="{FF2B5EF4-FFF2-40B4-BE49-F238E27FC236}">
                <a16:creationId xmlns:a16="http://schemas.microsoft.com/office/drawing/2014/main" id="{95CAD41C-0438-4FCE-9D55-15BF9283D5E6}"/>
              </a:ext>
            </a:extLst>
          </p:cNvPr>
          <p:cNvSpPr>
            <a:spLocks noGrp="1"/>
          </p:cNvSpPr>
          <p:nvPr>
            <p:ph type="body" sz="quarter" idx="13"/>
          </p:nvPr>
        </p:nvSpPr>
        <p:spPr>
          <a:xfrm>
            <a:off x="600632" y="1606640"/>
            <a:ext cx="9090025" cy="4835525"/>
          </a:xfrm>
        </p:spPr>
        <p:txBody>
          <a:bodyPr/>
          <a:lstStyle/>
          <a:p>
            <a:pPr marL="400050" indent="-400050">
              <a:buFont typeface="+mj-lt"/>
              <a:buAutoNum type="romanLcPeriod"/>
            </a:pPr>
            <a:r>
              <a:rPr lang="en-US" dirty="0"/>
              <a:t>Case Study – Introduction</a:t>
            </a:r>
          </a:p>
          <a:p>
            <a:pPr marL="400050" indent="-400050">
              <a:buFont typeface="+mj-lt"/>
              <a:buAutoNum type="romanLcPeriod"/>
            </a:pPr>
            <a:r>
              <a:rPr lang="en-US" dirty="0"/>
              <a:t>Check Point 1 – Approach</a:t>
            </a:r>
          </a:p>
          <a:p>
            <a:pPr marL="400050" indent="-400050">
              <a:buFont typeface="+mj-lt"/>
              <a:buAutoNum type="romanLcPeriod"/>
            </a:pPr>
            <a:r>
              <a:rPr lang="en-US" dirty="0"/>
              <a:t>Task 1.1(Data Manipulation using Python)</a:t>
            </a:r>
          </a:p>
          <a:p>
            <a:pPr marL="400050" indent="-400050">
              <a:buFont typeface="+mj-lt"/>
              <a:buAutoNum type="romanLcPeriod"/>
            </a:pPr>
            <a:r>
              <a:rPr lang="en-US" dirty="0"/>
              <a:t>Task 1.2 (SQL-Oracle) </a:t>
            </a:r>
          </a:p>
          <a:p>
            <a:pPr marL="400050" indent="-400050">
              <a:buFont typeface="+mj-lt"/>
              <a:buAutoNum type="romanLcPeriod"/>
            </a:pPr>
            <a:r>
              <a:rPr lang="en-US" dirty="0"/>
              <a:t>Task 1.3 (Statistical Analysis using Python)</a:t>
            </a:r>
          </a:p>
          <a:p>
            <a:pPr marL="400050" indent="-400050">
              <a:buFont typeface="+mj-lt"/>
              <a:buAutoNum type="romanLcPeriod"/>
            </a:pPr>
            <a:r>
              <a:rPr lang="en-US" dirty="0"/>
              <a:t>Team Contribution</a:t>
            </a:r>
          </a:p>
          <a:p>
            <a:pPr marL="400050" indent="-400050">
              <a:buFont typeface="+mj-lt"/>
              <a:buAutoNum type="romanLcPeriod"/>
            </a:pPr>
            <a:r>
              <a:rPr lang="en-US" dirty="0"/>
              <a:t>Group Members</a:t>
            </a:r>
          </a:p>
        </p:txBody>
      </p:sp>
      <p:sp>
        <p:nvSpPr>
          <p:cNvPr id="15" name="Title 14"/>
          <p:cNvSpPr>
            <a:spLocks noGrp="1"/>
          </p:cNvSpPr>
          <p:nvPr>
            <p:ph type="title"/>
          </p:nvPr>
        </p:nvSpPr>
        <p:spPr>
          <a:xfrm>
            <a:off x="600632" y="906782"/>
            <a:ext cx="9090819" cy="334099"/>
          </a:xfrm>
        </p:spPr>
        <p:txBody>
          <a:bodyPr anchor="t">
            <a:noAutofit/>
          </a:bodyPr>
          <a:lstStyle/>
          <a:p>
            <a:r>
              <a:rPr lang="en-US" sz="3200" b="1" dirty="0"/>
              <a:t>Contents</a:t>
            </a:r>
          </a:p>
        </p:txBody>
      </p:sp>
    </p:spTree>
    <p:extLst>
      <p:ext uri="{BB962C8B-B14F-4D97-AF65-F5344CB8AC3E}">
        <p14:creationId xmlns:p14="http://schemas.microsoft.com/office/powerpoint/2010/main" val="9032714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88A62AE-3E68-47C2-8306-534328DE1686}"/>
              </a:ext>
            </a:extLst>
          </p:cNvPr>
          <p:cNvSpPr>
            <a:spLocks noGrp="1"/>
          </p:cNvSpPr>
          <p:nvPr>
            <p:ph type="body" sz="quarter" idx="13"/>
          </p:nvPr>
        </p:nvSpPr>
        <p:spPr>
          <a:xfrm>
            <a:off x="397434" y="1060755"/>
            <a:ext cx="6063629" cy="3670301"/>
          </a:xfrm>
        </p:spPr>
        <p:txBody>
          <a:bodyPr/>
          <a:lstStyle/>
          <a:p>
            <a:r>
              <a:rPr lang="en-US" b="1" dirty="0"/>
              <a:t>Domain: </a:t>
            </a:r>
            <a:r>
              <a:rPr lang="en-US" dirty="0"/>
              <a:t>Automobile Industry</a:t>
            </a:r>
          </a:p>
          <a:p>
            <a:r>
              <a:rPr lang="en-US" b="1" dirty="0"/>
              <a:t>About: </a:t>
            </a:r>
            <a:r>
              <a:rPr lang="en-US" dirty="0"/>
              <a:t>The XYZ automobile company in India wants to enter the business of selling used cars. They would like to analyze the business challenges before the venture. </a:t>
            </a:r>
          </a:p>
          <a:p>
            <a:r>
              <a:rPr lang="en-US" b="1" dirty="0"/>
              <a:t>Challenges:</a:t>
            </a:r>
            <a:r>
              <a:rPr lang="en-US" dirty="0"/>
              <a:t> They want to understand the factors affecting the pricing of cars in the market, since those may be very different from the new car market. Essentially, the company wants to know:</a:t>
            </a:r>
          </a:p>
          <a:p>
            <a:pPr marL="285750" indent="-285750">
              <a:buFont typeface="Arial" panose="020B0604020202020204" pitchFamily="34" charset="0"/>
              <a:buChar char="•"/>
            </a:pPr>
            <a:r>
              <a:rPr lang="en-US" dirty="0"/>
              <a:t>Which variables are significant in predicting the price of a used car?</a:t>
            </a:r>
          </a:p>
          <a:p>
            <a:pPr marL="285750" indent="-285750">
              <a:buFont typeface="Arial" panose="020B0604020202020204" pitchFamily="34" charset="0"/>
              <a:buChar char="•"/>
            </a:pPr>
            <a:r>
              <a:rPr lang="en-US" dirty="0"/>
              <a:t>How well those variables describe the price of a car</a:t>
            </a:r>
          </a:p>
          <a:p>
            <a:r>
              <a:rPr lang="en-US" dirty="0"/>
              <a:t>Based on various market surveys, the consulting firm has gathered a large dataset of different types of used cars across the market.</a:t>
            </a:r>
          </a:p>
          <a:p>
            <a:r>
              <a:rPr lang="en-US" b="1" dirty="0"/>
              <a:t>Data Dictionary: </a:t>
            </a:r>
            <a:r>
              <a:rPr lang="en-US" dirty="0"/>
              <a:t>Refer to the table.</a:t>
            </a:r>
            <a:endParaRPr lang="en-US" b="1" dirty="0"/>
          </a:p>
        </p:txBody>
      </p:sp>
      <p:sp>
        <p:nvSpPr>
          <p:cNvPr id="7" name="Title 6">
            <a:extLst>
              <a:ext uri="{FF2B5EF4-FFF2-40B4-BE49-F238E27FC236}">
                <a16:creationId xmlns:a16="http://schemas.microsoft.com/office/drawing/2014/main" id="{003A8B65-03DC-4F68-B090-50B90089FBA9}"/>
              </a:ext>
            </a:extLst>
          </p:cNvPr>
          <p:cNvSpPr>
            <a:spLocks noGrp="1"/>
          </p:cNvSpPr>
          <p:nvPr>
            <p:ph type="title"/>
          </p:nvPr>
        </p:nvSpPr>
        <p:spPr>
          <a:xfrm>
            <a:off x="407590" y="370923"/>
            <a:ext cx="9090819" cy="334099"/>
          </a:xfrm>
        </p:spPr>
        <p:txBody>
          <a:bodyPr/>
          <a:lstStyle/>
          <a:p>
            <a:r>
              <a:rPr lang="en-US" sz="3200" b="1" dirty="0"/>
              <a:t>Case Study - Introduction</a:t>
            </a:r>
          </a:p>
        </p:txBody>
      </p:sp>
      <p:graphicFrame>
        <p:nvGraphicFramePr>
          <p:cNvPr id="12" name="Table 11">
            <a:extLst>
              <a:ext uri="{FF2B5EF4-FFF2-40B4-BE49-F238E27FC236}">
                <a16:creationId xmlns:a16="http://schemas.microsoft.com/office/drawing/2014/main" id="{67BAAE41-8D8F-469F-B41D-FFD13AFBC23F}"/>
              </a:ext>
            </a:extLst>
          </p:cNvPr>
          <p:cNvGraphicFramePr>
            <a:graphicFrameLocks noGrp="1"/>
          </p:cNvGraphicFramePr>
          <p:nvPr>
            <p:extLst>
              <p:ext uri="{D42A27DB-BD31-4B8C-83A1-F6EECF244321}">
                <p14:modId xmlns:p14="http://schemas.microsoft.com/office/powerpoint/2010/main" val="3949825555"/>
              </p:ext>
            </p:extLst>
          </p:nvPr>
        </p:nvGraphicFramePr>
        <p:xfrm>
          <a:off x="6664677" y="1206499"/>
          <a:ext cx="2843889" cy="5113528"/>
        </p:xfrm>
        <a:graphic>
          <a:graphicData uri="http://schemas.openxmlformats.org/drawingml/2006/table">
            <a:tbl>
              <a:tblPr bandRow="1">
                <a:tableStyleId>{2D5ABB26-0587-4C30-8999-92F81FD0307C}</a:tableStyleId>
              </a:tblPr>
              <a:tblGrid>
                <a:gridCol w="970807">
                  <a:extLst>
                    <a:ext uri="{9D8B030D-6E8A-4147-A177-3AD203B41FA5}">
                      <a16:colId xmlns:a16="http://schemas.microsoft.com/office/drawing/2014/main" val="213399276"/>
                    </a:ext>
                  </a:extLst>
                </a:gridCol>
                <a:gridCol w="1873082">
                  <a:extLst>
                    <a:ext uri="{9D8B030D-6E8A-4147-A177-3AD203B41FA5}">
                      <a16:colId xmlns:a16="http://schemas.microsoft.com/office/drawing/2014/main" val="3059213871"/>
                    </a:ext>
                  </a:extLst>
                </a:gridCol>
              </a:tblGrid>
              <a:tr h="246888">
                <a:tc>
                  <a:txBody>
                    <a:bodyPr/>
                    <a:lstStyle/>
                    <a:p>
                      <a:pPr marL="0" marR="0" algn="ctr">
                        <a:lnSpc>
                          <a:spcPct val="107000"/>
                        </a:lnSpc>
                        <a:spcBef>
                          <a:spcPts val="0"/>
                        </a:spcBef>
                        <a:spcAft>
                          <a:spcPts val="800"/>
                        </a:spcAft>
                      </a:pPr>
                      <a:r>
                        <a:rPr lang="en-IN" sz="1050" dirty="0">
                          <a:effectLst/>
                        </a:rPr>
                        <a:t>Column Name</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800"/>
                        </a:spcAft>
                      </a:pPr>
                      <a:r>
                        <a:rPr lang="en-IN" sz="1050" dirty="0">
                          <a:effectLst/>
                        </a:rPr>
                        <a:t>Description</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840450096"/>
                  </a:ext>
                </a:extLst>
              </a:tr>
              <a:tr h="246888">
                <a:tc>
                  <a:txBody>
                    <a:bodyPr/>
                    <a:lstStyle/>
                    <a:p>
                      <a:pPr marL="0" marR="0">
                        <a:lnSpc>
                          <a:spcPct val="107000"/>
                        </a:lnSpc>
                        <a:spcBef>
                          <a:spcPts val="0"/>
                        </a:spcBef>
                        <a:spcAft>
                          <a:spcPts val="800"/>
                        </a:spcAft>
                      </a:pPr>
                      <a:r>
                        <a:rPr lang="en-IN" sz="1050" dirty="0">
                          <a:effectLst/>
                        </a:rPr>
                        <a:t>Sales_ID</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a:effectLst/>
                        </a:rPr>
                        <a:t>Sales ID</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8239241"/>
                  </a:ext>
                </a:extLst>
              </a:tr>
              <a:tr h="246888">
                <a:tc>
                  <a:txBody>
                    <a:bodyPr/>
                    <a:lstStyle/>
                    <a:p>
                      <a:pPr marL="0" marR="0">
                        <a:lnSpc>
                          <a:spcPct val="107000"/>
                        </a:lnSpc>
                        <a:spcBef>
                          <a:spcPts val="0"/>
                        </a:spcBef>
                        <a:spcAft>
                          <a:spcPts val="800"/>
                        </a:spcAft>
                      </a:pPr>
                      <a:r>
                        <a:rPr lang="en-IN" sz="1050" dirty="0">
                          <a:effectLst/>
                        </a:rPr>
                        <a:t>Name</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a:effectLst/>
                        </a:rPr>
                        <a:t>Name of the used car</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410167"/>
                  </a:ext>
                </a:extLst>
              </a:tr>
              <a:tr h="246888">
                <a:tc>
                  <a:txBody>
                    <a:bodyPr/>
                    <a:lstStyle/>
                    <a:p>
                      <a:pPr marL="0" marR="0">
                        <a:lnSpc>
                          <a:spcPct val="107000"/>
                        </a:lnSpc>
                        <a:spcBef>
                          <a:spcPts val="0"/>
                        </a:spcBef>
                        <a:spcAft>
                          <a:spcPts val="800"/>
                        </a:spcAft>
                      </a:pPr>
                      <a:r>
                        <a:rPr lang="en-IN" sz="1050" dirty="0">
                          <a:effectLst/>
                        </a:rPr>
                        <a:t>Year</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a:effectLst/>
                        </a:rPr>
                        <a:t>Year of the car purchase</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5815562"/>
                  </a:ext>
                </a:extLst>
              </a:tr>
              <a:tr h="246888">
                <a:tc>
                  <a:txBody>
                    <a:bodyPr/>
                    <a:lstStyle/>
                    <a:p>
                      <a:pPr marL="0" marR="0">
                        <a:lnSpc>
                          <a:spcPct val="107000"/>
                        </a:lnSpc>
                        <a:spcBef>
                          <a:spcPts val="0"/>
                        </a:spcBef>
                        <a:spcAft>
                          <a:spcPts val="800"/>
                        </a:spcAft>
                      </a:pPr>
                      <a:r>
                        <a:rPr lang="en-IN" sz="1050" dirty="0">
                          <a:effectLst/>
                        </a:rPr>
                        <a:t>km_Driven</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Total km driven</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3615897"/>
                  </a:ext>
                </a:extLst>
              </a:tr>
              <a:tr h="246888">
                <a:tc>
                  <a:txBody>
                    <a:bodyPr/>
                    <a:lstStyle/>
                    <a:p>
                      <a:pPr marL="0" marR="0">
                        <a:lnSpc>
                          <a:spcPct val="107000"/>
                        </a:lnSpc>
                        <a:spcBef>
                          <a:spcPts val="0"/>
                        </a:spcBef>
                        <a:spcAft>
                          <a:spcPts val="800"/>
                        </a:spcAft>
                      </a:pPr>
                      <a:r>
                        <a:rPr lang="en-IN" sz="1050" dirty="0">
                          <a:effectLst/>
                        </a:rPr>
                        <a:t>Region_Code</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Code representing unique Region name</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5930485"/>
                  </a:ext>
                </a:extLst>
              </a:tr>
              <a:tr h="246888">
                <a:tc>
                  <a:txBody>
                    <a:bodyPr/>
                    <a:lstStyle/>
                    <a:p>
                      <a:pPr marL="0" marR="0">
                        <a:lnSpc>
                          <a:spcPct val="107000"/>
                        </a:lnSpc>
                        <a:spcBef>
                          <a:spcPts val="0"/>
                        </a:spcBef>
                        <a:spcAft>
                          <a:spcPts val="800"/>
                        </a:spcAft>
                      </a:pPr>
                      <a:r>
                        <a:rPr lang="en-IN" sz="1050" dirty="0">
                          <a:effectLst/>
                        </a:rPr>
                        <a:t>City_Code</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a:effectLst/>
                        </a:rPr>
                        <a:t>Code representing City</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0745662"/>
                  </a:ext>
                </a:extLst>
              </a:tr>
              <a:tr h="246888">
                <a:tc>
                  <a:txBody>
                    <a:bodyPr/>
                    <a:lstStyle/>
                    <a:p>
                      <a:pPr marL="0" marR="0">
                        <a:lnSpc>
                          <a:spcPct val="107000"/>
                        </a:lnSpc>
                        <a:spcBef>
                          <a:spcPts val="0"/>
                        </a:spcBef>
                        <a:spcAft>
                          <a:spcPts val="800"/>
                        </a:spcAft>
                      </a:pPr>
                      <a:r>
                        <a:rPr lang="en-IN" sz="1050" dirty="0">
                          <a:effectLst/>
                        </a:rPr>
                        <a:t>State_Code</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Code representing unique state name</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830967"/>
                  </a:ext>
                </a:extLst>
              </a:tr>
              <a:tr h="246888">
                <a:tc>
                  <a:txBody>
                    <a:bodyPr/>
                    <a:lstStyle/>
                    <a:p>
                      <a:pPr marL="0" marR="0">
                        <a:lnSpc>
                          <a:spcPct val="107000"/>
                        </a:lnSpc>
                        <a:spcBef>
                          <a:spcPts val="0"/>
                        </a:spcBef>
                        <a:spcAft>
                          <a:spcPts val="800"/>
                        </a:spcAft>
                      </a:pPr>
                      <a:r>
                        <a:rPr lang="en-IN" sz="1050">
                          <a:effectLst/>
                        </a:rPr>
                        <a:t>Postal_Code</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Postal code of the area</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4958184"/>
                  </a:ext>
                </a:extLst>
              </a:tr>
              <a:tr h="246888">
                <a:tc>
                  <a:txBody>
                    <a:bodyPr/>
                    <a:lstStyle/>
                    <a:p>
                      <a:pPr marL="0" marR="0">
                        <a:lnSpc>
                          <a:spcPct val="107000"/>
                        </a:lnSpc>
                        <a:spcBef>
                          <a:spcPts val="0"/>
                        </a:spcBef>
                        <a:spcAft>
                          <a:spcPts val="800"/>
                        </a:spcAft>
                      </a:pPr>
                      <a:r>
                        <a:rPr lang="en-IN" sz="1050">
                          <a:effectLst/>
                        </a:rPr>
                        <a:t>Fuel</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Fuel type</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3533673"/>
                  </a:ext>
                </a:extLst>
              </a:tr>
              <a:tr h="246888">
                <a:tc>
                  <a:txBody>
                    <a:bodyPr/>
                    <a:lstStyle/>
                    <a:p>
                      <a:pPr marL="0" marR="0">
                        <a:lnSpc>
                          <a:spcPct val="107000"/>
                        </a:lnSpc>
                        <a:spcBef>
                          <a:spcPts val="0"/>
                        </a:spcBef>
                        <a:spcAft>
                          <a:spcPts val="800"/>
                        </a:spcAft>
                      </a:pPr>
                      <a:r>
                        <a:rPr lang="en-IN" sz="1050" dirty="0">
                          <a:effectLst/>
                        </a:rPr>
                        <a:t>Seller_Type</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Who is selling the car</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5385689"/>
                  </a:ext>
                </a:extLst>
              </a:tr>
              <a:tr h="246888">
                <a:tc>
                  <a:txBody>
                    <a:bodyPr/>
                    <a:lstStyle/>
                    <a:p>
                      <a:pPr marL="0" marR="0">
                        <a:lnSpc>
                          <a:spcPct val="107000"/>
                        </a:lnSpc>
                        <a:spcBef>
                          <a:spcPts val="0"/>
                        </a:spcBef>
                        <a:spcAft>
                          <a:spcPts val="800"/>
                        </a:spcAft>
                      </a:pPr>
                      <a:r>
                        <a:rPr lang="en-IN" sz="1050">
                          <a:effectLst/>
                        </a:rPr>
                        <a:t>Transmission</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Transmission type of the car</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071375"/>
                  </a:ext>
                </a:extLst>
              </a:tr>
              <a:tr h="246888">
                <a:tc>
                  <a:txBody>
                    <a:bodyPr/>
                    <a:lstStyle/>
                    <a:p>
                      <a:pPr marL="0" marR="0">
                        <a:lnSpc>
                          <a:spcPct val="107000"/>
                        </a:lnSpc>
                        <a:spcBef>
                          <a:spcPts val="0"/>
                        </a:spcBef>
                        <a:spcAft>
                          <a:spcPts val="800"/>
                        </a:spcAft>
                      </a:pPr>
                      <a:r>
                        <a:rPr lang="en-IN" sz="1050">
                          <a:effectLst/>
                        </a:rPr>
                        <a:t>Owner</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Owner type</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060537"/>
                  </a:ext>
                </a:extLst>
              </a:tr>
              <a:tr h="246888">
                <a:tc>
                  <a:txBody>
                    <a:bodyPr/>
                    <a:lstStyle/>
                    <a:p>
                      <a:pPr marL="0" marR="0">
                        <a:lnSpc>
                          <a:spcPct val="107000"/>
                        </a:lnSpc>
                        <a:spcBef>
                          <a:spcPts val="0"/>
                        </a:spcBef>
                        <a:spcAft>
                          <a:spcPts val="800"/>
                        </a:spcAft>
                      </a:pPr>
                      <a:r>
                        <a:rPr lang="en-IN" sz="1050">
                          <a:effectLst/>
                        </a:rPr>
                        <a:t>Mileage</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Mileage of the car</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3985819"/>
                  </a:ext>
                </a:extLst>
              </a:tr>
              <a:tr h="246888">
                <a:tc>
                  <a:txBody>
                    <a:bodyPr/>
                    <a:lstStyle/>
                    <a:p>
                      <a:pPr marL="0" marR="0">
                        <a:lnSpc>
                          <a:spcPct val="107000"/>
                        </a:lnSpc>
                        <a:spcBef>
                          <a:spcPts val="0"/>
                        </a:spcBef>
                        <a:spcAft>
                          <a:spcPts val="800"/>
                        </a:spcAft>
                      </a:pPr>
                      <a:r>
                        <a:rPr lang="en-IN" sz="1050">
                          <a:effectLst/>
                        </a:rPr>
                        <a:t>Engine</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engine power</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801"/>
                  </a:ext>
                </a:extLst>
              </a:tr>
              <a:tr h="246888">
                <a:tc>
                  <a:txBody>
                    <a:bodyPr/>
                    <a:lstStyle/>
                    <a:p>
                      <a:pPr marL="0" marR="0">
                        <a:lnSpc>
                          <a:spcPct val="107000"/>
                        </a:lnSpc>
                        <a:spcBef>
                          <a:spcPts val="0"/>
                        </a:spcBef>
                        <a:spcAft>
                          <a:spcPts val="800"/>
                        </a:spcAft>
                      </a:pPr>
                      <a:r>
                        <a:rPr lang="en-IN" sz="1050">
                          <a:effectLst/>
                        </a:rPr>
                        <a:t>Max_Power</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max power</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289590"/>
                  </a:ext>
                </a:extLst>
              </a:tr>
              <a:tr h="246888">
                <a:tc>
                  <a:txBody>
                    <a:bodyPr/>
                    <a:lstStyle/>
                    <a:p>
                      <a:pPr marL="0" marR="0">
                        <a:lnSpc>
                          <a:spcPct val="107000"/>
                        </a:lnSpc>
                        <a:spcBef>
                          <a:spcPts val="0"/>
                        </a:spcBef>
                        <a:spcAft>
                          <a:spcPts val="800"/>
                        </a:spcAft>
                      </a:pPr>
                      <a:r>
                        <a:rPr lang="en-IN" sz="1050">
                          <a:effectLst/>
                        </a:rPr>
                        <a:t>Seats</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Number of seats</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947873"/>
                  </a:ext>
                </a:extLst>
              </a:tr>
              <a:tr h="246888">
                <a:tc>
                  <a:txBody>
                    <a:bodyPr/>
                    <a:lstStyle/>
                    <a:p>
                      <a:pPr marL="0" marR="0">
                        <a:lnSpc>
                          <a:spcPct val="107000"/>
                        </a:lnSpc>
                        <a:spcBef>
                          <a:spcPts val="0"/>
                        </a:spcBef>
                        <a:spcAft>
                          <a:spcPts val="800"/>
                        </a:spcAft>
                      </a:pPr>
                      <a:r>
                        <a:rPr lang="en-IN" sz="1050">
                          <a:effectLst/>
                        </a:rPr>
                        <a:t>Sold</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used car sold or not</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23831"/>
                  </a:ext>
                </a:extLst>
              </a:tr>
              <a:tr h="246888">
                <a:tc>
                  <a:txBody>
                    <a:bodyPr/>
                    <a:lstStyle/>
                    <a:p>
                      <a:pPr marL="0" marR="0">
                        <a:lnSpc>
                          <a:spcPct val="107000"/>
                        </a:lnSpc>
                        <a:spcBef>
                          <a:spcPts val="0"/>
                        </a:spcBef>
                        <a:spcAft>
                          <a:spcPts val="800"/>
                        </a:spcAft>
                      </a:pPr>
                      <a:r>
                        <a:rPr lang="en-IN" sz="1050" dirty="0">
                          <a:effectLst/>
                        </a:rPr>
                        <a:t>Target Column</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800"/>
                        </a:spcAft>
                      </a:pPr>
                      <a:r>
                        <a:rPr lang="en-IN" sz="1050" dirty="0">
                          <a:effectLst/>
                        </a:rPr>
                        <a:t>Description</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89625410"/>
                  </a:ext>
                </a:extLst>
              </a:tr>
              <a:tr h="246888">
                <a:tc>
                  <a:txBody>
                    <a:bodyPr/>
                    <a:lstStyle/>
                    <a:p>
                      <a:pPr marL="0" marR="0">
                        <a:lnSpc>
                          <a:spcPct val="107000"/>
                        </a:lnSpc>
                        <a:spcBef>
                          <a:spcPts val="0"/>
                        </a:spcBef>
                        <a:spcAft>
                          <a:spcPts val="800"/>
                        </a:spcAft>
                      </a:pPr>
                      <a:r>
                        <a:rPr lang="en-IN" sz="1050">
                          <a:effectLst/>
                        </a:rPr>
                        <a:t>Selling_Price</a:t>
                      </a:r>
                      <a:endParaRPr lang="en-US" sz="105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050" dirty="0">
                          <a:effectLst/>
                        </a:rPr>
                        <a:t>Current selling price for used car</a:t>
                      </a:r>
                      <a:endParaRPr lang="en-US" sz="1050" dirty="0">
                        <a:effectLst/>
                        <a:latin typeface="Calibri" panose="020F0502020204030204" pitchFamily="34" charset="0"/>
                        <a:ea typeface="+mn-ea"/>
                      </a:endParaRPr>
                    </a:p>
                  </a:txBody>
                  <a:tcPr marL="54566" marR="545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6590477"/>
                  </a:ext>
                </a:extLst>
              </a:tr>
            </a:tbl>
          </a:graphicData>
        </a:graphic>
      </p:graphicFrame>
    </p:spTree>
    <p:extLst>
      <p:ext uri="{BB962C8B-B14F-4D97-AF65-F5344CB8AC3E}">
        <p14:creationId xmlns:p14="http://schemas.microsoft.com/office/powerpoint/2010/main" val="24141386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1FF969-155A-499E-8DDC-CE652A1C4011}"/>
              </a:ext>
            </a:extLst>
          </p:cNvPr>
          <p:cNvSpPr>
            <a:spLocks noGrp="1"/>
          </p:cNvSpPr>
          <p:nvPr>
            <p:ph type="body" sz="quarter" idx="13"/>
          </p:nvPr>
        </p:nvSpPr>
        <p:spPr>
          <a:xfrm>
            <a:off x="407590" y="1035928"/>
            <a:ext cx="9090819" cy="757255"/>
          </a:xfrm>
        </p:spPr>
        <p:txBody>
          <a:bodyPr/>
          <a:lstStyle/>
          <a:p>
            <a:r>
              <a:rPr lang="en-US" b="1" dirty="0"/>
              <a:t>Task 1.1 and 1.3 – Approach</a:t>
            </a:r>
          </a:p>
          <a:p>
            <a:pPr marL="285750" indent="-285750">
              <a:buFont typeface="Arial" panose="020B0604020202020204" pitchFamily="34" charset="0"/>
              <a:buChar char="•"/>
            </a:pPr>
            <a:r>
              <a:rPr lang="en-US" dirty="0"/>
              <a:t>Reviewed all the data set.</a:t>
            </a:r>
          </a:p>
          <a:p>
            <a:pPr marL="285750" indent="-285750">
              <a:buFont typeface="Arial" panose="020B0604020202020204" pitchFamily="34" charset="0"/>
              <a:buChar char="•"/>
            </a:pPr>
            <a:r>
              <a:rPr lang="en-US" dirty="0"/>
              <a:t>Generated one repository file from the lookup files.</a:t>
            </a:r>
          </a:p>
          <a:p>
            <a:pPr marL="285750" indent="-285750">
              <a:buFont typeface="Arial" panose="020B0604020202020204" pitchFamily="34" charset="0"/>
              <a:buChar char="•"/>
            </a:pPr>
            <a:r>
              <a:rPr lang="en-US" dirty="0"/>
              <a:t>Converted all the fields into appropriate data types, so that it will be easy to read data and analyze. </a:t>
            </a:r>
          </a:p>
          <a:p>
            <a:pPr marL="285750" indent="-285750">
              <a:buFont typeface="Arial" panose="020B0604020202020204" pitchFamily="34" charset="0"/>
              <a:buChar char="•"/>
            </a:pPr>
            <a:r>
              <a:rPr lang="en-US" dirty="0"/>
              <a:t>After all the above steps, we tried to analyze which all fields are going to impact Selling Prices and what are the relationships between the other fields which can lead to the Sales of the cars.</a:t>
            </a:r>
          </a:p>
          <a:p>
            <a:endParaRPr lang="en-US" dirty="0"/>
          </a:p>
          <a:p>
            <a:r>
              <a:rPr lang="en-US" b="1" dirty="0"/>
              <a:t>Task 1.2 - Approach</a:t>
            </a:r>
          </a:p>
          <a:p>
            <a:pPr marL="285750" indent="-285750">
              <a:buFont typeface="Arial" panose="020B0604020202020204" pitchFamily="34" charset="0"/>
              <a:buChar char="•"/>
            </a:pPr>
            <a:r>
              <a:rPr lang="en-US" dirty="0"/>
              <a:t>All the entity files were reviewed and created the entity relationship model.</a:t>
            </a:r>
          </a:p>
          <a:p>
            <a:pPr marL="285750" indent="-285750">
              <a:buFont typeface="Arial" panose="020B0604020202020204" pitchFamily="34" charset="0"/>
              <a:buChar char="•"/>
            </a:pPr>
            <a:r>
              <a:rPr lang="en-US" dirty="0"/>
              <a:t>Transferred the same data to load it to corresponding tables in Oracle database and run the SQL queries.</a:t>
            </a:r>
          </a:p>
        </p:txBody>
      </p:sp>
      <p:sp>
        <p:nvSpPr>
          <p:cNvPr id="3" name="Title 2">
            <a:extLst>
              <a:ext uri="{FF2B5EF4-FFF2-40B4-BE49-F238E27FC236}">
                <a16:creationId xmlns:a16="http://schemas.microsoft.com/office/drawing/2014/main" id="{BA276094-DA39-40C5-AA31-055EA8E0DD22}"/>
              </a:ext>
            </a:extLst>
          </p:cNvPr>
          <p:cNvSpPr>
            <a:spLocks noGrp="1"/>
          </p:cNvSpPr>
          <p:nvPr>
            <p:ph type="title"/>
          </p:nvPr>
        </p:nvSpPr>
        <p:spPr/>
        <p:txBody>
          <a:bodyPr/>
          <a:lstStyle/>
          <a:p>
            <a:r>
              <a:rPr lang="en-US" sz="3200" b="1" dirty="0"/>
              <a:t>Check Point 1 – Approach</a:t>
            </a:r>
          </a:p>
        </p:txBody>
      </p:sp>
    </p:spTree>
    <p:extLst>
      <p:ext uri="{BB962C8B-B14F-4D97-AF65-F5344CB8AC3E}">
        <p14:creationId xmlns:p14="http://schemas.microsoft.com/office/powerpoint/2010/main" val="41809636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A40290E-F09B-491B-993B-B888F457042F}"/>
              </a:ext>
            </a:extLst>
          </p:cNvPr>
          <p:cNvPicPr>
            <a:picLocks noChangeAspect="1"/>
          </p:cNvPicPr>
          <p:nvPr/>
        </p:nvPicPr>
        <p:blipFill rotWithShape="1">
          <a:blip r:embed="rId2"/>
          <a:srcRect r="19106" b="15307"/>
          <a:stretch/>
        </p:blipFill>
        <p:spPr>
          <a:xfrm>
            <a:off x="6299200" y="4221676"/>
            <a:ext cx="2918541" cy="2318822"/>
          </a:xfrm>
          <a:prstGeom prst="rect">
            <a:avLst/>
          </a:prstGeom>
        </p:spPr>
      </p:pic>
      <p:pic>
        <p:nvPicPr>
          <p:cNvPr id="6" name="Picture 5" descr="Table&#10;&#10;Description automatically generated">
            <a:extLst>
              <a:ext uri="{FF2B5EF4-FFF2-40B4-BE49-F238E27FC236}">
                <a16:creationId xmlns:a16="http://schemas.microsoft.com/office/drawing/2014/main" id="{147C9148-6F6F-44D3-888B-EBB66A7B73BD}"/>
              </a:ext>
            </a:extLst>
          </p:cNvPr>
          <p:cNvPicPr>
            <a:picLocks noChangeAspect="1"/>
          </p:cNvPicPr>
          <p:nvPr/>
        </p:nvPicPr>
        <p:blipFill>
          <a:blip r:embed="rId3"/>
          <a:stretch>
            <a:fillRect/>
          </a:stretch>
        </p:blipFill>
        <p:spPr>
          <a:xfrm>
            <a:off x="5867400" y="655505"/>
            <a:ext cx="3768172" cy="2336267"/>
          </a:xfrm>
          <a:prstGeom prst="rect">
            <a:avLst/>
          </a:prstGeom>
        </p:spPr>
      </p:pic>
      <p:sp>
        <p:nvSpPr>
          <p:cNvPr id="2" name="Text Placeholder 1">
            <a:extLst>
              <a:ext uri="{FF2B5EF4-FFF2-40B4-BE49-F238E27FC236}">
                <a16:creationId xmlns:a16="http://schemas.microsoft.com/office/drawing/2014/main" id="{F979676E-4418-49D1-AD83-62555438DCDA}"/>
              </a:ext>
            </a:extLst>
          </p:cNvPr>
          <p:cNvSpPr>
            <a:spLocks noGrp="1"/>
          </p:cNvSpPr>
          <p:nvPr>
            <p:ph type="body" sz="quarter" idx="13"/>
          </p:nvPr>
        </p:nvSpPr>
        <p:spPr>
          <a:xfrm>
            <a:off x="407592" y="828225"/>
            <a:ext cx="9090819" cy="757255"/>
          </a:xfrm>
        </p:spPr>
        <p:txBody>
          <a:bodyPr/>
          <a:lstStyle/>
          <a:p>
            <a:r>
              <a:rPr lang="en-US" dirty="0"/>
              <a:t>Here are some indicative types of analysis we performed:</a:t>
            </a:r>
          </a:p>
        </p:txBody>
      </p:sp>
      <p:sp>
        <p:nvSpPr>
          <p:cNvPr id="3" name="Title 2">
            <a:extLst>
              <a:ext uri="{FF2B5EF4-FFF2-40B4-BE49-F238E27FC236}">
                <a16:creationId xmlns:a16="http://schemas.microsoft.com/office/drawing/2014/main" id="{50B24222-FDAE-4C11-ACE8-8B3DBB8EB14A}"/>
              </a:ext>
            </a:extLst>
          </p:cNvPr>
          <p:cNvSpPr>
            <a:spLocks noGrp="1"/>
          </p:cNvSpPr>
          <p:nvPr>
            <p:ph type="title"/>
          </p:nvPr>
        </p:nvSpPr>
        <p:spPr/>
        <p:txBody>
          <a:bodyPr/>
          <a:lstStyle/>
          <a:p>
            <a:r>
              <a:rPr lang="en-US" sz="3200" b="1" dirty="0"/>
              <a:t>Task 1.1(Data Manipulation using Python) </a:t>
            </a:r>
          </a:p>
        </p:txBody>
      </p:sp>
      <p:sp>
        <p:nvSpPr>
          <p:cNvPr id="5" name="TextBox 4">
            <a:extLst>
              <a:ext uri="{FF2B5EF4-FFF2-40B4-BE49-F238E27FC236}">
                <a16:creationId xmlns:a16="http://schemas.microsoft.com/office/drawing/2014/main" id="{3253C321-8402-4325-A915-4264F3085FC3}"/>
              </a:ext>
            </a:extLst>
          </p:cNvPr>
          <p:cNvSpPr txBox="1"/>
          <p:nvPr/>
        </p:nvSpPr>
        <p:spPr>
          <a:xfrm>
            <a:off x="339011" y="1330362"/>
            <a:ext cx="5596971" cy="2693045"/>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Q1.</a:t>
            </a:r>
            <a:r>
              <a:rPr lang="en-US" sz="1600" dirty="0">
                <a:solidFill>
                  <a:srgbClr val="575757"/>
                </a:solidFill>
                <a:cs typeface="Calibri Light" panose="020F0302020204030204" pitchFamily="34" charset="0"/>
              </a:rPr>
              <a:t> </a:t>
            </a:r>
            <a:r>
              <a:rPr lang="en-US" sz="1600" b="1" dirty="0">
                <a:solidFill>
                  <a:srgbClr val="575757"/>
                </a:solidFill>
                <a:cs typeface="Calibri Light" panose="020F0302020204030204" pitchFamily="34" charset="0"/>
              </a:rPr>
              <a:t>How the sold cars depend on the Fuel, Mileage, Power and Selling Price?</a:t>
            </a:r>
          </a:p>
          <a:p>
            <a:pPr marL="285750" indent="-285750">
              <a:lnSpc>
                <a:spcPct val="90000"/>
              </a:lnSpc>
              <a:spcAft>
                <a:spcPts val="600"/>
              </a:spcAft>
              <a:buFont typeface="Arial" panose="020B0604020202020204" pitchFamily="34" charset="0"/>
              <a:buChar char="•"/>
            </a:pPr>
            <a:r>
              <a:rPr lang="en-US" sz="1600" dirty="0">
                <a:solidFill>
                  <a:srgbClr val="575757"/>
                </a:solidFill>
                <a:cs typeface="Calibri Light" panose="020F0302020204030204" pitchFamily="34" charset="0"/>
              </a:rPr>
              <a:t>Selling price vs (Km driven, Power, and Mileage) of different fuel cars.</a:t>
            </a:r>
          </a:p>
          <a:p>
            <a:pPr marL="285750" indent="-285750">
              <a:lnSpc>
                <a:spcPct val="90000"/>
              </a:lnSpc>
              <a:spcAft>
                <a:spcPts val="600"/>
              </a:spcAft>
              <a:buFont typeface="Arial" panose="020B0604020202020204" pitchFamily="34" charset="0"/>
              <a:buChar char="•"/>
            </a:pPr>
            <a:r>
              <a:rPr lang="en-US" sz="1600" dirty="0">
                <a:solidFill>
                  <a:srgbClr val="575757"/>
                </a:solidFill>
                <a:cs typeface="Calibri Light" panose="020F0302020204030204" pitchFamily="34" charset="0"/>
              </a:rPr>
              <a:t>Percentage of sold cars for different fuel cars.</a:t>
            </a:r>
          </a:p>
          <a:p>
            <a:pPr marL="57150">
              <a:lnSpc>
                <a:spcPct val="90000"/>
              </a:lnSpc>
              <a:spcAft>
                <a:spcPts val="600"/>
              </a:spcAft>
            </a:pPr>
            <a:r>
              <a:rPr lang="en-US" sz="1600" b="1" dirty="0">
                <a:solidFill>
                  <a:srgbClr val="575757"/>
                </a:solidFill>
                <a:cs typeface="Calibri Light" panose="020F0302020204030204" pitchFamily="34" charset="0"/>
              </a:rPr>
              <a:t>Conclusion:</a:t>
            </a:r>
          </a:p>
          <a:p>
            <a:pPr marL="342900" indent="-285750">
              <a:lnSpc>
                <a:spcPct val="90000"/>
              </a:lnSpc>
              <a:spcAft>
                <a:spcPts val="600"/>
              </a:spcAft>
              <a:buFont typeface="Arial" panose="020B0604020202020204" pitchFamily="34" charset="0"/>
              <a:buChar char="•"/>
            </a:pPr>
            <a:r>
              <a:rPr lang="en-US" sz="1600" dirty="0">
                <a:solidFill>
                  <a:srgbClr val="575757"/>
                </a:solidFill>
                <a:cs typeface="Calibri Light" panose="020F0302020204030204" pitchFamily="34" charset="0"/>
              </a:rPr>
              <a:t>Selling price of cars are more for those with high  power and diesel cars.</a:t>
            </a:r>
          </a:p>
          <a:p>
            <a:pPr marL="342900" indent="-285750">
              <a:lnSpc>
                <a:spcPct val="90000"/>
              </a:lnSpc>
              <a:spcAft>
                <a:spcPts val="600"/>
              </a:spcAft>
              <a:buFont typeface="Arial" panose="020B0604020202020204" pitchFamily="34" charset="0"/>
              <a:buChar char="•"/>
            </a:pPr>
            <a:r>
              <a:rPr lang="en-US" sz="1600" dirty="0">
                <a:solidFill>
                  <a:srgbClr val="575757"/>
                </a:solidFill>
                <a:cs typeface="Calibri Light" panose="020F0302020204030204" pitchFamily="34" charset="0"/>
              </a:rPr>
              <a:t>Percentage of petrol cars sold more than any other fuel cars, but number of sold diesel cars are more.</a:t>
            </a:r>
          </a:p>
        </p:txBody>
      </p:sp>
      <p:pic>
        <p:nvPicPr>
          <p:cNvPr id="7" name="Picture 6" descr="Table&#10;&#10;Description automatically generated">
            <a:extLst>
              <a:ext uri="{FF2B5EF4-FFF2-40B4-BE49-F238E27FC236}">
                <a16:creationId xmlns:a16="http://schemas.microsoft.com/office/drawing/2014/main" id="{E04709FE-2D2D-4E93-A447-91768F28ED4E}"/>
              </a:ext>
            </a:extLst>
          </p:cNvPr>
          <p:cNvPicPr>
            <a:picLocks noChangeAspect="1"/>
          </p:cNvPicPr>
          <p:nvPr/>
        </p:nvPicPr>
        <p:blipFill>
          <a:blip r:embed="rId4"/>
          <a:stretch>
            <a:fillRect/>
          </a:stretch>
        </p:blipFill>
        <p:spPr>
          <a:xfrm>
            <a:off x="6532880" y="2877232"/>
            <a:ext cx="2437211" cy="1103535"/>
          </a:xfrm>
          <a:prstGeom prst="rect">
            <a:avLst/>
          </a:prstGeom>
        </p:spPr>
      </p:pic>
      <p:sp>
        <p:nvSpPr>
          <p:cNvPr id="9" name="TextBox 8">
            <a:extLst>
              <a:ext uri="{FF2B5EF4-FFF2-40B4-BE49-F238E27FC236}">
                <a16:creationId xmlns:a16="http://schemas.microsoft.com/office/drawing/2014/main" id="{C850CA7A-F4A2-46A2-8517-1B40A0994DFA}"/>
              </a:ext>
            </a:extLst>
          </p:cNvPr>
          <p:cNvSpPr txBox="1"/>
          <p:nvPr/>
        </p:nvSpPr>
        <p:spPr>
          <a:xfrm>
            <a:off x="407592" y="4440945"/>
            <a:ext cx="6125288" cy="1209562"/>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Q2. How is Fuel related to Brand?</a:t>
            </a:r>
          </a:p>
          <a:p>
            <a:pPr marL="285750" indent="-285750">
              <a:lnSpc>
                <a:spcPct val="90000"/>
              </a:lnSpc>
              <a:spcAft>
                <a:spcPts val="600"/>
              </a:spcAft>
              <a:buFont typeface="Arial" panose="020B0604020202020204" pitchFamily="34" charset="0"/>
              <a:buChar char="•"/>
            </a:pPr>
            <a:r>
              <a:rPr lang="en-US" sz="1600" dirty="0">
                <a:solidFill>
                  <a:srgbClr val="575757"/>
                </a:solidFill>
                <a:cs typeface="Calibri Light" panose="020F0302020204030204" pitchFamily="34" charset="0"/>
              </a:rPr>
              <a:t>Total sold cars vs fuel type of cars.</a:t>
            </a:r>
          </a:p>
          <a:p>
            <a:pPr marL="57150">
              <a:lnSpc>
                <a:spcPct val="90000"/>
              </a:lnSpc>
              <a:spcAft>
                <a:spcPts val="600"/>
              </a:spcAft>
            </a:pPr>
            <a:r>
              <a:rPr lang="en-US" sz="1600" b="1" dirty="0">
                <a:solidFill>
                  <a:srgbClr val="575757"/>
                </a:solidFill>
                <a:cs typeface="Calibri Light" panose="020F0302020204030204" pitchFamily="34" charset="0"/>
              </a:rPr>
              <a:t>Conclusion:</a:t>
            </a:r>
          </a:p>
          <a:p>
            <a:pPr marL="342900" indent="-285750">
              <a:lnSpc>
                <a:spcPct val="90000"/>
              </a:lnSpc>
              <a:spcAft>
                <a:spcPts val="600"/>
              </a:spcAft>
              <a:buFont typeface="Arial" panose="020B0604020202020204" pitchFamily="34" charset="0"/>
              <a:buChar char="•"/>
            </a:pPr>
            <a:r>
              <a:rPr lang="en-US" sz="1600" dirty="0">
                <a:solidFill>
                  <a:srgbClr val="575757"/>
                </a:solidFill>
                <a:cs typeface="Calibri Light" panose="020F0302020204030204" pitchFamily="34" charset="0"/>
              </a:rPr>
              <a:t>More number of sold cars are Diesel cars of almost all the brands. </a:t>
            </a:r>
          </a:p>
        </p:txBody>
      </p:sp>
    </p:spTree>
    <p:extLst>
      <p:ext uri="{BB962C8B-B14F-4D97-AF65-F5344CB8AC3E}">
        <p14:creationId xmlns:p14="http://schemas.microsoft.com/office/powerpoint/2010/main" val="29528506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0EDB73-2937-4BFB-BAA9-5F7E13D09D4A}"/>
              </a:ext>
            </a:extLst>
          </p:cNvPr>
          <p:cNvSpPr>
            <a:spLocks noGrp="1"/>
          </p:cNvSpPr>
          <p:nvPr>
            <p:ph type="body" sz="quarter" idx="13"/>
          </p:nvPr>
        </p:nvSpPr>
        <p:spPr>
          <a:xfrm>
            <a:off x="407592" y="1179920"/>
            <a:ext cx="4631770" cy="2000160"/>
          </a:xfrm>
        </p:spPr>
        <p:txBody>
          <a:bodyPr/>
          <a:lstStyle/>
          <a:p>
            <a:pPr>
              <a:lnSpc>
                <a:spcPct val="90000"/>
              </a:lnSpc>
              <a:spcAft>
                <a:spcPts val="600"/>
              </a:spcAft>
            </a:pPr>
            <a:r>
              <a:rPr lang="en-US" sz="1600" b="1" i="0" dirty="0">
                <a:effectLst/>
              </a:rPr>
              <a:t>Q3. </a:t>
            </a:r>
            <a:r>
              <a:rPr lang="en-US" sz="1600" b="1" dirty="0"/>
              <a:t>Which Brands are selling the most?</a:t>
            </a:r>
          </a:p>
          <a:p>
            <a:pPr marL="285750" indent="-285750">
              <a:lnSpc>
                <a:spcPct val="90000"/>
              </a:lnSpc>
              <a:spcAft>
                <a:spcPts val="600"/>
              </a:spcAft>
              <a:buFont typeface="Arial" panose="020B0604020202020204" pitchFamily="34" charset="0"/>
              <a:buChar char="•"/>
            </a:pPr>
            <a:r>
              <a:rPr lang="en-US" sz="1600" dirty="0"/>
              <a:t>Total number of sold cars and percentage of sold cars of different brands.</a:t>
            </a:r>
          </a:p>
          <a:p>
            <a:pPr>
              <a:lnSpc>
                <a:spcPct val="90000"/>
              </a:lnSpc>
              <a:spcAft>
                <a:spcPts val="600"/>
              </a:spcAft>
            </a:pPr>
            <a:r>
              <a:rPr lang="en-US" sz="1600" b="1" dirty="0"/>
              <a:t>Conclusion:</a:t>
            </a:r>
          </a:p>
          <a:p>
            <a:pPr marL="342900" indent="-285750">
              <a:lnSpc>
                <a:spcPct val="90000"/>
              </a:lnSpc>
              <a:spcAft>
                <a:spcPts val="600"/>
              </a:spcAft>
              <a:buFont typeface="Arial" panose="020B0604020202020204" pitchFamily="34" charset="0"/>
              <a:buChar char="•"/>
            </a:pPr>
            <a:r>
              <a:rPr lang="en-US" sz="1600" dirty="0"/>
              <a:t>Number of Maruti Brand cars are sold more, but percentage of MG Brand cars are sold more.</a:t>
            </a:r>
          </a:p>
        </p:txBody>
      </p:sp>
      <p:sp>
        <p:nvSpPr>
          <p:cNvPr id="3" name="Title 2">
            <a:extLst>
              <a:ext uri="{FF2B5EF4-FFF2-40B4-BE49-F238E27FC236}">
                <a16:creationId xmlns:a16="http://schemas.microsoft.com/office/drawing/2014/main" id="{DCEB6ABD-A650-4207-B353-CEBC89A77FFD}"/>
              </a:ext>
            </a:extLst>
          </p:cNvPr>
          <p:cNvSpPr>
            <a:spLocks noGrp="1"/>
          </p:cNvSpPr>
          <p:nvPr>
            <p:ph type="title"/>
          </p:nvPr>
        </p:nvSpPr>
        <p:spPr>
          <a:xfrm>
            <a:off x="398622" y="321244"/>
            <a:ext cx="9090819" cy="334099"/>
          </a:xfrm>
        </p:spPr>
        <p:txBody>
          <a:bodyPr/>
          <a:lstStyle/>
          <a:p>
            <a:r>
              <a:rPr lang="en-US" sz="3200" b="1" dirty="0"/>
              <a:t>Task 1.1(Data Manipulation using Python) (Cont..)</a:t>
            </a:r>
          </a:p>
        </p:txBody>
      </p:sp>
      <p:pic>
        <p:nvPicPr>
          <p:cNvPr id="4" name="Picture 3">
            <a:extLst>
              <a:ext uri="{FF2B5EF4-FFF2-40B4-BE49-F238E27FC236}">
                <a16:creationId xmlns:a16="http://schemas.microsoft.com/office/drawing/2014/main" id="{FC336A2A-DD26-44D6-ADD5-7BBA0F9C3666}"/>
              </a:ext>
            </a:extLst>
          </p:cNvPr>
          <p:cNvPicPr>
            <a:picLocks noChangeAspect="1"/>
          </p:cNvPicPr>
          <p:nvPr/>
        </p:nvPicPr>
        <p:blipFill rotWithShape="1">
          <a:blip r:embed="rId2"/>
          <a:srcRect b="28827"/>
          <a:stretch/>
        </p:blipFill>
        <p:spPr>
          <a:xfrm>
            <a:off x="4953000" y="839404"/>
            <a:ext cx="2261693" cy="2721676"/>
          </a:xfrm>
          <a:prstGeom prst="rect">
            <a:avLst/>
          </a:prstGeom>
        </p:spPr>
      </p:pic>
      <p:pic>
        <p:nvPicPr>
          <p:cNvPr id="5" name="Picture 4">
            <a:extLst>
              <a:ext uri="{FF2B5EF4-FFF2-40B4-BE49-F238E27FC236}">
                <a16:creationId xmlns:a16="http://schemas.microsoft.com/office/drawing/2014/main" id="{A6A3DE19-9F0D-4C5C-B80E-5E3B164B152D}"/>
              </a:ext>
            </a:extLst>
          </p:cNvPr>
          <p:cNvPicPr>
            <a:picLocks noChangeAspect="1"/>
          </p:cNvPicPr>
          <p:nvPr/>
        </p:nvPicPr>
        <p:blipFill rotWithShape="1">
          <a:blip r:embed="rId3"/>
          <a:srcRect l="5676"/>
          <a:stretch/>
        </p:blipFill>
        <p:spPr>
          <a:xfrm>
            <a:off x="6933576" y="788604"/>
            <a:ext cx="2708264" cy="2721676"/>
          </a:xfrm>
          <a:prstGeom prst="rect">
            <a:avLst/>
          </a:prstGeom>
        </p:spPr>
      </p:pic>
      <p:sp>
        <p:nvSpPr>
          <p:cNvPr id="7" name="TextBox 6">
            <a:extLst>
              <a:ext uri="{FF2B5EF4-FFF2-40B4-BE49-F238E27FC236}">
                <a16:creationId xmlns:a16="http://schemas.microsoft.com/office/drawing/2014/main" id="{9B4467D6-373F-4188-80A0-A3447ADAEB0C}"/>
              </a:ext>
            </a:extLst>
          </p:cNvPr>
          <p:cNvSpPr txBox="1"/>
          <p:nvPr/>
        </p:nvSpPr>
        <p:spPr>
          <a:xfrm>
            <a:off x="378302" y="3677920"/>
            <a:ext cx="4843938" cy="1874359"/>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Q4</a:t>
            </a:r>
            <a:r>
              <a:rPr lang="en-US" sz="1600" b="1" dirty="0"/>
              <a:t>.</a:t>
            </a:r>
            <a:r>
              <a:rPr lang="en-US" sz="1600" b="1" i="0" dirty="0">
                <a:effectLst/>
              </a:rPr>
              <a:t> </a:t>
            </a:r>
            <a:r>
              <a:rPr lang="en-US" sz="1600" b="1" dirty="0">
                <a:solidFill>
                  <a:srgbClr val="575757"/>
                </a:solidFill>
                <a:cs typeface="Calibri Light" panose="020F0302020204030204" pitchFamily="34" charset="0"/>
              </a:rPr>
              <a:t>Are their any specific locations selling the more ?</a:t>
            </a:r>
          </a:p>
          <a:p>
            <a:pPr marL="285750" indent="-228600">
              <a:lnSpc>
                <a:spcPct val="90000"/>
              </a:lnSpc>
              <a:spcAft>
                <a:spcPts val="600"/>
              </a:spcAft>
              <a:buFont typeface="Arial" panose="020B0604020202020204" pitchFamily="34" charset="0"/>
              <a:buChar char="•"/>
            </a:pPr>
            <a:r>
              <a:rPr lang="en-US" sz="1600" dirty="0">
                <a:solidFill>
                  <a:srgbClr val="575757"/>
                </a:solidFill>
                <a:cs typeface="Calibri Light" panose="020F0302020204030204" pitchFamily="34" charset="0"/>
              </a:rPr>
              <a:t>Number and Percentage of sold cars w.r.t Region, State and City.</a:t>
            </a:r>
          </a:p>
          <a:p>
            <a:pPr marL="57150">
              <a:lnSpc>
                <a:spcPct val="90000"/>
              </a:lnSpc>
              <a:spcAft>
                <a:spcPts val="600"/>
              </a:spcAft>
            </a:pPr>
            <a:r>
              <a:rPr lang="en-US" sz="1600" b="1" dirty="0">
                <a:solidFill>
                  <a:srgbClr val="575757"/>
                </a:solidFill>
                <a:cs typeface="Calibri Light" panose="020F0302020204030204" pitchFamily="34" charset="0"/>
              </a:rPr>
              <a:t>Conclusion:</a:t>
            </a:r>
          </a:p>
          <a:p>
            <a:pPr marL="342900" indent="-285750">
              <a:lnSpc>
                <a:spcPct val="90000"/>
              </a:lnSpc>
              <a:spcAft>
                <a:spcPts val="600"/>
              </a:spcAft>
              <a:buFont typeface="Arial" panose="020B0604020202020204" pitchFamily="34" charset="0"/>
              <a:buChar char="•"/>
            </a:pPr>
            <a:r>
              <a:rPr lang="en-US" sz="1600" dirty="0">
                <a:solidFill>
                  <a:srgbClr val="575757"/>
                </a:solidFill>
                <a:cs typeface="Calibri Light" panose="020F0302020204030204" pitchFamily="34" charset="0"/>
              </a:rPr>
              <a:t>Number and Percentage of sold cars are more in Southern Region City Mysore which is situated in Karnataka State.</a:t>
            </a:r>
          </a:p>
        </p:txBody>
      </p:sp>
      <p:pic>
        <p:nvPicPr>
          <p:cNvPr id="8" name="Picture 7">
            <a:extLst>
              <a:ext uri="{FF2B5EF4-FFF2-40B4-BE49-F238E27FC236}">
                <a16:creationId xmlns:a16="http://schemas.microsoft.com/office/drawing/2014/main" id="{16EB5669-E433-40AC-B5BD-506A142DE221}"/>
              </a:ext>
            </a:extLst>
          </p:cNvPr>
          <p:cNvPicPr>
            <a:picLocks noChangeAspect="1"/>
          </p:cNvPicPr>
          <p:nvPr/>
        </p:nvPicPr>
        <p:blipFill rotWithShape="1">
          <a:blip r:embed="rId4"/>
          <a:srcRect b="9432"/>
          <a:stretch/>
        </p:blipFill>
        <p:spPr>
          <a:xfrm>
            <a:off x="5454421" y="3429000"/>
            <a:ext cx="4451579" cy="2839720"/>
          </a:xfrm>
          <a:prstGeom prst="rect">
            <a:avLst/>
          </a:prstGeom>
        </p:spPr>
      </p:pic>
    </p:spTree>
    <p:extLst>
      <p:ext uri="{BB962C8B-B14F-4D97-AF65-F5344CB8AC3E}">
        <p14:creationId xmlns:p14="http://schemas.microsoft.com/office/powerpoint/2010/main" val="27274519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98AE828-BDC7-4EAA-84D1-AAD4F565CE8B}"/>
              </a:ext>
            </a:extLst>
          </p:cNvPr>
          <p:cNvPicPr>
            <a:picLocks noChangeAspect="1"/>
          </p:cNvPicPr>
          <p:nvPr/>
        </p:nvPicPr>
        <p:blipFill rotWithShape="1">
          <a:blip r:embed="rId2"/>
          <a:srcRect l="3420" r="2576" b="7972"/>
          <a:stretch/>
        </p:blipFill>
        <p:spPr>
          <a:xfrm>
            <a:off x="5210632" y="3278965"/>
            <a:ext cx="4617182" cy="2970044"/>
          </a:xfrm>
          <a:prstGeom prst="rect">
            <a:avLst/>
          </a:prstGeom>
        </p:spPr>
      </p:pic>
      <p:pic>
        <p:nvPicPr>
          <p:cNvPr id="7" name="Picture 6">
            <a:extLst>
              <a:ext uri="{FF2B5EF4-FFF2-40B4-BE49-F238E27FC236}">
                <a16:creationId xmlns:a16="http://schemas.microsoft.com/office/drawing/2014/main" id="{C13C8AE5-FEA9-4CF8-8BF3-8F2DB158F3FD}"/>
              </a:ext>
            </a:extLst>
          </p:cNvPr>
          <p:cNvPicPr>
            <a:picLocks noChangeAspect="1"/>
          </p:cNvPicPr>
          <p:nvPr/>
        </p:nvPicPr>
        <p:blipFill>
          <a:blip r:embed="rId3"/>
          <a:stretch>
            <a:fillRect/>
          </a:stretch>
        </p:blipFill>
        <p:spPr>
          <a:xfrm>
            <a:off x="4732574" y="1275859"/>
            <a:ext cx="2381948" cy="1436325"/>
          </a:xfrm>
          <a:prstGeom prst="rect">
            <a:avLst/>
          </a:prstGeom>
        </p:spPr>
      </p:pic>
      <p:sp>
        <p:nvSpPr>
          <p:cNvPr id="3" name="Title 2">
            <a:extLst>
              <a:ext uri="{FF2B5EF4-FFF2-40B4-BE49-F238E27FC236}">
                <a16:creationId xmlns:a16="http://schemas.microsoft.com/office/drawing/2014/main" id="{5F3819FE-E927-42F1-91CA-478662A504D0}"/>
              </a:ext>
            </a:extLst>
          </p:cNvPr>
          <p:cNvSpPr>
            <a:spLocks noGrp="1"/>
          </p:cNvSpPr>
          <p:nvPr>
            <p:ph type="title"/>
          </p:nvPr>
        </p:nvSpPr>
        <p:spPr/>
        <p:txBody>
          <a:bodyPr/>
          <a:lstStyle/>
          <a:p>
            <a:r>
              <a:rPr lang="en-US" sz="3200" b="1" dirty="0"/>
              <a:t>Task 1.1(Data Manipulation using Python) (Cont..)</a:t>
            </a:r>
            <a:endParaRPr lang="en-US" sz="2800" dirty="0"/>
          </a:p>
        </p:txBody>
      </p:sp>
      <p:sp>
        <p:nvSpPr>
          <p:cNvPr id="5" name="TextBox 4">
            <a:extLst>
              <a:ext uri="{FF2B5EF4-FFF2-40B4-BE49-F238E27FC236}">
                <a16:creationId xmlns:a16="http://schemas.microsoft.com/office/drawing/2014/main" id="{592D9628-52F1-4B93-A5E2-FE372E8CE371}"/>
              </a:ext>
            </a:extLst>
          </p:cNvPr>
          <p:cNvSpPr txBox="1"/>
          <p:nvPr/>
        </p:nvSpPr>
        <p:spPr>
          <a:xfrm>
            <a:off x="407592" y="928253"/>
            <a:ext cx="4469208" cy="2228298"/>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Q5. Which factors which might help in Selling Prices?</a:t>
            </a:r>
          </a:p>
          <a:p>
            <a:pPr marL="285750" indent="-285750">
              <a:lnSpc>
                <a:spcPct val="90000"/>
              </a:lnSpc>
              <a:spcAft>
                <a:spcPts val="600"/>
              </a:spcAft>
              <a:buFont typeface="Arial" panose="020B0604020202020204" pitchFamily="34" charset="0"/>
              <a:buChar char="•"/>
            </a:pPr>
            <a:r>
              <a:rPr lang="en-US" sz="1600" dirty="0">
                <a:solidFill>
                  <a:srgbClr val="575757"/>
                </a:solidFill>
                <a:cs typeface="Calibri Light" panose="020F0302020204030204" pitchFamily="34" charset="0"/>
              </a:rPr>
              <a:t>Owner vs selling price.</a:t>
            </a:r>
          </a:p>
          <a:p>
            <a:pPr marL="285750" indent="-285750">
              <a:lnSpc>
                <a:spcPct val="90000"/>
              </a:lnSpc>
              <a:spcAft>
                <a:spcPts val="600"/>
              </a:spcAft>
              <a:buFont typeface="Arial" panose="020B0604020202020204" pitchFamily="34" charset="0"/>
              <a:buChar char="•"/>
            </a:pPr>
            <a:r>
              <a:rPr lang="en-US" sz="1600" dirty="0">
                <a:solidFill>
                  <a:srgbClr val="575757"/>
                </a:solidFill>
                <a:cs typeface="Calibri Light" panose="020F0302020204030204" pitchFamily="34" charset="0"/>
              </a:rPr>
              <a:t>Engine range vs selling price.</a:t>
            </a:r>
          </a:p>
          <a:p>
            <a:pPr marL="57150">
              <a:lnSpc>
                <a:spcPct val="90000"/>
              </a:lnSpc>
              <a:spcAft>
                <a:spcPts val="600"/>
              </a:spcAft>
            </a:pPr>
            <a:r>
              <a:rPr lang="en-US" sz="1600" b="1" dirty="0">
                <a:solidFill>
                  <a:srgbClr val="575757"/>
                </a:solidFill>
                <a:cs typeface="Calibri Light" panose="020F0302020204030204" pitchFamily="34" charset="0"/>
              </a:rPr>
              <a:t>Conclusion:</a:t>
            </a:r>
            <a:endParaRPr lang="en-US" sz="1600" dirty="0">
              <a:solidFill>
                <a:srgbClr val="575757"/>
              </a:solidFill>
              <a:cs typeface="Calibri Light" panose="020F0302020204030204" pitchFamily="34" charset="0"/>
            </a:endParaRPr>
          </a:p>
          <a:p>
            <a:pPr marL="342900" indent="-285750">
              <a:lnSpc>
                <a:spcPct val="90000"/>
              </a:lnSpc>
              <a:spcAft>
                <a:spcPts val="600"/>
              </a:spcAft>
              <a:buFont typeface="Arial" panose="020B0604020202020204" pitchFamily="34" charset="0"/>
              <a:buChar char="•"/>
            </a:pPr>
            <a:r>
              <a:rPr lang="en-US" sz="1600" dirty="0">
                <a:solidFill>
                  <a:srgbClr val="575757"/>
                </a:solidFill>
                <a:cs typeface="Calibri Light" panose="020F0302020204030204" pitchFamily="34" charset="0"/>
              </a:rPr>
              <a:t>Avg. Selling Price of Test Drive Cars are more.</a:t>
            </a:r>
          </a:p>
          <a:p>
            <a:pPr marL="342900" indent="-285750">
              <a:lnSpc>
                <a:spcPct val="90000"/>
              </a:lnSpc>
              <a:spcAft>
                <a:spcPts val="600"/>
              </a:spcAft>
              <a:buFont typeface="Arial" panose="020B0604020202020204" pitchFamily="34" charset="0"/>
              <a:buChar char="•"/>
            </a:pPr>
            <a:r>
              <a:rPr lang="en-US" sz="1600" dirty="0">
                <a:solidFill>
                  <a:srgbClr val="575757"/>
                </a:solidFill>
                <a:cs typeface="Calibri Light" panose="020F0302020204030204" pitchFamily="34" charset="0"/>
              </a:rPr>
              <a:t>Based on the ranges we concluded selling price of cars are more if range of engine is high.</a:t>
            </a:r>
          </a:p>
        </p:txBody>
      </p:sp>
      <p:pic>
        <p:nvPicPr>
          <p:cNvPr id="6" name="Picture 2">
            <a:extLst>
              <a:ext uri="{FF2B5EF4-FFF2-40B4-BE49-F238E27FC236}">
                <a16:creationId xmlns:a16="http://schemas.microsoft.com/office/drawing/2014/main" id="{593E4E82-5DBE-4C82-87E2-FDA7A5E5B450}"/>
              </a:ext>
            </a:extLst>
          </p:cNvPr>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a:stretch/>
        </p:blipFill>
        <p:spPr bwMode="auto">
          <a:xfrm>
            <a:off x="7114522" y="1022903"/>
            <a:ext cx="2471242" cy="22282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9A58E5C-7A52-47D2-A190-7477CF040728}"/>
              </a:ext>
            </a:extLst>
          </p:cNvPr>
          <p:cNvSpPr txBox="1"/>
          <p:nvPr/>
        </p:nvSpPr>
        <p:spPr>
          <a:xfrm>
            <a:off x="256412" y="3751207"/>
            <a:ext cx="5104180" cy="2095958"/>
          </a:xfrm>
          <a:prstGeom prst="rect">
            <a:avLst/>
          </a:prstGeom>
          <a:noFill/>
        </p:spPr>
        <p:txBody>
          <a:bodyPr wrap="square">
            <a:spAutoFit/>
          </a:bodyPr>
          <a:lstStyle/>
          <a:p>
            <a:pPr>
              <a:lnSpc>
                <a:spcPct val="90000"/>
              </a:lnSpc>
              <a:spcAft>
                <a:spcPts val="600"/>
              </a:spcAft>
            </a:pPr>
            <a:r>
              <a:rPr lang="en-US" sz="1600" b="1" dirty="0">
                <a:solidFill>
                  <a:srgbClr val="575757"/>
                </a:solidFill>
                <a:cs typeface="Calibri Light" panose="020F0302020204030204" pitchFamily="34" charset="0"/>
              </a:rPr>
              <a:t>Input Checklist: </a:t>
            </a:r>
            <a:r>
              <a:rPr lang="en-US" sz="1600" dirty="0">
                <a:solidFill>
                  <a:srgbClr val="575757"/>
                </a:solidFill>
                <a:cs typeface="Calibri Light" panose="020F0302020204030204" pitchFamily="34" charset="0"/>
              </a:rPr>
              <a:t>Designed the checklist of minimum selling price.</a:t>
            </a:r>
          </a:p>
          <a:p>
            <a:pPr>
              <a:lnSpc>
                <a:spcPct val="90000"/>
              </a:lnSpc>
              <a:spcAft>
                <a:spcPts val="600"/>
              </a:spcAft>
            </a:pPr>
            <a:r>
              <a:rPr lang="en-US" sz="1600" dirty="0">
                <a:solidFill>
                  <a:srgbClr val="575757"/>
                </a:solidFill>
                <a:cs typeface="Calibri Light" panose="020F0302020204030204" pitchFamily="34" charset="0"/>
              </a:rPr>
              <a:t>User provided some parameters such as {Brand: Maruti, Fuel: Petrol, Approximate mileage: 25 kmpl}.</a:t>
            </a:r>
          </a:p>
          <a:p>
            <a:pPr>
              <a:lnSpc>
                <a:spcPct val="90000"/>
              </a:lnSpc>
              <a:spcAft>
                <a:spcPts val="600"/>
              </a:spcAft>
            </a:pPr>
            <a:r>
              <a:rPr lang="en-US" sz="1600" b="1" dirty="0">
                <a:solidFill>
                  <a:srgbClr val="575757"/>
                </a:solidFill>
                <a:cs typeface="Calibri Light" panose="020F0302020204030204" pitchFamily="34" charset="0"/>
              </a:rPr>
              <a:t>Conclusion:</a:t>
            </a:r>
          </a:p>
          <a:p>
            <a:pPr marL="285750" indent="-285750">
              <a:lnSpc>
                <a:spcPct val="90000"/>
              </a:lnSpc>
              <a:spcAft>
                <a:spcPts val="600"/>
              </a:spcAft>
              <a:buFont typeface="Arial" panose="020B0604020202020204" pitchFamily="34" charset="0"/>
              <a:buChar char="•"/>
            </a:pPr>
            <a:r>
              <a:rPr lang="en-US" sz="1600" dirty="0">
                <a:solidFill>
                  <a:srgbClr val="575757"/>
                </a:solidFill>
                <a:cs typeface="Calibri Light" panose="020F0302020204030204" pitchFamily="34" charset="0"/>
              </a:rPr>
              <a:t>Company can come up with minimum selling price based on user inputs w.r.t km driven range and model of the car(year).</a:t>
            </a:r>
          </a:p>
        </p:txBody>
      </p:sp>
    </p:spTree>
    <p:extLst>
      <p:ext uri="{BB962C8B-B14F-4D97-AF65-F5344CB8AC3E}">
        <p14:creationId xmlns:p14="http://schemas.microsoft.com/office/powerpoint/2010/main" val="20551878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D7D2B8-8068-40C0-9959-23D5B8E542DF}"/>
              </a:ext>
            </a:extLst>
          </p:cNvPr>
          <p:cNvSpPr>
            <a:spLocks noGrp="1"/>
          </p:cNvSpPr>
          <p:nvPr>
            <p:ph type="body" sz="quarter" idx="13"/>
          </p:nvPr>
        </p:nvSpPr>
        <p:spPr>
          <a:xfrm>
            <a:off x="407590" y="912006"/>
            <a:ext cx="9090819" cy="757255"/>
          </a:xfrm>
        </p:spPr>
        <p:txBody>
          <a:bodyPr/>
          <a:lstStyle/>
          <a:p>
            <a:r>
              <a:rPr lang="en-US" b="1" dirty="0"/>
              <a:t>Stage 1: ER Model</a:t>
            </a:r>
          </a:p>
        </p:txBody>
      </p:sp>
      <p:sp>
        <p:nvSpPr>
          <p:cNvPr id="3" name="Title 2">
            <a:extLst>
              <a:ext uri="{FF2B5EF4-FFF2-40B4-BE49-F238E27FC236}">
                <a16:creationId xmlns:a16="http://schemas.microsoft.com/office/drawing/2014/main" id="{1831AF69-105E-48B8-80DF-1D6D94D4B99B}"/>
              </a:ext>
            </a:extLst>
          </p:cNvPr>
          <p:cNvSpPr>
            <a:spLocks noGrp="1"/>
          </p:cNvSpPr>
          <p:nvPr>
            <p:ph type="title"/>
          </p:nvPr>
        </p:nvSpPr>
        <p:spPr>
          <a:xfrm>
            <a:off x="407592" y="246382"/>
            <a:ext cx="9090819" cy="334099"/>
          </a:xfrm>
        </p:spPr>
        <p:txBody>
          <a:bodyPr/>
          <a:lstStyle/>
          <a:p>
            <a:r>
              <a:rPr lang="en-US" sz="3200" b="1" dirty="0"/>
              <a:t>Task 1.2 (SQL-Oracle)</a:t>
            </a:r>
          </a:p>
        </p:txBody>
      </p:sp>
      <p:pic>
        <p:nvPicPr>
          <p:cNvPr id="6" name="Picture 5">
            <a:extLst>
              <a:ext uri="{FF2B5EF4-FFF2-40B4-BE49-F238E27FC236}">
                <a16:creationId xmlns:a16="http://schemas.microsoft.com/office/drawing/2014/main" id="{582C3112-3299-49B2-B58A-F3A9827219C7}"/>
              </a:ext>
            </a:extLst>
          </p:cNvPr>
          <p:cNvPicPr/>
          <p:nvPr/>
        </p:nvPicPr>
        <p:blipFill>
          <a:blip r:embed="rId2"/>
          <a:stretch>
            <a:fillRect/>
          </a:stretch>
        </p:blipFill>
        <p:spPr>
          <a:xfrm>
            <a:off x="407590" y="1731988"/>
            <a:ext cx="4418409" cy="3580626"/>
          </a:xfrm>
          <a:prstGeom prst="rect">
            <a:avLst/>
          </a:prstGeom>
          <a:ln w="12700">
            <a:solidFill>
              <a:schemeClr val="accent1"/>
            </a:solidFill>
          </a:ln>
        </p:spPr>
      </p:pic>
      <p:pic>
        <p:nvPicPr>
          <p:cNvPr id="7" name="Picture 6">
            <a:extLst>
              <a:ext uri="{FF2B5EF4-FFF2-40B4-BE49-F238E27FC236}">
                <a16:creationId xmlns:a16="http://schemas.microsoft.com/office/drawing/2014/main" id="{028E361F-3DB9-4C6B-A351-000B18A2249C}"/>
              </a:ext>
            </a:extLst>
          </p:cNvPr>
          <p:cNvPicPr/>
          <p:nvPr/>
        </p:nvPicPr>
        <p:blipFill>
          <a:blip r:embed="rId3"/>
          <a:stretch>
            <a:fillRect/>
          </a:stretch>
        </p:blipFill>
        <p:spPr>
          <a:xfrm>
            <a:off x="5221140" y="1730921"/>
            <a:ext cx="4277269" cy="3581693"/>
          </a:xfrm>
          <a:prstGeom prst="rect">
            <a:avLst/>
          </a:prstGeom>
          <a:ln w="12700">
            <a:solidFill>
              <a:schemeClr val="accent1"/>
            </a:solidFill>
          </a:ln>
        </p:spPr>
      </p:pic>
      <p:sp>
        <p:nvSpPr>
          <p:cNvPr id="8" name="TextBox 7">
            <a:extLst>
              <a:ext uri="{FF2B5EF4-FFF2-40B4-BE49-F238E27FC236}">
                <a16:creationId xmlns:a16="http://schemas.microsoft.com/office/drawing/2014/main" id="{7E7B546A-31C4-41F9-9E5E-93700F9566FC}"/>
              </a:ext>
            </a:extLst>
          </p:cNvPr>
          <p:cNvSpPr txBox="1"/>
          <p:nvPr/>
        </p:nvSpPr>
        <p:spPr>
          <a:xfrm>
            <a:off x="497840" y="1392262"/>
            <a:ext cx="2001520" cy="276999"/>
          </a:xfrm>
          <a:prstGeom prst="rect">
            <a:avLst/>
          </a:prstGeom>
          <a:noFill/>
        </p:spPr>
        <p:txBody>
          <a:bodyPr wrap="square" lIns="0" tIns="0" rIns="0" bIns="0" rtlCol="0">
            <a:spAutoFit/>
          </a:bodyPr>
          <a:lstStyle/>
          <a:p>
            <a:pPr>
              <a:spcBef>
                <a:spcPts val="600"/>
              </a:spcBef>
              <a:buSzPct val="100000"/>
            </a:pPr>
            <a:r>
              <a:rPr lang="en-US" b="1" dirty="0">
                <a:solidFill>
                  <a:srgbClr val="575757"/>
                </a:solidFill>
                <a:cs typeface="Calibri Light" panose="020F0302020204030204" pitchFamily="34" charset="0"/>
              </a:rPr>
              <a:t>Logical Model</a:t>
            </a:r>
          </a:p>
        </p:txBody>
      </p:sp>
      <p:sp>
        <p:nvSpPr>
          <p:cNvPr id="9" name="TextBox 8">
            <a:extLst>
              <a:ext uri="{FF2B5EF4-FFF2-40B4-BE49-F238E27FC236}">
                <a16:creationId xmlns:a16="http://schemas.microsoft.com/office/drawing/2014/main" id="{365A8414-4EDD-4797-A8C3-98FA7AB908E3}"/>
              </a:ext>
            </a:extLst>
          </p:cNvPr>
          <p:cNvSpPr txBox="1"/>
          <p:nvPr/>
        </p:nvSpPr>
        <p:spPr>
          <a:xfrm>
            <a:off x="5221140" y="1392261"/>
            <a:ext cx="2001520" cy="276999"/>
          </a:xfrm>
          <a:prstGeom prst="rect">
            <a:avLst/>
          </a:prstGeom>
          <a:noFill/>
        </p:spPr>
        <p:txBody>
          <a:bodyPr wrap="square" lIns="0" tIns="0" rIns="0" bIns="0" rtlCol="0">
            <a:spAutoFit/>
          </a:bodyPr>
          <a:lstStyle/>
          <a:p>
            <a:pPr>
              <a:spcBef>
                <a:spcPts val="600"/>
              </a:spcBef>
              <a:buSzPct val="100000"/>
            </a:pPr>
            <a:r>
              <a:rPr lang="en-US" b="1" dirty="0">
                <a:solidFill>
                  <a:srgbClr val="575757"/>
                </a:solidFill>
                <a:cs typeface="Calibri Light" panose="020F0302020204030204" pitchFamily="34" charset="0"/>
              </a:rPr>
              <a:t>Relational Model</a:t>
            </a:r>
          </a:p>
        </p:txBody>
      </p:sp>
    </p:spTree>
    <p:extLst>
      <p:ext uri="{BB962C8B-B14F-4D97-AF65-F5344CB8AC3E}">
        <p14:creationId xmlns:p14="http://schemas.microsoft.com/office/powerpoint/2010/main" val="40468101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417AE2-6280-4EB4-B988-F7629003601C}"/>
              </a:ext>
            </a:extLst>
          </p:cNvPr>
          <p:cNvSpPr>
            <a:spLocks noGrp="1"/>
          </p:cNvSpPr>
          <p:nvPr>
            <p:ph type="body" sz="quarter" idx="13"/>
          </p:nvPr>
        </p:nvSpPr>
        <p:spPr>
          <a:xfrm>
            <a:off x="407592" y="854800"/>
            <a:ext cx="9090819" cy="757255"/>
          </a:xfrm>
        </p:spPr>
        <p:txBody>
          <a:bodyPr/>
          <a:lstStyle/>
          <a:p>
            <a:r>
              <a:rPr lang="en-US" b="1" dirty="0"/>
              <a:t>Stage 2: Queries</a:t>
            </a:r>
          </a:p>
        </p:txBody>
      </p:sp>
      <p:sp>
        <p:nvSpPr>
          <p:cNvPr id="3" name="Title 2">
            <a:extLst>
              <a:ext uri="{FF2B5EF4-FFF2-40B4-BE49-F238E27FC236}">
                <a16:creationId xmlns:a16="http://schemas.microsoft.com/office/drawing/2014/main" id="{5B3E8535-0A23-4317-9CCC-E8B1AAA61535}"/>
              </a:ext>
            </a:extLst>
          </p:cNvPr>
          <p:cNvSpPr>
            <a:spLocks noGrp="1"/>
          </p:cNvSpPr>
          <p:nvPr>
            <p:ph type="title"/>
          </p:nvPr>
        </p:nvSpPr>
        <p:spPr/>
        <p:txBody>
          <a:bodyPr/>
          <a:lstStyle/>
          <a:p>
            <a:r>
              <a:rPr lang="en-US" sz="3200" b="1" dirty="0"/>
              <a:t>Task 1.2 (SQL-Oracle) (Cont..)</a:t>
            </a:r>
          </a:p>
        </p:txBody>
      </p:sp>
      <p:sp>
        <p:nvSpPr>
          <p:cNvPr id="5" name="TextBox 4">
            <a:extLst>
              <a:ext uri="{FF2B5EF4-FFF2-40B4-BE49-F238E27FC236}">
                <a16:creationId xmlns:a16="http://schemas.microsoft.com/office/drawing/2014/main" id="{647CA0E0-A520-4592-AC0F-6A6717421F7E}"/>
              </a:ext>
            </a:extLst>
          </p:cNvPr>
          <p:cNvSpPr txBox="1"/>
          <p:nvPr/>
        </p:nvSpPr>
        <p:spPr>
          <a:xfrm>
            <a:off x="254596" y="1247654"/>
            <a:ext cx="3209964" cy="4264694"/>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solidFill>
                  <a:srgbClr val="575757"/>
                </a:solidFill>
                <a:cs typeface="Calibri Light" panose="020F0302020204030204" pitchFamily="34" charset="0"/>
              </a:rPr>
              <a:t>Generate Info of the cars which is of the type first owner and the year of car purchase is between 2016-2020 and the number of kms driven is less than 80,000.</a:t>
            </a:r>
          </a:p>
          <a:p>
            <a:pPr marL="342900" marR="0" lvl="0" indent="-342900">
              <a:lnSpc>
                <a:spcPct val="107000"/>
              </a:lnSpc>
              <a:spcBef>
                <a:spcPts val="0"/>
              </a:spcBef>
              <a:spcAft>
                <a:spcPts val="0"/>
              </a:spcAft>
              <a:buFont typeface="+mj-lt"/>
              <a:buAutoNum type="arabicPeriod"/>
            </a:pPr>
            <a:endParaRPr lang="en-IN" sz="1600" dirty="0">
              <a:solidFill>
                <a:srgbClr val="575757"/>
              </a:solidFill>
              <a:cs typeface="Calibri Light" panose="020F0302020204030204" pitchFamily="34" charset="0"/>
            </a:endParaRPr>
          </a:p>
          <a:p>
            <a:pPr marL="342900" marR="0" lvl="0" indent="-342900">
              <a:lnSpc>
                <a:spcPct val="107000"/>
              </a:lnSpc>
              <a:spcBef>
                <a:spcPts val="0"/>
              </a:spcBef>
              <a:spcAft>
                <a:spcPts val="0"/>
              </a:spcAft>
              <a:buFont typeface="+mj-lt"/>
              <a:buAutoNum type="arabicPeriod"/>
            </a:pPr>
            <a:endParaRPr lang="en-IN" sz="1600" dirty="0">
              <a:solidFill>
                <a:srgbClr val="575757"/>
              </a:solidFill>
              <a:cs typeface="Calibri Light" panose="020F0302020204030204" pitchFamily="34" charset="0"/>
            </a:endParaRPr>
          </a:p>
          <a:p>
            <a:pPr marL="342900" marR="0" lvl="0" indent="-342900">
              <a:lnSpc>
                <a:spcPct val="107000"/>
              </a:lnSpc>
              <a:spcBef>
                <a:spcPts val="0"/>
              </a:spcBef>
              <a:spcAft>
                <a:spcPts val="0"/>
              </a:spcAft>
              <a:buFont typeface="+mj-lt"/>
              <a:buAutoNum type="arabicPeriod"/>
            </a:pPr>
            <a:endParaRPr lang="en-IN" sz="1600" dirty="0">
              <a:solidFill>
                <a:srgbClr val="575757"/>
              </a:solidFill>
              <a:cs typeface="Calibri Light" panose="020F0302020204030204" pitchFamily="34" charset="0"/>
            </a:endParaRPr>
          </a:p>
          <a:p>
            <a:pPr marL="342900" marR="0" lvl="0" indent="-342900">
              <a:lnSpc>
                <a:spcPct val="107000"/>
              </a:lnSpc>
              <a:spcBef>
                <a:spcPts val="0"/>
              </a:spcBef>
              <a:spcAft>
                <a:spcPts val="0"/>
              </a:spcAft>
              <a:buFont typeface="+mj-lt"/>
              <a:buAutoNum type="arabicPeriod"/>
            </a:pPr>
            <a:r>
              <a:rPr lang="en-IN" sz="1600" dirty="0">
                <a:solidFill>
                  <a:srgbClr val="575757"/>
                </a:solidFill>
                <a:cs typeface="Calibri Light" panose="020F0302020204030204" pitchFamily="34" charset="0"/>
              </a:rPr>
              <a:t>Generate Info of all the cars  whose average mileage is around 25 kmpl and year of car purchase is between 2018-2020 which has minimum seating of 4-5 and fuel type is diesel.</a:t>
            </a:r>
            <a:endParaRPr lang="en-US" sz="1600" dirty="0">
              <a:solidFill>
                <a:srgbClr val="575757"/>
              </a:solidFill>
              <a:cs typeface="Calibri Light" panose="020F0302020204030204" pitchFamily="34" charset="0"/>
            </a:endParaRPr>
          </a:p>
          <a:p>
            <a:pPr marL="342900" marR="0" lvl="0" indent="-342900">
              <a:lnSpc>
                <a:spcPct val="107000"/>
              </a:lnSpc>
              <a:spcBef>
                <a:spcPts val="0"/>
              </a:spcBef>
              <a:spcAft>
                <a:spcPts val="0"/>
              </a:spcAft>
              <a:buFont typeface="+mj-lt"/>
              <a:buAutoNum type="arabicPeriod"/>
            </a:pPr>
            <a:endParaRPr lang="en-US" sz="1400" u="none" strike="noStrike" dirty="0">
              <a:solidFill>
                <a:srgbClr val="000000"/>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2C597280-3634-4509-8D9F-062B8A9D04CD}"/>
              </a:ext>
            </a:extLst>
          </p:cNvPr>
          <p:cNvPicPr/>
          <p:nvPr/>
        </p:nvPicPr>
        <p:blipFill rotWithShape="1">
          <a:blip r:embed="rId2"/>
          <a:srcRect t="30382"/>
          <a:stretch/>
        </p:blipFill>
        <p:spPr>
          <a:xfrm>
            <a:off x="3464560" y="1009228"/>
            <a:ext cx="6136640" cy="2397760"/>
          </a:xfrm>
          <a:prstGeom prst="rect">
            <a:avLst/>
          </a:prstGeom>
          <a:ln w="12700">
            <a:solidFill>
              <a:schemeClr val="accent1"/>
            </a:solidFill>
          </a:ln>
        </p:spPr>
      </p:pic>
      <p:pic>
        <p:nvPicPr>
          <p:cNvPr id="9" name="Picture 8">
            <a:extLst>
              <a:ext uri="{FF2B5EF4-FFF2-40B4-BE49-F238E27FC236}">
                <a16:creationId xmlns:a16="http://schemas.microsoft.com/office/drawing/2014/main" id="{45055D52-5B31-405D-BE3F-9747D3FC4256}"/>
              </a:ext>
            </a:extLst>
          </p:cNvPr>
          <p:cNvPicPr/>
          <p:nvPr/>
        </p:nvPicPr>
        <p:blipFill>
          <a:blip r:embed="rId3"/>
          <a:stretch>
            <a:fillRect/>
          </a:stretch>
        </p:blipFill>
        <p:spPr>
          <a:xfrm>
            <a:off x="3469044" y="3561416"/>
            <a:ext cx="6136640" cy="2573865"/>
          </a:xfrm>
          <a:prstGeom prst="rect">
            <a:avLst/>
          </a:prstGeom>
          <a:ln w="12700">
            <a:solidFill>
              <a:schemeClr val="accent1"/>
            </a:solidFill>
          </a:ln>
        </p:spPr>
      </p:pic>
    </p:spTree>
    <p:extLst>
      <p:ext uri="{BB962C8B-B14F-4D97-AF65-F5344CB8AC3E}">
        <p14:creationId xmlns:p14="http://schemas.microsoft.com/office/powerpoint/2010/main" val="16059346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 Brand Theme</Template>
  <TotalTime>0</TotalTime>
  <Words>1359</Words>
  <Application>Microsoft Office PowerPoint</Application>
  <PresentationFormat>A4 Paper (210x297 mm)</PresentationFormat>
  <Paragraphs>144</Paragraphs>
  <Slides>15</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Verdana</vt:lpstr>
      <vt:lpstr>Deloitte Brand Theme</vt:lpstr>
      <vt:lpstr>think-cell Slide</vt:lpstr>
      <vt:lpstr>Capstone Project Azure – Batch G2 Check Point 1</vt:lpstr>
      <vt:lpstr>Contents</vt:lpstr>
      <vt:lpstr>Case Study - Introduction</vt:lpstr>
      <vt:lpstr>Check Point 1 – Approach</vt:lpstr>
      <vt:lpstr>Task 1.1(Data Manipulation using Python) </vt:lpstr>
      <vt:lpstr>Task 1.1(Data Manipulation using Python) (Cont..)</vt:lpstr>
      <vt:lpstr>Task 1.1(Data Manipulation using Python) (Cont..)</vt:lpstr>
      <vt:lpstr>Task 1.2 (SQL-Oracle)</vt:lpstr>
      <vt:lpstr>Task 1.2 (SQL-Oracle) (Cont..)</vt:lpstr>
      <vt:lpstr>Task 1.2 (SQL-Oracle) (Cont..)</vt:lpstr>
      <vt:lpstr>Task 1.3 (Statistical Analysis using Python)</vt:lpstr>
      <vt:lpstr>Team Contribution</vt:lpstr>
      <vt:lpstr>Group Members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Timesaver Charts, tables, diagrams, icons and more</dc:title>
  <dc:creator/>
  <cp:lastModifiedBy/>
  <cp:revision>2</cp:revision>
  <dcterms:created xsi:type="dcterms:W3CDTF">2020-04-09T19:41:06Z</dcterms:created>
  <dcterms:modified xsi:type="dcterms:W3CDTF">2022-02-11T15:49:00Z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2021-02-15T16:19:10Z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3415186a-2cc8-454a-80c2-1b89340bbe69</vt:lpwstr>
  </property>
  <property fmtid="{D5CDD505-2E9C-101B-9397-08002B2CF9AE}" pid="8" name="MSIP_Label_ea60d57e-af5b-4752-ac57-3e4f28ca11dc_ContentBits">
    <vt:lpwstr>0</vt:lpwstr>
  </property>
</Properties>
</file>