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omments/comment1.xml" ContentType="application/vnd.openxmlformats-officedocument.presentationml.comment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63" r:id="rId5"/>
    <p:sldId id="2147308153" r:id="rId6"/>
    <p:sldId id="2147308152" r:id="rId7"/>
    <p:sldId id="2145706286" r:id="rId8"/>
    <p:sldId id="4634" r:id="rId9"/>
    <p:sldId id="4635" r:id="rId10"/>
    <p:sldId id="4636" r:id="rId11"/>
    <p:sldId id="4637" r:id="rId12"/>
    <p:sldId id="4639" r:id="rId13"/>
    <p:sldId id="257" r:id="rId14"/>
    <p:sldId id="4638" r:id="rId15"/>
    <p:sldId id="4640" r:id="rId16"/>
    <p:sldId id="4641" r:id="rId17"/>
    <p:sldId id="4642" r:id="rId18"/>
    <p:sldId id="4643" r:id="rId19"/>
    <p:sldId id="4644" r:id="rId20"/>
    <p:sldId id="4645" r:id="rId21"/>
    <p:sldId id="4646" r:id="rId22"/>
    <p:sldId id="4647" r:id="rId23"/>
    <p:sldId id="4648" r:id="rId24"/>
    <p:sldId id="4649" r:id="rId25"/>
    <p:sldId id="4650" r:id="rId26"/>
    <p:sldId id="4651" r:id="rId27"/>
    <p:sldId id="4652" r:id="rId28"/>
    <p:sldId id="4653" r:id="rId29"/>
    <p:sldId id="2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inn, Devin" initials="QD" lastIdx="1" clrIdx="0">
    <p:extLst>
      <p:ext uri="{19B8F6BF-5375-455C-9EA6-DF929625EA0E}">
        <p15:presenceInfo xmlns:p15="http://schemas.microsoft.com/office/powerpoint/2012/main" userId="S::devquinn@deloitte.com::1da0eae2-8d43-4500-85a9-f358257bb7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93E9B-93C2-CB4A-9B36-D049D0ED17C5}" v="1" dt="2022-02-10T13:50:06.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3"/>
    <p:restoredTop sz="94660"/>
  </p:normalViewPr>
  <p:slideViewPr>
    <p:cSldViewPr snapToGrid="0">
      <p:cViewPr varScale="1">
        <p:scale>
          <a:sx n="115" d="100"/>
          <a:sy n="115" d="100"/>
        </p:scale>
        <p:origin x="12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8315727494935"/>
          <c:y val="0.21956171745812125"/>
          <c:w val="0.80409163041555443"/>
          <c:h val="0.6293648030355784"/>
        </c:manualLayout>
      </c:layout>
      <c:barChart>
        <c:barDir val="col"/>
        <c:grouping val="clustered"/>
        <c:varyColors val="0"/>
        <c:ser>
          <c:idx val="0"/>
          <c:order val="0"/>
          <c:tx>
            <c:strRef>
              <c:f>Sheet1!$B$1</c:f>
              <c:strCache>
                <c:ptCount val="1"/>
                <c:pt idx="0">
                  <c:v>Industry Type</c:v>
                </c:pt>
              </c:strCache>
            </c:strRef>
          </c:tx>
          <c:spPr>
            <a:solidFill>
              <a:schemeClr val="accent1"/>
            </a:solidFill>
            <a:ln>
              <a:noFill/>
            </a:ln>
            <a:effectLst/>
          </c:spPr>
          <c:invertIfNegative val="0"/>
          <c:cat>
            <c:strRef>
              <c:f>Sheet1!$A$2:$A$4</c:f>
              <c:strCache>
                <c:ptCount val="3"/>
                <c:pt idx="0">
                  <c:v>TMT</c:v>
                </c:pt>
                <c:pt idx="1">
                  <c:v>LSHC</c:v>
                </c:pt>
                <c:pt idx="2">
                  <c:v>Consumer-CP</c:v>
                </c:pt>
              </c:strCache>
            </c:strRef>
          </c:cat>
          <c:val>
            <c:numRef>
              <c:f>Sheet1!$B$2:$B$4</c:f>
              <c:numCache>
                <c:formatCode>General</c:formatCode>
                <c:ptCount val="3"/>
                <c:pt idx="0">
                  <c:v>2</c:v>
                </c:pt>
                <c:pt idx="1">
                  <c:v>2</c:v>
                </c:pt>
                <c:pt idx="2">
                  <c:v>10</c:v>
                </c:pt>
              </c:numCache>
            </c:numRef>
          </c:val>
          <c:extLst>
            <c:ext xmlns:c16="http://schemas.microsoft.com/office/drawing/2014/chart" uri="{C3380CC4-5D6E-409C-BE32-E72D297353CC}">
              <c16:uniqueId val="{00000000-1A8B-432B-BFE7-7C7E682B5EC2}"/>
            </c:ext>
          </c:extLst>
        </c:ser>
        <c:dLbls>
          <c:showLegendKey val="0"/>
          <c:showVal val="0"/>
          <c:showCatName val="0"/>
          <c:showSerName val="0"/>
          <c:showPercent val="0"/>
          <c:showBubbleSize val="0"/>
        </c:dLbls>
        <c:gapWidth val="219"/>
        <c:overlap val="-27"/>
        <c:axId val="1094833536"/>
        <c:axId val="967756288"/>
      </c:barChart>
      <c:catAx>
        <c:axId val="109483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7756288"/>
        <c:crosses val="autoZero"/>
        <c:auto val="1"/>
        <c:lblAlgn val="ctr"/>
        <c:lblOffset val="100"/>
        <c:noMultiLvlLbl val="0"/>
      </c:catAx>
      <c:valAx>
        <c:axId val="96775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Company</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4833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Source ERP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43775573202987"/>
          <c:y val="0.25419741986743888"/>
          <c:w val="0.82949857058647736"/>
          <c:h val="0.59163461424827346"/>
        </c:manualLayout>
      </c:layout>
      <c:barChart>
        <c:barDir val="col"/>
        <c:grouping val="clustered"/>
        <c:varyColors val="0"/>
        <c:ser>
          <c:idx val="0"/>
          <c:order val="0"/>
          <c:tx>
            <c:strRef>
              <c:f>Sheet1!$B$1</c:f>
              <c:strCache>
                <c:ptCount val="1"/>
                <c:pt idx="0">
                  <c:v>Sorce ERP</c:v>
                </c:pt>
              </c:strCache>
            </c:strRef>
          </c:tx>
          <c:spPr>
            <a:solidFill>
              <a:schemeClr val="accent1"/>
            </a:solidFill>
            <a:ln>
              <a:noFill/>
            </a:ln>
            <a:effectLst/>
          </c:spPr>
          <c:invertIfNegative val="0"/>
          <c:cat>
            <c:strRef>
              <c:f>Sheet1!$A$2:$A$4</c:f>
              <c:strCache>
                <c:ptCount val="3"/>
                <c:pt idx="0">
                  <c:v>Oracle</c:v>
                </c:pt>
                <c:pt idx="1">
                  <c:v>SAP</c:v>
                </c:pt>
                <c:pt idx="2">
                  <c:v>MS Dynamics</c:v>
                </c:pt>
              </c:strCache>
            </c:strRef>
          </c:cat>
          <c:val>
            <c:numRef>
              <c:f>Sheet1!$B$2:$B$4</c:f>
              <c:numCache>
                <c:formatCode>General</c:formatCode>
                <c:ptCount val="3"/>
                <c:pt idx="0">
                  <c:v>4</c:v>
                </c:pt>
                <c:pt idx="1">
                  <c:v>10</c:v>
                </c:pt>
                <c:pt idx="2">
                  <c:v>1</c:v>
                </c:pt>
              </c:numCache>
            </c:numRef>
          </c:val>
          <c:extLst>
            <c:ext xmlns:c16="http://schemas.microsoft.com/office/drawing/2014/chart" uri="{C3380CC4-5D6E-409C-BE32-E72D297353CC}">
              <c16:uniqueId val="{00000000-A7C2-44DB-87E5-F8A2A7B6D20D}"/>
            </c:ext>
          </c:extLst>
        </c:ser>
        <c:dLbls>
          <c:showLegendKey val="0"/>
          <c:showVal val="0"/>
          <c:showCatName val="0"/>
          <c:showSerName val="0"/>
          <c:showPercent val="0"/>
          <c:showBubbleSize val="0"/>
        </c:dLbls>
        <c:gapWidth val="219"/>
        <c:overlap val="-27"/>
        <c:axId val="1022650464"/>
        <c:axId val="1040573616"/>
      </c:barChart>
      <c:catAx>
        <c:axId val="102265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0573616"/>
        <c:crosses val="autoZero"/>
        <c:auto val="1"/>
        <c:lblAlgn val="ctr"/>
        <c:lblOffset val="100"/>
        <c:noMultiLvlLbl val="0"/>
      </c:catAx>
      <c:valAx>
        <c:axId val="104057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Company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2650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604434436578558"/>
          <c:y val="0.23533335141784748"/>
          <c:w val="0.77107401455469959"/>
          <c:h val="0.52859140150247852"/>
        </c:manualLayout>
      </c:layout>
      <c:barChart>
        <c:barDir val="col"/>
        <c:grouping val="clustered"/>
        <c:varyColors val="0"/>
        <c:ser>
          <c:idx val="0"/>
          <c:order val="0"/>
          <c:tx>
            <c:strRef>
              <c:f>Sheet1!$B$1</c:f>
              <c:strCache>
                <c:ptCount val="1"/>
                <c:pt idx="0">
                  <c:v>Hierarchy </c:v>
                </c:pt>
              </c:strCache>
            </c:strRef>
          </c:tx>
          <c:spPr>
            <a:solidFill>
              <a:schemeClr val="accent1"/>
            </a:solidFill>
            <a:ln>
              <a:noFill/>
            </a:ln>
            <a:effectLst/>
          </c:spPr>
          <c:invertIfNegative val="0"/>
          <c:cat>
            <c:strRef>
              <c:f>Sheet1!$A$2:$A$3</c:f>
              <c:strCache>
                <c:ptCount val="2"/>
                <c:pt idx="0">
                  <c:v>Non-Hierarchical Data</c:v>
                </c:pt>
                <c:pt idx="1">
                  <c:v>Hierarchical Data</c:v>
                </c:pt>
              </c:strCache>
            </c:strRef>
          </c:cat>
          <c:val>
            <c:numRef>
              <c:f>Sheet1!$B$2:$B$3</c:f>
              <c:numCache>
                <c:formatCode>General</c:formatCode>
                <c:ptCount val="2"/>
                <c:pt idx="0">
                  <c:v>9</c:v>
                </c:pt>
                <c:pt idx="1">
                  <c:v>2</c:v>
                </c:pt>
              </c:numCache>
            </c:numRef>
          </c:val>
          <c:extLst>
            <c:ext xmlns:c16="http://schemas.microsoft.com/office/drawing/2014/chart" uri="{C3380CC4-5D6E-409C-BE32-E72D297353CC}">
              <c16:uniqueId val="{00000000-B99B-4D9D-B91B-5EE66AD732F4}"/>
            </c:ext>
          </c:extLst>
        </c:ser>
        <c:dLbls>
          <c:showLegendKey val="0"/>
          <c:showVal val="0"/>
          <c:showCatName val="0"/>
          <c:showSerName val="0"/>
          <c:showPercent val="0"/>
          <c:showBubbleSize val="0"/>
        </c:dLbls>
        <c:gapWidth val="219"/>
        <c:overlap val="-27"/>
        <c:axId val="1016209472"/>
        <c:axId val="892642064"/>
      </c:barChart>
      <c:catAx>
        <c:axId val="1016209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2642064"/>
        <c:crosses val="autoZero"/>
        <c:auto val="1"/>
        <c:lblAlgn val="ctr"/>
        <c:lblOffset val="100"/>
        <c:noMultiLvlLbl val="0"/>
      </c:catAx>
      <c:valAx>
        <c:axId val="89264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Company Code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09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62772056318554"/>
          <c:y val="0.25030214269011608"/>
          <c:w val="0.82275477727098179"/>
          <c:h val="0.5860765756341304"/>
        </c:manualLayout>
      </c:layout>
      <c:barChart>
        <c:barDir val="col"/>
        <c:grouping val="clustered"/>
        <c:varyColors val="0"/>
        <c:ser>
          <c:idx val="0"/>
          <c:order val="0"/>
          <c:tx>
            <c:strRef>
              <c:f>Sheet1!$B$1</c:f>
              <c:strCache>
                <c:ptCount val="1"/>
                <c:pt idx="0">
                  <c:v>BS/IS Split</c:v>
                </c:pt>
              </c:strCache>
            </c:strRef>
          </c:tx>
          <c:spPr>
            <a:solidFill>
              <a:schemeClr val="accent1"/>
            </a:solidFill>
            <a:ln>
              <a:noFill/>
            </a:ln>
            <a:effectLst/>
          </c:spPr>
          <c:invertIfNegative val="0"/>
          <c:cat>
            <c:strRef>
              <c:f>Sheet1!$A$2:$A$3</c:f>
              <c:strCache>
                <c:ptCount val="2"/>
                <c:pt idx="0">
                  <c:v>BS Count</c:v>
                </c:pt>
                <c:pt idx="1">
                  <c:v>IS Count</c:v>
                </c:pt>
              </c:strCache>
            </c:strRef>
          </c:cat>
          <c:val>
            <c:numRef>
              <c:f>Sheet1!$B$2:$B$3</c:f>
              <c:numCache>
                <c:formatCode>General</c:formatCode>
                <c:ptCount val="2"/>
                <c:pt idx="0">
                  <c:v>11</c:v>
                </c:pt>
                <c:pt idx="1">
                  <c:v>8</c:v>
                </c:pt>
              </c:numCache>
            </c:numRef>
          </c:val>
          <c:extLst>
            <c:ext xmlns:c16="http://schemas.microsoft.com/office/drawing/2014/chart" uri="{C3380CC4-5D6E-409C-BE32-E72D297353CC}">
              <c16:uniqueId val="{00000000-E7CC-4210-9782-B0A6B8E66923}"/>
            </c:ext>
          </c:extLst>
        </c:ser>
        <c:dLbls>
          <c:showLegendKey val="0"/>
          <c:showVal val="0"/>
          <c:showCatName val="0"/>
          <c:showSerName val="0"/>
          <c:showPercent val="0"/>
          <c:showBubbleSize val="0"/>
        </c:dLbls>
        <c:gapWidth val="219"/>
        <c:overlap val="-27"/>
        <c:axId val="1022386496"/>
        <c:axId val="1040558640"/>
      </c:barChart>
      <c:catAx>
        <c:axId val="102238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0558640"/>
        <c:crosses val="autoZero"/>
        <c:auto val="1"/>
        <c:lblAlgn val="ctr"/>
        <c:lblOffset val="100"/>
        <c:noMultiLvlLbl val="0"/>
      </c:catAx>
      <c:valAx>
        <c:axId val="1040558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Company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2386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9-29T06:52:28.741" idx="1">
    <p:pos x="10" y="10"/>
    <p:text>mean + stdev</p:text>
    <p:extLst>
      <p:ext uri="{C676402C-5697-4E1C-873F-D02D1690AC5C}">
        <p15:threadingInfo xmlns:p15="http://schemas.microsoft.com/office/powerpoint/2012/main" timeZoneBias="42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4:31:28.19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5062 12423 16383 0 0,'13'0'0'0'0,"17"0"0"0"0,12 0 0 0 0,8 0 0 0 0,3 4 0 0 0,2 2 0 0 0,-1 0 0 0 0,0-2 0 0 0,-5-1 0 0 0,-3-1 0 0 0,0-1 0 0 0,-4-1 0 0 0,0 0 0 0 0,1 0 0 0 0,-3 0 0 0 0,1 0 0 0 0,2 0 0 0 0,2-1 0 0 0,-6 6 0 0 0,-2 0 0 0 0,2 1 0 0 0,-2-2 0 0 0,2-1 0 0 0,-2-1 0 0 0,6 3 0 0 0,4 2 0 0 0,3-2 0 0 0,-3-1 0 0 0,-5-1 0 0 0,-2-1 0 0 0,2-1 0 0 0,2-1 0 0 0,2 0 0 0 0,2 0 0 0 0,1-1 0 0 0,-4 1 0 0 0,-4 0 0 0 0,-6 0 0 0 0,-4 0 0 0 0,2 0 0 0 0,-2 0 0 0 0,-1 0 0 0 0,-1 0 0 0 0,2 0 0 0 0,1 0 0 0 0,-1 0 0 0 0,-1 0 0 0 0,2 0 0 0 0,1 0 0 0 0,2 0 0 0 0,1 0 0 0 0,2 0 0 0 0,-1 0 0 0 0,1 0 0 0 0,4 0 0 0 0,3 8 0 0 0,2 4 0 0 0,2-1 0 0 0,1-3 0 0 0,0-1 0 0 0,-3-4 0 0 0,-2 0 0 0 0,-4-3 0 0 0,-4 0 0 0 0,-5 0 0 0 0,-3-1 0 0 0,6 1 0 0 0,1 0 0 0 0,4-1 0 0 0,-1 1 0 0 0,1 0 0 0 0,3 0 0 0 0,2 0 0 0 0,2 0 0 0 0,-2 0 0 0 0,-5 0 0 0 0,0 0 0 0 0,-4 0 0 0 0,-2 0 0 0 0,0 0 0 0 0,0 0 0 0 0,2 0 0 0 0,-1 0 0 0 0,-1 0 0 0 0,1 0 0 0 0,-1 0 0 0 0,3 0 0 0 0,3 0 0 0 0,4 0 0 0 0,-2 0 0 0 0,-3 0 0 0 0,-4 0 0 0 0,8 0 0 0 0,7 0 0 0 0,2 0 0 0 0,2 0 0 0 0,0 0 0 0 0,-1 0 0 0 0,-5 0 0 0 0,-2 0 0 0 0,4 0 0 0 0,2 0 0 0 0,1 0 0 0 0,-5 0 0 0 0,-5 0 0 0 0,-3 0 0 0 0,-2 0 0 0 0,-5 0 0 0 0,1 0 0 0 0,0 0 0 0 0,1 0 0 0 0,5 0 0 0 0,-1 0 0 0 0,-3 0 0 0 0,1 0 0 0 0,3 0 0 0 0,-1 0 0 0 0,2 0 0 0 0,1 0 0 0 0,3 0 0 0 0,-1 0 0 0 0,-1 0 0 0 0,1 0 0 0 0,3 0 0 0 0,13 0 0 0 0,2 0 0 0 0,-2 0 0 0 0,-2 0 0 0 0,-2 0 0 0 0,2 0 0 0 0,-1 0 0 0 0,8 0 0 0 0,-3 0 0 0 0,5 0 0 0 0,-1 0 0 0 0,-2 0 0 0 0,-8 0 0 0 0,3 0 0 0 0,1 0 0 0 0,-6 0 0 0 0,9 0 0 0 0,3 0 0 0 0,-2 0 0 0 0,-2 0 0 0 0,-4 0 0 0 0,-3 0 0 0 0,-7 0 0 0 0,6 0 0 0 0,-2 0 0 0 0,-6 0 0 0 0,-1 0 0 0 0,-1 0 0 0 0,-3 0 0 0 0,-4 0 0 0 0,-5 0 0 0 0,2 0 0 0 0,3 0 0 0 0,-1 0 0 0 0,-1 0 0 0 0,1 0 0 0 0,-1 0 0 0 0,-2 0 0 0 0,2 0 0 0 0,-1 0 0 0 0,-2 0 0 0 0,2 0 0 0 0,0 0 0 0 0,-2 0 0 0 0,3 0 0 0 0,-1 0 0 0 0,2 0 0 0 0,5 0 0 0 0,2 0 0 0 0,8 0 0 0 0,4 0 0 0 0,9 0 0 0 0,2 0 0 0 0,-1 0 0 0 0,10 0 0 0 0,0 0 0 0 0,-3 0 0 0 0,-6-4 0 0 0,-1-2 0 0 0,1 1 0 0 0,-2 0 0 0 0,1 2 0 0 0,11 1 0 0 0,5 1 0 0 0,6 1 0 0 0,-3 0 0 0 0,-3 0 0 0 0,2 0 0 0 0,-5 1 0 0 0,-3-1 0 0 0,-1 0 0 0 0,-4 0 0 0 0,-2 0 0 0 0,-4 0 0 0 0,-3 0 0 0 0,-5-4 0 0 0,-2-2 0 0 0,-3 1 0 0 0,0 0 0 0 0,-2 2 0 0 0,1 1 0 0 0,-5 1 0 0 0,-1 1 0 0 0,1 0 0 0 0,-4 0 0 0 0,5 0 0 0 0,3-4 0 0 0,1-1 0 0 0,1-1 0 0 0,1 2 0 0 0,-5 1 0 0 0,-5 1 0 0 0,-3 1 0 0 0,2 1 0 0 0,3-1 0 0 0,1 2 0 0 0,-2-1 0 0 0,0 0 0 0 0,-2 0 0 0 0,-5 0 0 0 0,-4 1 0 0 0,1-1 0 0 0,0 0 0 0 0,2 0 0 0 0,4 0 0 0 0,4 0 0 0 0,20 0 0 0 0,9 0 0 0 0,-5 0 0 0 0,-4 0 0 0 0,-9 0 0 0 0,-6 0 0 0 0,-1-5 0 0 0,4 0 0 0 0,9-1 0 0 0,1 2 0 0 0,-8 1 0 0 0,-3 1 0 0 0,-2 1 0 0 0,0 0 0 0 0,0 1 0 0 0,0 0 0 0 0,1 1 0 0 0,5-1 0 0 0,-2 0 0 0 0,-3 0 0 0 0,1 0 0 0 0,-5 0 0 0 0,-2 0 0 0 0,2 0 0 0 0,0 0 0 0 0,2 0 0 0 0,1 0 0 0 0,-3-4 0 0 0,0-2 0 0 0,0 1 0 0 0,1-4 0 0 0,2 0 0 0 0,0 2 0 0 0,2 2 0 0 0,0 1 0 0 0,0 2 0 0 0,-3 1 0 0 0,-7 1 0 0 0,4-4 0 0 0,3-1 0 0 0,-3 0 0 0 0,-4 1 0 0 0,-5 1 0 0 0,0 1 0 0 0,-1 1 0 0 0,-2 1 0 0 0,-3 0 0 0 0,-2 0 0 0 0,4 0 0 0 0,0 0 0 0 0,-1 1 0 0 0,4-1 0 0 0,-1 0 0 0 0,0 0 0 0 0,-3 0 0 0 0,3 0 0 0 0,4 0 0 0 0,4-5 0 0 0,4 0 0 0 0,-1-1 0 0 0,-4 2 0 0 0,-1 1 0 0 0,3 1 0 0 0,1 1 0 0 0,-1 0 0 0 0,-4 1 0 0 0,0 1 0 0 0,7-1 0 0 0,0 0 0 0 0,0 0 0 0 0,2 0 0 0 0,1 1 0 0 0,-3-1 0 0 0,-5 0 0 0 0,-5 0 0 0 0,0 0 0 0 0,3 0 0 0 0,3 0 0 0 0,-1 0 0 0 0,1 0 0 0 0,-1 0 0 0 0,0 0 0 0 0,-2 0 0 0 0,-3 0 0 0 0,1 0 0 0 0,-2 0 0 0 0,-2 0 0 0 0,3 0 0 0 0,3 0 0 0 0,-1 0 0 0 0,-1 0 0 0 0,0 0 0 0 0,4 0 0 0 0,3 0 0 0 0,-1 0 0 0 0,1 0 0 0 0,-3 0 0 0 0,0 0 0 0 0,2 0 0 0 0,3 0 0 0 0,2 0 0 0 0,-3 4 0 0 0,-4 2 0 0 0,-1-1 0 0 0,-2-1 0 0 0,0-1 0 0 0,0-1 0 0 0,0-1 0 0 0,4 0 0 0 0,3-1 0 0 0,2 0 0 0 0,3-1 0 0 0,5 1 0 0 0,2 0 0 0 0,-4 0 0 0 0,-2 0 0 0 0,-6 0 0 0 0,-1 0 0 0 0,0 0 0 0 0,6 0 0 0 0,-1 0 0 0 0,-1 0 0 0 0,2 0 0 0 0,-1 0 0 0 0,1 0 0 0 0,1 0 0 0 0,0 0 0 0 0,5 0 0 0 0,1 0 0 0 0,0 0 0 0 0,3 4 0 0 0,0 2 0 0 0,-1-1 0 0 0,-6 0 0 0 0,-4-2 0 0 0,-1-1 0 0 0,-4-1 0 0 0,-6-1 0 0 0,0 0 0 0 0,2 0 0 0 0,3 0 0 0 0,3-1 0 0 0,-1 1 0 0 0,3 0 0 0 0,4 0 0 0 0,-4 0 0 0 0,0 0 0 0 0,-5 0 0 0 0,0 0 0 0 0,5 0 0 0 0,8 0 0 0 0,11 0 0 0 0,3 0 0 0 0,-5 0 0 0 0,-10 0 0 0 0,-10 0 0 0 0,-12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8.3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20461 4163 16383 0 0,'9'0'0'0'0,"6"0"0"0"0,6 0 0 0 0,3 0 0 0 0,2 0 0 0 0,1 0 0 0 0,0 0 0 0 0,0 0 0 0 0,-1 0 0 0 0,0 0 0 0 0,0 0 0 0 0,-1 0 0 0 0,0 0 0 0 0,0 0 0 0 0,1 0 0 0 0,-1 0 0 0 0,0 0 0 0 0,-4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9.8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14358 3888 16383 0 0,'4'0'0'0'0,"11"0"0"0"0,10 0 0 0 0,10-4 0 0 0,25-2 0 0 0,15 1 0 0 0,12 1 0 0 0,-5 1 0 0 0,-8 1 0 0 0,2 1 0 0 0,-1 0 0 0 0,-3 1 0 0 0,2 0 0 0 0,2 1 0 0 0,-3-1 0 0 0,-2 0 0 0 0,-4 0 0 0 0,-5 0 0 0 0,-4 0 0 0 0,-8 0 0 0 0,-4 0 0 0 0,-1 0 0 0 0,-4 0 0 0 0,0 0 0 0 0,1 0 0 0 0,2 0 0 0 0,-2 0 0 0 0,-4 0 0 0 0,1 0 0 0 0,1 0 0 0 0,3 0 0 0 0,3 0 0 0 0,2 0 0 0 0,1 0 0 0 0,1 0 0 0 0,1 0 0 0 0,0 0 0 0 0,0 0 0 0 0,0 0 0 0 0,4 0 0 0 0,1 0 0 0 0,4 0 0 0 0,1 0 0 0 0,-7 0 0 0 0,-7 0 0 0 0,-3 0 0 0 0,-2 0 0 0 0,2 0 0 0 0,-2 0 0 0 0,3 0 0 0 0,4 0 0 0 0,2 0 0 0 0,5 0 0 0 0,-3 0 0 0 0,-2 0 0 0 0,-1 0 0 0 0,-4 0 0 0 0,2 0 0 0 0,-2 0 0 0 0,-1 0 0 0 0,1 0 0 0 0,1 0 0 0 0,1 0 0 0 0,1 0 0 0 0,-4 0 0 0 0,0 0 0 0 0,-4 0 0 0 0,-5 0 0 0 0,0 0 0 0 0,-1 0 0 0 0,5 0 0 0 0,10 0 0 0 0,8 0 0 0 0,8 0 0 0 0,-3 0 0 0 0,-8 0 0 0 0,-10 0 0 0 0,-3 0 0 0 0,-5 0 0 0 0,-4 0 0 0 0,-3 0 0 0 0,-3 0 0 0 0,-2 0 0 0 0,4 0 0 0 0,1 0 0 0 0,0 0 0 0 0,-2 0 0 0 0,0 0 0 0 0,-1 0 0 0 0,-1 0 0 0 0,0 0 0 0 0,-1 0 0 0 0,0 0 0 0 0,0 0 0 0 0,0 0 0 0 0,-4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9.8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2875 6393 16383 0 0,'9'0'0'0'0,"28"0"0"0"0,34 0 0 0 0,26 0 0 0 0,22 0 0 0 0,17 0 0 0 0,6 0 0 0 0,6 0 0 0 0,-15 0 0 0 0,-17 0 0 0 0,-15 0 0 0 0,-16 0 0 0 0,-2 0 0 0 0,-9 0 0 0 0,-2 0 0 0 0,1 0 0 0 0,0 0 0 0 0,-3 0 0 0 0,-1 0 0 0 0,-3 0 0 0 0,-5 0 0 0 0,-4 0 0 0 0,-3 0 0 0 0,-3 0 0 0 0,0 0 0 0 0,-1 0 0 0 0,-1 0 0 0 0,-3 0 0 0 0,-2 0 0 0 0,-4 0 0 0 0,0 0 0 0 0,2 0 0 0 0,2 0 0 0 0,6 0 0 0 0,0 0 0 0 0,-1 0 0 0 0,4 0 0 0 0,7 0 0 0 0,0 0 0 0 0,4 0 0 0 0,-5 0 0 0 0,-4 0 0 0 0,-2 0 0 0 0,-3 0 0 0 0,0 0 0 0 0,-1 0 0 0 0,1 0 0 0 0,-5 0 0 0 0,-1 0 0 0 0,-3 0 0 0 0,3 0 0 0 0,-1 0 0 0 0,1 0 0 0 0,1 0 0 0 0,2 0 0 0 0,1 0 0 0 0,-3 0 0 0 0,-1 0 0 0 0,-3 0 0 0 0,0 0 0 0 0,-3 0 0 0 0,0 0 0 0 0,-1 0 0 0 0,-3 0 0 0 0,1 0 0 0 0,4 0 0 0 0,3 0 0 0 0,-1 0 0 0 0,1 0 0 0 0,2 0 0 0 0,6-4 0 0 0,4-2 0 0 0,1 1 0 0 0,-5 0 0 0 0,-7 2 0 0 0,-5 1 0 0 0,7 1 0 0 0,0 1 0 0 0,1 0 0 0 0,2 0 0 0 0,1 0 0 0 0,5 1 0 0 0,1-1 0 0 0,1 0 0 0 0,-5 0 0 0 0,-7 0 0 0 0,-3 0 0 0 0,-3 0 0 0 0,-5 0 0 0 0,-3 0 0 0 0,2 0 0 0 0,4 0 0 0 0,4 0 0 0 0,0 0 0 0 0,2 0 0 0 0,-3 0 0 0 0,2 0 0 0 0,-3 0 0 0 0,1 0 0 0 0,-2 0 0 0 0,-2 0 0 0 0,0 0 0 0 0,4 0 0 0 0,-1 0 0 0 0,-3 0 0 0 0,2 0 0 0 0,-1 0 0 0 0,-3 0 0 0 0,1 0 0 0 0,0 0 0 0 0,-2 0 0 0 0,-1 0 0 0 0,1 0 0 0 0,5 0 0 0 0,-1 0 0 0 0,4 0 0 0 0,2 0 0 0 0,3 0 0 0 0,3 0 0 0 0,1 0 0 0 0,-3 0 0 0 0,-5 0 0 0 0,-6 0 0 0 0,-3 0 0 0 0,-4 0 0 0 0,-2 0 0 0 0,-2 0 0 0 0,1 0 0 0 0,-1 0 0 0 0,4 0 0 0 0,2 0 0 0 0,1 0 0 0 0,-2 0 0 0 0,-1 0 0 0 0,-1 0 0 0 0,4 0 0 0 0,4 0 0 0 0,2 0 0 0 0,-2 0 0 0 0,-3 0 0 0 0,-2 0 0 0 0,2 0 0 0 0,1 0 0 0 0,-2 0 0 0 0,-2 0 0 0 0,-1 0 0 0 0,-2 0 0 0 0,0 0 0 0 0,0 0 0 0 0,-1 0 0 0 0,-1 0 0 0 0,1 0 0 0 0,0 0 0 0 0,0 0 0 0 0,5 0 0 0 0,1 0 0 0 0,-1 0 0 0 0,0 0 0 0 0,-2 0 0 0 0,-1 0 0 0 0,-1 0 0 0 0,0 0 0 0 0,-1 0 0 0 0,0 0 0 0 0,0 0 0 0 0,0 0 0 0 0,0 0 0 0 0,-4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9.86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15963 7391 16383 0 0,'9'0'0'0'0,"11"0"0"0"0,11 0 0 0 0,4 0 0 0 0,9 0 0 0 0,6 0 0 0 0,3 0 0 0 0,-3 0 0 0 0,-7 0 0 0 0,-5 0 0 0 0,-1 0 0 0 0,-3 0 0 0 0,-2 0 0 0 0,-3 0 0 0 0,-1 0 0 0 0,2 0 0 0 0,1 0 0 0 0,-1 0 0 0 0,-1 0 0 0 0,-1 0 0 0 0,-2 0 0 0 0,0 0 0 0 0,0 0 0 0 0,3 0 0 0 0,2 0 0 0 0,-1 0 0 0 0,0 0 0 0 0,-2 0 0 0 0,-1 0 0 0 0,-1 0 0 0 0,-1 0 0 0 0,5 0 0 0 0,5 0 0 0 0,1 0 0 0 0,-1 0 0 0 0,-3 0 0 0 0,3 0 0 0 0,-1 0 0 0 0,-2 0 0 0 0,-2 0 0 0 0,-2 0 0 0 0,-2 0 0 0 0,0 0 0 0 0,-1 0 0 0 0,0 0 0 0 0,0 0 0 0 0,0 0 0 0 0,0 0 0 0 0,0 0 0 0 0,0 0 0 0 0,0 0 0 0 0,0 0 0 0 0,0 0 0 0 0,1 0 0 0 0,-1 0 0 0 0,0 0 0 0 0,0 0 0 0 0,0 0 0 0 0,1 0 0 0 0,-1 0 0 0 0,0 0 0 0 0,0 0 0 0 0,0 0 0 0 0,1 0 0 0 0,-1 0 0 0 0,0 0 0 0 0,0 0 0 0 0,0 0 0 0 0,1 0 0 0 0,-1 0 0 0 0,0 0 0 0 0,0 0 0 0 0,0 0 0 0 0,1 0 0 0 0,-1 0 0 0 0,0 0 0 0 0,0 0 0 0 0,0 0 0 0 0,1 0 0 0 0,-1 0 0 0 0,0 0 0 0 0,0 0 0 0 0,0 0 0 0 0,1 0 0 0 0,-1 0 0 0 0,0 0 0 0 0,0 0 0 0 0,0 0 0 0 0,5 0 0 0 0,1 0 0 0 0,-1 0 0 0 0,0 0 0 0 0,-2 0 0 0 0,-1 0 0 0 0,-5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9.8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15981 11997 16383 0 0,'4'0'0'0'0,"6"0"0"0"0,10-4 0 0 0,10-2 0 0 0,4 1 0 0 0,0 0 0 0 0,0 2 0 0 0,1 1 0 0 0,0 1 0 0 0,-2 1 0 0 0,-2 0 0 0 0,-3-4 0 0 0,-1-2 0 0 0,-1 1 0 0 0,-1 1 0 0 0,0 1 0 0 0,0 1 0 0 0,4 1 0 0 0,2 1 0 0 0,3 0 0 0 0,1 0 0 0 0,-1 0 0 0 0,-2 0 0 0 0,-3 1 0 0 0,-1-1 0 0 0,-2 0 0 0 0,-1 0 0 0 0,0 0 0 0 0,4 0 0 0 0,6 0 0 0 0,1 0 0 0 0,3 0 0 0 0,-1 0 0 0 0,-2 0 0 0 0,1-4 0 0 0,-2-2 0 0 0,2 0 0 0 0,4 2 0 0 0,-2 1 0 0 0,2 1 0 0 0,-2 1 0 0 0,-4-4 0 0 0,2 0 0 0 0,-2-1 0 0 0,-3 2 0 0 0,-2 1 0 0 0,-2 2 0 0 0,-1 0 0 0 0,-2 0 0 0 0,5 1 0 0 0,0 1 0 0 0,5-1 0 0 0,-1 0 0 0 0,0 0 0 0 0,-3 0 0 0 0,-2 0 0 0 0,-1 1 0 0 0,-2-1 0 0 0,0 0 0 0 0,-1 0 0 0 0,4 0 0 0 0,5 0 0 0 0,2 0 0 0 0,-1 0 0 0 0,-2 0 0 0 0,-3 0 0 0 0,-2 0 0 0 0,-2 0 0 0 0,0 0 0 0 0,-1 0 0 0 0,0 0 0 0 0,0 0 0 0 0,-1 0 0 0 0,1 0 0 0 0,0 0 0 0 0,0 0 0 0 0,1 0 0 0 0,-1 0 0 0 0,0 0 0 0 0,0 0 0 0 0,0 0 0 0 0,1 0 0 0 0,-1 0 0 0 0,0 0 0 0 0,0 0 0 0 0,5 0 0 0 0,5 0 0 0 0,1 0 0 0 0,-1 0 0 0 0,-2 0 0 0 0,-3 0 0 0 0,-2 0 0 0 0,-1 0 0 0 0,-1 0 0 0 0,3 0 0 0 0,6-5 0 0 0,5 0 0 0 0,4-1 0 0 0,0 2 0 0 0,-4 1 0 0 0,-1 1 0 0 0,3 1 0 0 0,-2 0 0 0 0,-4 1 0 0 0,-3 0 0 0 0,1 1 0 0 0,-1-1 0 0 0,-2 0 0 0 0,-2 0 0 0 0,-1 0 0 0 0,-2 0 0 0 0,0 0 0 0 0,-1 0 0 0 0,0 0 0 0 0,0 0 0 0 0,0 0 0 0 0,0 0 0 0 0,0 0 0 0 0,0 0 0 0 0,0 0 0 0 0,0 0 0 0 0,0 0 0 0 0,0 0 0 0 0,1 0 0 0 0,-1 0 0 0 0,0 0 0 0 0,0 0 0 0 0,0 0 0 0 0,1 0 0 0 0,-1 0 0 0 0,0 0 0 0 0,0 0 0 0 0,0 0 0 0 0,1 0 0 0 0,-1 0 0 0 0,0 0 0 0 0,0 0 0 0 0,0 0 0 0 0,1 0 0 0 0,3 0 0 0 0,2 0 0 0 0,0 0 0 0 0,-2 0 0 0 0,0 0 0 0 0,-2 0 0 0 0,3 0 0 0 0,2 0 0 0 0,-2 0 0 0 0,0 0 0 0 0,2 0 0 0 0,1 0 0 0 0,-2 0 0 0 0,-1 0 0 0 0,-2 0 0 0 0,-1 0 0 0 0,3 0 0 0 0,1 0 0 0 0,0 0 0 0 0,-2 0 0 0 0,-1 0 0 0 0,-1 0 0 0 0,-1 0 0 0 0,-1 0 0 0 0,0 0 0 0 0,0 0 0 0 0,0 0 0 0 0,0 0 0 0 0,0 0 0 0 0,0 0 0 0 0,1 0 0 0 0,-1 0 0 0 0,0 0 0 0 0,0 0 0 0 0,-4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9.9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6032 4022 16383 0 0,'5'0'0'0'0,"17"0"0"0"0,32 0 0 0 0,39 0 0 0 0,43 8 0 0 0,32 4 0 0 0,38-1 0 0 0,26 2 0 0 0,25-2 0 0 0,2-1 0 0 0,-25-4 0 0 0,-45 2 0 0 0,-50 0 0 0 0,-40-2 0 0 0,-28-2 0 0 0,-18-1 0 0 0,16-1 0 0 0,8-2 0 0 0,5 0 0 0 0,-3 0 0 0 0,-3-1 0 0 0,-2 1 0 0 0,4 0 0 0 0,6 0 0 0 0,9-1 0 0 0,2 1 0 0 0,2 0 0 0 0,5 0 0 0 0,-6 0 0 0 0,-2 0 0 0 0,-5 0 0 0 0,-1 0 0 0 0,-1 0 0 0 0,-5 0 0 0 0,-2 0 0 0 0,-2 0 0 0 0,-7 0 0 0 0,-6 5 0 0 0,-6 0 0 0 0,-4 1 0 0 0,-4-2 0 0 0,-1-1 0 0 0,-1-1 0 0 0,-1-1 0 0 0,1 0 0 0 0,0-1 0 0 0,0 0 0 0 0,5-1 0 0 0,1 1 0 0 0,4 0 0 0 0,1 0 0 0 0,7 0 0 0 0,9 0 0 0 0,-1 0 0 0 0,1 0 0 0 0,-4 0 0 0 0,2 0 0 0 0,1 0 0 0 0,-4 0 0 0 0,-4 0 0 0 0,-3 0 0 0 0,-2 0 0 0 0,5 0 0 0 0,3 0 0 0 0,3 0 0 0 0,2 0 0 0 0,0 4 0 0 0,9 2 0 0 0,7-1 0 0 0,10-1 0 0 0,-1 0 0 0 0,-3-2 0 0 0,-11-1 0 0 0,-11-1 0 0 0,-10 0 0 0 0,-7 0 0 0 0,-6 0 0 0 0,2-1 0 0 0,0 1 0 0 0,-6 0 0 0 0,-1 0 0 0 0,-1 0 0 0 0,8 0 0 0 0,9 0 0 0 0,6 0 0 0 0,12 0 0 0 0,1 0 0 0 0,-1 0 0 0 0,-6 0 0 0 0,-2 0 0 0 0,-6 0 0 0 0,-6 0 0 0 0,0 0 0 0 0,-2 0 0 0 0,2 0 0 0 0,6 0 0 0 0,6 0 0 0 0,7 0 0 0 0,-2 0 0 0 0,-1 0 0 0 0,3 0 0 0 0,1 0 0 0 0,-1 0 0 0 0,-1 0 0 0 0,-6 0 0 0 0,-7 0 0 0 0,-5 0 0 0 0,-6 0 0 0 0,-3 0 0 0 0,2 0 0 0 0,5 0 0 0 0,26 0 0 0 0,24 0 0 0 0,10 0 0 0 0,2 0 0 0 0,-2 0 0 0 0,-9 0 0 0 0,-7 0 0 0 0,-3 0 0 0 0,-6 0 0 0 0,2 0 0 0 0,-7 0 0 0 0,-2 0 0 0 0,6-4 0 0 0,4-2 0 0 0,7 0 0 0 0,15 2 0 0 0,8 1 0 0 0,9 1 0 0 0,-7 1 0 0 0,1 1 0 0 0,-2 0 0 0 0,-17 0 0 0 0,-11 0 0 0 0,-14 0 0 0 0,-13 0 0 0 0,-15 1 0 0 0,-13-1 0 0 0,-6 0 0 0 0,4 0 0 0 0,7 0 0 0 0,3 0 0 0 0,1 0 0 0 0,0 0 0 0 0,0 0 0 0 0,-6 0 0 0 0,-2 0 0 0 0,-5 0 0 0 0,7 0 0 0 0,13 0 0 0 0,17 0 0 0 0,9-5 0 0 0,1 0 0 0 0,-6-1 0 0 0,-7 2 0 0 0,-14 1 0 0 0,-7 1 0 0 0,-10 1 0 0 0,-12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5T17:54:4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17163 5998 16383 0 0,'4'0'0'0'0,"23"0"0"0"0,24 0 0 0 0,29 0 0 0 0,27 0 0 0 0,16 0 0 0 0,-4 0 0 0 0,-18 0 0 0 0,-22 0 0 0 0,-19 0 0 0 0,-17 0 0 0 0,-7 0 0 0 0,0 0 0 0 0,10 0 0 0 0,19 0 0 0 0,7 0 0 0 0,-4 0 0 0 0,-10 0 0 0 0,-11 0 0 0 0,-8 0 0 0 0,-3 0 0 0 0,6 0 0 0 0,4 0 0 0 0,28 0 0 0 0,15 0 0 0 0,18 0 0 0 0,8 0 0 0 0,5 0 0 0 0,13 0 0 0 0,1 0 0 0 0,-10 4 0 0 0,-13 2 0 0 0,-12-1 0 0 0,-2-1 0 0 0,-9-1 0 0 0,-10-1 0 0 0,-11-1 0 0 0,-12 0 0 0 0,-11-1 0 0 0,-8 0 0 0 0,-3-1 0 0 0,3 1 0 0 0,-2 0 0 0 0,7 0 0 0 0,14 0 0 0 0,10 0 0 0 0,11 0 0 0 0,-3 0 0 0 0,-5 0 0 0 0,-6 0 0 0 0,-5 0 0 0 0,-3 0 0 0 0,-3 0 0 0 0,-1 0 0 0 0,0 0 0 0 0,-1 0 0 0 0,5 0 0 0 0,1 0 0 0 0,0 0 0 0 0,8 0 0 0 0,2 0 0 0 0,-2 0 0 0 0,-2 0 0 0 0,-4 0 0 0 0,-3 0 0 0 0,-2 0 0 0 0,-1 0 0 0 0,-5 0 0 0 0,-2 0 0 0 0,-4 0 0 0 0,9 0 0 0 0,-1 0 0 0 0,1 0 0 0 0,-4 0 0 0 0,0 0 0 0 0,3 0 0 0 0,0 0 0 0 0,3 0 0 0 0,2 0 0 0 0,1 0 0 0 0,3 0 0 0 0,2 0 0 0 0,-6 0 0 0 0,1 0 0 0 0,0 0 0 0 0,4 0 0 0 0,5 0 0 0 0,4 0 0 0 0,-4 0 0 0 0,-5 0 0 0 0,-4 0 0 0 0,-6 0 0 0 0,-8 0 0 0 0,-6 0 0 0 0,0 0 0 0 0,3 0 0 0 0,8 0 0 0 0,4 0 0 0 0,-1 0 0 0 0,-5 0 0 0 0,-1 0 0 0 0,1 0 0 0 0,6 0 0 0 0,3 0 0 0 0,2 0 0 0 0,-1 0 0 0 0,0 0 0 0 0,0 0 0 0 0,-6 0 0 0 0,11 0 0 0 0,1 0 0 0 0,-7 0 0 0 0,-7 0 0 0 0,-7 0 0 0 0,-2 0 0 0 0,2 0 0 0 0,-1 0 0 0 0,1 0 0 0 0,4 0 0 0 0,6 0 0 0 0,5 0 0 0 0,-3-5 0 0 0,-2 0 0 0 0,-4-1 0 0 0,-1 2 0 0 0,-4 1 0 0 0,-4 1 0 0 0,-4 1 0 0 0,-2 0 0 0 0,-3 1 0 0 0,-1 1 0 0 0,0-1 0 0 0,-1 0 0 0 0,1 0 0 0 0,-1 0 0 0 0,5 1 0 0 0,6-1 0 0 0,1 0 0 0 0,4 0 0 0 0,-2 0 0 0 0,-2 0 0 0 0,-4 0 0 0 0,2 0 0 0 0,4 0 0 0 0,3 0 0 0 0,4 0 0 0 0,-1 0 0 0 0,-5 0 0 0 0,-4 0 0 0 0,-3 0 0 0 0,-4 0 0 0 0,7 0 0 0 0,5 0 0 0 0,6 0 0 0 0,2 0 0 0 0,-2 0 0 0 0,-4 0 0 0 0,-6 0 0 0 0,-4 0 0 0 0,-4 0 0 0 0,3 0 0 0 0,-1 0 0 0 0,0 0 0 0 0,-1 0 0 0 0,-2 0 0 0 0,0 0 0 0 0,-2 0 0 0 0,1 0 0 0 0,-1 0 0 0 0,0 0 0 0 0,0 0 0 0 0,0 0 0 0 0,0 0 0 0 0,-4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8C41D-F2A8-4D09-9C58-233079EEBFC3}"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5FF9-D873-4700-85FB-739DA049ED95}" type="slidenum">
              <a:rPr lang="en-US" smtClean="0"/>
              <a:t>‹#›</a:t>
            </a:fld>
            <a:endParaRPr lang="en-US"/>
          </a:p>
        </p:txBody>
      </p:sp>
    </p:spTree>
    <p:extLst>
      <p:ext uri="{BB962C8B-B14F-4D97-AF65-F5344CB8AC3E}">
        <p14:creationId xmlns:p14="http://schemas.microsoft.com/office/powerpoint/2010/main" val="12592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038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1010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085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Model/technique experimentation</a:t>
            </a:r>
          </a:p>
          <a:p>
            <a:pPr marL="457200" indent="-457200">
              <a:lnSpc>
                <a:spcPct val="90000"/>
              </a:lnSpc>
              <a:spcBef>
                <a:spcPts val="1000"/>
              </a:spcBef>
              <a:buFont typeface="Arial"/>
              <a:buChar char="•"/>
            </a:pPr>
            <a:r>
              <a:rPr lang="en-US" dirty="0"/>
              <a:t>The alpha implementation of this project uses a standard machine translation architecture (seq2seq) that is outperformed by today's state-of-the-art models. Performance will increase as we experiment with newer types of machine translation models and techniques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41AF047-72B8-4B0B-AFC4-CDEE793A7185}" type="slidenum">
              <a:rPr lang="en-US"/>
              <a:t>25</a:t>
            </a:fld>
            <a:endParaRPr lang="en-US"/>
          </a:p>
        </p:txBody>
      </p:sp>
    </p:spTree>
    <p:extLst>
      <p:ext uri="{BB962C8B-B14F-4D97-AF65-F5344CB8AC3E}">
        <p14:creationId xmlns:p14="http://schemas.microsoft.com/office/powerpoint/2010/main" val="161741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E5AE-2B3F-4F16-9895-2E27938B9C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83D6EC-2150-4726-AF9A-E2DB7002A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FB9000-F6DE-48B0-B514-35D9608C9BB8}"/>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5" name="Footer Placeholder 4">
            <a:extLst>
              <a:ext uri="{FF2B5EF4-FFF2-40B4-BE49-F238E27FC236}">
                <a16:creationId xmlns:a16="http://schemas.microsoft.com/office/drawing/2014/main" id="{3B8FEF46-3BAE-4067-99EA-9671D1480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F92D0-B1FB-41D0-9D15-4D11B1031905}"/>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327210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5958-2281-494D-9899-BFED1C310B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03827C-58B2-4733-93FE-76B3918B0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E10D-4A51-4768-A20A-433F856B9FA7}"/>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5" name="Footer Placeholder 4">
            <a:extLst>
              <a:ext uri="{FF2B5EF4-FFF2-40B4-BE49-F238E27FC236}">
                <a16:creationId xmlns:a16="http://schemas.microsoft.com/office/drawing/2014/main" id="{E2511BBF-BABE-4851-95A6-1E9BCFBC0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66114-E813-494F-9CA8-5ADEB9844554}"/>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401924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870F1-CE05-470E-A533-227149FBF7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58C90-2B64-4F9B-8FDF-E273A885C8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7034C-3549-44AD-92CA-48099EA8B955}"/>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5" name="Footer Placeholder 4">
            <a:extLst>
              <a:ext uri="{FF2B5EF4-FFF2-40B4-BE49-F238E27FC236}">
                <a16:creationId xmlns:a16="http://schemas.microsoft.com/office/drawing/2014/main" id="{C682D4B9-AF86-460E-8DB5-E7215173E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373ED-8532-407E-A9E4-D2686BFD1E36}"/>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229559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72151382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852C-4C7D-4F94-BFEC-A9E7F60BE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64D12-54C1-4CF6-8DE8-6FD089297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4FEEA-CA95-4146-853C-3F6D79411965}"/>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5" name="Footer Placeholder 4">
            <a:extLst>
              <a:ext uri="{FF2B5EF4-FFF2-40B4-BE49-F238E27FC236}">
                <a16:creationId xmlns:a16="http://schemas.microsoft.com/office/drawing/2014/main" id="{7D138543-854D-43FC-9142-B009C16CE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46454-E309-4589-939B-44A61D9C2778}"/>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242021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4AED-E99A-4A63-92FC-56F9B09DB2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A3D0C7-AF26-4120-8BD5-132FBFB51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47285-212D-430A-8913-29E02FB1CE67}"/>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5" name="Footer Placeholder 4">
            <a:extLst>
              <a:ext uri="{FF2B5EF4-FFF2-40B4-BE49-F238E27FC236}">
                <a16:creationId xmlns:a16="http://schemas.microsoft.com/office/drawing/2014/main" id="{073DBFB1-60B3-4CB7-B4FA-0AD4BA06A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7A96B-0177-4BD8-8DE0-90DB539AFD1A}"/>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206691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BF09-ACCC-47A0-A60C-9FDDF96A6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0B535-D6B0-479C-9313-07DE408FA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415AC-7C3C-48FC-AAD0-867F51C936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C302BE-733A-4E39-990C-78055D41AC56}"/>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6" name="Footer Placeholder 5">
            <a:extLst>
              <a:ext uri="{FF2B5EF4-FFF2-40B4-BE49-F238E27FC236}">
                <a16:creationId xmlns:a16="http://schemas.microsoft.com/office/drawing/2014/main" id="{68F67F20-B460-470A-ADAB-B2E9BB8AE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B1D5A-77B8-48A4-8F71-B19F0D9AE4D0}"/>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39805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E62-12F5-4EF6-9B43-69B2C66F2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70F2E2-8CBB-498A-9A27-727A99A04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0FE1B-F3B1-4E09-A8B4-1FB990503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6ADD84-B7C7-4C34-A7F3-5AAC66679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90C79-2A8D-4CA3-B8F2-D9034EB690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D104BC-9B68-4F3F-9610-5AFEDD3446CD}"/>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8" name="Footer Placeholder 7">
            <a:extLst>
              <a:ext uri="{FF2B5EF4-FFF2-40B4-BE49-F238E27FC236}">
                <a16:creationId xmlns:a16="http://schemas.microsoft.com/office/drawing/2014/main" id="{6E04C6E0-3AD3-4E95-923F-12AEC46E5D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3F0E8A-6AF5-4EA9-AA31-B1172B36C0A0}"/>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362480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1921-EFCE-4FBE-89C4-05E805457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3D9B01-F930-489B-B28D-2031099495D5}"/>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4" name="Footer Placeholder 3">
            <a:extLst>
              <a:ext uri="{FF2B5EF4-FFF2-40B4-BE49-F238E27FC236}">
                <a16:creationId xmlns:a16="http://schemas.microsoft.com/office/drawing/2014/main" id="{1AA49A36-0BD6-46B5-8296-193E3F8E1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A337A5-A285-4803-A656-C6A21F22146D}"/>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238163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3C11A-0AE9-4A01-9C19-0A02797EF023}"/>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3" name="Footer Placeholder 2">
            <a:extLst>
              <a:ext uri="{FF2B5EF4-FFF2-40B4-BE49-F238E27FC236}">
                <a16:creationId xmlns:a16="http://schemas.microsoft.com/office/drawing/2014/main" id="{94F82B14-9DB5-45BC-97C4-FE06457A13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2B3C4F-DC0D-45F6-8854-F98A58D305E2}"/>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135078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455A-0299-4503-A72D-B0C4FB5FA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C7815-D4E1-425A-876E-0F0AD6C6D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0C499-E6AA-46CB-AA36-AFADD134C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32FEF-132A-4E06-BBCC-C62C222D6EB3}"/>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6" name="Footer Placeholder 5">
            <a:extLst>
              <a:ext uri="{FF2B5EF4-FFF2-40B4-BE49-F238E27FC236}">
                <a16:creationId xmlns:a16="http://schemas.microsoft.com/office/drawing/2014/main" id="{EB3F21D1-A757-47A3-B2BA-4B372BD5D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9D6-7536-4912-96C6-862CFDEF5B69}"/>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266438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8273-2CD4-49DF-8460-C9DE8189B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7DE57-5196-466D-BE32-19F0EA8DA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1B0288-0C44-4B1B-A328-8D5B930F7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883B7-4416-43D0-8BD4-19D474A71D71}"/>
              </a:ext>
            </a:extLst>
          </p:cNvPr>
          <p:cNvSpPr>
            <a:spLocks noGrp="1"/>
          </p:cNvSpPr>
          <p:nvPr>
            <p:ph type="dt" sz="half" idx="10"/>
          </p:nvPr>
        </p:nvSpPr>
        <p:spPr/>
        <p:txBody>
          <a:bodyPr/>
          <a:lstStyle/>
          <a:p>
            <a:fld id="{4F81D4EF-AAE2-43EF-AA49-A6DE9DEDB2AF}" type="datetimeFigureOut">
              <a:rPr lang="en-US" smtClean="0"/>
              <a:t>2/14/2022</a:t>
            </a:fld>
            <a:endParaRPr lang="en-US"/>
          </a:p>
        </p:txBody>
      </p:sp>
      <p:sp>
        <p:nvSpPr>
          <p:cNvPr id="6" name="Footer Placeholder 5">
            <a:extLst>
              <a:ext uri="{FF2B5EF4-FFF2-40B4-BE49-F238E27FC236}">
                <a16:creationId xmlns:a16="http://schemas.microsoft.com/office/drawing/2014/main" id="{92836BC0-FBB5-47E3-BBA7-6ABFCFE39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7A534-A7B2-4862-A6F8-E045DE662D2B}"/>
              </a:ext>
            </a:extLst>
          </p:cNvPr>
          <p:cNvSpPr>
            <a:spLocks noGrp="1"/>
          </p:cNvSpPr>
          <p:nvPr>
            <p:ph type="sldNum" sz="quarter" idx="12"/>
          </p:nvPr>
        </p:nvSpPr>
        <p:spPr/>
        <p:txBody>
          <a:bodyPr/>
          <a:lstStyle/>
          <a:p>
            <a:fld id="{5E849E76-89E8-495B-A315-F1CDC7543365}" type="slidenum">
              <a:rPr lang="en-US" smtClean="0"/>
              <a:t>‹#›</a:t>
            </a:fld>
            <a:endParaRPr lang="en-US"/>
          </a:p>
        </p:txBody>
      </p:sp>
    </p:spTree>
    <p:extLst>
      <p:ext uri="{BB962C8B-B14F-4D97-AF65-F5344CB8AC3E}">
        <p14:creationId xmlns:p14="http://schemas.microsoft.com/office/powerpoint/2010/main" val="126797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958D5-44A0-4009-A2DE-0DF109436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79922A-05D3-4F4C-8D64-CBDD02D5C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2A1DC-D8FB-40A5-8F5C-85B3A4709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1D4EF-AAE2-43EF-AA49-A6DE9DEDB2AF}" type="datetimeFigureOut">
              <a:rPr lang="en-US" smtClean="0"/>
              <a:t>2/14/2022</a:t>
            </a:fld>
            <a:endParaRPr lang="en-US"/>
          </a:p>
        </p:txBody>
      </p:sp>
      <p:sp>
        <p:nvSpPr>
          <p:cNvPr id="5" name="Footer Placeholder 4">
            <a:extLst>
              <a:ext uri="{FF2B5EF4-FFF2-40B4-BE49-F238E27FC236}">
                <a16:creationId xmlns:a16="http://schemas.microsoft.com/office/drawing/2014/main" id="{D87EE661-2333-467D-B2D7-47C89ACFE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F31CEE-585B-452D-B616-B5E526136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49E76-89E8-495B-A315-F1CDC7543365}" type="slidenum">
              <a:rPr lang="en-US" smtClean="0"/>
              <a:t>‹#›</a:t>
            </a:fld>
            <a:endParaRPr lang="en-US"/>
          </a:p>
        </p:txBody>
      </p:sp>
    </p:spTree>
    <p:extLst>
      <p:ext uri="{BB962C8B-B14F-4D97-AF65-F5344CB8AC3E}">
        <p14:creationId xmlns:p14="http://schemas.microsoft.com/office/powerpoint/2010/main" val="150700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Deloitte/dc-atom-coa/tree/mast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0.png"/></Relationships>
</file>

<file path=ppt/slides/_rels/slide15.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customXml" Target="../ink/ink4.xml"/><Relationship Id="rId10" Type="http://schemas.openxmlformats.org/officeDocument/2006/relationships/image" Target="../media/image170.png"/><Relationship Id="rId4" Type="http://schemas.openxmlformats.org/officeDocument/2006/relationships/image" Target="../media/image140.png"/><Relationship Id="rId9" Type="http://schemas.openxmlformats.org/officeDocument/2006/relationships/customXml" Target="../ink/ink6.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8.xml"/><Relationship Id="rId4" Type="http://schemas.openxmlformats.org/officeDocument/2006/relationships/image" Target="../media/image19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star&#10;&#10;Description automatically generated">
            <a:extLst>
              <a:ext uri="{FF2B5EF4-FFF2-40B4-BE49-F238E27FC236}">
                <a16:creationId xmlns:a16="http://schemas.microsoft.com/office/drawing/2014/main" id="{871CC055-B3E5-432E-B013-4F5FD08E2981}"/>
              </a:ext>
            </a:extLst>
          </p:cNvPr>
          <p:cNvPicPr>
            <a:picLocks noGrp="1" noChangeAspect="1"/>
          </p:cNvPicPr>
          <p:nvPr>
            <p:ph type="pic" sz="quarter" idx="11"/>
          </p:nvPr>
        </p:nvPicPr>
        <p:blipFill>
          <a:blip r:embed="rId2" cstate="email">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CB897E07-BE82-4B61-AE31-0AD9023D2B18}"/>
              </a:ext>
            </a:extLst>
          </p:cNvPr>
          <p:cNvSpPr>
            <a:spLocks noGrp="1"/>
          </p:cNvSpPr>
          <p:nvPr>
            <p:ph type="ctrTitle"/>
          </p:nvPr>
        </p:nvSpPr>
        <p:spPr>
          <a:xfrm>
            <a:off x="479616" y="5263326"/>
            <a:ext cx="9196012" cy="895983"/>
          </a:xfrm>
        </p:spPr>
        <p:txBody>
          <a:bodyPr/>
          <a:lstStyle/>
          <a:p>
            <a:r>
              <a:rPr lang="en-US" b="1" dirty="0"/>
              <a:t>ATOM.AI Chart of Accounts</a:t>
            </a:r>
          </a:p>
        </p:txBody>
      </p:sp>
      <p:sp>
        <p:nvSpPr>
          <p:cNvPr id="4" name="Text Placeholder 3">
            <a:extLst>
              <a:ext uri="{FF2B5EF4-FFF2-40B4-BE49-F238E27FC236}">
                <a16:creationId xmlns:a16="http://schemas.microsoft.com/office/drawing/2014/main" id="{EB0F642C-955E-4E3B-9C43-CD697597D686}"/>
              </a:ext>
            </a:extLst>
          </p:cNvPr>
          <p:cNvSpPr>
            <a:spLocks noGrp="1"/>
          </p:cNvSpPr>
          <p:nvPr>
            <p:ph type="body" sz="quarter" idx="10"/>
          </p:nvPr>
        </p:nvSpPr>
        <p:spPr/>
        <p:txBody>
          <a:bodyPr/>
          <a:lstStyle/>
          <a:p>
            <a:pPr marL="0" indent="0">
              <a:buNone/>
            </a:pPr>
            <a:r>
              <a:rPr lang="en-US" dirty="0"/>
              <a:t>February 2022</a:t>
            </a:r>
          </a:p>
        </p:txBody>
      </p:sp>
    </p:spTree>
    <p:extLst>
      <p:ext uri="{BB962C8B-B14F-4D97-AF65-F5344CB8AC3E}">
        <p14:creationId xmlns:p14="http://schemas.microsoft.com/office/powerpoint/2010/main" val="145956320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59B16E9-B90B-4DF2-9326-4D5A34ACBD60}"/>
              </a:ext>
            </a:extLst>
          </p:cNvPr>
          <p:cNvGraphicFramePr>
            <a:graphicFrameLocks noGrp="1"/>
          </p:cNvGraphicFramePr>
          <p:nvPr>
            <p:extLst>
              <p:ext uri="{D42A27DB-BD31-4B8C-83A1-F6EECF244321}">
                <p14:modId xmlns:p14="http://schemas.microsoft.com/office/powerpoint/2010/main" val="2458315743"/>
              </p:ext>
            </p:extLst>
          </p:nvPr>
        </p:nvGraphicFramePr>
        <p:xfrm>
          <a:off x="942975" y="960669"/>
          <a:ext cx="10544175" cy="2072640"/>
        </p:xfrm>
        <a:graphic>
          <a:graphicData uri="http://schemas.openxmlformats.org/drawingml/2006/table">
            <a:tbl>
              <a:tblPr firstRow="1" bandRow="1">
                <a:tableStyleId>{21E4AEA4-8DFA-4A89-87EB-49C32662AFE0}</a:tableStyleId>
              </a:tblPr>
              <a:tblGrid>
                <a:gridCol w="2943225">
                  <a:extLst>
                    <a:ext uri="{9D8B030D-6E8A-4147-A177-3AD203B41FA5}">
                      <a16:colId xmlns:a16="http://schemas.microsoft.com/office/drawing/2014/main" val="916208918"/>
                    </a:ext>
                  </a:extLst>
                </a:gridCol>
                <a:gridCol w="3505200">
                  <a:extLst>
                    <a:ext uri="{9D8B030D-6E8A-4147-A177-3AD203B41FA5}">
                      <a16:colId xmlns:a16="http://schemas.microsoft.com/office/drawing/2014/main" val="1853322579"/>
                    </a:ext>
                  </a:extLst>
                </a:gridCol>
                <a:gridCol w="4095750">
                  <a:extLst>
                    <a:ext uri="{9D8B030D-6E8A-4147-A177-3AD203B41FA5}">
                      <a16:colId xmlns:a16="http://schemas.microsoft.com/office/drawing/2014/main" val="62447628"/>
                    </a:ext>
                  </a:extLst>
                </a:gridCol>
              </a:tblGrid>
              <a:tr h="320080">
                <a:tc>
                  <a:txBody>
                    <a:bodyPr/>
                    <a:lstStyle/>
                    <a:p>
                      <a:pPr algn="ctr"/>
                      <a:r>
                        <a:rPr lang="en-US" sz="1600"/>
                        <a:t>Model Name</a:t>
                      </a:r>
                    </a:p>
                  </a:txBody>
                  <a:tcPr anchor="ctr">
                    <a:solidFill>
                      <a:schemeClr val="accent6"/>
                    </a:solidFill>
                  </a:tcPr>
                </a:tc>
                <a:tc>
                  <a:txBody>
                    <a:bodyPr/>
                    <a:lstStyle/>
                    <a:p>
                      <a:pPr algn="ctr"/>
                      <a:r>
                        <a:rPr lang="en-US" sz="1600"/>
                        <a:t>What will it do?</a:t>
                      </a:r>
                    </a:p>
                  </a:txBody>
                  <a:tcPr anchor="ctr">
                    <a:solidFill>
                      <a:schemeClr val="accent6"/>
                    </a:solidFill>
                  </a:tcPr>
                </a:tc>
                <a:tc>
                  <a:txBody>
                    <a:bodyPr/>
                    <a:lstStyle/>
                    <a:p>
                      <a:pPr algn="ctr"/>
                      <a:r>
                        <a:rPr lang="en-US" sz="1600"/>
                        <a:t>Output</a:t>
                      </a:r>
                    </a:p>
                  </a:txBody>
                  <a:tcPr anchor="ctr">
                    <a:solidFill>
                      <a:schemeClr val="accent6"/>
                    </a:solidFill>
                  </a:tcPr>
                </a:tc>
                <a:extLst>
                  <a:ext uri="{0D108BD9-81ED-4DB2-BD59-A6C34878D82A}">
                    <a16:rowId xmlns:a16="http://schemas.microsoft.com/office/drawing/2014/main" val="503611808"/>
                  </a:ext>
                </a:extLst>
              </a:tr>
              <a:tr h="1681526">
                <a:tc>
                  <a:txBody>
                    <a:bodyPr/>
                    <a:lstStyle/>
                    <a:p>
                      <a:r>
                        <a:rPr lang="en-US" sz="1200"/>
                        <a:t>Sequence to sequence (</a:t>
                      </a:r>
                      <a:r>
                        <a:rPr lang="en-US" sz="1200" kern="1200">
                          <a:solidFill>
                            <a:schemeClr val="dk1"/>
                          </a:solidFill>
                          <a:latin typeface="+mn-lt"/>
                          <a:ea typeface="+mn-ea"/>
                          <a:cs typeface="+mn-cs"/>
                        </a:rPr>
                        <a:t>seq2seq) translation model:</a:t>
                      </a:r>
                    </a:p>
                    <a:p>
                      <a:endParaRPr lang="en-US" sz="1200" kern="1200">
                        <a:solidFill>
                          <a:schemeClr val="dk1"/>
                        </a:solidFill>
                        <a:latin typeface="+mn-lt"/>
                        <a:ea typeface="+mn-ea"/>
                        <a:cs typeface="+mn-cs"/>
                      </a:endParaRPr>
                    </a:p>
                    <a:p>
                      <a:pPr marL="171450" indent="-171450">
                        <a:buFont typeface="Arial" panose="020B0604020202020204" pitchFamily="34" charset="0"/>
                        <a:buChar char="•"/>
                      </a:pPr>
                      <a:r>
                        <a:rPr lang="en-US" sz="1200" kern="1200">
                          <a:solidFill>
                            <a:schemeClr val="dk1"/>
                          </a:solidFill>
                          <a:latin typeface="+mn-lt"/>
                          <a:ea typeface="+mn-ea"/>
                          <a:cs typeface="+mn-cs"/>
                        </a:rPr>
                        <a:t>Encoder-decoder based architecture mapping sequence of input text to sequence of output text</a:t>
                      </a:r>
                    </a:p>
                    <a:p>
                      <a:pPr marL="171450" indent="-171450">
                        <a:buFont typeface="Arial" panose="020B0604020202020204" pitchFamily="34" charset="0"/>
                        <a:buChar char="•"/>
                      </a:pPr>
                      <a:r>
                        <a:rPr lang="en-US" sz="1200" kern="1200">
                          <a:solidFill>
                            <a:schemeClr val="dk1"/>
                          </a:solidFill>
                          <a:latin typeface="+mn-lt"/>
                          <a:ea typeface="+mn-ea"/>
                          <a:cs typeface="+mn-cs"/>
                        </a:rPr>
                        <a:t>Embedding and GRU layer</a:t>
                      </a:r>
                    </a:p>
                    <a:p>
                      <a:pPr marL="171450" indent="-171450">
                        <a:buFont typeface="Arial" panose="020B0604020202020204" pitchFamily="34" charset="0"/>
                        <a:buChar char="•"/>
                      </a:pPr>
                      <a:r>
                        <a:rPr lang="en-US" sz="1200" kern="1200">
                          <a:solidFill>
                            <a:schemeClr val="dk1"/>
                          </a:solidFill>
                          <a:latin typeface="+mn-lt"/>
                          <a:ea typeface="+mn-ea"/>
                          <a:cs typeface="+mn-cs"/>
                        </a:rPr>
                        <a:t>Attention decoder</a:t>
                      </a:r>
                    </a:p>
                    <a:p>
                      <a:endParaRPr lang="en-US" sz="1200"/>
                    </a:p>
                  </a:txBody>
                  <a:tcPr>
                    <a:solidFill>
                      <a:schemeClr val="accent6">
                        <a:lumMod val="20000"/>
                        <a:lumOff val="80000"/>
                      </a:schemeClr>
                    </a:solidFill>
                  </a:tcPr>
                </a:tc>
                <a:tc>
                  <a:txBody>
                    <a:bodyPr/>
                    <a:lstStyle/>
                    <a:p>
                      <a:r>
                        <a:rPr lang="en-US" sz="1200" dirty="0"/>
                        <a:t>The model will:</a:t>
                      </a:r>
                    </a:p>
                    <a:p>
                      <a:endParaRPr lang="en-US" sz="1200" dirty="0"/>
                    </a:p>
                    <a:p>
                      <a:pPr marL="171450" indent="-171450">
                        <a:buFontTx/>
                        <a:buChar char="-"/>
                      </a:pPr>
                      <a:r>
                        <a:rPr lang="en-US" sz="1200" dirty="0"/>
                        <a:t>Read the source account description (with or without hierarchy level data) and tries to generate the target account description based on the input provided.</a:t>
                      </a:r>
                    </a:p>
                  </a:txBody>
                  <a:tcPr>
                    <a:solidFill>
                      <a:schemeClr val="accent6">
                        <a:lumMod val="20000"/>
                        <a:lumOff val="80000"/>
                      </a:schemeClr>
                    </a:solidFill>
                  </a:tcPr>
                </a:tc>
                <a:tc>
                  <a:txBody>
                    <a:bodyPr/>
                    <a:lstStyle/>
                    <a:p>
                      <a:pPr marL="0" indent="0">
                        <a:buFont typeface="Arial" panose="020B0604020202020204" pitchFamily="34" charset="0"/>
                        <a:buNone/>
                      </a:pPr>
                      <a:r>
                        <a:rPr lang="en-US" sz="1200" dirty="0"/>
                        <a:t>The model generates:</a:t>
                      </a:r>
                    </a:p>
                    <a:p>
                      <a:pPr marL="171450" indent="-171450">
                        <a:buFont typeface="Arial" panose="020B0604020202020204" pitchFamily="34" charset="0"/>
                        <a:buChar char="•"/>
                      </a:pPr>
                      <a:r>
                        <a:rPr lang="en-US" sz="1200" dirty="0"/>
                        <a:t>List of  target account descriptions with hierarchy levels, or without levels depending on the user input.</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b="1" dirty="0"/>
                        <a:t>Considerations:</a:t>
                      </a:r>
                    </a:p>
                    <a:p>
                      <a:pPr marL="228600" indent="-228600">
                        <a:buFont typeface="+mj-lt"/>
                        <a:buAutoNum type="arabicPeriod"/>
                      </a:pPr>
                      <a:r>
                        <a:rPr lang="en-US" sz="1200" dirty="0"/>
                        <a:t>Client data is organized in the same format across all  companies.</a:t>
                      </a:r>
                    </a:p>
                    <a:p>
                      <a:pPr marL="228600" indent="-228600">
                        <a:buFont typeface="Arial" panose="020B0604020202020204" pitchFamily="34" charset="0"/>
                        <a:buAutoNum type="arabicPeriod"/>
                      </a:pPr>
                      <a:r>
                        <a:rPr lang="en-US" sz="1200" dirty="0"/>
                        <a:t>The data may or may not have hierarchical level of information.</a:t>
                      </a:r>
                    </a:p>
                  </a:txBody>
                  <a:tcPr>
                    <a:solidFill>
                      <a:schemeClr val="accent6">
                        <a:lumMod val="20000"/>
                        <a:lumOff val="80000"/>
                      </a:schemeClr>
                    </a:solidFill>
                  </a:tcPr>
                </a:tc>
                <a:extLst>
                  <a:ext uri="{0D108BD9-81ED-4DB2-BD59-A6C34878D82A}">
                    <a16:rowId xmlns:a16="http://schemas.microsoft.com/office/drawing/2014/main" val="4151371013"/>
                  </a:ext>
                </a:extLst>
              </a:tr>
            </a:tbl>
          </a:graphicData>
        </a:graphic>
      </p:graphicFrame>
      <p:sp>
        <p:nvSpPr>
          <p:cNvPr id="7" name="TextBox 6">
            <a:extLst>
              <a:ext uri="{FF2B5EF4-FFF2-40B4-BE49-F238E27FC236}">
                <a16:creationId xmlns:a16="http://schemas.microsoft.com/office/drawing/2014/main" id="{E2BB8CA4-7632-4807-855E-8E41C92F0805}"/>
              </a:ext>
            </a:extLst>
          </p:cNvPr>
          <p:cNvSpPr txBox="1"/>
          <p:nvPr/>
        </p:nvSpPr>
        <p:spPr>
          <a:xfrm>
            <a:off x="968375" y="3530122"/>
            <a:ext cx="2726182" cy="276999"/>
          </a:xfrm>
          <a:prstGeom prst="rect">
            <a:avLst/>
          </a:prstGeom>
          <a:noFill/>
        </p:spPr>
        <p:txBody>
          <a:bodyPr wrap="square" lIns="0" tIns="0" rIns="0" bIns="0" rtlCol="0">
            <a:spAutoFit/>
          </a:bodyPr>
          <a:lstStyle/>
          <a:p>
            <a:pPr>
              <a:spcBef>
                <a:spcPts val="600"/>
              </a:spcBef>
              <a:buSzPct val="100000"/>
            </a:pPr>
            <a:r>
              <a:rPr lang="en-US">
                <a:solidFill>
                  <a:srgbClr val="313131"/>
                </a:solidFill>
              </a:rPr>
              <a:t>ILLUSTRATION:</a:t>
            </a:r>
          </a:p>
        </p:txBody>
      </p:sp>
      <p:pic>
        <p:nvPicPr>
          <p:cNvPr id="17" name="Picture 16" descr="Diagram&#10;&#10;Description automatically generated">
            <a:extLst>
              <a:ext uri="{FF2B5EF4-FFF2-40B4-BE49-F238E27FC236}">
                <a16:creationId xmlns:a16="http://schemas.microsoft.com/office/drawing/2014/main" id="{78AC8C25-6CE4-405C-85ED-922B75AC1724}"/>
              </a:ext>
            </a:extLst>
          </p:cNvPr>
          <p:cNvPicPr>
            <a:picLocks noChangeAspect="1"/>
          </p:cNvPicPr>
          <p:nvPr/>
        </p:nvPicPr>
        <p:blipFill rotWithShape="1">
          <a:blip r:embed="rId2">
            <a:extLst>
              <a:ext uri="{28A0092B-C50C-407E-A947-70E740481C1C}">
                <a14:useLocalDpi xmlns:a14="http://schemas.microsoft.com/office/drawing/2010/main" val="0"/>
              </a:ext>
            </a:extLst>
          </a:blip>
          <a:srcRect l="3371" t="5098" r="6736"/>
          <a:stretch/>
        </p:blipFill>
        <p:spPr>
          <a:xfrm>
            <a:off x="2471057" y="3129643"/>
            <a:ext cx="7353300" cy="3386864"/>
          </a:xfrm>
          <a:prstGeom prst="rect">
            <a:avLst/>
          </a:prstGeom>
        </p:spPr>
      </p:pic>
      <p:sp>
        <p:nvSpPr>
          <p:cNvPr id="6" name="Rectangle 5">
            <a:extLst>
              <a:ext uri="{FF2B5EF4-FFF2-40B4-BE49-F238E27FC236}">
                <a16:creationId xmlns:a16="http://schemas.microsoft.com/office/drawing/2014/main" id="{55FB9832-B41F-4AF8-BF99-59D9B04D1FA0}"/>
              </a:ext>
            </a:extLst>
          </p:cNvPr>
          <p:cNvSpPr/>
          <p:nvPr/>
        </p:nvSpPr>
        <p:spPr bwMode="gray">
          <a:xfrm>
            <a:off x="0" y="-12116"/>
            <a:ext cx="12192000" cy="77829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4" name="TextBox 3">
            <a:extLst>
              <a:ext uri="{FF2B5EF4-FFF2-40B4-BE49-F238E27FC236}">
                <a16:creationId xmlns:a16="http://schemas.microsoft.com/office/drawing/2014/main" id="{8909B458-9665-4F83-9490-DBC694D727C9}"/>
              </a:ext>
            </a:extLst>
          </p:cNvPr>
          <p:cNvSpPr txBox="1"/>
          <p:nvPr/>
        </p:nvSpPr>
        <p:spPr>
          <a:xfrm>
            <a:off x="708921" y="102750"/>
            <a:ext cx="3534310" cy="523220"/>
          </a:xfrm>
          <a:prstGeom prst="rect">
            <a:avLst/>
          </a:prstGeom>
          <a:noFill/>
        </p:spPr>
        <p:txBody>
          <a:bodyPr wrap="square" rtlCol="0">
            <a:spAutoFit/>
          </a:bodyPr>
          <a:lstStyle/>
          <a:p>
            <a:r>
              <a:rPr lang="en-US" sz="2800" dirty="0">
                <a:solidFill>
                  <a:schemeClr val="bg1"/>
                </a:solidFill>
                <a:latin typeface="+mn-lt"/>
                <a:ea typeface="+mn-ea"/>
                <a:cs typeface="+mn-cs"/>
              </a:rPr>
              <a:t>AI Model Architecture</a:t>
            </a:r>
            <a:endParaRPr lang="en-US" sz="2800" dirty="0"/>
          </a:p>
        </p:txBody>
      </p:sp>
    </p:spTree>
    <p:extLst>
      <p:ext uri="{BB962C8B-B14F-4D97-AF65-F5344CB8AC3E}">
        <p14:creationId xmlns:p14="http://schemas.microsoft.com/office/powerpoint/2010/main" val="326543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D486C3-DFB8-44D9-9FE2-B4221E771BAE}"/>
              </a:ext>
            </a:extLst>
          </p:cNvPr>
          <p:cNvSpPr/>
          <p:nvPr/>
        </p:nvSpPr>
        <p:spPr bwMode="gray">
          <a:xfrm>
            <a:off x="0" y="-112625"/>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4" name="TextBox 3">
            <a:extLst>
              <a:ext uri="{FF2B5EF4-FFF2-40B4-BE49-F238E27FC236}">
                <a16:creationId xmlns:a16="http://schemas.microsoft.com/office/drawing/2014/main" id="{46560EC5-C039-484F-8DC7-C8A2EF44ECEC}"/>
              </a:ext>
            </a:extLst>
          </p:cNvPr>
          <p:cNvSpPr txBox="1"/>
          <p:nvPr/>
        </p:nvSpPr>
        <p:spPr>
          <a:xfrm>
            <a:off x="678100" y="215757"/>
            <a:ext cx="4171299" cy="584775"/>
          </a:xfrm>
          <a:prstGeom prst="rect">
            <a:avLst/>
          </a:prstGeom>
          <a:noFill/>
        </p:spPr>
        <p:txBody>
          <a:bodyPr wrap="square" rtlCol="0">
            <a:spAutoFit/>
          </a:bodyPr>
          <a:lstStyle/>
          <a:p>
            <a:r>
              <a:rPr lang="en-US" sz="3200" dirty="0">
                <a:solidFill>
                  <a:schemeClr val="bg1"/>
                </a:solidFill>
              </a:rPr>
              <a:t>Project Overview </a:t>
            </a:r>
          </a:p>
        </p:txBody>
      </p:sp>
      <p:cxnSp>
        <p:nvCxnSpPr>
          <p:cNvPr id="5" name="Straight Connector 4">
            <a:extLst>
              <a:ext uri="{FF2B5EF4-FFF2-40B4-BE49-F238E27FC236}">
                <a16:creationId xmlns:a16="http://schemas.microsoft.com/office/drawing/2014/main" id="{FCC4BF2C-4124-4F3E-A67C-3852BFF52CA8}"/>
              </a:ext>
            </a:extLst>
          </p:cNvPr>
          <p:cNvCxnSpPr/>
          <p:nvPr/>
        </p:nvCxnSpPr>
        <p:spPr>
          <a:xfrm>
            <a:off x="3937974" y="15149"/>
            <a:ext cx="0" cy="10463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8434" name="Picture 2" descr="Project Overview Data 2800025 Vector Art at Vecteezy">
            <a:extLst>
              <a:ext uri="{FF2B5EF4-FFF2-40B4-BE49-F238E27FC236}">
                <a16:creationId xmlns:a16="http://schemas.microsoft.com/office/drawing/2014/main" id="{B7BD7A72-CDA7-417A-B534-8792FA84AA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37" t="5394" r="9020" b="15656"/>
          <a:stretch/>
        </p:blipFill>
        <p:spPr bwMode="auto">
          <a:xfrm>
            <a:off x="4479538" y="-447"/>
            <a:ext cx="1564549" cy="10463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A6736C-48CB-4E50-B9B9-66FD2AC6BE15}"/>
              </a:ext>
            </a:extLst>
          </p:cNvPr>
          <p:cNvSpPr txBox="1"/>
          <p:nvPr/>
        </p:nvSpPr>
        <p:spPr>
          <a:xfrm>
            <a:off x="945221" y="1746607"/>
            <a:ext cx="105104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Code is implemented in Python language and framework used is </a:t>
            </a:r>
            <a:r>
              <a:rPr lang="en-US" dirty="0" err="1"/>
              <a:t>Pytorch</a:t>
            </a:r>
            <a:r>
              <a:rPr lang="en-US" dirty="0"/>
              <a:t>.</a:t>
            </a:r>
          </a:p>
          <a:p>
            <a:pPr marL="285750" indent="-285750">
              <a:buFont typeface="Arial" panose="020B0604020202020204" pitchFamily="34" charset="0"/>
              <a:buChar char="•"/>
            </a:pPr>
            <a:r>
              <a:rPr lang="en-US" dirty="0" err="1"/>
              <a:t>PyTorch</a:t>
            </a:r>
            <a:r>
              <a:rPr lang="en-US" dirty="0"/>
              <a:t> is one of the most popular deep learning libraries.</a:t>
            </a:r>
          </a:p>
          <a:p>
            <a:pPr marL="285750" indent="-285750">
              <a:buFont typeface="Arial" panose="020B0604020202020204" pitchFamily="34" charset="0"/>
              <a:buChar char="•"/>
            </a:pPr>
            <a:r>
              <a:rPr lang="en-US" dirty="0"/>
              <a:t>Running the setup script creates a virtual environment on your machine to run the solution. </a:t>
            </a:r>
          </a:p>
        </p:txBody>
      </p:sp>
      <p:sp>
        <p:nvSpPr>
          <p:cNvPr id="10" name="Arrow: Curved Down 9">
            <a:extLst>
              <a:ext uri="{FF2B5EF4-FFF2-40B4-BE49-F238E27FC236}">
                <a16:creationId xmlns:a16="http://schemas.microsoft.com/office/drawing/2014/main" id="{438AD968-A61D-44B9-849B-6F73D7AFE02D}"/>
              </a:ext>
            </a:extLst>
          </p:cNvPr>
          <p:cNvSpPr/>
          <p:nvPr/>
        </p:nvSpPr>
        <p:spPr>
          <a:xfrm rot="19168424">
            <a:off x="2130136" y="3035918"/>
            <a:ext cx="2566795" cy="6883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3FC613DD-DD05-4B09-825B-A0E2E3F1BC08}"/>
              </a:ext>
            </a:extLst>
          </p:cNvPr>
          <p:cNvPicPr>
            <a:picLocks noChangeAspect="1"/>
          </p:cNvPicPr>
          <p:nvPr/>
        </p:nvPicPr>
        <p:blipFill>
          <a:blip r:embed="rId3"/>
          <a:stretch>
            <a:fillRect/>
          </a:stretch>
        </p:blipFill>
        <p:spPr>
          <a:xfrm>
            <a:off x="1483668" y="2885303"/>
            <a:ext cx="1576670" cy="1600803"/>
          </a:xfrm>
          <a:prstGeom prst="rect">
            <a:avLst/>
          </a:prstGeom>
        </p:spPr>
      </p:pic>
      <p:sp>
        <p:nvSpPr>
          <p:cNvPr id="12" name="Arrow: Curved Down 11">
            <a:extLst>
              <a:ext uri="{FF2B5EF4-FFF2-40B4-BE49-F238E27FC236}">
                <a16:creationId xmlns:a16="http://schemas.microsoft.com/office/drawing/2014/main" id="{35977FD5-3C7B-4726-AB13-38BB551C1562}"/>
              </a:ext>
            </a:extLst>
          </p:cNvPr>
          <p:cNvSpPr/>
          <p:nvPr/>
        </p:nvSpPr>
        <p:spPr>
          <a:xfrm rot="19168424">
            <a:off x="5419149" y="3106126"/>
            <a:ext cx="2566795" cy="6883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EB8EBAF0-D79C-4EBA-ABAF-5E35E10FEC2E}"/>
              </a:ext>
            </a:extLst>
          </p:cNvPr>
          <p:cNvPicPr>
            <a:picLocks noChangeAspect="1"/>
          </p:cNvPicPr>
          <p:nvPr/>
        </p:nvPicPr>
        <p:blipFill rotWithShape="1">
          <a:blip r:embed="rId4"/>
          <a:srcRect t="524"/>
          <a:stretch/>
        </p:blipFill>
        <p:spPr>
          <a:xfrm>
            <a:off x="4497559" y="2860155"/>
            <a:ext cx="1701213" cy="3920669"/>
          </a:xfrm>
          <a:prstGeom prst="rect">
            <a:avLst/>
          </a:prstGeom>
        </p:spPr>
      </p:pic>
      <p:pic>
        <p:nvPicPr>
          <p:cNvPr id="13" name="Picture 12">
            <a:extLst>
              <a:ext uri="{FF2B5EF4-FFF2-40B4-BE49-F238E27FC236}">
                <a16:creationId xmlns:a16="http://schemas.microsoft.com/office/drawing/2014/main" id="{F9CDC029-A07F-4CFD-ADFD-60304A926A55}"/>
              </a:ext>
            </a:extLst>
          </p:cNvPr>
          <p:cNvPicPr>
            <a:picLocks noChangeAspect="1"/>
          </p:cNvPicPr>
          <p:nvPr/>
        </p:nvPicPr>
        <p:blipFill>
          <a:blip r:embed="rId5"/>
          <a:stretch>
            <a:fillRect/>
          </a:stretch>
        </p:blipFill>
        <p:spPr>
          <a:xfrm>
            <a:off x="7683251" y="3046029"/>
            <a:ext cx="3406509" cy="1198153"/>
          </a:xfrm>
          <a:prstGeom prst="rect">
            <a:avLst/>
          </a:prstGeom>
        </p:spPr>
      </p:pic>
    </p:spTree>
    <p:extLst>
      <p:ext uri="{BB962C8B-B14F-4D97-AF65-F5344CB8AC3E}">
        <p14:creationId xmlns:p14="http://schemas.microsoft.com/office/powerpoint/2010/main" val="71657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CA16E-AB04-4038-B35B-7DF9966E066B}"/>
              </a:ext>
            </a:extLst>
          </p:cNvPr>
          <p:cNvSpPr>
            <a:spLocks noGrp="1"/>
          </p:cNvSpPr>
          <p:nvPr>
            <p:ph idx="1"/>
          </p:nvPr>
        </p:nvSpPr>
        <p:spPr>
          <a:xfrm>
            <a:off x="838200" y="1589322"/>
            <a:ext cx="10343243" cy="904196"/>
          </a:xfrm>
        </p:spPr>
        <p:txBody>
          <a:bodyPr vert="horz" lIns="91440" tIns="45720" rIns="91440" bIns="45720" rtlCol="0" anchor="t">
            <a:normAutofit fontScale="92500"/>
          </a:bodyPr>
          <a:lstStyle/>
          <a:p>
            <a:pPr marL="514350" indent="-514350">
              <a:buAutoNum type="arabicPeriod"/>
            </a:pPr>
            <a:r>
              <a:rPr lang="en-US" sz="2300" dirty="0"/>
              <a:t>In a web browser, navigate to </a:t>
            </a:r>
            <a:r>
              <a:rPr lang="en-US" sz="2300" dirty="0">
                <a:hlinkClick r:id="rId2">
                  <a:extLst>
                    <a:ext uri="{A12FA001-AC4F-418D-AE19-62706E023703}">
                      <ahyp:hlinkClr xmlns:ahyp="http://schemas.microsoft.com/office/drawing/2018/hyperlinkcolor" val="tx"/>
                    </a:ext>
                  </a:extLst>
                </a:hlinkClick>
              </a:rPr>
              <a:t>https://github.com/Deloitte/dc-atom-coa/tree/master</a:t>
            </a:r>
            <a:endParaRPr lang="en-US" sz="2300" dirty="0"/>
          </a:p>
          <a:p>
            <a:pPr marL="514350" indent="-514350">
              <a:buAutoNum type="arabicPeriod"/>
            </a:pPr>
            <a:r>
              <a:rPr lang="en-US" sz="2300" dirty="0"/>
              <a:t>Under Code, select Download ZIP and unzip file to desired location</a:t>
            </a:r>
          </a:p>
          <a:p>
            <a:pPr marL="0" indent="0">
              <a:buNone/>
            </a:pPr>
            <a:endParaRPr lang="en-US" dirty="0">
              <a:ea typeface="+mn-lt"/>
              <a:cs typeface="+mn-lt"/>
            </a:endParaRPr>
          </a:p>
          <a:p>
            <a:endParaRPr lang="en-US" dirty="0">
              <a:ea typeface="+mn-lt"/>
              <a:cs typeface="+mn-lt"/>
            </a:endParaRPr>
          </a:p>
        </p:txBody>
      </p:sp>
      <p:pic>
        <p:nvPicPr>
          <p:cNvPr id="4" name="Picture 4" descr="Graphical user interface, text&#10;&#10;Description automatically generated">
            <a:extLst>
              <a:ext uri="{FF2B5EF4-FFF2-40B4-BE49-F238E27FC236}">
                <a16:creationId xmlns:a16="http://schemas.microsoft.com/office/drawing/2014/main" id="{68AB40A2-82A1-4373-9FB2-2608DE34798B}"/>
              </a:ext>
            </a:extLst>
          </p:cNvPr>
          <p:cNvPicPr>
            <a:picLocks noChangeAspect="1"/>
          </p:cNvPicPr>
          <p:nvPr/>
        </p:nvPicPr>
        <p:blipFill>
          <a:blip r:embed="rId3"/>
          <a:stretch>
            <a:fillRect/>
          </a:stretch>
        </p:blipFill>
        <p:spPr>
          <a:xfrm>
            <a:off x="2100368" y="2627217"/>
            <a:ext cx="7995555" cy="3930147"/>
          </a:xfrm>
          <a:prstGeom prst="rect">
            <a:avLst/>
          </a:prstGeom>
        </p:spPr>
      </p:pic>
      <p:sp>
        <p:nvSpPr>
          <p:cNvPr id="6" name="Rectangle 5">
            <a:extLst>
              <a:ext uri="{FF2B5EF4-FFF2-40B4-BE49-F238E27FC236}">
                <a16:creationId xmlns:a16="http://schemas.microsoft.com/office/drawing/2014/main" id="{55DC02D9-A6EE-434F-A085-906EE40EA1E3}"/>
              </a:ext>
            </a:extLst>
          </p:cNvPr>
          <p:cNvSpPr/>
          <p:nvPr/>
        </p:nvSpPr>
        <p:spPr>
          <a:xfrm>
            <a:off x="3241675" y="2633890"/>
            <a:ext cx="2168071" cy="190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3BC45B-6372-4E5A-A5B7-9631F70F0B75}"/>
              </a:ext>
            </a:extLst>
          </p:cNvPr>
          <p:cNvSpPr/>
          <p:nvPr/>
        </p:nvSpPr>
        <p:spPr>
          <a:xfrm>
            <a:off x="5600245" y="5899603"/>
            <a:ext cx="2168071" cy="190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F3764511-F626-4249-8F84-A7552FB92DB2}"/>
              </a:ext>
            </a:extLst>
          </p:cNvPr>
          <p:cNvSpPr/>
          <p:nvPr/>
        </p:nvSpPr>
        <p:spPr>
          <a:xfrm rot="1920000">
            <a:off x="7910403" y="3693648"/>
            <a:ext cx="263071" cy="61685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8">
            <a:extLst>
              <a:ext uri="{FF2B5EF4-FFF2-40B4-BE49-F238E27FC236}">
                <a16:creationId xmlns:a16="http://schemas.microsoft.com/office/drawing/2014/main" id="{EC2DA3EF-A0A7-4103-AE53-B69F0797230A}"/>
              </a:ext>
            </a:extLst>
          </p:cNvPr>
          <p:cNvSpPr/>
          <p:nvPr/>
        </p:nvSpPr>
        <p:spPr bwMode="gray">
          <a:xfrm>
            <a:off x="0" y="-43751"/>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11" name="TextBox 10">
            <a:extLst>
              <a:ext uri="{FF2B5EF4-FFF2-40B4-BE49-F238E27FC236}">
                <a16:creationId xmlns:a16="http://schemas.microsoft.com/office/drawing/2014/main" id="{6B412209-D541-468F-AA7E-8D96531DBA5A}"/>
              </a:ext>
            </a:extLst>
          </p:cNvPr>
          <p:cNvSpPr txBox="1"/>
          <p:nvPr/>
        </p:nvSpPr>
        <p:spPr>
          <a:xfrm>
            <a:off x="637004" y="293665"/>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Getting Started – Download the Repository</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17831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297EA-9AE0-4D16-81AA-499E7FED4EAD}"/>
              </a:ext>
            </a:extLst>
          </p:cNvPr>
          <p:cNvSpPr>
            <a:spLocks noGrp="1"/>
          </p:cNvSpPr>
          <p:nvPr>
            <p:ph idx="1"/>
          </p:nvPr>
        </p:nvSpPr>
        <p:spPr>
          <a:xfrm>
            <a:off x="838200" y="1825625"/>
            <a:ext cx="5861958" cy="3616553"/>
          </a:xfrm>
        </p:spPr>
        <p:txBody>
          <a:bodyPr vert="horz" lIns="91440" tIns="45720" rIns="91440" bIns="45720" rtlCol="0" anchor="t">
            <a:normAutofit/>
          </a:bodyPr>
          <a:lstStyle/>
          <a:p>
            <a:pPr marL="0" indent="0">
              <a:buNone/>
            </a:pPr>
            <a:r>
              <a:rPr lang="en-US" sz="2100" dirty="0"/>
              <a:t>3.   Open the created directory , select the Project folder and copy the path</a:t>
            </a:r>
          </a:p>
          <a:p>
            <a:pPr marL="0" indent="0">
              <a:buNone/>
            </a:pPr>
            <a:endParaRPr lang="en-US" sz="2100" dirty="0"/>
          </a:p>
          <a:p>
            <a:pPr marL="0" indent="0">
              <a:buNone/>
            </a:pPr>
            <a:r>
              <a:rPr lang="en-US" sz="2100" dirty="0"/>
              <a:t>4.   Open the Windows Command Prompt and navigate to the project directory by typing </a:t>
            </a:r>
            <a:r>
              <a:rPr lang="en-US" sz="2100" dirty="0">
                <a:highlight>
                  <a:srgbClr val="FFFF00"/>
                </a:highlight>
              </a:rPr>
              <a:t>"cd" and paste the copied path</a:t>
            </a:r>
          </a:p>
        </p:txBody>
      </p:sp>
      <p:grpSp>
        <p:nvGrpSpPr>
          <p:cNvPr id="12" name="Group 11">
            <a:extLst>
              <a:ext uri="{FF2B5EF4-FFF2-40B4-BE49-F238E27FC236}">
                <a16:creationId xmlns:a16="http://schemas.microsoft.com/office/drawing/2014/main" id="{41C4AF8E-BD54-4381-A722-5F4E9E09E5AC}"/>
              </a:ext>
            </a:extLst>
          </p:cNvPr>
          <p:cNvGrpSpPr/>
          <p:nvPr/>
        </p:nvGrpSpPr>
        <p:grpSpPr>
          <a:xfrm>
            <a:off x="6711042" y="1827897"/>
            <a:ext cx="4357914" cy="3410849"/>
            <a:chOff x="6847114" y="2499183"/>
            <a:chExt cx="3577771" cy="3338278"/>
          </a:xfrm>
        </p:grpSpPr>
        <p:pic>
          <p:nvPicPr>
            <p:cNvPr id="6" name="Picture 6" descr="Graphical user interface, application&#10;&#10;Description automatically generated">
              <a:extLst>
                <a:ext uri="{FF2B5EF4-FFF2-40B4-BE49-F238E27FC236}">
                  <a16:creationId xmlns:a16="http://schemas.microsoft.com/office/drawing/2014/main" id="{9BD434F2-3503-48C0-B25E-45FD3D45B73A}"/>
                </a:ext>
              </a:extLst>
            </p:cNvPr>
            <p:cNvPicPr>
              <a:picLocks noChangeAspect="1"/>
            </p:cNvPicPr>
            <p:nvPr/>
          </p:nvPicPr>
          <p:blipFill>
            <a:blip r:embed="rId2"/>
            <a:stretch>
              <a:fillRect/>
            </a:stretch>
          </p:blipFill>
          <p:spPr>
            <a:xfrm>
              <a:off x="6847114" y="2499183"/>
              <a:ext cx="3577771" cy="3338278"/>
            </a:xfrm>
            <a:prstGeom prst="rect">
              <a:avLst/>
            </a:prstGeom>
          </p:spPr>
        </p:pic>
        <p:sp>
          <p:nvSpPr>
            <p:cNvPr id="8" name="Rectangle 7">
              <a:extLst>
                <a:ext uri="{FF2B5EF4-FFF2-40B4-BE49-F238E27FC236}">
                  <a16:creationId xmlns:a16="http://schemas.microsoft.com/office/drawing/2014/main" id="{02CAE0CD-D717-4DA2-B36C-F72DD0D9C992}"/>
                </a:ext>
              </a:extLst>
            </p:cNvPr>
            <p:cNvSpPr/>
            <p:nvPr/>
          </p:nvSpPr>
          <p:spPr>
            <a:xfrm>
              <a:off x="7976960" y="3033033"/>
              <a:ext cx="580572" cy="145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96C77BE7-41F8-4DE3-A843-B2A6FD986BB1}"/>
                </a:ext>
              </a:extLst>
            </p:cNvPr>
            <p:cNvSpPr/>
            <p:nvPr/>
          </p:nvSpPr>
          <p:spPr>
            <a:xfrm rot="8100000">
              <a:off x="8636117" y="3122148"/>
              <a:ext cx="263071" cy="61685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grpSp>
      <p:pic>
        <p:nvPicPr>
          <p:cNvPr id="14" name="Picture 14" descr="Graphical user interface, application&#10;&#10;Description automatically generated">
            <a:extLst>
              <a:ext uri="{FF2B5EF4-FFF2-40B4-BE49-F238E27FC236}">
                <a16:creationId xmlns:a16="http://schemas.microsoft.com/office/drawing/2014/main" id="{040E0A78-F3C1-44CE-899A-71B4E9E10176}"/>
              </a:ext>
            </a:extLst>
          </p:cNvPr>
          <p:cNvPicPr>
            <a:picLocks noChangeAspect="1"/>
          </p:cNvPicPr>
          <p:nvPr/>
        </p:nvPicPr>
        <p:blipFill>
          <a:blip r:embed="rId3"/>
          <a:stretch>
            <a:fillRect/>
          </a:stretch>
        </p:blipFill>
        <p:spPr>
          <a:xfrm>
            <a:off x="841829" y="5388452"/>
            <a:ext cx="8186057" cy="107945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C2D4540-081B-4B38-8BF4-A6B709CB0D29}"/>
                  </a:ext>
                </a:extLst>
              </p14:cNvPr>
              <p14:cNvContentPartPr/>
              <p14:nvPr/>
            </p14:nvContentPartPr>
            <p14:xfrm>
              <a:off x="2208892" y="6227139"/>
              <a:ext cx="6362699" cy="76200"/>
            </p14:xfrm>
          </p:contentPart>
        </mc:Choice>
        <mc:Fallback xmlns="">
          <p:pic>
            <p:nvPicPr>
              <p:cNvPr id="7" name="Ink 6">
                <a:extLst>
                  <a:ext uri="{FF2B5EF4-FFF2-40B4-BE49-F238E27FC236}">
                    <a16:creationId xmlns:a16="http://schemas.microsoft.com/office/drawing/2014/main" id="{EC2D4540-081B-4B38-8BF4-A6B709CB0D29}"/>
                  </a:ext>
                </a:extLst>
              </p:cNvPr>
              <p:cNvPicPr/>
              <p:nvPr/>
            </p:nvPicPr>
            <p:blipFill>
              <a:blip r:embed="rId5"/>
              <a:stretch>
                <a:fillRect/>
              </a:stretch>
            </p:blipFill>
            <p:spPr>
              <a:xfrm>
                <a:off x="2154864" y="6116168"/>
                <a:ext cx="6470395" cy="297772"/>
              </a:xfrm>
              <a:prstGeom prst="rect">
                <a:avLst/>
              </a:prstGeom>
            </p:spPr>
          </p:pic>
        </mc:Fallback>
      </mc:AlternateContent>
      <p:sp>
        <p:nvSpPr>
          <p:cNvPr id="13" name="Rectangle 12">
            <a:extLst>
              <a:ext uri="{FF2B5EF4-FFF2-40B4-BE49-F238E27FC236}">
                <a16:creationId xmlns:a16="http://schemas.microsoft.com/office/drawing/2014/main" id="{09064F0D-A0C4-4A7D-9DCB-0F27170DEC65}"/>
              </a:ext>
            </a:extLst>
          </p:cNvPr>
          <p:cNvSpPr/>
          <p:nvPr/>
        </p:nvSpPr>
        <p:spPr bwMode="gray">
          <a:xfrm>
            <a:off x="0" y="-40698"/>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15" name="TextBox 14">
            <a:extLst>
              <a:ext uri="{FF2B5EF4-FFF2-40B4-BE49-F238E27FC236}">
                <a16:creationId xmlns:a16="http://schemas.microsoft.com/office/drawing/2014/main" id="{A5FBE733-E68E-4AE9-8890-5AB2ACECF4D7}"/>
              </a:ext>
            </a:extLst>
          </p:cNvPr>
          <p:cNvSpPr txBox="1"/>
          <p:nvPr/>
        </p:nvSpPr>
        <p:spPr>
          <a:xfrm>
            <a:off x="667826" y="277407"/>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Getting Started – Navigate to Project Location</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61684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FEF05-D8B6-4ADD-9908-184063AB87A4}"/>
              </a:ext>
            </a:extLst>
          </p:cNvPr>
          <p:cNvSpPr>
            <a:spLocks noGrp="1"/>
          </p:cNvSpPr>
          <p:nvPr>
            <p:ph idx="1"/>
          </p:nvPr>
        </p:nvSpPr>
        <p:spPr>
          <a:xfrm>
            <a:off x="838200" y="1825625"/>
            <a:ext cx="4093032" cy="4351338"/>
          </a:xfrm>
        </p:spPr>
        <p:txBody>
          <a:bodyPr vert="horz" lIns="91440" tIns="45720" rIns="91440" bIns="45720" rtlCol="0" anchor="t">
            <a:normAutofit/>
          </a:bodyPr>
          <a:lstStyle/>
          <a:p>
            <a:pPr marL="0" indent="0">
              <a:lnSpc>
                <a:spcPct val="100000"/>
              </a:lnSpc>
              <a:buNone/>
            </a:pPr>
            <a:r>
              <a:rPr lang="en-US" sz="2100" dirty="0"/>
              <a:t>5.   Once you have navigated to the project folder in the Command Prompt, confirm you are in the right location by typing </a:t>
            </a:r>
            <a:r>
              <a:rPr lang="en-US" sz="2100" dirty="0">
                <a:highlight>
                  <a:srgbClr val="FFFF00"/>
                </a:highlight>
              </a:rPr>
              <a:t>"</a:t>
            </a:r>
            <a:r>
              <a:rPr lang="en-US" sz="2100" dirty="0" err="1">
                <a:highlight>
                  <a:srgbClr val="FFFF00"/>
                </a:highlight>
              </a:rPr>
              <a:t>dir</a:t>
            </a:r>
            <a:r>
              <a:rPr lang="en-US" sz="2100" dirty="0">
                <a:highlight>
                  <a:srgbClr val="FFFF00"/>
                </a:highlight>
              </a:rPr>
              <a:t>" </a:t>
            </a:r>
            <a:r>
              <a:rPr lang="en-US" sz="2100" dirty="0"/>
              <a:t>to list your current directory's files. The output should look similar to the adjacent screenshot. </a:t>
            </a:r>
          </a:p>
        </p:txBody>
      </p:sp>
      <p:pic>
        <p:nvPicPr>
          <p:cNvPr id="5" name="Picture 5" descr="Text&#10;&#10;Description automatically generated">
            <a:extLst>
              <a:ext uri="{FF2B5EF4-FFF2-40B4-BE49-F238E27FC236}">
                <a16:creationId xmlns:a16="http://schemas.microsoft.com/office/drawing/2014/main" id="{B633D903-445B-4E1A-B3C5-45792E1DD635}"/>
              </a:ext>
            </a:extLst>
          </p:cNvPr>
          <p:cNvPicPr>
            <a:picLocks noChangeAspect="1"/>
          </p:cNvPicPr>
          <p:nvPr/>
        </p:nvPicPr>
        <p:blipFill>
          <a:blip r:embed="rId2"/>
          <a:stretch>
            <a:fillRect/>
          </a:stretch>
        </p:blipFill>
        <p:spPr>
          <a:xfrm>
            <a:off x="5078185" y="1651648"/>
            <a:ext cx="6861628" cy="4770275"/>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677B9734-7225-4BF8-AC81-AF73F3F56A34}"/>
                  </a:ext>
                </a:extLst>
              </p14:cNvPr>
              <p14:cNvContentPartPr/>
              <p14:nvPr/>
            </p14:nvContentPartPr>
            <p14:xfrm>
              <a:off x="10128250" y="2018393"/>
              <a:ext cx="152399" cy="9524"/>
            </p14:xfrm>
          </p:contentPart>
        </mc:Choice>
        <mc:Fallback xmlns="">
          <p:pic>
            <p:nvPicPr>
              <p:cNvPr id="10" name="Ink 9">
                <a:extLst>
                  <a:ext uri="{FF2B5EF4-FFF2-40B4-BE49-F238E27FC236}">
                    <a16:creationId xmlns:a16="http://schemas.microsoft.com/office/drawing/2014/main" id="{677B9734-7225-4BF8-AC81-AF73F3F56A34}"/>
                  </a:ext>
                </a:extLst>
              </p:cNvPr>
              <p:cNvPicPr/>
              <p:nvPr/>
            </p:nvPicPr>
            <p:blipFill>
              <a:blip r:embed="rId6"/>
              <a:stretch>
                <a:fillRect/>
              </a:stretch>
            </p:blipFill>
            <p:spPr>
              <a:xfrm>
                <a:off x="10074714" y="-829283"/>
                <a:ext cx="259114" cy="5714400"/>
              </a:xfrm>
              <a:prstGeom prst="rect">
                <a:avLst/>
              </a:prstGeom>
            </p:spPr>
          </p:pic>
        </mc:Fallback>
      </mc:AlternateContent>
      <p:sp>
        <p:nvSpPr>
          <p:cNvPr id="11" name="Right Brace 10">
            <a:extLst>
              <a:ext uri="{FF2B5EF4-FFF2-40B4-BE49-F238E27FC236}">
                <a16:creationId xmlns:a16="http://schemas.microsoft.com/office/drawing/2014/main" id="{7CF09B51-58D7-4058-BA2C-93F74EAC0D04}"/>
              </a:ext>
            </a:extLst>
          </p:cNvPr>
          <p:cNvSpPr/>
          <p:nvPr/>
        </p:nvSpPr>
        <p:spPr>
          <a:xfrm>
            <a:off x="8258919" y="2763157"/>
            <a:ext cx="689428" cy="3020784"/>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C8943CA1-D19B-498D-8510-BB2333DDF7D6}"/>
              </a:ext>
            </a:extLst>
          </p:cNvPr>
          <p:cNvSpPr/>
          <p:nvPr/>
        </p:nvSpPr>
        <p:spPr bwMode="gray">
          <a:xfrm>
            <a:off x="0" y="405"/>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9" name="TextBox 8">
            <a:extLst>
              <a:ext uri="{FF2B5EF4-FFF2-40B4-BE49-F238E27FC236}">
                <a16:creationId xmlns:a16="http://schemas.microsoft.com/office/drawing/2014/main" id="{F18F64E2-9498-400F-BDFD-326B6896F009}"/>
              </a:ext>
            </a:extLst>
          </p:cNvPr>
          <p:cNvSpPr txBox="1"/>
          <p:nvPr/>
        </p:nvSpPr>
        <p:spPr>
          <a:xfrm>
            <a:off x="678100" y="308236"/>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Getting Started – Check Your Location</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05074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FEF05-D8B6-4ADD-9908-184063AB87A4}"/>
              </a:ext>
            </a:extLst>
          </p:cNvPr>
          <p:cNvSpPr>
            <a:spLocks noGrp="1"/>
          </p:cNvSpPr>
          <p:nvPr>
            <p:ph idx="1"/>
          </p:nvPr>
        </p:nvSpPr>
        <p:spPr>
          <a:xfrm>
            <a:off x="838200" y="1707696"/>
            <a:ext cx="11078032" cy="1784124"/>
          </a:xfrm>
        </p:spPr>
        <p:txBody>
          <a:bodyPr vert="horz" lIns="91440" tIns="45720" rIns="91440" bIns="45720" rtlCol="0" anchor="t">
            <a:normAutofit fontScale="70000" lnSpcReduction="20000"/>
          </a:bodyPr>
          <a:lstStyle/>
          <a:p>
            <a:pPr marL="0" indent="0">
              <a:buNone/>
            </a:pPr>
            <a:r>
              <a:rPr lang="en-US" dirty="0">
                <a:cs typeface="Calibri" panose="020F0502020204030204"/>
              </a:rPr>
              <a:t>6.   Begin installation of required dependencies by typing "python setup.py"</a:t>
            </a:r>
          </a:p>
          <a:p>
            <a:pPr marL="0" indent="0">
              <a:buNone/>
            </a:pPr>
            <a:r>
              <a:rPr lang="en-US" dirty="0">
                <a:cs typeface="Calibri" panose="020F0502020204030204"/>
              </a:rPr>
              <a:t>If this is your first time running the setup script, this will take some time</a:t>
            </a:r>
          </a:p>
          <a:p>
            <a:pPr marL="0" indent="0">
              <a:buNone/>
            </a:pPr>
            <a:endParaRPr lang="en-US" dirty="0">
              <a:cs typeface="Calibri" panose="020F0502020204030204"/>
            </a:endParaRPr>
          </a:p>
          <a:p>
            <a:pPr marL="0" indent="0">
              <a:buNone/>
            </a:pPr>
            <a:r>
              <a:rPr lang="en-US" dirty="0">
                <a:cs typeface="Calibri" panose="020F0502020204030204"/>
              </a:rPr>
              <a:t>7. Once the setup script is finished, activate the virtual environment by typing </a:t>
            </a:r>
          </a:p>
          <a:p>
            <a:pPr marL="0" indent="0">
              <a:buNone/>
            </a:pPr>
            <a:r>
              <a:rPr lang="en-US" dirty="0">
                <a:cs typeface="Calibri" panose="020F0502020204030204"/>
              </a:rPr>
              <a:t>"virtual-env\Scripts\activate"</a:t>
            </a:r>
            <a:endParaRPr lang="en-US" dirty="0"/>
          </a:p>
        </p:txBody>
      </p:sp>
      <p:pic>
        <p:nvPicPr>
          <p:cNvPr id="4" name="Picture 5" descr="Text&#10;&#10;Description automatically generated">
            <a:extLst>
              <a:ext uri="{FF2B5EF4-FFF2-40B4-BE49-F238E27FC236}">
                <a16:creationId xmlns:a16="http://schemas.microsoft.com/office/drawing/2014/main" id="{8E4A670B-710E-4EB0-9DE9-895F35F40BE9}"/>
              </a:ext>
            </a:extLst>
          </p:cNvPr>
          <p:cNvPicPr>
            <a:picLocks noChangeAspect="1"/>
          </p:cNvPicPr>
          <p:nvPr/>
        </p:nvPicPr>
        <p:blipFill>
          <a:blip r:embed="rId2"/>
          <a:stretch>
            <a:fillRect/>
          </a:stretch>
        </p:blipFill>
        <p:spPr>
          <a:xfrm>
            <a:off x="2039257" y="3544751"/>
            <a:ext cx="8131627" cy="3124924"/>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93AE70A-7227-48ED-9479-1E0EB157FB76}"/>
                  </a:ext>
                </a:extLst>
              </p14:cNvPr>
              <p14:cNvContentPartPr/>
              <p14:nvPr/>
            </p14:nvContentPartPr>
            <p14:xfrm>
              <a:off x="6989535" y="1863783"/>
              <a:ext cx="1600200" cy="9524"/>
            </p14:xfrm>
          </p:contentPart>
        </mc:Choice>
        <mc:Fallback xmlns="">
          <p:pic>
            <p:nvPicPr>
              <p:cNvPr id="13" name="Ink 12">
                <a:extLst>
                  <a:ext uri="{FF2B5EF4-FFF2-40B4-BE49-F238E27FC236}">
                    <a16:creationId xmlns:a16="http://schemas.microsoft.com/office/drawing/2014/main" id="{293AE70A-7227-48ED-9479-1E0EB157FB76}"/>
                  </a:ext>
                </a:extLst>
              </p:cNvPr>
              <p:cNvPicPr/>
              <p:nvPr/>
            </p:nvPicPr>
            <p:blipFill>
              <a:blip r:embed="rId4"/>
              <a:stretch>
                <a:fillRect/>
              </a:stretch>
            </p:blipFill>
            <p:spPr>
              <a:xfrm>
                <a:off x="6935705" y="1757961"/>
                <a:ext cx="1707502" cy="22081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2E735448-BD91-4468-9E2B-55D2ED6F7A3F}"/>
                  </a:ext>
                </a:extLst>
              </p14:cNvPr>
              <p14:cNvContentPartPr/>
              <p14:nvPr/>
            </p14:nvContentPartPr>
            <p14:xfrm>
              <a:off x="1084035" y="3151927"/>
              <a:ext cx="2724149" cy="9524"/>
            </p14:xfrm>
          </p:contentPart>
        </mc:Choice>
        <mc:Fallback xmlns="">
          <p:pic>
            <p:nvPicPr>
              <p:cNvPr id="18" name="Ink 17">
                <a:extLst>
                  <a:ext uri="{FF2B5EF4-FFF2-40B4-BE49-F238E27FC236}">
                    <a16:creationId xmlns:a16="http://schemas.microsoft.com/office/drawing/2014/main" id="{2E735448-BD91-4468-9E2B-55D2ED6F7A3F}"/>
                  </a:ext>
                </a:extLst>
              </p:cNvPr>
              <p:cNvPicPr/>
              <p:nvPr/>
            </p:nvPicPr>
            <p:blipFill>
              <a:blip r:embed="rId6"/>
              <a:stretch>
                <a:fillRect/>
              </a:stretch>
            </p:blipFill>
            <p:spPr>
              <a:xfrm>
                <a:off x="1029970" y="3046458"/>
                <a:ext cx="2831918" cy="22081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1EB16AA0-A085-4D53-85CD-CBDFA01E2B2F}"/>
                  </a:ext>
                </a:extLst>
              </p14:cNvPr>
              <p14:cNvContentPartPr/>
              <p14:nvPr/>
            </p14:nvContentPartPr>
            <p14:xfrm>
              <a:off x="7815035" y="3678464"/>
              <a:ext cx="971549" cy="9524"/>
            </p14:xfrm>
          </p:contentPart>
        </mc:Choice>
        <mc:Fallback xmlns="">
          <p:pic>
            <p:nvPicPr>
              <p:cNvPr id="19" name="Ink 18">
                <a:extLst>
                  <a:ext uri="{FF2B5EF4-FFF2-40B4-BE49-F238E27FC236}">
                    <a16:creationId xmlns:a16="http://schemas.microsoft.com/office/drawing/2014/main" id="{1EB16AA0-A085-4D53-85CD-CBDFA01E2B2F}"/>
                  </a:ext>
                </a:extLst>
              </p:cNvPr>
              <p:cNvPicPr/>
              <p:nvPr/>
            </p:nvPicPr>
            <p:blipFill>
              <a:blip r:embed="rId8"/>
              <a:stretch>
                <a:fillRect/>
              </a:stretch>
            </p:blipFill>
            <p:spPr>
              <a:xfrm>
                <a:off x="7760960" y="830788"/>
                <a:ext cx="1079339" cy="5714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827E7365-1BC9-4512-97F9-3581B61B3F61}"/>
                  </a:ext>
                </a:extLst>
              </p14:cNvPr>
              <p14:cNvContentPartPr/>
              <p14:nvPr/>
            </p14:nvContentPartPr>
            <p14:xfrm>
              <a:off x="7824107" y="5982212"/>
              <a:ext cx="1828799" cy="47624"/>
            </p14:xfrm>
          </p:contentPart>
        </mc:Choice>
        <mc:Fallback xmlns="">
          <p:pic>
            <p:nvPicPr>
              <p:cNvPr id="20" name="Ink 19">
                <a:extLst>
                  <a:ext uri="{FF2B5EF4-FFF2-40B4-BE49-F238E27FC236}">
                    <a16:creationId xmlns:a16="http://schemas.microsoft.com/office/drawing/2014/main" id="{827E7365-1BC9-4512-97F9-3581B61B3F61}"/>
                  </a:ext>
                </a:extLst>
              </p:cNvPr>
              <p:cNvPicPr/>
              <p:nvPr/>
            </p:nvPicPr>
            <p:blipFill>
              <a:blip r:embed="rId10"/>
              <a:stretch>
                <a:fillRect/>
              </a:stretch>
            </p:blipFill>
            <p:spPr>
              <a:xfrm>
                <a:off x="7770551" y="5870593"/>
                <a:ext cx="1936270" cy="270489"/>
              </a:xfrm>
              <a:prstGeom prst="rect">
                <a:avLst/>
              </a:prstGeom>
            </p:spPr>
          </p:pic>
        </mc:Fallback>
      </mc:AlternateContent>
      <p:sp>
        <p:nvSpPr>
          <p:cNvPr id="9" name="Rectangle 8">
            <a:extLst>
              <a:ext uri="{FF2B5EF4-FFF2-40B4-BE49-F238E27FC236}">
                <a16:creationId xmlns:a16="http://schemas.microsoft.com/office/drawing/2014/main" id="{6608A64D-8A20-47C8-9A8B-5343D5E3AF3A}"/>
              </a:ext>
            </a:extLst>
          </p:cNvPr>
          <p:cNvSpPr/>
          <p:nvPr/>
        </p:nvSpPr>
        <p:spPr bwMode="gray">
          <a:xfrm>
            <a:off x="0" y="-40690"/>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10" name="TextBox 9">
            <a:extLst>
              <a:ext uri="{FF2B5EF4-FFF2-40B4-BE49-F238E27FC236}">
                <a16:creationId xmlns:a16="http://schemas.microsoft.com/office/drawing/2014/main" id="{E0E75571-F89C-4DC2-9C3A-3E77D9B33E6B}"/>
              </a:ext>
            </a:extLst>
          </p:cNvPr>
          <p:cNvSpPr txBox="1"/>
          <p:nvPr/>
        </p:nvSpPr>
        <p:spPr>
          <a:xfrm>
            <a:off x="678100" y="277416"/>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Getting Started - Setup</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267939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5BAC4-CA52-4322-9F34-D6946B44F9AE}"/>
              </a:ext>
            </a:extLst>
          </p:cNvPr>
          <p:cNvSpPr>
            <a:spLocks noGrp="1"/>
          </p:cNvSpPr>
          <p:nvPr>
            <p:ph idx="1"/>
          </p:nvPr>
        </p:nvSpPr>
        <p:spPr>
          <a:xfrm>
            <a:off x="838200" y="1571625"/>
            <a:ext cx="10515600" cy="4918074"/>
          </a:xfrm>
        </p:spPr>
        <p:txBody>
          <a:bodyPr vert="horz" lIns="91440" tIns="45720" rIns="91440" bIns="45720" rtlCol="0" anchor="t">
            <a:normAutofit fontScale="70000" lnSpcReduction="20000"/>
          </a:bodyPr>
          <a:lstStyle/>
          <a:p>
            <a:pPr marL="0" indent="0">
              <a:buNone/>
            </a:pPr>
            <a:r>
              <a:rPr lang="en-US" sz="3000" dirty="0"/>
              <a:t>To run inference on a given excel file, make sure you are in the project folder and type the command "python –W ignore run_sample.py file.xlsx",  where file.xlsx is the name of the file you wish to generate predicted target accounts for and is located in the data folder</a:t>
            </a:r>
          </a:p>
          <a:p>
            <a:pPr marL="0" indent="0">
              <a:buNone/>
            </a:pPr>
            <a:endParaRPr lang="en-US" dirty="0"/>
          </a:p>
          <a:p>
            <a:pPr marL="0" indent="0">
              <a:buNone/>
            </a:pPr>
            <a:endParaRPr lang="en-US" dirty="0"/>
          </a:p>
          <a:p>
            <a:pPr marL="0" indent="0">
              <a:buNone/>
            </a:pPr>
            <a:endParaRPr lang="en-US" dirty="0"/>
          </a:p>
          <a:p>
            <a:pPr marL="0" indent="0">
              <a:buNone/>
            </a:pPr>
            <a:r>
              <a:rPr lang="en-US" sz="3000" dirty="0"/>
              <a:t>Four example.xlsx files are provided showing the various types of data formats the application expects. When running the program with one of these examples, the script will automatically select the appropriate model to use (no additional user input required).</a:t>
            </a:r>
          </a:p>
          <a:p>
            <a:pPr marL="0" indent="0">
              <a:buNone/>
            </a:pPr>
            <a:endParaRPr lang="en-US" sz="3100" dirty="0">
              <a:cs typeface="Calibri"/>
            </a:endParaRPr>
          </a:p>
          <a:p>
            <a:r>
              <a:rPr lang="en-US" sz="3100" b="1" dirty="0"/>
              <a:t>Example1.xlsx</a:t>
            </a:r>
            <a:r>
              <a:rPr lang="en-US" sz="3100" dirty="0"/>
              <a:t>: only source descriptions</a:t>
            </a:r>
            <a:endParaRPr lang="en-US" sz="3100" dirty="0">
              <a:cs typeface="Calibri"/>
            </a:endParaRPr>
          </a:p>
          <a:p>
            <a:r>
              <a:rPr lang="en-US" sz="3100" b="1" dirty="0"/>
              <a:t>Example2.xlsx</a:t>
            </a:r>
            <a:r>
              <a:rPr lang="en-US" sz="3100" dirty="0"/>
              <a:t>: source levels + source descriptions </a:t>
            </a:r>
            <a:endParaRPr lang="en-US" sz="3100" dirty="0">
              <a:cs typeface="Calibri"/>
            </a:endParaRPr>
          </a:p>
          <a:p>
            <a:r>
              <a:rPr lang="en-US" sz="3100" b="1" dirty="0"/>
              <a:t>Example3.xlsx:</a:t>
            </a:r>
            <a:r>
              <a:rPr lang="en-US" sz="3100" dirty="0"/>
              <a:t> source descriptions and target descriptions</a:t>
            </a:r>
            <a:endParaRPr lang="en-US" sz="3100" dirty="0">
              <a:cs typeface="Calibri"/>
            </a:endParaRPr>
          </a:p>
          <a:p>
            <a:r>
              <a:rPr lang="en-US" sz="3100" b="1" dirty="0"/>
              <a:t>Example4.xlsx</a:t>
            </a:r>
            <a:r>
              <a:rPr lang="en-US" sz="3100" dirty="0"/>
              <a:t>: source levels + descriptions and target levels + descriptions</a:t>
            </a:r>
            <a:endParaRPr lang="en-US" sz="3100" dirty="0">
              <a:cs typeface="Calibri"/>
            </a:endParaRPr>
          </a:p>
          <a:p>
            <a:endParaRPr lang="en-US" dirty="0"/>
          </a:p>
          <a:p>
            <a:pPr marL="0" indent="0">
              <a:buNone/>
            </a:pPr>
            <a:endParaRPr lang="en-US" dirty="0"/>
          </a:p>
          <a:p>
            <a:endParaRPr lang="en-US" dirty="0"/>
          </a:p>
        </p:txBody>
      </p:sp>
      <p:pic>
        <p:nvPicPr>
          <p:cNvPr id="5" name="Picture 5">
            <a:extLst>
              <a:ext uri="{FF2B5EF4-FFF2-40B4-BE49-F238E27FC236}">
                <a16:creationId xmlns:a16="http://schemas.microsoft.com/office/drawing/2014/main" id="{5321796A-7801-4A83-8979-4F13F3EE3F1E}"/>
              </a:ext>
            </a:extLst>
          </p:cNvPr>
          <p:cNvPicPr>
            <a:picLocks noChangeAspect="1"/>
          </p:cNvPicPr>
          <p:nvPr/>
        </p:nvPicPr>
        <p:blipFill>
          <a:blip r:embed="rId2"/>
          <a:stretch>
            <a:fillRect/>
          </a:stretch>
        </p:blipFill>
        <p:spPr>
          <a:xfrm>
            <a:off x="451758" y="2602364"/>
            <a:ext cx="11288487" cy="437704"/>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465FD8A1-2B93-4083-9188-E7B059F5AB5B}"/>
                  </a:ext>
                </a:extLst>
              </p14:cNvPr>
              <p14:cNvContentPartPr/>
              <p14:nvPr/>
            </p14:nvContentPartPr>
            <p14:xfrm>
              <a:off x="2290536" y="1936750"/>
              <a:ext cx="4641396" cy="57149"/>
            </p14:xfrm>
          </p:contentPart>
        </mc:Choice>
        <mc:Fallback xmlns="">
          <p:pic>
            <p:nvPicPr>
              <p:cNvPr id="18" name="Ink 17">
                <a:extLst>
                  <a:ext uri="{FF2B5EF4-FFF2-40B4-BE49-F238E27FC236}">
                    <a16:creationId xmlns:a16="http://schemas.microsoft.com/office/drawing/2014/main" id="{465FD8A1-2B93-4083-9188-E7B059F5AB5B}"/>
                  </a:ext>
                </a:extLst>
              </p:cNvPr>
              <p:cNvPicPr/>
              <p:nvPr/>
            </p:nvPicPr>
            <p:blipFill>
              <a:blip r:embed="rId4"/>
              <a:stretch>
                <a:fillRect/>
              </a:stretch>
            </p:blipFill>
            <p:spPr>
              <a:xfrm>
                <a:off x="2236566" y="1825067"/>
                <a:ext cx="4748976" cy="2808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D1877F19-4809-4D13-96D1-F84E120A7030}"/>
                  </a:ext>
                </a:extLst>
              </p14:cNvPr>
              <p14:cNvContentPartPr/>
              <p14:nvPr/>
            </p14:nvContentPartPr>
            <p14:xfrm>
              <a:off x="8486322" y="2816284"/>
              <a:ext cx="3181349" cy="9524"/>
            </p14:xfrm>
          </p:contentPart>
        </mc:Choice>
        <mc:Fallback xmlns="">
          <p:pic>
            <p:nvPicPr>
              <p:cNvPr id="20" name="Ink 19">
                <a:extLst>
                  <a:ext uri="{FF2B5EF4-FFF2-40B4-BE49-F238E27FC236}">
                    <a16:creationId xmlns:a16="http://schemas.microsoft.com/office/drawing/2014/main" id="{D1877F19-4809-4D13-96D1-F84E120A7030}"/>
                  </a:ext>
                </a:extLst>
              </p:cNvPr>
              <p:cNvPicPr/>
              <p:nvPr/>
            </p:nvPicPr>
            <p:blipFill>
              <a:blip r:embed="rId6"/>
              <a:stretch>
                <a:fillRect/>
              </a:stretch>
            </p:blipFill>
            <p:spPr>
              <a:xfrm>
                <a:off x="8432718" y="2714241"/>
                <a:ext cx="3288917" cy="213270"/>
              </a:xfrm>
              <a:prstGeom prst="rect">
                <a:avLst/>
              </a:prstGeom>
            </p:spPr>
          </p:pic>
        </mc:Fallback>
      </mc:AlternateContent>
      <p:sp>
        <p:nvSpPr>
          <p:cNvPr id="7" name="Rectangle 6">
            <a:extLst>
              <a:ext uri="{FF2B5EF4-FFF2-40B4-BE49-F238E27FC236}">
                <a16:creationId xmlns:a16="http://schemas.microsoft.com/office/drawing/2014/main" id="{BA6C3F38-F3B1-48CB-A0C8-050541EB0E92}"/>
              </a:ext>
            </a:extLst>
          </p:cNvPr>
          <p:cNvSpPr/>
          <p:nvPr/>
        </p:nvSpPr>
        <p:spPr bwMode="gray">
          <a:xfrm>
            <a:off x="0" y="10682"/>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8" name="TextBox 7">
            <a:extLst>
              <a:ext uri="{FF2B5EF4-FFF2-40B4-BE49-F238E27FC236}">
                <a16:creationId xmlns:a16="http://schemas.microsoft.com/office/drawing/2014/main" id="{D8B8CAA2-7BCF-4F9A-9144-4235A76BD8B8}"/>
              </a:ext>
            </a:extLst>
          </p:cNvPr>
          <p:cNvSpPr txBox="1"/>
          <p:nvPr/>
        </p:nvSpPr>
        <p:spPr>
          <a:xfrm>
            <a:off x="678100" y="349335"/>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Running the Application – Example Demo</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54343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377804B-3D63-4FF6-8AE1-7913825B4742}"/>
              </a:ext>
            </a:extLst>
          </p:cNvPr>
          <p:cNvPicPr>
            <a:picLocks noGrp="1" noChangeAspect="1"/>
          </p:cNvPicPr>
          <p:nvPr>
            <p:ph idx="1"/>
          </p:nvPr>
        </p:nvPicPr>
        <p:blipFill>
          <a:blip r:embed="rId2"/>
          <a:stretch>
            <a:fillRect/>
          </a:stretch>
        </p:blipFill>
        <p:spPr>
          <a:xfrm>
            <a:off x="701675" y="1978365"/>
            <a:ext cx="5781221" cy="381000"/>
          </a:xfrm>
        </p:spPr>
      </p:pic>
      <p:sp>
        <p:nvSpPr>
          <p:cNvPr id="5" name="TextBox 4">
            <a:extLst>
              <a:ext uri="{FF2B5EF4-FFF2-40B4-BE49-F238E27FC236}">
                <a16:creationId xmlns:a16="http://schemas.microsoft.com/office/drawing/2014/main" id="{955ED90F-956F-4B9A-B896-E1A433A6FD77}"/>
              </a:ext>
            </a:extLst>
          </p:cNvPr>
          <p:cNvSpPr txBox="1"/>
          <p:nvPr/>
        </p:nvSpPr>
        <p:spPr>
          <a:xfrm>
            <a:off x="306614" y="271961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Example2.xlsx</a:t>
            </a:r>
          </a:p>
        </p:txBody>
      </p:sp>
      <p:sp>
        <p:nvSpPr>
          <p:cNvPr id="6" name="TextBox 5">
            <a:extLst>
              <a:ext uri="{FF2B5EF4-FFF2-40B4-BE49-F238E27FC236}">
                <a16:creationId xmlns:a16="http://schemas.microsoft.com/office/drawing/2014/main" id="{13259040-4CA4-4E67-957D-6262817E1023}"/>
              </a:ext>
            </a:extLst>
          </p:cNvPr>
          <p:cNvSpPr txBox="1"/>
          <p:nvPr/>
        </p:nvSpPr>
        <p:spPr>
          <a:xfrm>
            <a:off x="304348" y="16197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Example1.xlsx</a:t>
            </a:r>
          </a:p>
        </p:txBody>
      </p:sp>
      <p:pic>
        <p:nvPicPr>
          <p:cNvPr id="8" name="Picture 8">
            <a:extLst>
              <a:ext uri="{FF2B5EF4-FFF2-40B4-BE49-F238E27FC236}">
                <a16:creationId xmlns:a16="http://schemas.microsoft.com/office/drawing/2014/main" id="{E351ACD1-F173-46D3-BB15-F7C4F37EC609}"/>
              </a:ext>
            </a:extLst>
          </p:cNvPr>
          <p:cNvPicPr>
            <a:picLocks noChangeAspect="1"/>
          </p:cNvPicPr>
          <p:nvPr/>
        </p:nvPicPr>
        <p:blipFill>
          <a:blip r:embed="rId3"/>
          <a:stretch>
            <a:fillRect/>
          </a:stretch>
        </p:blipFill>
        <p:spPr>
          <a:xfrm>
            <a:off x="660400" y="3090234"/>
            <a:ext cx="10789557" cy="459813"/>
          </a:xfrm>
          <a:prstGeom prst="rect">
            <a:avLst/>
          </a:prstGeom>
        </p:spPr>
      </p:pic>
      <p:sp>
        <p:nvSpPr>
          <p:cNvPr id="9" name="TextBox 8">
            <a:extLst>
              <a:ext uri="{FF2B5EF4-FFF2-40B4-BE49-F238E27FC236}">
                <a16:creationId xmlns:a16="http://schemas.microsoft.com/office/drawing/2014/main" id="{315CEDA8-25AC-466D-BC1F-BADA0DDB23C6}"/>
              </a:ext>
            </a:extLst>
          </p:cNvPr>
          <p:cNvSpPr txBox="1"/>
          <p:nvPr/>
        </p:nvSpPr>
        <p:spPr>
          <a:xfrm>
            <a:off x="306613" y="509632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Example4.xlsx</a:t>
            </a:r>
          </a:p>
        </p:txBody>
      </p:sp>
      <p:sp>
        <p:nvSpPr>
          <p:cNvPr id="10" name="TextBox 9">
            <a:extLst>
              <a:ext uri="{FF2B5EF4-FFF2-40B4-BE49-F238E27FC236}">
                <a16:creationId xmlns:a16="http://schemas.microsoft.com/office/drawing/2014/main" id="{3BCF0809-02D6-4BA7-B6F8-B1EC3B9897C2}"/>
              </a:ext>
            </a:extLst>
          </p:cNvPr>
          <p:cNvSpPr txBox="1"/>
          <p:nvPr/>
        </p:nvSpPr>
        <p:spPr>
          <a:xfrm>
            <a:off x="306613" y="3862611"/>
            <a:ext cx="27522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Example3.xlsx</a:t>
            </a:r>
          </a:p>
        </p:txBody>
      </p:sp>
      <p:pic>
        <p:nvPicPr>
          <p:cNvPr id="15" name="Picture 15">
            <a:extLst>
              <a:ext uri="{FF2B5EF4-FFF2-40B4-BE49-F238E27FC236}">
                <a16:creationId xmlns:a16="http://schemas.microsoft.com/office/drawing/2014/main" id="{E08ED28D-AB2C-43A8-9635-E4F4C911C855}"/>
              </a:ext>
            </a:extLst>
          </p:cNvPr>
          <p:cNvPicPr>
            <a:picLocks noChangeAspect="1"/>
          </p:cNvPicPr>
          <p:nvPr/>
        </p:nvPicPr>
        <p:blipFill>
          <a:blip r:embed="rId4"/>
          <a:stretch>
            <a:fillRect/>
          </a:stretch>
        </p:blipFill>
        <p:spPr>
          <a:xfrm>
            <a:off x="633186" y="5464071"/>
            <a:ext cx="10671628" cy="456500"/>
          </a:xfrm>
          <a:prstGeom prst="rect">
            <a:avLst/>
          </a:prstGeom>
        </p:spPr>
      </p:pic>
      <p:pic>
        <p:nvPicPr>
          <p:cNvPr id="16" name="Picture 16">
            <a:extLst>
              <a:ext uri="{FF2B5EF4-FFF2-40B4-BE49-F238E27FC236}">
                <a16:creationId xmlns:a16="http://schemas.microsoft.com/office/drawing/2014/main" id="{EBCCD573-6893-4B00-B9E2-0D8DD859ADD5}"/>
              </a:ext>
            </a:extLst>
          </p:cNvPr>
          <p:cNvPicPr>
            <a:picLocks noChangeAspect="1"/>
          </p:cNvPicPr>
          <p:nvPr/>
        </p:nvPicPr>
        <p:blipFill>
          <a:blip r:embed="rId5"/>
          <a:stretch>
            <a:fillRect/>
          </a:stretch>
        </p:blipFill>
        <p:spPr>
          <a:xfrm>
            <a:off x="3980542" y="5928631"/>
            <a:ext cx="7324269" cy="470806"/>
          </a:xfrm>
          <a:prstGeom prst="rect">
            <a:avLst/>
          </a:prstGeom>
        </p:spPr>
      </p:pic>
      <p:pic>
        <p:nvPicPr>
          <p:cNvPr id="17" name="Picture 17">
            <a:extLst>
              <a:ext uri="{FF2B5EF4-FFF2-40B4-BE49-F238E27FC236}">
                <a16:creationId xmlns:a16="http://schemas.microsoft.com/office/drawing/2014/main" id="{AC72C3FE-B767-408A-A8A3-2F8CB87A55F6}"/>
              </a:ext>
            </a:extLst>
          </p:cNvPr>
          <p:cNvPicPr>
            <a:picLocks noChangeAspect="1"/>
          </p:cNvPicPr>
          <p:nvPr/>
        </p:nvPicPr>
        <p:blipFill>
          <a:blip r:embed="rId6"/>
          <a:stretch>
            <a:fillRect/>
          </a:stretch>
        </p:blipFill>
        <p:spPr>
          <a:xfrm>
            <a:off x="642257" y="4237010"/>
            <a:ext cx="8394699" cy="452265"/>
          </a:xfrm>
          <a:prstGeom prst="rect">
            <a:avLst/>
          </a:prstGeom>
        </p:spPr>
      </p:pic>
      <p:cxnSp>
        <p:nvCxnSpPr>
          <p:cNvPr id="18" name="Straight Arrow Connector 17">
            <a:extLst>
              <a:ext uri="{FF2B5EF4-FFF2-40B4-BE49-F238E27FC236}">
                <a16:creationId xmlns:a16="http://schemas.microsoft.com/office/drawing/2014/main" id="{5913333A-6A03-410B-9F20-A967128CC83F}"/>
              </a:ext>
            </a:extLst>
          </p:cNvPr>
          <p:cNvCxnSpPr/>
          <p:nvPr/>
        </p:nvCxnSpPr>
        <p:spPr>
          <a:xfrm>
            <a:off x="-3628" y="2581728"/>
            <a:ext cx="12191996" cy="9072"/>
          </a:xfrm>
          <a:prstGeom prst="straightConnector1">
            <a:avLst/>
          </a:prstGeom>
          <a:ln>
            <a:solidFill>
              <a:schemeClr val="accent6">
                <a:lumMod val="75000"/>
              </a:schemeClr>
            </a:solidFill>
            <a:prstDash val="dash"/>
          </a:ln>
        </p:spPr>
        <p:style>
          <a:lnRef idx="2">
            <a:schemeClr val="accent6"/>
          </a:lnRef>
          <a:fillRef idx="0">
            <a:schemeClr val="accent6"/>
          </a:fillRef>
          <a:effectRef idx="1">
            <a:schemeClr val="accent6"/>
          </a:effectRef>
          <a:fontRef idx="minor">
            <a:schemeClr val="tx1"/>
          </a:fontRef>
        </p:style>
      </p:cxnSp>
      <p:cxnSp>
        <p:nvCxnSpPr>
          <p:cNvPr id="20" name="Straight Arrow Connector 19">
            <a:extLst>
              <a:ext uri="{FF2B5EF4-FFF2-40B4-BE49-F238E27FC236}">
                <a16:creationId xmlns:a16="http://schemas.microsoft.com/office/drawing/2014/main" id="{C73EA7A4-6EE3-4E97-B70E-BC425CA74A85}"/>
              </a:ext>
            </a:extLst>
          </p:cNvPr>
          <p:cNvCxnSpPr>
            <a:cxnSpLocks/>
          </p:cNvCxnSpPr>
          <p:nvPr/>
        </p:nvCxnSpPr>
        <p:spPr>
          <a:xfrm>
            <a:off x="-3629" y="3761013"/>
            <a:ext cx="12191996" cy="9072"/>
          </a:xfrm>
          <a:prstGeom prst="straightConnector1">
            <a:avLst/>
          </a:prstGeom>
          <a:ln>
            <a:prstDash val="dash"/>
          </a:ln>
        </p:spPr>
        <p:style>
          <a:lnRef idx="2">
            <a:schemeClr val="accent6"/>
          </a:lnRef>
          <a:fillRef idx="0">
            <a:schemeClr val="accent6"/>
          </a:fillRef>
          <a:effectRef idx="1">
            <a:schemeClr val="accent6"/>
          </a:effectRef>
          <a:fontRef idx="minor">
            <a:schemeClr val="tx1"/>
          </a:fontRef>
        </p:style>
      </p:cxnSp>
      <p:cxnSp>
        <p:nvCxnSpPr>
          <p:cNvPr id="21" name="Straight Arrow Connector 20">
            <a:extLst>
              <a:ext uri="{FF2B5EF4-FFF2-40B4-BE49-F238E27FC236}">
                <a16:creationId xmlns:a16="http://schemas.microsoft.com/office/drawing/2014/main" id="{B7B6CF1A-55C6-4C5F-8353-E29A6B90E225}"/>
              </a:ext>
            </a:extLst>
          </p:cNvPr>
          <p:cNvCxnSpPr>
            <a:cxnSpLocks/>
          </p:cNvCxnSpPr>
          <p:nvPr/>
        </p:nvCxnSpPr>
        <p:spPr>
          <a:xfrm>
            <a:off x="-3629" y="4913085"/>
            <a:ext cx="12191996" cy="9072"/>
          </a:xfrm>
          <a:prstGeom prst="straightConnector1">
            <a:avLst/>
          </a:prstGeom>
          <a:ln>
            <a:prstDash val="dash"/>
          </a:ln>
        </p:spPr>
        <p:style>
          <a:lnRef idx="2">
            <a:schemeClr val="accent6"/>
          </a:lnRef>
          <a:fillRef idx="0">
            <a:schemeClr val="accent6"/>
          </a:fillRef>
          <a:effectRef idx="1">
            <a:schemeClr val="accent6"/>
          </a:effectRef>
          <a:fontRef idx="minor">
            <a:schemeClr val="tx1"/>
          </a:fontRef>
        </p:style>
      </p:cxnSp>
      <p:sp>
        <p:nvSpPr>
          <p:cNvPr id="19" name="Rectangle 18">
            <a:extLst>
              <a:ext uri="{FF2B5EF4-FFF2-40B4-BE49-F238E27FC236}">
                <a16:creationId xmlns:a16="http://schemas.microsoft.com/office/drawing/2014/main" id="{C851CC88-793A-4540-98E4-89AC9F1F848B}"/>
              </a:ext>
            </a:extLst>
          </p:cNvPr>
          <p:cNvSpPr/>
          <p:nvPr/>
        </p:nvSpPr>
        <p:spPr bwMode="gray">
          <a:xfrm>
            <a:off x="0" y="-30405"/>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22" name="TextBox 21">
            <a:extLst>
              <a:ext uri="{FF2B5EF4-FFF2-40B4-BE49-F238E27FC236}">
                <a16:creationId xmlns:a16="http://schemas.microsoft.com/office/drawing/2014/main" id="{A9A64B33-6C93-4DC9-A99E-19B31749EB0C}"/>
              </a:ext>
            </a:extLst>
          </p:cNvPr>
          <p:cNvSpPr txBox="1"/>
          <p:nvPr/>
        </p:nvSpPr>
        <p:spPr>
          <a:xfrm>
            <a:off x="678100" y="318523"/>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Running the Application – Example File Formats</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77976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A0EEB1-1823-4CA9-9E4D-E4768DAD37AC}"/>
              </a:ext>
            </a:extLst>
          </p:cNvPr>
          <p:cNvSpPr txBox="1"/>
          <p:nvPr/>
        </p:nvSpPr>
        <p:spPr>
          <a:xfrm>
            <a:off x="404132" y="194627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Example2_predictions.csv</a:t>
            </a:r>
            <a:endParaRPr lang="en-US" b="1" dirty="0">
              <a:cs typeface="Calibri"/>
            </a:endParaRPr>
          </a:p>
        </p:txBody>
      </p:sp>
      <p:pic>
        <p:nvPicPr>
          <p:cNvPr id="3" name="Picture 3" descr="Table&#10;&#10;Description automatically generated">
            <a:extLst>
              <a:ext uri="{FF2B5EF4-FFF2-40B4-BE49-F238E27FC236}">
                <a16:creationId xmlns:a16="http://schemas.microsoft.com/office/drawing/2014/main" id="{52239E55-4270-4E07-8432-272ED0803835}"/>
              </a:ext>
            </a:extLst>
          </p:cNvPr>
          <p:cNvPicPr>
            <a:picLocks noChangeAspect="1"/>
          </p:cNvPicPr>
          <p:nvPr/>
        </p:nvPicPr>
        <p:blipFill>
          <a:blip r:embed="rId2"/>
          <a:stretch>
            <a:fillRect/>
          </a:stretch>
        </p:blipFill>
        <p:spPr>
          <a:xfrm>
            <a:off x="460828" y="2436152"/>
            <a:ext cx="11178196" cy="2450245"/>
          </a:xfrm>
          <a:prstGeom prst="rect">
            <a:avLst/>
          </a:prstGeom>
        </p:spPr>
      </p:pic>
      <p:sp>
        <p:nvSpPr>
          <p:cNvPr id="5" name="Rectangle 4">
            <a:extLst>
              <a:ext uri="{FF2B5EF4-FFF2-40B4-BE49-F238E27FC236}">
                <a16:creationId xmlns:a16="http://schemas.microsoft.com/office/drawing/2014/main" id="{D5E7C1D5-F32A-4C8B-9780-4B0D77888224}"/>
              </a:ext>
            </a:extLst>
          </p:cNvPr>
          <p:cNvSpPr/>
          <p:nvPr/>
        </p:nvSpPr>
        <p:spPr bwMode="gray">
          <a:xfrm>
            <a:off x="0" y="10694"/>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7" name="TextBox 6">
            <a:extLst>
              <a:ext uri="{FF2B5EF4-FFF2-40B4-BE49-F238E27FC236}">
                <a16:creationId xmlns:a16="http://schemas.microsoft.com/office/drawing/2014/main" id="{98129512-36BC-4049-AF7A-2E9EE465F60D}"/>
              </a:ext>
            </a:extLst>
          </p:cNvPr>
          <p:cNvSpPr txBox="1"/>
          <p:nvPr/>
        </p:nvSpPr>
        <p:spPr>
          <a:xfrm>
            <a:off x="678100" y="339072"/>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Running the Application – Example2 Results</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59045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A0EEB1-1823-4CA9-9E4D-E4768DAD37AC}"/>
              </a:ext>
            </a:extLst>
          </p:cNvPr>
          <p:cNvSpPr txBox="1"/>
          <p:nvPr/>
        </p:nvSpPr>
        <p:spPr>
          <a:xfrm>
            <a:off x="404132" y="194627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Example3_predictions.csv</a:t>
            </a:r>
            <a:endParaRPr lang="en-US" b="1">
              <a:cs typeface="Calibri"/>
            </a:endParaRPr>
          </a:p>
        </p:txBody>
      </p:sp>
      <p:pic>
        <p:nvPicPr>
          <p:cNvPr id="8" name="Picture 8" descr="Table&#10;&#10;Description automatically generated">
            <a:extLst>
              <a:ext uri="{FF2B5EF4-FFF2-40B4-BE49-F238E27FC236}">
                <a16:creationId xmlns:a16="http://schemas.microsoft.com/office/drawing/2014/main" id="{01112B22-CD21-4A69-9146-BAB7453AD36C}"/>
              </a:ext>
            </a:extLst>
          </p:cNvPr>
          <p:cNvPicPr>
            <a:picLocks noChangeAspect="1"/>
          </p:cNvPicPr>
          <p:nvPr/>
        </p:nvPicPr>
        <p:blipFill>
          <a:blip r:embed="rId2"/>
          <a:stretch>
            <a:fillRect/>
          </a:stretch>
        </p:blipFill>
        <p:spPr>
          <a:xfrm>
            <a:off x="488043" y="2395204"/>
            <a:ext cx="11234055" cy="3283164"/>
          </a:xfrm>
          <a:prstGeom prst="rect">
            <a:avLst/>
          </a:prstGeom>
        </p:spPr>
      </p:pic>
      <p:sp>
        <p:nvSpPr>
          <p:cNvPr id="5" name="Rectangle 4">
            <a:extLst>
              <a:ext uri="{FF2B5EF4-FFF2-40B4-BE49-F238E27FC236}">
                <a16:creationId xmlns:a16="http://schemas.microsoft.com/office/drawing/2014/main" id="{8D8CF926-9302-43EF-A5BD-6FF2D04FBA41}"/>
              </a:ext>
            </a:extLst>
          </p:cNvPr>
          <p:cNvSpPr/>
          <p:nvPr/>
        </p:nvSpPr>
        <p:spPr bwMode="gray">
          <a:xfrm>
            <a:off x="0" y="-20124"/>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7" name="TextBox 6">
            <a:extLst>
              <a:ext uri="{FF2B5EF4-FFF2-40B4-BE49-F238E27FC236}">
                <a16:creationId xmlns:a16="http://schemas.microsoft.com/office/drawing/2014/main" id="{A08356D7-FAD1-4A98-81A3-3765ED64D9CE}"/>
              </a:ext>
            </a:extLst>
          </p:cNvPr>
          <p:cNvSpPr txBox="1"/>
          <p:nvPr/>
        </p:nvSpPr>
        <p:spPr>
          <a:xfrm>
            <a:off x="678100" y="318529"/>
            <a:ext cx="9945379" cy="587340"/>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Running the Application – Example3 Results</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223544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nancial_Fill_2">
            <a:extLst>
              <a:ext uri="{FF2B5EF4-FFF2-40B4-BE49-F238E27FC236}">
                <a16:creationId xmlns:a16="http://schemas.microsoft.com/office/drawing/2014/main" id="{E65ECDFF-5992-4665-9CDA-8E153F9FC937}"/>
              </a:ext>
            </a:extLst>
          </p:cNvPr>
          <p:cNvSpPr>
            <a:spLocks noChangeAspect="1" noEditPoints="1"/>
          </p:cNvSpPr>
          <p:nvPr/>
        </p:nvSpPr>
        <p:spPr bwMode="auto">
          <a:xfrm>
            <a:off x="0" y="0"/>
            <a:ext cx="0" cy="0"/>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8" name="Title 2">
            <a:extLst>
              <a:ext uri="{FF2B5EF4-FFF2-40B4-BE49-F238E27FC236}">
                <a16:creationId xmlns:a16="http://schemas.microsoft.com/office/drawing/2014/main" id="{47250952-A5C0-49B0-8647-1165DC33EE4C}"/>
              </a:ext>
            </a:extLst>
          </p:cNvPr>
          <p:cNvSpPr txBox="1">
            <a:spLocks/>
          </p:cNvSpPr>
          <p:nvPr/>
        </p:nvSpPr>
        <p:spPr bwMode="gray">
          <a:xfrm>
            <a:off x="393626" y="466830"/>
            <a:ext cx="11299751" cy="334102"/>
          </a:xfrm>
          <a:prstGeom prst="rect">
            <a:avLst/>
          </a:prstGeom>
          <a:noFill/>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Segoe UI Semibold" panose="020B0702040204020203" pitchFamily="34" charset="0"/>
                <a:ea typeface="+mj-ea"/>
                <a:cs typeface="Segoe UI Semibold" panose="020B0702040204020203"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en-US" b="1" dirty="0">
                <a:solidFill>
                  <a:srgbClr val="86BC25"/>
                </a:solidFill>
                <a:latin typeface="Open Sans"/>
                <a:ea typeface="Open Sans" panose="020B0606030504020204" pitchFamily="34" charset="0"/>
                <a:cs typeface="Open Sans" panose="020B0606030504020204" pitchFamily="34" charset="0"/>
              </a:rPr>
              <a:t>Objective</a:t>
            </a:r>
            <a:endParaRPr kumimoji="0" lang="en-US"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p:txBody>
      </p:sp>
      <p:sp>
        <p:nvSpPr>
          <p:cNvPr id="24" name="Content Placeholder 2">
            <a:extLst>
              <a:ext uri="{FF2B5EF4-FFF2-40B4-BE49-F238E27FC236}">
                <a16:creationId xmlns:a16="http://schemas.microsoft.com/office/drawing/2014/main" id="{0AF9E9D8-2691-48D9-94CF-3D7D218C2F68}"/>
              </a:ext>
            </a:extLst>
          </p:cNvPr>
          <p:cNvSpPr txBox="1">
            <a:spLocks/>
          </p:cNvSpPr>
          <p:nvPr/>
        </p:nvSpPr>
        <p:spPr>
          <a:xfrm>
            <a:off x="407986" y="2197908"/>
            <a:ext cx="11376024" cy="389925"/>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n-ea"/>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273050" indent="-273050" algn="l" defTabSz="914400" rtl="0" eaLnBrk="1" latinLnBrk="0" hangingPunct="1">
              <a:lnSpc>
                <a:spcPct val="90000"/>
              </a:lnSpc>
              <a:spcBef>
                <a:spcPts val="600"/>
              </a:spcBef>
              <a:buClr>
                <a:schemeClr val="accent2"/>
              </a:buClr>
              <a:buSzPct val="100000"/>
              <a:buFont typeface="Arial" panose="020B0604020202020204" pitchFamily="34" charset="0"/>
              <a:buChar char="•"/>
              <a:defRPr sz="2400" kern="1200" spc="0">
                <a:solidFill>
                  <a:schemeClr val="tx1"/>
                </a:solidFill>
                <a:latin typeface="+mn-lt"/>
                <a:ea typeface="+mn-ea"/>
                <a:cs typeface="+mn-cs"/>
              </a:defRPr>
            </a:lvl3pPr>
            <a:lvl4pPr marL="538163" indent="-271463" algn="l" defTabSz="914400" rtl="0" eaLnBrk="1" latinLnBrk="0" hangingPunct="1">
              <a:lnSpc>
                <a:spcPct val="90000"/>
              </a:lnSpc>
              <a:spcBef>
                <a:spcPts val="400"/>
              </a:spcBef>
              <a:buClr>
                <a:schemeClr val="accent2"/>
              </a:buClr>
              <a:buFont typeface="Mars Centra" pitchFamily="2" charset="0"/>
              <a:buChar char="–"/>
              <a:defRPr sz="2000" kern="1200" spc="0">
                <a:solidFill>
                  <a:schemeClr val="tx1"/>
                </a:solidFill>
                <a:latin typeface="+mn-lt"/>
                <a:ea typeface="+mn-ea"/>
                <a:cs typeface="+mn-cs"/>
              </a:defRPr>
            </a:lvl4pPr>
            <a:lvl5pPr marL="719138" indent="-180975" algn="l" defTabSz="914400" rtl="0" eaLnBrk="1" latinLnBrk="0" hangingPunct="1">
              <a:lnSpc>
                <a:spcPct val="90000"/>
              </a:lnSpc>
              <a:spcBef>
                <a:spcPts val="200"/>
              </a:spcBef>
              <a:spcAft>
                <a:spcPts val="300"/>
              </a:spcAft>
              <a:buClr>
                <a:schemeClr val="tx1"/>
              </a:buClr>
              <a:buFont typeface="Mars Centra" pitchFamily="2" charset="0"/>
              <a:buChar char="•"/>
              <a:defRPr sz="1800" kern="1200" spc="0">
                <a:solidFill>
                  <a:schemeClr val="tx1"/>
                </a:solidFill>
                <a:latin typeface="+mn-lt"/>
                <a:ea typeface="+mn-ea"/>
                <a:cs typeface="+mn-cs"/>
              </a:defRPr>
            </a:lvl5pPr>
            <a:lvl6pPr marL="893763" indent="-179388" algn="l" defTabSz="914400" rtl="0" eaLnBrk="1" latinLnBrk="0" hangingPunct="1">
              <a:lnSpc>
                <a:spcPct val="90000"/>
              </a:lnSpc>
              <a:spcBef>
                <a:spcPts val="500"/>
              </a:spcBef>
              <a:buFont typeface="Mars Centra" pitchFamily="2" charset="0"/>
              <a:buChar char="•"/>
              <a:tabLst>
                <a:tab pos="893763" algn="l"/>
              </a:tabLst>
              <a:defRPr sz="1800" kern="1200">
                <a:solidFill>
                  <a:schemeClr val="tx1"/>
                </a:solidFill>
                <a:latin typeface="+mn-lt"/>
                <a:ea typeface="+mn-ea"/>
                <a:cs typeface="+mn-cs"/>
              </a:defRPr>
            </a:lvl6pPr>
            <a:lvl7pPr marL="1071563" indent="-177800"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7pPr>
            <a:lvl8pPr marL="1250950" indent="-179388"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8pPr>
            <a:lvl9pPr marL="1439863" indent="-188913"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9pPr>
          </a:lstStyle>
          <a:p>
            <a:pPr>
              <a:defRPr/>
            </a:pPr>
            <a:r>
              <a:rPr lang="en-US" b="0" dirty="0">
                <a:solidFill>
                  <a:schemeClr val="bg2">
                    <a:lumMod val="25000"/>
                  </a:schemeClr>
                </a:solidFill>
                <a:latin typeface="Mars Centra"/>
              </a:rPr>
              <a:t>Understand the AI-Atom model</a:t>
            </a:r>
          </a:p>
        </p:txBody>
      </p:sp>
      <p:cxnSp>
        <p:nvCxnSpPr>
          <p:cNvPr id="27" name="Straight Connector 26">
            <a:extLst>
              <a:ext uri="{FF2B5EF4-FFF2-40B4-BE49-F238E27FC236}">
                <a16:creationId xmlns:a16="http://schemas.microsoft.com/office/drawing/2014/main" id="{DE6ADD0D-016C-4F92-8DE1-E627239B7844}"/>
              </a:ext>
            </a:extLst>
          </p:cNvPr>
          <p:cNvCxnSpPr/>
          <p:nvPr/>
        </p:nvCxnSpPr>
        <p:spPr>
          <a:xfrm>
            <a:off x="407986" y="2127334"/>
            <a:ext cx="1090771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8483FBF-4564-47DE-9F46-754C74D96E01}"/>
              </a:ext>
            </a:extLst>
          </p:cNvPr>
          <p:cNvSpPr txBox="1">
            <a:spLocks/>
          </p:cNvSpPr>
          <p:nvPr/>
        </p:nvSpPr>
        <p:spPr>
          <a:xfrm>
            <a:off x="407986" y="1315869"/>
            <a:ext cx="11376024" cy="389925"/>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n-ea"/>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273050" indent="-273050" algn="l" defTabSz="914400" rtl="0" eaLnBrk="1" latinLnBrk="0" hangingPunct="1">
              <a:lnSpc>
                <a:spcPct val="90000"/>
              </a:lnSpc>
              <a:spcBef>
                <a:spcPts val="600"/>
              </a:spcBef>
              <a:buClr>
                <a:schemeClr val="accent2"/>
              </a:buClr>
              <a:buSzPct val="100000"/>
              <a:buFont typeface="Arial" panose="020B0604020202020204" pitchFamily="34" charset="0"/>
              <a:buChar char="•"/>
              <a:defRPr sz="2400" kern="1200" spc="0">
                <a:solidFill>
                  <a:schemeClr val="tx1"/>
                </a:solidFill>
                <a:latin typeface="+mn-lt"/>
                <a:ea typeface="+mn-ea"/>
                <a:cs typeface="+mn-cs"/>
              </a:defRPr>
            </a:lvl3pPr>
            <a:lvl4pPr marL="538163" indent="-271463" algn="l" defTabSz="914400" rtl="0" eaLnBrk="1" latinLnBrk="0" hangingPunct="1">
              <a:lnSpc>
                <a:spcPct val="90000"/>
              </a:lnSpc>
              <a:spcBef>
                <a:spcPts val="400"/>
              </a:spcBef>
              <a:buClr>
                <a:schemeClr val="accent2"/>
              </a:buClr>
              <a:buFont typeface="Mars Centra" pitchFamily="2" charset="0"/>
              <a:buChar char="–"/>
              <a:defRPr sz="2000" kern="1200" spc="0">
                <a:solidFill>
                  <a:schemeClr val="tx1"/>
                </a:solidFill>
                <a:latin typeface="+mn-lt"/>
                <a:ea typeface="+mn-ea"/>
                <a:cs typeface="+mn-cs"/>
              </a:defRPr>
            </a:lvl4pPr>
            <a:lvl5pPr marL="719138" indent="-180975" algn="l" defTabSz="914400" rtl="0" eaLnBrk="1" latinLnBrk="0" hangingPunct="1">
              <a:lnSpc>
                <a:spcPct val="90000"/>
              </a:lnSpc>
              <a:spcBef>
                <a:spcPts val="200"/>
              </a:spcBef>
              <a:spcAft>
                <a:spcPts val="300"/>
              </a:spcAft>
              <a:buClr>
                <a:schemeClr val="tx1"/>
              </a:buClr>
              <a:buFont typeface="Mars Centra" pitchFamily="2" charset="0"/>
              <a:buChar char="•"/>
              <a:defRPr sz="1800" kern="1200" spc="0">
                <a:solidFill>
                  <a:schemeClr val="tx1"/>
                </a:solidFill>
                <a:latin typeface="+mn-lt"/>
                <a:ea typeface="+mn-ea"/>
                <a:cs typeface="+mn-cs"/>
              </a:defRPr>
            </a:lvl5pPr>
            <a:lvl6pPr marL="893763" indent="-179388" algn="l" defTabSz="914400" rtl="0" eaLnBrk="1" latinLnBrk="0" hangingPunct="1">
              <a:lnSpc>
                <a:spcPct val="90000"/>
              </a:lnSpc>
              <a:spcBef>
                <a:spcPts val="500"/>
              </a:spcBef>
              <a:buFont typeface="Mars Centra" pitchFamily="2" charset="0"/>
              <a:buChar char="•"/>
              <a:tabLst>
                <a:tab pos="893763" algn="l"/>
              </a:tabLst>
              <a:defRPr sz="1800" kern="1200">
                <a:solidFill>
                  <a:schemeClr val="tx1"/>
                </a:solidFill>
                <a:latin typeface="+mn-lt"/>
                <a:ea typeface="+mn-ea"/>
                <a:cs typeface="+mn-cs"/>
              </a:defRPr>
            </a:lvl6pPr>
            <a:lvl7pPr marL="1071563" indent="-177800"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7pPr>
            <a:lvl8pPr marL="1250950" indent="-179388"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8pPr>
            <a:lvl9pPr marL="1439863" indent="-188913"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2">
                    <a:lumMod val="25000"/>
                  </a:schemeClr>
                </a:solidFill>
                <a:effectLst/>
                <a:uLnTx/>
                <a:uFillTx/>
                <a:latin typeface="Mars Centra"/>
                <a:ea typeface="+mn-ea"/>
                <a:cs typeface="+mn-cs"/>
              </a:rPr>
              <a:t>AI within Atom Space</a:t>
            </a:r>
          </a:p>
        </p:txBody>
      </p:sp>
      <p:cxnSp>
        <p:nvCxnSpPr>
          <p:cNvPr id="31" name="Straight Connector 30">
            <a:extLst>
              <a:ext uri="{FF2B5EF4-FFF2-40B4-BE49-F238E27FC236}">
                <a16:creationId xmlns:a16="http://schemas.microsoft.com/office/drawing/2014/main" id="{ECC549FE-543E-46B2-8B0A-F8896A0534A1}"/>
              </a:ext>
            </a:extLst>
          </p:cNvPr>
          <p:cNvCxnSpPr/>
          <p:nvPr/>
        </p:nvCxnSpPr>
        <p:spPr>
          <a:xfrm>
            <a:off x="393626" y="2573901"/>
            <a:ext cx="1090771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825CAE4-69F1-48F4-8012-80DFC47FE357}"/>
              </a:ext>
            </a:extLst>
          </p:cNvPr>
          <p:cNvSpPr txBox="1">
            <a:spLocks/>
          </p:cNvSpPr>
          <p:nvPr/>
        </p:nvSpPr>
        <p:spPr>
          <a:xfrm>
            <a:off x="407986" y="1770795"/>
            <a:ext cx="11376024" cy="389925"/>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n-ea"/>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273050" indent="-273050" algn="l" defTabSz="914400" rtl="0" eaLnBrk="1" latinLnBrk="0" hangingPunct="1">
              <a:lnSpc>
                <a:spcPct val="90000"/>
              </a:lnSpc>
              <a:spcBef>
                <a:spcPts val="600"/>
              </a:spcBef>
              <a:buClr>
                <a:schemeClr val="accent2"/>
              </a:buClr>
              <a:buSzPct val="100000"/>
              <a:buFont typeface="Arial" panose="020B0604020202020204" pitchFamily="34" charset="0"/>
              <a:buChar char="•"/>
              <a:defRPr sz="2400" kern="1200" spc="0">
                <a:solidFill>
                  <a:schemeClr val="tx1"/>
                </a:solidFill>
                <a:latin typeface="+mn-lt"/>
                <a:ea typeface="+mn-ea"/>
                <a:cs typeface="+mn-cs"/>
              </a:defRPr>
            </a:lvl3pPr>
            <a:lvl4pPr marL="538163" indent="-271463" algn="l" defTabSz="914400" rtl="0" eaLnBrk="1" latinLnBrk="0" hangingPunct="1">
              <a:lnSpc>
                <a:spcPct val="90000"/>
              </a:lnSpc>
              <a:spcBef>
                <a:spcPts val="400"/>
              </a:spcBef>
              <a:buClr>
                <a:schemeClr val="accent2"/>
              </a:buClr>
              <a:buFont typeface="Mars Centra" pitchFamily="2" charset="0"/>
              <a:buChar char="–"/>
              <a:defRPr sz="2000" kern="1200" spc="0">
                <a:solidFill>
                  <a:schemeClr val="tx1"/>
                </a:solidFill>
                <a:latin typeface="+mn-lt"/>
                <a:ea typeface="+mn-ea"/>
                <a:cs typeface="+mn-cs"/>
              </a:defRPr>
            </a:lvl4pPr>
            <a:lvl5pPr marL="719138" indent="-180975" algn="l" defTabSz="914400" rtl="0" eaLnBrk="1" latinLnBrk="0" hangingPunct="1">
              <a:lnSpc>
                <a:spcPct val="90000"/>
              </a:lnSpc>
              <a:spcBef>
                <a:spcPts val="200"/>
              </a:spcBef>
              <a:spcAft>
                <a:spcPts val="300"/>
              </a:spcAft>
              <a:buClr>
                <a:schemeClr val="tx1"/>
              </a:buClr>
              <a:buFont typeface="Mars Centra" pitchFamily="2" charset="0"/>
              <a:buChar char="•"/>
              <a:defRPr sz="1800" kern="1200" spc="0">
                <a:solidFill>
                  <a:schemeClr val="tx1"/>
                </a:solidFill>
                <a:latin typeface="+mn-lt"/>
                <a:ea typeface="+mn-ea"/>
                <a:cs typeface="+mn-cs"/>
              </a:defRPr>
            </a:lvl5pPr>
            <a:lvl6pPr marL="893763" indent="-179388" algn="l" defTabSz="914400" rtl="0" eaLnBrk="1" latinLnBrk="0" hangingPunct="1">
              <a:lnSpc>
                <a:spcPct val="90000"/>
              </a:lnSpc>
              <a:spcBef>
                <a:spcPts val="500"/>
              </a:spcBef>
              <a:buFont typeface="Mars Centra" pitchFamily="2" charset="0"/>
              <a:buChar char="•"/>
              <a:tabLst>
                <a:tab pos="893763" algn="l"/>
              </a:tabLst>
              <a:defRPr sz="1800" kern="1200">
                <a:solidFill>
                  <a:schemeClr val="tx1"/>
                </a:solidFill>
                <a:latin typeface="+mn-lt"/>
                <a:ea typeface="+mn-ea"/>
                <a:cs typeface="+mn-cs"/>
              </a:defRPr>
            </a:lvl6pPr>
            <a:lvl7pPr marL="1071563" indent="-177800"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7pPr>
            <a:lvl8pPr marL="1250950" indent="-179388"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8pPr>
            <a:lvl9pPr marL="1439863" indent="-188913"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9pPr>
          </a:lstStyle>
          <a:p>
            <a:pPr>
              <a:defRPr/>
            </a:pPr>
            <a:r>
              <a:rPr lang="en-US" b="0" dirty="0">
                <a:solidFill>
                  <a:schemeClr val="bg2">
                    <a:lumMod val="25000"/>
                  </a:schemeClr>
                </a:solidFill>
                <a:latin typeface="Mars Centra"/>
              </a:rPr>
              <a:t>Leveraging the Predictive Model for baseline mapping</a:t>
            </a:r>
          </a:p>
        </p:txBody>
      </p:sp>
      <p:cxnSp>
        <p:nvCxnSpPr>
          <p:cNvPr id="33" name="Straight Connector 32">
            <a:extLst>
              <a:ext uri="{FF2B5EF4-FFF2-40B4-BE49-F238E27FC236}">
                <a16:creationId xmlns:a16="http://schemas.microsoft.com/office/drawing/2014/main" id="{AAA98453-2250-489A-A1EE-FF5DC474CFB6}"/>
              </a:ext>
            </a:extLst>
          </p:cNvPr>
          <p:cNvCxnSpPr/>
          <p:nvPr/>
        </p:nvCxnSpPr>
        <p:spPr>
          <a:xfrm>
            <a:off x="407986" y="1707241"/>
            <a:ext cx="1090771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F78B96-DE7F-4044-8289-B396BE18165E}"/>
              </a:ext>
            </a:extLst>
          </p:cNvPr>
          <p:cNvSpPr txBox="1">
            <a:spLocks/>
          </p:cNvSpPr>
          <p:nvPr/>
        </p:nvSpPr>
        <p:spPr>
          <a:xfrm>
            <a:off x="393626" y="2587833"/>
            <a:ext cx="11376024" cy="389925"/>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n-ea"/>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273050" indent="-273050" algn="l" defTabSz="914400" rtl="0" eaLnBrk="1" latinLnBrk="0" hangingPunct="1">
              <a:lnSpc>
                <a:spcPct val="90000"/>
              </a:lnSpc>
              <a:spcBef>
                <a:spcPts val="600"/>
              </a:spcBef>
              <a:buClr>
                <a:schemeClr val="accent2"/>
              </a:buClr>
              <a:buSzPct val="100000"/>
              <a:buFont typeface="Arial" panose="020B0604020202020204" pitchFamily="34" charset="0"/>
              <a:buChar char="•"/>
              <a:defRPr sz="2400" kern="1200" spc="0">
                <a:solidFill>
                  <a:schemeClr val="tx1"/>
                </a:solidFill>
                <a:latin typeface="+mn-lt"/>
                <a:ea typeface="+mn-ea"/>
                <a:cs typeface="+mn-cs"/>
              </a:defRPr>
            </a:lvl3pPr>
            <a:lvl4pPr marL="538163" indent="-271463" algn="l" defTabSz="914400" rtl="0" eaLnBrk="1" latinLnBrk="0" hangingPunct="1">
              <a:lnSpc>
                <a:spcPct val="90000"/>
              </a:lnSpc>
              <a:spcBef>
                <a:spcPts val="400"/>
              </a:spcBef>
              <a:buClr>
                <a:schemeClr val="accent2"/>
              </a:buClr>
              <a:buFont typeface="Mars Centra" pitchFamily="2" charset="0"/>
              <a:buChar char="–"/>
              <a:defRPr sz="2000" kern="1200" spc="0">
                <a:solidFill>
                  <a:schemeClr val="tx1"/>
                </a:solidFill>
                <a:latin typeface="+mn-lt"/>
                <a:ea typeface="+mn-ea"/>
                <a:cs typeface="+mn-cs"/>
              </a:defRPr>
            </a:lvl4pPr>
            <a:lvl5pPr marL="719138" indent="-180975" algn="l" defTabSz="914400" rtl="0" eaLnBrk="1" latinLnBrk="0" hangingPunct="1">
              <a:lnSpc>
                <a:spcPct val="90000"/>
              </a:lnSpc>
              <a:spcBef>
                <a:spcPts val="200"/>
              </a:spcBef>
              <a:spcAft>
                <a:spcPts val="300"/>
              </a:spcAft>
              <a:buClr>
                <a:schemeClr val="tx1"/>
              </a:buClr>
              <a:buFont typeface="Mars Centra" pitchFamily="2" charset="0"/>
              <a:buChar char="•"/>
              <a:defRPr sz="1800" kern="1200" spc="0">
                <a:solidFill>
                  <a:schemeClr val="tx1"/>
                </a:solidFill>
                <a:latin typeface="+mn-lt"/>
                <a:ea typeface="+mn-ea"/>
                <a:cs typeface="+mn-cs"/>
              </a:defRPr>
            </a:lvl5pPr>
            <a:lvl6pPr marL="893763" indent="-179388" algn="l" defTabSz="914400" rtl="0" eaLnBrk="1" latinLnBrk="0" hangingPunct="1">
              <a:lnSpc>
                <a:spcPct val="90000"/>
              </a:lnSpc>
              <a:spcBef>
                <a:spcPts val="500"/>
              </a:spcBef>
              <a:buFont typeface="Mars Centra" pitchFamily="2" charset="0"/>
              <a:buChar char="•"/>
              <a:tabLst>
                <a:tab pos="893763" algn="l"/>
              </a:tabLst>
              <a:defRPr sz="1800" kern="1200">
                <a:solidFill>
                  <a:schemeClr val="tx1"/>
                </a:solidFill>
                <a:latin typeface="+mn-lt"/>
                <a:ea typeface="+mn-ea"/>
                <a:cs typeface="+mn-cs"/>
              </a:defRPr>
            </a:lvl6pPr>
            <a:lvl7pPr marL="1071563" indent="-177800"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7pPr>
            <a:lvl8pPr marL="1250950" indent="-179388"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8pPr>
            <a:lvl9pPr marL="1439863" indent="-188913" algn="l" defTabSz="914400" rtl="0" eaLnBrk="1" latinLnBrk="0" hangingPunct="1">
              <a:lnSpc>
                <a:spcPct val="90000"/>
              </a:lnSpc>
              <a:spcBef>
                <a:spcPts val="500"/>
              </a:spcBef>
              <a:buFont typeface="Mars Centra" pitchFamily="2" charset="0"/>
              <a:buChar char="•"/>
              <a:defRPr sz="1800" kern="1200">
                <a:solidFill>
                  <a:schemeClr val="tx1"/>
                </a:solidFill>
                <a:latin typeface="+mn-lt"/>
                <a:ea typeface="+mn-ea"/>
                <a:cs typeface="+mn-cs"/>
              </a:defRPr>
            </a:lvl9pPr>
          </a:lstStyle>
          <a:p>
            <a:pPr>
              <a:defRPr/>
            </a:pPr>
            <a:r>
              <a:rPr lang="en-US" b="0" dirty="0">
                <a:solidFill>
                  <a:schemeClr val="bg2">
                    <a:lumMod val="25000"/>
                  </a:schemeClr>
                </a:solidFill>
                <a:latin typeface="Mars Centra"/>
              </a:rPr>
              <a:t>Q&amp;A</a:t>
            </a:r>
          </a:p>
        </p:txBody>
      </p:sp>
      <p:cxnSp>
        <p:nvCxnSpPr>
          <p:cNvPr id="38" name="Straight Connector 37">
            <a:extLst>
              <a:ext uri="{FF2B5EF4-FFF2-40B4-BE49-F238E27FC236}">
                <a16:creationId xmlns:a16="http://schemas.microsoft.com/office/drawing/2014/main" id="{8658BD40-A61C-43EE-8BDA-C4787A37DA38}"/>
              </a:ext>
            </a:extLst>
          </p:cNvPr>
          <p:cNvCxnSpPr/>
          <p:nvPr/>
        </p:nvCxnSpPr>
        <p:spPr>
          <a:xfrm>
            <a:off x="407986" y="2977758"/>
            <a:ext cx="1090771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1952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5BAC4-CA52-4322-9F34-D6946B44F9AE}"/>
              </a:ext>
            </a:extLst>
          </p:cNvPr>
          <p:cNvSpPr>
            <a:spLocks noGrp="1"/>
          </p:cNvSpPr>
          <p:nvPr>
            <p:ph idx="1"/>
          </p:nvPr>
        </p:nvSpPr>
        <p:spPr/>
        <p:txBody>
          <a:bodyPr vert="horz" lIns="91440" tIns="45720" rIns="91440" bIns="45720" rtlCol="0" anchor="t">
            <a:normAutofit/>
          </a:bodyPr>
          <a:lstStyle/>
          <a:p>
            <a:pPr marL="0" indent="0">
              <a:buNone/>
            </a:pPr>
            <a:r>
              <a:rPr lang="en-US" sz="2300" dirty="0"/>
              <a:t>If running the demo on a custom file, the user will be asked to specify the type of model to use:</a:t>
            </a:r>
          </a:p>
          <a:p>
            <a:pPr marL="0" indent="0">
              <a:buNone/>
            </a:pPr>
            <a:endParaRPr lang="en-US" dirty="0"/>
          </a:p>
          <a:p>
            <a:pPr marL="0" indent="0">
              <a:buNone/>
            </a:pPr>
            <a:endParaRPr lang="en-US" dirty="0"/>
          </a:p>
          <a:p>
            <a:pPr marL="0" indent="0">
              <a:buNone/>
            </a:pPr>
            <a:r>
              <a:rPr lang="en-US" sz="2300" b="1" dirty="0"/>
              <a:t>Short Models</a:t>
            </a:r>
            <a:r>
              <a:rPr lang="en-US" sz="2300" dirty="0"/>
              <a:t> should be selected for files with </a:t>
            </a:r>
            <a:r>
              <a:rPr lang="en-US" sz="2300" b="1" dirty="0"/>
              <a:t>no hierarchy</a:t>
            </a:r>
            <a:r>
              <a:rPr lang="en-US" sz="2300" dirty="0"/>
              <a:t> levels (description only) while </a:t>
            </a:r>
            <a:r>
              <a:rPr lang="en-US" sz="2300" b="1" dirty="0"/>
              <a:t>Long Models</a:t>
            </a:r>
            <a:r>
              <a:rPr lang="en-US" sz="2300" dirty="0"/>
              <a:t> should be used for files </a:t>
            </a:r>
            <a:r>
              <a:rPr lang="en-US" sz="2300" b="1" dirty="0"/>
              <a:t>with hierarchy</a:t>
            </a:r>
            <a:r>
              <a:rPr lang="en-US" sz="2300" dirty="0"/>
              <a:t> levels included. </a:t>
            </a:r>
          </a:p>
          <a:p>
            <a:pPr marL="0" indent="0">
              <a:buNone/>
            </a:pPr>
            <a:r>
              <a:rPr lang="en-US" sz="2300" b="1" dirty="0"/>
              <a:t>Note</a:t>
            </a:r>
            <a:r>
              <a:rPr lang="en-US" dirty="0"/>
              <a:t>: </a:t>
            </a:r>
            <a:r>
              <a:rPr lang="en-US" sz="2300" dirty="0"/>
              <a:t>Although the minimum number of source/target levels for the Long Model is 1, it is best to use it on files with </a:t>
            </a:r>
            <a:r>
              <a:rPr lang="en-US" sz="2300" u="sng" dirty="0"/>
              <a:t>at least 3</a:t>
            </a:r>
            <a:r>
              <a:rPr lang="en-US" sz="2300" dirty="0"/>
              <a:t> levels in the hierarchy, as this is what was used during model training. The short model should be used for files with &lt; 3 levels for stronger predictions. </a:t>
            </a:r>
          </a:p>
          <a:p>
            <a:pPr marL="0" indent="0">
              <a:buNone/>
            </a:pPr>
            <a:endParaRPr lang="en-US" dirty="0"/>
          </a:p>
        </p:txBody>
      </p:sp>
      <p:pic>
        <p:nvPicPr>
          <p:cNvPr id="4" name="Picture 3">
            <a:extLst>
              <a:ext uri="{FF2B5EF4-FFF2-40B4-BE49-F238E27FC236}">
                <a16:creationId xmlns:a16="http://schemas.microsoft.com/office/drawing/2014/main" id="{FCB55233-D177-4CB3-B338-3A76A921834F}"/>
              </a:ext>
            </a:extLst>
          </p:cNvPr>
          <p:cNvPicPr>
            <a:picLocks noChangeAspect="1"/>
          </p:cNvPicPr>
          <p:nvPr/>
        </p:nvPicPr>
        <p:blipFill>
          <a:blip r:embed="rId2"/>
          <a:stretch>
            <a:fillRect/>
          </a:stretch>
        </p:blipFill>
        <p:spPr>
          <a:xfrm>
            <a:off x="838200" y="2701018"/>
            <a:ext cx="10075520" cy="586468"/>
          </a:xfrm>
          <a:prstGeom prst="rect">
            <a:avLst/>
          </a:prstGeom>
        </p:spPr>
      </p:pic>
      <p:sp>
        <p:nvSpPr>
          <p:cNvPr id="5" name="Rectangle 4">
            <a:extLst>
              <a:ext uri="{FF2B5EF4-FFF2-40B4-BE49-F238E27FC236}">
                <a16:creationId xmlns:a16="http://schemas.microsoft.com/office/drawing/2014/main" id="{45C9E393-81C7-43A9-B044-48AFB7654412}"/>
              </a:ext>
            </a:extLst>
          </p:cNvPr>
          <p:cNvSpPr/>
          <p:nvPr/>
        </p:nvSpPr>
        <p:spPr bwMode="gray">
          <a:xfrm>
            <a:off x="0" y="428"/>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6" name="TextBox 5">
            <a:extLst>
              <a:ext uri="{FF2B5EF4-FFF2-40B4-BE49-F238E27FC236}">
                <a16:creationId xmlns:a16="http://schemas.microsoft.com/office/drawing/2014/main" id="{3EF48395-1928-4C4F-AC7F-AC820524DD5C}"/>
              </a:ext>
            </a:extLst>
          </p:cNvPr>
          <p:cNvSpPr txBox="1"/>
          <p:nvPr/>
        </p:nvSpPr>
        <p:spPr>
          <a:xfrm>
            <a:off x="678100" y="328806"/>
            <a:ext cx="9945379" cy="592213"/>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Running the Application – </a:t>
            </a:r>
            <a:r>
              <a:rPr lang="en-US" sz="3200" dirty="0">
                <a:solidFill>
                  <a:schemeClr val="bg1"/>
                </a:solidFill>
              </a:rPr>
              <a:t>Custom File</a:t>
            </a:r>
          </a:p>
        </p:txBody>
      </p:sp>
    </p:spTree>
    <p:extLst>
      <p:ext uri="{BB962C8B-B14F-4D97-AF65-F5344CB8AC3E}">
        <p14:creationId xmlns:p14="http://schemas.microsoft.com/office/powerpoint/2010/main" val="167532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2E4CB-B960-4EE4-A50D-FD9CD940B225}"/>
              </a:ext>
            </a:extLst>
          </p:cNvPr>
          <p:cNvSpPr>
            <a:spLocks noGrp="1"/>
          </p:cNvSpPr>
          <p:nvPr>
            <p:ph idx="1"/>
          </p:nvPr>
        </p:nvSpPr>
        <p:spPr/>
        <p:txBody>
          <a:bodyPr vert="horz" lIns="91440" tIns="45720" rIns="91440" bIns="45720" rtlCol="0" anchor="t">
            <a:normAutofit/>
          </a:bodyPr>
          <a:lstStyle/>
          <a:p>
            <a:r>
              <a:rPr lang="en-US" sz="2300" dirty="0"/>
              <a:t>After running the demo, a csv of model predictions will be saved under the predictions folder. The output file will consist of source accounts, respective target predictions, and a confidence score.</a:t>
            </a:r>
          </a:p>
          <a:p>
            <a:r>
              <a:rPr lang="en-US" sz="2300" dirty="0"/>
              <a:t>If the input file also provides ground truth target account data, the targets will be appended along with calculated bleu scores against the predictions, where a score of 1.00 is a perfect match.</a:t>
            </a:r>
          </a:p>
        </p:txBody>
      </p:sp>
      <p:sp>
        <p:nvSpPr>
          <p:cNvPr id="4" name="Rectangle 3">
            <a:extLst>
              <a:ext uri="{FF2B5EF4-FFF2-40B4-BE49-F238E27FC236}">
                <a16:creationId xmlns:a16="http://schemas.microsoft.com/office/drawing/2014/main" id="{167F26B0-3B44-42DC-9F13-1610AC24B484}"/>
              </a:ext>
            </a:extLst>
          </p:cNvPr>
          <p:cNvSpPr/>
          <p:nvPr/>
        </p:nvSpPr>
        <p:spPr bwMode="gray">
          <a:xfrm>
            <a:off x="0" y="435"/>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5" name="TextBox 4">
            <a:extLst>
              <a:ext uri="{FF2B5EF4-FFF2-40B4-BE49-F238E27FC236}">
                <a16:creationId xmlns:a16="http://schemas.microsoft.com/office/drawing/2014/main" id="{117D69FF-755B-4000-83DC-524D36ACF6AD}"/>
              </a:ext>
            </a:extLst>
          </p:cNvPr>
          <p:cNvSpPr txBox="1"/>
          <p:nvPr/>
        </p:nvSpPr>
        <p:spPr>
          <a:xfrm>
            <a:off x="678100" y="318540"/>
            <a:ext cx="9945379" cy="592213"/>
          </a:xfrm>
          <a:prstGeom prst="rect">
            <a:avLst/>
          </a:prstGeom>
          <a:noFill/>
        </p:spPr>
        <p:txBody>
          <a:bodyPr wrap="square" rtlCol="0">
            <a:spAutoFit/>
          </a:bodyPr>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lang="en-US" sz="3200" dirty="0">
                <a:solidFill>
                  <a:schemeClr val="bg1"/>
                </a:solidFill>
                <a:latin typeface="+mn-lt"/>
                <a:ea typeface="+mn-ea"/>
                <a:cs typeface="+mn-cs"/>
              </a:rPr>
              <a:t>Output File</a:t>
            </a:r>
            <a:endParaRPr lang="en-US" sz="3200" dirty="0">
              <a:solidFill>
                <a:schemeClr val="bg1"/>
              </a:solidFill>
            </a:endParaRPr>
          </a:p>
        </p:txBody>
      </p:sp>
    </p:spTree>
    <p:extLst>
      <p:ext uri="{BB962C8B-B14F-4D97-AF65-F5344CB8AC3E}">
        <p14:creationId xmlns:p14="http://schemas.microsoft.com/office/powerpoint/2010/main" val="3814017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D66C005-7015-4F56-BDE9-1C5F02D20E51}"/>
              </a:ext>
            </a:extLst>
          </p:cNvPr>
          <p:cNvPicPr>
            <a:picLocks noChangeAspect="1"/>
          </p:cNvPicPr>
          <p:nvPr/>
        </p:nvPicPr>
        <p:blipFill>
          <a:blip r:embed="rId2"/>
          <a:stretch>
            <a:fillRect/>
          </a:stretch>
        </p:blipFill>
        <p:spPr>
          <a:xfrm>
            <a:off x="826551" y="1700465"/>
            <a:ext cx="4882147" cy="3448475"/>
          </a:xfrm>
          <a:prstGeom prst="rect">
            <a:avLst/>
          </a:prstGeom>
        </p:spPr>
      </p:pic>
      <p:pic>
        <p:nvPicPr>
          <p:cNvPr id="3" name="Picture 4" descr="Chart, bar chart&#10;&#10;Description automatically generated">
            <a:extLst>
              <a:ext uri="{FF2B5EF4-FFF2-40B4-BE49-F238E27FC236}">
                <a16:creationId xmlns:a16="http://schemas.microsoft.com/office/drawing/2014/main" id="{9047358C-5C08-4D1F-8DB1-570750584F43}"/>
              </a:ext>
            </a:extLst>
          </p:cNvPr>
          <p:cNvPicPr>
            <a:picLocks noChangeAspect="1"/>
          </p:cNvPicPr>
          <p:nvPr/>
        </p:nvPicPr>
        <p:blipFill>
          <a:blip r:embed="rId3"/>
          <a:stretch>
            <a:fillRect/>
          </a:stretch>
        </p:blipFill>
        <p:spPr>
          <a:xfrm>
            <a:off x="6008723" y="1740695"/>
            <a:ext cx="5038271" cy="3386157"/>
          </a:xfrm>
          <a:prstGeom prst="rect">
            <a:avLst/>
          </a:prstGeom>
        </p:spPr>
      </p:pic>
      <p:sp>
        <p:nvSpPr>
          <p:cNvPr id="6" name="Title 1">
            <a:extLst>
              <a:ext uri="{FF2B5EF4-FFF2-40B4-BE49-F238E27FC236}">
                <a16:creationId xmlns:a16="http://schemas.microsoft.com/office/drawing/2014/main" id="{C904563D-1DD0-41D5-8ABE-1B4B7D4AB598}"/>
              </a:ext>
            </a:extLst>
          </p:cNvPr>
          <p:cNvSpPr txBox="1">
            <a:spLocks/>
          </p:cNvSpPr>
          <p:nvPr/>
        </p:nvSpPr>
        <p:spPr>
          <a:xfrm>
            <a:off x="450898" y="1937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6000"/>
              </a:lnSpc>
              <a:spcBef>
                <a:spcPts val="0"/>
              </a:spcBef>
              <a:defRPr/>
            </a:pPr>
            <a:endParaRPr lang="en-US" sz="3200" dirty="0">
              <a:solidFill>
                <a:schemeClr val="bg1"/>
              </a:solidFill>
              <a:latin typeface="+mn-lt"/>
              <a:ea typeface="+mn-ea"/>
              <a:cs typeface="+mn-cs"/>
            </a:endParaRPr>
          </a:p>
        </p:txBody>
      </p:sp>
      <p:graphicFrame>
        <p:nvGraphicFramePr>
          <p:cNvPr id="7" name="Table 7">
            <a:extLst>
              <a:ext uri="{FF2B5EF4-FFF2-40B4-BE49-F238E27FC236}">
                <a16:creationId xmlns:a16="http://schemas.microsoft.com/office/drawing/2014/main" id="{6194CA09-A9CD-4F82-957B-C238B00564BE}"/>
              </a:ext>
            </a:extLst>
          </p:cNvPr>
          <p:cNvGraphicFramePr>
            <a:graphicFrameLocks noGrp="1"/>
          </p:cNvGraphicFramePr>
          <p:nvPr/>
        </p:nvGraphicFramePr>
        <p:xfrm>
          <a:off x="1251857" y="5161642"/>
          <a:ext cx="9623027" cy="1020791"/>
        </p:xfrm>
        <a:graphic>
          <a:graphicData uri="http://schemas.openxmlformats.org/drawingml/2006/table">
            <a:tbl>
              <a:tblPr firstRow="1" bandRow="1">
                <a:tableStyleId>{5C22544A-7EE6-4342-B048-85BDC9FD1C3A}</a:tableStyleId>
              </a:tblPr>
              <a:tblGrid>
                <a:gridCol w="1592035">
                  <a:extLst>
                    <a:ext uri="{9D8B030D-6E8A-4147-A177-3AD203B41FA5}">
                      <a16:colId xmlns:a16="http://schemas.microsoft.com/office/drawing/2014/main" val="3446139966"/>
                    </a:ext>
                  </a:extLst>
                </a:gridCol>
                <a:gridCol w="1356990">
                  <a:extLst>
                    <a:ext uri="{9D8B030D-6E8A-4147-A177-3AD203B41FA5}">
                      <a16:colId xmlns:a16="http://schemas.microsoft.com/office/drawing/2014/main" val="3531326468"/>
                    </a:ext>
                  </a:extLst>
                </a:gridCol>
                <a:gridCol w="1626185">
                  <a:extLst>
                    <a:ext uri="{9D8B030D-6E8A-4147-A177-3AD203B41FA5}">
                      <a16:colId xmlns:a16="http://schemas.microsoft.com/office/drawing/2014/main" val="709090584"/>
                    </a:ext>
                  </a:extLst>
                </a:gridCol>
                <a:gridCol w="614210">
                  <a:extLst>
                    <a:ext uri="{9D8B030D-6E8A-4147-A177-3AD203B41FA5}">
                      <a16:colId xmlns:a16="http://schemas.microsoft.com/office/drawing/2014/main" val="2325560022"/>
                    </a:ext>
                  </a:extLst>
                </a:gridCol>
                <a:gridCol w="1680845">
                  <a:extLst>
                    <a:ext uri="{9D8B030D-6E8A-4147-A177-3AD203B41FA5}">
                      <a16:colId xmlns:a16="http://schemas.microsoft.com/office/drawing/2014/main" val="2008254001"/>
                    </a:ext>
                  </a:extLst>
                </a:gridCol>
                <a:gridCol w="1347107">
                  <a:extLst>
                    <a:ext uri="{9D8B030D-6E8A-4147-A177-3AD203B41FA5}">
                      <a16:colId xmlns:a16="http://schemas.microsoft.com/office/drawing/2014/main" val="3589390475"/>
                    </a:ext>
                  </a:extLst>
                </a:gridCol>
                <a:gridCol w="1405655">
                  <a:extLst>
                    <a:ext uri="{9D8B030D-6E8A-4147-A177-3AD203B41FA5}">
                      <a16:colId xmlns:a16="http://schemas.microsoft.com/office/drawing/2014/main" val="1802697363"/>
                    </a:ext>
                  </a:extLst>
                </a:gridCol>
              </a:tblGrid>
              <a:tr h="546339">
                <a:tc>
                  <a:txBody>
                    <a:bodyPr/>
                    <a:lstStyle/>
                    <a:p>
                      <a:pPr algn="ctr"/>
                      <a:r>
                        <a:rPr lang="en-US"/>
                        <a:t>SAP</a:t>
                      </a:r>
                    </a:p>
                  </a:txBody>
                  <a:tcPr/>
                </a:tc>
                <a:tc>
                  <a:txBody>
                    <a:bodyPr/>
                    <a:lstStyle/>
                    <a:p>
                      <a:pPr algn="ctr"/>
                      <a:r>
                        <a:rPr lang="en-US"/>
                        <a:t>Oracle</a:t>
                      </a:r>
                    </a:p>
                  </a:txBody>
                  <a:tcPr/>
                </a:tc>
                <a:tc>
                  <a:txBody>
                    <a:bodyPr/>
                    <a:lstStyle/>
                    <a:p>
                      <a:pPr lvl="0" algn="ctr">
                        <a:buNone/>
                      </a:pPr>
                      <a:r>
                        <a:rPr lang="en-US" sz="1800" b="1" i="0" u="none" strike="noStrike" noProof="0">
                          <a:latin typeface="Calibri"/>
                        </a:rPr>
                        <a:t>MS Dynamics</a:t>
                      </a:r>
                      <a:endParaRPr lang="en-US"/>
                    </a:p>
                  </a:txBody>
                  <a:tcPr/>
                </a:tc>
                <a:tc>
                  <a:txBody>
                    <a:bodyPr/>
                    <a:lstStyle/>
                    <a:p>
                      <a:pPr algn="ctr"/>
                      <a:endParaRPr lang="en-US"/>
                    </a:p>
                  </a:txBody>
                  <a:tcPr>
                    <a:noFill/>
                  </a:tcPr>
                </a:tc>
                <a:tc>
                  <a:txBody>
                    <a:bodyPr/>
                    <a:lstStyle/>
                    <a:p>
                      <a:pPr algn="ctr"/>
                      <a:r>
                        <a:rPr lang="en-US"/>
                        <a:t>Consumer-CP</a:t>
                      </a:r>
                    </a:p>
                  </a:txBody>
                  <a:tcPr/>
                </a:tc>
                <a:tc>
                  <a:txBody>
                    <a:bodyPr/>
                    <a:lstStyle/>
                    <a:p>
                      <a:pPr algn="ctr"/>
                      <a:r>
                        <a:rPr lang="en-US"/>
                        <a:t>LSHC</a:t>
                      </a:r>
                    </a:p>
                  </a:txBody>
                  <a:tcPr/>
                </a:tc>
                <a:tc>
                  <a:txBody>
                    <a:bodyPr/>
                    <a:lstStyle/>
                    <a:p>
                      <a:pPr algn="ctr"/>
                      <a:r>
                        <a:rPr lang="en-US"/>
                        <a:t>TMT</a:t>
                      </a:r>
                    </a:p>
                  </a:txBody>
                  <a:tcPr/>
                </a:tc>
                <a:extLst>
                  <a:ext uri="{0D108BD9-81ED-4DB2-BD59-A6C34878D82A}">
                    <a16:rowId xmlns:a16="http://schemas.microsoft.com/office/drawing/2014/main" val="242850495"/>
                  </a:ext>
                </a:extLst>
              </a:tr>
              <a:tr h="474452">
                <a:tc>
                  <a:txBody>
                    <a:bodyPr/>
                    <a:lstStyle/>
                    <a:p>
                      <a:pPr algn="ctr"/>
                      <a:r>
                        <a:rPr lang="en-US"/>
                        <a:t>6</a:t>
                      </a:r>
                    </a:p>
                  </a:txBody>
                  <a:tcPr/>
                </a:tc>
                <a:tc>
                  <a:txBody>
                    <a:bodyPr/>
                    <a:lstStyle/>
                    <a:p>
                      <a:pPr algn="ctr"/>
                      <a:r>
                        <a:rPr lang="en-US"/>
                        <a:t>3</a:t>
                      </a:r>
                    </a:p>
                  </a:txBody>
                  <a:tcPr/>
                </a:tc>
                <a:tc>
                  <a:txBody>
                    <a:bodyPr/>
                    <a:lstStyle/>
                    <a:p>
                      <a:pPr lvl="0" algn="ctr">
                        <a:buNone/>
                      </a:pPr>
                      <a:r>
                        <a:rPr lang="en-US" sz="1800" b="0" i="0" u="none" strike="noStrike" noProof="0">
                          <a:latin typeface="Calibri"/>
                        </a:rPr>
                        <a:t>1</a:t>
                      </a:r>
                      <a:endParaRPr lang="en-US"/>
                    </a:p>
                  </a:txBody>
                  <a:tcPr/>
                </a:tc>
                <a:tc>
                  <a:txBody>
                    <a:bodyPr/>
                    <a:lstStyle/>
                    <a:p>
                      <a:pPr algn="ctr"/>
                      <a:endParaRPr lang="en-US"/>
                    </a:p>
                  </a:txBody>
                  <a:tcPr>
                    <a:noFill/>
                  </a:tcPr>
                </a:tc>
                <a:tc>
                  <a:txBody>
                    <a:bodyPr/>
                    <a:lstStyle/>
                    <a:p>
                      <a:pPr algn="ctr"/>
                      <a:r>
                        <a:rPr lang="en-US"/>
                        <a:t>7</a:t>
                      </a:r>
                    </a:p>
                  </a:txBody>
                  <a:tcPr/>
                </a:tc>
                <a:tc>
                  <a:txBody>
                    <a:bodyPr/>
                    <a:lstStyle/>
                    <a:p>
                      <a:pPr algn="ctr"/>
                      <a:r>
                        <a:rPr lang="en-US"/>
                        <a:t>2</a:t>
                      </a:r>
                    </a:p>
                  </a:txBody>
                  <a:tcPr/>
                </a:tc>
                <a:tc>
                  <a:txBody>
                    <a:bodyPr/>
                    <a:lstStyle/>
                    <a:p>
                      <a:pPr algn="ctr"/>
                      <a:r>
                        <a:rPr lang="en-US"/>
                        <a:t>1</a:t>
                      </a:r>
                    </a:p>
                  </a:txBody>
                  <a:tcPr/>
                </a:tc>
                <a:extLst>
                  <a:ext uri="{0D108BD9-81ED-4DB2-BD59-A6C34878D82A}">
                    <a16:rowId xmlns:a16="http://schemas.microsoft.com/office/drawing/2014/main" val="1022954359"/>
                  </a:ext>
                </a:extLst>
              </a:tr>
            </a:tbl>
          </a:graphicData>
        </a:graphic>
      </p:graphicFrame>
      <p:sp>
        <p:nvSpPr>
          <p:cNvPr id="8" name="TextBox 7">
            <a:extLst>
              <a:ext uri="{FF2B5EF4-FFF2-40B4-BE49-F238E27FC236}">
                <a16:creationId xmlns:a16="http://schemas.microsoft.com/office/drawing/2014/main" id="{759CFBE4-F981-4CB3-8F8D-B93FEFDF71A3}"/>
              </a:ext>
            </a:extLst>
          </p:cNvPr>
          <p:cNvSpPr txBox="1"/>
          <p:nvPr/>
        </p:nvSpPr>
        <p:spPr>
          <a:xfrm>
            <a:off x="143329" y="5604327"/>
            <a:ext cx="11738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Number of companies:</a:t>
            </a:r>
          </a:p>
        </p:txBody>
      </p:sp>
      <p:sp>
        <p:nvSpPr>
          <p:cNvPr id="9" name="Rectangle 8">
            <a:extLst>
              <a:ext uri="{FF2B5EF4-FFF2-40B4-BE49-F238E27FC236}">
                <a16:creationId xmlns:a16="http://schemas.microsoft.com/office/drawing/2014/main" id="{CE502598-0DA4-40DD-A855-A13AD0F4B7EC}"/>
              </a:ext>
            </a:extLst>
          </p:cNvPr>
          <p:cNvSpPr/>
          <p:nvPr/>
        </p:nvSpPr>
        <p:spPr bwMode="gray">
          <a:xfrm>
            <a:off x="0" y="-61208"/>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10" name="TextBox 9">
            <a:extLst>
              <a:ext uri="{FF2B5EF4-FFF2-40B4-BE49-F238E27FC236}">
                <a16:creationId xmlns:a16="http://schemas.microsoft.com/office/drawing/2014/main" id="{039B45C9-7E2F-4AB2-8344-5B6A38590342}"/>
              </a:ext>
            </a:extLst>
          </p:cNvPr>
          <p:cNvSpPr txBox="1"/>
          <p:nvPr/>
        </p:nvSpPr>
        <p:spPr>
          <a:xfrm>
            <a:off x="662167" y="294273"/>
            <a:ext cx="9945379" cy="592213"/>
          </a:xfrm>
          <a:prstGeom prst="rect">
            <a:avLst/>
          </a:prstGeom>
          <a:noFill/>
        </p:spPr>
        <p:txBody>
          <a:bodyPr wrap="square" rtlCol="0">
            <a:spAutoFit/>
          </a:bodyPr>
          <a:lstStyle/>
          <a:p>
            <a:pPr>
              <a:lnSpc>
                <a:spcPct val="106000"/>
              </a:lnSpc>
              <a:spcBef>
                <a:spcPts val="0"/>
              </a:spcBef>
              <a:defRPr/>
            </a:pPr>
            <a:r>
              <a:rPr lang="en-US" sz="3200" dirty="0">
                <a:solidFill>
                  <a:schemeClr val="bg1"/>
                </a:solidFill>
                <a:latin typeface="+mn-lt"/>
                <a:ea typeface="+mn-ea"/>
                <a:cs typeface="+mn-cs"/>
              </a:rPr>
              <a:t>System/Industry Account Statistics – Number of Accounts</a:t>
            </a:r>
          </a:p>
        </p:txBody>
      </p:sp>
    </p:spTree>
    <p:extLst>
      <p:ext uri="{BB962C8B-B14F-4D97-AF65-F5344CB8AC3E}">
        <p14:creationId xmlns:p14="http://schemas.microsoft.com/office/powerpoint/2010/main" val="1729238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F887D374-B100-4E06-AB19-ED1BF75FFAD9}"/>
              </a:ext>
            </a:extLst>
          </p:cNvPr>
          <p:cNvPicPr>
            <a:picLocks noGrp="1" noChangeAspect="1"/>
          </p:cNvPicPr>
          <p:nvPr>
            <p:ph idx="1"/>
          </p:nvPr>
        </p:nvPicPr>
        <p:blipFill>
          <a:blip r:embed="rId2"/>
          <a:stretch>
            <a:fillRect/>
          </a:stretch>
        </p:blipFill>
        <p:spPr>
          <a:xfrm>
            <a:off x="361950" y="2224655"/>
            <a:ext cx="5372100" cy="3752850"/>
          </a:xfrm>
        </p:spPr>
      </p:pic>
      <p:pic>
        <p:nvPicPr>
          <p:cNvPr id="5" name="Picture 5" descr="Chart, bar chart&#10;&#10;Description automatically generated">
            <a:extLst>
              <a:ext uri="{FF2B5EF4-FFF2-40B4-BE49-F238E27FC236}">
                <a16:creationId xmlns:a16="http://schemas.microsoft.com/office/drawing/2014/main" id="{750DB172-9177-4120-AAB6-5A14C70D2233}"/>
              </a:ext>
            </a:extLst>
          </p:cNvPr>
          <p:cNvPicPr>
            <a:picLocks noChangeAspect="1"/>
          </p:cNvPicPr>
          <p:nvPr/>
        </p:nvPicPr>
        <p:blipFill>
          <a:blip r:embed="rId3"/>
          <a:stretch>
            <a:fillRect/>
          </a:stretch>
        </p:blipFill>
        <p:spPr>
          <a:xfrm>
            <a:off x="6034505" y="2315779"/>
            <a:ext cx="5296568" cy="3563284"/>
          </a:xfrm>
          <a:prstGeom prst="rect">
            <a:avLst/>
          </a:prstGeom>
        </p:spPr>
      </p:pic>
      <p:sp>
        <p:nvSpPr>
          <p:cNvPr id="6" name="Rectangle 5">
            <a:extLst>
              <a:ext uri="{FF2B5EF4-FFF2-40B4-BE49-F238E27FC236}">
                <a16:creationId xmlns:a16="http://schemas.microsoft.com/office/drawing/2014/main" id="{53998BD1-C926-446B-B7B8-2C2A8194B8D9}"/>
              </a:ext>
            </a:extLst>
          </p:cNvPr>
          <p:cNvSpPr/>
          <p:nvPr/>
        </p:nvSpPr>
        <p:spPr bwMode="gray">
          <a:xfrm>
            <a:off x="0" y="-30381"/>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7" name="TextBox 6">
            <a:extLst>
              <a:ext uri="{FF2B5EF4-FFF2-40B4-BE49-F238E27FC236}">
                <a16:creationId xmlns:a16="http://schemas.microsoft.com/office/drawing/2014/main" id="{D9D4A3FC-D854-4019-B54A-2812E4B82E56}"/>
              </a:ext>
            </a:extLst>
          </p:cNvPr>
          <p:cNvSpPr txBox="1"/>
          <p:nvPr/>
        </p:nvSpPr>
        <p:spPr>
          <a:xfrm>
            <a:off x="648451" y="345628"/>
            <a:ext cx="10833453" cy="592213"/>
          </a:xfrm>
          <a:prstGeom prst="rect">
            <a:avLst/>
          </a:prstGeom>
          <a:noFill/>
        </p:spPr>
        <p:txBody>
          <a:bodyPr wrap="square" rtlCol="0">
            <a:spAutoFit/>
          </a:bodyPr>
          <a:lstStyle/>
          <a:p>
            <a:pPr>
              <a:lnSpc>
                <a:spcPct val="106000"/>
              </a:lnSpc>
              <a:spcBef>
                <a:spcPts val="0"/>
              </a:spcBef>
              <a:defRPr/>
            </a:pPr>
            <a:r>
              <a:rPr lang="en-US" sz="3200" dirty="0">
                <a:solidFill>
                  <a:schemeClr val="bg1"/>
                </a:solidFill>
              </a:rPr>
              <a:t>System/Industry Account Statistics – Account String Similarity</a:t>
            </a:r>
          </a:p>
        </p:txBody>
      </p:sp>
    </p:spTree>
    <p:extLst>
      <p:ext uri="{BB962C8B-B14F-4D97-AF65-F5344CB8AC3E}">
        <p14:creationId xmlns:p14="http://schemas.microsoft.com/office/powerpoint/2010/main" val="399776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56247-B668-4268-991C-8CF7E5672309}"/>
              </a:ext>
            </a:extLst>
          </p:cNvPr>
          <p:cNvSpPr>
            <a:spLocks noGrp="1"/>
          </p:cNvSpPr>
          <p:nvPr>
            <p:ph idx="1"/>
          </p:nvPr>
        </p:nvSpPr>
        <p:spPr>
          <a:xfrm>
            <a:off x="747485" y="1598839"/>
            <a:ext cx="5254172" cy="622981"/>
          </a:xfrm>
        </p:spPr>
        <p:txBody>
          <a:bodyPr vert="horz" lIns="91440" tIns="45720" rIns="91440" bIns="45720" rtlCol="0" anchor="t">
            <a:normAutofit/>
          </a:bodyPr>
          <a:lstStyle/>
          <a:p>
            <a:pPr marL="0" indent="0" algn="ctr">
              <a:buNone/>
            </a:pPr>
            <a:r>
              <a:rPr lang="en-US">
                <a:cs typeface="Calibri" panose="020F0502020204030204"/>
              </a:rPr>
              <a:t>Balance Sheet Accounts</a:t>
            </a:r>
            <a:endParaRPr lang="en-US"/>
          </a:p>
        </p:txBody>
      </p:sp>
      <p:cxnSp>
        <p:nvCxnSpPr>
          <p:cNvPr id="4" name="Straight Arrow Connector 3">
            <a:extLst>
              <a:ext uri="{FF2B5EF4-FFF2-40B4-BE49-F238E27FC236}">
                <a16:creationId xmlns:a16="http://schemas.microsoft.com/office/drawing/2014/main" id="{ECDE8A46-3771-4216-91C5-9D41C1F92492}"/>
              </a:ext>
            </a:extLst>
          </p:cNvPr>
          <p:cNvCxnSpPr/>
          <p:nvPr/>
        </p:nvCxnSpPr>
        <p:spPr>
          <a:xfrm>
            <a:off x="5992586" y="1594079"/>
            <a:ext cx="24947" cy="493372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1E97CF39-9F07-4888-A975-B313F7BE49EE}"/>
              </a:ext>
            </a:extLst>
          </p:cNvPr>
          <p:cNvSpPr txBox="1">
            <a:spLocks/>
          </p:cNvSpPr>
          <p:nvPr/>
        </p:nvSpPr>
        <p:spPr>
          <a:xfrm>
            <a:off x="6397171" y="1597025"/>
            <a:ext cx="5254172"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cs typeface="Calibri" panose="020F0502020204030204"/>
              </a:rPr>
              <a:t>Income Statement Accounts</a:t>
            </a:r>
            <a:endParaRPr lang="en-US"/>
          </a:p>
        </p:txBody>
      </p:sp>
      <p:graphicFrame>
        <p:nvGraphicFramePr>
          <p:cNvPr id="7" name="Table 7">
            <a:extLst>
              <a:ext uri="{FF2B5EF4-FFF2-40B4-BE49-F238E27FC236}">
                <a16:creationId xmlns:a16="http://schemas.microsoft.com/office/drawing/2014/main" id="{0E4E9A48-6B4C-4D0F-9C8A-512F1867F891}"/>
              </a:ext>
            </a:extLst>
          </p:cNvPr>
          <p:cNvGraphicFramePr>
            <a:graphicFrameLocks noGrp="1"/>
          </p:cNvGraphicFramePr>
          <p:nvPr/>
        </p:nvGraphicFramePr>
        <p:xfrm>
          <a:off x="387895" y="2473161"/>
          <a:ext cx="5284708" cy="1748812"/>
        </p:xfrm>
        <a:graphic>
          <a:graphicData uri="http://schemas.openxmlformats.org/drawingml/2006/table">
            <a:tbl>
              <a:tblPr firstRow="1" bandRow="1">
                <a:tableStyleId>{5C22544A-7EE6-4342-B048-85BDC9FD1C3A}</a:tableStyleId>
              </a:tblPr>
              <a:tblGrid>
                <a:gridCol w="1321177">
                  <a:extLst>
                    <a:ext uri="{9D8B030D-6E8A-4147-A177-3AD203B41FA5}">
                      <a16:colId xmlns:a16="http://schemas.microsoft.com/office/drawing/2014/main" val="2004989142"/>
                    </a:ext>
                  </a:extLst>
                </a:gridCol>
                <a:gridCol w="1321177">
                  <a:extLst>
                    <a:ext uri="{9D8B030D-6E8A-4147-A177-3AD203B41FA5}">
                      <a16:colId xmlns:a16="http://schemas.microsoft.com/office/drawing/2014/main" val="2307646586"/>
                    </a:ext>
                  </a:extLst>
                </a:gridCol>
                <a:gridCol w="1321177">
                  <a:extLst>
                    <a:ext uri="{9D8B030D-6E8A-4147-A177-3AD203B41FA5}">
                      <a16:colId xmlns:a16="http://schemas.microsoft.com/office/drawing/2014/main" val="893779561"/>
                    </a:ext>
                  </a:extLst>
                </a:gridCol>
                <a:gridCol w="1321177">
                  <a:extLst>
                    <a:ext uri="{9D8B030D-6E8A-4147-A177-3AD203B41FA5}">
                      <a16:colId xmlns:a16="http://schemas.microsoft.com/office/drawing/2014/main" val="3877428681"/>
                    </a:ext>
                  </a:extLst>
                </a:gridCol>
              </a:tblGrid>
              <a:tr h="575885">
                <a:tc>
                  <a:txBody>
                    <a:bodyPr/>
                    <a:lstStyle/>
                    <a:p>
                      <a:endParaRPr lang="en-US" sz="1600"/>
                    </a:p>
                  </a:txBody>
                  <a:tcPr/>
                </a:tc>
                <a:tc>
                  <a:txBody>
                    <a:bodyPr/>
                    <a:lstStyle/>
                    <a:p>
                      <a:r>
                        <a:rPr lang="en-US" sz="1600"/>
                        <a:t>SAP</a:t>
                      </a:r>
                    </a:p>
                  </a:txBody>
                  <a:tcPr/>
                </a:tc>
                <a:tc>
                  <a:txBody>
                    <a:bodyPr/>
                    <a:lstStyle/>
                    <a:p>
                      <a:r>
                        <a:rPr lang="en-US" sz="1600"/>
                        <a:t>Oracle</a:t>
                      </a:r>
                    </a:p>
                  </a:txBody>
                  <a:tcPr/>
                </a:tc>
                <a:tc>
                  <a:txBody>
                    <a:bodyPr/>
                    <a:lstStyle/>
                    <a:p>
                      <a:r>
                        <a:rPr lang="en-US" sz="1600"/>
                        <a:t>MS Dynamics</a:t>
                      </a:r>
                    </a:p>
                  </a:txBody>
                  <a:tcPr/>
                </a:tc>
                <a:extLst>
                  <a:ext uri="{0D108BD9-81ED-4DB2-BD59-A6C34878D82A}">
                    <a16:rowId xmlns:a16="http://schemas.microsoft.com/office/drawing/2014/main" val="3572931777"/>
                  </a:ext>
                </a:extLst>
              </a:tr>
              <a:tr h="330827">
                <a:tc>
                  <a:txBody>
                    <a:bodyPr/>
                    <a:lstStyle/>
                    <a:p>
                      <a:r>
                        <a:rPr lang="en-US" sz="1600"/>
                        <a:t>Bleu Score</a:t>
                      </a:r>
                    </a:p>
                  </a:txBody>
                  <a:tcPr/>
                </a:tc>
                <a:tc>
                  <a:txBody>
                    <a:bodyPr/>
                    <a:lstStyle/>
                    <a:p>
                      <a:r>
                        <a:rPr lang="en-US" sz="1600"/>
                        <a:t>0.40</a:t>
                      </a:r>
                    </a:p>
                  </a:txBody>
                  <a:tcPr/>
                </a:tc>
                <a:tc>
                  <a:txBody>
                    <a:bodyPr/>
                    <a:lstStyle/>
                    <a:p>
                      <a:r>
                        <a:rPr lang="en-US" sz="1600"/>
                        <a:t>0.30</a:t>
                      </a:r>
                    </a:p>
                  </a:txBody>
                  <a:tcPr/>
                </a:tc>
                <a:tc>
                  <a:txBody>
                    <a:bodyPr/>
                    <a:lstStyle/>
                    <a:p>
                      <a:r>
                        <a:rPr lang="en-US" sz="1600"/>
                        <a:t>0.24</a:t>
                      </a:r>
                    </a:p>
                  </a:txBody>
                  <a:tcPr/>
                </a:tc>
                <a:extLst>
                  <a:ext uri="{0D108BD9-81ED-4DB2-BD59-A6C34878D82A}">
                    <a16:rowId xmlns:a16="http://schemas.microsoft.com/office/drawing/2014/main" val="1053645650"/>
                  </a:ext>
                </a:extLst>
              </a:tr>
              <a:tr h="330827">
                <a:tc>
                  <a:txBody>
                    <a:bodyPr/>
                    <a:lstStyle/>
                    <a:p>
                      <a:r>
                        <a:rPr lang="en-US" sz="1600"/>
                        <a:t>Similarity</a:t>
                      </a:r>
                    </a:p>
                  </a:txBody>
                  <a:tcPr/>
                </a:tc>
                <a:tc>
                  <a:txBody>
                    <a:bodyPr/>
                    <a:lstStyle/>
                    <a:p>
                      <a:r>
                        <a:rPr lang="en-US" sz="1600"/>
                        <a:t>0.58</a:t>
                      </a:r>
                    </a:p>
                  </a:txBody>
                  <a:tcPr/>
                </a:tc>
                <a:tc>
                  <a:txBody>
                    <a:bodyPr/>
                    <a:lstStyle/>
                    <a:p>
                      <a:r>
                        <a:rPr lang="en-US" sz="1600"/>
                        <a:t>0.50</a:t>
                      </a:r>
                    </a:p>
                  </a:txBody>
                  <a:tcPr/>
                </a:tc>
                <a:tc>
                  <a:txBody>
                    <a:bodyPr/>
                    <a:lstStyle/>
                    <a:p>
                      <a:r>
                        <a:rPr lang="en-US" sz="1600"/>
                        <a:t>0.46</a:t>
                      </a:r>
                    </a:p>
                  </a:txBody>
                  <a:tcPr/>
                </a:tc>
                <a:extLst>
                  <a:ext uri="{0D108BD9-81ED-4DB2-BD59-A6C34878D82A}">
                    <a16:rowId xmlns:a16="http://schemas.microsoft.com/office/drawing/2014/main" val="382570239"/>
                  </a:ext>
                </a:extLst>
              </a:tr>
              <a:tr h="502367">
                <a:tc>
                  <a:txBody>
                    <a:bodyPr/>
                    <a:lstStyle/>
                    <a:p>
                      <a:r>
                        <a:rPr lang="en-US" sz="1600"/>
                        <a:t>Confidence</a:t>
                      </a:r>
                    </a:p>
                  </a:txBody>
                  <a:tcPr/>
                </a:tc>
                <a:tc>
                  <a:txBody>
                    <a:bodyPr/>
                    <a:lstStyle/>
                    <a:p>
                      <a:r>
                        <a:rPr lang="en-US" sz="1600"/>
                        <a:t>57.82%</a:t>
                      </a:r>
                    </a:p>
                  </a:txBody>
                  <a:tcPr/>
                </a:tc>
                <a:tc>
                  <a:txBody>
                    <a:bodyPr/>
                    <a:lstStyle/>
                    <a:p>
                      <a:r>
                        <a:rPr lang="en-US" sz="1600"/>
                        <a:t>50.94%</a:t>
                      </a:r>
                    </a:p>
                  </a:txBody>
                  <a:tcPr/>
                </a:tc>
                <a:tc>
                  <a:txBody>
                    <a:bodyPr/>
                    <a:lstStyle/>
                    <a:p>
                      <a:r>
                        <a:rPr lang="en-US" sz="1600"/>
                        <a:t>44.97%</a:t>
                      </a:r>
                    </a:p>
                  </a:txBody>
                  <a:tcPr/>
                </a:tc>
                <a:extLst>
                  <a:ext uri="{0D108BD9-81ED-4DB2-BD59-A6C34878D82A}">
                    <a16:rowId xmlns:a16="http://schemas.microsoft.com/office/drawing/2014/main" val="2396988051"/>
                  </a:ext>
                </a:extLst>
              </a:tr>
            </a:tbl>
          </a:graphicData>
        </a:graphic>
      </p:graphicFrame>
      <p:graphicFrame>
        <p:nvGraphicFramePr>
          <p:cNvPr id="8" name="Table 7">
            <a:extLst>
              <a:ext uri="{FF2B5EF4-FFF2-40B4-BE49-F238E27FC236}">
                <a16:creationId xmlns:a16="http://schemas.microsoft.com/office/drawing/2014/main" id="{251899E3-A4D0-4762-9625-74600DBF344F}"/>
              </a:ext>
            </a:extLst>
          </p:cNvPr>
          <p:cNvGraphicFramePr>
            <a:graphicFrameLocks noGrp="1"/>
          </p:cNvGraphicFramePr>
          <p:nvPr/>
        </p:nvGraphicFramePr>
        <p:xfrm>
          <a:off x="369750" y="4768232"/>
          <a:ext cx="5283520" cy="1659764"/>
        </p:xfrm>
        <a:graphic>
          <a:graphicData uri="http://schemas.openxmlformats.org/drawingml/2006/table">
            <a:tbl>
              <a:tblPr firstRow="1" bandRow="1">
                <a:tableStyleId>{5C22544A-7EE6-4342-B048-85BDC9FD1C3A}</a:tableStyleId>
              </a:tblPr>
              <a:tblGrid>
                <a:gridCol w="1320880">
                  <a:extLst>
                    <a:ext uri="{9D8B030D-6E8A-4147-A177-3AD203B41FA5}">
                      <a16:colId xmlns:a16="http://schemas.microsoft.com/office/drawing/2014/main" val="2004989142"/>
                    </a:ext>
                  </a:extLst>
                </a:gridCol>
                <a:gridCol w="1320880">
                  <a:extLst>
                    <a:ext uri="{9D8B030D-6E8A-4147-A177-3AD203B41FA5}">
                      <a16:colId xmlns:a16="http://schemas.microsoft.com/office/drawing/2014/main" val="2307646586"/>
                    </a:ext>
                  </a:extLst>
                </a:gridCol>
                <a:gridCol w="1320880">
                  <a:extLst>
                    <a:ext uri="{9D8B030D-6E8A-4147-A177-3AD203B41FA5}">
                      <a16:colId xmlns:a16="http://schemas.microsoft.com/office/drawing/2014/main" val="893779561"/>
                    </a:ext>
                  </a:extLst>
                </a:gridCol>
                <a:gridCol w="1320880">
                  <a:extLst>
                    <a:ext uri="{9D8B030D-6E8A-4147-A177-3AD203B41FA5}">
                      <a16:colId xmlns:a16="http://schemas.microsoft.com/office/drawing/2014/main" val="3877428681"/>
                    </a:ext>
                  </a:extLst>
                </a:gridCol>
              </a:tblGrid>
              <a:tr h="604829">
                <a:tc>
                  <a:txBody>
                    <a:bodyPr/>
                    <a:lstStyle/>
                    <a:p>
                      <a:endParaRPr lang="en-US" sz="1600"/>
                    </a:p>
                  </a:txBody>
                  <a:tcPr/>
                </a:tc>
                <a:tc>
                  <a:txBody>
                    <a:bodyPr/>
                    <a:lstStyle/>
                    <a:p>
                      <a:r>
                        <a:rPr lang="en-US" sz="1600"/>
                        <a:t>Consumer-CP</a:t>
                      </a:r>
                    </a:p>
                  </a:txBody>
                  <a:tcPr/>
                </a:tc>
                <a:tc>
                  <a:txBody>
                    <a:bodyPr/>
                    <a:lstStyle/>
                    <a:p>
                      <a:r>
                        <a:rPr lang="en-US" sz="1600"/>
                        <a:t>LSHC</a:t>
                      </a:r>
                    </a:p>
                  </a:txBody>
                  <a:tcPr/>
                </a:tc>
                <a:tc>
                  <a:txBody>
                    <a:bodyPr/>
                    <a:lstStyle/>
                    <a:p>
                      <a:r>
                        <a:rPr lang="en-US" sz="1600"/>
                        <a:t>TMT</a:t>
                      </a:r>
                    </a:p>
                  </a:txBody>
                  <a:tcPr/>
                </a:tc>
                <a:extLst>
                  <a:ext uri="{0D108BD9-81ED-4DB2-BD59-A6C34878D82A}">
                    <a16:rowId xmlns:a16="http://schemas.microsoft.com/office/drawing/2014/main" val="3572931777"/>
                  </a:ext>
                </a:extLst>
              </a:tr>
              <a:tr h="351645">
                <a:tc>
                  <a:txBody>
                    <a:bodyPr/>
                    <a:lstStyle/>
                    <a:p>
                      <a:r>
                        <a:rPr lang="en-US" sz="1600"/>
                        <a:t>Bleu Score</a:t>
                      </a:r>
                    </a:p>
                  </a:txBody>
                  <a:tcPr/>
                </a:tc>
                <a:tc>
                  <a:txBody>
                    <a:bodyPr/>
                    <a:lstStyle/>
                    <a:p>
                      <a:r>
                        <a:rPr lang="en-US" sz="1600"/>
                        <a:t>0.36</a:t>
                      </a:r>
                    </a:p>
                  </a:txBody>
                  <a:tcPr/>
                </a:tc>
                <a:tc>
                  <a:txBody>
                    <a:bodyPr/>
                    <a:lstStyle/>
                    <a:p>
                      <a:r>
                        <a:rPr lang="en-US" sz="1600"/>
                        <a:t>0.42</a:t>
                      </a:r>
                    </a:p>
                  </a:txBody>
                  <a:tcPr/>
                </a:tc>
                <a:tc>
                  <a:txBody>
                    <a:bodyPr/>
                    <a:lstStyle/>
                    <a:p>
                      <a:r>
                        <a:rPr lang="en-US" sz="1600"/>
                        <a:t>0.25</a:t>
                      </a:r>
                    </a:p>
                  </a:txBody>
                  <a:tcPr/>
                </a:tc>
                <a:extLst>
                  <a:ext uri="{0D108BD9-81ED-4DB2-BD59-A6C34878D82A}">
                    <a16:rowId xmlns:a16="http://schemas.microsoft.com/office/drawing/2014/main" val="1053645650"/>
                  </a:ext>
                </a:extLst>
              </a:tr>
              <a:tr h="351645">
                <a:tc>
                  <a:txBody>
                    <a:bodyPr/>
                    <a:lstStyle/>
                    <a:p>
                      <a:r>
                        <a:rPr lang="en-US" sz="1600"/>
                        <a:t>Similarity</a:t>
                      </a:r>
                    </a:p>
                  </a:txBody>
                  <a:tcPr/>
                </a:tc>
                <a:tc>
                  <a:txBody>
                    <a:bodyPr/>
                    <a:lstStyle/>
                    <a:p>
                      <a:r>
                        <a:rPr lang="en-US" sz="1600"/>
                        <a:t>0.56</a:t>
                      </a:r>
                    </a:p>
                  </a:txBody>
                  <a:tcPr/>
                </a:tc>
                <a:tc>
                  <a:txBody>
                    <a:bodyPr/>
                    <a:lstStyle/>
                    <a:p>
                      <a:r>
                        <a:rPr lang="en-US" sz="1600"/>
                        <a:t>0.59</a:t>
                      </a:r>
                    </a:p>
                  </a:txBody>
                  <a:tcPr/>
                </a:tc>
                <a:tc>
                  <a:txBody>
                    <a:bodyPr/>
                    <a:lstStyle/>
                    <a:p>
                      <a:r>
                        <a:rPr lang="en-US" sz="1600"/>
                        <a:t>0.45</a:t>
                      </a:r>
                    </a:p>
                  </a:txBody>
                  <a:tcPr/>
                </a:tc>
                <a:extLst>
                  <a:ext uri="{0D108BD9-81ED-4DB2-BD59-A6C34878D82A}">
                    <a16:rowId xmlns:a16="http://schemas.microsoft.com/office/drawing/2014/main" val="382570239"/>
                  </a:ext>
                </a:extLst>
              </a:tr>
              <a:tr h="351645">
                <a:tc>
                  <a:txBody>
                    <a:bodyPr/>
                    <a:lstStyle/>
                    <a:p>
                      <a:r>
                        <a:rPr lang="en-US" sz="1600"/>
                        <a:t>Confidence</a:t>
                      </a:r>
                    </a:p>
                  </a:txBody>
                  <a:tcPr/>
                </a:tc>
                <a:tc>
                  <a:txBody>
                    <a:bodyPr/>
                    <a:lstStyle/>
                    <a:p>
                      <a:r>
                        <a:rPr lang="en-US" sz="1600"/>
                        <a:t>55.66%</a:t>
                      </a:r>
                    </a:p>
                  </a:txBody>
                  <a:tcPr/>
                </a:tc>
                <a:tc>
                  <a:txBody>
                    <a:bodyPr/>
                    <a:lstStyle/>
                    <a:p>
                      <a:r>
                        <a:rPr lang="en-US" sz="1600"/>
                        <a:t>57.73%</a:t>
                      </a:r>
                    </a:p>
                  </a:txBody>
                  <a:tcPr/>
                </a:tc>
                <a:tc>
                  <a:txBody>
                    <a:bodyPr/>
                    <a:lstStyle/>
                    <a:p>
                      <a:r>
                        <a:rPr lang="en-US" sz="1600"/>
                        <a:t>49.48%</a:t>
                      </a:r>
                    </a:p>
                  </a:txBody>
                  <a:tcPr/>
                </a:tc>
                <a:extLst>
                  <a:ext uri="{0D108BD9-81ED-4DB2-BD59-A6C34878D82A}">
                    <a16:rowId xmlns:a16="http://schemas.microsoft.com/office/drawing/2014/main" val="2396988051"/>
                  </a:ext>
                </a:extLst>
              </a:tr>
            </a:tbl>
          </a:graphicData>
        </a:graphic>
      </p:graphicFrame>
      <p:sp>
        <p:nvSpPr>
          <p:cNvPr id="9" name="TextBox 8">
            <a:extLst>
              <a:ext uri="{FF2B5EF4-FFF2-40B4-BE49-F238E27FC236}">
                <a16:creationId xmlns:a16="http://schemas.microsoft.com/office/drawing/2014/main" id="{45E437CE-5B37-4468-8AE9-6AC383AB1249}"/>
              </a:ext>
            </a:extLst>
          </p:cNvPr>
          <p:cNvSpPr txBox="1"/>
          <p:nvPr/>
        </p:nvSpPr>
        <p:spPr>
          <a:xfrm>
            <a:off x="304346" y="2091417"/>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Systems</a:t>
            </a:r>
          </a:p>
        </p:txBody>
      </p:sp>
      <p:sp>
        <p:nvSpPr>
          <p:cNvPr id="10" name="TextBox 9">
            <a:extLst>
              <a:ext uri="{FF2B5EF4-FFF2-40B4-BE49-F238E27FC236}">
                <a16:creationId xmlns:a16="http://schemas.microsoft.com/office/drawing/2014/main" id="{B396CCC5-9413-4326-AA04-A73A3503F9B0}"/>
              </a:ext>
            </a:extLst>
          </p:cNvPr>
          <p:cNvSpPr txBox="1"/>
          <p:nvPr/>
        </p:nvSpPr>
        <p:spPr>
          <a:xfrm>
            <a:off x="304345" y="4386487"/>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Industries</a:t>
            </a:r>
          </a:p>
        </p:txBody>
      </p:sp>
      <p:graphicFrame>
        <p:nvGraphicFramePr>
          <p:cNvPr id="11" name="Table 7">
            <a:extLst>
              <a:ext uri="{FF2B5EF4-FFF2-40B4-BE49-F238E27FC236}">
                <a16:creationId xmlns:a16="http://schemas.microsoft.com/office/drawing/2014/main" id="{6EA10712-A641-44C6-A594-73AB6FC6F7AA}"/>
              </a:ext>
            </a:extLst>
          </p:cNvPr>
          <p:cNvGraphicFramePr>
            <a:graphicFrameLocks noGrp="1"/>
          </p:cNvGraphicFramePr>
          <p:nvPr/>
        </p:nvGraphicFramePr>
        <p:xfrm>
          <a:off x="6346195" y="2471323"/>
          <a:ext cx="5284708" cy="1748812"/>
        </p:xfrm>
        <a:graphic>
          <a:graphicData uri="http://schemas.openxmlformats.org/drawingml/2006/table">
            <a:tbl>
              <a:tblPr firstRow="1" bandRow="1">
                <a:tableStyleId>{5C22544A-7EE6-4342-B048-85BDC9FD1C3A}</a:tableStyleId>
              </a:tblPr>
              <a:tblGrid>
                <a:gridCol w="1321177">
                  <a:extLst>
                    <a:ext uri="{9D8B030D-6E8A-4147-A177-3AD203B41FA5}">
                      <a16:colId xmlns:a16="http://schemas.microsoft.com/office/drawing/2014/main" val="2004989142"/>
                    </a:ext>
                  </a:extLst>
                </a:gridCol>
                <a:gridCol w="1321177">
                  <a:extLst>
                    <a:ext uri="{9D8B030D-6E8A-4147-A177-3AD203B41FA5}">
                      <a16:colId xmlns:a16="http://schemas.microsoft.com/office/drawing/2014/main" val="2307646586"/>
                    </a:ext>
                  </a:extLst>
                </a:gridCol>
                <a:gridCol w="1321177">
                  <a:extLst>
                    <a:ext uri="{9D8B030D-6E8A-4147-A177-3AD203B41FA5}">
                      <a16:colId xmlns:a16="http://schemas.microsoft.com/office/drawing/2014/main" val="893779561"/>
                    </a:ext>
                  </a:extLst>
                </a:gridCol>
                <a:gridCol w="1321177">
                  <a:extLst>
                    <a:ext uri="{9D8B030D-6E8A-4147-A177-3AD203B41FA5}">
                      <a16:colId xmlns:a16="http://schemas.microsoft.com/office/drawing/2014/main" val="3877428681"/>
                    </a:ext>
                  </a:extLst>
                </a:gridCol>
              </a:tblGrid>
              <a:tr h="575885">
                <a:tc>
                  <a:txBody>
                    <a:bodyPr/>
                    <a:lstStyle/>
                    <a:p>
                      <a:endParaRPr lang="en-US" sz="1600"/>
                    </a:p>
                  </a:txBody>
                  <a:tcPr/>
                </a:tc>
                <a:tc>
                  <a:txBody>
                    <a:bodyPr/>
                    <a:lstStyle/>
                    <a:p>
                      <a:r>
                        <a:rPr lang="en-US" sz="1600"/>
                        <a:t>SAP</a:t>
                      </a:r>
                    </a:p>
                  </a:txBody>
                  <a:tcPr/>
                </a:tc>
                <a:tc>
                  <a:txBody>
                    <a:bodyPr/>
                    <a:lstStyle/>
                    <a:p>
                      <a:r>
                        <a:rPr lang="en-US" sz="1600"/>
                        <a:t>Oracle</a:t>
                      </a:r>
                    </a:p>
                  </a:txBody>
                  <a:tcPr/>
                </a:tc>
                <a:tc>
                  <a:txBody>
                    <a:bodyPr/>
                    <a:lstStyle/>
                    <a:p>
                      <a:r>
                        <a:rPr lang="en-US" sz="1600"/>
                        <a:t>MS Dynamics</a:t>
                      </a:r>
                    </a:p>
                  </a:txBody>
                  <a:tcPr/>
                </a:tc>
                <a:extLst>
                  <a:ext uri="{0D108BD9-81ED-4DB2-BD59-A6C34878D82A}">
                    <a16:rowId xmlns:a16="http://schemas.microsoft.com/office/drawing/2014/main" val="3572931777"/>
                  </a:ext>
                </a:extLst>
              </a:tr>
              <a:tr h="330827">
                <a:tc>
                  <a:txBody>
                    <a:bodyPr/>
                    <a:lstStyle/>
                    <a:p>
                      <a:r>
                        <a:rPr lang="en-US" sz="1600"/>
                        <a:t>Bleu Score</a:t>
                      </a:r>
                    </a:p>
                  </a:txBody>
                  <a:tcPr/>
                </a:tc>
                <a:tc>
                  <a:txBody>
                    <a:bodyPr/>
                    <a:lstStyle/>
                    <a:p>
                      <a:r>
                        <a:rPr lang="en-US" sz="1600"/>
                        <a:t>0.57</a:t>
                      </a:r>
                    </a:p>
                  </a:txBody>
                  <a:tcPr/>
                </a:tc>
                <a:tc>
                  <a:txBody>
                    <a:bodyPr/>
                    <a:lstStyle/>
                    <a:p>
                      <a:r>
                        <a:rPr lang="en-US" sz="1600"/>
                        <a:t>0.14</a:t>
                      </a:r>
                    </a:p>
                  </a:txBody>
                  <a:tcPr/>
                </a:tc>
                <a:tc>
                  <a:txBody>
                    <a:bodyPr/>
                    <a:lstStyle/>
                    <a:p>
                      <a:r>
                        <a:rPr lang="en-US" sz="1600"/>
                        <a:t>0.13</a:t>
                      </a:r>
                    </a:p>
                  </a:txBody>
                  <a:tcPr/>
                </a:tc>
                <a:extLst>
                  <a:ext uri="{0D108BD9-81ED-4DB2-BD59-A6C34878D82A}">
                    <a16:rowId xmlns:a16="http://schemas.microsoft.com/office/drawing/2014/main" val="1053645650"/>
                  </a:ext>
                </a:extLst>
              </a:tr>
              <a:tr h="330827">
                <a:tc>
                  <a:txBody>
                    <a:bodyPr/>
                    <a:lstStyle/>
                    <a:p>
                      <a:r>
                        <a:rPr lang="en-US" sz="1600"/>
                        <a:t>Similarity</a:t>
                      </a:r>
                    </a:p>
                  </a:txBody>
                  <a:tcPr/>
                </a:tc>
                <a:tc>
                  <a:txBody>
                    <a:bodyPr/>
                    <a:lstStyle/>
                    <a:p>
                      <a:r>
                        <a:rPr lang="en-US" sz="1600"/>
                        <a:t>0.69</a:t>
                      </a:r>
                    </a:p>
                  </a:txBody>
                  <a:tcPr/>
                </a:tc>
                <a:tc>
                  <a:txBody>
                    <a:bodyPr/>
                    <a:lstStyle/>
                    <a:p>
                      <a:r>
                        <a:rPr lang="en-US" sz="1600"/>
                        <a:t>0.39</a:t>
                      </a:r>
                    </a:p>
                  </a:txBody>
                  <a:tcPr/>
                </a:tc>
                <a:tc>
                  <a:txBody>
                    <a:bodyPr/>
                    <a:lstStyle/>
                    <a:p>
                      <a:r>
                        <a:rPr lang="en-US" sz="1600"/>
                        <a:t>0.37</a:t>
                      </a:r>
                    </a:p>
                  </a:txBody>
                  <a:tcPr/>
                </a:tc>
                <a:extLst>
                  <a:ext uri="{0D108BD9-81ED-4DB2-BD59-A6C34878D82A}">
                    <a16:rowId xmlns:a16="http://schemas.microsoft.com/office/drawing/2014/main" val="382570239"/>
                  </a:ext>
                </a:extLst>
              </a:tr>
              <a:tr h="502367">
                <a:tc>
                  <a:txBody>
                    <a:bodyPr/>
                    <a:lstStyle/>
                    <a:p>
                      <a:r>
                        <a:rPr lang="en-US" sz="1600"/>
                        <a:t>Confidence</a:t>
                      </a:r>
                    </a:p>
                  </a:txBody>
                  <a:tcPr/>
                </a:tc>
                <a:tc>
                  <a:txBody>
                    <a:bodyPr/>
                    <a:lstStyle/>
                    <a:p>
                      <a:r>
                        <a:rPr lang="en-US" sz="1600"/>
                        <a:t>45.2%</a:t>
                      </a:r>
                    </a:p>
                  </a:txBody>
                  <a:tcPr/>
                </a:tc>
                <a:tc>
                  <a:txBody>
                    <a:bodyPr/>
                    <a:lstStyle/>
                    <a:p>
                      <a:r>
                        <a:rPr lang="en-US" sz="1600"/>
                        <a:t>45.2%</a:t>
                      </a:r>
                    </a:p>
                  </a:txBody>
                  <a:tcPr/>
                </a:tc>
                <a:tc>
                  <a:txBody>
                    <a:bodyPr/>
                    <a:lstStyle/>
                    <a:p>
                      <a:r>
                        <a:rPr lang="en-US" sz="1600"/>
                        <a:t>45.57%</a:t>
                      </a:r>
                    </a:p>
                  </a:txBody>
                  <a:tcPr/>
                </a:tc>
                <a:extLst>
                  <a:ext uri="{0D108BD9-81ED-4DB2-BD59-A6C34878D82A}">
                    <a16:rowId xmlns:a16="http://schemas.microsoft.com/office/drawing/2014/main" val="2396988051"/>
                  </a:ext>
                </a:extLst>
              </a:tr>
            </a:tbl>
          </a:graphicData>
        </a:graphic>
      </p:graphicFrame>
      <p:graphicFrame>
        <p:nvGraphicFramePr>
          <p:cNvPr id="12" name="Table 11">
            <a:extLst>
              <a:ext uri="{FF2B5EF4-FFF2-40B4-BE49-F238E27FC236}">
                <a16:creationId xmlns:a16="http://schemas.microsoft.com/office/drawing/2014/main" id="{B6F90738-9632-41F0-99CA-18AFD4531EA5}"/>
              </a:ext>
            </a:extLst>
          </p:cNvPr>
          <p:cNvGraphicFramePr>
            <a:graphicFrameLocks noGrp="1"/>
          </p:cNvGraphicFramePr>
          <p:nvPr/>
        </p:nvGraphicFramePr>
        <p:xfrm>
          <a:off x="6328050" y="4766394"/>
          <a:ext cx="5283520" cy="1659764"/>
        </p:xfrm>
        <a:graphic>
          <a:graphicData uri="http://schemas.openxmlformats.org/drawingml/2006/table">
            <a:tbl>
              <a:tblPr firstRow="1" bandRow="1">
                <a:tableStyleId>{5C22544A-7EE6-4342-B048-85BDC9FD1C3A}</a:tableStyleId>
              </a:tblPr>
              <a:tblGrid>
                <a:gridCol w="1320880">
                  <a:extLst>
                    <a:ext uri="{9D8B030D-6E8A-4147-A177-3AD203B41FA5}">
                      <a16:colId xmlns:a16="http://schemas.microsoft.com/office/drawing/2014/main" val="2004989142"/>
                    </a:ext>
                  </a:extLst>
                </a:gridCol>
                <a:gridCol w="1320880">
                  <a:extLst>
                    <a:ext uri="{9D8B030D-6E8A-4147-A177-3AD203B41FA5}">
                      <a16:colId xmlns:a16="http://schemas.microsoft.com/office/drawing/2014/main" val="2307646586"/>
                    </a:ext>
                  </a:extLst>
                </a:gridCol>
                <a:gridCol w="1320880">
                  <a:extLst>
                    <a:ext uri="{9D8B030D-6E8A-4147-A177-3AD203B41FA5}">
                      <a16:colId xmlns:a16="http://schemas.microsoft.com/office/drawing/2014/main" val="893779561"/>
                    </a:ext>
                  </a:extLst>
                </a:gridCol>
                <a:gridCol w="1320880">
                  <a:extLst>
                    <a:ext uri="{9D8B030D-6E8A-4147-A177-3AD203B41FA5}">
                      <a16:colId xmlns:a16="http://schemas.microsoft.com/office/drawing/2014/main" val="3877428681"/>
                    </a:ext>
                  </a:extLst>
                </a:gridCol>
              </a:tblGrid>
              <a:tr h="604829">
                <a:tc>
                  <a:txBody>
                    <a:bodyPr/>
                    <a:lstStyle/>
                    <a:p>
                      <a:endParaRPr lang="en-US" sz="1600"/>
                    </a:p>
                  </a:txBody>
                  <a:tcPr/>
                </a:tc>
                <a:tc>
                  <a:txBody>
                    <a:bodyPr/>
                    <a:lstStyle/>
                    <a:p>
                      <a:r>
                        <a:rPr lang="en-US" sz="1600"/>
                        <a:t>Consumer-CP</a:t>
                      </a:r>
                    </a:p>
                  </a:txBody>
                  <a:tcPr/>
                </a:tc>
                <a:tc>
                  <a:txBody>
                    <a:bodyPr/>
                    <a:lstStyle/>
                    <a:p>
                      <a:r>
                        <a:rPr lang="en-US" sz="1600"/>
                        <a:t>LSHC</a:t>
                      </a:r>
                    </a:p>
                  </a:txBody>
                  <a:tcPr/>
                </a:tc>
                <a:tc>
                  <a:txBody>
                    <a:bodyPr/>
                    <a:lstStyle/>
                    <a:p>
                      <a:r>
                        <a:rPr lang="en-US" sz="1600"/>
                        <a:t>TMT</a:t>
                      </a:r>
                    </a:p>
                  </a:txBody>
                  <a:tcPr/>
                </a:tc>
                <a:extLst>
                  <a:ext uri="{0D108BD9-81ED-4DB2-BD59-A6C34878D82A}">
                    <a16:rowId xmlns:a16="http://schemas.microsoft.com/office/drawing/2014/main" val="3572931777"/>
                  </a:ext>
                </a:extLst>
              </a:tr>
              <a:tr h="351645">
                <a:tc>
                  <a:txBody>
                    <a:bodyPr/>
                    <a:lstStyle/>
                    <a:p>
                      <a:r>
                        <a:rPr lang="en-US" sz="1600"/>
                        <a:t>Bleu Score</a:t>
                      </a:r>
                    </a:p>
                  </a:txBody>
                  <a:tcPr/>
                </a:tc>
                <a:tc>
                  <a:txBody>
                    <a:bodyPr/>
                    <a:lstStyle/>
                    <a:p>
                      <a:r>
                        <a:rPr lang="en-US" sz="1600"/>
                        <a:t>0.25</a:t>
                      </a:r>
                    </a:p>
                  </a:txBody>
                  <a:tcPr/>
                </a:tc>
                <a:tc>
                  <a:txBody>
                    <a:bodyPr/>
                    <a:lstStyle/>
                    <a:p>
                      <a:r>
                        <a:rPr lang="en-US" sz="1600"/>
                        <a:t>0.69</a:t>
                      </a:r>
                    </a:p>
                  </a:txBody>
                  <a:tcPr/>
                </a:tc>
                <a:tc>
                  <a:txBody>
                    <a:bodyPr/>
                    <a:lstStyle/>
                    <a:p>
                      <a:r>
                        <a:rPr lang="en-US" sz="1600"/>
                        <a:t>0.14</a:t>
                      </a:r>
                    </a:p>
                  </a:txBody>
                  <a:tcPr/>
                </a:tc>
                <a:extLst>
                  <a:ext uri="{0D108BD9-81ED-4DB2-BD59-A6C34878D82A}">
                    <a16:rowId xmlns:a16="http://schemas.microsoft.com/office/drawing/2014/main" val="1053645650"/>
                  </a:ext>
                </a:extLst>
              </a:tr>
              <a:tr h="351645">
                <a:tc>
                  <a:txBody>
                    <a:bodyPr/>
                    <a:lstStyle/>
                    <a:p>
                      <a:r>
                        <a:rPr lang="en-US" sz="1600"/>
                        <a:t>Similarity</a:t>
                      </a:r>
                    </a:p>
                  </a:txBody>
                  <a:tcPr/>
                </a:tc>
                <a:tc>
                  <a:txBody>
                    <a:bodyPr/>
                    <a:lstStyle/>
                    <a:p>
                      <a:r>
                        <a:rPr lang="en-US" sz="1600"/>
                        <a:t>0.47</a:t>
                      </a:r>
                    </a:p>
                  </a:txBody>
                  <a:tcPr/>
                </a:tc>
                <a:tc>
                  <a:txBody>
                    <a:bodyPr/>
                    <a:lstStyle/>
                    <a:p>
                      <a:r>
                        <a:rPr lang="en-US" sz="1600"/>
                        <a:t>0.77</a:t>
                      </a:r>
                    </a:p>
                  </a:txBody>
                  <a:tcPr/>
                </a:tc>
                <a:tc>
                  <a:txBody>
                    <a:bodyPr/>
                    <a:lstStyle/>
                    <a:p>
                      <a:r>
                        <a:rPr lang="en-US" sz="1600"/>
                        <a:t>0.38</a:t>
                      </a:r>
                    </a:p>
                  </a:txBody>
                  <a:tcPr/>
                </a:tc>
                <a:extLst>
                  <a:ext uri="{0D108BD9-81ED-4DB2-BD59-A6C34878D82A}">
                    <a16:rowId xmlns:a16="http://schemas.microsoft.com/office/drawing/2014/main" val="382570239"/>
                  </a:ext>
                </a:extLst>
              </a:tr>
              <a:tr h="351645">
                <a:tc>
                  <a:txBody>
                    <a:bodyPr/>
                    <a:lstStyle/>
                    <a:p>
                      <a:r>
                        <a:rPr lang="en-US" sz="1600"/>
                        <a:t>Confidence</a:t>
                      </a:r>
                    </a:p>
                  </a:txBody>
                  <a:tcPr/>
                </a:tc>
                <a:tc>
                  <a:txBody>
                    <a:bodyPr/>
                    <a:lstStyle/>
                    <a:p>
                      <a:r>
                        <a:rPr lang="en-US" sz="1600"/>
                        <a:t>45.6%</a:t>
                      </a:r>
                    </a:p>
                  </a:txBody>
                  <a:tcPr/>
                </a:tc>
                <a:tc>
                  <a:txBody>
                    <a:bodyPr/>
                    <a:lstStyle/>
                    <a:p>
                      <a:r>
                        <a:rPr lang="en-US" sz="1600"/>
                        <a:t>45.7%</a:t>
                      </a:r>
                    </a:p>
                  </a:txBody>
                  <a:tcPr/>
                </a:tc>
                <a:tc>
                  <a:txBody>
                    <a:bodyPr/>
                    <a:lstStyle/>
                    <a:p>
                      <a:r>
                        <a:rPr lang="en-US" sz="1600"/>
                        <a:t>45.2%</a:t>
                      </a:r>
                    </a:p>
                  </a:txBody>
                  <a:tcPr/>
                </a:tc>
                <a:extLst>
                  <a:ext uri="{0D108BD9-81ED-4DB2-BD59-A6C34878D82A}">
                    <a16:rowId xmlns:a16="http://schemas.microsoft.com/office/drawing/2014/main" val="2396988051"/>
                  </a:ext>
                </a:extLst>
              </a:tr>
            </a:tbl>
          </a:graphicData>
        </a:graphic>
      </p:graphicFrame>
      <p:sp>
        <p:nvSpPr>
          <p:cNvPr id="13" name="TextBox 12">
            <a:extLst>
              <a:ext uri="{FF2B5EF4-FFF2-40B4-BE49-F238E27FC236}">
                <a16:creationId xmlns:a16="http://schemas.microsoft.com/office/drawing/2014/main" id="{EF687C29-1BDC-4984-A882-E654F6B4A552}"/>
              </a:ext>
            </a:extLst>
          </p:cNvPr>
          <p:cNvSpPr txBox="1"/>
          <p:nvPr/>
        </p:nvSpPr>
        <p:spPr>
          <a:xfrm>
            <a:off x="6262646" y="2089579"/>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Systems</a:t>
            </a:r>
          </a:p>
        </p:txBody>
      </p:sp>
      <p:sp>
        <p:nvSpPr>
          <p:cNvPr id="14" name="TextBox 13">
            <a:extLst>
              <a:ext uri="{FF2B5EF4-FFF2-40B4-BE49-F238E27FC236}">
                <a16:creationId xmlns:a16="http://schemas.microsoft.com/office/drawing/2014/main" id="{3CA149ED-28FF-45C6-8EA7-F88532346B0F}"/>
              </a:ext>
            </a:extLst>
          </p:cNvPr>
          <p:cNvSpPr txBox="1"/>
          <p:nvPr/>
        </p:nvSpPr>
        <p:spPr>
          <a:xfrm>
            <a:off x="6262645" y="4384649"/>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Industries</a:t>
            </a:r>
          </a:p>
        </p:txBody>
      </p:sp>
      <p:sp>
        <p:nvSpPr>
          <p:cNvPr id="15" name="Rectangle 14">
            <a:extLst>
              <a:ext uri="{FF2B5EF4-FFF2-40B4-BE49-F238E27FC236}">
                <a16:creationId xmlns:a16="http://schemas.microsoft.com/office/drawing/2014/main" id="{D8A8E6F9-E44F-473F-902B-DAEBE5BDA8D6}"/>
              </a:ext>
            </a:extLst>
          </p:cNvPr>
          <p:cNvSpPr/>
          <p:nvPr/>
        </p:nvSpPr>
        <p:spPr bwMode="gray">
          <a:xfrm>
            <a:off x="0" y="10714"/>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16" name="TextBox 15">
            <a:extLst>
              <a:ext uri="{FF2B5EF4-FFF2-40B4-BE49-F238E27FC236}">
                <a16:creationId xmlns:a16="http://schemas.microsoft.com/office/drawing/2014/main" id="{2BE8DA09-716F-4459-970B-603F967825CE}"/>
              </a:ext>
            </a:extLst>
          </p:cNvPr>
          <p:cNvSpPr txBox="1"/>
          <p:nvPr/>
        </p:nvSpPr>
        <p:spPr>
          <a:xfrm>
            <a:off x="719197" y="359642"/>
            <a:ext cx="10833453" cy="592213"/>
          </a:xfrm>
          <a:prstGeom prst="rect">
            <a:avLst/>
          </a:prstGeom>
          <a:noFill/>
        </p:spPr>
        <p:txBody>
          <a:bodyPr wrap="square" rtlCol="0">
            <a:spAutoFit/>
          </a:bodyPr>
          <a:lstStyle/>
          <a:p>
            <a:pPr>
              <a:lnSpc>
                <a:spcPct val="106000"/>
              </a:lnSpc>
              <a:spcBef>
                <a:spcPts val="0"/>
              </a:spcBef>
              <a:defRPr/>
            </a:pPr>
            <a:r>
              <a:rPr lang="en-US" sz="3200" dirty="0">
                <a:solidFill>
                  <a:schemeClr val="bg1"/>
                </a:solidFill>
                <a:latin typeface="+mn-lt"/>
                <a:ea typeface="+mn-ea"/>
                <a:cs typeface="+mn-cs"/>
              </a:rPr>
              <a:t>Metrics across Systems and Industries</a:t>
            </a:r>
            <a:endParaRPr lang="en-US" sz="3200" dirty="0">
              <a:solidFill>
                <a:schemeClr val="bg1"/>
              </a:solidFill>
            </a:endParaRPr>
          </a:p>
        </p:txBody>
      </p:sp>
    </p:spTree>
    <p:extLst>
      <p:ext uri="{BB962C8B-B14F-4D97-AF65-F5344CB8AC3E}">
        <p14:creationId xmlns:p14="http://schemas.microsoft.com/office/powerpoint/2010/main" val="207709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08152-EA1C-4FCD-935F-D57C1F055A28}"/>
              </a:ext>
            </a:extLst>
          </p:cNvPr>
          <p:cNvSpPr>
            <a:spLocks noGrp="1"/>
          </p:cNvSpPr>
          <p:nvPr>
            <p:ph idx="1"/>
          </p:nvPr>
        </p:nvSpPr>
        <p:spPr/>
        <p:txBody>
          <a:bodyPr vert="horz" lIns="91440" tIns="45720" rIns="91440" bIns="45720" rtlCol="0" anchor="t">
            <a:normAutofit/>
          </a:bodyPr>
          <a:lstStyle/>
          <a:p>
            <a:pPr marL="0" indent="0">
              <a:buNone/>
            </a:pPr>
            <a:r>
              <a:rPr lang="en-US" sz="2300" dirty="0"/>
              <a:t>More data</a:t>
            </a:r>
          </a:p>
          <a:p>
            <a:pPr marL="457200" indent="-457200"/>
            <a:r>
              <a:rPr lang="en-US" sz="2300" dirty="0"/>
              <a:t>Our models have been trained on small set of cross-industry data. We can expect model performance to drastically increase when trained on large subsets of data separated by industry</a:t>
            </a:r>
            <a:r>
              <a:rPr lang="en-US" dirty="0">
                <a:cs typeface="Calibri"/>
              </a:rPr>
              <a:t>.</a:t>
            </a:r>
          </a:p>
        </p:txBody>
      </p:sp>
      <p:sp>
        <p:nvSpPr>
          <p:cNvPr id="4" name="Rectangle 3">
            <a:extLst>
              <a:ext uri="{FF2B5EF4-FFF2-40B4-BE49-F238E27FC236}">
                <a16:creationId xmlns:a16="http://schemas.microsoft.com/office/drawing/2014/main" id="{91EDD333-AA9C-4072-A213-B58BCAD62524}"/>
              </a:ext>
            </a:extLst>
          </p:cNvPr>
          <p:cNvSpPr/>
          <p:nvPr/>
        </p:nvSpPr>
        <p:spPr bwMode="gray">
          <a:xfrm>
            <a:off x="0" y="10715"/>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5" name="TextBox 4">
            <a:extLst>
              <a:ext uri="{FF2B5EF4-FFF2-40B4-BE49-F238E27FC236}">
                <a16:creationId xmlns:a16="http://schemas.microsoft.com/office/drawing/2014/main" id="{DEA1AFF1-7829-4909-B139-2E47BBB13B8C}"/>
              </a:ext>
            </a:extLst>
          </p:cNvPr>
          <p:cNvSpPr txBox="1"/>
          <p:nvPr/>
        </p:nvSpPr>
        <p:spPr>
          <a:xfrm>
            <a:off x="719197" y="339094"/>
            <a:ext cx="10833453" cy="592213"/>
          </a:xfrm>
          <a:prstGeom prst="rect">
            <a:avLst/>
          </a:prstGeom>
          <a:noFill/>
        </p:spPr>
        <p:txBody>
          <a:bodyPr wrap="square" rtlCol="0">
            <a:spAutoFit/>
          </a:bodyPr>
          <a:lstStyle/>
          <a:p>
            <a:pPr>
              <a:lnSpc>
                <a:spcPct val="106000"/>
              </a:lnSpc>
              <a:spcBef>
                <a:spcPts val="0"/>
              </a:spcBef>
              <a:defRPr/>
            </a:pPr>
            <a:r>
              <a:rPr lang="en-US" sz="3200" dirty="0">
                <a:solidFill>
                  <a:schemeClr val="bg1"/>
                </a:solidFill>
                <a:latin typeface="+mn-lt"/>
                <a:ea typeface="+mn-ea"/>
                <a:cs typeface="+mn-cs"/>
              </a:rPr>
              <a:t>Future Roadmap</a:t>
            </a:r>
            <a:endParaRPr lang="en-US" sz="3200" dirty="0">
              <a:solidFill>
                <a:schemeClr val="bg1"/>
              </a:solidFill>
            </a:endParaRPr>
          </a:p>
        </p:txBody>
      </p:sp>
    </p:spTree>
    <p:extLst>
      <p:ext uri="{BB962C8B-B14F-4D97-AF65-F5344CB8AC3E}">
        <p14:creationId xmlns:p14="http://schemas.microsoft.com/office/powerpoint/2010/main" val="256020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2FC50-5CED-4A7B-93B7-EE25D750BC63}"/>
              </a:ext>
            </a:extLst>
          </p:cNvPr>
          <p:cNvSpPr>
            <a:spLocks noGrp="1"/>
          </p:cNvSpPr>
          <p:nvPr>
            <p:ph idx="1"/>
          </p:nvPr>
        </p:nvSpPr>
        <p:spPr>
          <a:xfrm>
            <a:off x="702128" y="1785484"/>
            <a:ext cx="10787743" cy="4667250"/>
          </a:xfrm>
        </p:spPr>
        <p:txBody>
          <a:bodyPr>
            <a:normAutofit/>
          </a:bodyPr>
          <a:lstStyle/>
          <a:p>
            <a:r>
              <a:rPr lang="en-US" sz="1800"/>
              <a:t>Client data will include all the necessary information for model training</a:t>
            </a:r>
          </a:p>
          <a:p>
            <a:pPr lvl="1"/>
            <a:r>
              <a:rPr lang="en-US" sz="1800"/>
              <a:t>Source to target account mapping</a:t>
            </a:r>
          </a:p>
          <a:p>
            <a:pPr lvl="1"/>
            <a:r>
              <a:rPr lang="en-US" sz="1800"/>
              <a:t>Hierarchy levels, numbers, and descriptions of source and target accounts</a:t>
            </a:r>
          </a:p>
          <a:p>
            <a:pPr marL="457200" lvl="1" indent="0">
              <a:buNone/>
            </a:pPr>
            <a:endParaRPr lang="en-US" sz="1800"/>
          </a:p>
          <a:p>
            <a:r>
              <a:rPr lang="en-US" sz="1800"/>
              <a:t>Client data will be complete and consistent</a:t>
            </a:r>
          </a:p>
          <a:p>
            <a:pPr lvl="1"/>
            <a:r>
              <a:rPr lang="en-US" sz="1800"/>
              <a:t>All sources/targets listed in mapping sheet can be found in hierarchy sheets</a:t>
            </a:r>
          </a:p>
          <a:p>
            <a:pPr lvl="1"/>
            <a:r>
              <a:rPr lang="en-US" sz="1800"/>
              <a:t>Unique source/target account numbers will map to a single description</a:t>
            </a:r>
          </a:p>
          <a:p>
            <a:pPr marL="457200" lvl="1" indent="0">
              <a:buNone/>
            </a:pPr>
            <a:endParaRPr lang="en-US" sz="1800"/>
          </a:p>
          <a:p>
            <a:r>
              <a:rPr lang="en-US" sz="1800"/>
              <a:t>Client data will be organized in the same format across companies</a:t>
            </a:r>
          </a:p>
          <a:p>
            <a:pPr lvl="1"/>
            <a:r>
              <a:rPr lang="en-US" sz="1800"/>
              <a:t>One column per hierarchy level</a:t>
            </a:r>
          </a:p>
          <a:p>
            <a:pPr lvl="1"/>
            <a:r>
              <a:rPr lang="en-US" sz="1800"/>
              <a:t>Column names/position in sheet will be the same across different companies</a:t>
            </a:r>
          </a:p>
          <a:p>
            <a:pPr marL="457200" lvl="1" indent="0">
              <a:buNone/>
            </a:pPr>
            <a:endParaRPr lang="en-US" sz="1800"/>
          </a:p>
          <a:p>
            <a:pPr lvl="1"/>
            <a:endParaRPr lang="en-US" sz="1800"/>
          </a:p>
          <a:p>
            <a:pPr lvl="2"/>
            <a:endParaRPr lang="en-US" sz="1800"/>
          </a:p>
          <a:p>
            <a:pPr marL="0" indent="0">
              <a:buNone/>
            </a:pPr>
            <a:endParaRPr lang="en-US" sz="1800"/>
          </a:p>
        </p:txBody>
      </p:sp>
      <p:sp>
        <p:nvSpPr>
          <p:cNvPr id="4" name="Rectangle 3">
            <a:extLst>
              <a:ext uri="{FF2B5EF4-FFF2-40B4-BE49-F238E27FC236}">
                <a16:creationId xmlns:a16="http://schemas.microsoft.com/office/drawing/2014/main" id="{A3867CEF-CC6F-4D00-A03D-1F8588B9A5AC}"/>
              </a:ext>
            </a:extLst>
          </p:cNvPr>
          <p:cNvSpPr/>
          <p:nvPr/>
        </p:nvSpPr>
        <p:spPr bwMode="gray">
          <a:xfrm>
            <a:off x="0" y="-20107"/>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5" name="TextBox 4">
            <a:extLst>
              <a:ext uri="{FF2B5EF4-FFF2-40B4-BE49-F238E27FC236}">
                <a16:creationId xmlns:a16="http://schemas.microsoft.com/office/drawing/2014/main" id="{4C5BC909-D7E1-48C5-B8FE-F84B49FEA99D}"/>
              </a:ext>
            </a:extLst>
          </p:cNvPr>
          <p:cNvSpPr txBox="1"/>
          <p:nvPr/>
        </p:nvSpPr>
        <p:spPr>
          <a:xfrm>
            <a:off x="702128" y="353896"/>
            <a:ext cx="10833453" cy="592213"/>
          </a:xfrm>
          <a:prstGeom prst="rect">
            <a:avLst/>
          </a:prstGeom>
          <a:noFill/>
        </p:spPr>
        <p:txBody>
          <a:bodyPr wrap="square" rtlCol="0">
            <a:spAutoFit/>
          </a:bodyPr>
          <a:lstStyle/>
          <a:p>
            <a:pPr>
              <a:lnSpc>
                <a:spcPct val="106000"/>
              </a:lnSpc>
              <a:spcBef>
                <a:spcPts val="0"/>
              </a:spcBef>
              <a:defRPr/>
            </a:pPr>
            <a:r>
              <a:rPr lang="en-US" sz="3200" dirty="0">
                <a:solidFill>
                  <a:schemeClr val="bg1"/>
                </a:solidFill>
                <a:latin typeface="+mn-lt"/>
                <a:ea typeface="+mn-ea"/>
                <a:cs typeface="+mn-cs"/>
              </a:rPr>
              <a:t>Data Assumptions</a:t>
            </a:r>
            <a:endParaRPr lang="en-US" sz="3200" dirty="0">
              <a:solidFill>
                <a:schemeClr val="bg1"/>
              </a:solidFill>
            </a:endParaRPr>
          </a:p>
        </p:txBody>
      </p:sp>
    </p:spTree>
    <p:extLst>
      <p:ext uri="{BB962C8B-B14F-4D97-AF65-F5344CB8AC3E}">
        <p14:creationId xmlns:p14="http://schemas.microsoft.com/office/powerpoint/2010/main" val="428702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2">
            <a:extLst>
              <a:ext uri="{FF2B5EF4-FFF2-40B4-BE49-F238E27FC236}">
                <a16:creationId xmlns:a16="http://schemas.microsoft.com/office/drawing/2014/main" id="{47250952-A5C0-49B0-8647-1165DC33EE4C}"/>
              </a:ext>
            </a:extLst>
          </p:cNvPr>
          <p:cNvSpPr txBox="1">
            <a:spLocks/>
          </p:cNvSpPr>
          <p:nvPr/>
        </p:nvSpPr>
        <p:spPr bwMode="gray">
          <a:xfrm>
            <a:off x="469899" y="309915"/>
            <a:ext cx="11299751" cy="334102"/>
          </a:xfrm>
          <a:prstGeom prst="rect">
            <a:avLst/>
          </a:prstGeom>
          <a:noFill/>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Segoe UI Semibold" panose="020B0702040204020203" pitchFamily="34" charset="0"/>
                <a:ea typeface="+mj-ea"/>
                <a:cs typeface="Segoe UI Semibold" panose="020B0702040204020203" pitchFamily="34" charset="0"/>
              </a:defRPr>
            </a:lvl1pPr>
          </a:lstStyle>
          <a:p>
            <a:pPr lvl="0">
              <a:defRPr/>
            </a:pPr>
            <a:r>
              <a:rPr lang="en-US" sz="1600" b="1" dirty="0">
                <a:solidFill>
                  <a:srgbClr val="86BC25"/>
                </a:solidFill>
                <a:latin typeface="Open Sans"/>
                <a:ea typeface="Open Sans" panose="020B0606030504020204" pitchFamily="34" charset="0"/>
                <a:cs typeface="Open Sans" panose="020B0606030504020204" pitchFamily="34" charset="0"/>
              </a:rPr>
              <a:t>We are utilizing AI models to transform Digital Controllership</a:t>
            </a:r>
            <a:endParaRPr kumimoji="0" lang="en-US" sz="1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p:txBody>
      </p:sp>
      <p:sp>
        <p:nvSpPr>
          <p:cNvPr id="70" name="object 69">
            <a:extLst>
              <a:ext uri="{FF2B5EF4-FFF2-40B4-BE49-F238E27FC236}">
                <a16:creationId xmlns:a16="http://schemas.microsoft.com/office/drawing/2014/main" id="{88CBA486-AC6F-4445-B45F-1E4E44B8EC26}"/>
              </a:ext>
            </a:extLst>
          </p:cNvPr>
          <p:cNvSpPr txBox="1"/>
          <p:nvPr/>
        </p:nvSpPr>
        <p:spPr>
          <a:xfrm>
            <a:off x="469901" y="700853"/>
            <a:ext cx="11252200" cy="194220"/>
          </a:xfrm>
          <a:prstGeom prst="rect">
            <a:avLst/>
          </a:prstGeom>
        </p:spPr>
        <p:txBody>
          <a:bodyPr vert="horz" wrap="square" lIns="0" tIns="12065" rIns="0" bIns="0" rtlCol="0">
            <a:spAutoFit/>
          </a:bodyPr>
          <a:lstStyle/>
          <a:p>
            <a:pPr marL="12700" lvl="0">
              <a:lnSpc>
                <a:spcPts val="1400"/>
              </a:lnSpc>
              <a:spcBef>
                <a:spcPts val="650"/>
              </a:spcBef>
            </a:pPr>
            <a:r>
              <a:rPr lang="en-US" sz="1400" spc="-30" dirty="0">
                <a:solidFill>
                  <a:prstClr val="black">
                    <a:lumMod val="50000"/>
                    <a:lumOff val="50000"/>
                  </a:prstClr>
                </a:solidFill>
                <a:cs typeface="Open Sans Light"/>
              </a:rPr>
              <a:t>Advanced AI/ML solutions strengthen the integrity of an organization’s financial processes &amp; systems, and drives the ability to evolve with environmental changes</a:t>
            </a:r>
          </a:p>
        </p:txBody>
      </p:sp>
      <p:grpSp>
        <p:nvGrpSpPr>
          <p:cNvPr id="39" name="Group 38">
            <a:extLst>
              <a:ext uri="{FF2B5EF4-FFF2-40B4-BE49-F238E27FC236}">
                <a16:creationId xmlns:a16="http://schemas.microsoft.com/office/drawing/2014/main" id="{9B57E2DC-68EC-40F6-8203-AD04EAB1C0E3}"/>
              </a:ext>
            </a:extLst>
          </p:cNvPr>
          <p:cNvGrpSpPr/>
          <p:nvPr/>
        </p:nvGrpSpPr>
        <p:grpSpPr>
          <a:xfrm>
            <a:off x="469899" y="1299177"/>
            <a:ext cx="4884955" cy="4470941"/>
            <a:chOff x="1" y="1182872"/>
            <a:chExt cx="5498591" cy="3673545"/>
          </a:xfrm>
        </p:grpSpPr>
        <p:sp>
          <p:nvSpPr>
            <p:cNvPr id="40" name="Rectangle 39">
              <a:extLst>
                <a:ext uri="{FF2B5EF4-FFF2-40B4-BE49-F238E27FC236}">
                  <a16:creationId xmlns:a16="http://schemas.microsoft.com/office/drawing/2014/main" id="{6D8BB6AF-C724-4DE7-A3B9-0A4DD1849327}"/>
                </a:ext>
              </a:extLst>
            </p:cNvPr>
            <p:cNvSpPr/>
            <p:nvPr/>
          </p:nvSpPr>
          <p:spPr bwMode="gray">
            <a:xfrm>
              <a:off x="1" y="1182872"/>
              <a:ext cx="5498591" cy="3673545"/>
            </a:xfrm>
            <a:prstGeom prst="rect">
              <a:avLst/>
            </a:prstGeom>
            <a:solidFill>
              <a:srgbClr val="E8F6CF">
                <a:alpha val="50196"/>
              </a:srgb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white"/>
                </a:solidFill>
                <a:effectLst/>
                <a:uLnTx/>
                <a:uFillTx/>
                <a:ea typeface="+mn-ea"/>
                <a:cs typeface="+mn-cs"/>
              </a:endParaRPr>
            </a:p>
          </p:txBody>
        </p:sp>
        <p:grpSp>
          <p:nvGrpSpPr>
            <p:cNvPr id="41" name="Group 40">
              <a:extLst>
                <a:ext uri="{FF2B5EF4-FFF2-40B4-BE49-F238E27FC236}">
                  <a16:creationId xmlns:a16="http://schemas.microsoft.com/office/drawing/2014/main" id="{195A0B1A-6954-403A-ABB1-32E185E78DD1}"/>
                </a:ext>
              </a:extLst>
            </p:cNvPr>
            <p:cNvGrpSpPr/>
            <p:nvPr/>
          </p:nvGrpSpPr>
          <p:grpSpPr>
            <a:xfrm>
              <a:off x="202272" y="1755660"/>
              <a:ext cx="4730157" cy="1942"/>
              <a:chOff x="301588" y="4652401"/>
              <a:chExt cx="4730157" cy="1942"/>
            </a:xfrm>
          </p:grpSpPr>
          <p:sp>
            <p:nvSpPr>
              <p:cNvPr id="45" name="object 2">
                <a:extLst>
                  <a:ext uri="{FF2B5EF4-FFF2-40B4-BE49-F238E27FC236}">
                    <a16:creationId xmlns:a16="http://schemas.microsoft.com/office/drawing/2014/main" id="{D8B478D1-8C66-45DE-B832-81565C90F475}"/>
                  </a:ext>
                </a:extLst>
              </p:cNvPr>
              <p:cNvSpPr/>
              <p:nvPr/>
            </p:nvSpPr>
            <p:spPr>
              <a:xfrm>
                <a:off x="301588" y="4652401"/>
                <a:ext cx="974922" cy="0"/>
              </a:xfrm>
              <a:custGeom>
                <a:avLst/>
                <a:gdLst/>
                <a:ahLst/>
                <a:cxnLst/>
                <a:rect l="l" t="t" r="r" b="b"/>
                <a:pathLst>
                  <a:path w="980440">
                    <a:moveTo>
                      <a:pt x="0" y="0"/>
                    </a:moveTo>
                    <a:lnTo>
                      <a:pt x="979932" y="0"/>
                    </a:lnTo>
                  </a:path>
                </a:pathLst>
              </a:custGeom>
              <a:ln w="76200">
                <a:solidFill>
                  <a:srgbClr val="046A38"/>
                </a:solidFill>
              </a:ln>
            </p:spPr>
            <p:txBody>
              <a:bodyPr wrap="square" lIns="0" tIns="0" rIns="0" bIns="0" rtlCol="0"/>
              <a:lstStyle/>
              <a:p>
                <a:pPr marL="0" marR="0" lvl="0" indent="0" algn="l" defTabSz="385602" rtl="0" eaLnBrk="1" fontAlgn="auto" latinLnBrk="0"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a typeface="+mn-ea"/>
                  <a:cs typeface="+mn-cs"/>
                </a:endParaRPr>
              </a:p>
            </p:txBody>
          </p:sp>
          <p:sp>
            <p:nvSpPr>
              <p:cNvPr id="46" name="object 3">
                <a:extLst>
                  <a:ext uri="{FF2B5EF4-FFF2-40B4-BE49-F238E27FC236}">
                    <a16:creationId xmlns:a16="http://schemas.microsoft.com/office/drawing/2014/main" id="{CCCB5C17-6CF6-4859-9B3B-50F7101EB1B3}"/>
                  </a:ext>
                </a:extLst>
              </p:cNvPr>
              <p:cNvSpPr/>
              <p:nvPr/>
            </p:nvSpPr>
            <p:spPr>
              <a:xfrm>
                <a:off x="1555229" y="4652401"/>
                <a:ext cx="973025" cy="0"/>
              </a:xfrm>
              <a:custGeom>
                <a:avLst/>
                <a:gdLst/>
                <a:ahLst/>
                <a:cxnLst/>
                <a:rect l="l" t="t" r="r" b="b"/>
                <a:pathLst>
                  <a:path w="978535">
                    <a:moveTo>
                      <a:pt x="0" y="0"/>
                    </a:moveTo>
                    <a:lnTo>
                      <a:pt x="978408" y="0"/>
                    </a:lnTo>
                  </a:path>
                </a:pathLst>
              </a:custGeom>
              <a:ln w="76200">
                <a:solidFill>
                  <a:srgbClr val="86BC25"/>
                </a:solidFill>
              </a:ln>
            </p:spPr>
            <p:txBody>
              <a:bodyPr wrap="square" lIns="0" tIns="0" rIns="0" bIns="0" rtlCol="0"/>
              <a:lstStyle/>
              <a:p>
                <a:pPr marL="0" marR="0" lvl="0" indent="0" algn="l" defTabSz="385602" rtl="0" eaLnBrk="1" fontAlgn="auto" latinLnBrk="0"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a typeface="+mn-ea"/>
                  <a:cs typeface="+mn-cs"/>
                </a:endParaRPr>
              </a:p>
            </p:txBody>
          </p:sp>
          <p:sp>
            <p:nvSpPr>
              <p:cNvPr id="47" name="object 4">
                <a:extLst>
                  <a:ext uri="{FF2B5EF4-FFF2-40B4-BE49-F238E27FC236}">
                    <a16:creationId xmlns:a16="http://schemas.microsoft.com/office/drawing/2014/main" id="{BCC67375-4470-4CB6-BFCC-A8FF684ECD09}"/>
                  </a:ext>
                </a:extLst>
              </p:cNvPr>
              <p:cNvSpPr/>
              <p:nvPr/>
            </p:nvSpPr>
            <p:spPr>
              <a:xfrm>
                <a:off x="2806974" y="4652401"/>
                <a:ext cx="973025" cy="0"/>
              </a:xfrm>
              <a:custGeom>
                <a:avLst/>
                <a:gdLst/>
                <a:ahLst/>
                <a:cxnLst/>
                <a:rect l="l" t="t" r="r" b="b"/>
                <a:pathLst>
                  <a:path w="978535">
                    <a:moveTo>
                      <a:pt x="0" y="0"/>
                    </a:moveTo>
                    <a:lnTo>
                      <a:pt x="978408" y="0"/>
                    </a:lnTo>
                  </a:path>
                </a:pathLst>
              </a:custGeom>
              <a:ln w="76200">
                <a:solidFill>
                  <a:srgbClr val="86BC25">
                    <a:lumMod val="40000"/>
                    <a:lumOff val="60000"/>
                  </a:srgbClr>
                </a:solidFill>
              </a:ln>
            </p:spPr>
            <p:txBody>
              <a:bodyPr wrap="square" lIns="0" tIns="0" rIns="0" bIns="0" rtlCol="0"/>
              <a:lstStyle/>
              <a:p>
                <a:pPr marL="0" marR="0" lvl="0" indent="0" algn="l" defTabSz="385602" rtl="0" eaLnBrk="1" fontAlgn="auto" latinLnBrk="0"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a typeface="+mn-ea"/>
                  <a:cs typeface="+mn-cs"/>
                </a:endParaRPr>
              </a:p>
            </p:txBody>
          </p:sp>
          <p:sp>
            <p:nvSpPr>
              <p:cNvPr id="48" name="object 5">
                <a:extLst>
                  <a:ext uri="{FF2B5EF4-FFF2-40B4-BE49-F238E27FC236}">
                    <a16:creationId xmlns:a16="http://schemas.microsoft.com/office/drawing/2014/main" id="{8A3ED12C-0EEA-4670-95BA-603EEEDAA0EA}"/>
                  </a:ext>
                </a:extLst>
              </p:cNvPr>
              <p:cNvSpPr/>
              <p:nvPr/>
            </p:nvSpPr>
            <p:spPr>
              <a:xfrm>
                <a:off x="4058720" y="4654343"/>
                <a:ext cx="973025" cy="0"/>
              </a:xfrm>
              <a:custGeom>
                <a:avLst/>
                <a:gdLst/>
                <a:ahLst/>
                <a:cxnLst/>
                <a:rect l="l" t="t" r="r" b="b"/>
                <a:pathLst>
                  <a:path w="978535">
                    <a:moveTo>
                      <a:pt x="0" y="0"/>
                    </a:moveTo>
                    <a:lnTo>
                      <a:pt x="978408" y="0"/>
                    </a:lnTo>
                  </a:path>
                </a:pathLst>
              </a:custGeom>
              <a:ln w="76200">
                <a:solidFill>
                  <a:srgbClr val="DFDFE4"/>
                </a:solidFill>
              </a:ln>
            </p:spPr>
            <p:txBody>
              <a:bodyPr wrap="square" lIns="0" tIns="0" rIns="0" bIns="0" rtlCol="0"/>
              <a:lstStyle/>
              <a:p>
                <a:pPr marL="0" marR="0" lvl="0" indent="0" algn="l" defTabSz="385602" rtl="0" eaLnBrk="1" fontAlgn="auto" latinLnBrk="0"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a typeface="+mn-ea"/>
                  <a:cs typeface="+mn-cs"/>
                </a:endParaRPr>
              </a:p>
            </p:txBody>
          </p:sp>
        </p:grpSp>
        <p:sp>
          <p:nvSpPr>
            <p:cNvPr id="42" name="object 6">
              <a:extLst>
                <a:ext uri="{FF2B5EF4-FFF2-40B4-BE49-F238E27FC236}">
                  <a16:creationId xmlns:a16="http://schemas.microsoft.com/office/drawing/2014/main" id="{C01EA366-49E4-4926-A2DB-0A280738DA9A}"/>
                </a:ext>
              </a:extLst>
            </p:cNvPr>
            <p:cNvSpPr txBox="1"/>
            <p:nvPr/>
          </p:nvSpPr>
          <p:spPr>
            <a:xfrm>
              <a:off x="202271" y="1260923"/>
              <a:ext cx="5296321" cy="282617"/>
            </a:xfrm>
            <a:prstGeom prst="rect">
              <a:avLst/>
            </a:prstGeom>
          </p:spPr>
          <p:txBody>
            <a:bodyPr vert="horz" wrap="square" lIns="0" tIns="5356" rIns="0" bIns="0" rtlCol="0">
              <a:spAutoFit/>
            </a:bodyPr>
            <a:lstStyle/>
            <a:p>
              <a:pPr marL="5356" marR="0" lvl="0" indent="0" algn="ctr" defTabSz="385602" rtl="0" eaLnBrk="1" fontAlgn="auto" latinLnBrk="0" hangingPunct="1">
                <a:lnSpc>
                  <a:spcPct val="100000"/>
                </a:lnSpc>
                <a:spcBef>
                  <a:spcPts val="42"/>
                </a:spcBef>
                <a:spcAft>
                  <a:spcPts val="0"/>
                </a:spcAft>
                <a:buClrTx/>
                <a:buSzTx/>
                <a:buFontTx/>
                <a:buNone/>
                <a:tabLst>
                  <a:tab pos="242876" algn="l"/>
                </a:tabLst>
                <a:defRPr/>
              </a:pPr>
              <a:r>
                <a:rPr kumimoji="0" lang="en-US" sz="1100" b="1" i="0" u="none" strike="noStrike" kern="1200" cap="none" spc="300" normalizeH="0" baseline="0" noProof="0">
                  <a:ln>
                    <a:noFill/>
                  </a:ln>
                  <a:solidFill>
                    <a:prstClr val="black"/>
                  </a:solidFill>
                  <a:effectLst/>
                  <a:uLnTx/>
                  <a:uFillTx/>
                  <a:ea typeface="+mn-ea"/>
                  <a:cs typeface="Open Sans"/>
                </a:rPr>
                <a:t>HOW AI CAN ENABLE </a:t>
              </a:r>
              <a:r>
                <a:rPr lang="en-US" sz="1100" b="1" spc="300">
                  <a:solidFill>
                    <a:prstClr val="black"/>
                  </a:solidFill>
                  <a:cs typeface="Open Sans"/>
                </a:rPr>
                <a:t>THE CONTROLLERSHIP FUNCTION</a:t>
              </a:r>
              <a:endParaRPr kumimoji="0" sz="1100" b="0" i="0" u="none" strike="noStrike" kern="1200" cap="none" spc="300" normalizeH="0" baseline="0" noProof="0">
                <a:ln>
                  <a:noFill/>
                </a:ln>
                <a:solidFill>
                  <a:prstClr val="black"/>
                </a:solidFill>
                <a:effectLst/>
                <a:uLnTx/>
                <a:uFillTx/>
                <a:ea typeface="+mn-ea"/>
                <a:cs typeface="Open Sans"/>
              </a:endParaRPr>
            </a:p>
          </p:txBody>
        </p:sp>
      </p:grpSp>
      <p:sp>
        <p:nvSpPr>
          <p:cNvPr id="49" name="Arrow: Pentagon 48">
            <a:extLst>
              <a:ext uri="{FF2B5EF4-FFF2-40B4-BE49-F238E27FC236}">
                <a16:creationId xmlns:a16="http://schemas.microsoft.com/office/drawing/2014/main" id="{34B5D7DF-A59D-4638-96E4-F241CBFA3A5D}"/>
              </a:ext>
            </a:extLst>
          </p:cNvPr>
          <p:cNvSpPr/>
          <p:nvPr/>
        </p:nvSpPr>
        <p:spPr bwMode="gray">
          <a:xfrm>
            <a:off x="5453840" y="1299177"/>
            <a:ext cx="3099087" cy="4470941"/>
          </a:xfrm>
          <a:prstGeom prst="homePlate">
            <a:avLst>
              <a:gd name="adj" fmla="val 32653"/>
            </a:avLst>
          </a:prstGeom>
          <a:noFill/>
          <a:ln w="3175" algn="ctr">
            <a:solidFill>
              <a:srgbClr val="78CCD6"/>
            </a:solidFill>
            <a:prstDash val="dash"/>
            <a:miter lim="800000"/>
            <a:headEnd/>
            <a:tailEnd/>
          </a:ln>
          <a:effectLst/>
        </p:spPr>
        <p:txBody>
          <a:bodyPr wrap="square" lIns="0" tIns="548640" rIns="182880" bIns="88900" rtlCol="0" anchor="t"/>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000" b="0" i="0" u="none" strike="noStrike" kern="1200" cap="none" spc="0" normalizeH="0" baseline="30000" noProof="0">
              <a:ln>
                <a:noFill/>
              </a:ln>
              <a:solidFill>
                <a:prstClr val="black">
                  <a:lumMod val="75000"/>
                  <a:lumOff val="25000"/>
                </a:prstClr>
              </a:solidFill>
              <a:effectLst/>
              <a:uLnTx/>
              <a:uFillTx/>
              <a:ea typeface="Open Sans" panose="020B0606030504020204" pitchFamily="34" charset="0"/>
              <a:cs typeface="Open Sans" panose="020B0606030504020204" pitchFamily="34" charset="0"/>
            </a:endParaRPr>
          </a:p>
        </p:txBody>
      </p:sp>
      <p:sp>
        <p:nvSpPr>
          <p:cNvPr id="50" name="Arrow: Pentagon 49">
            <a:extLst>
              <a:ext uri="{FF2B5EF4-FFF2-40B4-BE49-F238E27FC236}">
                <a16:creationId xmlns:a16="http://schemas.microsoft.com/office/drawing/2014/main" id="{E1C99177-78C7-4B9D-BBA1-282FFC597320}"/>
              </a:ext>
            </a:extLst>
          </p:cNvPr>
          <p:cNvSpPr/>
          <p:nvPr/>
        </p:nvSpPr>
        <p:spPr bwMode="gray">
          <a:xfrm flipH="1">
            <a:off x="8552928" y="1299177"/>
            <a:ext cx="3143294" cy="4470941"/>
          </a:xfrm>
          <a:prstGeom prst="homePlate">
            <a:avLst>
              <a:gd name="adj" fmla="val 32653"/>
            </a:avLst>
          </a:prstGeom>
          <a:noFill/>
          <a:ln w="3175" algn="ctr">
            <a:solidFill>
              <a:srgbClr val="78CCD6"/>
            </a:solidFill>
            <a:prstDash val="dash"/>
            <a:miter lim="800000"/>
            <a:headEnd/>
            <a:tailEnd/>
          </a:ln>
          <a:effectLst/>
        </p:spPr>
        <p:txBody>
          <a:bodyPr wrap="square" lIns="0" tIns="548640" rIns="182880" bIns="88900" rtlCol="0" anchor="t"/>
          <a:lstStyle/>
          <a:p>
            <a:pPr marL="0" marR="0" lvl="0" indent="0" algn="ctr" defTabSz="1219170" rtl="0" eaLnBrk="1" fontAlgn="auto" latinLnBrk="0" hangingPunct="1">
              <a:lnSpc>
                <a:spcPct val="106000"/>
              </a:lnSpc>
              <a:spcBef>
                <a:spcPts val="0"/>
              </a:spcBef>
              <a:spcAft>
                <a:spcPts val="0"/>
              </a:spcAft>
              <a:buClrTx/>
              <a:buSzTx/>
              <a:buFontTx/>
              <a:buNone/>
              <a:tabLst/>
              <a:defRPr/>
            </a:pPr>
            <a:endParaRPr kumimoji="0" lang="en-US" sz="1000" b="0" i="0" u="none" strike="noStrike" kern="1200" cap="none" spc="0" normalizeH="0" baseline="30000" noProof="0">
              <a:ln>
                <a:noFill/>
              </a:ln>
              <a:solidFill>
                <a:prstClr val="black">
                  <a:lumMod val="75000"/>
                  <a:lumOff val="25000"/>
                </a:prstClr>
              </a:solidFill>
              <a:effectLst/>
              <a:uLnTx/>
              <a:uFillTx/>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11AF4670-585A-4B59-9C6A-3FF873CD9D19}"/>
              </a:ext>
            </a:extLst>
          </p:cNvPr>
          <p:cNvSpPr/>
          <p:nvPr/>
        </p:nvSpPr>
        <p:spPr>
          <a:xfrm>
            <a:off x="5448909" y="1293949"/>
            <a:ext cx="689737" cy="261610"/>
          </a:xfrm>
          <a:prstGeom prst="rect">
            <a:avLst/>
          </a:prstGeom>
          <a:solidFill>
            <a:srgbClr val="6FC2B4"/>
          </a:solid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all" spc="0" normalizeH="0" baseline="0" noProof="0">
                <a:ln>
                  <a:noFill/>
                </a:ln>
                <a:solidFill>
                  <a:prstClr val="white"/>
                </a:solidFill>
                <a:effectLst/>
                <a:uLnTx/>
                <a:uFillTx/>
                <a:ea typeface="Open Sans" panose="020B0606030504020204" pitchFamily="34" charset="0"/>
                <a:cs typeface="Open Sans" panose="020B0606030504020204" pitchFamily="34" charset="0"/>
              </a:rPr>
              <a:t>From</a:t>
            </a:r>
          </a:p>
        </p:txBody>
      </p:sp>
      <p:sp>
        <p:nvSpPr>
          <p:cNvPr id="52" name="Rectangle 51">
            <a:extLst>
              <a:ext uri="{FF2B5EF4-FFF2-40B4-BE49-F238E27FC236}">
                <a16:creationId xmlns:a16="http://schemas.microsoft.com/office/drawing/2014/main" id="{2E2C3A6B-EFEE-45CD-AAB8-11EFE0FF5E48}"/>
              </a:ext>
            </a:extLst>
          </p:cNvPr>
          <p:cNvSpPr/>
          <p:nvPr/>
        </p:nvSpPr>
        <p:spPr>
          <a:xfrm>
            <a:off x="11013755" y="1293955"/>
            <a:ext cx="689737" cy="261610"/>
          </a:xfrm>
          <a:prstGeom prst="rect">
            <a:avLst/>
          </a:prstGeom>
          <a:solidFill>
            <a:srgbClr val="6FC2B4"/>
          </a:solid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all" spc="0" normalizeH="0" baseline="0" noProof="0">
                <a:ln>
                  <a:noFill/>
                </a:ln>
                <a:solidFill>
                  <a:prstClr val="white"/>
                </a:solidFill>
                <a:effectLst/>
                <a:uLnTx/>
                <a:uFillTx/>
                <a:ea typeface="Open Sans" panose="020B0606030504020204" pitchFamily="34" charset="0"/>
                <a:cs typeface="Open Sans" panose="020B0606030504020204" pitchFamily="34" charset="0"/>
              </a:rPr>
              <a:t>To</a:t>
            </a:r>
          </a:p>
        </p:txBody>
      </p:sp>
      <p:grpSp>
        <p:nvGrpSpPr>
          <p:cNvPr id="53" name="Group 52">
            <a:extLst>
              <a:ext uri="{FF2B5EF4-FFF2-40B4-BE49-F238E27FC236}">
                <a16:creationId xmlns:a16="http://schemas.microsoft.com/office/drawing/2014/main" id="{AEA76FBE-621C-4C06-8B7C-78FC430EEAAC}"/>
              </a:ext>
            </a:extLst>
          </p:cNvPr>
          <p:cNvGrpSpPr/>
          <p:nvPr/>
        </p:nvGrpSpPr>
        <p:grpSpPr>
          <a:xfrm>
            <a:off x="7685909" y="2627414"/>
            <a:ext cx="1685078" cy="1719309"/>
            <a:chOff x="5880006" y="1458139"/>
            <a:chExt cx="4370929" cy="4359824"/>
          </a:xfrm>
        </p:grpSpPr>
        <p:sp>
          <p:nvSpPr>
            <p:cNvPr id="54" name="TextBox 53">
              <a:extLst>
                <a:ext uri="{FF2B5EF4-FFF2-40B4-BE49-F238E27FC236}">
                  <a16:creationId xmlns:a16="http://schemas.microsoft.com/office/drawing/2014/main" id="{C96CF9DE-8FCD-4E6D-9F0C-18BD9C13868E}"/>
                </a:ext>
              </a:extLst>
            </p:cNvPr>
            <p:cNvSpPr txBox="1"/>
            <p:nvPr/>
          </p:nvSpPr>
          <p:spPr bwMode="gray">
            <a:xfrm>
              <a:off x="5949800" y="1533219"/>
              <a:ext cx="4206240" cy="4206240"/>
            </a:xfrm>
            <a:prstGeom prst="ellipse">
              <a:avLst/>
            </a:prstGeom>
            <a:solidFill>
              <a:schemeClr val="bg1"/>
            </a:solidFill>
            <a:ln w="3175" algn="ctr">
              <a:solidFill>
                <a:srgbClr val="6FC2B4"/>
              </a:solidFill>
              <a:prstDash val="dash"/>
              <a:miter lim="800000"/>
              <a:headEnd/>
              <a:tailEnd/>
            </a:ln>
            <a:effectLst/>
          </p:spPr>
          <p:txBody>
            <a:bodyPr wrap="square" lIns="88900" tIns="88900" rIns="88900" bIns="88900" rtlCol="0" anchor="t"/>
            <a:lstStyle>
              <a:defPPr>
                <a:defRPr lang="en-US"/>
              </a:defPPr>
              <a:lvl1pPr>
                <a:lnSpc>
                  <a:spcPct val="106000"/>
                </a:lnSpc>
                <a:buFont typeface="Wingdings 2" pitchFamily="18" charset="2"/>
                <a:buNone/>
                <a:defRPr sz="1600" b="1">
                  <a:solidFill>
                    <a:srgbClr val="86BC25"/>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30000" noProof="0">
                <a:ln>
                  <a:noFill/>
                </a:ln>
                <a:solidFill>
                  <a:schemeClr val="accent5"/>
                </a:solidFill>
                <a:effectLst/>
                <a:uLnTx/>
                <a:uFillTx/>
                <a:latin typeface="+mn-lt"/>
                <a:ea typeface="Open Sans" panose="020B0606030504020204" pitchFamily="34" charset="0"/>
                <a:cs typeface="Open Sans" panose="020B0606030504020204" pitchFamily="34" charset="0"/>
              </a:endParaRPr>
            </a:p>
          </p:txBody>
        </p:sp>
        <p:sp>
          <p:nvSpPr>
            <p:cNvPr id="55" name="Arc 54">
              <a:extLst>
                <a:ext uri="{FF2B5EF4-FFF2-40B4-BE49-F238E27FC236}">
                  <a16:creationId xmlns:a16="http://schemas.microsoft.com/office/drawing/2014/main" id="{28BBE9C3-C53F-4E6B-90EE-E471BF93D711}"/>
                </a:ext>
              </a:extLst>
            </p:cNvPr>
            <p:cNvSpPr/>
            <p:nvPr/>
          </p:nvSpPr>
          <p:spPr>
            <a:xfrm rot="21426111">
              <a:off x="5880006" y="1633854"/>
              <a:ext cx="4368622" cy="4184109"/>
            </a:xfrm>
            <a:prstGeom prst="arc">
              <a:avLst>
                <a:gd name="adj1" fmla="val 2437900"/>
                <a:gd name="adj2" fmla="val 8524940"/>
              </a:avLst>
            </a:prstGeom>
            <a:ln w="28575">
              <a:solidFill>
                <a:srgbClr val="6FC2B4"/>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mn-ea"/>
                <a:cs typeface="+mn-cs"/>
              </a:endParaRPr>
            </a:p>
          </p:txBody>
        </p:sp>
        <p:sp>
          <p:nvSpPr>
            <p:cNvPr id="56" name="Arc 55">
              <a:extLst>
                <a:ext uri="{FF2B5EF4-FFF2-40B4-BE49-F238E27FC236}">
                  <a16:creationId xmlns:a16="http://schemas.microsoft.com/office/drawing/2014/main" id="{3C689B19-301E-4553-BFCD-E2F044C4AAEC}"/>
                </a:ext>
              </a:extLst>
            </p:cNvPr>
            <p:cNvSpPr/>
            <p:nvPr/>
          </p:nvSpPr>
          <p:spPr>
            <a:xfrm rot="10800000">
              <a:off x="5882313" y="1458139"/>
              <a:ext cx="4368622" cy="4184109"/>
            </a:xfrm>
            <a:prstGeom prst="arc">
              <a:avLst>
                <a:gd name="adj1" fmla="val 2437900"/>
                <a:gd name="adj2" fmla="val 8524940"/>
              </a:avLst>
            </a:prstGeom>
            <a:ln w="28575">
              <a:solidFill>
                <a:srgbClr val="6FC2B4"/>
              </a:solidFill>
              <a:headEnd type="non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mn-ea"/>
                <a:cs typeface="+mn-cs"/>
              </a:endParaRPr>
            </a:p>
          </p:txBody>
        </p:sp>
      </p:grpSp>
      <p:sp>
        <p:nvSpPr>
          <p:cNvPr id="57" name="TextBox 56">
            <a:extLst>
              <a:ext uri="{FF2B5EF4-FFF2-40B4-BE49-F238E27FC236}">
                <a16:creationId xmlns:a16="http://schemas.microsoft.com/office/drawing/2014/main" id="{BE20DDEF-FAF3-4EE5-B198-774334FD9FF3}"/>
              </a:ext>
            </a:extLst>
          </p:cNvPr>
          <p:cNvSpPr txBox="1"/>
          <p:nvPr/>
        </p:nvSpPr>
        <p:spPr>
          <a:xfrm>
            <a:off x="5468159" y="1670639"/>
            <a:ext cx="2194709" cy="430887"/>
          </a:xfrm>
          <a:prstGeom prst="rect">
            <a:avLst/>
          </a:prstGeom>
          <a:noFill/>
        </p:spPr>
        <p:txBody>
          <a:bodyPr wrap="square" rtlCol="0">
            <a:spAutoFit/>
          </a:bodyPr>
          <a:lstStyle/>
          <a:p>
            <a:pPr lvl="0">
              <a:defRPr/>
            </a:pPr>
            <a:r>
              <a:rPr lang="en-US" sz="1100" b="1" i="1">
                <a:solidFill>
                  <a:srgbClr val="439F90"/>
                </a:solidFill>
                <a:ea typeface="Open Sans" panose="020B0606030504020204" pitchFamily="34" charset="0"/>
                <a:cs typeface="Open Sans" panose="020B0606030504020204" pitchFamily="34" charset="0"/>
              </a:rPr>
              <a:t>High levels of human effort and disjointed processes</a:t>
            </a:r>
          </a:p>
        </p:txBody>
      </p:sp>
      <p:sp>
        <p:nvSpPr>
          <p:cNvPr id="58" name="Rectangle 57">
            <a:extLst>
              <a:ext uri="{FF2B5EF4-FFF2-40B4-BE49-F238E27FC236}">
                <a16:creationId xmlns:a16="http://schemas.microsoft.com/office/drawing/2014/main" id="{C9AFB9E0-9381-42AC-AAEB-E323D1AE0008}"/>
              </a:ext>
            </a:extLst>
          </p:cNvPr>
          <p:cNvSpPr/>
          <p:nvPr/>
        </p:nvSpPr>
        <p:spPr>
          <a:xfrm>
            <a:off x="472363" y="4266119"/>
            <a:ext cx="4884956" cy="246221"/>
          </a:xfrm>
          <a:prstGeom prst="rect">
            <a:avLst/>
          </a:prstGeom>
          <a:solidFill>
            <a:schemeClr val="accent1"/>
          </a:solid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all" spc="0" normalizeH="0" baseline="0" noProof="0">
                <a:ln>
                  <a:noFill/>
                </a:ln>
                <a:solidFill>
                  <a:prstClr val="white"/>
                </a:solidFill>
                <a:effectLst/>
                <a:uLnTx/>
                <a:uFillTx/>
                <a:ea typeface="Open Sans" panose="020B0606030504020204" pitchFamily="34" charset="0"/>
                <a:cs typeface="Open Sans" panose="020B0606030504020204" pitchFamily="34" charset="0"/>
              </a:rPr>
              <a:t>AI Technique Spotlight </a:t>
            </a:r>
          </a:p>
        </p:txBody>
      </p:sp>
      <p:sp>
        <p:nvSpPr>
          <p:cNvPr id="59" name="TextBox 58">
            <a:extLst>
              <a:ext uri="{FF2B5EF4-FFF2-40B4-BE49-F238E27FC236}">
                <a16:creationId xmlns:a16="http://schemas.microsoft.com/office/drawing/2014/main" id="{A5538121-3DF1-46CC-9444-5DD65D9743EE}"/>
              </a:ext>
            </a:extLst>
          </p:cNvPr>
          <p:cNvSpPr txBox="1"/>
          <p:nvPr/>
        </p:nvSpPr>
        <p:spPr>
          <a:xfrm>
            <a:off x="9488736" y="1646682"/>
            <a:ext cx="2207485" cy="600164"/>
          </a:xfrm>
          <a:prstGeom prst="rect">
            <a:avLst/>
          </a:prstGeom>
          <a:noFill/>
        </p:spPr>
        <p:txBody>
          <a:bodyPr wrap="square" rtlCol="0">
            <a:spAutoFit/>
          </a:bodyPr>
          <a:lstStyle/>
          <a:p>
            <a:pPr lvl="0">
              <a:defRPr/>
            </a:pPr>
            <a:r>
              <a:rPr lang="en-US" sz="1100" b="1" i="1">
                <a:solidFill>
                  <a:srgbClr val="439F90"/>
                </a:solidFill>
                <a:ea typeface="Open Sans" panose="020B0606030504020204" pitchFamily="34" charset="0"/>
                <a:cs typeface="Open Sans" panose="020B0606030504020204" pitchFamily="34" charset="0"/>
              </a:rPr>
              <a:t>Systematic, global approach to insight and value generation</a:t>
            </a:r>
          </a:p>
        </p:txBody>
      </p:sp>
      <p:sp>
        <p:nvSpPr>
          <p:cNvPr id="63" name="TextBox 62">
            <a:extLst>
              <a:ext uri="{FF2B5EF4-FFF2-40B4-BE49-F238E27FC236}">
                <a16:creationId xmlns:a16="http://schemas.microsoft.com/office/drawing/2014/main" id="{16D8E6BB-F8A3-4977-8040-7B63E6FDD875}"/>
              </a:ext>
            </a:extLst>
          </p:cNvPr>
          <p:cNvSpPr txBox="1"/>
          <p:nvPr/>
        </p:nvSpPr>
        <p:spPr>
          <a:xfrm>
            <a:off x="5895959" y="2567740"/>
            <a:ext cx="1927240" cy="430887"/>
          </a:xfrm>
          <a:prstGeom prst="rect">
            <a:avLst/>
          </a:prstGeom>
          <a:noFill/>
        </p:spPr>
        <p:txBody>
          <a:bodyPr wrap="square" rtlCol="0">
            <a:spAutoFit/>
          </a:bodyPr>
          <a:lstStyle/>
          <a:p>
            <a:pPr lvl="0">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Heavy</a:t>
            </a:r>
            <a:r>
              <a:rPr lang="en-US" sz="1100" dirty="0">
                <a:solidFill>
                  <a:prstClr val="black"/>
                </a:solidFill>
                <a:ea typeface="Open Sans" panose="020B0606030504020204" pitchFamily="34" charset="0"/>
                <a:cs typeface="Open Sans" panose="020B0606030504020204" pitchFamily="34" charset="0"/>
              </a:rPr>
              <a:t>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manual</a:t>
            </a:r>
            <a:r>
              <a:rPr lang="en-US" sz="1100" dirty="0">
                <a:solidFill>
                  <a:prstClr val="black"/>
                </a:solidFill>
                <a:ea typeface="Open Sans" panose="020B0606030504020204" pitchFamily="34" charset="0"/>
                <a:cs typeface="Open Sans" panose="020B0606030504020204" pitchFamily="34" charset="0"/>
              </a:rPr>
              <a:t>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processing</a:t>
            </a:r>
            <a:r>
              <a:rPr lang="en-US" sz="1100" dirty="0">
                <a:solidFill>
                  <a:prstClr val="black"/>
                </a:solidFill>
                <a:ea typeface="Open Sans" panose="020B0606030504020204" pitchFamily="34" charset="0"/>
                <a:cs typeface="Open Sans" panose="020B0606030504020204" pitchFamily="34" charset="0"/>
              </a:rPr>
              <a:t>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environment</a:t>
            </a:r>
            <a:r>
              <a:rPr lang="en-US" sz="1100" dirty="0">
                <a:solidFill>
                  <a:prstClr val="black"/>
                </a:solidFill>
                <a:ea typeface="Open Sans" panose="020B0606030504020204" pitchFamily="34" charset="0"/>
                <a:cs typeface="Open Sans" panose="020B0606030504020204" pitchFamily="34" charset="0"/>
              </a:rPr>
              <a:t> </a:t>
            </a:r>
          </a:p>
        </p:txBody>
      </p:sp>
      <p:sp>
        <p:nvSpPr>
          <p:cNvPr id="64" name="TextBox 63">
            <a:extLst>
              <a:ext uri="{FF2B5EF4-FFF2-40B4-BE49-F238E27FC236}">
                <a16:creationId xmlns:a16="http://schemas.microsoft.com/office/drawing/2014/main" id="{4DD653FC-9D1B-4015-9133-502C6F3FAE36}"/>
              </a:ext>
            </a:extLst>
          </p:cNvPr>
          <p:cNvSpPr txBox="1"/>
          <p:nvPr/>
        </p:nvSpPr>
        <p:spPr>
          <a:xfrm>
            <a:off x="5886431" y="3420857"/>
            <a:ext cx="1673900" cy="600164"/>
          </a:xfrm>
          <a:prstGeom prst="rect">
            <a:avLst/>
          </a:prstGeom>
          <a:noFill/>
        </p:spPr>
        <p:txBody>
          <a:bodyPr wrap="square" rtlCol="0">
            <a:spAutoFit/>
          </a:bodyPr>
          <a:lstStyle/>
          <a:p>
            <a:pPr lvl="0">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Variability and potential for human error</a:t>
            </a:r>
          </a:p>
        </p:txBody>
      </p:sp>
      <p:sp>
        <p:nvSpPr>
          <p:cNvPr id="65" name="TextBox 64">
            <a:extLst>
              <a:ext uri="{FF2B5EF4-FFF2-40B4-BE49-F238E27FC236}">
                <a16:creationId xmlns:a16="http://schemas.microsoft.com/office/drawing/2014/main" id="{62E72340-18A7-4D8B-A6BE-8C2422F93F5E}"/>
              </a:ext>
            </a:extLst>
          </p:cNvPr>
          <p:cNvSpPr txBox="1"/>
          <p:nvPr/>
        </p:nvSpPr>
        <p:spPr>
          <a:xfrm>
            <a:off x="5898349" y="4221022"/>
            <a:ext cx="1736058" cy="430887"/>
          </a:xfrm>
          <a:prstGeom prst="rect">
            <a:avLst/>
          </a:prstGeom>
          <a:noFill/>
        </p:spPr>
        <p:txBody>
          <a:bodyPr wrap="square" rtlCol="0">
            <a:spAutoFit/>
          </a:bodyPr>
          <a:lstStyle/>
          <a:p>
            <a:pPr lvl="0">
              <a:defRPr/>
            </a:pPr>
            <a:r>
              <a:rPr lang="en-US" sz="1100">
                <a:solidFill>
                  <a:prstClr val="black"/>
                </a:solidFill>
                <a:latin typeface="Open Sans" panose="020B0606030504020204" pitchFamily="34" charset="0"/>
                <a:ea typeface="Open Sans" panose="020B0606030504020204" pitchFamily="34" charset="0"/>
                <a:cs typeface="Open Sans" panose="020B0606030504020204" pitchFamily="34" charset="0"/>
              </a:rPr>
              <a:t>General, industry-agnostic approach</a:t>
            </a:r>
          </a:p>
        </p:txBody>
      </p:sp>
      <p:sp>
        <p:nvSpPr>
          <p:cNvPr id="66" name="TextBox 65">
            <a:extLst>
              <a:ext uri="{FF2B5EF4-FFF2-40B4-BE49-F238E27FC236}">
                <a16:creationId xmlns:a16="http://schemas.microsoft.com/office/drawing/2014/main" id="{BBB1D451-7907-4B2B-A982-648F85F0B2C1}"/>
              </a:ext>
            </a:extLst>
          </p:cNvPr>
          <p:cNvSpPr txBox="1"/>
          <p:nvPr/>
        </p:nvSpPr>
        <p:spPr>
          <a:xfrm>
            <a:off x="5886430" y="5089561"/>
            <a:ext cx="1673901" cy="430887"/>
          </a:xfrm>
          <a:prstGeom prst="rect">
            <a:avLst/>
          </a:prstGeom>
          <a:noFill/>
        </p:spPr>
        <p:txBody>
          <a:bodyPr wrap="square" rtlCol="0">
            <a:spAutoFit/>
          </a:bodyPr>
          <a:lstStyle/>
          <a:p>
            <a:pPr lvl="0">
              <a:defRPr/>
            </a:pPr>
            <a:r>
              <a:rPr lang="en-US" sz="1100">
                <a:solidFill>
                  <a:prstClr val="black"/>
                </a:solidFill>
                <a:latin typeface="Open Sans" panose="020B0606030504020204" pitchFamily="34" charset="0"/>
                <a:ea typeface="Open Sans" panose="020B0606030504020204" pitchFamily="34" charset="0"/>
                <a:cs typeface="Open Sans" panose="020B0606030504020204" pitchFamily="34" charset="0"/>
              </a:rPr>
              <a:t>Reduced processing speeds</a:t>
            </a:r>
          </a:p>
        </p:txBody>
      </p:sp>
      <p:sp>
        <p:nvSpPr>
          <p:cNvPr id="68" name="TextBox 67">
            <a:extLst>
              <a:ext uri="{FF2B5EF4-FFF2-40B4-BE49-F238E27FC236}">
                <a16:creationId xmlns:a16="http://schemas.microsoft.com/office/drawing/2014/main" id="{FFBE0901-30FB-4F19-8025-C6651C2377F4}"/>
              </a:ext>
            </a:extLst>
          </p:cNvPr>
          <p:cNvSpPr txBox="1"/>
          <p:nvPr/>
        </p:nvSpPr>
        <p:spPr>
          <a:xfrm>
            <a:off x="7997372" y="3252366"/>
            <a:ext cx="10524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64B0A4"/>
                </a:solidFill>
                <a:effectLst/>
                <a:uLnTx/>
                <a:uFillTx/>
                <a:ea typeface="+mn-ea"/>
                <a:cs typeface="+mn-cs"/>
              </a:rPr>
              <a:t>AI/ML Enablement</a:t>
            </a:r>
          </a:p>
        </p:txBody>
      </p:sp>
      <p:sp>
        <p:nvSpPr>
          <p:cNvPr id="72" name="TextBox 71">
            <a:extLst>
              <a:ext uri="{FF2B5EF4-FFF2-40B4-BE49-F238E27FC236}">
                <a16:creationId xmlns:a16="http://schemas.microsoft.com/office/drawing/2014/main" id="{30E3E242-375C-40E0-BF0E-BF612C6C7C3A}"/>
              </a:ext>
            </a:extLst>
          </p:cNvPr>
          <p:cNvSpPr txBox="1"/>
          <p:nvPr/>
        </p:nvSpPr>
        <p:spPr>
          <a:xfrm>
            <a:off x="9737479" y="2527802"/>
            <a:ext cx="1982156" cy="600164"/>
          </a:xfrm>
          <a:prstGeom prst="rect">
            <a:avLst/>
          </a:prstGeom>
          <a:noFill/>
        </p:spPr>
        <p:txBody>
          <a:bodyPr wrap="square" rtlCol="0">
            <a:spAutoFit/>
          </a:bodyPr>
          <a:lstStyle/>
          <a:p>
            <a:pPr lvl="0">
              <a:defRPr/>
            </a:pPr>
            <a:r>
              <a:rPr lang="en-US" sz="1100">
                <a:solidFill>
                  <a:prstClr val="black"/>
                </a:solidFill>
                <a:latin typeface="Open Sans" panose="020B0606030504020204" pitchFamily="34" charset="0"/>
                <a:ea typeface="Open Sans" panose="020B0606030504020204" pitchFamily="34" charset="0"/>
                <a:cs typeface="Open Sans" panose="020B0606030504020204" pitchFamily="34" charset="0"/>
              </a:rPr>
              <a:t>Refocused resources to activities with a greater value or higher priority </a:t>
            </a:r>
            <a:endParaRPr lang="en-US" sz="1100" b="1">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TextBox 74">
            <a:extLst>
              <a:ext uri="{FF2B5EF4-FFF2-40B4-BE49-F238E27FC236}">
                <a16:creationId xmlns:a16="http://schemas.microsoft.com/office/drawing/2014/main" id="{3691E84C-8E82-42D8-A9B3-0F7F477F28BA}"/>
              </a:ext>
            </a:extLst>
          </p:cNvPr>
          <p:cNvSpPr txBox="1"/>
          <p:nvPr/>
        </p:nvSpPr>
        <p:spPr>
          <a:xfrm>
            <a:off x="9738172" y="3377283"/>
            <a:ext cx="1955795" cy="600164"/>
          </a:xfrm>
          <a:prstGeom prst="rect">
            <a:avLst/>
          </a:prstGeom>
          <a:noFill/>
        </p:spPr>
        <p:txBody>
          <a:bodyPr wrap="square" rtlCol="0">
            <a:spAutoFit/>
          </a:bodyPr>
          <a:lstStyle/>
          <a:p>
            <a:pPr lvl="0">
              <a:defRPr/>
            </a:pPr>
            <a:r>
              <a:rPr lang="en-US" sz="1100">
                <a:solidFill>
                  <a:prstClr val="black"/>
                </a:solidFill>
                <a:latin typeface="Open Sans" panose="020B0606030504020204" pitchFamily="34" charset="0"/>
                <a:ea typeface="Open Sans" panose="020B0606030504020204" pitchFamily="34" charset="0"/>
                <a:cs typeface="Open Sans" panose="020B0606030504020204" pitchFamily="34" charset="0"/>
              </a:rPr>
              <a:t>Heightened degree of business flexibility and streamlined processes</a:t>
            </a:r>
          </a:p>
        </p:txBody>
      </p:sp>
      <p:sp>
        <p:nvSpPr>
          <p:cNvPr id="79" name="TextBox 78">
            <a:extLst>
              <a:ext uri="{FF2B5EF4-FFF2-40B4-BE49-F238E27FC236}">
                <a16:creationId xmlns:a16="http://schemas.microsoft.com/office/drawing/2014/main" id="{B9112C72-BE9E-4EC0-BEC4-6176B57CC4F5}"/>
              </a:ext>
            </a:extLst>
          </p:cNvPr>
          <p:cNvSpPr txBox="1"/>
          <p:nvPr/>
        </p:nvSpPr>
        <p:spPr>
          <a:xfrm>
            <a:off x="9728654" y="4260868"/>
            <a:ext cx="1873513" cy="600164"/>
          </a:xfrm>
          <a:prstGeom prst="rect">
            <a:avLst/>
          </a:prstGeom>
          <a:noFill/>
        </p:spPr>
        <p:txBody>
          <a:bodyPr wrap="square" rtlCol="0">
            <a:spAutoFit/>
          </a:bodyPr>
          <a:lstStyle/>
          <a:p>
            <a:pPr lvl="0">
              <a:defRPr/>
            </a:pPr>
            <a:r>
              <a:rPr lang="en-US" sz="1100">
                <a:solidFill>
                  <a:prstClr val="black"/>
                </a:solidFill>
                <a:latin typeface="Open Sans" panose="020B0606030504020204" pitchFamily="34" charset="0"/>
                <a:ea typeface="Open Sans" panose="020B0606030504020204" pitchFamily="34" charset="0"/>
                <a:cs typeface="Open Sans" panose="020B0606030504020204" pitchFamily="34" charset="0"/>
              </a:rPr>
              <a:t>Increased human decision making through industry-specific insights</a:t>
            </a:r>
          </a:p>
        </p:txBody>
      </p:sp>
      <p:sp>
        <p:nvSpPr>
          <p:cNvPr id="83" name="TextBox 82">
            <a:extLst>
              <a:ext uri="{FF2B5EF4-FFF2-40B4-BE49-F238E27FC236}">
                <a16:creationId xmlns:a16="http://schemas.microsoft.com/office/drawing/2014/main" id="{C25E5CD5-15AC-4FDF-8449-AEA27701E41C}"/>
              </a:ext>
            </a:extLst>
          </p:cNvPr>
          <p:cNvSpPr txBox="1"/>
          <p:nvPr/>
        </p:nvSpPr>
        <p:spPr>
          <a:xfrm>
            <a:off x="9738172" y="5078743"/>
            <a:ext cx="1885033" cy="430887"/>
          </a:xfrm>
          <a:prstGeom prst="rect">
            <a:avLst/>
          </a:prstGeom>
          <a:noFill/>
        </p:spPr>
        <p:txBody>
          <a:bodyPr wrap="square" rtlCol="0">
            <a:spAutoFit/>
          </a:bodyPr>
          <a:lstStyle/>
          <a:p>
            <a:pPr lvl="0">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Optimized processing speeds</a:t>
            </a:r>
          </a:p>
        </p:txBody>
      </p:sp>
      <p:sp>
        <p:nvSpPr>
          <p:cNvPr id="90" name="Oval 89">
            <a:extLst>
              <a:ext uri="{FF2B5EF4-FFF2-40B4-BE49-F238E27FC236}">
                <a16:creationId xmlns:a16="http://schemas.microsoft.com/office/drawing/2014/main" id="{E80BA58E-5BC9-43C3-A14C-EEAC17CE3ED4}"/>
              </a:ext>
            </a:extLst>
          </p:cNvPr>
          <p:cNvSpPr/>
          <p:nvPr/>
        </p:nvSpPr>
        <p:spPr>
          <a:xfrm>
            <a:off x="5746814" y="2628443"/>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1</a:t>
            </a:r>
          </a:p>
        </p:txBody>
      </p:sp>
      <p:sp>
        <p:nvSpPr>
          <p:cNvPr id="91" name="Oval 90">
            <a:extLst>
              <a:ext uri="{FF2B5EF4-FFF2-40B4-BE49-F238E27FC236}">
                <a16:creationId xmlns:a16="http://schemas.microsoft.com/office/drawing/2014/main" id="{971099DC-B337-4FAC-BAD1-21FBCB4A7FB4}"/>
              </a:ext>
            </a:extLst>
          </p:cNvPr>
          <p:cNvSpPr/>
          <p:nvPr/>
        </p:nvSpPr>
        <p:spPr>
          <a:xfrm>
            <a:off x="5746814" y="3477633"/>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sz="800" b="1" kern="0">
                <a:solidFill>
                  <a:srgbClr val="FFFFFF"/>
                </a:solidFill>
                <a:latin typeface="Open Sans" panose="020B0606030504020204" pitchFamily="34" charset="0"/>
                <a:ea typeface="Open Sans" panose="020B0606030504020204" pitchFamily="34" charset="0"/>
                <a:cs typeface="Open Sans" panose="020B0606030504020204" pitchFamily="34" charset="0"/>
              </a:rPr>
              <a:t>2</a:t>
            </a:r>
            <a:endPar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Oval 91">
            <a:extLst>
              <a:ext uri="{FF2B5EF4-FFF2-40B4-BE49-F238E27FC236}">
                <a16:creationId xmlns:a16="http://schemas.microsoft.com/office/drawing/2014/main" id="{C33C7A94-F760-46BD-B72D-E9991246A5DC}"/>
              </a:ext>
            </a:extLst>
          </p:cNvPr>
          <p:cNvSpPr/>
          <p:nvPr/>
        </p:nvSpPr>
        <p:spPr>
          <a:xfrm>
            <a:off x="5731105" y="4280106"/>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3</a:t>
            </a:r>
          </a:p>
        </p:txBody>
      </p:sp>
      <p:sp>
        <p:nvSpPr>
          <p:cNvPr id="93" name="Oval 92">
            <a:extLst>
              <a:ext uri="{FF2B5EF4-FFF2-40B4-BE49-F238E27FC236}">
                <a16:creationId xmlns:a16="http://schemas.microsoft.com/office/drawing/2014/main" id="{2EF10662-0741-4120-A2F9-967C8EF8EF59}"/>
              </a:ext>
            </a:extLst>
          </p:cNvPr>
          <p:cNvSpPr/>
          <p:nvPr/>
        </p:nvSpPr>
        <p:spPr>
          <a:xfrm>
            <a:off x="5726395" y="5129296"/>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4</a:t>
            </a:r>
          </a:p>
        </p:txBody>
      </p:sp>
      <p:sp>
        <p:nvSpPr>
          <p:cNvPr id="95" name="Oval 94">
            <a:extLst>
              <a:ext uri="{FF2B5EF4-FFF2-40B4-BE49-F238E27FC236}">
                <a16:creationId xmlns:a16="http://schemas.microsoft.com/office/drawing/2014/main" id="{2269A994-8FEB-418D-B52E-6C079A52A841}"/>
              </a:ext>
            </a:extLst>
          </p:cNvPr>
          <p:cNvSpPr/>
          <p:nvPr/>
        </p:nvSpPr>
        <p:spPr>
          <a:xfrm>
            <a:off x="9578012" y="2597828"/>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1</a:t>
            </a:r>
          </a:p>
        </p:txBody>
      </p:sp>
      <p:sp>
        <p:nvSpPr>
          <p:cNvPr id="96" name="Oval 95">
            <a:extLst>
              <a:ext uri="{FF2B5EF4-FFF2-40B4-BE49-F238E27FC236}">
                <a16:creationId xmlns:a16="http://schemas.microsoft.com/office/drawing/2014/main" id="{DBBF30DC-CA11-4C47-BD56-1EA7842AB577}"/>
              </a:ext>
            </a:extLst>
          </p:cNvPr>
          <p:cNvSpPr/>
          <p:nvPr/>
        </p:nvSpPr>
        <p:spPr>
          <a:xfrm>
            <a:off x="9576229" y="3435492"/>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sz="800" b="1" kern="0">
                <a:solidFill>
                  <a:srgbClr val="FFFFFF"/>
                </a:solidFill>
                <a:latin typeface="Open Sans" panose="020B0606030504020204" pitchFamily="34" charset="0"/>
                <a:ea typeface="Open Sans" panose="020B0606030504020204" pitchFamily="34" charset="0"/>
                <a:cs typeface="Open Sans" panose="020B0606030504020204" pitchFamily="34" charset="0"/>
              </a:rPr>
              <a:t>2</a:t>
            </a:r>
            <a:endPar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7" name="Oval 96">
            <a:extLst>
              <a:ext uri="{FF2B5EF4-FFF2-40B4-BE49-F238E27FC236}">
                <a16:creationId xmlns:a16="http://schemas.microsoft.com/office/drawing/2014/main" id="{51A84B5F-E803-47F3-9643-0F5D1B50071C}"/>
              </a:ext>
            </a:extLst>
          </p:cNvPr>
          <p:cNvSpPr/>
          <p:nvPr/>
        </p:nvSpPr>
        <p:spPr>
          <a:xfrm>
            <a:off x="9576229" y="4316804"/>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3</a:t>
            </a:r>
          </a:p>
        </p:txBody>
      </p:sp>
      <p:sp>
        <p:nvSpPr>
          <p:cNvPr id="98" name="Oval 97">
            <a:extLst>
              <a:ext uri="{FF2B5EF4-FFF2-40B4-BE49-F238E27FC236}">
                <a16:creationId xmlns:a16="http://schemas.microsoft.com/office/drawing/2014/main" id="{F2448DA2-A7B6-4C2B-B57B-5539F6D3B8B9}"/>
              </a:ext>
            </a:extLst>
          </p:cNvPr>
          <p:cNvSpPr/>
          <p:nvPr/>
        </p:nvSpPr>
        <p:spPr>
          <a:xfrm>
            <a:off x="9576229" y="5146427"/>
            <a:ext cx="182880" cy="182595"/>
          </a:xfrm>
          <a:prstGeom prst="ellipse">
            <a:avLst/>
          </a:prstGeom>
          <a:solidFill>
            <a:srgbClr val="6FC2B4"/>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4</a:t>
            </a:r>
          </a:p>
        </p:txBody>
      </p:sp>
      <p:sp>
        <p:nvSpPr>
          <p:cNvPr id="78" name="object 31">
            <a:extLst>
              <a:ext uri="{FF2B5EF4-FFF2-40B4-BE49-F238E27FC236}">
                <a16:creationId xmlns:a16="http://schemas.microsoft.com/office/drawing/2014/main" id="{3B06EAF8-5BCB-40D6-8B99-84A01CD54F79}"/>
              </a:ext>
            </a:extLst>
          </p:cNvPr>
          <p:cNvSpPr txBox="1"/>
          <p:nvPr/>
        </p:nvSpPr>
        <p:spPr>
          <a:xfrm>
            <a:off x="642980" y="2232341"/>
            <a:ext cx="4629828" cy="1836679"/>
          </a:xfrm>
          <a:prstGeom prst="rect">
            <a:avLst/>
          </a:prstGeom>
        </p:spPr>
        <p:txBody>
          <a:bodyPr vert="horz" wrap="square" lIns="0" tIns="5356" rIns="0" bIns="0" rtlCol="0">
            <a:spAutoFit/>
          </a:bodyPr>
          <a:lstStyle/>
          <a:p>
            <a:pPr marL="5356" marR="2142" lvl="0" indent="0" algn="l" defTabSz="385602"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2"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Deep Learning : </a:t>
            </a:r>
            <a:r>
              <a:rPr kumimoji="0" lang="en-US" sz="1100" b="0" i="1" u="none" strike="noStrike" kern="1200" cap="none" spc="-8"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AI models pull and learn from qualitative sources such as financial reports, textual feedback, or survey comments to extract meaningful information around financial operations</a:t>
            </a:r>
          </a:p>
          <a:p>
            <a:pPr marL="5356" marR="2142" lvl="0" indent="0" algn="l" defTabSz="385602" rtl="0" eaLnBrk="1" fontAlgn="auto" latinLnBrk="0" hangingPunct="1">
              <a:lnSpc>
                <a:spcPct val="100000"/>
              </a:lnSpc>
              <a:spcBef>
                <a:spcPts val="0"/>
              </a:spcBef>
              <a:spcAft>
                <a:spcPts val="600"/>
              </a:spcAft>
              <a:buClrTx/>
              <a:buSzTx/>
              <a:buFontTx/>
              <a:buNone/>
              <a:tabLst/>
              <a:defRPr/>
            </a:pPr>
            <a:endParaRPr kumimoji="0" lang="en-US" sz="1100" b="0" i="1" u="none" strike="noStrike" kern="1200" cap="none" spc="-8"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5356" marR="2142" lvl="0" indent="0" algn="l" defTabSz="385602"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2"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Augmented Decision Making: </a:t>
            </a:r>
            <a:r>
              <a:rPr kumimoji="0" lang="en-US" sz="1100" b="0" i="1" u="none" strike="noStrike" kern="1200" cap="none" spc="-2"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AI models provide novel findings to enhance human decision-making and overall reduce risks </a:t>
            </a:r>
          </a:p>
          <a:p>
            <a:pPr marL="5356" marR="2142" lvl="0" indent="0" algn="l" defTabSz="385602" rtl="0" eaLnBrk="1" fontAlgn="auto" latinLnBrk="0" hangingPunct="1">
              <a:lnSpc>
                <a:spcPct val="100000"/>
              </a:lnSpc>
              <a:spcBef>
                <a:spcPts val="0"/>
              </a:spcBef>
              <a:spcAft>
                <a:spcPts val="600"/>
              </a:spcAft>
              <a:buClrTx/>
              <a:buSzTx/>
              <a:buFontTx/>
              <a:buNone/>
              <a:tabLst/>
              <a:defRPr/>
            </a:pPr>
            <a:endParaRPr kumimoji="0" lang="en-US" sz="1100" b="0" i="1" u="none" strike="noStrike" kern="1200" cap="none" spc="-2"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5356" marR="2142" lvl="0" indent="0" algn="l" defTabSz="385602"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2"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Continuous Monitoring: </a:t>
            </a:r>
            <a:r>
              <a:rPr kumimoji="0" lang="en-US" sz="1100" b="0" i="1" u="none" strike="noStrike" kern="1200" cap="none" spc="-2"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Self-provisioning technology</a:t>
            </a:r>
            <a:r>
              <a:rPr kumimoji="0" lang="en-US" sz="1100" b="1" i="0" u="none" strike="noStrike" kern="1200" cap="none" spc="-2"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100" b="0" i="1" u="none" strike="noStrike" kern="1200" cap="none" spc="-8"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works on a continuous basis to provide a real-time, forward-focused approach </a:t>
            </a:r>
          </a:p>
        </p:txBody>
      </p:sp>
      <p:sp>
        <p:nvSpPr>
          <p:cNvPr id="80" name="Rectangle 79">
            <a:extLst>
              <a:ext uri="{FF2B5EF4-FFF2-40B4-BE49-F238E27FC236}">
                <a16:creationId xmlns:a16="http://schemas.microsoft.com/office/drawing/2014/main" id="{11EECA58-DCEA-4349-AC1F-4B48309E33A6}"/>
              </a:ext>
            </a:extLst>
          </p:cNvPr>
          <p:cNvSpPr/>
          <p:nvPr/>
        </p:nvSpPr>
        <p:spPr bwMode="auto">
          <a:xfrm>
            <a:off x="781964" y="4862477"/>
            <a:ext cx="1962737" cy="328248"/>
          </a:xfrm>
          <a:prstGeom prst="rect">
            <a:avLst/>
          </a:prstGeom>
          <a:noFill/>
          <a:ln w="53975" cap="flat" cmpd="sng" algn="ctr">
            <a:noFill/>
            <a:prstDash val="solid"/>
            <a:round/>
            <a:headEnd type="none" w="med" len="med"/>
            <a:tailEnd type="none" w="med" len="med"/>
          </a:ln>
          <a:effectLst/>
        </p:spPr>
        <p:txBody>
          <a:bodyPr vert="horz" wrap="square" lIns="73152" tIns="18288" rIns="73152" bIns="18288"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Open Sans"/>
                <a:ea typeface="+mn-ea"/>
                <a:cs typeface="Segoe UI" panose="020B0502040204020203" pitchFamily="34" charset="0"/>
              </a:rPr>
              <a:t>Multilayer Perceptron</a:t>
            </a:r>
          </a:p>
        </p:txBody>
      </p:sp>
      <p:sp>
        <p:nvSpPr>
          <p:cNvPr id="81" name="Rectangle 80">
            <a:extLst>
              <a:ext uri="{FF2B5EF4-FFF2-40B4-BE49-F238E27FC236}">
                <a16:creationId xmlns:a16="http://schemas.microsoft.com/office/drawing/2014/main" id="{935F952E-3273-4C5B-AA0E-7D9328A79789}"/>
              </a:ext>
            </a:extLst>
          </p:cNvPr>
          <p:cNvSpPr/>
          <p:nvPr/>
        </p:nvSpPr>
        <p:spPr bwMode="auto">
          <a:xfrm>
            <a:off x="3314285" y="4863922"/>
            <a:ext cx="1567306" cy="328248"/>
          </a:xfrm>
          <a:prstGeom prst="rect">
            <a:avLst/>
          </a:prstGeom>
          <a:noFill/>
          <a:ln w="53975" cap="flat" cmpd="sng" algn="ctr">
            <a:noFill/>
            <a:prstDash val="solid"/>
            <a:round/>
            <a:headEnd type="none" w="med" len="med"/>
            <a:tailEnd type="none" w="med" len="med"/>
          </a:ln>
          <a:effectLst/>
        </p:spPr>
        <p:txBody>
          <a:bodyPr vert="horz" wrap="square" lIns="73152" tIns="18288" rIns="73152" bIns="18288"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Open Sans"/>
                <a:ea typeface="+mn-ea"/>
                <a:cs typeface="Segoe UI" panose="020B0502040204020203" pitchFamily="34" charset="0"/>
              </a:rPr>
              <a:t>Sequence2Sequence</a:t>
            </a:r>
          </a:p>
        </p:txBody>
      </p:sp>
      <p:sp>
        <p:nvSpPr>
          <p:cNvPr id="43" name="Rectangle 42">
            <a:extLst>
              <a:ext uri="{FF2B5EF4-FFF2-40B4-BE49-F238E27FC236}">
                <a16:creationId xmlns:a16="http://schemas.microsoft.com/office/drawing/2014/main" id="{54EE8483-C998-4100-9CC8-0765F6A98AF9}"/>
              </a:ext>
            </a:extLst>
          </p:cNvPr>
          <p:cNvSpPr/>
          <p:nvPr/>
        </p:nvSpPr>
        <p:spPr bwMode="auto">
          <a:xfrm>
            <a:off x="1784530" y="5329022"/>
            <a:ext cx="2346728" cy="328248"/>
          </a:xfrm>
          <a:prstGeom prst="rect">
            <a:avLst/>
          </a:prstGeom>
          <a:noFill/>
          <a:ln w="53975" cap="flat" cmpd="sng" algn="ctr">
            <a:noFill/>
            <a:prstDash val="solid"/>
            <a:round/>
            <a:headEnd type="none" w="med" len="med"/>
            <a:tailEnd type="none" w="med" len="med"/>
          </a:ln>
          <a:effectLst/>
        </p:spPr>
        <p:txBody>
          <a:bodyPr vert="horz" wrap="square" lIns="73152" tIns="18288" rIns="73152" bIns="18288"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Open Sans"/>
                <a:ea typeface="+mn-ea"/>
                <a:cs typeface="Segoe UI" panose="020B0502040204020203" pitchFamily="34" charset="0"/>
              </a:rPr>
              <a:t>Deep Learning on Tabular Data</a:t>
            </a:r>
          </a:p>
        </p:txBody>
      </p:sp>
    </p:spTree>
    <p:extLst>
      <p:ext uri="{BB962C8B-B14F-4D97-AF65-F5344CB8AC3E}">
        <p14:creationId xmlns:p14="http://schemas.microsoft.com/office/powerpoint/2010/main" val="10681057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nancial_Fill_2">
            <a:extLst>
              <a:ext uri="{FF2B5EF4-FFF2-40B4-BE49-F238E27FC236}">
                <a16:creationId xmlns:a16="http://schemas.microsoft.com/office/drawing/2014/main" id="{E65ECDFF-5992-4665-9CDA-8E153F9FC937}"/>
              </a:ext>
            </a:extLst>
          </p:cNvPr>
          <p:cNvSpPr>
            <a:spLocks noChangeAspect="1" noEditPoints="1"/>
          </p:cNvSpPr>
          <p:nvPr/>
        </p:nvSpPr>
        <p:spPr bwMode="auto">
          <a:xfrm>
            <a:off x="0" y="0"/>
            <a:ext cx="0" cy="0"/>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8" name="Title 2">
            <a:extLst>
              <a:ext uri="{FF2B5EF4-FFF2-40B4-BE49-F238E27FC236}">
                <a16:creationId xmlns:a16="http://schemas.microsoft.com/office/drawing/2014/main" id="{47250952-A5C0-49B0-8647-1165DC33EE4C}"/>
              </a:ext>
            </a:extLst>
          </p:cNvPr>
          <p:cNvSpPr txBox="1">
            <a:spLocks/>
          </p:cNvSpPr>
          <p:nvPr/>
        </p:nvSpPr>
        <p:spPr bwMode="gray">
          <a:xfrm>
            <a:off x="469899" y="309915"/>
            <a:ext cx="11299751" cy="334102"/>
          </a:xfrm>
          <a:prstGeom prst="rect">
            <a:avLst/>
          </a:prstGeom>
          <a:noFill/>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Segoe UI Semibold" panose="020B0702040204020203" pitchFamily="34" charset="0"/>
                <a:ea typeface="+mj-ea"/>
                <a:cs typeface="Segoe UI Semibold" panose="020B0702040204020203"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en-US" sz="1400" b="1" dirty="0">
                <a:solidFill>
                  <a:srgbClr val="86BC25"/>
                </a:solidFill>
                <a:latin typeface="Open Sans"/>
                <a:ea typeface="Open Sans" panose="020B0606030504020204" pitchFamily="34" charset="0"/>
                <a:cs typeface="Open Sans" panose="020B0606030504020204" pitchFamily="34" charset="0"/>
              </a:rPr>
              <a:t>Controllership</a:t>
            </a:r>
            <a:r>
              <a:rPr kumimoji="0" lang="en-US" sz="1400" b="1" i="0" u="none" strike="noStrike" kern="1200" cap="none" spc="0" normalizeH="0" baseline="0" noProof="0" dirty="0">
                <a:ln>
                  <a:noFill/>
                </a:ln>
                <a:solidFill>
                  <a:srgbClr val="86BC25"/>
                </a:solidFill>
                <a:effectLst/>
                <a:uLnTx/>
                <a:uFillTx/>
                <a:latin typeface="Open Sans"/>
                <a:ea typeface="Open Sans" panose="020B0606030504020204" pitchFamily="34" charset="0"/>
                <a:cs typeface="Open Sans" panose="020B0606030504020204" pitchFamily="34" charset="0"/>
              </a:rPr>
              <a:t> | </a:t>
            </a:r>
            <a:r>
              <a:rPr kumimoji="0" lang="en-US" sz="1400" b="1"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Chart of Accounts Mapping</a:t>
            </a:r>
            <a:endParaRPr kumimoji="0" lang="en-US" sz="14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p:txBody>
      </p:sp>
      <p:sp>
        <p:nvSpPr>
          <p:cNvPr id="70" name="object 69">
            <a:extLst>
              <a:ext uri="{FF2B5EF4-FFF2-40B4-BE49-F238E27FC236}">
                <a16:creationId xmlns:a16="http://schemas.microsoft.com/office/drawing/2014/main" id="{88CBA486-AC6F-4445-B45F-1E4E44B8EC26}"/>
              </a:ext>
            </a:extLst>
          </p:cNvPr>
          <p:cNvSpPr txBox="1"/>
          <p:nvPr/>
        </p:nvSpPr>
        <p:spPr>
          <a:xfrm>
            <a:off x="469901" y="609303"/>
            <a:ext cx="11299750" cy="191719"/>
          </a:xfrm>
          <a:prstGeom prst="rect">
            <a:avLst/>
          </a:prstGeom>
        </p:spPr>
        <p:txBody>
          <a:bodyPr vert="horz" wrap="square" lIns="0" tIns="12065" rIns="0" bIns="0" rtlCol="0">
            <a:spAutoFit/>
          </a:bodyPr>
          <a:lstStyle/>
          <a:p>
            <a:pPr marL="12700" marR="0" lvl="0" indent="0" algn="l" defTabSz="914400" rtl="0" eaLnBrk="1" fontAlgn="auto" latinLnBrk="0" hangingPunct="1">
              <a:lnSpc>
                <a:spcPts val="1400"/>
              </a:lnSpc>
              <a:spcBef>
                <a:spcPts val="650"/>
              </a:spcBef>
              <a:spcAft>
                <a:spcPts val="0"/>
              </a:spcAft>
              <a:buClrTx/>
              <a:buSzTx/>
              <a:buFontTx/>
              <a:buNone/>
              <a:tabLst/>
              <a:defRPr/>
            </a:pPr>
            <a:r>
              <a:rPr kumimoji="0" lang="en-US" sz="1400" b="0" i="0" u="none" strike="noStrike" kern="1200" cap="none" spc="-30" normalizeH="0" baseline="0" noProof="0" dirty="0">
                <a:ln>
                  <a:noFill/>
                </a:ln>
                <a:solidFill>
                  <a:prstClr val="black">
                    <a:lumMod val="50000"/>
                    <a:lumOff val="50000"/>
                  </a:prstClr>
                </a:solidFill>
                <a:effectLst/>
                <a:uLnTx/>
                <a:uFillTx/>
                <a:latin typeface="Open Sans"/>
                <a:ea typeface="+mn-ea"/>
                <a:cs typeface="Open Sans Light"/>
              </a:rPr>
              <a:t>Apply AI/ML to predict </a:t>
            </a:r>
            <a:r>
              <a:rPr lang="en-US" sz="1400" spc="-30" dirty="0">
                <a:solidFill>
                  <a:prstClr val="black">
                    <a:lumMod val="50000"/>
                    <a:lumOff val="50000"/>
                  </a:prstClr>
                </a:solidFill>
                <a:latin typeface="Open Sans"/>
                <a:cs typeface="Open Sans Light"/>
              </a:rPr>
              <a:t>novel mapping of chart of accounts</a:t>
            </a:r>
            <a:r>
              <a:rPr kumimoji="0" lang="en-US" sz="1400" b="0" i="0" u="none" strike="noStrike" kern="1200" cap="none" spc="-30" normalizeH="0" baseline="0" noProof="0" dirty="0">
                <a:ln>
                  <a:noFill/>
                </a:ln>
                <a:solidFill>
                  <a:prstClr val="black">
                    <a:lumMod val="50000"/>
                    <a:lumOff val="50000"/>
                  </a:prstClr>
                </a:solidFill>
                <a:effectLst/>
                <a:uLnTx/>
                <a:uFillTx/>
                <a:latin typeface="Open Sans"/>
                <a:ea typeface="+mn-ea"/>
                <a:cs typeface="Open Sans Light"/>
              </a:rPr>
              <a:t>  </a:t>
            </a:r>
          </a:p>
        </p:txBody>
      </p:sp>
      <p:sp>
        <p:nvSpPr>
          <p:cNvPr id="140" name="Rectangle 139">
            <a:extLst>
              <a:ext uri="{FF2B5EF4-FFF2-40B4-BE49-F238E27FC236}">
                <a16:creationId xmlns:a16="http://schemas.microsoft.com/office/drawing/2014/main" id="{69AA7F42-A1CC-441B-966C-FAC4D3853477}"/>
              </a:ext>
            </a:extLst>
          </p:cNvPr>
          <p:cNvSpPr/>
          <p:nvPr/>
        </p:nvSpPr>
        <p:spPr>
          <a:xfrm>
            <a:off x="378364" y="983421"/>
            <a:ext cx="4493790" cy="338554"/>
          </a:xfrm>
          <a:prstGeom prst="rect">
            <a:avLst/>
          </a:prstGeom>
          <a:noFill/>
        </p:spPr>
        <p:txBody>
          <a:bodyPr wrap="square" lIns="91440" rIns="9144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rPr>
              <a:t>Background</a:t>
            </a:r>
          </a:p>
        </p:txBody>
      </p:sp>
      <p:sp>
        <p:nvSpPr>
          <p:cNvPr id="141" name="Rectangle 140">
            <a:extLst>
              <a:ext uri="{FF2B5EF4-FFF2-40B4-BE49-F238E27FC236}">
                <a16:creationId xmlns:a16="http://schemas.microsoft.com/office/drawing/2014/main" id="{FA3A5639-2561-43C7-A0CE-B6065BFC18CC}"/>
              </a:ext>
            </a:extLst>
          </p:cNvPr>
          <p:cNvSpPr/>
          <p:nvPr/>
        </p:nvSpPr>
        <p:spPr>
          <a:xfrm>
            <a:off x="361198" y="3329317"/>
            <a:ext cx="5437486" cy="338554"/>
          </a:xfrm>
          <a:prstGeom prst="rect">
            <a:avLst/>
          </a:prstGeom>
          <a:noFill/>
        </p:spPr>
        <p:txBody>
          <a:bodyPr wrap="square" lIns="91440" rIns="9144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rPr>
              <a:t>Solution</a:t>
            </a:r>
          </a:p>
        </p:txBody>
      </p:sp>
      <p:sp>
        <p:nvSpPr>
          <p:cNvPr id="142" name="Rectangle 141">
            <a:extLst>
              <a:ext uri="{FF2B5EF4-FFF2-40B4-BE49-F238E27FC236}">
                <a16:creationId xmlns:a16="http://schemas.microsoft.com/office/drawing/2014/main" id="{D6C51262-BFA9-4518-8E46-12E78BC46D23}"/>
              </a:ext>
            </a:extLst>
          </p:cNvPr>
          <p:cNvSpPr/>
          <p:nvPr/>
        </p:nvSpPr>
        <p:spPr>
          <a:xfrm>
            <a:off x="361198" y="1354929"/>
            <a:ext cx="4966637" cy="1892826"/>
          </a:xfrm>
          <a:prstGeom prst="rect">
            <a:avLst/>
          </a:prstGeom>
        </p:spPr>
        <p:txBody>
          <a:bodyPr wrap="square">
            <a:spAutoFit/>
          </a:bodyPr>
          <a:lstStyle/>
          <a:p>
            <a:pPr lvl="0">
              <a:spcBef>
                <a:spcPts val="600"/>
              </a:spcBef>
              <a:buSzPct val="100000"/>
              <a:defRP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ATOM is Deloitte Risk and Financial Advisory’s proprietary master data design + mapping transformation service that can help organizations link multiple sets of complex finance data models to realize greater automation, control, and flexibility. </a:t>
            </a:r>
          </a:p>
          <a:p>
            <a:pPr lvl="0">
              <a:spcBef>
                <a:spcPts val="600"/>
              </a:spcBef>
              <a:buSzPct val="100000"/>
              <a:defRP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ATOM is used to integrate the design, mapping, reconciliation and change tracking of organizations’ chart of account and financial data object transformations.</a:t>
            </a:r>
          </a:p>
        </p:txBody>
      </p:sp>
      <p:sp>
        <p:nvSpPr>
          <p:cNvPr id="143" name="Rectangle 142">
            <a:extLst>
              <a:ext uri="{FF2B5EF4-FFF2-40B4-BE49-F238E27FC236}">
                <a16:creationId xmlns:a16="http://schemas.microsoft.com/office/drawing/2014/main" id="{145C0E86-B473-4248-AD99-EFBD35714CD8}"/>
              </a:ext>
            </a:extLst>
          </p:cNvPr>
          <p:cNvSpPr/>
          <p:nvPr/>
        </p:nvSpPr>
        <p:spPr>
          <a:xfrm>
            <a:off x="409516" y="3651603"/>
            <a:ext cx="5360592" cy="2031325"/>
          </a:xfrm>
          <a:prstGeom prst="rect">
            <a:avLst/>
          </a:prstGeom>
        </p:spPr>
        <p:txBody>
          <a:bodyPr wrap="square">
            <a:spAutoFit/>
          </a:bodyPr>
          <a:lstStyle/>
          <a:p>
            <a:r>
              <a:rPr lang="en-US" sz="1400" dirty="0"/>
              <a:t>The model will:</a:t>
            </a:r>
          </a:p>
          <a:p>
            <a:endParaRPr lang="en-US" sz="1400" dirty="0"/>
          </a:p>
          <a:p>
            <a:pPr marL="171450" indent="-171450">
              <a:buFontTx/>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Take as input the existing Global Chart of accounts (account description + hierarchy) from any legacy system (MS Dynamics, Oracle, SAP etc.) and predict a mapping to new system (S4)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r>
              <a:rPr lang="en-US" sz="1400" dirty="0"/>
              <a:t>    </a:t>
            </a: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“Translate” account hierarchies and mappings from legacy  </a:t>
            </a:r>
          </a:p>
          <a:p>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     system to modern system</a:t>
            </a:r>
          </a:p>
        </p:txBody>
      </p:sp>
      <p:sp>
        <p:nvSpPr>
          <p:cNvPr id="144" name="Rectangle 143">
            <a:extLst>
              <a:ext uri="{FF2B5EF4-FFF2-40B4-BE49-F238E27FC236}">
                <a16:creationId xmlns:a16="http://schemas.microsoft.com/office/drawing/2014/main" id="{BBB3E23B-1E56-4E66-B1B0-1A26440AF0E6}"/>
              </a:ext>
            </a:extLst>
          </p:cNvPr>
          <p:cNvSpPr/>
          <p:nvPr/>
        </p:nvSpPr>
        <p:spPr>
          <a:xfrm>
            <a:off x="462925" y="1282560"/>
            <a:ext cx="4875197" cy="45720"/>
          </a:xfrm>
          <a:prstGeom prst="rect">
            <a:avLst/>
          </a:prstGeom>
          <a:gradFill flip="none" rotWithShape="1">
            <a:gsLst>
              <a:gs pos="0">
                <a:srgbClr val="FFFFFF"/>
              </a:gs>
              <a:gs pos="74000">
                <a:srgbClr val="86BC24"/>
              </a:gs>
              <a:gs pos="83000">
                <a:srgbClr val="92D050"/>
              </a:gs>
              <a:gs pos="100000">
                <a:srgbClr val="8BC433"/>
              </a:gs>
            </a:gsLst>
            <a:lin ang="10800000" scaled="1"/>
            <a:tileRect/>
          </a:grad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45" name="Rectangle 144">
            <a:extLst>
              <a:ext uri="{FF2B5EF4-FFF2-40B4-BE49-F238E27FC236}">
                <a16:creationId xmlns:a16="http://schemas.microsoft.com/office/drawing/2014/main" id="{F1E98743-15F9-4B56-BC46-2FD1C378249D}"/>
              </a:ext>
            </a:extLst>
          </p:cNvPr>
          <p:cNvSpPr/>
          <p:nvPr/>
        </p:nvSpPr>
        <p:spPr>
          <a:xfrm>
            <a:off x="452638" y="3590504"/>
            <a:ext cx="4875197" cy="45720"/>
          </a:xfrm>
          <a:prstGeom prst="rect">
            <a:avLst/>
          </a:prstGeom>
          <a:gradFill flip="none" rotWithShape="1">
            <a:gsLst>
              <a:gs pos="0">
                <a:srgbClr val="FFFFFF"/>
              </a:gs>
              <a:gs pos="74000">
                <a:srgbClr val="86BC24"/>
              </a:gs>
              <a:gs pos="83000">
                <a:srgbClr val="92D050"/>
              </a:gs>
              <a:gs pos="100000">
                <a:srgbClr val="8BC433"/>
              </a:gs>
            </a:gsLst>
            <a:lin ang="10800000" scaled="1"/>
            <a:tileRect/>
          </a:grad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49" name="Rectangle 148">
            <a:extLst>
              <a:ext uri="{FF2B5EF4-FFF2-40B4-BE49-F238E27FC236}">
                <a16:creationId xmlns:a16="http://schemas.microsoft.com/office/drawing/2014/main" id="{121470A3-A1DC-4EAC-986E-B8D4D5310037}"/>
              </a:ext>
            </a:extLst>
          </p:cNvPr>
          <p:cNvSpPr/>
          <p:nvPr/>
        </p:nvSpPr>
        <p:spPr>
          <a:xfrm>
            <a:off x="6307281" y="986190"/>
            <a:ext cx="1246458" cy="338554"/>
          </a:xfrm>
          <a:prstGeom prst="rect">
            <a:avLst/>
          </a:prstGeom>
          <a:noFill/>
        </p:spPr>
        <p:txBody>
          <a:bodyPr wrap="square" lIns="91440" rIns="9144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Open Sans SemiBold" panose="020B0606030504020204" pitchFamily="34" charset="0"/>
                <a:ea typeface="Open Sans SemiBold" panose="020B0606030504020204" pitchFamily="34" charset="0"/>
                <a:cs typeface="Open Sans SemiBold" panose="020B0606030504020204" pitchFamily="34" charset="0"/>
              </a:rPr>
              <a:t>Outcomes</a:t>
            </a:r>
          </a:p>
        </p:txBody>
      </p:sp>
      <p:sp>
        <p:nvSpPr>
          <p:cNvPr id="150" name="Rectangle 149">
            <a:extLst>
              <a:ext uri="{FF2B5EF4-FFF2-40B4-BE49-F238E27FC236}">
                <a16:creationId xmlns:a16="http://schemas.microsoft.com/office/drawing/2014/main" id="{63E5A188-498E-404D-922C-58CEFB57F947}"/>
              </a:ext>
            </a:extLst>
          </p:cNvPr>
          <p:cNvSpPr/>
          <p:nvPr/>
        </p:nvSpPr>
        <p:spPr>
          <a:xfrm>
            <a:off x="6421894" y="1334656"/>
            <a:ext cx="5171856"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Deloitte’s solution will: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Provide advanced AI/ML capability by integrating within existing Deloitte/related assets such as ATOM, etc.</a:t>
            </a:r>
          </a:p>
          <a:p>
            <a:pPr marL="171450" indent="-171450">
              <a:buFont typeface="Arial" panose="020B0604020202020204" pitchFamily="34" charset="0"/>
              <a:buChar char="•"/>
            </a:pP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Reduce manual effort required in mapping of accounts across financial systems during system transformations</a:t>
            </a:r>
          </a:p>
          <a:p>
            <a:pPr marL="171450" indent="-171450">
              <a:buFont typeface="Arial" panose="020B0604020202020204" pitchFamily="34" charset="0"/>
              <a:buChar char="•"/>
            </a:pP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Generate industry/sector level insights to recommend chart of accounts mapping best practices</a:t>
            </a:r>
          </a:p>
          <a:p>
            <a:pPr marL="171450" indent="-171450">
              <a:buFont typeface="Arial" panose="020B0604020202020204" pitchFamily="34" charset="0"/>
              <a:buChar char="•"/>
            </a:pP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Identify duplicate/unused accounts to ensure good financial reporting/recording hygiene</a:t>
            </a:r>
          </a:p>
          <a:p>
            <a:pPr marL="171450" indent="-171450">
              <a:buFont typeface="Arial" panose="020B0604020202020204" pitchFamily="34" charset="0"/>
              <a:buChar char="•"/>
            </a:pP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Provide self monitoring to ensure chart of accounts mapping adheres to best practices/industry standards after financial transformation</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1" name="Rectangle 150">
            <a:extLst>
              <a:ext uri="{FF2B5EF4-FFF2-40B4-BE49-F238E27FC236}">
                <a16:creationId xmlns:a16="http://schemas.microsoft.com/office/drawing/2014/main" id="{FC5775BB-F081-42D9-A58F-CCCD603C2197}"/>
              </a:ext>
            </a:extLst>
          </p:cNvPr>
          <p:cNvSpPr/>
          <p:nvPr/>
        </p:nvSpPr>
        <p:spPr>
          <a:xfrm>
            <a:off x="6393948" y="1282560"/>
            <a:ext cx="4875197" cy="45720"/>
          </a:xfrm>
          <a:prstGeom prst="rect">
            <a:avLst/>
          </a:prstGeom>
          <a:gradFill flip="none" rotWithShape="1">
            <a:gsLst>
              <a:gs pos="0">
                <a:srgbClr val="FFFFFF"/>
              </a:gs>
              <a:gs pos="74000">
                <a:srgbClr val="86BC24"/>
              </a:gs>
              <a:gs pos="83000">
                <a:srgbClr val="92D050"/>
              </a:gs>
              <a:gs pos="100000">
                <a:srgbClr val="8BC433"/>
              </a:gs>
            </a:gsLst>
            <a:lin ang="10800000" scaled="1"/>
            <a:tileRect/>
          </a:grad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7" name="Oval 16">
            <a:extLst>
              <a:ext uri="{FF2B5EF4-FFF2-40B4-BE49-F238E27FC236}">
                <a16:creationId xmlns:a16="http://schemas.microsoft.com/office/drawing/2014/main" id="{50F24C21-40C5-495E-B677-C29FB515F429}"/>
              </a:ext>
            </a:extLst>
          </p:cNvPr>
          <p:cNvSpPr/>
          <p:nvPr/>
        </p:nvSpPr>
        <p:spPr>
          <a:xfrm>
            <a:off x="6447797" y="1838302"/>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1</a:t>
            </a:r>
          </a:p>
        </p:txBody>
      </p:sp>
      <p:sp>
        <p:nvSpPr>
          <p:cNvPr id="18" name="Oval 17">
            <a:extLst>
              <a:ext uri="{FF2B5EF4-FFF2-40B4-BE49-F238E27FC236}">
                <a16:creationId xmlns:a16="http://schemas.microsoft.com/office/drawing/2014/main" id="{6575EC0C-8295-418D-AB3D-435FAB61789D}"/>
              </a:ext>
            </a:extLst>
          </p:cNvPr>
          <p:cNvSpPr/>
          <p:nvPr/>
        </p:nvSpPr>
        <p:spPr>
          <a:xfrm>
            <a:off x="6447798" y="2461288"/>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2</a:t>
            </a:r>
          </a:p>
        </p:txBody>
      </p:sp>
      <p:sp>
        <p:nvSpPr>
          <p:cNvPr id="19" name="Oval 18">
            <a:extLst>
              <a:ext uri="{FF2B5EF4-FFF2-40B4-BE49-F238E27FC236}">
                <a16:creationId xmlns:a16="http://schemas.microsoft.com/office/drawing/2014/main" id="{A0E383B2-FF3F-43E6-A640-BAAFCE2C00D3}"/>
              </a:ext>
            </a:extLst>
          </p:cNvPr>
          <p:cNvSpPr/>
          <p:nvPr/>
        </p:nvSpPr>
        <p:spPr>
          <a:xfrm>
            <a:off x="6451096" y="3109792"/>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3</a:t>
            </a:r>
          </a:p>
        </p:txBody>
      </p:sp>
      <p:sp>
        <p:nvSpPr>
          <p:cNvPr id="20" name="Oval 19">
            <a:extLst>
              <a:ext uri="{FF2B5EF4-FFF2-40B4-BE49-F238E27FC236}">
                <a16:creationId xmlns:a16="http://schemas.microsoft.com/office/drawing/2014/main" id="{E34E1829-41A1-4F2D-BB0B-FBA6214FC23F}"/>
              </a:ext>
            </a:extLst>
          </p:cNvPr>
          <p:cNvSpPr/>
          <p:nvPr/>
        </p:nvSpPr>
        <p:spPr>
          <a:xfrm>
            <a:off x="6447797" y="3739816"/>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4</a:t>
            </a:r>
          </a:p>
        </p:txBody>
      </p:sp>
      <p:sp>
        <p:nvSpPr>
          <p:cNvPr id="21" name="Oval 20">
            <a:extLst>
              <a:ext uri="{FF2B5EF4-FFF2-40B4-BE49-F238E27FC236}">
                <a16:creationId xmlns:a16="http://schemas.microsoft.com/office/drawing/2014/main" id="{F42A8D47-2D68-4F7F-A48D-99CA978DADD3}"/>
              </a:ext>
            </a:extLst>
          </p:cNvPr>
          <p:cNvSpPr/>
          <p:nvPr/>
        </p:nvSpPr>
        <p:spPr>
          <a:xfrm>
            <a:off x="6447799" y="4348718"/>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5</a:t>
            </a:r>
          </a:p>
        </p:txBody>
      </p:sp>
      <p:sp>
        <p:nvSpPr>
          <p:cNvPr id="22" name="Oval 21">
            <a:extLst>
              <a:ext uri="{FF2B5EF4-FFF2-40B4-BE49-F238E27FC236}">
                <a16:creationId xmlns:a16="http://schemas.microsoft.com/office/drawing/2014/main" id="{086919AC-8A7D-4C95-85A8-76099A60F7B1}"/>
              </a:ext>
            </a:extLst>
          </p:cNvPr>
          <p:cNvSpPr/>
          <p:nvPr/>
        </p:nvSpPr>
        <p:spPr>
          <a:xfrm>
            <a:off x="452638" y="4143557"/>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1</a:t>
            </a:r>
          </a:p>
        </p:txBody>
      </p:sp>
      <p:sp>
        <p:nvSpPr>
          <p:cNvPr id="23" name="Oval 22">
            <a:extLst>
              <a:ext uri="{FF2B5EF4-FFF2-40B4-BE49-F238E27FC236}">
                <a16:creationId xmlns:a16="http://schemas.microsoft.com/office/drawing/2014/main" id="{A9EC49D8-0052-41DE-99EB-D484845D6F3F}"/>
              </a:ext>
            </a:extLst>
          </p:cNvPr>
          <p:cNvSpPr/>
          <p:nvPr/>
        </p:nvSpPr>
        <p:spPr>
          <a:xfrm>
            <a:off x="469899" y="5229521"/>
            <a:ext cx="151141" cy="150905"/>
          </a:xfrm>
          <a:prstGeom prst="ellipse">
            <a:avLst/>
          </a:prstGeom>
          <a:solidFill>
            <a:schemeClr val="accent1"/>
          </a:solidFill>
          <a:ln w="12700" cap="flat" cmpd="sng" algn="ctr">
            <a:noFill/>
            <a:prstDash val="solid"/>
            <a:miter lim="800000"/>
          </a:ln>
          <a:effectLst/>
        </p:spPr>
        <p:txBody>
          <a:bodyPr lIns="0" tIns="0" rIns="0" bIns="0"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2</a:t>
            </a:r>
          </a:p>
        </p:txBody>
      </p:sp>
    </p:spTree>
    <p:extLst>
      <p:ext uri="{BB962C8B-B14F-4D97-AF65-F5344CB8AC3E}">
        <p14:creationId xmlns:p14="http://schemas.microsoft.com/office/powerpoint/2010/main" val="26935061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63C7F-A182-4CFD-8829-D5D1507D5625}"/>
              </a:ext>
            </a:extLst>
          </p:cNvPr>
          <p:cNvSpPr txBox="1"/>
          <p:nvPr/>
        </p:nvSpPr>
        <p:spPr>
          <a:xfrm>
            <a:off x="965771" y="1818538"/>
            <a:ext cx="9000161" cy="923330"/>
          </a:xfrm>
          <a:prstGeom prst="rect">
            <a:avLst/>
          </a:prstGeom>
          <a:noFill/>
        </p:spPr>
        <p:txBody>
          <a:bodyPr wrap="square" rtlCol="0">
            <a:spAutoFit/>
          </a:bodyPr>
          <a:lstStyle/>
          <a:p>
            <a:pPr marL="285750" indent="-285750">
              <a:buFont typeface="Arial" panose="020B0604020202020204" pitchFamily="34" charset="0"/>
              <a:buChar char="•"/>
            </a:pPr>
            <a:r>
              <a:rPr lang="en-US" dirty="0"/>
              <a:t>Data contains the source account descriptions and target account descriptions mapped using the source account number and the target account number (or Account to Account Mapping) as below:</a:t>
            </a:r>
          </a:p>
        </p:txBody>
      </p:sp>
      <p:sp>
        <p:nvSpPr>
          <p:cNvPr id="6" name="Rectangle 5">
            <a:extLst>
              <a:ext uri="{FF2B5EF4-FFF2-40B4-BE49-F238E27FC236}">
                <a16:creationId xmlns:a16="http://schemas.microsoft.com/office/drawing/2014/main" id="{BF00E207-8187-4261-ADC7-92E14AF12822}"/>
              </a:ext>
            </a:extLst>
          </p:cNvPr>
          <p:cNvSpPr/>
          <p:nvPr/>
        </p:nvSpPr>
        <p:spPr bwMode="gray">
          <a:xfrm>
            <a:off x="0" y="-30431"/>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pic>
        <p:nvPicPr>
          <p:cNvPr id="14340" name="Picture 4" descr="What Data Scientists Really Do, According to 35 Data Scientists">
            <a:extLst>
              <a:ext uri="{FF2B5EF4-FFF2-40B4-BE49-F238E27FC236}">
                <a16:creationId xmlns:a16="http://schemas.microsoft.com/office/drawing/2014/main" id="{A0EAC349-E4A0-4309-A336-61A7B95B5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278" y="101293"/>
            <a:ext cx="1883879" cy="105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41C332-A9C7-4197-849C-2971BEDB0CF1}"/>
              </a:ext>
            </a:extLst>
          </p:cNvPr>
          <p:cNvSpPr txBox="1"/>
          <p:nvPr/>
        </p:nvSpPr>
        <p:spPr>
          <a:xfrm>
            <a:off x="698649" y="308222"/>
            <a:ext cx="2866481" cy="584775"/>
          </a:xfrm>
          <a:prstGeom prst="rect">
            <a:avLst/>
          </a:prstGeom>
          <a:noFill/>
        </p:spPr>
        <p:txBody>
          <a:bodyPr wrap="square" rtlCol="0">
            <a:spAutoFit/>
          </a:bodyPr>
          <a:lstStyle/>
          <a:p>
            <a:r>
              <a:rPr lang="en-US" sz="3200" dirty="0">
                <a:solidFill>
                  <a:schemeClr val="bg1"/>
                </a:solidFill>
              </a:rPr>
              <a:t>Data Overview  </a:t>
            </a:r>
          </a:p>
        </p:txBody>
      </p:sp>
      <p:cxnSp>
        <p:nvCxnSpPr>
          <p:cNvPr id="7" name="Straight Connector 6">
            <a:extLst>
              <a:ext uri="{FF2B5EF4-FFF2-40B4-BE49-F238E27FC236}">
                <a16:creationId xmlns:a16="http://schemas.microsoft.com/office/drawing/2014/main" id="{1C5B8D86-5462-4CA7-854E-38AEECA4E134}"/>
              </a:ext>
            </a:extLst>
          </p:cNvPr>
          <p:cNvCxnSpPr/>
          <p:nvPr/>
        </p:nvCxnSpPr>
        <p:spPr>
          <a:xfrm>
            <a:off x="3393448" y="128161"/>
            <a:ext cx="0" cy="10463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DB3906-588E-4F8C-912B-E59FA7F079A9}"/>
              </a:ext>
            </a:extLst>
          </p:cNvPr>
          <p:cNvPicPr>
            <a:picLocks noChangeAspect="1"/>
          </p:cNvPicPr>
          <p:nvPr/>
        </p:nvPicPr>
        <p:blipFill rotWithShape="1">
          <a:blip r:embed="rId3"/>
          <a:srcRect b="40530"/>
          <a:stretch/>
        </p:blipFill>
        <p:spPr>
          <a:xfrm>
            <a:off x="1171575" y="2960506"/>
            <a:ext cx="9848850" cy="1693689"/>
          </a:xfrm>
          <a:prstGeom prst="rect">
            <a:avLst/>
          </a:prstGeom>
        </p:spPr>
      </p:pic>
      <p:sp>
        <p:nvSpPr>
          <p:cNvPr id="11" name="TextBox 10">
            <a:extLst>
              <a:ext uri="{FF2B5EF4-FFF2-40B4-BE49-F238E27FC236}">
                <a16:creationId xmlns:a16="http://schemas.microsoft.com/office/drawing/2014/main" id="{F8045785-A6C4-47A8-B24F-2A3B6A871C14}"/>
              </a:ext>
            </a:extLst>
          </p:cNvPr>
          <p:cNvSpPr txBox="1"/>
          <p:nvPr/>
        </p:nvSpPr>
        <p:spPr>
          <a:xfrm>
            <a:off x="965771" y="4899068"/>
            <a:ext cx="90001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Data used for training the model includes the data from various companies across industries/sectors.</a:t>
            </a:r>
          </a:p>
          <a:p>
            <a:pPr marL="285750" indent="-285750">
              <a:buFont typeface="Arial" panose="020B0604020202020204" pitchFamily="34" charset="0"/>
              <a:buChar char="•"/>
            </a:pPr>
            <a:r>
              <a:rPr lang="en-US" dirty="0"/>
              <a:t>Data across multiple companies contains the balance sheets and income statements as well.</a:t>
            </a:r>
          </a:p>
        </p:txBody>
      </p:sp>
    </p:spTree>
    <p:extLst>
      <p:ext uri="{BB962C8B-B14F-4D97-AF65-F5344CB8AC3E}">
        <p14:creationId xmlns:p14="http://schemas.microsoft.com/office/powerpoint/2010/main" val="156248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D9E10-52B4-4DE8-A7DA-45711EA5C18C}"/>
              </a:ext>
            </a:extLst>
          </p:cNvPr>
          <p:cNvSpPr txBox="1"/>
          <p:nvPr/>
        </p:nvSpPr>
        <p:spPr>
          <a:xfrm>
            <a:off x="729475" y="1530850"/>
            <a:ext cx="959606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Source and target account descriptions are organized by certain levels in hierarchy as below:</a:t>
            </a:r>
          </a:p>
          <a:p>
            <a:pPr lvl="1"/>
            <a:endParaRPr lang="en-US" dirty="0"/>
          </a:p>
          <a:p>
            <a:pPr marL="742950" lvl="1" indent="-285750">
              <a:buFont typeface="Wingdings" panose="05000000000000000000" pitchFamily="2" charset="2"/>
              <a:buChar char="q"/>
            </a:pPr>
            <a:r>
              <a:rPr lang="en-US" dirty="0"/>
              <a:t>Source Account Description</a:t>
            </a:r>
          </a:p>
          <a:p>
            <a:pPr lvl="1"/>
            <a:r>
              <a:rPr lang="en-US" dirty="0"/>
              <a:t>  |</a:t>
            </a:r>
          </a:p>
          <a:p>
            <a:pPr lvl="1"/>
            <a:r>
              <a:rPr lang="en-US" dirty="0"/>
              <a:t>  |--   Source Level 1</a:t>
            </a:r>
          </a:p>
          <a:p>
            <a:pPr lvl="1"/>
            <a:r>
              <a:rPr lang="en-US" dirty="0"/>
              <a:t>  |   |</a:t>
            </a:r>
          </a:p>
          <a:p>
            <a:pPr lvl="1"/>
            <a:r>
              <a:rPr lang="en-US" dirty="0"/>
              <a:t>  |   |--  Source Level 2</a:t>
            </a:r>
          </a:p>
          <a:p>
            <a:pPr lvl="1"/>
            <a:r>
              <a:rPr lang="en-US" dirty="0"/>
              <a:t>  |   |   |</a:t>
            </a:r>
          </a:p>
          <a:p>
            <a:pPr lvl="1"/>
            <a:r>
              <a:rPr lang="en-US" dirty="0"/>
              <a:t>  |   |   |--  Source Level 3</a:t>
            </a:r>
          </a:p>
          <a:p>
            <a:endParaRPr lang="en-US" dirty="0"/>
          </a:p>
          <a:p>
            <a:pPr marL="742950" lvl="1" indent="-285750">
              <a:buFont typeface="Wingdings" panose="05000000000000000000" pitchFamily="2" charset="2"/>
              <a:buChar char="q"/>
            </a:pPr>
            <a:r>
              <a:rPr lang="en-US" dirty="0"/>
              <a:t> Target Account Description</a:t>
            </a:r>
          </a:p>
          <a:p>
            <a:pPr lvl="1"/>
            <a:r>
              <a:rPr lang="en-US" dirty="0"/>
              <a:t>  |</a:t>
            </a:r>
          </a:p>
          <a:p>
            <a:pPr lvl="1"/>
            <a:r>
              <a:rPr lang="en-US" dirty="0"/>
              <a:t>  |--   Target Level 1</a:t>
            </a:r>
          </a:p>
          <a:p>
            <a:pPr lvl="1"/>
            <a:r>
              <a:rPr lang="en-US" dirty="0"/>
              <a:t>  |   |</a:t>
            </a:r>
          </a:p>
          <a:p>
            <a:pPr lvl="1"/>
            <a:r>
              <a:rPr lang="en-US" dirty="0"/>
              <a:t>  |   |--   Target Level 2 </a:t>
            </a:r>
          </a:p>
          <a:p>
            <a:pPr lvl="1"/>
            <a:r>
              <a:rPr lang="en-US" dirty="0"/>
              <a:t>  |   |   |</a:t>
            </a:r>
          </a:p>
          <a:p>
            <a:pPr lvl="1"/>
            <a:r>
              <a:rPr lang="en-US" dirty="0"/>
              <a:t>  |   |   |--   Target Level 3</a:t>
            </a:r>
          </a:p>
          <a:p>
            <a:endParaRPr lang="en-US" dirty="0"/>
          </a:p>
          <a:p>
            <a:endParaRPr lang="en-US" dirty="0"/>
          </a:p>
        </p:txBody>
      </p:sp>
      <p:pic>
        <p:nvPicPr>
          <p:cNvPr id="3" name="Picture 2">
            <a:extLst>
              <a:ext uri="{FF2B5EF4-FFF2-40B4-BE49-F238E27FC236}">
                <a16:creationId xmlns:a16="http://schemas.microsoft.com/office/drawing/2014/main" id="{411FBA2D-B243-42F1-A437-2732DF9EB4DE}"/>
              </a:ext>
            </a:extLst>
          </p:cNvPr>
          <p:cNvPicPr>
            <a:picLocks noChangeAspect="1"/>
          </p:cNvPicPr>
          <p:nvPr/>
        </p:nvPicPr>
        <p:blipFill rotWithShape="1">
          <a:blip r:embed="rId2"/>
          <a:srcRect l="596" r="675" b="49923"/>
          <a:stretch/>
        </p:blipFill>
        <p:spPr>
          <a:xfrm>
            <a:off x="4520625" y="2472529"/>
            <a:ext cx="6955609" cy="1373938"/>
          </a:xfrm>
          <a:prstGeom prst="rect">
            <a:avLst/>
          </a:prstGeom>
        </p:spPr>
      </p:pic>
      <p:sp>
        <p:nvSpPr>
          <p:cNvPr id="4" name="Rectangle 3">
            <a:extLst>
              <a:ext uri="{FF2B5EF4-FFF2-40B4-BE49-F238E27FC236}">
                <a16:creationId xmlns:a16="http://schemas.microsoft.com/office/drawing/2014/main" id="{28806141-BFB5-482A-8477-37CDB6CC3013}"/>
              </a:ext>
            </a:extLst>
          </p:cNvPr>
          <p:cNvSpPr/>
          <p:nvPr/>
        </p:nvSpPr>
        <p:spPr bwMode="gray">
          <a:xfrm>
            <a:off x="0" y="-61254"/>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6" name="TextBox 5">
            <a:extLst>
              <a:ext uri="{FF2B5EF4-FFF2-40B4-BE49-F238E27FC236}">
                <a16:creationId xmlns:a16="http://schemas.microsoft.com/office/drawing/2014/main" id="{1924C23D-C95F-4881-9869-2E2096E9D7F1}"/>
              </a:ext>
            </a:extLst>
          </p:cNvPr>
          <p:cNvSpPr txBox="1"/>
          <p:nvPr/>
        </p:nvSpPr>
        <p:spPr>
          <a:xfrm>
            <a:off x="698648" y="308223"/>
            <a:ext cx="4171299" cy="584775"/>
          </a:xfrm>
          <a:prstGeom prst="rect">
            <a:avLst/>
          </a:prstGeom>
          <a:noFill/>
        </p:spPr>
        <p:txBody>
          <a:bodyPr wrap="square" rtlCol="0">
            <a:spAutoFit/>
          </a:bodyPr>
          <a:lstStyle/>
          <a:p>
            <a:r>
              <a:rPr lang="en-US" sz="3200" dirty="0">
                <a:solidFill>
                  <a:schemeClr val="bg1"/>
                </a:solidFill>
              </a:rPr>
              <a:t>Data Hierarchy </a:t>
            </a:r>
          </a:p>
        </p:txBody>
      </p:sp>
      <p:pic>
        <p:nvPicPr>
          <p:cNvPr id="8" name="Picture 7">
            <a:extLst>
              <a:ext uri="{FF2B5EF4-FFF2-40B4-BE49-F238E27FC236}">
                <a16:creationId xmlns:a16="http://schemas.microsoft.com/office/drawing/2014/main" id="{17B64207-3BB0-4CC9-843A-2B89EF31F6F9}"/>
              </a:ext>
            </a:extLst>
          </p:cNvPr>
          <p:cNvPicPr>
            <a:picLocks noChangeAspect="1"/>
          </p:cNvPicPr>
          <p:nvPr/>
        </p:nvPicPr>
        <p:blipFill rotWithShape="1">
          <a:blip r:embed="rId3"/>
          <a:srcRect l="601" r="914" b="36455"/>
          <a:stretch/>
        </p:blipFill>
        <p:spPr>
          <a:xfrm>
            <a:off x="4520625" y="4562038"/>
            <a:ext cx="6955609" cy="1375626"/>
          </a:xfrm>
          <a:prstGeom prst="rect">
            <a:avLst/>
          </a:prstGeom>
        </p:spPr>
      </p:pic>
      <p:cxnSp>
        <p:nvCxnSpPr>
          <p:cNvPr id="10" name="Straight Connector 9">
            <a:extLst>
              <a:ext uri="{FF2B5EF4-FFF2-40B4-BE49-F238E27FC236}">
                <a16:creationId xmlns:a16="http://schemas.microsoft.com/office/drawing/2014/main" id="{993F337B-DCC2-49EB-97E7-C9D8BE8A89E8}"/>
              </a:ext>
            </a:extLst>
          </p:cNvPr>
          <p:cNvCxnSpPr/>
          <p:nvPr/>
        </p:nvCxnSpPr>
        <p:spPr>
          <a:xfrm>
            <a:off x="3537297" y="35695"/>
            <a:ext cx="0" cy="10463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4338" name="Picture 2" descr="Hierarchy Diagram Icon In Comic Style. Structure Search Cartoon Vector  Illustration On White Isolated Background. Organization Stock Vector -  Illustration of corporate, cartoon: 182137299">
            <a:extLst>
              <a:ext uri="{FF2B5EF4-FFF2-40B4-BE49-F238E27FC236}">
                <a16:creationId xmlns:a16="http://schemas.microsoft.com/office/drawing/2014/main" id="{421B65CA-2E4F-4561-8606-AF3C508021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45" t="17237" r="14244" b="22322"/>
          <a:stretch/>
        </p:blipFill>
        <p:spPr bwMode="auto">
          <a:xfrm>
            <a:off x="3863079" y="144436"/>
            <a:ext cx="1541125" cy="94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46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F817F-5E79-4DA9-85DF-7522E6D3FDC3}"/>
              </a:ext>
            </a:extLst>
          </p:cNvPr>
          <p:cNvSpPr/>
          <p:nvPr/>
        </p:nvSpPr>
        <p:spPr bwMode="gray">
          <a:xfrm>
            <a:off x="0" y="-26311"/>
            <a:ext cx="12192000" cy="1463438"/>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4" name="TextBox 3">
            <a:extLst>
              <a:ext uri="{FF2B5EF4-FFF2-40B4-BE49-F238E27FC236}">
                <a16:creationId xmlns:a16="http://schemas.microsoft.com/office/drawing/2014/main" id="{6B3AC187-36E9-4E37-A456-E5D711A5381B}"/>
              </a:ext>
            </a:extLst>
          </p:cNvPr>
          <p:cNvSpPr txBox="1"/>
          <p:nvPr/>
        </p:nvSpPr>
        <p:spPr>
          <a:xfrm>
            <a:off x="698649" y="441789"/>
            <a:ext cx="4119932" cy="584775"/>
          </a:xfrm>
          <a:prstGeom prst="rect">
            <a:avLst/>
          </a:prstGeom>
          <a:noFill/>
        </p:spPr>
        <p:txBody>
          <a:bodyPr wrap="square" rtlCol="0">
            <a:spAutoFit/>
          </a:bodyPr>
          <a:lstStyle/>
          <a:p>
            <a:r>
              <a:rPr lang="en-US" sz="3200" dirty="0">
                <a:solidFill>
                  <a:schemeClr val="bg1"/>
                </a:solidFill>
              </a:rPr>
              <a:t>Data Mapping </a:t>
            </a:r>
          </a:p>
        </p:txBody>
      </p:sp>
      <p:cxnSp>
        <p:nvCxnSpPr>
          <p:cNvPr id="5" name="Straight Connector 4">
            <a:extLst>
              <a:ext uri="{FF2B5EF4-FFF2-40B4-BE49-F238E27FC236}">
                <a16:creationId xmlns:a16="http://schemas.microsoft.com/office/drawing/2014/main" id="{8F0984C7-F11C-459C-A2BB-C4665AA71336}"/>
              </a:ext>
            </a:extLst>
          </p:cNvPr>
          <p:cNvCxnSpPr>
            <a:cxnSpLocks/>
          </p:cNvCxnSpPr>
          <p:nvPr/>
        </p:nvCxnSpPr>
        <p:spPr>
          <a:xfrm>
            <a:off x="3434547" y="133047"/>
            <a:ext cx="0" cy="117501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083E72-4520-41A1-AC32-37934BB5B8AB}"/>
              </a:ext>
            </a:extLst>
          </p:cNvPr>
          <p:cNvSpPr txBox="1"/>
          <p:nvPr/>
        </p:nvSpPr>
        <p:spPr>
          <a:xfrm>
            <a:off x="900701" y="1726058"/>
            <a:ext cx="10390598"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8AF530BC-6E58-4924-A7CB-A011E16E349D}"/>
              </a:ext>
            </a:extLst>
          </p:cNvPr>
          <p:cNvSpPr txBox="1"/>
          <p:nvPr/>
        </p:nvSpPr>
        <p:spPr>
          <a:xfrm>
            <a:off x="1006867" y="1880170"/>
            <a:ext cx="11024171" cy="3554819"/>
          </a:xfrm>
          <a:prstGeom prst="rect">
            <a:avLst/>
          </a:prstGeom>
          <a:noFill/>
        </p:spPr>
        <p:txBody>
          <a:bodyPr wrap="square" rtlCol="0">
            <a:spAutoFit/>
          </a:bodyPr>
          <a:lstStyle/>
          <a:p>
            <a:pPr marL="285750" indent="-285750">
              <a:buFont typeface="Arial" panose="020B0604020202020204" pitchFamily="34" charset="0"/>
              <a:buChar char="•"/>
            </a:pPr>
            <a:r>
              <a:rPr lang="en-US" dirty="0"/>
              <a:t>Not every company have the data on the hierarchy level, they just have the source and target account descriptions. </a:t>
            </a:r>
          </a:p>
          <a:p>
            <a:pPr marL="285750" indent="-285750">
              <a:buFont typeface="Arial" panose="020B0604020202020204" pitchFamily="34" charset="0"/>
              <a:buChar char="•"/>
            </a:pPr>
            <a:r>
              <a:rPr lang="en-US" dirty="0"/>
              <a:t>Based on the data provided, our solution focus on the below 2 mappings –</a:t>
            </a:r>
          </a:p>
          <a:p>
            <a:pPr marL="800100" lvl="1" indent="-342900">
              <a:lnSpc>
                <a:spcPct val="150000"/>
              </a:lnSpc>
              <a:buFont typeface="+mj-lt"/>
              <a:buAutoNum type="arabicPeriod"/>
            </a:pPr>
            <a:r>
              <a:rPr lang="en-US" dirty="0"/>
              <a:t>Short to short mapping: </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r>
              <a:rPr lang="en-US" dirty="0"/>
              <a:t>Long to long mapping: </a:t>
            </a:r>
          </a:p>
          <a:p>
            <a:pPr marL="342900" indent="-342900">
              <a:buFont typeface="+mj-lt"/>
              <a:buAutoNum type="arabicPeriod"/>
            </a:pPr>
            <a:endParaRPr lang="en-US" dirty="0"/>
          </a:p>
        </p:txBody>
      </p:sp>
      <p:sp>
        <p:nvSpPr>
          <p:cNvPr id="8" name="Rectangle: Rounded Corners 7">
            <a:extLst>
              <a:ext uri="{FF2B5EF4-FFF2-40B4-BE49-F238E27FC236}">
                <a16:creationId xmlns:a16="http://schemas.microsoft.com/office/drawing/2014/main" id="{34A3337F-7783-467C-B042-29611713EF9B}"/>
              </a:ext>
            </a:extLst>
          </p:cNvPr>
          <p:cNvSpPr/>
          <p:nvPr/>
        </p:nvSpPr>
        <p:spPr>
          <a:xfrm>
            <a:off x="1839074" y="3277457"/>
            <a:ext cx="2229492" cy="1119883"/>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7BC8A5D-7F6F-4E93-9B68-454703017B29}"/>
              </a:ext>
            </a:extLst>
          </p:cNvPr>
          <p:cNvSpPr/>
          <p:nvPr/>
        </p:nvSpPr>
        <p:spPr>
          <a:xfrm>
            <a:off x="7108008" y="3277457"/>
            <a:ext cx="2229492" cy="1119883"/>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38D2EE92-B6D1-4E00-865E-B5400860A3EE}"/>
              </a:ext>
            </a:extLst>
          </p:cNvPr>
          <p:cNvSpPr/>
          <p:nvPr/>
        </p:nvSpPr>
        <p:spPr>
          <a:xfrm>
            <a:off x="4097680" y="3685850"/>
            <a:ext cx="3010328" cy="2388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03B35872-5914-446D-B7E2-0BC4013B7884}"/>
              </a:ext>
            </a:extLst>
          </p:cNvPr>
          <p:cNvSpPr txBox="1"/>
          <p:nvPr/>
        </p:nvSpPr>
        <p:spPr>
          <a:xfrm>
            <a:off x="1941816" y="3441840"/>
            <a:ext cx="1993186" cy="830997"/>
          </a:xfrm>
          <a:prstGeom prst="rect">
            <a:avLst/>
          </a:prstGeom>
          <a:noFill/>
        </p:spPr>
        <p:txBody>
          <a:bodyPr wrap="square" rtlCol="0">
            <a:spAutoFit/>
          </a:bodyPr>
          <a:lstStyle/>
          <a:p>
            <a:pPr algn="ctr"/>
            <a:r>
              <a:rPr lang="en-US" sz="2000" dirty="0"/>
              <a:t>Short</a:t>
            </a:r>
            <a:r>
              <a:rPr lang="en-US" dirty="0"/>
              <a:t> </a:t>
            </a:r>
          </a:p>
          <a:p>
            <a:pPr algn="ctr"/>
            <a:r>
              <a:rPr lang="en-US" sz="1400" dirty="0"/>
              <a:t>(Source Account Description)</a:t>
            </a:r>
          </a:p>
        </p:txBody>
      </p:sp>
      <p:sp>
        <p:nvSpPr>
          <p:cNvPr id="13" name="TextBox 12">
            <a:extLst>
              <a:ext uri="{FF2B5EF4-FFF2-40B4-BE49-F238E27FC236}">
                <a16:creationId xmlns:a16="http://schemas.microsoft.com/office/drawing/2014/main" id="{8321BE07-E381-4EFC-8676-E980726A7282}"/>
              </a:ext>
            </a:extLst>
          </p:cNvPr>
          <p:cNvSpPr txBox="1"/>
          <p:nvPr/>
        </p:nvSpPr>
        <p:spPr>
          <a:xfrm>
            <a:off x="7210756" y="3409307"/>
            <a:ext cx="1993186" cy="830997"/>
          </a:xfrm>
          <a:prstGeom prst="rect">
            <a:avLst/>
          </a:prstGeom>
          <a:noFill/>
        </p:spPr>
        <p:txBody>
          <a:bodyPr wrap="square" rtlCol="0">
            <a:spAutoFit/>
          </a:bodyPr>
          <a:lstStyle/>
          <a:p>
            <a:pPr algn="ctr"/>
            <a:r>
              <a:rPr lang="en-US" sz="2000" dirty="0"/>
              <a:t>Short</a:t>
            </a:r>
            <a:r>
              <a:rPr lang="en-US" dirty="0"/>
              <a:t> </a:t>
            </a:r>
          </a:p>
          <a:p>
            <a:pPr algn="ctr"/>
            <a:r>
              <a:rPr lang="en-US" sz="1400" dirty="0"/>
              <a:t>(Target Account Description)</a:t>
            </a:r>
          </a:p>
        </p:txBody>
      </p:sp>
      <p:sp>
        <p:nvSpPr>
          <p:cNvPr id="14" name="Rectangle: Rounded Corners 13">
            <a:extLst>
              <a:ext uri="{FF2B5EF4-FFF2-40B4-BE49-F238E27FC236}">
                <a16:creationId xmlns:a16="http://schemas.microsoft.com/office/drawing/2014/main" id="{5BE95C63-C2C4-43F0-90D2-C2CB53B30FEA}"/>
              </a:ext>
            </a:extLst>
          </p:cNvPr>
          <p:cNvSpPr/>
          <p:nvPr/>
        </p:nvSpPr>
        <p:spPr>
          <a:xfrm>
            <a:off x="1839074" y="5268929"/>
            <a:ext cx="2229492" cy="1119883"/>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AF370B9-C9F1-49FC-9A48-A7EDCE0B32C7}"/>
              </a:ext>
            </a:extLst>
          </p:cNvPr>
          <p:cNvSpPr/>
          <p:nvPr/>
        </p:nvSpPr>
        <p:spPr>
          <a:xfrm>
            <a:off x="7108008" y="5268929"/>
            <a:ext cx="2229492" cy="1119883"/>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4111C8DC-65F5-44AC-A0E7-05A6C51E7193}"/>
              </a:ext>
            </a:extLst>
          </p:cNvPr>
          <p:cNvSpPr/>
          <p:nvPr/>
        </p:nvSpPr>
        <p:spPr>
          <a:xfrm>
            <a:off x="4097680" y="5677322"/>
            <a:ext cx="3010328" cy="2388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C0996429-D7DD-4C25-B28C-EB5762A4A9A4}"/>
              </a:ext>
            </a:extLst>
          </p:cNvPr>
          <p:cNvSpPr txBox="1"/>
          <p:nvPr/>
        </p:nvSpPr>
        <p:spPr>
          <a:xfrm>
            <a:off x="1941816" y="5351120"/>
            <a:ext cx="1993186" cy="1046440"/>
          </a:xfrm>
          <a:prstGeom prst="rect">
            <a:avLst/>
          </a:prstGeom>
          <a:noFill/>
        </p:spPr>
        <p:txBody>
          <a:bodyPr wrap="square" rtlCol="0">
            <a:spAutoFit/>
          </a:bodyPr>
          <a:lstStyle/>
          <a:p>
            <a:pPr algn="ctr"/>
            <a:r>
              <a:rPr lang="en-US" sz="2000" dirty="0"/>
              <a:t>Long</a:t>
            </a:r>
            <a:r>
              <a:rPr lang="en-US" dirty="0"/>
              <a:t> </a:t>
            </a:r>
          </a:p>
          <a:p>
            <a:pPr algn="ctr"/>
            <a:r>
              <a:rPr lang="en-US" sz="1400" dirty="0"/>
              <a:t>(Source Account Description with hierarchical data)</a:t>
            </a:r>
          </a:p>
        </p:txBody>
      </p:sp>
      <p:sp>
        <p:nvSpPr>
          <p:cNvPr id="18" name="TextBox 17">
            <a:extLst>
              <a:ext uri="{FF2B5EF4-FFF2-40B4-BE49-F238E27FC236}">
                <a16:creationId xmlns:a16="http://schemas.microsoft.com/office/drawing/2014/main" id="{5B8EF733-9235-4ED8-85EC-11DC51936A06}"/>
              </a:ext>
            </a:extLst>
          </p:cNvPr>
          <p:cNvSpPr txBox="1"/>
          <p:nvPr/>
        </p:nvSpPr>
        <p:spPr>
          <a:xfrm>
            <a:off x="7210756" y="5349409"/>
            <a:ext cx="1993186" cy="1046440"/>
          </a:xfrm>
          <a:prstGeom prst="rect">
            <a:avLst/>
          </a:prstGeom>
          <a:noFill/>
        </p:spPr>
        <p:txBody>
          <a:bodyPr wrap="square" rtlCol="0">
            <a:spAutoFit/>
          </a:bodyPr>
          <a:lstStyle/>
          <a:p>
            <a:pPr algn="ctr"/>
            <a:r>
              <a:rPr lang="en-US" sz="2000" dirty="0"/>
              <a:t>Long</a:t>
            </a:r>
            <a:r>
              <a:rPr lang="en-US" dirty="0"/>
              <a:t> </a:t>
            </a:r>
          </a:p>
          <a:p>
            <a:pPr algn="ctr"/>
            <a:r>
              <a:rPr lang="en-US" sz="1400" dirty="0"/>
              <a:t>(Target Account Description with hierarchical data)</a:t>
            </a:r>
          </a:p>
        </p:txBody>
      </p:sp>
      <p:sp>
        <p:nvSpPr>
          <p:cNvPr id="19" name="TextBox 18">
            <a:extLst>
              <a:ext uri="{FF2B5EF4-FFF2-40B4-BE49-F238E27FC236}">
                <a16:creationId xmlns:a16="http://schemas.microsoft.com/office/drawing/2014/main" id="{75A1D6BE-DF14-46CE-876E-18120F6B3835}"/>
              </a:ext>
            </a:extLst>
          </p:cNvPr>
          <p:cNvSpPr txBox="1"/>
          <p:nvPr/>
        </p:nvSpPr>
        <p:spPr>
          <a:xfrm>
            <a:off x="4869947" y="3441840"/>
            <a:ext cx="1407563" cy="369332"/>
          </a:xfrm>
          <a:prstGeom prst="rect">
            <a:avLst/>
          </a:prstGeom>
          <a:noFill/>
        </p:spPr>
        <p:txBody>
          <a:bodyPr wrap="square" rtlCol="0">
            <a:spAutoFit/>
          </a:bodyPr>
          <a:lstStyle/>
          <a:p>
            <a:r>
              <a:rPr lang="en-US" dirty="0"/>
              <a:t>Maps to</a:t>
            </a:r>
          </a:p>
        </p:txBody>
      </p:sp>
      <p:sp>
        <p:nvSpPr>
          <p:cNvPr id="20" name="TextBox 19">
            <a:extLst>
              <a:ext uri="{FF2B5EF4-FFF2-40B4-BE49-F238E27FC236}">
                <a16:creationId xmlns:a16="http://schemas.microsoft.com/office/drawing/2014/main" id="{095F7D06-5D9B-44B6-97AD-208F1F2FFBD4}"/>
              </a:ext>
            </a:extLst>
          </p:cNvPr>
          <p:cNvSpPr txBox="1"/>
          <p:nvPr/>
        </p:nvSpPr>
        <p:spPr>
          <a:xfrm>
            <a:off x="4960703" y="5412762"/>
            <a:ext cx="1407563" cy="369332"/>
          </a:xfrm>
          <a:prstGeom prst="rect">
            <a:avLst/>
          </a:prstGeom>
          <a:noFill/>
        </p:spPr>
        <p:txBody>
          <a:bodyPr wrap="square" rtlCol="0">
            <a:spAutoFit/>
          </a:bodyPr>
          <a:lstStyle/>
          <a:p>
            <a:r>
              <a:rPr lang="en-US" dirty="0"/>
              <a:t>Maps to</a:t>
            </a:r>
          </a:p>
        </p:txBody>
      </p:sp>
      <p:pic>
        <p:nvPicPr>
          <p:cNvPr id="15362" name="Picture 2" descr="Java Bean Mapping — Introduction, Part I | by Güven Seçkin |  iyzico.engineering">
            <a:extLst>
              <a:ext uri="{FF2B5EF4-FFF2-40B4-BE49-F238E27FC236}">
                <a16:creationId xmlns:a16="http://schemas.microsoft.com/office/drawing/2014/main" id="{1F4C44C3-CB5B-413B-8B77-CD18BD77A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087" y="197778"/>
            <a:ext cx="1563370" cy="106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1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E9B04-0206-4A8B-8FB0-AFAD932D013F}"/>
              </a:ext>
            </a:extLst>
          </p:cNvPr>
          <p:cNvSpPr/>
          <p:nvPr/>
        </p:nvSpPr>
        <p:spPr bwMode="gray">
          <a:xfrm>
            <a:off x="0" y="-20158"/>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4" name="TextBox 3">
            <a:extLst>
              <a:ext uri="{FF2B5EF4-FFF2-40B4-BE49-F238E27FC236}">
                <a16:creationId xmlns:a16="http://schemas.microsoft.com/office/drawing/2014/main" id="{36F07B5B-DDBD-4536-98EC-8253DB4DEC5A}"/>
              </a:ext>
            </a:extLst>
          </p:cNvPr>
          <p:cNvSpPr txBox="1"/>
          <p:nvPr/>
        </p:nvSpPr>
        <p:spPr>
          <a:xfrm>
            <a:off x="678100" y="339045"/>
            <a:ext cx="4171299" cy="584775"/>
          </a:xfrm>
          <a:prstGeom prst="rect">
            <a:avLst/>
          </a:prstGeom>
          <a:noFill/>
        </p:spPr>
        <p:txBody>
          <a:bodyPr wrap="square" rtlCol="0">
            <a:spAutoFit/>
          </a:bodyPr>
          <a:lstStyle/>
          <a:p>
            <a:r>
              <a:rPr lang="en-US" sz="3200" dirty="0">
                <a:solidFill>
                  <a:schemeClr val="bg1"/>
                </a:solidFill>
              </a:rPr>
              <a:t>Data Analysis </a:t>
            </a:r>
          </a:p>
        </p:txBody>
      </p:sp>
      <p:cxnSp>
        <p:nvCxnSpPr>
          <p:cNvPr id="5" name="Straight Connector 4">
            <a:extLst>
              <a:ext uri="{FF2B5EF4-FFF2-40B4-BE49-F238E27FC236}">
                <a16:creationId xmlns:a16="http://schemas.microsoft.com/office/drawing/2014/main" id="{4C59A240-2644-4EBC-899E-940038FCE45E}"/>
              </a:ext>
            </a:extLst>
          </p:cNvPr>
          <p:cNvCxnSpPr/>
          <p:nvPr/>
        </p:nvCxnSpPr>
        <p:spPr>
          <a:xfrm>
            <a:off x="3444819" y="107615"/>
            <a:ext cx="0" cy="10463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10A5CE-8A02-406B-AB2D-E38CB5DC4BEC}"/>
              </a:ext>
            </a:extLst>
          </p:cNvPr>
          <p:cNvSpPr txBox="1"/>
          <p:nvPr/>
        </p:nvSpPr>
        <p:spPr>
          <a:xfrm>
            <a:off x="811658" y="1510305"/>
            <a:ext cx="1043854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provided data is distributed across different industries and source ERP as below: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Following chart shows the split of the data based on hierarchy level.</a:t>
            </a:r>
          </a:p>
          <a:p>
            <a:endParaRPr lang="en-US" dirty="0"/>
          </a:p>
        </p:txBody>
      </p:sp>
      <p:pic>
        <p:nvPicPr>
          <p:cNvPr id="15362" name="Picture 2" descr="Cartoon Businessboy Pointing to a Bar Graph #2508 by Ron Leishman">
            <a:extLst>
              <a:ext uri="{FF2B5EF4-FFF2-40B4-BE49-F238E27FC236}">
                <a16:creationId xmlns:a16="http://schemas.microsoft.com/office/drawing/2014/main" id="{C5B6CAA1-25E0-4AE6-80A6-9398C179F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81" b="14539"/>
          <a:stretch/>
        </p:blipFill>
        <p:spPr bwMode="auto">
          <a:xfrm>
            <a:off x="3965984" y="101888"/>
            <a:ext cx="1725902" cy="10463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CC7A0B99-C64A-42BA-8FFF-F0E2E40AC8AD}"/>
              </a:ext>
            </a:extLst>
          </p:cNvPr>
          <p:cNvGraphicFramePr/>
          <p:nvPr>
            <p:extLst>
              <p:ext uri="{D42A27DB-BD31-4B8C-83A1-F6EECF244321}">
                <p14:modId xmlns:p14="http://schemas.microsoft.com/office/powerpoint/2010/main" val="2559702127"/>
              </p:ext>
            </p:extLst>
          </p:nvPr>
        </p:nvGraphicFramePr>
        <p:xfrm>
          <a:off x="1210068" y="1744641"/>
          <a:ext cx="3872295" cy="22000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23CE47E-BFAA-446A-9943-00D3FE03E83B}"/>
              </a:ext>
            </a:extLst>
          </p:cNvPr>
          <p:cNvGraphicFramePr/>
          <p:nvPr>
            <p:extLst>
              <p:ext uri="{D42A27DB-BD31-4B8C-83A1-F6EECF244321}">
                <p14:modId xmlns:p14="http://schemas.microsoft.com/office/powerpoint/2010/main" val="302948275"/>
              </p:ext>
            </p:extLst>
          </p:nvPr>
        </p:nvGraphicFramePr>
        <p:xfrm>
          <a:off x="6295784" y="1712742"/>
          <a:ext cx="4225859" cy="22000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932CD55B-3237-4BF3-8BDF-CC44E65242AD}"/>
              </a:ext>
            </a:extLst>
          </p:cNvPr>
          <p:cNvGraphicFramePr/>
          <p:nvPr>
            <p:extLst>
              <p:ext uri="{D42A27DB-BD31-4B8C-83A1-F6EECF244321}">
                <p14:modId xmlns:p14="http://schemas.microsoft.com/office/powerpoint/2010/main" val="488581359"/>
              </p:ext>
            </p:extLst>
          </p:nvPr>
        </p:nvGraphicFramePr>
        <p:xfrm>
          <a:off x="3339819" y="4281590"/>
          <a:ext cx="4645235" cy="232242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5802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B84D6-CDE6-40D5-9F7F-6C47761FEF99}"/>
              </a:ext>
            </a:extLst>
          </p:cNvPr>
          <p:cNvSpPr txBox="1"/>
          <p:nvPr/>
        </p:nvSpPr>
        <p:spPr>
          <a:xfrm>
            <a:off x="1190847" y="1657010"/>
            <a:ext cx="9516139" cy="369332"/>
          </a:xfrm>
          <a:prstGeom prst="rect">
            <a:avLst/>
          </a:prstGeom>
          <a:noFill/>
        </p:spPr>
        <p:txBody>
          <a:bodyPr wrap="square" rtlCol="0">
            <a:spAutoFit/>
          </a:bodyPr>
          <a:lstStyle/>
          <a:p>
            <a:pPr marL="285750" indent="-285750">
              <a:buFont typeface="Arial" panose="020B0604020202020204" pitchFamily="34" charset="0"/>
              <a:buChar char="•"/>
            </a:pPr>
            <a:r>
              <a:rPr lang="en-US" dirty="0"/>
              <a:t>Below bar charts shows the data split across BS (balance sheet) and IS (income statement).</a:t>
            </a:r>
          </a:p>
        </p:txBody>
      </p:sp>
      <p:sp>
        <p:nvSpPr>
          <p:cNvPr id="3" name="Rectangle 2">
            <a:extLst>
              <a:ext uri="{FF2B5EF4-FFF2-40B4-BE49-F238E27FC236}">
                <a16:creationId xmlns:a16="http://schemas.microsoft.com/office/drawing/2014/main" id="{2E7BC3F0-EE60-4F48-9AD7-03DD7862CF1F}"/>
              </a:ext>
            </a:extLst>
          </p:cNvPr>
          <p:cNvSpPr/>
          <p:nvPr/>
        </p:nvSpPr>
        <p:spPr bwMode="gray">
          <a:xfrm>
            <a:off x="0" y="-69380"/>
            <a:ext cx="12192000" cy="1303177"/>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4" name="TextBox 3">
            <a:extLst>
              <a:ext uri="{FF2B5EF4-FFF2-40B4-BE49-F238E27FC236}">
                <a16:creationId xmlns:a16="http://schemas.microsoft.com/office/drawing/2014/main" id="{95CEE47A-ED1A-4A48-B1D8-20E5EA2831C3}"/>
              </a:ext>
            </a:extLst>
          </p:cNvPr>
          <p:cNvSpPr txBox="1"/>
          <p:nvPr/>
        </p:nvSpPr>
        <p:spPr>
          <a:xfrm>
            <a:off x="678100" y="259003"/>
            <a:ext cx="4171299" cy="584775"/>
          </a:xfrm>
          <a:prstGeom prst="rect">
            <a:avLst/>
          </a:prstGeom>
          <a:noFill/>
        </p:spPr>
        <p:txBody>
          <a:bodyPr wrap="square" rtlCol="0">
            <a:spAutoFit/>
          </a:bodyPr>
          <a:lstStyle/>
          <a:p>
            <a:r>
              <a:rPr lang="en-US" sz="3200" dirty="0">
                <a:solidFill>
                  <a:schemeClr val="bg1"/>
                </a:solidFill>
              </a:rPr>
              <a:t>Model Use Cases</a:t>
            </a:r>
          </a:p>
        </p:txBody>
      </p:sp>
      <p:cxnSp>
        <p:nvCxnSpPr>
          <p:cNvPr id="5" name="Straight Connector 4">
            <a:extLst>
              <a:ext uri="{FF2B5EF4-FFF2-40B4-BE49-F238E27FC236}">
                <a16:creationId xmlns:a16="http://schemas.microsoft.com/office/drawing/2014/main" id="{7C26FF63-7732-45B8-91CC-998F6CBB08CE}"/>
              </a:ext>
            </a:extLst>
          </p:cNvPr>
          <p:cNvCxnSpPr/>
          <p:nvPr/>
        </p:nvCxnSpPr>
        <p:spPr>
          <a:xfrm>
            <a:off x="3896883" y="27572"/>
            <a:ext cx="0" cy="10463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417C0AF-2B70-410E-956A-4A0D41D0A7AA}"/>
              </a:ext>
            </a:extLst>
          </p:cNvPr>
          <p:cNvSpPr txBox="1"/>
          <p:nvPr/>
        </p:nvSpPr>
        <p:spPr>
          <a:xfrm>
            <a:off x="1190847" y="4426375"/>
            <a:ext cx="921842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pre-alpha release of the solution and currently have 4 use cases:</a:t>
            </a:r>
          </a:p>
          <a:p>
            <a:pPr marL="800100" lvl="1" indent="-342900">
              <a:buFont typeface="+mj-lt"/>
              <a:buAutoNum type="arabicPeriod"/>
            </a:pPr>
            <a:r>
              <a:rPr lang="en-US" dirty="0"/>
              <a:t>Balance Sheet				</a:t>
            </a:r>
          </a:p>
          <a:p>
            <a:pPr lvl="1"/>
            <a:r>
              <a:rPr lang="en-US" dirty="0"/>
              <a:t>  |</a:t>
            </a:r>
          </a:p>
          <a:p>
            <a:pPr lvl="1"/>
            <a:r>
              <a:rPr lang="en-US" dirty="0"/>
              <a:t>  |--   Short to Short mapping</a:t>
            </a:r>
          </a:p>
          <a:p>
            <a:pPr lvl="1"/>
            <a:r>
              <a:rPr lang="en-US" dirty="0"/>
              <a:t>  |   </a:t>
            </a:r>
          </a:p>
          <a:p>
            <a:pPr lvl="1"/>
            <a:r>
              <a:rPr lang="en-US" dirty="0"/>
              <a:t>  |--   Long to Long mapping</a:t>
            </a:r>
          </a:p>
          <a:p>
            <a:endParaRPr lang="en-US" dirty="0"/>
          </a:p>
        </p:txBody>
      </p:sp>
      <p:sp>
        <p:nvSpPr>
          <p:cNvPr id="9" name="TextBox 8">
            <a:extLst>
              <a:ext uri="{FF2B5EF4-FFF2-40B4-BE49-F238E27FC236}">
                <a16:creationId xmlns:a16="http://schemas.microsoft.com/office/drawing/2014/main" id="{49A64E54-F436-4988-9D5F-75A4885EC137}"/>
              </a:ext>
            </a:extLst>
          </p:cNvPr>
          <p:cNvSpPr txBox="1"/>
          <p:nvPr/>
        </p:nvSpPr>
        <p:spPr>
          <a:xfrm>
            <a:off x="5650790" y="4694936"/>
            <a:ext cx="3348353" cy="1754326"/>
          </a:xfrm>
          <a:prstGeom prst="rect">
            <a:avLst/>
          </a:prstGeom>
          <a:noFill/>
        </p:spPr>
        <p:txBody>
          <a:bodyPr wrap="none" rtlCol="0">
            <a:spAutoFit/>
          </a:bodyPr>
          <a:lstStyle/>
          <a:p>
            <a:pPr lvl="1"/>
            <a:r>
              <a:rPr lang="en-US" dirty="0"/>
              <a:t>2.   Income Statement</a:t>
            </a:r>
          </a:p>
          <a:p>
            <a:pPr lvl="1"/>
            <a:r>
              <a:rPr lang="en-US" dirty="0"/>
              <a:t>  |</a:t>
            </a:r>
          </a:p>
          <a:p>
            <a:pPr lvl="1"/>
            <a:r>
              <a:rPr lang="en-US" dirty="0"/>
              <a:t>  |--   Short to Short mapping</a:t>
            </a:r>
          </a:p>
          <a:p>
            <a:pPr lvl="1"/>
            <a:r>
              <a:rPr lang="en-US" dirty="0"/>
              <a:t>  |   </a:t>
            </a:r>
          </a:p>
          <a:p>
            <a:pPr lvl="1"/>
            <a:r>
              <a:rPr lang="en-US" dirty="0"/>
              <a:t>  |--   Long to Long mapping</a:t>
            </a:r>
          </a:p>
          <a:p>
            <a:endParaRPr lang="en-US" dirty="0"/>
          </a:p>
        </p:txBody>
      </p:sp>
      <p:graphicFrame>
        <p:nvGraphicFramePr>
          <p:cNvPr id="12" name="Chart 11">
            <a:extLst>
              <a:ext uri="{FF2B5EF4-FFF2-40B4-BE49-F238E27FC236}">
                <a16:creationId xmlns:a16="http://schemas.microsoft.com/office/drawing/2014/main" id="{52424C80-8B87-4430-B0BE-4887F8311F2B}"/>
              </a:ext>
            </a:extLst>
          </p:cNvPr>
          <p:cNvGraphicFramePr/>
          <p:nvPr>
            <p:extLst>
              <p:ext uri="{D42A27DB-BD31-4B8C-83A1-F6EECF244321}">
                <p14:modId xmlns:p14="http://schemas.microsoft.com/office/powerpoint/2010/main" val="2893705005"/>
              </p:ext>
            </p:extLst>
          </p:nvPr>
        </p:nvGraphicFramePr>
        <p:xfrm>
          <a:off x="3369924" y="2109426"/>
          <a:ext cx="4200463" cy="2031325"/>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descr="Deep Learning Use Cases - DATAVERSITY">
            <a:extLst>
              <a:ext uri="{FF2B5EF4-FFF2-40B4-BE49-F238E27FC236}">
                <a16:creationId xmlns:a16="http://schemas.microsoft.com/office/drawing/2014/main" id="{C21E5979-F300-4601-930C-B40FFC82E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458" y="98911"/>
            <a:ext cx="1688226" cy="96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419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604BDB073AEA47BE85C565FCE80ACF" ma:contentTypeVersion="8" ma:contentTypeDescription="Create a new document." ma:contentTypeScope="" ma:versionID="814357f7bf7b58186522182b8a7a0474">
  <xsd:schema xmlns:xsd="http://www.w3.org/2001/XMLSchema" xmlns:xs="http://www.w3.org/2001/XMLSchema" xmlns:p="http://schemas.microsoft.com/office/2006/metadata/properties" xmlns:ns2="eccd23fe-ea70-4abf-b744-84e5cdfc5930" targetNamespace="http://schemas.microsoft.com/office/2006/metadata/properties" ma:root="true" ma:fieldsID="ad9f51d5ba800088c351cdb713dfa31b" ns2:_="">
    <xsd:import namespace="eccd23fe-ea70-4abf-b744-84e5cdfc59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cd23fe-ea70-4abf-b744-84e5cdfc59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3EC866-E537-43F1-B0A2-A55DC60DFCEB}"/>
</file>

<file path=customXml/itemProps2.xml><?xml version="1.0" encoding="utf-8"?>
<ds:datastoreItem xmlns:ds="http://schemas.openxmlformats.org/officeDocument/2006/customXml" ds:itemID="{F592C6FF-0C45-4C38-A6B3-27F1FD6ABF84}">
  <ds:schemaRefs>
    <ds:schemaRef ds:uri="http://schemas.microsoft.com/sharepoint/v3/contenttype/forms"/>
  </ds:schemaRefs>
</ds:datastoreItem>
</file>

<file path=customXml/itemProps3.xml><?xml version="1.0" encoding="utf-8"?>
<ds:datastoreItem xmlns:ds="http://schemas.openxmlformats.org/officeDocument/2006/customXml" ds:itemID="{9BDD6334-9C74-4403-9150-4770B5BE78BE}">
  <ds:schemaRefs>
    <ds:schemaRef ds:uri="http://schemas.microsoft.com/office/2006/documentManagement/types"/>
    <ds:schemaRef ds:uri="http://www.w3.org/XML/1998/namespace"/>
    <ds:schemaRef ds:uri="http://schemas.microsoft.com/office/infopath/2007/PartnerControls"/>
    <ds:schemaRef ds:uri="1ef9e3fe-171e-445e-9884-d1321e411edd"/>
    <ds:schemaRef ds:uri="http://purl.org/dc/terms/"/>
    <ds:schemaRef ds:uri="http://purl.org/dc/dcmitype/"/>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12851</TotalTime>
  <Words>1831</Words>
  <Application>Microsoft Office PowerPoint</Application>
  <PresentationFormat>Widescreen</PresentationFormat>
  <Paragraphs>316</Paragraphs>
  <Slides>26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Mars Centra</vt:lpstr>
      <vt:lpstr>Open Sans</vt:lpstr>
      <vt:lpstr>Open Sans SemiBold</vt:lpstr>
      <vt:lpstr>Verdana</vt:lpstr>
      <vt:lpstr>Wingdings</vt:lpstr>
      <vt:lpstr>Wingdings 2</vt:lpstr>
      <vt:lpstr>Office Theme</vt:lpstr>
      <vt:lpstr>ATOM.AI Chart of Accounts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 Digital Controllership Chart of Accounts</dc:title>
  <dc:creator>Quinn, Devin</dc:creator>
  <cp:lastModifiedBy>Raj, Ragini</cp:lastModifiedBy>
  <cp:revision>117</cp:revision>
  <dcterms:created xsi:type="dcterms:W3CDTF">2021-09-07T16:06:22Z</dcterms:created>
  <dcterms:modified xsi:type="dcterms:W3CDTF">2022-02-15T17:23:06Z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2021-09-07T16:06:22Z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657b91a6-dc66-4bf5-8005-c4b23b05ed71</vt:lpwstr>
  </property>
  <property fmtid="{D5CDD505-2E9C-101B-9397-08002B2CF9AE}" pid="8" name="MSIP_Label_ea60d57e-af5b-4752-ac57-3e4f28ca11dc_ContentBits">
    <vt:lpwstr>0</vt:lpwstr>
  </property>
  <property fmtid="{D5CDD505-2E9C-101B-9397-08002B2CF9AE}" pid="9" name="ContentTypeId">
    <vt:lpwstr>0x0101001B604BDB073AEA47BE85C565FCE80ACF</vt:lpwstr>
  </property>
</Properties>
</file>