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16"/>
  </p:notesMasterIdLst>
  <p:sldIdLst>
    <p:sldId id="256" r:id="rId2"/>
    <p:sldId id="258" r:id="rId3"/>
    <p:sldId id="259" r:id="rId4"/>
    <p:sldId id="260" r:id="rId5"/>
    <p:sldId id="262" r:id="rId6"/>
    <p:sldId id="268" r:id="rId7"/>
    <p:sldId id="267" r:id="rId8"/>
    <p:sldId id="261" r:id="rId9"/>
    <p:sldId id="263" r:id="rId10"/>
    <p:sldId id="264" r:id="rId11"/>
    <p:sldId id="269" r:id="rId12"/>
    <p:sldId id="265" r:id="rId13"/>
    <p:sldId id="266"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an P" initials="RP" lastIdx="1" clrIdx="0">
    <p:extLst>
      <p:ext uri="{19B8F6BF-5375-455C-9EA6-DF929625EA0E}">
        <p15:presenceInfo xmlns:p15="http://schemas.microsoft.com/office/powerpoint/2012/main" userId="a7cff8b72fe80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09001-D4BD-4B0B-BAAF-45E8D91B7088}" type="datetimeFigureOut">
              <a:rPr lang="en-IN" smtClean="0"/>
              <a:t>17-10-2025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3FBA1-DFFE-4D92-8A12-D51B1A50AB0C}" type="slidenum">
              <a:rPr lang="en-IN" smtClean="0"/>
              <a:t>‹#›</a:t>
            </a:fld>
            <a:endParaRPr lang="en-IN"/>
          </a:p>
        </p:txBody>
      </p:sp>
    </p:spTree>
    <p:extLst>
      <p:ext uri="{BB962C8B-B14F-4D97-AF65-F5344CB8AC3E}">
        <p14:creationId xmlns:p14="http://schemas.microsoft.com/office/powerpoint/2010/main" val="1332867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17-10-2025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98F8D83-DAC9-4445-8CA5-C0871E10B10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644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6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268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409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D6275-D1BA-42E5-8769-4E1A27B1F6B9}" type="datetimeFigureOut">
              <a:rPr lang="en-IN" smtClean="0"/>
              <a:t>17-10-2025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42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D6275-D1BA-42E5-8769-4E1A27B1F6B9}" type="datetimeFigureOut">
              <a:rPr lang="en-IN" smtClean="0"/>
              <a:t>17-10-2025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19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D6275-D1BA-42E5-8769-4E1A27B1F6B9}" type="datetimeFigureOut">
              <a:rPr lang="en-IN" smtClean="0"/>
              <a:t>17-10-2025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F8D83-DAC9-4445-8CA5-C0871E10B10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751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6D6275-D1BA-42E5-8769-4E1A27B1F6B9}" type="datetimeFigureOut">
              <a:rPr lang="en-IN" smtClean="0"/>
              <a:t>17-10-2025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F8D83-DAC9-4445-8CA5-C0871E10B10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887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D6275-D1BA-42E5-8769-4E1A27B1F6B9}" type="datetimeFigureOut">
              <a:rPr lang="en-IN" smtClean="0"/>
              <a:t>17-10-2025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85053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D6275-D1BA-42E5-8769-4E1A27B1F6B9}" type="datetimeFigureOut">
              <a:rPr lang="en-IN" smtClean="0"/>
              <a:t>17-10-2025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50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86D6275-D1BA-42E5-8769-4E1A27B1F6B9}" type="datetimeFigureOut">
              <a:rPr lang="en-IN" smtClean="0"/>
              <a:t>17-10-2025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7967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86D6275-D1BA-42E5-8769-4E1A27B1F6B9}" type="datetimeFigureOut">
              <a:rPr lang="en-IN" smtClean="0"/>
              <a:t>17-10-2025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98F8D83-DAC9-4445-8CA5-C0871E10B10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524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groups/me/reports/be520696-d455-4e8e-8aa5-6bed2c4160f6/?pbi_source=PowerPoint"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B590-A0E3-F7C7-A2BF-04CA0E8D71F1}"/>
              </a:ext>
            </a:extLst>
          </p:cNvPr>
          <p:cNvSpPr>
            <a:spLocks noGrp="1"/>
          </p:cNvSpPr>
          <p:nvPr>
            <p:ph type="ctrTitle"/>
          </p:nvPr>
        </p:nvSpPr>
        <p:spPr/>
        <p:txBody>
          <a:bodyPr>
            <a:normAutofit fontScale="90000"/>
          </a:bodyPr>
          <a:lstStyle/>
          <a:p>
            <a:br>
              <a:rPr lang="en-US" sz="5600" dirty="0"/>
            </a:br>
            <a:br>
              <a:rPr lang="en-US" sz="5600" dirty="0"/>
            </a:br>
            <a:r>
              <a:rPr lang="en-US" sz="4200" i="1" dirty="0" err="1"/>
              <a:t>Kpi</a:t>
            </a:r>
            <a:r>
              <a:rPr lang="en-US" sz="4200" i="1" dirty="0"/>
              <a:t> Dashboard for a hospitality client</a:t>
            </a:r>
            <a:endParaRPr lang="en-IN" sz="4200" i="1" dirty="0"/>
          </a:p>
        </p:txBody>
      </p:sp>
      <p:sp>
        <p:nvSpPr>
          <p:cNvPr id="3" name="Subtitle 2">
            <a:extLst>
              <a:ext uri="{FF2B5EF4-FFF2-40B4-BE49-F238E27FC236}">
                <a16:creationId xmlns:a16="http://schemas.microsoft.com/office/drawing/2014/main" id="{25399F3D-824D-29C1-EB78-CA323F58A041}"/>
              </a:ext>
            </a:extLst>
          </p:cNvPr>
          <p:cNvSpPr>
            <a:spLocks noGrp="1"/>
          </p:cNvSpPr>
          <p:nvPr>
            <p:ph type="subTitle" idx="1"/>
          </p:nvPr>
        </p:nvSpPr>
        <p:spPr>
          <a:xfrm>
            <a:off x="2417779" y="3944664"/>
            <a:ext cx="7891272" cy="2111038"/>
          </a:xfrm>
        </p:spPr>
        <p:txBody>
          <a:bodyPr>
            <a:normAutofit/>
          </a:bodyPr>
          <a:lstStyle/>
          <a:p>
            <a:r>
              <a:rPr lang="en-US" b="1" dirty="0"/>
              <a:t>Domain: </a:t>
            </a:r>
            <a:r>
              <a:rPr lang="en-US" dirty="0"/>
              <a:t>Hospitality Industry </a:t>
            </a:r>
          </a:p>
          <a:p>
            <a:r>
              <a:rPr lang="en-US" b="1" dirty="0"/>
              <a:t>Function: </a:t>
            </a:r>
            <a:r>
              <a:rPr lang="en-US" dirty="0"/>
              <a:t>Revenue</a:t>
            </a:r>
          </a:p>
          <a:p>
            <a:pPr>
              <a:lnSpc>
                <a:spcPct val="150000"/>
              </a:lnSpc>
            </a:pPr>
            <a:r>
              <a:rPr lang="en-US" b="1" dirty="0"/>
              <a:t>Tools Used:</a:t>
            </a:r>
            <a:r>
              <a:rPr lang="en-US" dirty="0"/>
              <a:t>  Power BI</a:t>
            </a:r>
            <a:br>
              <a:rPr lang="en-US" dirty="0"/>
            </a:br>
            <a:r>
              <a:rPr lang="en-US" b="1" dirty="0"/>
              <a:t>CREATED BY: </a:t>
            </a:r>
            <a:r>
              <a:rPr lang="en-US" dirty="0" err="1"/>
              <a:t>HIthesh</a:t>
            </a:r>
            <a:r>
              <a:rPr lang="en-US" dirty="0"/>
              <a:t> </a:t>
            </a:r>
            <a:r>
              <a:rPr lang="en-US" dirty="0" err="1"/>
              <a:t>kumar</a:t>
            </a:r>
            <a:r>
              <a:rPr lang="en-US" dirty="0"/>
              <a:t> h</a:t>
            </a:r>
            <a:endParaRPr lang="en-IN" b="1" dirty="0"/>
          </a:p>
        </p:txBody>
      </p:sp>
    </p:spTree>
    <p:extLst>
      <p:ext uri="{BB962C8B-B14F-4D97-AF65-F5344CB8AC3E}">
        <p14:creationId xmlns:p14="http://schemas.microsoft.com/office/powerpoint/2010/main" val="195205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78100"/>
            <a:ext cx="10058400" cy="1015694"/>
          </a:xfrm>
        </p:spPr>
        <p:txBody>
          <a:bodyPr>
            <a:normAutofit/>
          </a:bodyPr>
          <a:lstStyle/>
          <a:p>
            <a:pPr algn="ctr"/>
            <a:r>
              <a:rPr lang="en-US" sz="4200" dirty="0"/>
              <a:t>Features of the dashboard</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1066800" y="1887925"/>
            <a:ext cx="10061448" cy="4591975"/>
          </a:xfrm>
        </p:spPr>
        <p:txBody>
          <a:bodyPr>
            <a:noAutofit/>
          </a:bodyPr>
          <a:lstStyle/>
          <a:p>
            <a:pPr>
              <a:lnSpc>
                <a:spcPct val="150000"/>
              </a:lnSpc>
            </a:pPr>
            <a:r>
              <a:rPr lang="en-US" sz="1800" dirty="0"/>
              <a:t>A bunch of card visuals were placed in the left to show the values of important KPIs </a:t>
            </a:r>
          </a:p>
          <a:p>
            <a:pPr>
              <a:lnSpc>
                <a:spcPct val="150000"/>
              </a:lnSpc>
            </a:pPr>
            <a:r>
              <a:rPr lang="en-US" sz="1800" dirty="0"/>
              <a:t>The following filters were provided to slice and dice the data:</a:t>
            </a:r>
          </a:p>
          <a:p>
            <a:pPr lvl="2">
              <a:lnSpc>
                <a:spcPct val="150000"/>
              </a:lnSpc>
            </a:pPr>
            <a:r>
              <a:rPr lang="en-US" sz="1800" dirty="0"/>
              <a:t>Month-year</a:t>
            </a:r>
          </a:p>
          <a:p>
            <a:pPr lvl="2">
              <a:lnSpc>
                <a:spcPct val="150000"/>
              </a:lnSpc>
            </a:pPr>
            <a:r>
              <a:rPr lang="en-US" sz="1800" dirty="0"/>
              <a:t>City</a:t>
            </a:r>
          </a:p>
          <a:p>
            <a:pPr lvl="2">
              <a:lnSpc>
                <a:spcPct val="150000"/>
              </a:lnSpc>
            </a:pPr>
            <a:r>
              <a:rPr lang="en-US" sz="1800" dirty="0"/>
              <a:t>Booking status</a:t>
            </a:r>
          </a:p>
          <a:p>
            <a:pPr lvl="2">
              <a:lnSpc>
                <a:spcPct val="150000"/>
              </a:lnSpc>
            </a:pPr>
            <a:r>
              <a:rPr lang="en-US" sz="1800" dirty="0"/>
              <a:t>Booking platform</a:t>
            </a:r>
          </a:p>
          <a:p>
            <a:pPr>
              <a:lnSpc>
                <a:spcPct val="150000"/>
              </a:lnSpc>
            </a:pPr>
            <a:r>
              <a:rPr lang="en-US" sz="1800" dirty="0"/>
              <a:t>The theme of the dashboard is based on the logo of the company</a:t>
            </a:r>
          </a:p>
          <a:p>
            <a:pPr>
              <a:lnSpc>
                <a:spcPct val="150000"/>
              </a:lnSpc>
            </a:pPr>
            <a:r>
              <a:rPr lang="en-US" sz="1800" dirty="0"/>
              <a:t>The visuals are interactive in nature</a:t>
            </a:r>
          </a:p>
          <a:p>
            <a:pPr>
              <a:lnSpc>
                <a:spcPct val="150000"/>
              </a:lnSpc>
            </a:pPr>
            <a:endParaRPr lang="en-IN" sz="1800" dirty="0"/>
          </a:p>
        </p:txBody>
      </p:sp>
    </p:spTree>
    <p:extLst>
      <p:ext uri="{BB962C8B-B14F-4D97-AF65-F5344CB8AC3E}">
        <p14:creationId xmlns:p14="http://schemas.microsoft.com/office/powerpoint/2010/main" val="417551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p:txBody>
          <a:bodyPr>
            <a:normAutofit/>
          </a:bodyPr>
          <a:lstStyle/>
          <a:p>
            <a:pPr algn="ctr"/>
            <a:r>
              <a:rPr lang="en-US" sz="4200" dirty="0"/>
              <a:t>Business outcomes</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p:txBody>
          <a:bodyPr>
            <a:normAutofit lnSpcReduction="10000"/>
          </a:bodyPr>
          <a:lstStyle/>
          <a:p>
            <a:pPr>
              <a:lnSpc>
                <a:spcPct val="150000"/>
              </a:lnSpc>
            </a:pPr>
            <a:r>
              <a:rPr lang="en-US" sz="1800" dirty="0"/>
              <a:t>The following are some important business insights derived from the revenue dashboard:</a:t>
            </a:r>
          </a:p>
          <a:p>
            <a:pPr lvl="1">
              <a:lnSpc>
                <a:spcPct val="150000"/>
              </a:lnSpc>
            </a:pPr>
            <a:r>
              <a:rPr lang="en-US" dirty="0"/>
              <a:t>Mumbai generates highest revenue and Delhi the least revenue during May to Jul 2022. Company need to focus on increasing the revenue in Delhi.</a:t>
            </a:r>
          </a:p>
          <a:p>
            <a:pPr lvl="1">
              <a:lnSpc>
                <a:spcPct val="150000"/>
              </a:lnSpc>
            </a:pPr>
            <a:r>
              <a:rPr lang="en-US" dirty="0"/>
              <a:t>The occupancy rate is higher during weekends across all cities, months and booking platforms. Leverage this insight to increase revenue generated during weekends.</a:t>
            </a:r>
          </a:p>
          <a:p>
            <a:pPr lvl="1">
              <a:lnSpc>
                <a:spcPct val="150000"/>
              </a:lnSpc>
            </a:pPr>
            <a:r>
              <a:rPr lang="en-IN" dirty="0"/>
              <a:t>70% of the bookings are checked out while 5% of booking don’t show up across all cities and booking platforms which means 75% of bookings generate revenue for </a:t>
            </a:r>
            <a:r>
              <a:rPr lang="en-IN" dirty="0" err="1"/>
              <a:t>AtliQ</a:t>
            </a:r>
            <a:r>
              <a:rPr lang="en-IN" dirty="0"/>
              <a:t> hotels. Identify and </a:t>
            </a:r>
            <a:r>
              <a:rPr lang="en-IN" dirty="0" err="1"/>
              <a:t>analyze</a:t>
            </a:r>
            <a:r>
              <a:rPr lang="en-IN" dirty="0"/>
              <a:t> the reasons for cancellations and try to reduce them.</a:t>
            </a:r>
          </a:p>
        </p:txBody>
      </p:sp>
    </p:spTree>
    <p:extLst>
      <p:ext uri="{BB962C8B-B14F-4D97-AF65-F5344CB8AC3E}">
        <p14:creationId xmlns:p14="http://schemas.microsoft.com/office/powerpoint/2010/main" val="124875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p:txBody>
          <a:bodyPr>
            <a:normAutofit/>
          </a:bodyPr>
          <a:lstStyle/>
          <a:p>
            <a:pPr algn="ctr"/>
            <a:r>
              <a:rPr lang="en-US" sz="4200" dirty="0"/>
              <a:t>Business outcomes</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p:txBody>
          <a:bodyPr>
            <a:normAutofit/>
          </a:bodyPr>
          <a:lstStyle/>
          <a:p>
            <a:pPr>
              <a:lnSpc>
                <a:spcPct val="150000"/>
              </a:lnSpc>
            </a:pPr>
            <a:r>
              <a:rPr lang="en-US" sz="1800" dirty="0"/>
              <a:t>The following are some important business insights derived from the revenue dashboard:</a:t>
            </a:r>
          </a:p>
          <a:p>
            <a:pPr lvl="1">
              <a:lnSpc>
                <a:spcPct val="150000"/>
              </a:lnSpc>
            </a:pPr>
            <a:r>
              <a:rPr lang="en-IN" dirty="0" err="1"/>
              <a:t>Avg</a:t>
            </a:r>
            <a:r>
              <a:rPr lang="en-IN" dirty="0"/>
              <a:t> rating varies between 3.4 to 3.8 across cities and </a:t>
            </a:r>
            <a:r>
              <a:rPr lang="en-IN" dirty="0" err="1"/>
              <a:t>avg</a:t>
            </a:r>
            <a:r>
              <a:rPr lang="en-IN" dirty="0"/>
              <a:t> stay duration is 2.4 for each booking. Compare it with the industry benchmark across cities and evaluate the performance.</a:t>
            </a:r>
          </a:p>
          <a:p>
            <a:pPr lvl="1">
              <a:lnSpc>
                <a:spcPct val="150000"/>
              </a:lnSpc>
            </a:pPr>
            <a:r>
              <a:rPr lang="en-IN" dirty="0"/>
              <a:t>Occupancy rate is highest at Delhi with 60+ % for all months though generates least revenue compared to other cities. Identify the reason for higher occupancy and use that to drive the revenue growth.</a:t>
            </a:r>
          </a:p>
        </p:txBody>
      </p:sp>
    </p:spTree>
    <p:extLst>
      <p:ext uri="{BB962C8B-B14F-4D97-AF65-F5344CB8AC3E}">
        <p14:creationId xmlns:p14="http://schemas.microsoft.com/office/powerpoint/2010/main" val="87078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p:txBody>
          <a:bodyPr>
            <a:normAutofit/>
          </a:bodyPr>
          <a:lstStyle/>
          <a:p>
            <a:pPr algn="ctr"/>
            <a:r>
              <a:rPr lang="en-US" sz="4200" dirty="0"/>
              <a:t>Conclusion</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p:txBody>
          <a:bodyPr>
            <a:normAutofit/>
          </a:bodyPr>
          <a:lstStyle/>
          <a:p>
            <a:pPr>
              <a:lnSpc>
                <a:spcPct val="150000"/>
              </a:lnSpc>
            </a:pPr>
            <a:r>
              <a:rPr lang="en-US" sz="1800" dirty="0"/>
              <a:t>The </a:t>
            </a:r>
            <a:r>
              <a:rPr lang="en-US" sz="1800" b="1" dirty="0"/>
              <a:t>Revenue Analysis Dashboard</a:t>
            </a:r>
            <a:r>
              <a:rPr lang="en-US" sz="1800" dirty="0"/>
              <a:t> helped </a:t>
            </a:r>
            <a:r>
              <a:rPr lang="en-US" sz="1800" dirty="0" err="1"/>
              <a:t>AtliQ</a:t>
            </a:r>
            <a:r>
              <a:rPr lang="en-US" sz="1800" dirty="0"/>
              <a:t> Grands turn raw data into clear and useful insights.</a:t>
            </a:r>
          </a:p>
          <a:p>
            <a:pPr>
              <a:lnSpc>
                <a:spcPct val="150000"/>
              </a:lnSpc>
            </a:pPr>
            <a:r>
              <a:rPr lang="en-US" sz="1800" dirty="0"/>
              <a:t>It provided an </a:t>
            </a:r>
            <a:r>
              <a:rPr lang="en-US" sz="1800" b="1" dirty="0"/>
              <a:t>interactive and easy-to-use platform</a:t>
            </a:r>
            <a:r>
              <a:rPr lang="en-US" sz="1800" dirty="0"/>
              <a:t> to track performance and understand market trends.</a:t>
            </a:r>
          </a:p>
          <a:p>
            <a:pPr>
              <a:lnSpc>
                <a:spcPct val="150000"/>
              </a:lnSpc>
            </a:pPr>
            <a:r>
              <a:rPr lang="en-US" sz="1800" dirty="0"/>
              <a:t>This project encouraged a </a:t>
            </a:r>
            <a:r>
              <a:rPr lang="en-US" sz="1800" b="1" dirty="0"/>
              <a:t>data-driven culture</a:t>
            </a:r>
            <a:r>
              <a:rPr lang="en-US" sz="1800" dirty="0"/>
              <a:t>, helping the company make smarter decision</a:t>
            </a:r>
          </a:p>
          <a:p>
            <a:pPr>
              <a:lnSpc>
                <a:spcPct val="150000"/>
              </a:lnSpc>
            </a:pPr>
            <a:r>
              <a:rPr lang="en-US" sz="1800" dirty="0"/>
              <a:t>Overall, it supported </a:t>
            </a:r>
            <a:r>
              <a:rPr lang="en-US" sz="1800" b="1" dirty="0"/>
              <a:t>better planning, improved revenue</a:t>
            </a:r>
            <a:r>
              <a:rPr lang="en-US" sz="1800" dirty="0"/>
              <a:t>, and built a path for </a:t>
            </a:r>
            <a:r>
              <a:rPr lang="en-US" sz="1800" b="1" dirty="0"/>
              <a:t>long-term business growth</a:t>
            </a:r>
            <a:endParaRPr lang="en-IN" sz="1800" dirty="0"/>
          </a:p>
        </p:txBody>
      </p:sp>
    </p:spTree>
    <p:extLst>
      <p:ext uri="{BB962C8B-B14F-4D97-AF65-F5344CB8AC3E}">
        <p14:creationId xmlns:p14="http://schemas.microsoft.com/office/powerpoint/2010/main" val="196871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82B24-AF24-EA8E-32AB-36DB6E64D8E2}"/>
              </a:ext>
            </a:extLst>
          </p:cNvPr>
          <p:cNvSpPr>
            <a:spLocks noGrp="1"/>
          </p:cNvSpPr>
          <p:nvPr>
            <p:ph type="title"/>
          </p:nvPr>
        </p:nvSpPr>
        <p:spPr>
          <a:xfrm>
            <a:off x="1066800" y="2624328"/>
            <a:ext cx="10058400" cy="1609344"/>
          </a:xfrm>
        </p:spPr>
        <p:txBody>
          <a:bodyPr/>
          <a:lstStyle/>
          <a:p>
            <a:pPr algn="ctr"/>
            <a:r>
              <a:rPr lang="en-US" dirty="0"/>
              <a:t>Thank you!</a:t>
            </a:r>
            <a:endParaRPr lang="en-IN" dirty="0"/>
          </a:p>
        </p:txBody>
      </p:sp>
    </p:spTree>
    <p:extLst>
      <p:ext uri="{BB962C8B-B14F-4D97-AF65-F5344CB8AC3E}">
        <p14:creationId xmlns:p14="http://schemas.microsoft.com/office/powerpoint/2010/main" val="373905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B44E-0E80-0126-CE16-EAF1D8D057EE}"/>
              </a:ext>
            </a:extLst>
          </p:cNvPr>
          <p:cNvSpPr>
            <a:spLocks noGrp="1"/>
          </p:cNvSpPr>
          <p:nvPr>
            <p:ph type="title"/>
          </p:nvPr>
        </p:nvSpPr>
        <p:spPr/>
        <p:txBody>
          <a:bodyPr>
            <a:normAutofit/>
          </a:bodyPr>
          <a:lstStyle/>
          <a:p>
            <a:pPr algn="ctr"/>
            <a:r>
              <a:rPr lang="en-US" sz="4200" dirty="0"/>
              <a:t>Business objective</a:t>
            </a:r>
            <a:endParaRPr lang="en-IN" sz="4200" dirty="0"/>
          </a:p>
        </p:txBody>
      </p:sp>
      <p:sp>
        <p:nvSpPr>
          <p:cNvPr id="3" name="Content Placeholder 2">
            <a:extLst>
              <a:ext uri="{FF2B5EF4-FFF2-40B4-BE49-F238E27FC236}">
                <a16:creationId xmlns:a16="http://schemas.microsoft.com/office/drawing/2014/main" id="{E9D1B978-1E07-136E-F86C-61C4569CFD1B}"/>
              </a:ext>
            </a:extLst>
          </p:cNvPr>
          <p:cNvSpPr>
            <a:spLocks noGrp="1"/>
          </p:cNvSpPr>
          <p:nvPr>
            <p:ph idx="1"/>
          </p:nvPr>
        </p:nvSpPr>
        <p:spPr/>
        <p:txBody>
          <a:bodyPr>
            <a:normAutofit/>
          </a:bodyPr>
          <a:lstStyle/>
          <a:p>
            <a:pPr>
              <a:lnSpc>
                <a:spcPct val="150000"/>
              </a:lnSpc>
            </a:pPr>
            <a:r>
              <a:rPr lang="en-US" sz="1800" dirty="0" err="1"/>
              <a:t>AtliQ</a:t>
            </a:r>
            <a:r>
              <a:rPr lang="en-US" sz="1800" dirty="0"/>
              <a:t> is a company that owns multiple hotel chains across various cities of India</a:t>
            </a:r>
          </a:p>
          <a:p>
            <a:pPr>
              <a:lnSpc>
                <a:spcPct val="150000"/>
              </a:lnSpc>
            </a:pPr>
            <a:r>
              <a:rPr lang="en-US" sz="1800" dirty="0"/>
              <a:t>The Managing director / CEO of </a:t>
            </a:r>
            <a:r>
              <a:rPr lang="en-US" sz="1800" dirty="0" err="1"/>
              <a:t>AtliQ</a:t>
            </a:r>
            <a:r>
              <a:rPr lang="en-US" sz="1800" dirty="0"/>
              <a:t> wants to incorporate ‘Business and Data Intelligence’ to identify and track the source of revenue for </a:t>
            </a:r>
            <a:r>
              <a:rPr lang="en-US" sz="1800" dirty="0" err="1"/>
              <a:t>AtliQ</a:t>
            </a:r>
            <a:r>
              <a:rPr lang="en-US" sz="1800" dirty="0"/>
              <a:t> hotels</a:t>
            </a:r>
          </a:p>
          <a:p>
            <a:pPr>
              <a:lnSpc>
                <a:spcPct val="150000"/>
              </a:lnSpc>
            </a:pPr>
            <a:r>
              <a:rPr lang="en-US" sz="1800" dirty="0"/>
              <a:t>Hence, it is decided to develop a KPI Dashboard for </a:t>
            </a:r>
            <a:r>
              <a:rPr lang="en-US" sz="1800" dirty="0" err="1"/>
              <a:t>AtliQ</a:t>
            </a:r>
            <a:r>
              <a:rPr lang="en-US" sz="1800" dirty="0"/>
              <a:t>, using May-22 to July-22 data, which can help track its revenue sources and other relevant KPIs across various dimensions</a:t>
            </a:r>
          </a:p>
          <a:p>
            <a:pPr>
              <a:lnSpc>
                <a:spcPct val="150000"/>
              </a:lnSpc>
            </a:pPr>
            <a:r>
              <a:rPr lang="en-US" sz="1800" dirty="0"/>
              <a:t>It’ll help the management take strategic business decisions based on the insights generated from the dashboard</a:t>
            </a:r>
          </a:p>
          <a:p>
            <a:pPr>
              <a:lnSpc>
                <a:spcPct val="150000"/>
              </a:lnSpc>
            </a:pPr>
            <a:endParaRPr lang="en-IN" sz="1800" dirty="0"/>
          </a:p>
        </p:txBody>
      </p:sp>
    </p:spTree>
    <p:extLst>
      <p:ext uri="{BB962C8B-B14F-4D97-AF65-F5344CB8AC3E}">
        <p14:creationId xmlns:p14="http://schemas.microsoft.com/office/powerpoint/2010/main" val="3584319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DA0B-9C8A-AE38-7F77-6D38537BCA4E}"/>
              </a:ext>
            </a:extLst>
          </p:cNvPr>
          <p:cNvSpPr>
            <a:spLocks noGrp="1"/>
          </p:cNvSpPr>
          <p:nvPr>
            <p:ph type="title"/>
          </p:nvPr>
        </p:nvSpPr>
        <p:spPr/>
        <p:txBody>
          <a:bodyPr>
            <a:normAutofit fontScale="90000"/>
          </a:bodyPr>
          <a:lstStyle/>
          <a:p>
            <a:pPr algn="ctr"/>
            <a:r>
              <a:rPr lang="en-US" sz="4200" dirty="0"/>
              <a:t>Problem statement / Project scope</a:t>
            </a:r>
            <a:endParaRPr lang="en-IN" sz="4200" dirty="0"/>
          </a:p>
        </p:txBody>
      </p:sp>
      <p:sp>
        <p:nvSpPr>
          <p:cNvPr id="3" name="Content Placeholder 2">
            <a:extLst>
              <a:ext uri="{FF2B5EF4-FFF2-40B4-BE49-F238E27FC236}">
                <a16:creationId xmlns:a16="http://schemas.microsoft.com/office/drawing/2014/main" id="{58A8D9B2-D1F8-B05F-8238-A5A70B23C156}"/>
              </a:ext>
            </a:extLst>
          </p:cNvPr>
          <p:cNvSpPr>
            <a:spLocks noGrp="1"/>
          </p:cNvSpPr>
          <p:nvPr>
            <p:ph idx="1"/>
          </p:nvPr>
        </p:nvSpPr>
        <p:spPr/>
        <p:txBody>
          <a:bodyPr>
            <a:normAutofit/>
          </a:bodyPr>
          <a:lstStyle/>
          <a:p>
            <a:pPr>
              <a:lnSpc>
                <a:spcPct val="150000"/>
              </a:lnSpc>
            </a:pPr>
            <a:r>
              <a:rPr lang="en-US" sz="1800" dirty="0"/>
              <a:t>Identify the data sources pertaining to revenue management</a:t>
            </a:r>
          </a:p>
          <a:p>
            <a:pPr>
              <a:lnSpc>
                <a:spcPct val="150000"/>
              </a:lnSpc>
            </a:pPr>
            <a:r>
              <a:rPr lang="en-US" sz="1800" dirty="0"/>
              <a:t>Clean and model the data as per requirement for analysis</a:t>
            </a:r>
          </a:p>
          <a:p>
            <a:pPr>
              <a:lnSpc>
                <a:spcPct val="150000"/>
              </a:lnSpc>
            </a:pPr>
            <a:r>
              <a:rPr lang="en-US" sz="1800" dirty="0"/>
              <a:t>Create a revenue dashboard that measures important KPIs </a:t>
            </a:r>
          </a:p>
          <a:p>
            <a:pPr>
              <a:lnSpc>
                <a:spcPct val="150000"/>
              </a:lnSpc>
            </a:pPr>
            <a:r>
              <a:rPr lang="en-US" sz="1800" dirty="0"/>
              <a:t>Relevant filters need to provided to slice and dice the data</a:t>
            </a:r>
          </a:p>
          <a:p>
            <a:pPr>
              <a:lnSpc>
                <a:spcPct val="150000"/>
              </a:lnSpc>
            </a:pPr>
            <a:r>
              <a:rPr lang="en-US" sz="1800" dirty="0"/>
              <a:t>The dashboard should depict both high level and granular insights</a:t>
            </a:r>
          </a:p>
          <a:p>
            <a:pPr>
              <a:lnSpc>
                <a:spcPct val="150000"/>
              </a:lnSpc>
            </a:pPr>
            <a:endParaRPr lang="en-IN" sz="1800" dirty="0"/>
          </a:p>
        </p:txBody>
      </p:sp>
    </p:spTree>
    <p:extLst>
      <p:ext uri="{BB962C8B-B14F-4D97-AF65-F5344CB8AC3E}">
        <p14:creationId xmlns:p14="http://schemas.microsoft.com/office/powerpoint/2010/main" val="220701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199" y="951051"/>
            <a:ext cx="10321031" cy="602541"/>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199" y="2219416"/>
            <a:ext cx="10933591" cy="3957547"/>
          </a:xfrm>
        </p:spPr>
        <p:txBody>
          <a:bodyPr>
            <a:normAutofit/>
          </a:bodyPr>
          <a:lstStyle/>
          <a:p>
            <a:pPr>
              <a:lnSpc>
                <a:spcPct val="150000"/>
              </a:lnSpc>
            </a:pPr>
            <a:r>
              <a:rPr lang="en-US" sz="1800" dirty="0"/>
              <a:t>There are 5 tables provided for tracking revenue, 3 dimension tables (date, hotel, room) and 2 fact tables (bookings, aggregated bookings)</a:t>
            </a:r>
          </a:p>
          <a:p>
            <a:pPr>
              <a:lnSpc>
                <a:spcPct val="150000"/>
              </a:lnSpc>
            </a:pPr>
            <a:r>
              <a:rPr lang="en-US" sz="1800" dirty="0"/>
              <a:t>Power BI was the tool used for creating the visualization/dashboard</a:t>
            </a:r>
          </a:p>
          <a:p>
            <a:pPr>
              <a:lnSpc>
                <a:spcPct val="150000"/>
              </a:lnSpc>
            </a:pPr>
            <a:r>
              <a:rPr lang="en-IN" sz="1800" dirty="0"/>
              <a:t>The data was imported, analysed and transformed as per necessity within Power Query</a:t>
            </a:r>
          </a:p>
          <a:p>
            <a:pPr>
              <a:lnSpc>
                <a:spcPct val="150000"/>
              </a:lnSpc>
            </a:pPr>
            <a:r>
              <a:rPr lang="en-IN" sz="1800" dirty="0"/>
              <a:t>The relationships between the tables were created within Power Pivot</a:t>
            </a:r>
          </a:p>
        </p:txBody>
      </p:sp>
    </p:spTree>
    <p:extLst>
      <p:ext uri="{BB962C8B-B14F-4D97-AF65-F5344CB8AC3E}">
        <p14:creationId xmlns:p14="http://schemas.microsoft.com/office/powerpoint/2010/main" val="290256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2832901" y="214205"/>
            <a:ext cx="6526198" cy="700195"/>
          </a:xfrm>
        </p:spPr>
        <p:txBody>
          <a:bodyPr>
            <a:normAutofit fontScale="90000"/>
          </a:bodyPr>
          <a:lstStyle/>
          <a:p>
            <a:pPr algn="ctr"/>
            <a:r>
              <a:rPr lang="en-US" sz="3600" dirty="0"/>
              <a:t>Data modelling in Power Pivot</a:t>
            </a:r>
            <a:endParaRPr lang="en-IN" sz="3600" dirty="0"/>
          </a:p>
        </p:txBody>
      </p:sp>
      <p:pic>
        <p:nvPicPr>
          <p:cNvPr id="3" name="Picture 2">
            <a:extLst>
              <a:ext uri="{FF2B5EF4-FFF2-40B4-BE49-F238E27FC236}">
                <a16:creationId xmlns:a16="http://schemas.microsoft.com/office/drawing/2014/main" id="{D5B84D0C-A6A5-808C-C980-BBE279B96D83}"/>
              </a:ext>
            </a:extLst>
          </p:cNvPr>
          <p:cNvPicPr>
            <a:picLocks noChangeAspect="1"/>
          </p:cNvPicPr>
          <p:nvPr/>
        </p:nvPicPr>
        <p:blipFill>
          <a:blip r:embed="rId2"/>
          <a:stretch>
            <a:fillRect/>
          </a:stretch>
        </p:blipFill>
        <p:spPr>
          <a:xfrm>
            <a:off x="457200" y="1165624"/>
            <a:ext cx="11277600" cy="4848881"/>
          </a:xfrm>
          <a:prstGeom prst="rect">
            <a:avLst/>
          </a:prstGeom>
        </p:spPr>
      </p:pic>
    </p:spTree>
    <p:extLst>
      <p:ext uri="{BB962C8B-B14F-4D97-AF65-F5344CB8AC3E}">
        <p14:creationId xmlns:p14="http://schemas.microsoft.com/office/powerpoint/2010/main" val="2051140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200" y="826764"/>
            <a:ext cx="10321031" cy="602541"/>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200" y="1757779"/>
            <a:ext cx="10711650" cy="3764132"/>
          </a:xfrm>
        </p:spPr>
        <p:txBody>
          <a:bodyPr>
            <a:noAutofit/>
          </a:bodyPr>
          <a:lstStyle/>
          <a:p>
            <a:pPr>
              <a:lnSpc>
                <a:spcPct val="150000"/>
              </a:lnSpc>
            </a:pPr>
            <a:r>
              <a:rPr lang="en-IN" sz="1800" dirty="0"/>
              <a:t>A few measures were created to calculate the KPIs as shown below:</a:t>
            </a:r>
          </a:p>
          <a:p>
            <a:pPr marL="0" indent="0">
              <a:lnSpc>
                <a:spcPct val="150000"/>
              </a:lnSpc>
              <a:buNone/>
            </a:pPr>
            <a:r>
              <a:rPr lang="en-IN" sz="1800" dirty="0"/>
              <a:t>	</a:t>
            </a:r>
            <a:r>
              <a:rPr lang="en-IN" sz="1800" b="1" dirty="0"/>
              <a:t>Revenue </a:t>
            </a:r>
            <a:r>
              <a:rPr lang="en-IN" sz="1800" dirty="0"/>
              <a:t>= Sum of </a:t>
            </a:r>
            <a:r>
              <a:rPr lang="en-IN" sz="1800" dirty="0" err="1"/>
              <a:t>revenue_realized</a:t>
            </a:r>
            <a:r>
              <a:rPr lang="en-IN" sz="1800" dirty="0"/>
              <a:t> from Bookings table (in Rs.)</a:t>
            </a:r>
          </a:p>
          <a:p>
            <a:pPr marL="0" indent="0">
              <a:lnSpc>
                <a:spcPct val="150000"/>
              </a:lnSpc>
              <a:buNone/>
            </a:pPr>
            <a:r>
              <a:rPr lang="en-IN" sz="1800" dirty="0"/>
              <a:t>	</a:t>
            </a:r>
            <a:r>
              <a:rPr lang="en-IN" sz="1800" b="1" dirty="0"/>
              <a:t>Total bookings </a:t>
            </a:r>
            <a:r>
              <a:rPr lang="en-IN" sz="1800" dirty="0"/>
              <a:t>= Count of </a:t>
            </a:r>
            <a:r>
              <a:rPr lang="en-IN" sz="1800" dirty="0" err="1"/>
              <a:t>booking_id</a:t>
            </a:r>
            <a:r>
              <a:rPr lang="en-IN" sz="1800" dirty="0"/>
              <a:t> from Bookings table</a:t>
            </a:r>
          </a:p>
          <a:p>
            <a:pPr marL="0" indent="0">
              <a:lnSpc>
                <a:spcPct val="150000"/>
              </a:lnSpc>
              <a:buNone/>
            </a:pPr>
            <a:r>
              <a:rPr lang="en-IN" sz="1800" dirty="0"/>
              <a:t>	</a:t>
            </a:r>
            <a:r>
              <a:rPr lang="en-IN" sz="1800" b="1" dirty="0" err="1"/>
              <a:t>Avg</a:t>
            </a:r>
            <a:r>
              <a:rPr lang="en-IN" sz="1800" b="1" dirty="0"/>
              <a:t> rating</a:t>
            </a:r>
            <a:r>
              <a:rPr lang="en-IN" sz="1800" dirty="0"/>
              <a:t> = Average of ratings from Bookings table</a:t>
            </a:r>
          </a:p>
          <a:p>
            <a:pPr marL="0" indent="0">
              <a:lnSpc>
                <a:spcPct val="150000"/>
              </a:lnSpc>
              <a:buNone/>
            </a:pPr>
            <a:r>
              <a:rPr lang="en-IN" sz="1800" dirty="0"/>
              <a:t>	</a:t>
            </a:r>
            <a:r>
              <a:rPr lang="en-IN" sz="1800" b="1" dirty="0"/>
              <a:t>Total capacity </a:t>
            </a:r>
            <a:r>
              <a:rPr lang="en-IN" sz="1800" dirty="0"/>
              <a:t>= Sum of capacity from Aggregated bookings table</a:t>
            </a:r>
          </a:p>
          <a:p>
            <a:pPr marL="0" indent="0">
              <a:lnSpc>
                <a:spcPct val="150000"/>
              </a:lnSpc>
              <a:buNone/>
            </a:pPr>
            <a:r>
              <a:rPr lang="en-IN" sz="1800" dirty="0"/>
              <a:t>	</a:t>
            </a:r>
            <a:r>
              <a:rPr lang="en-IN" sz="1800" b="1" dirty="0"/>
              <a:t>Total successful bookings </a:t>
            </a:r>
            <a:r>
              <a:rPr lang="en-IN" sz="1800" dirty="0"/>
              <a:t>= Sum of successful bookings from Aggregated bookings table</a:t>
            </a:r>
          </a:p>
          <a:p>
            <a:pPr marL="0" indent="0">
              <a:lnSpc>
                <a:spcPct val="150000"/>
              </a:lnSpc>
              <a:buNone/>
            </a:pPr>
            <a:r>
              <a:rPr lang="en-IN" sz="1800" dirty="0"/>
              <a:t>	</a:t>
            </a:r>
          </a:p>
        </p:txBody>
      </p:sp>
    </p:spTree>
    <p:extLst>
      <p:ext uri="{BB962C8B-B14F-4D97-AF65-F5344CB8AC3E}">
        <p14:creationId xmlns:p14="http://schemas.microsoft.com/office/powerpoint/2010/main" val="635273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200" y="1004317"/>
            <a:ext cx="10321031" cy="602541"/>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200" y="1907559"/>
            <a:ext cx="11049001" cy="3524434"/>
          </a:xfrm>
        </p:spPr>
        <p:txBody>
          <a:bodyPr>
            <a:noAutofit/>
          </a:bodyPr>
          <a:lstStyle/>
          <a:p>
            <a:pPr>
              <a:lnSpc>
                <a:spcPct val="150000"/>
              </a:lnSpc>
            </a:pPr>
            <a:r>
              <a:rPr lang="en-IN" sz="1800" dirty="0"/>
              <a:t>A few measures were created to measure the KPIs as shown below:</a:t>
            </a:r>
          </a:p>
          <a:p>
            <a:pPr marL="0" indent="0">
              <a:lnSpc>
                <a:spcPct val="150000"/>
              </a:lnSpc>
              <a:buNone/>
            </a:pPr>
            <a:r>
              <a:rPr lang="en-IN" sz="1800" dirty="0"/>
              <a:t>	</a:t>
            </a:r>
            <a:r>
              <a:rPr lang="en-IN" sz="1800" b="1" dirty="0"/>
              <a:t>Occupancy rate </a:t>
            </a:r>
            <a:r>
              <a:rPr lang="en-IN" sz="1800" dirty="0"/>
              <a:t>= Total successful bookings / Total capacity (in %)</a:t>
            </a:r>
          </a:p>
          <a:p>
            <a:pPr marL="0" indent="0">
              <a:lnSpc>
                <a:spcPct val="150000"/>
              </a:lnSpc>
              <a:buNone/>
            </a:pPr>
            <a:r>
              <a:rPr lang="en-IN" sz="1800" dirty="0"/>
              <a:t>	</a:t>
            </a:r>
            <a:r>
              <a:rPr lang="en-IN" sz="1800" b="1" dirty="0"/>
              <a:t>Total cancelled bookings </a:t>
            </a:r>
            <a:r>
              <a:rPr lang="en-IN" sz="1800" dirty="0"/>
              <a:t>= Count of </a:t>
            </a:r>
            <a:r>
              <a:rPr lang="en-IN" sz="1800" dirty="0" err="1"/>
              <a:t>booking_id</a:t>
            </a:r>
            <a:r>
              <a:rPr lang="en-IN" sz="1800" dirty="0"/>
              <a:t> with status=‘cancelled’ from Bookings table</a:t>
            </a:r>
          </a:p>
          <a:p>
            <a:pPr marL="0" indent="0">
              <a:lnSpc>
                <a:spcPct val="150000"/>
              </a:lnSpc>
              <a:buNone/>
            </a:pPr>
            <a:r>
              <a:rPr lang="en-IN" sz="1800" dirty="0"/>
              <a:t>	</a:t>
            </a:r>
            <a:r>
              <a:rPr lang="en-IN" sz="1800" b="1" dirty="0"/>
              <a:t>Cancellation rate </a:t>
            </a:r>
            <a:r>
              <a:rPr lang="en-IN" sz="1800" dirty="0"/>
              <a:t>= Total cancelled bookings / Total bookings (in %)</a:t>
            </a:r>
          </a:p>
          <a:p>
            <a:pPr marL="0" indent="0">
              <a:lnSpc>
                <a:spcPct val="150000"/>
              </a:lnSpc>
              <a:buNone/>
            </a:pPr>
            <a:r>
              <a:rPr lang="en-IN" sz="1800" dirty="0"/>
              <a:t>	</a:t>
            </a:r>
            <a:r>
              <a:rPr lang="en-IN" sz="1800" b="1" dirty="0" err="1"/>
              <a:t>Avg</a:t>
            </a:r>
            <a:r>
              <a:rPr lang="en-IN" sz="1800" b="1" dirty="0"/>
              <a:t> stay duration </a:t>
            </a:r>
            <a:r>
              <a:rPr lang="en-IN" sz="1800" dirty="0"/>
              <a:t>= Average days stayed by customer in a room per booking</a:t>
            </a:r>
          </a:p>
          <a:p>
            <a:pPr marL="0" indent="0">
              <a:lnSpc>
                <a:spcPct val="150000"/>
              </a:lnSpc>
              <a:buNone/>
            </a:pPr>
            <a:endParaRPr lang="en-IN" sz="1800" b="1" dirty="0"/>
          </a:p>
        </p:txBody>
      </p:sp>
    </p:spTree>
    <p:extLst>
      <p:ext uri="{BB962C8B-B14F-4D97-AF65-F5344CB8AC3E}">
        <p14:creationId xmlns:p14="http://schemas.microsoft.com/office/powerpoint/2010/main" val="64243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F47B-0E24-CC37-9F9B-31EBFEC376D0}"/>
              </a:ext>
            </a:extLst>
          </p:cNvPr>
          <p:cNvSpPr>
            <a:spLocks noGrp="1"/>
          </p:cNvSpPr>
          <p:nvPr>
            <p:ph type="title"/>
          </p:nvPr>
        </p:nvSpPr>
        <p:spPr>
          <a:xfrm>
            <a:off x="2657428" y="0"/>
            <a:ext cx="6867617" cy="629174"/>
          </a:xfrm>
        </p:spPr>
        <p:txBody>
          <a:bodyPr>
            <a:noAutofit/>
          </a:bodyPr>
          <a:lstStyle/>
          <a:p>
            <a:pPr algn="ctr"/>
            <a:r>
              <a:rPr lang="en-US" sz="4200" dirty="0"/>
              <a:t>Revenue Dashboard</a:t>
            </a:r>
            <a:endParaRPr lang="en-IN" sz="4200" dirty="0"/>
          </a:p>
        </p:txBody>
      </p:sp>
      <p:pic>
        <p:nvPicPr>
          <p:cNvPr id="3" name="Picture" title="This slide contains the following visuals: slicer ,slicer ,slicer ,slicer ,shape ,shape ,shape ,shape ,shape ,image ,slicer ,card ,card ,card ,card ,card ,shape ,clusteredBarChart ,shape ,lineStackedColumnComboChart ,donutChart ,shape ,pieChart ,tableEx ,shape ,image. Please refer to the notes on this slide for details">
            <a:hlinkClick r:id="rId2"/>
            <a:extLst>
              <a:ext uri="{FF2B5EF4-FFF2-40B4-BE49-F238E27FC236}">
                <a16:creationId xmlns:a16="http://schemas.microsoft.com/office/drawing/2014/main" id="{F1C63A85-64F4-23C8-56B2-45F2C9780208}"/>
              </a:ext>
            </a:extLst>
          </p:cNvPr>
          <p:cNvPicPr>
            <a:picLocks noChangeAspect="1"/>
          </p:cNvPicPr>
          <p:nvPr/>
        </p:nvPicPr>
        <p:blipFill>
          <a:blip r:embed="rId3"/>
          <a:srcRect b="4259"/>
          <a:stretch>
            <a:fillRect/>
          </a:stretch>
        </p:blipFill>
        <p:spPr>
          <a:xfrm>
            <a:off x="533400" y="629175"/>
            <a:ext cx="11115675" cy="5545484"/>
          </a:xfrm>
          <a:prstGeom prst="rect">
            <a:avLst/>
          </a:prstGeom>
          <a:noFill/>
        </p:spPr>
      </p:pic>
    </p:spTree>
    <p:extLst>
      <p:ext uri="{BB962C8B-B14F-4D97-AF65-F5344CB8AC3E}">
        <p14:creationId xmlns:p14="http://schemas.microsoft.com/office/powerpoint/2010/main" val="253093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a:xfrm>
            <a:off x="1066800" y="351467"/>
            <a:ext cx="10058400" cy="935795"/>
          </a:xfrm>
        </p:spPr>
        <p:txBody>
          <a:bodyPr>
            <a:normAutofit/>
          </a:bodyPr>
          <a:lstStyle/>
          <a:p>
            <a:pPr algn="ctr"/>
            <a:r>
              <a:rPr lang="en-US" sz="4200" dirty="0"/>
              <a:t>Features of the dashboard</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1066800" y="1403603"/>
            <a:ext cx="10058400" cy="5102929"/>
          </a:xfrm>
        </p:spPr>
        <p:txBody>
          <a:bodyPr>
            <a:noAutofit/>
          </a:bodyPr>
          <a:lstStyle/>
          <a:p>
            <a:pPr>
              <a:lnSpc>
                <a:spcPct val="150000"/>
              </a:lnSpc>
            </a:pPr>
            <a:r>
              <a:rPr lang="en-US" sz="1800" dirty="0"/>
              <a:t>The following 5 visuals were provided:</a:t>
            </a:r>
          </a:p>
          <a:p>
            <a:pPr lvl="1">
              <a:lnSpc>
                <a:spcPct val="150000"/>
              </a:lnSpc>
            </a:pPr>
            <a:r>
              <a:rPr lang="en-US" b="1" dirty="0"/>
              <a:t>Revenue by platform </a:t>
            </a:r>
            <a:r>
              <a:rPr lang="en-US" dirty="0"/>
              <a:t>= Bar chart shows the revenue generated across various booking platforms</a:t>
            </a:r>
          </a:p>
          <a:p>
            <a:pPr lvl="1">
              <a:lnSpc>
                <a:spcPct val="150000"/>
              </a:lnSpc>
            </a:pPr>
            <a:r>
              <a:rPr lang="en-US" b="1" dirty="0"/>
              <a:t>Occupancy rate </a:t>
            </a:r>
            <a:r>
              <a:rPr lang="en-US" dirty="0"/>
              <a:t>= Column chart shows the percentage of rooms occupied by weekend and weekday</a:t>
            </a:r>
          </a:p>
          <a:p>
            <a:pPr lvl="1">
              <a:lnSpc>
                <a:spcPct val="150000"/>
              </a:lnSpc>
            </a:pPr>
            <a:r>
              <a:rPr lang="en-US" b="1" dirty="0"/>
              <a:t>Revenue by room type </a:t>
            </a:r>
            <a:r>
              <a:rPr lang="en-US" dirty="0"/>
              <a:t>= Dough nut chart shows the distribution of revenue by room type</a:t>
            </a:r>
          </a:p>
          <a:p>
            <a:pPr lvl="1">
              <a:lnSpc>
                <a:spcPct val="150000"/>
              </a:lnSpc>
            </a:pPr>
            <a:r>
              <a:rPr lang="en-US" b="1" dirty="0"/>
              <a:t>Bookings by status</a:t>
            </a:r>
            <a:r>
              <a:rPr lang="en-US" dirty="0"/>
              <a:t> = Pie chart shows the distribution of number of bookings based on booking status</a:t>
            </a:r>
          </a:p>
          <a:p>
            <a:pPr lvl="1">
              <a:lnSpc>
                <a:spcPct val="150000"/>
              </a:lnSpc>
            </a:pPr>
            <a:r>
              <a:rPr lang="en-US" b="1" dirty="0"/>
              <a:t>KPI table </a:t>
            </a:r>
            <a:r>
              <a:rPr lang="en-US" dirty="0"/>
              <a:t>= A matrix visual (pivot table) showing the various KPIs across cities and hotels in each city</a:t>
            </a:r>
          </a:p>
          <a:p>
            <a:pPr>
              <a:lnSpc>
                <a:spcPct val="150000"/>
              </a:lnSpc>
            </a:pPr>
            <a:endParaRPr lang="en-IN" sz="1800" dirty="0"/>
          </a:p>
        </p:txBody>
      </p:sp>
    </p:spTree>
    <p:extLst>
      <p:ext uri="{BB962C8B-B14F-4D97-AF65-F5344CB8AC3E}">
        <p14:creationId xmlns:p14="http://schemas.microsoft.com/office/powerpoint/2010/main" val="8826118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299</TotalTime>
  <Words>812</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Gallery</vt:lpstr>
      <vt:lpstr>  Kpi Dashboard for a hospitality client</vt:lpstr>
      <vt:lpstr>Business objective</vt:lpstr>
      <vt:lpstr>Problem statement / Project scope</vt:lpstr>
      <vt:lpstr>Solution approach</vt:lpstr>
      <vt:lpstr>Data modelling in Power Pivot</vt:lpstr>
      <vt:lpstr>Solution approach</vt:lpstr>
      <vt:lpstr>Solution approach</vt:lpstr>
      <vt:lpstr>Revenue Dashboard</vt:lpstr>
      <vt:lpstr>Features of the dashboard</vt:lpstr>
      <vt:lpstr>Features of the dashboard</vt:lpstr>
      <vt:lpstr>Business outcomes</vt:lpstr>
      <vt:lpstr>Business outcomes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Raghavan P</dc:creator>
  <cp:lastModifiedBy>Hithesh H</cp:lastModifiedBy>
  <cp:revision>34</cp:revision>
  <dcterms:created xsi:type="dcterms:W3CDTF">2022-12-25T12:52:17Z</dcterms:created>
  <dcterms:modified xsi:type="dcterms:W3CDTF">2025-10-17T15:12:04Z</dcterms:modified>
</cp:coreProperties>
</file>