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9" r:id="rId13"/>
    <p:sldId id="309" r:id="rId14"/>
    <p:sldId id="270" r:id="rId15"/>
    <p:sldId id="271" r:id="rId16"/>
    <p:sldId id="304" r:id="rId17"/>
    <p:sldId id="305" r:id="rId18"/>
    <p:sldId id="306" r:id="rId19"/>
    <p:sldId id="307" r:id="rId20"/>
    <p:sldId id="308" r:id="rId21"/>
    <p:sldId id="272" r:id="rId22"/>
    <p:sldId id="273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276" r:id="rId36"/>
    <p:sldId id="277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310" r:id="rId47"/>
    <p:sldId id="311" r:id="rId48"/>
    <p:sldId id="312" r:id="rId49"/>
    <p:sldId id="313" r:id="rId50"/>
    <p:sldId id="314" r:id="rId51"/>
    <p:sldId id="315" r:id="rId52"/>
    <p:sldId id="31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Working with Classes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-By </a:t>
            </a:r>
            <a:r>
              <a:rPr lang="en-IN" dirty="0" err="1" smtClean="0"/>
              <a:t>Nimesh</a:t>
            </a:r>
            <a:r>
              <a:rPr lang="en-IN" dirty="0" smtClean="0"/>
              <a:t> Kumar </a:t>
            </a:r>
            <a:r>
              <a:rPr lang="en-IN" dirty="0" err="1" smtClean="0"/>
              <a:t>Dagur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274" y="59578"/>
            <a:ext cx="5492926" cy="672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5860136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200400"/>
            <a:ext cx="319438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C# Constructors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 class </a:t>
            </a:r>
            <a:r>
              <a:rPr lang="en-IN" sz="2400" b="1" dirty="0" smtClean="0"/>
              <a:t>constructor</a:t>
            </a:r>
            <a:r>
              <a:rPr lang="en-IN" sz="2400" dirty="0" smtClean="0"/>
              <a:t> is a special member function of a class that is executed whenever we create new objects of that class.</a:t>
            </a:r>
          </a:p>
          <a:p>
            <a:r>
              <a:rPr lang="en-IN" sz="2400" dirty="0" smtClean="0"/>
              <a:t>A constructor has exactly the same name as that of class and it does not have any return type.</a:t>
            </a:r>
          </a:p>
          <a:p>
            <a:pPr>
              <a:buNone/>
            </a:pPr>
            <a:r>
              <a:rPr lang="en-IN" sz="2400" dirty="0" smtClean="0"/>
              <a:t>• A constructor is used to initialize the state of the class instance.</a:t>
            </a:r>
          </a:p>
          <a:p>
            <a:pPr>
              <a:buNone/>
            </a:pPr>
            <a:r>
              <a:rPr lang="en-IN" sz="2400" dirty="0" smtClean="0"/>
              <a:t>• If you want to be able to create instances of your class from outside the class, you need to declare the constructor public.</a:t>
            </a:r>
          </a:p>
          <a:p>
            <a:r>
              <a:rPr lang="en-IN" sz="2400" dirty="0" smtClean="0"/>
              <a:t>A constructor cannot have a return value.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828800"/>
            <a:ext cx="9067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C# Destructors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A </a:t>
            </a:r>
            <a:r>
              <a:rPr lang="en-IN" sz="2600" b="1" dirty="0" smtClean="0"/>
              <a:t>destructor</a:t>
            </a:r>
            <a:r>
              <a:rPr lang="en-IN" sz="2600" dirty="0" smtClean="0"/>
              <a:t> is a special member function of a class that is executed whenever an object of its class goes out of scope. </a:t>
            </a:r>
          </a:p>
          <a:p>
            <a:r>
              <a:rPr lang="en-IN" sz="2600" dirty="0" smtClean="0"/>
              <a:t>A </a:t>
            </a:r>
            <a:r>
              <a:rPr lang="en-IN" sz="2600" b="1" dirty="0" smtClean="0"/>
              <a:t>destructor</a:t>
            </a:r>
            <a:r>
              <a:rPr lang="en-IN" sz="2600" dirty="0" smtClean="0"/>
              <a:t> has exactly the same name as that of the class with a prefixed tilde (~) and it can neither return a value nor can it take any parameters.</a:t>
            </a:r>
          </a:p>
          <a:p>
            <a:r>
              <a:rPr lang="en-IN" sz="2600" dirty="0" smtClean="0"/>
              <a:t>Destructor can be very useful for releasing memory resources before exiting the program. </a:t>
            </a:r>
          </a:p>
          <a:p>
            <a:r>
              <a:rPr lang="en-IN" sz="2600" dirty="0" smtClean="0"/>
              <a:t>Destructors cannot be inherited or overloaded.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10" y="0"/>
            <a:ext cx="7334290" cy="676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867400"/>
            <a:ext cx="307937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Instance Class Members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Class members can be associated with an instance of the class or with the class as a whole; that is, to all the instances of the class. </a:t>
            </a:r>
          </a:p>
          <a:p>
            <a:r>
              <a:rPr lang="en-IN" sz="2400" dirty="0" smtClean="0"/>
              <a:t>By default, members are associated with an instance. </a:t>
            </a:r>
          </a:p>
          <a:p>
            <a:r>
              <a:rPr lang="en-IN" sz="2400" dirty="0" smtClean="0"/>
              <a:t>You can think of each instance of a class as having its own copy of each class member. These members are called </a:t>
            </a:r>
            <a:r>
              <a:rPr lang="en-IN" sz="2400" i="1" dirty="0" smtClean="0"/>
              <a:t>instance members.</a:t>
            </a:r>
          </a:p>
          <a:p>
            <a:r>
              <a:rPr lang="en-IN" sz="2400" dirty="0" smtClean="0"/>
              <a:t>Changes to the value of one instance field do not affect the values of the members in any other instance.</a:t>
            </a: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790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5324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Static Fields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• A static field is </a:t>
            </a:r>
            <a:r>
              <a:rPr lang="en-IN" sz="2400" i="1" dirty="0" smtClean="0"/>
              <a:t>shared by all the instances of the class, and all the instances access </a:t>
            </a:r>
            <a:r>
              <a:rPr lang="en-IN" sz="2400" dirty="0" smtClean="0"/>
              <a:t>the same memory location. </a:t>
            </a:r>
          </a:p>
          <a:p>
            <a:pPr>
              <a:buNone/>
            </a:pPr>
            <a:r>
              <a:rPr lang="en-IN" sz="2400" dirty="0" smtClean="0"/>
              <a:t>• </a:t>
            </a:r>
            <a:r>
              <a:rPr lang="en-IN" sz="2400" dirty="0" smtClean="0"/>
              <a:t>Use the static modifier to declare a field static,</a:t>
            </a:r>
            <a:endParaRPr lang="en-I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04" y="4267200"/>
            <a:ext cx="80369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When you define a class, you define a blueprint for a data type. </a:t>
            </a:r>
          </a:p>
          <a:p>
            <a:r>
              <a:rPr lang="en-IN" sz="2400" dirty="0" smtClean="0"/>
              <a:t>Class is a template, declaration or blueprint that is used for classifying object.</a:t>
            </a:r>
          </a:p>
          <a:p>
            <a:r>
              <a:rPr lang="en-IN" sz="2400" dirty="0" smtClean="0"/>
              <a:t>It encapsulates variable members, functions, structure, properties and many more components. </a:t>
            </a:r>
          </a:p>
          <a:p>
            <a:r>
              <a:rPr lang="en-IN" sz="2400" dirty="0" smtClean="0"/>
              <a:t>It is the basic building block of object oriented programming.</a:t>
            </a:r>
          </a:p>
          <a:p>
            <a:r>
              <a:rPr lang="en-IN" sz="2400" dirty="0" smtClean="0"/>
              <a:t>The methods and variables that constitute a class are called members of the class.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9" y="1143001"/>
            <a:ext cx="8915401" cy="363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Static Members of a C#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>
            <a:normAutofit fontScale="77500" lnSpcReduction="20000"/>
          </a:bodyPr>
          <a:lstStyle/>
          <a:p>
            <a:r>
              <a:rPr lang="en-IN" sz="3100" dirty="0" smtClean="0"/>
              <a:t>We can define class members as static using the </a:t>
            </a:r>
            <a:r>
              <a:rPr lang="en-IN" sz="3100" b="1" dirty="0" smtClean="0"/>
              <a:t>static</a:t>
            </a:r>
            <a:r>
              <a:rPr lang="en-IN" sz="3100" dirty="0" smtClean="0"/>
              <a:t> keyword. </a:t>
            </a:r>
          </a:p>
          <a:p>
            <a:r>
              <a:rPr lang="en-IN" sz="3100" dirty="0" smtClean="0"/>
              <a:t>When we declare a member of a class as static, it means no matter how many objects of the class are created, there is only one copy of the static member.</a:t>
            </a:r>
          </a:p>
          <a:p>
            <a:r>
              <a:rPr lang="en-IN" sz="3100" dirty="0" smtClean="0"/>
              <a:t>The keyword </a:t>
            </a:r>
            <a:r>
              <a:rPr lang="en-IN" sz="3100" b="1" dirty="0" smtClean="0"/>
              <a:t>static</a:t>
            </a:r>
            <a:r>
              <a:rPr lang="en-IN" sz="3100" dirty="0" smtClean="0"/>
              <a:t> implies that only one instance of the member exists for a class. </a:t>
            </a:r>
          </a:p>
          <a:p>
            <a:r>
              <a:rPr lang="en-IN" sz="3100" dirty="0" smtClean="0"/>
              <a:t>Static variables are used for defining constants because their values can be retrieved by invoking the class without creating an instance of it. </a:t>
            </a:r>
          </a:p>
          <a:p>
            <a:r>
              <a:rPr lang="en-IN" sz="3100" dirty="0" smtClean="0"/>
              <a:t>Static variables can be initialized outside the member function or class definition. </a:t>
            </a:r>
          </a:p>
          <a:p>
            <a:r>
              <a:rPr lang="en-IN" sz="3100" dirty="0" smtClean="0"/>
              <a:t>You can also initialize static variables inside the class definition.</a:t>
            </a:r>
          </a:p>
          <a:p>
            <a:r>
              <a:rPr lang="en-IN" sz="3100" dirty="0" smtClean="0"/>
              <a:t>You can also declare a </a:t>
            </a:r>
            <a:r>
              <a:rPr lang="en-IN" sz="3100" b="1" dirty="0" smtClean="0"/>
              <a:t>member function</a:t>
            </a:r>
            <a:r>
              <a:rPr lang="en-IN" sz="3100" dirty="0" smtClean="0"/>
              <a:t> as </a:t>
            </a:r>
            <a:r>
              <a:rPr lang="en-IN" sz="3100" b="1" dirty="0" smtClean="0"/>
              <a:t>static</a:t>
            </a:r>
            <a:r>
              <a:rPr lang="en-IN" sz="3100" dirty="0" smtClean="0"/>
              <a:t>. Such functions can access only static variables. The static functions exist even before the object is created.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"/>
            <a:ext cx="8624199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Accessibility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 smtClean="0"/>
              <a:t>Class accessibility </a:t>
            </a:r>
            <a:r>
              <a:rPr lang="en-IN" sz="2400" i="1" dirty="0" smtClean="0"/>
              <a:t>describes </a:t>
            </a:r>
            <a:r>
              <a:rPr lang="en-IN" sz="2400" dirty="0" smtClean="0"/>
              <a:t>the visibility of a class; </a:t>
            </a:r>
          </a:p>
          <a:p>
            <a:r>
              <a:rPr lang="en-IN" sz="2400" b="1" dirty="0" smtClean="0"/>
              <a:t>Member accessibility </a:t>
            </a:r>
            <a:r>
              <a:rPr lang="en-IN" sz="2400" dirty="0" smtClean="0"/>
              <a:t>describes the visibility of the members of a class object.</a:t>
            </a:r>
          </a:p>
          <a:p>
            <a:r>
              <a:rPr lang="en-IN" sz="2400" dirty="0" smtClean="0"/>
              <a:t>With class accessibility, there are only two modifiers—internal and public.</a:t>
            </a:r>
          </a:p>
          <a:p>
            <a:r>
              <a:rPr lang="en-IN" sz="2400" dirty="0" smtClean="0"/>
              <a:t>Each member declared in a class is visible to various parts of the system, depending on the access modifier assigned to it in its class declaration. </a:t>
            </a:r>
          </a:p>
          <a:p>
            <a:r>
              <a:rPr lang="en-IN" sz="2400" dirty="0" smtClean="0"/>
              <a:t>Private members are visible only to other members of the same class, while public members can be visible to classes outside the assembly as well.</a:t>
            </a:r>
            <a:endParaRPr lang="en-I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Access Modifiers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From within a class, any function member can access any other member of the class by simply using that member’s name.</a:t>
            </a:r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access modifier is an optional part of a member declaration that specifies what other parts of the </a:t>
            </a:r>
            <a:r>
              <a:rPr lang="en-US" sz="2400" dirty="0" smtClean="0"/>
              <a:t>program have access to the member. </a:t>
            </a:r>
          </a:p>
          <a:p>
            <a:r>
              <a:rPr lang="en-US" sz="2400" dirty="0" smtClean="0"/>
              <a:t>The access modifier is placed before the simple declaration forms.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Syntax</a:t>
            </a:r>
            <a:endParaRPr lang="en-US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7429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Private and Public Access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1"/>
            <a:ext cx="8229600" cy="3810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Private members are accessible only from within the class in which they are declared—other classes cannot see or access them.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Private access is the default access level, so if a member is declared without an access modifier, it is a private member.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You can also use the private access modifier to explicitly declare a member as private.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There’s no semantic difference between declaring a private member implicitly as opposed to explicitly.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724400"/>
            <a:ext cx="873672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Public members of an instance are accessible to other objects in the program. </a:t>
            </a:r>
          </a:p>
          <a:p>
            <a:r>
              <a:rPr lang="en-US" sz="2400" dirty="0" smtClean="0"/>
              <a:t>You must use the public access modifier to specify public access.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352800"/>
            <a:ext cx="2895600" cy="121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Private and Public Access</a:t>
            </a:r>
            <a:endParaRPr lang="en-US" sz="32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Example of Member Access</a:t>
            </a:r>
            <a:endParaRPr lang="en-IN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49423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8242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Defining a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91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class definition starts with the keyword class followed by the class name; and the class body enclosed by a pair of curly braces. 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248400" cy="530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772400" cy="548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Accessing Members from Inside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19800"/>
            <a:ext cx="8839200" cy="838200"/>
          </a:xfrm>
        </p:spPr>
        <p:txBody>
          <a:bodyPr>
            <a:noAutofit/>
          </a:bodyPr>
          <a:lstStyle/>
          <a:p>
            <a:pPr algn="just"/>
            <a:r>
              <a:rPr lang="en-IN" sz="1600" dirty="0" smtClean="0"/>
              <a:t>Class declaration shows the methods of the class accessing the fields and other methods. Even though the fields and two of the methods are declared private, all the members of a class can be accessed by any method (or any function member) of the class. </a:t>
            </a:r>
            <a:endParaRPr lang="en-IN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11678"/>
            <a:ext cx="8270127" cy="47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Accessing Members from Outside the Class</a:t>
            </a:r>
            <a:endParaRPr lang="en-IN" sz="32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047" y="1447800"/>
            <a:ext cx="867335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162800" cy="49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5876925"/>
            <a:ext cx="1524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905000"/>
            <a:ext cx="789647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Regions Accessing a Member - C# Access Specifiers(Modifier)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181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class specifies which of its members can be accessed by other classes by labelling its members with access modifiers.</a:t>
            </a:r>
          </a:p>
          <a:p>
            <a:r>
              <a:rPr lang="en-IN" sz="2400" dirty="0" smtClean="0"/>
              <a:t>In C# there are five types of access </a:t>
            </a:r>
            <a:r>
              <a:rPr lang="en-IN" sz="2400" dirty="0" err="1" smtClean="0"/>
              <a:t>specifiers</a:t>
            </a:r>
            <a:r>
              <a:rPr lang="en-IN" sz="2400" dirty="0" smtClean="0"/>
              <a:t> are available. </a:t>
            </a:r>
          </a:p>
          <a:p>
            <a:pPr>
              <a:buNone/>
            </a:pPr>
            <a:r>
              <a:rPr lang="en-IN" sz="2400" dirty="0" smtClean="0"/>
              <a:t>     1.Public Access Specifiers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2.Private Access Specifiers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3.Protected Access Specifiers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4.Internal Access Specifiers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5.Protected Internal Access Specifiers. 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Access Modifier</a:t>
            </a:r>
            <a:endParaRPr lang="en-IN" sz="3200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248399" cy="330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89521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Public Member Accessibility</a:t>
            </a:r>
            <a:endParaRPr lang="en-IN" sz="32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30" y="1752600"/>
            <a:ext cx="904657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Private Member Accessibility</a:t>
            </a:r>
            <a:endParaRPr lang="en-IN" sz="32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1" y="1981200"/>
            <a:ext cx="89915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Guideline while creating class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600" dirty="0" smtClean="0"/>
              <a:t>Access </a:t>
            </a:r>
            <a:r>
              <a:rPr lang="en-IN" sz="2600" dirty="0" err="1" smtClean="0"/>
              <a:t>specifiers</a:t>
            </a:r>
            <a:r>
              <a:rPr lang="en-IN" sz="2600" dirty="0" smtClean="0"/>
              <a:t> specify the access rules for the members as well as the class itself.</a:t>
            </a:r>
          </a:p>
          <a:p>
            <a:r>
              <a:rPr lang="en-IN" sz="2600" dirty="0" smtClean="0"/>
              <a:t> If not mentioned, then the default access </a:t>
            </a:r>
            <a:r>
              <a:rPr lang="en-IN" sz="2600" dirty="0" err="1" smtClean="0"/>
              <a:t>specifier</a:t>
            </a:r>
            <a:r>
              <a:rPr lang="en-IN" sz="2600" dirty="0" smtClean="0"/>
              <a:t> for a class type is </a:t>
            </a:r>
            <a:r>
              <a:rPr lang="en-IN" sz="2600" b="1" dirty="0" smtClean="0"/>
              <a:t>internal</a:t>
            </a:r>
            <a:r>
              <a:rPr lang="en-IN" sz="2600" dirty="0" smtClean="0"/>
              <a:t>. </a:t>
            </a:r>
          </a:p>
          <a:p>
            <a:r>
              <a:rPr lang="en-IN" sz="2600" dirty="0" smtClean="0"/>
              <a:t>Default access for the members is </a:t>
            </a:r>
            <a:r>
              <a:rPr lang="en-IN" sz="2600" b="1" dirty="0" smtClean="0"/>
              <a:t>private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Data type specifies the type of variable, and return type specifies the data type of the data the method returns, if any.</a:t>
            </a:r>
          </a:p>
          <a:p>
            <a:r>
              <a:rPr lang="en-IN" sz="2600" dirty="0" smtClean="0"/>
              <a:t>To access the class members, you use the dot (.) operator.</a:t>
            </a:r>
          </a:p>
          <a:p>
            <a:r>
              <a:rPr lang="en-IN" sz="2600" dirty="0" smtClean="0"/>
              <a:t>The dot operator links the name of an object with the name of a member.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Protected Member Accessibility</a:t>
            </a:r>
            <a:endParaRPr lang="en-IN" sz="32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18" y="2133600"/>
            <a:ext cx="904428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Internal Member Accessibility</a:t>
            </a:r>
            <a:endParaRPr lang="en-IN" sz="32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928" y="2209800"/>
            <a:ext cx="9005872" cy="282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Protected Internal Member Accessibility</a:t>
            </a:r>
            <a:endParaRPr lang="en-IN" sz="32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2057400"/>
            <a:ext cx="8991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Summary</a:t>
            </a:r>
            <a:endParaRPr lang="en-IN" sz="28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779" y="1981200"/>
            <a:ext cx="900602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Relative accessibility of the five member access modifiers</a:t>
            </a:r>
            <a:endParaRPr lang="en-IN" sz="28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63" y="1676400"/>
            <a:ext cx="85198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Summary of Member Accessibility</a:t>
            </a:r>
            <a:endParaRPr lang="en-IN" sz="3200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669" y="1752600"/>
            <a:ext cx="899239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Partial Classes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declaration of a class can be partitioned among several partial class declarations.</a:t>
            </a:r>
          </a:p>
          <a:p>
            <a:r>
              <a:rPr lang="en-IN" sz="2400" dirty="0" smtClean="0"/>
              <a:t> Each of the partial class declarations contains the declarations of some of the class members.</a:t>
            </a:r>
          </a:p>
          <a:p>
            <a:r>
              <a:rPr lang="en-IN" sz="2400" dirty="0" smtClean="0"/>
              <a:t> The partial class declarations of a class can be in the same file or in different files.</a:t>
            </a:r>
          </a:p>
          <a:p>
            <a:r>
              <a:rPr lang="en-IN" sz="2400" dirty="0" smtClean="0"/>
              <a:t>Each partial declaration must be labelled as partial class, in contrast to the single keyword class.</a:t>
            </a:r>
          </a:p>
          <a:p>
            <a:r>
              <a:rPr lang="en-IN" sz="2400" dirty="0" smtClean="0"/>
              <a:t>The declaration of a partial class looks the same as the declaration of a normal class, other than the addition of the type modifier partial.</a:t>
            </a:r>
          </a:p>
          <a:p>
            <a:r>
              <a:rPr lang="en-IN" sz="2400" dirty="0" smtClean="0"/>
              <a:t>All the partial class declarations comprising a class must be compiled together. </a:t>
            </a:r>
          </a:p>
          <a:p>
            <a:r>
              <a:rPr lang="en-IN" sz="2400" dirty="0" smtClean="0"/>
              <a:t>A class using partial class declarations has the same meaning as if all the class members were declared within a single class declaration body.</a:t>
            </a:r>
            <a:endParaRPr lang="en-IN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600200"/>
            <a:ext cx="76945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295400"/>
            <a:ext cx="902913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Inheritance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15400" cy="4724400"/>
          </a:xfrm>
        </p:spPr>
        <p:txBody>
          <a:bodyPr>
            <a:noAutofit/>
          </a:bodyPr>
          <a:lstStyle/>
          <a:p>
            <a:r>
              <a:rPr lang="en-IN" sz="2400" dirty="0" smtClean="0"/>
              <a:t>Inheritance allows you to define a new class that incorporates and extends an already declared class.</a:t>
            </a:r>
          </a:p>
          <a:p>
            <a:r>
              <a:rPr lang="en-IN" sz="2400" dirty="0" smtClean="0"/>
              <a:t> You can use an existing class, called the base class, as the basis for a new class, called the derived class. </a:t>
            </a:r>
          </a:p>
          <a:p>
            <a:r>
              <a:rPr lang="en-IN" sz="2400" dirty="0" smtClean="0"/>
              <a:t>The members of the derived class consist of the following:</a:t>
            </a:r>
          </a:p>
          <a:p>
            <a:pPr>
              <a:buNone/>
            </a:pPr>
            <a:r>
              <a:rPr lang="en-IN" sz="2400" dirty="0" smtClean="0"/>
              <a:t>        − The members in its own declaration</a:t>
            </a:r>
          </a:p>
          <a:p>
            <a:pPr>
              <a:buNone/>
            </a:pPr>
            <a:r>
              <a:rPr lang="en-IN" sz="2400" dirty="0" smtClean="0"/>
              <a:t>        − The members of the base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class name should be noun and meaningful.</a:t>
            </a:r>
          </a:p>
          <a:p>
            <a:r>
              <a:rPr lang="en-IN" dirty="0" smtClean="0"/>
              <a:t> Use either </a:t>
            </a:r>
            <a:r>
              <a:rPr lang="en-IN" dirty="0" err="1" smtClean="0"/>
              <a:t>pascal</a:t>
            </a:r>
            <a:r>
              <a:rPr lang="en-IN" dirty="0" smtClean="0"/>
              <a:t> case or camel case. </a:t>
            </a:r>
          </a:p>
          <a:p>
            <a:r>
              <a:rPr lang="en-IN" dirty="0" smtClean="0"/>
              <a:t>In camel case, the first letter is small. Ex. </a:t>
            </a:r>
            <a:r>
              <a:rPr lang="en-IN" dirty="0" err="1" smtClean="0"/>
              <a:t>camelCase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pascal</a:t>
            </a:r>
            <a:r>
              <a:rPr lang="en-IN" dirty="0" smtClean="0"/>
              <a:t> case first letter is capital. Ex. </a:t>
            </a:r>
            <a:r>
              <a:rPr lang="en-IN" dirty="0" err="1" smtClean="0"/>
              <a:t>PascalCase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It is strictly recommended you to use </a:t>
            </a:r>
            <a:r>
              <a:rPr lang="en-IN" dirty="0" err="1" smtClean="0"/>
              <a:t>pascal</a:t>
            </a:r>
            <a:r>
              <a:rPr lang="en-IN" dirty="0" smtClean="0"/>
              <a:t> case for class name and camel case for variable name.</a:t>
            </a:r>
          </a:p>
          <a:p>
            <a:r>
              <a:rPr lang="en-IN" dirty="0" smtClean="0"/>
              <a:t> Your class name should not contain any special character except underscore (_) or digit. Must start your class name with character.</a:t>
            </a:r>
          </a:p>
          <a:p>
            <a:r>
              <a:rPr lang="en-IN" dirty="0" smtClean="0"/>
              <a:t> Don’t use reserved keyword for class name.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3100" dirty="0" smtClean="0"/>
              <a:t> To declare a derived class, you add a class-base specification after the class name.</a:t>
            </a:r>
          </a:p>
          <a:p>
            <a:r>
              <a:rPr lang="en-IN" sz="3100" dirty="0" smtClean="0"/>
              <a:t>The class-base specification consists of a colon, followed by the name of the class to be used as the base class.</a:t>
            </a:r>
          </a:p>
          <a:p>
            <a:r>
              <a:rPr lang="en-IN" sz="3100" dirty="0" smtClean="0"/>
              <a:t> The derived class is said to directly inherit from the base class listed.</a:t>
            </a:r>
          </a:p>
          <a:p>
            <a:pPr>
              <a:buNone/>
            </a:pPr>
            <a:r>
              <a:rPr lang="en-IN" sz="3100" dirty="0" smtClean="0"/>
              <a:t>• A derived class is said to extend its base class, because it includes the members of the base class plus any additional functionality provided in its own declaration.</a:t>
            </a:r>
          </a:p>
          <a:p>
            <a:pPr>
              <a:buNone/>
            </a:pPr>
            <a:r>
              <a:rPr lang="en-IN" sz="3100" dirty="0" smtClean="0"/>
              <a:t>• A derived class </a:t>
            </a:r>
            <a:r>
              <a:rPr lang="en-IN" sz="3100" i="1" dirty="0" smtClean="0"/>
              <a:t>cannot delete any of the members it has inherited.</a:t>
            </a:r>
            <a:endParaRPr lang="en-IN" sz="31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51462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53172"/>
            <a:ext cx="8663038" cy="334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Sealed Classes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sealed class is a class that can not be inherited.</a:t>
            </a:r>
          </a:p>
          <a:p>
            <a:r>
              <a:rPr lang="en-IN" sz="2400" dirty="0" smtClean="0"/>
              <a:t>The sealed keyword is used to indicate that class is sealed and it can not be inherited.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After creating class, you can use it by creating its object. </a:t>
            </a:r>
          </a:p>
          <a:p>
            <a:r>
              <a:rPr lang="en-IN" sz="2400" dirty="0" smtClean="0"/>
              <a:t>An object is created using new keyword.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Creating Objects</a:t>
            </a:r>
            <a:endParaRPr lang="en-IN" sz="32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99" y="838200"/>
            <a:ext cx="540999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"/>
            <a:ext cx="5638800" cy="667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5257800"/>
            <a:ext cx="34739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Member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A member function of a class is a function that has its definition or its prototype within the class definition similar to any other variable. </a:t>
            </a:r>
          </a:p>
          <a:p>
            <a:r>
              <a:rPr lang="en-IN" sz="2600" dirty="0" smtClean="0"/>
              <a:t>It operates on any object of the class of which it is a member, and has access to all the members of a class for that object.</a:t>
            </a:r>
          </a:p>
          <a:p>
            <a:r>
              <a:rPr lang="en-IN" sz="2600" dirty="0" smtClean="0"/>
              <a:t>Member variables are the attributes of an object and they are kept private to implement encapsulation. </a:t>
            </a:r>
          </a:p>
          <a:p>
            <a:r>
              <a:rPr lang="en-IN" sz="2600" dirty="0" smtClean="0"/>
              <a:t>These variables can only be accessed using the public member functions.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1607</Words>
  <Application>Microsoft Office PowerPoint</Application>
  <PresentationFormat>On-screen Show (4:3)</PresentationFormat>
  <Paragraphs>121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Working with Classes</vt:lpstr>
      <vt:lpstr>Class</vt:lpstr>
      <vt:lpstr>Defining a Class</vt:lpstr>
      <vt:lpstr>Guideline while creating class</vt:lpstr>
      <vt:lpstr>Slide 5</vt:lpstr>
      <vt:lpstr>Slide 6</vt:lpstr>
      <vt:lpstr>Creating Objects</vt:lpstr>
      <vt:lpstr>Slide 8</vt:lpstr>
      <vt:lpstr>Member Functions</vt:lpstr>
      <vt:lpstr>Slide 10</vt:lpstr>
      <vt:lpstr>Slide 11</vt:lpstr>
      <vt:lpstr>C# Constructors</vt:lpstr>
      <vt:lpstr>Slide 13</vt:lpstr>
      <vt:lpstr>C# Destructors</vt:lpstr>
      <vt:lpstr>Slide 15</vt:lpstr>
      <vt:lpstr>Instance Class Members</vt:lpstr>
      <vt:lpstr>Slide 17</vt:lpstr>
      <vt:lpstr>Slide 18</vt:lpstr>
      <vt:lpstr>Static Fields</vt:lpstr>
      <vt:lpstr>Slide 20</vt:lpstr>
      <vt:lpstr>Static Members of a C# Class</vt:lpstr>
      <vt:lpstr>Slide 22</vt:lpstr>
      <vt:lpstr>Accessibility</vt:lpstr>
      <vt:lpstr>Access Modifiers</vt:lpstr>
      <vt:lpstr>Syntax</vt:lpstr>
      <vt:lpstr>Private and Public Access</vt:lpstr>
      <vt:lpstr>Private and Public Access</vt:lpstr>
      <vt:lpstr>Example of Member Access</vt:lpstr>
      <vt:lpstr>Slide 29</vt:lpstr>
      <vt:lpstr>Accessing Members from Inside the Class</vt:lpstr>
      <vt:lpstr>Slide 31</vt:lpstr>
      <vt:lpstr>Accessing Members from Outside the Class</vt:lpstr>
      <vt:lpstr>Slide 33</vt:lpstr>
      <vt:lpstr>Slide 34</vt:lpstr>
      <vt:lpstr>Regions Accessing a Member - C# Access Specifiers(Modifier)</vt:lpstr>
      <vt:lpstr>Access Modifier</vt:lpstr>
      <vt:lpstr>Slide 37</vt:lpstr>
      <vt:lpstr>Public Member Accessibility</vt:lpstr>
      <vt:lpstr>Private Member Accessibility</vt:lpstr>
      <vt:lpstr>Protected Member Accessibility</vt:lpstr>
      <vt:lpstr>Internal Member Accessibility</vt:lpstr>
      <vt:lpstr>Protected Internal Member Accessibility</vt:lpstr>
      <vt:lpstr>Summary</vt:lpstr>
      <vt:lpstr>Relative accessibility of the five member access modifiers</vt:lpstr>
      <vt:lpstr>Summary of Member Accessibility</vt:lpstr>
      <vt:lpstr>Partial Classes</vt:lpstr>
      <vt:lpstr>Slide 47</vt:lpstr>
      <vt:lpstr>Slide 48</vt:lpstr>
      <vt:lpstr>Inheritance</vt:lpstr>
      <vt:lpstr>Slide 50</vt:lpstr>
      <vt:lpstr>Slide 51</vt:lpstr>
      <vt:lpstr>Sealed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Classes</dc:title>
  <dc:creator>nimesh</dc:creator>
  <cp:lastModifiedBy>NiMeSh1</cp:lastModifiedBy>
  <cp:revision>72</cp:revision>
  <dcterms:created xsi:type="dcterms:W3CDTF">2006-08-16T00:00:00Z</dcterms:created>
  <dcterms:modified xsi:type="dcterms:W3CDTF">2017-03-29T05:58:55Z</dcterms:modified>
</cp:coreProperties>
</file>