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250C-A4D1-FEA7-2B4B-BA91C9E6466A}"/>
              </a:ext>
            </a:extLst>
          </p:cNvPr>
          <p:cNvSpPr>
            <a:spLocks noGrp="1"/>
          </p:cNvSpPr>
          <p:nvPr>
            <p:ph type="title"/>
          </p:nvPr>
        </p:nvSpPr>
        <p:spPr>
          <a:xfrm>
            <a:off x="685800" y="3681941"/>
            <a:ext cx="10131425" cy="2671233"/>
          </a:xfrm>
        </p:spPr>
        <p:txBody>
          <a:bodyPr>
            <a:normAutofit/>
          </a:bodyPr>
          <a:lstStyle/>
          <a:p>
            <a:r>
              <a:rPr lang="en-US" sz="2000" b="1" u="sng" dirty="0">
                <a:solidFill>
                  <a:srgbClr val="FFC000"/>
                </a:solidFill>
              </a:rPr>
              <a:t>Operational Excellence –</a:t>
            </a:r>
            <a:br>
              <a:rPr lang="en-US" sz="2000" b="1" u="sng" dirty="0">
                <a:solidFill>
                  <a:srgbClr val="FFC000"/>
                </a:solidFill>
              </a:rPr>
            </a:br>
            <a:br>
              <a:rPr lang="en-US" sz="2000" b="1" u="sng" dirty="0"/>
            </a:br>
            <a:r>
              <a:rPr lang="en-US" sz="2000" b="0" i="0" dirty="0">
                <a:effectLst/>
                <a:latin typeface="__Inter_36bd41"/>
              </a:rPr>
              <a:t>Operational excellence refers to the ability to run and manage your workload efficiently. This pillar is all about making the development and release practices more agile, which allows the business to quickly adjust to changes. By improving operational capabilities, we can have faster development and release cycles, and a better experience for the users</a:t>
            </a:r>
            <a:br>
              <a:rPr lang="en-US" sz="1600" b="1" dirty="0"/>
            </a:br>
            <a:endParaRPr lang="en-IN" sz="2000" b="1" dirty="0">
              <a:solidFill>
                <a:srgbClr val="FFC000"/>
              </a:solidFill>
            </a:endParaRPr>
          </a:p>
        </p:txBody>
      </p:sp>
      <p:sp>
        <p:nvSpPr>
          <p:cNvPr id="7" name="Content Placeholder 6">
            <a:extLst>
              <a:ext uri="{FF2B5EF4-FFF2-40B4-BE49-F238E27FC236}">
                <a16:creationId xmlns:a16="http://schemas.microsoft.com/office/drawing/2014/main" id="{B7E644C8-3163-A88E-2E43-60909FB77B72}"/>
              </a:ext>
            </a:extLst>
          </p:cNvPr>
          <p:cNvSpPr>
            <a:spLocks noGrp="1"/>
          </p:cNvSpPr>
          <p:nvPr>
            <p:ph idx="1"/>
          </p:nvPr>
        </p:nvSpPr>
        <p:spPr>
          <a:xfrm>
            <a:off x="685800" y="1722968"/>
            <a:ext cx="10131425" cy="2210858"/>
          </a:xfrm>
        </p:spPr>
        <p:txBody>
          <a:bodyPr/>
          <a:lstStyle/>
          <a:p>
            <a:r>
              <a:rPr lang="en-US" dirty="0"/>
              <a:t>1. Reliability</a:t>
            </a:r>
          </a:p>
          <a:p>
            <a:r>
              <a:rPr lang="en-US" dirty="0"/>
              <a:t>2. Security </a:t>
            </a:r>
          </a:p>
          <a:p>
            <a:r>
              <a:rPr lang="en-US" dirty="0"/>
              <a:t>3. Performance Efficiency</a:t>
            </a:r>
          </a:p>
          <a:p>
            <a:r>
              <a:rPr lang="en-US" dirty="0"/>
              <a:t>4. Operational Excellence</a:t>
            </a:r>
          </a:p>
          <a:p>
            <a:r>
              <a:rPr lang="en-US" dirty="0"/>
              <a:t>5. Cost Optimization</a:t>
            </a:r>
          </a:p>
          <a:p>
            <a:endParaRPr lang="en-US" dirty="0"/>
          </a:p>
        </p:txBody>
      </p:sp>
      <p:sp>
        <p:nvSpPr>
          <p:cNvPr id="8" name="Title 1">
            <a:extLst>
              <a:ext uri="{FF2B5EF4-FFF2-40B4-BE49-F238E27FC236}">
                <a16:creationId xmlns:a16="http://schemas.microsoft.com/office/drawing/2014/main" id="{8640F17D-BC7C-76FB-5D05-BE7DC07D6F0F}"/>
              </a:ext>
            </a:extLst>
          </p:cNvPr>
          <p:cNvSpPr txBox="1">
            <a:spLocks/>
          </p:cNvSpPr>
          <p:nvPr/>
        </p:nvSpPr>
        <p:spPr>
          <a:xfrm>
            <a:off x="838199" y="504825"/>
            <a:ext cx="10131425" cy="980018"/>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solidFill>
                  <a:srgbClr val="FFC000"/>
                </a:solidFill>
              </a:rPr>
              <a:t>Azure Well-Architected Framework </a:t>
            </a:r>
          </a:p>
        </p:txBody>
      </p:sp>
    </p:spTree>
    <p:extLst>
      <p:ext uri="{BB962C8B-B14F-4D97-AF65-F5344CB8AC3E}">
        <p14:creationId xmlns:p14="http://schemas.microsoft.com/office/powerpoint/2010/main" val="27704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933165-9115-240A-625C-7E4C59A3A946}"/>
              </a:ext>
            </a:extLst>
          </p:cNvPr>
          <p:cNvSpPr>
            <a:spLocks noGrp="1"/>
          </p:cNvSpPr>
          <p:nvPr>
            <p:ph idx="1"/>
          </p:nvPr>
        </p:nvSpPr>
        <p:spPr>
          <a:xfrm>
            <a:off x="447675" y="218017"/>
            <a:ext cx="11296649" cy="6078008"/>
          </a:xfrm>
        </p:spPr>
        <p:txBody>
          <a:bodyPr>
            <a:normAutofit/>
          </a:bodyPr>
          <a:lstStyle/>
          <a:p>
            <a:pPr marL="0" indent="0">
              <a:buNone/>
            </a:pPr>
            <a:r>
              <a:rPr lang="en-US" sz="3000" u="sng" dirty="0">
                <a:solidFill>
                  <a:srgbClr val="FFC000"/>
                </a:solidFill>
              </a:rPr>
              <a:t>By considering the Operational Excellence pillar, we can achieve:</a:t>
            </a:r>
          </a:p>
          <a:p>
            <a:pPr marL="0" indent="0">
              <a:buNone/>
            </a:pPr>
            <a:endParaRPr lang="en-US" sz="3000" u="sng" dirty="0"/>
          </a:p>
          <a:p>
            <a:r>
              <a:rPr lang="en-US" sz="2000" dirty="0">
                <a:solidFill>
                  <a:srgbClr val="FFC000"/>
                </a:solidFill>
              </a:rPr>
              <a:t>1. Improved Efficiency</a:t>
            </a:r>
            <a:r>
              <a:rPr lang="en-US" sz="2000" dirty="0"/>
              <a:t>: Streamlined processes and automation reduce waste and minimize downtime.</a:t>
            </a:r>
          </a:p>
          <a:p>
            <a:r>
              <a:rPr lang="en-US" sz="2000" dirty="0">
                <a:solidFill>
                  <a:srgbClr val="FFC000"/>
                </a:solidFill>
              </a:rPr>
              <a:t>2. Enhanced Reliability</a:t>
            </a:r>
            <a:r>
              <a:rPr lang="en-US" sz="2000" dirty="0"/>
              <a:t>: Proactive monitoring and maintenance ensure stable operations.</a:t>
            </a:r>
          </a:p>
          <a:p>
            <a:r>
              <a:rPr lang="en-US" sz="2000" dirty="0">
                <a:solidFill>
                  <a:srgbClr val="FFC000"/>
                </a:solidFill>
              </a:rPr>
              <a:t>3. Faster Issue Resolution</a:t>
            </a:r>
            <a:r>
              <a:rPr lang="en-US" sz="2000" dirty="0"/>
              <a:t>: Quick detection and fixing of issues reduce the impact on users.</a:t>
            </a:r>
          </a:p>
          <a:p>
            <a:r>
              <a:rPr lang="en-US" sz="2000" dirty="0">
                <a:solidFill>
                  <a:srgbClr val="FFC000"/>
                </a:solidFill>
              </a:rPr>
              <a:t>4. Data-Driven Decision Making</a:t>
            </a:r>
            <a:r>
              <a:rPr lang="en-US" sz="2000" dirty="0"/>
              <a:t>: Accurate insights inform decisions, reducing risks and improving outcomes.</a:t>
            </a:r>
          </a:p>
          <a:p>
            <a:r>
              <a:rPr lang="en-US" sz="2000" dirty="0">
                <a:solidFill>
                  <a:srgbClr val="FFC000"/>
                </a:solidFill>
              </a:rPr>
              <a:t>5. Continuous Improvement</a:t>
            </a:r>
            <a:r>
              <a:rPr lang="en-US" sz="2000" dirty="0"/>
              <a:t>: Regular learning and improvement lead to increased innovation and competitiveness.</a:t>
            </a:r>
          </a:p>
          <a:p>
            <a:r>
              <a:rPr lang="en-US" sz="2000" dirty="0">
                <a:solidFill>
                  <a:srgbClr val="FFC000"/>
                </a:solidFill>
              </a:rPr>
              <a:t>6. Reduced Costs</a:t>
            </a:r>
            <a:r>
              <a:rPr lang="en-US" sz="2000" dirty="0"/>
              <a:t>: Optimized resources, reduced downtime, and improved efficiency lead to cost savings.</a:t>
            </a:r>
          </a:p>
          <a:p>
            <a:r>
              <a:rPr lang="en-US" sz="2000" dirty="0">
                <a:solidFill>
                  <a:srgbClr val="FFC000"/>
                </a:solidFill>
              </a:rPr>
              <a:t>7. Improved Customer Satisfaction</a:t>
            </a:r>
            <a:r>
              <a:rPr lang="en-US" sz="2000" dirty="0"/>
              <a:t>: Smooth operations and quick issue resolution lead to happier customers.</a:t>
            </a:r>
          </a:p>
          <a:p>
            <a:r>
              <a:rPr lang="en-US" sz="2000" dirty="0">
                <a:solidFill>
                  <a:srgbClr val="FFC000"/>
                </a:solidFill>
              </a:rPr>
              <a:t>8. Increased Agility</a:t>
            </a:r>
            <a:r>
              <a:rPr lang="en-US" sz="2000" dirty="0"/>
              <a:t>: Ability to adapt quickly to changing requirements and environments.</a:t>
            </a:r>
            <a:endParaRPr lang="en-IN" sz="2000" dirty="0"/>
          </a:p>
        </p:txBody>
      </p:sp>
    </p:spTree>
    <p:extLst>
      <p:ext uri="{BB962C8B-B14F-4D97-AF65-F5344CB8AC3E}">
        <p14:creationId xmlns:p14="http://schemas.microsoft.com/office/powerpoint/2010/main" val="313684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77E90-96E9-DD6B-16E4-27D019DB8EDA}"/>
              </a:ext>
            </a:extLst>
          </p:cNvPr>
          <p:cNvSpPr>
            <a:spLocks noGrp="1"/>
          </p:cNvSpPr>
          <p:nvPr>
            <p:ph idx="1"/>
          </p:nvPr>
        </p:nvSpPr>
        <p:spPr>
          <a:xfrm>
            <a:off x="323850" y="-161925"/>
            <a:ext cx="11249025" cy="6848474"/>
          </a:xfrm>
        </p:spPr>
        <p:txBody>
          <a:bodyPr>
            <a:noAutofit/>
          </a:bodyPr>
          <a:lstStyle/>
          <a:p>
            <a:pPr algn="l"/>
            <a:r>
              <a:rPr lang="en-US" sz="2000" b="1" i="0" dirty="0">
                <a:effectLst/>
                <a:latin typeface="__Inter_36bd41"/>
              </a:rPr>
              <a:t>Tradeoff 1: Cost vs. Reliability </a:t>
            </a:r>
            <a:r>
              <a:rPr lang="en-US" sz="2000" dirty="0">
                <a:latin typeface="__Inter_36bd41"/>
              </a:rPr>
              <a:t>- </a:t>
            </a:r>
            <a:r>
              <a:rPr lang="en-US" sz="2000" b="0" i="0" dirty="0">
                <a:effectLst/>
                <a:latin typeface="__Inter_36bd41"/>
              </a:rPr>
              <a:t> Balance the cost of implementing reliability solutions with the potential cost of downtime and data loss.</a:t>
            </a:r>
          </a:p>
          <a:p>
            <a:pPr algn="l"/>
            <a:r>
              <a:rPr lang="en-US" sz="2000" b="1" i="0" dirty="0">
                <a:effectLst/>
                <a:latin typeface="__Inter_36bd41"/>
              </a:rPr>
              <a:t>Tradeoff 2: Security vs. Agility</a:t>
            </a:r>
            <a:r>
              <a:rPr lang="en-US" sz="2000" dirty="0">
                <a:latin typeface="__Inter_36bd41"/>
              </a:rPr>
              <a:t> - </a:t>
            </a:r>
            <a:r>
              <a:rPr lang="en-US" sz="2000" b="0" i="0" dirty="0">
                <a:effectLst/>
                <a:latin typeface="__Inter_36bd41"/>
              </a:rPr>
              <a:t>Balance the need for security with the need for agility and speed in deployment and development.</a:t>
            </a:r>
          </a:p>
          <a:p>
            <a:pPr algn="l"/>
            <a:r>
              <a:rPr lang="en-IN" sz="2000" b="1" i="0" dirty="0" err="1">
                <a:effectLst/>
                <a:latin typeface="__Inter_36bd41"/>
              </a:rPr>
              <a:t>Tradeoff</a:t>
            </a:r>
            <a:r>
              <a:rPr lang="en-IN" sz="2000" b="1" i="0" dirty="0">
                <a:effectLst/>
                <a:latin typeface="__Inter_36bd41"/>
              </a:rPr>
              <a:t> 3: Automation vs. Control</a:t>
            </a:r>
            <a:r>
              <a:rPr lang="en-US" sz="2000" dirty="0">
                <a:latin typeface="__Inter_36bd41"/>
              </a:rPr>
              <a:t> - </a:t>
            </a:r>
            <a:r>
              <a:rPr lang="en-US" sz="2000" b="0" i="0" dirty="0">
                <a:effectLst/>
                <a:latin typeface="__Inter_36bd41"/>
              </a:rPr>
              <a:t> Balance the benefits of automation with the need for control and visibility into processes.</a:t>
            </a:r>
            <a:endParaRPr lang="en-US" sz="2000" dirty="0">
              <a:latin typeface="__Inter_36bd41"/>
            </a:endParaRPr>
          </a:p>
          <a:p>
            <a:pPr algn="l"/>
            <a:r>
              <a:rPr lang="en-US" sz="2000" b="1" i="0" dirty="0">
                <a:effectLst/>
                <a:latin typeface="__Inter_36bd41"/>
              </a:rPr>
              <a:t>Tradeoff 4: Standardization vs. Flexibility - </a:t>
            </a:r>
            <a:r>
              <a:rPr lang="en-US" sz="2000" b="0" i="0" dirty="0">
                <a:effectLst/>
                <a:latin typeface="__Inter_36bd41"/>
              </a:rPr>
              <a:t>Balance the benefits of standardization with the need for flexibility and innovation.</a:t>
            </a:r>
          </a:p>
          <a:p>
            <a:pPr algn="l"/>
            <a:r>
              <a:rPr lang="en-US" sz="2000" b="1" i="0" dirty="0">
                <a:effectLst/>
                <a:latin typeface="__Inter_36bd41"/>
              </a:rPr>
              <a:t>Tradeoff 5: Monitoring vs. Overhead - </a:t>
            </a:r>
            <a:r>
              <a:rPr lang="en-US" sz="2000" b="0" i="0" dirty="0">
                <a:effectLst/>
                <a:latin typeface="__Inter_36bd41"/>
              </a:rPr>
              <a:t>Balance the benefits of monitoring with the potential overhead and costs.</a:t>
            </a:r>
          </a:p>
        </p:txBody>
      </p:sp>
    </p:spTree>
    <p:extLst>
      <p:ext uri="{BB962C8B-B14F-4D97-AF65-F5344CB8AC3E}">
        <p14:creationId xmlns:p14="http://schemas.microsoft.com/office/powerpoint/2010/main" val="344458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EC0CED-BE29-9C4B-48BE-C69424834568}"/>
              </a:ext>
            </a:extLst>
          </p:cNvPr>
          <p:cNvSpPr>
            <a:spLocks noGrp="1"/>
          </p:cNvSpPr>
          <p:nvPr>
            <p:ph idx="1"/>
          </p:nvPr>
        </p:nvSpPr>
        <p:spPr>
          <a:xfrm>
            <a:off x="685801" y="552451"/>
            <a:ext cx="10131425" cy="5238750"/>
          </a:xfrm>
        </p:spPr>
        <p:txBody>
          <a:bodyPr>
            <a:normAutofit/>
          </a:bodyPr>
          <a:lstStyle/>
          <a:p>
            <a:pPr algn="l"/>
            <a:r>
              <a:rPr lang="en-US" b="1" i="0" dirty="0">
                <a:effectLst/>
                <a:latin typeface="__Inter_36bd41"/>
              </a:rPr>
              <a:t>Recommendation:</a:t>
            </a:r>
            <a:r>
              <a:rPr lang="en-US" b="0" i="0" dirty="0">
                <a:effectLst/>
                <a:latin typeface="__Inter_36bd41"/>
              </a:rPr>
              <a:t> "Implement a monitoring and logging strategy to provide visibility into application and system performance."</a:t>
            </a:r>
          </a:p>
          <a:p>
            <a:pPr marL="0" indent="0" algn="l">
              <a:buNone/>
            </a:pPr>
            <a:r>
              <a:rPr lang="en-US" b="1" i="0" dirty="0">
                <a:solidFill>
                  <a:srgbClr val="FFC000"/>
                </a:solidFill>
                <a:effectLst/>
                <a:latin typeface="__Inter_36bd41"/>
              </a:rPr>
              <a:t>Analysis:</a:t>
            </a:r>
            <a:endParaRPr lang="en-US" b="0" i="0" dirty="0">
              <a:solidFill>
                <a:srgbClr val="FFC000"/>
              </a:solidFill>
              <a:effectLst/>
              <a:latin typeface="__Inter_36bd41"/>
            </a:endParaRPr>
          </a:p>
          <a:p>
            <a:r>
              <a:rPr lang="en-IN" b="1" i="0" dirty="0">
                <a:effectLst/>
                <a:latin typeface="__Inter_36bd41"/>
              </a:rPr>
              <a:t>Improves incident response</a:t>
            </a:r>
          </a:p>
          <a:p>
            <a:r>
              <a:rPr lang="en-IN" b="1" i="0" dirty="0">
                <a:effectLst/>
                <a:latin typeface="__Inter_36bd41"/>
              </a:rPr>
              <a:t>Enhances visibility</a:t>
            </a:r>
            <a:endParaRPr lang="en-IN" b="1" dirty="0">
              <a:latin typeface="__Inter_36bd41"/>
            </a:endParaRPr>
          </a:p>
          <a:p>
            <a:r>
              <a:rPr lang="en-IN" b="1" i="0" dirty="0">
                <a:effectLst/>
                <a:latin typeface="__Inter_36bd41"/>
              </a:rPr>
              <a:t>Meets compliance requirements</a:t>
            </a:r>
          </a:p>
          <a:p>
            <a:endParaRPr lang="en-IN" b="1" dirty="0">
              <a:latin typeface="__Inter_36bd41"/>
            </a:endParaRPr>
          </a:p>
          <a:p>
            <a:pPr marL="0" indent="0">
              <a:buNone/>
            </a:pPr>
            <a:r>
              <a:rPr lang="en-IN" b="1" i="0" dirty="0">
                <a:solidFill>
                  <a:srgbClr val="FFC000"/>
                </a:solidFill>
                <a:effectLst/>
                <a:latin typeface="__Inter_36bd41"/>
              </a:rPr>
              <a:t>Inputs and suggestions:</a:t>
            </a:r>
          </a:p>
          <a:p>
            <a:r>
              <a:rPr lang="en-IN" b="1" i="0" dirty="0">
                <a:effectLst/>
                <a:latin typeface="__Inter_36bd41"/>
              </a:rPr>
              <a:t>Choose the right tools</a:t>
            </a:r>
          </a:p>
          <a:p>
            <a:r>
              <a:rPr lang="en-US" b="1" i="0" dirty="0">
                <a:effectLst/>
                <a:latin typeface="__Inter_36bd41"/>
              </a:rPr>
              <a:t>Implement a centralized logging solution</a:t>
            </a:r>
            <a:endParaRPr lang="en-IN" b="1" dirty="0">
              <a:latin typeface="__Inter_36bd41"/>
            </a:endParaRPr>
          </a:p>
          <a:p>
            <a:r>
              <a:rPr lang="en-IN" b="1" i="0" dirty="0">
                <a:effectLst/>
                <a:latin typeface="__Inter_36bd41"/>
              </a:rPr>
              <a:t>Develop a monitoring strategy</a:t>
            </a:r>
          </a:p>
          <a:p>
            <a:r>
              <a:rPr lang="en-IN" b="1" i="0" dirty="0">
                <a:effectLst/>
                <a:latin typeface="__Inter_36bd41"/>
              </a:rPr>
              <a:t>Continuously review and refine</a:t>
            </a:r>
            <a:endParaRPr lang="en-IN" dirty="0"/>
          </a:p>
        </p:txBody>
      </p:sp>
    </p:spTree>
    <p:extLst>
      <p:ext uri="{BB962C8B-B14F-4D97-AF65-F5344CB8AC3E}">
        <p14:creationId xmlns:p14="http://schemas.microsoft.com/office/powerpoint/2010/main" val="3191207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43</TotalTime>
  <Words>390</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__Inter_36bd41</vt:lpstr>
      <vt:lpstr>Arial</vt:lpstr>
      <vt:lpstr>Calibri</vt:lpstr>
      <vt:lpstr>Calibri Light</vt:lpstr>
      <vt:lpstr>Celestial</vt:lpstr>
      <vt:lpstr>Operational Excellence –  Operational excellence refers to the ability to run and manage your workload efficiently. This pillar is all about making the development and release practices more agile, which allows the business to quickly adjust to changes. By improving operational capabilities, we can have faster development and release cycles, and a better experience for the users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Nathaiya</dc:creator>
  <cp:lastModifiedBy>Vishal Nathaiya</cp:lastModifiedBy>
  <cp:revision>1</cp:revision>
  <dcterms:created xsi:type="dcterms:W3CDTF">2024-08-20T04:38:25Z</dcterms:created>
  <dcterms:modified xsi:type="dcterms:W3CDTF">2024-08-20T05:22:10Z</dcterms:modified>
</cp:coreProperties>
</file>