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12"/>
  </p:notesMasterIdLst>
  <p:handoutMasterIdLst>
    <p:handoutMasterId r:id="rId13"/>
  </p:handoutMasterIdLst>
  <p:sldIdLst>
    <p:sldId id="410" r:id="rId5"/>
    <p:sldId id="383" r:id="rId6"/>
    <p:sldId id="408" r:id="rId7"/>
    <p:sldId id="411" r:id="rId8"/>
    <p:sldId id="412" r:id="rId9"/>
    <p:sldId id="406" r:id="rId10"/>
    <p:sldId id="3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17" autoAdjust="0"/>
    <p:restoredTop sz="96327" autoAdjust="0"/>
  </p:normalViewPr>
  <p:slideViewPr>
    <p:cSldViewPr snapToGrid="0">
      <p:cViewPr varScale="1">
        <p:scale>
          <a:sx n="123" d="100"/>
          <a:sy n="123" d="100"/>
        </p:scale>
        <p:origin x="49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9/2/24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58437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922714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109855" y="411479"/>
            <a:ext cx="6702136" cy="3308466"/>
          </a:xfrm>
        </p:spPr>
        <p:txBody>
          <a:bodyPr/>
          <a:lstStyle/>
          <a:p>
            <a:r>
              <a:rPr lang="en-US" sz="5400" dirty="0">
                <a:solidFill>
                  <a:srgbClr val="4495A2"/>
                </a:solidFill>
              </a:rPr>
              <a:t>Online Payment Of Electricity Bill</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solidFill>
                  <a:srgbClr val="4495A2"/>
                </a:solidFill>
              </a:rPr>
              <a:t>Introduction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488374" y="2286000"/>
            <a:ext cx="7574972" cy="3705225"/>
          </a:xfrm>
        </p:spPr>
        <p:txBody>
          <a:bodyPr tIns="457200">
            <a:noAutofit/>
          </a:bodyPr>
          <a:lstStyle/>
          <a:p>
            <a:pPr marL="0" indent="0">
              <a:lnSpc>
                <a:spcPct val="150000"/>
              </a:lnSpc>
              <a:buNone/>
            </a:pPr>
            <a:r>
              <a:rPr lang="en-IN" sz="1800" b="0" dirty="0">
                <a:solidFill>
                  <a:schemeClr val="tx2">
                    <a:lumMod val="50000"/>
                  </a:schemeClr>
                </a:solidFill>
                <a:latin typeface="Calibri" panose="020F0502020204030204" pitchFamily="34" charset="0"/>
                <a:cs typeface="Calibri" panose="020F0502020204030204" pitchFamily="34" charset="0"/>
              </a:rPr>
              <a:t>This project centres on an electricity bill payment application that enhances user experience through three main features. Users start by logging in or registering with their electricity board details. After logging in, the application auto-fills their information, enabling easy verification. The payment process then offers various options like Credit Card, Debit Card, UPI, or Cash On Delivery, and confirms successful transactions with a clear message.</a:t>
            </a:r>
          </a:p>
          <a:p>
            <a:pPr>
              <a:lnSpc>
                <a:spcPct val="150000"/>
              </a:lnSpc>
            </a:pPr>
            <a:endParaRPr lang="en-IN" sz="1800"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02674" y="278130"/>
            <a:ext cx="9770052" cy="1207770"/>
          </a:xfrm>
        </p:spPr>
        <p:txBody>
          <a:bodyPr/>
          <a:lstStyle/>
          <a:p>
            <a:r>
              <a:rPr lang="en-US" dirty="0">
                <a:solidFill>
                  <a:srgbClr val="4495A2"/>
                </a:solidFill>
              </a:rPr>
              <a:t>Register and Login</a:t>
            </a:r>
          </a:p>
        </p:txBody>
      </p:sp>
      <p:pic>
        <p:nvPicPr>
          <p:cNvPr id="10" name="Picture 9">
            <a:extLst>
              <a:ext uri="{FF2B5EF4-FFF2-40B4-BE49-F238E27FC236}">
                <a16:creationId xmlns:a16="http://schemas.microsoft.com/office/drawing/2014/main" id="{9933DBD0-3D23-E348-BCF5-6522F6EE13D7}"/>
              </a:ext>
            </a:extLst>
          </p:cNvPr>
          <p:cNvPicPr>
            <a:picLocks noChangeAspect="1"/>
          </p:cNvPicPr>
          <p:nvPr/>
        </p:nvPicPr>
        <p:blipFill rotWithShape="1">
          <a:blip r:embed="rId3">
            <a:extLst>
              <a:ext uri="{28A0092B-C50C-407E-A947-70E740481C1C}">
                <a14:useLocalDpi xmlns:a14="http://schemas.microsoft.com/office/drawing/2010/main" val="0"/>
              </a:ext>
            </a:extLst>
          </a:blip>
          <a:srcRect t="-921" r="-660"/>
          <a:stretch/>
        </p:blipFill>
        <p:spPr>
          <a:xfrm>
            <a:off x="602674" y="2358737"/>
            <a:ext cx="5330536" cy="3934773"/>
          </a:xfrm>
          <a:prstGeom prst="rect">
            <a:avLst/>
          </a:prstGeom>
        </p:spPr>
      </p:pic>
      <p:pic>
        <p:nvPicPr>
          <p:cNvPr id="12" name="Picture 11">
            <a:extLst>
              <a:ext uri="{FF2B5EF4-FFF2-40B4-BE49-F238E27FC236}">
                <a16:creationId xmlns:a16="http://schemas.microsoft.com/office/drawing/2014/main" id="{EEC22687-06B5-8240-857B-B6DDFD2FF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2364" y="2358737"/>
            <a:ext cx="5343626" cy="3935581"/>
          </a:xfrm>
          <a:prstGeom prst="rect">
            <a:avLst/>
          </a:prstGeom>
        </p:spPr>
      </p:pic>
      <p:sp>
        <p:nvSpPr>
          <p:cNvPr id="14" name="Rectangle 13">
            <a:extLst>
              <a:ext uri="{FF2B5EF4-FFF2-40B4-BE49-F238E27FC236}">
                <a16:creationId xmlns:a16="http://schemas.microsoft.com/office/drawing/2014/main" id="{795E85B3-6AD7-004E-A0C6-C26FDD19F983}"/>
              </a:ext>
            </a:extLst>
          </p:cNvPr>
          <p:cNvSpPr/>
          <p:nvPr/>
        </p:nvSpPr>
        <p:spPr>
          <a:xfrm>
            <a:off x="8120496" y="1989405"/>
            <a:ext cx="1035925" cy="369332"/>
          </a:xfrm>
          <a:prstGeom prst="rect">
            <a:avLst/>
          </a:prstGeom>
        </p:spPr>
        <p:txBody>
          <a:bodyPr wrap="none">
            <a:spAutoFit/>
          </a:bodyPr>
          <a:lstStyle/>
          <a:p>
            <a:r>
              <a:rPr lang="en-US" dirty="0">
                <a:solidFill>
                  <a:srgbClr val="4495A2"/>
                </a:solidFill>
              </a:rPr>
              <a:t>Register </a:t>
            </a:r>
            <a:endParaRPr lang="en-US" dirty="0"/>
          </a:p>
        </p:txBody>
      </p:sp>
      <p:sp>
        <p:nvSpPr>
          <p:cNvPr id="15" name="Rectangle 14">
            <a:extLst>
              <a:ext uri="{FF2B5EF4-FFF2-40B4-BE49-F238E27FC236}">
                <a16:creationId xmlns:a16="http://schemas.microsoft.com/office/drawing/2014/main" id="{5E7D9432-BE7F-7546-B54E-003D892183F0}"/>
              </a:ext>
            </a:extLst>
          </p:cNvPr>
          <p:cNvSpPr/>
          <p:nvPr/>
        </p:nvSpPr>
        <p:spPr>
          <a:xfrm>
            <a:off x="2789960" y="1989405"/>
            <a:ext cx="2265218" cy="369332"/>
          </a:xfrm>
          <a:prstGeom prst="rect">
            <a:avLst/>
          </a:prstGeom>
        </p:spPr>
        <p:txBody>
          <a:bodyPr wrap="square">
            <a:spAutoFit/>
          </a:bodyPr>
          <a:lstStyle/>
          <a:p>
            <a:r>
              <a:rPr lang="en-US" dirty="0">
                <a:solidFill>
                  <a:srgbClr val="4495A2"/>
                </a:solidFill>
              </a:rPr>
              <a:t>Login</a:t>
            </a:r>
            <a:endParaRPr lang="en-US" dirty="0"/>
          </a:p>
        </p:txBody>
      </p:sp>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71500" y="278129"/>
            <a:ext cx="9801226" cy="719398"/>
          </a:xfrm>
        </p:spPr>
        <p:txBody>
          <a:bodyPr/>
          <a:lstStyle/>
          <a:p>
            <a:r>
              <a:rPr lang="en-US" dirty="0">
                <a:solidFill>
                  <a:srgbClr val="4495A2"/>
                </a:solidFill>
              </a:rPr>
              <a:t>Electricity Bill Details</a:t>
            </a:r>
          </a:p>
        </p:txBody>
      </p:sp>
      <p:pic>
        <p:nvPicPr>
          <p:cNvPr id="5" name="Picture 4">
            <a:extLst>
              <a:ext uri="{FF2B5EF4-FFF2-40B4-BE49-F238E27FC236}">
                <a16:creationId xmlns:a16="http://schemas.microsoft.com/office/drawing/2014/main" id="{F4A08F3F-CD50-ED4A-B395-C20133C47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66" y="1184565"/>
            <a:ext cx="6451049" cy="2400298"/>
          </a:xfrm>
          <a:prstGeom prst="rect">
            <a:avLst/>
          </a:prstGeom>
        </p:spPr>
      </p:pic>
      <p:pic>
        <p:nvPicPr>
          <p:cNvPr id="7" name="Picture 6">
            <a:extLst>
              <a:ext uri="{FF2B5EF4-FFF2-40B4-BE49-F238E27FC236}">
                <a16:creationId xmlns:a16="http://schemas.microsoft.com/office/drawing/2014/main" id="{46CE040E-6023-264A-8EB6-A88FA2EE2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666" y="3840935"/>
            <a:ext cx="6395688" cy="2518302"/>
          </a:xfrm>
          <a:prstGeom prst="rect">
            <a:avLst/>
          </a:prstGeom>
        </p:spPr>
      </p:pic>
    </p:spTree>
    <p:extLst>
      <p:ext uri="{BB962C8B-B14F-4D97-AF65-F5344CB8AC3E}">
        <p14:creationId xmlns:p14="http://schemas.microsoft.com/office/powerpoint/2010/main" val="285971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71500" y="613063"/>
            <a:ext cx="9801226" cy="935181"/>
          </a:xfrm>
        </p:spPr>
        <p:txBody>
          <a:bodyPr/>
          <a:lstStyle/>
          <a:p>
            <a:r>
              <a:rPr lang="en-US" dirty="0">
                <a:solidFill>
                  <a:srgbClr val="4495A2"/>
                </a:solidFill>
              </a:rPr>
              <a:t>Payment</a:t>
            </a:r>
          </a:p>
        </p:txBody>
      </p:sp>
      <p:pic>
        <p:nvPicPr>
          <p:cNvPr id="4" name="Picture 3">
            <a:extLst>
              <a:ext uri="{FF2B5EF4-FFF2-40B4-BE49-F238E27FC236}">
                <a16:creationId xmlns:a16="http://schemas.microsoft.com/office/drawing/2014/main" id="{7F833B04-057C-2A47-9598-37B446727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2358302"/>
            <a:ext cx="5739576" cy="3429433"/>
          </a:xfrm>
          <a:prstGeom prst="rect">
            <a:avLst/>
          </a:prstGeom>
        </p:spPr>
      </p:pic>
      <p:pic>
        <p:nvPicPr>
          <p:cNvPr id="6" name="Picture 5">
            <a:extLst>
              <a:ext uri="{FF2B5EF4-FFF2-40B4-BE49-F238E27FC236}">
                <a16:creationId xmlns:a16="http://schemas.microsoft.com/office/drawing/2014/main" id="{4841B779-2CE7-F94C-B78B-DAE0073B1F15}"/>
              </a:ext>
            </a:extLst>
          </p:cNvPr>
          <p:cNvPicPr>
            <a:picLocks noChangeAspect="1"/>
          </p:cNvPicPr>
          <p:nvPr/>
        </p:nvPicPr>
        <p:blipFill>
          <a:blip r:embed="rId4"/>
          <a:stretch>
            <a:fillRect/>
          </a:stretch>
        </p:blipFill>
        <p:spPr>
          <a:xfrm>
            <a:off x="6577446" y="2358303"/>
            <a:ext cx="5517572" cy="3502170"/>
          </a:xfrm>
          <a:prstGeom prst="rect">
            <a:avLst/>
          </a:prstGeom>
        </p:spPr>
      </p:pic>
    </p:spTree>
    <p:extLst>
      <p:ext uri="{BB962C8B-B14F-4D97-AF65-F5344CB8AC3E}">
        <p14:creationId xmlns:p14="http://schemas.microsoft.com/office/powerpoint/2010/main" val="185179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1" y="278129"/>
            <a:ext cx="5063488" cy="2568980"/>
          </a:xfrm>
        </p:spPr>
        <p:txBody>
          <a:bodyPr/>
          <a:lstStyle/>
          <a:p>
            <a:r>
              <a:rPr lang="en-US" dirty="0">
                <a:solidFill>
                  <a:srgbClr val="4495A2"/>
                </a:solidFill>
              </a:rPr>
              <a:t>Team Members</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75311" y="3096491"/>
            <a:ext cx="5063490" cy="3177310"/>
          </a:xfrm>
        </p:spPr>
        <p:txBody>
          <a:bodyPr>
            <a:noAutofit/>
          </a:bodyPr>
          <a:lstStyle/>
          <a:p>
            <a:pPr marL="342900" indent="-342900">
              <a:buFont typeface="Arial" panose="020B0604020202020204" pitchFamily="34" charset="0"/>
              <a:buChar char="•"/>
            </a:pPr>
            <a:r>
              <a:rPr lang="en-US" b="1" dirty="0">
                <a:solidFill>
                  <a:schemeClr val="tx2">
                    <a:lumMod val="75000"/>
                  </a:schemeClr>
                </a:solidFill>
              </a:rPr>
              <a:t>Hitesh Nathya</a:t>
            </a:r>
          </a:p>
          <a:p>
            <a:pPr marL="342900" indent="-342900">
              <a:buFont typeface="Arial" panose="020B0604020202020204" pitchFamily="34" charset="0"/>
              <a:buChar char="•"/>
            </a:pPr>
            <a:r>
              <a:rPr lang="en-US" b="1" dirty="0">
                <a:solidFill>
                  <a:schemeClr val="tx2">
                    <a:lumMod val="75000"/>
                  </a:schemeClr>
                </a:solidFill>
              </a:rPr>
              <a:t>Apurva Shinde</a:t>
            </a:r>
          </a:p>
          <a:p>
            <a:pPr marL="342900" indent="-342900">
              <a:buFont typeface="Arial" panose="020B0604020202020204" pitchFamily="34" charset="0"/>
              <a:buChar char="•"/>
            </a:pPr>
            <a:r>
              <a:rPr lang="en-US" b="1" dirty="0">
                <a:solidFill>
                  <a:schemeClr val="tx2">
                    <a:lumMod val="75000"/>
                  </a:schemeClr>
                </a:solidFill>
              </a:rPr>
              <a:t>Dulla Likhitha Devi</a:t>
            </a:r>
          </a:p>
          <a:p>
            <a:pPr marL="342900" indent="-342900">
              <a:buFont typeface="Arial" panose="020B0604020202020204" pitchFamily="34" charset="0"/>
              <a:buChar char="•"/>
            </a:pPr>
            <a:r>
              <a:rPr lang="en-US" b="1" dirty="0">
                <a:solidFill>
                  <a:schemeClr val="tx2">
                    <a:lumMod val="75000"/>
                  </a:schemeClr>
                </a:solidFill>
              </a:rPr>
              <a:t>Atin Garg</a:t>
            </a:r>
          </a:p>
          <a:p>
            <a:pPr marL="342900" indent="-342900">
              <a:buFont typeface="Arial" panose="020B0604020202020204" pitchFamily="34" charset="0"/>
              <a:buChar char="•"/>
            </a:pPr>
            <a:r>
              <a:rPr lang="en-US" b="1" dirty="0">
                <a:solidFill>
                  <a:schemeClr val="tx2">
                    <a:lumMod val="75000"/>
                  </a:schemeClr>
                </a:solidFill>
              </a:rPr>
              <a:t>Anusha Pamarthi</a:t>
            </a:r>
          </a:p>
          <a:p>
            <a:pPr marL="342900" indent="-342900">
              <a:buFont typeface="Arial" panose="020B0604020202020204" pitchFamily="34" charset="0"/>
              <a:buChar char="•"/>
            </a:pPr>
            <a:r>
              <a:rPr lang="en-US" b="1" dirty="0">
                <a:solidFill>
                  <a:schemeClr val="tx2">
                    <a:lumMod val="75000"/>
                  </a:schemeClr>
                </a:solidFill>
              </a:rPr>
              <a:t>Jyotsna Mali</a:t>
            </a:r>
          </a:p>
          <a:p>
            <a:pPr marL="342900" indent="-342900">
              <a:buFont typeface="Arial" panose="020B0604020202020204" pitchFamily="34" charset="0"/>
              <a:buChar char="•"/>
            </a:pPr>
            <a:endParaRPr lang="en-US" b="1" dirty="0">
              <a:solidFill>
                <a:schemeClr val="tx2"/>
              </a:solidFill>
            </a:endParaRPr>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grpSp>
        <p:nvGrpSpPr>
          <p:cNvPr id="6" name="Group 5">
            <a:extLst>
              <a:ext uri="{FF2B5EF4-FFF2-40B4-BE49-F238E27FC236}">
                <a16:creationId xmlns:a16="http://schemas.microsoft.com/office/drawing/2014/main" id="{895C8C5E-EEE7-5944-BC33-AA35039430D2}"/>
              </a:ext>
              <a:ext uri="{C183D7F6-B498-43B3-948B-1728B52AA6E4}">
                <adec:decorative xmlns:adec="http://schemas.microsoft.com/office/drawing/2017/decorative" val="1"/>
              </a:ext>
            </a:extLst>
          </p:cNvPr>
          <p:cNvGrpSpPr>
            <a:grpSpLocks/>
          </p:cNvGrpSpPr>
          <p:nvPr/>
        </p:nvGrpSpPr>
        <p:grpSpPr bwMode="auto">
          <a:xfrm flipV="1">
            <a:off x="0" y="28744"/>
            <a:ext cx="2670464" cy="2527419"/>
            <a:chOff x="0" y="12289"/>
            <a:chExt cx="3550" cy="3551"/>
          </a:xfrm>
        </p:grpSpPr>
        <p:sp>
          <p:nvSpPr>
            <p:cNvPr id="7" name="Freeform 6">
              <a:extLst>
                <a:ext uri="{FF2B5EF4-FFF2-40B4-BE49-F238E27FC236}">
                  <a16:creationId xmlns:a16="http://schemas.microsoft.com/office/drawing/2014/main" id="{1268604E-1140-1E48-9F7A-656C784FBE7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6A4FAD29-F10C-694C-9ED9-A4639C1CDD2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56397DB0-3778-644B-85F1-46561B8D742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9836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solidFill>
                  <a:srgbClr val="4495A2"/>
                </a:solidFill>
              </a:rPr>
              <a:t>Thank you</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114</Words>
  <Application>Microsoft Macintosh PowerPoint</Application>
  <PresentationFormat>Widescreen</PresentationFormat>
  <Paragraphs>23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Franklin Gothic Book</vt:lpstr>
      <vt:lpstr>Franklin Gothic Demi</vt:lpstr>
      <vt:lpstr>Custom</vt:lpstr>
      <vt:lpstr>Online Payment Of Electricity Bill</vt:lpstr>
      <vt:lpstr>Introduction</vt:lpstr>
      <vt:lpstr>Register and Login</vt:lpstr>
      <vt:lpstr>Electricity Bill Details</vt:lpstr>
      <vt:lpstr>Payment</vt:lpstr>
      <vt:lpstr>Team Members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2024-09-02T06:55:31Z</dcterms:created>
  <dcterms:modified xsi:type="dcterms:W3CDTF">2024-09-02T08:50:17Z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