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3"/>
  </p:notesMasterIdLst>
  <p:sldIdLst>
    <p:sldId id="256" r:id="rId2"/>
    <p:sldId id="257" r:id="rId3"/>
    <p:sldId id="258" r:id="rId4"/>
    <p:sldId id="362" r:id="rId5"/>
    <p:sldId id="259" r:id="rId6"/>
    <p:sldId id="260" r:id="rId7"/>
    <p:sldId id="261" r:id="rId8"/>
    <p:sldId id="341" r:id="rId9"/>
    <p:sldId id="344" r:id="rId10"/>
    <p:sldId id="345" r:id="rId11"/>
    <p:sldId id="360" r:id="rId12"/>
    <p:sldId id="346" r:id="rId13"/>
    <p:sldId id="347" r:id="rId14"/>
    <p:sldId id="348" r:id="rId15"/>
    <p:sldId id="349" r:id="rId16"/>
    <p:sldId id="350" r:id="rId17"/>
    <p:sldId id="361" r:id="rId18"/>
    <p:sldId id="351" r:id="rId19"/>
    <p:sldId id="352" r:id="rId20"/>
    <p:sldId id="353" r:id="rId21"/>
    <p:sldId id="354" r:id="rId22"/>
    <p:sldId id="355" r:id="rId23"/>
    <p:sldId id="356" r:id="rId24"/>
    <p:sldId id="357" r:id="rId25"/>
    <p:sldId id="358" r:id="rId26"/>
    <p:sldId id="359" r:id="rId27"/>
    <p:sldId id="263" r:id="rId28"/>
    <p:sldId id="264" r:id="rId29"/>
    <p:sldId id="266" r:id="rId30"/>
    <p:sldId id="265" r:id="rId31"/>
    <p:sldId id="267" r:id="rId32"/>
    <p:sldId id="268" r:id="rId33"/>
    <p:sldId id="269" r:id="rId34"/>
    <p:sldId id="270" r:id="rId35"/>
    <p:sldId id="271" r:id="rId36"/>
    <p:sldId id="289" r:id="rId37"/>
    <p:sldId id="272" r:id="rId38"/>
    <p:sldId id="273" r:id="rId39"/>
    <p:sldId id="290" r:id="rId40"/>
    <p:sldId id="274" r:id="rId41"/>
    <p:sldId id="275" r:id="rId42"/>
    <p:sldId id="291" r:id="rId43"/>
    <p:sldId id="297" r:id="rId44"/>
    <p:sldId id="277" r:id="rId45"/>
    <p:sldId id="292" r:id="rId46"/>
    <p:sldId id="293" r:id="rId47"/>
    <p:sldId id="278" r:id="rId48"/>
    <p:sldId id="279" r:id="rId49"/>
    <p:sldId id="280" r:id="rId50"/>
    <p:sldId id="281" r:id="rId51"/>
    <p:sldId id="282" r:id="rId52"/>
    <p:sldId id="294" r:id="rId53"/>
    <p:sldId id="295" r:id="rId54"/>
    <p:sldId id="296" r:id="rId55"/>
    <p:sldId id="283" r:id="rId56"/>
    <p:sldId id="298" r:id="rId57"/>
    <p:sldId id="299" r:id="rId58"/>
    <p:sldId id="300" r:id="rId59"/>
    <p:sldId id="301" r:id="rId60"/>
    <p:sldId id="302" r:id="rId61"/>
    <p:sldId id="285" r:id="rId62"/>
    <p:sldId id="286" r:id="rId63"/>
    <p:sldId id="303" r:id="rId64"/>
    <p:sldId id="287" r:id="rId65"/>
    <p:sldId id="288" r:id="rId66"/>
    <p:sldId id="304" r:id="rId67"/>
    <p:sldId id="305" r:id="rId68"/>
    <p:sldId id="306" r:id="rId69"/>
    <p:sldId id="307" r:id="rId70"/>
    <p:sldId id="308" r:id="rId71"/>
    <p:sldId id="311" r:id="rId72"/>
    <p:sldId id="309" r:id="rId73"/>
    <p:sldId id="310" r:id="rId74"/>
    <p:sldId id="312" r:id="rId75"/>
    <p:sldId id="314" r:id="rId76"/>
    <p:sldId id="313" r:id="rId77"/>
    <p:sldId id="315" r:id="rId78"/>
    <p:sldId id="364" r:id="rId79"/>
    <p:sldId id="363" r:id="rId80"/>
    <p:sldId id="316" r:id="rId81"/>
    <p:sldId id="317" r:id="rId82"/>
    <p:sldId id="326" r:id="rId83"/>
    <p:sldId id="327" r:id="rId84"/>
    <p:sldId id="329" r:id="rId85"/>
    <p:sldId id="330" r:id="rId86"/>
    <p:sldId id="331" r:id="rId87"/>
    <p:sldId id="332" r:id="rId88"/>
    <p:sldId id="333" r:id="rId89"/>
    <p:sldId id="335" r:id="rId90"/>
    <p:sldId id="336" r:id="rId91"/>
    <p:sldId id="318" r:id="rId92"/>
    <p:sldId id="319" r:id="rId93"/>
    <p:sldId id="320" r:id="rId94"/>
    <p:sldId id="418" r:id="rId95"/>
    <p:sldId id="419" r:id="rId96"/>
    <p:sldId id="321" r:id="rId97"/>
    <p:sldId id="337" r:id="rId98"/>
    <p:sldId id="338" r:id="rId99"/>
    <p:sldId id="339" r:id="rId100"/>
    <p:sldId id="409" r:id="rId101"/>
    <p:sldId id="340" r:id="rId102"/>
    <p:sldId id="365" r:id="rId103"/>
    <p:sldId id="410" r:id="rId104"/>
    <p:sldId id="411" r:id="rId105"/>
    <p:sldId id="412" r:id="rId106"/>
    <p:sldId id="413" r:id="rId107"/>
    <p:sldId id="499" r:id="rId108"/>
    <p:sldId id="322" r:id="rId109"/>
    <p:sldId id="323" r:id="rId110"/>
    <p:sldId id="324" r:id="rId111"/>
    <p:sldId id="366" r:id="rId112"/>
    <p:sldId id="414" r:id="rId113"/>
    <p:sldId id="367" r:id="rId114"/>
    <p:sldId id="415" r:id="rId115"/>
    <p:sldId id="491" r:id="rId116"/>
    <p:sldId id="416" r:id="rId117"/>
    <p:sldId id="420" r:id="rId118"/>
    <p:sldId id="417" r:id="rId119"/>
    <p:sldId id="421" r:id="rId120"/>
    <p:sldId id="422" r:id="rId121"/>
    <p:sldId id="493" r:id="rId122"/>
    <p:sldId id="494" r:id="rId123"/>
    <p:sldId id="495" r:id="rId124"/>
    <p:sldId id="496" r:id="rId125"/>
    <p:sldId id="498" r:id="rId126"/>
    <p:sldId id="497" r:id="rId127"/>
    <p:sldId id="492" r:id="rId128"/>
    <p:sldId id="429" r:id="rId129"/>
    <p:sldId id="370" r:id="rId130"/>
    <p:sldId id="430" r:id="rId131"/>
    <p:sldId id="431" r:id="rId132"/>
    <p:sldId id="432" r:id="rId133"/>
    <p:sldId id="433" r:id="rId134"/>
    <p:sldId id="434" r:id="rId135"/>
    <p:sldId id="375" r:id="rId136"/>
    <p:sldId id="445" r:id="rId137"/>
    <p:sldId id="435" r:id="rId138"/>
    <p:sldId id="376" r:id="rId139"/>
    <p:sldId id="436" r:id="rId140"/>
    <p:sldId id="378" r:id="rId141"/>
    <p:sldId id="446" r:id="rId142"/>
    <p:sldId id="447" r:id="rId143"/>
    <p:sldId id="448" r:id="rId144"/>
    <p:sldId id="449" r:id="rId145"/>
    <p:sldId id="437" r:id="rId146"/>
    <p:sldId id="442" r:id="rId147"/>
    <p:sldId id="438" r:id="rId148"/>
    <p:sldId id="441" r:id="rId149"/>
    <p:sldId id="452" r:id="rId150"/>
    <p:sldId id="453" r:id="rId151"/>
    <p:sldId id="454" r:id="rId152"/>
    <p:sldId id="467" r:id="rId153"/>
    <p:sldId id="451" r:id="rId154"/>
    <p:sldId id="444" r:id="rId155"/>
    <p:sldId id="468" r:id="rId156"/>
    <p:sldId id="469" r:id="rId157"/>
    <p:sldId id="455" r:id="rId158"/>
    <p:sldId id="456" r:id="rId159"/>
    <p:sldId id="457" r:id="rId160"/>
    <p:sldId id="459" r:id="rId161"/>
    <p:sldId id="460" r:id="rId162"/>
    <p:sldId id="461" r:id="rId163"/>
    <p:sldId id="462" r:id="rId164"/>
    <p:sldId id="463" r:id="rId165"/>
    <p:sldId id="464" r:id="rId166"/>
    <p:sldId id="465" r:id="rId167"/>
    <p:sldId id="470" r:id="rId168"/>
    <p:sldId id="466" r:id="rId169"/>
    <p:sldId id="381" r:id="rId170"/>
    <p:sldId id="382" r:id="rId171"/>
    <p:sldId id="383" r:id="rId172"/>
    <p:sldId id="384" r:id="rId173"/>
    <p:sldId id="385" r:id="rId174"/>
    <p:sldId id="386" r:id="rId175"/>
    <p:sldId id="471" r:id="rId176"/>
    <p:sldId id="472" r:id="rId177"/>
    <p:sldId id="500" r:id="rId178"/>
    <p:sldId id="474" r:id="rId179"/>
    <p:sldId id="501" r:id="rId180"/>
    <p:sldId id="475" r:id="rId181"/>
    <p:sldId id="476" r:id="rId182"/>
    <p:sldId id="477" r:id="rId183"/>
    <p:sldId id="478" r:id="rId184"/>
    <p:sldId id="479" r:id="rId185"/>
    <p:sldId id="480" r:id="rId186"/>
    <p:sldId id="481" r:id="rId187"/>
    <p:sldId id="482" r:id="rId188"/>
    <p:sldId id="387" r:id="rId189"/>
    <p:sldId id="388" r:id="rId190"/>
    <p:sldId id="389" r:id="rId191"/>
    <p:sldId id="390" r:id="rId192"/>
    <p:sldId id="391" r:id="rId193"/>
    <p:sldId id="484" r:id="rId194"/>
    <p:sldId id="486" r:id="rId195"/>
    <p:sldId id="488" r:id="rId196"/>
    <p:sldId id="487" r:id="rId197"/>
    <p:sldId id="489" r:id="rId198"/>
    <p:sldId id="392" r:id="rId199"/>
    <p:sldId id="393" r:id="rId200"/>
    <p:sldId id="394" r:id="rId201"/>
    <p:sldId id="395" r:id="rId202"/>
    <p:sldId id="396" r:id="rId203"/>
    <p:sldId id="397" r:id="rId204"/>
    <p:sldId id="398" r:id="rId205"/>
    <p:sldId id="399" r:id="rId206"/>
    <p:sldId id="405" r:id="rId207"/>
    <p:sldId id="502" r:id="rId208"/>
    <p:sldId id="503" r:id="rId209"/>
    <p:sldId id="406" r:id="rId210"/>
    <p:sldId id="407" r:id="rId211"/>
    <p:sldId id="408" r:id="rId2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4" autoAdjust="0"/>
    <p:restoredTop sz="94660"/>
  </p:normalViewPr>
  <p:slideViewPr>
    <p:cSldViewPr>
      <p:cViewPr varScale="1">
        <p:scale>
          <a:sx n="78" d="100"/>
          <a:sy n="78" d="100"/>
        </p:scale>
        <p:origin x="160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tableStyles" Target="tableStyles.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presProps" Target="presProps.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viewProps" Target="viewProp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0C90CEC-E43E-4F26-B8C3-C580E03683E5}" type="datetimeFigureOut">
              <a:rPr lang="en-US" smtClean="0"/>
              <a:pPr/>
              <a:t>1/14/2025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EB59D3C-8848-4049-8CD4-B9ACF8DAAE6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http://www.tutorialride.com/html/html-tutorial.htm</a:t>
            </a:r>
          </a:p>
          <a:p>
            <a:r>
              <a:rPr lang="en-US" dirty="0"/>
              <a:t>https://www.tutorialspoint.com/web_developers_guide/web_basic_concepts.htm</a:t>
            </a:r>
          </a:p>
          <a:p>
            <a:r>
              <a:rPr lang="en-US" b="1" dirty="0"/>
              <a:t>https://www.sitesbay.com/html5/html5-header-tag</a:t>
            </a:r>
          </a:p>
          <a:p>
            <a:r>
              <a:rPr lang="en-US" dirty="0"/>
              <a:t>https://www.slideshare.net/vikramsingh.v85/introduction-to-web-technology</a:t>
            </a:r>
          </a:p>
          <a:p>
            <a:r>
              <a:rPr lang="en-US" dirty="0"/>
              <a:t>https://www.slideshare.net/Rupsee/web-tech</a:t>
            </a:r>
          </a:p>
          <a:p>
            <a:r>
              <a:rPr lang="en-US" dirty="0"/>
              <a:t>http://www.comptechdoc.org/independent/web/</a:t>
            </a:r>
          </a:p>
          <a:p>
            <a:r>
              <a:rPr lang="en-US"/>
              <a:t>https://www.geeksforgeeks.org/web-technology/</a:t>
            </a:r>
            <a:endParaRPr lang="en-US" dirty="0"/>
          </a:p>
        </p:txBody>
      </p:sp>
      <p:sp>
        <p:nvSpPr>
          <p:cNvPr id="4" name="Slide Number Placeholder 3"/>
          <p:cNvSpPr>
            <a:spLocks noGrp="1"/>
          </p:cNvSpPr>
          <p:nvPr>
            <p:ph type="sldNum" sz="quarter" idx="10"/>
          </p:nvPr>
        </p:nvSpPr>
        <p:spPr/>
        <p:txBody>
          <a:bodyPr/>
          <a:lstStyle/>
          <a:p>
            <a:fld id="{4EB59D3C-8848-4049-8CD4-B9ACF8DAAE6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B59D3C-8848-4049-8CD4-B9ACF8DAAE62}" type="slidenum">
              <a:rPr lang="en-US" smtClean="0"/>
              <a:pPr/>
              <a:t>93</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B59D3C-8848-4049-8CD4-B9ACF8DAAE62}" type="slidenum">
              <a:rPr lang="en-US" smtClean="0"/>
              <a:pPr/>
              <a:t>94</a:t>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B59D3C-8848-4049-8CD4-B9ACF8DAAE62}" type="slidenum">
              <a:rPr lang="en-US" smtClean="0"/>
              <a:pPr/>
              <a:t>95</a:t>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B59D3C-8848-4049-8CD4-B9ACF8DAAE62}" type="slidenum">
              <a:rPr lang="en-US" smtClean="0"/>
              <a:pPr/>
              <a:t>96</a:t>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B59D3C-8848-4049-8CD4-B9ACF8DAAE62}" type="slidenum">
              <a:rPr lang="en-US" smtClean="0"/>
              <a:pPr/>
              <a:t>97</a:t>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B59D3C-8848-4049-8CD4-B9ACF8DAAE62}" type="slidenum">
              <a:rPr lang="en-US" smtClean="0"/>
              <a:pPr/>
              <a:t>98</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B59D3C-8848-4049-8CD4-B9ACF8DAAE62}" type="slidenum">
              <a:rPr lang="en-US" smtClean="0"/>
              <a:pPr/>
              <a:t>99</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B59D3C-8848-4049-8CD4-B9ACF8DAAE62}" type="slidenum">
              <a:rPr lang="en-US" smtClean="0"/>
              <a:pPr/>
              <a:t>100</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B59D3C-8848-4049-8CD4-B9ACF8DAAE62}" type="slidenum">
              <a:rPr lang="en-US" smtClean="0"/>
              <a:pPr/>
              <a:t>101</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B59D3C-8848-4049-8CD4-B9ACF8DAAE62}" type="slidenum">
              <a:rPr lang="en-US" smtClean="0"/>
              <a:pPr/>
              <a:t>102</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B59D3C-8848-4049-8CD4-B9ACF8DAAE62}" type="slidenum">
              <a:rPr lang="en-US" smtClean="0"/>
              <a:pPr/>
              <a:t>55</a:t>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B59D3C-8848-4049-8CD4-B9ACF8DAAE62}" type="slidenum">
              <a:rPr lang="en-US" smtClean="0"/>
              <a:pPr/>
              <a:t>103</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B59D3C-8848-4049-8CD4-B9ACF8DAAE62}" type="slidenum">
              <a:rPr lang="en-US" smtClean="0"/>
              <a:pPr/>
              <a:t>104</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B59D3C-8848-4049-8CD4-B9ACF8DAAE62}" type="slidenum">
              <a:rPr lang="en-US" smtClean="0"/>
              <a:pPr/>
              <a:t>105</a:t>
            </a:fld>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B59D3C-8848-4049-8CD4-B9ACF8DAAE62}" type="slidenum">
              <a:rPr lang="en-US" smtClean="0"/>
              <a:pPr/>
              <a:t>114</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B59D3C-8848-4049-8CD4-B9ACF8DAAE62}" type="slidenum">
              <a:rPr lang="en-US" smtClean="0"/>
              <a:pPr/>
              <a:t>116</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B59D3C-8848-4049-8CD4-B9ACF8DAAE62}" type="slidenum">
              <a:rPr lang="en-US" smtClean="0"/>
              <a:pPr/>
              <a:t>117</a:t>
            </a:fld>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B59D3C-8848-4049-8CD4-B9ACF8DAAE62}" type="slidenum">
              <a:rPr lang="en-US" smtClean="0"/>
              <a:pPr/>
              <a:t>118</a:t>
            </a:fld>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B59D3C-8848-4049-8CD4-B9ACF8DAAE62}" type="slidenum">
              <a:rPr lang="en-US" smtClean="0"/>
              <a:pPr/>
              <a:t>119</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B59D3C-8848-4049-8CD4-B9ACF8DAAE62}" type="slidenum">
              <a:rPr lang="en-US" smtClean="0"/>
              <a:pPr/>
              <a:t>120</a:t>
            </a:fld>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B59D3C-8848-4049-8CD4-B9ACF8DAAE62}" type="slidenum">
              <a:rPr lang="en-US" smtClean="0"/>
              <a:pPr/>
              <a:t>121</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B59D3C-8848-4049-8CD4-B9ACF8DAAE62}" type="slidenum">
              <a:rPr lang="en-US" smtClean="0"/>
              <a:pPr/>
              <a:t>84</a:t>
            </a:fld>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B59D3C-8848-4049-8CD4-B9ACF8DAAE62}" type="slidenum">
              <a:rPr lang="en-US" smtClean="0"/>
              <a:pPr/>
              <a:t>122</a:t>
            </a:fld>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B59D3C-8848-4049-8CD4-B9ACF8DAAE62}" type="slidenum">
              <a:rPr lang="en-US" smtClean="0"/>
              <a:pPr/>
              <a:t>123</a:t>
            </a:fld>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B59D3C-8848-4049-8CD4-B9ACF8DAAE62}" type="slidenum">
              <a:rPr lang="en-US" smtClean="0"/>
              <a:pPr/>
              <a:t>124</a:t>
            </a:fld>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B59D3C-8848-4049-8CD4-B9ACF8DAAE62}" type="slidenum">
              <a:rPr lang="en-US" smtClean="0"/>
              <a:pPr/>
              <a:t>125</a:t>
            </a:fld>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B59D3C-8848-4049-8CD4-B9ACF8DAAE62}" type="slidenum">
              <a:rPr lang="en-US" smtClean="0"/>
              <a:pPr/>
              <a:t>126</a:t>
            </a:fld>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B59D3C-8848-4049-8CD4-B9ACF8DAAE62}" type="slidenum">
              <a:rPr lang="en-US" smtClean="0"/>
              <a:pPr/>
              <a:t>127</a:t>
            </a:fld>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798C9CEF-E8FF-4028-8E34-40AD13503A22}" type="slidenum">
              <a:rPr lang="en-US"/>
              <a:pPr/>
              <a:t>140</a:t>
            </a:fld>
            <a:endParaRPr lang="en-US"/>
          </a:p>
        </p:txBody>
      </p:sp>
      <p:sp>
        <p:nvSpPr>
          <p:cNvPr id="747522" name="Rectangle 2"/>
          <p:cNvSpPr>
            <a:spLocks noGrp="1" noChangeArrowheads="1"/>
          </p:cNvSpPr>
          <p:nvPr>
            <p:ph type="body" idx="1"/>
          </p:nvPr>
        </p:nvSpPr>
        <p:spPr>
          <a:xfrm>
            <a:off x="913675" y="685096"/>
            <a:ext cx="5183191" cy="7773808"/>
          </a:xfrm>
          <a:noFill/>
          <a:ln/>
        </p:spPr>
        <p:txBody>
          <a:bodyPr/>
          <a:lstStyle/>
          <a:p>
            <a:pPr algn="just"/>
            <a:r>
              <a:rPr lang="en-US" dirty="0">
                <a:solidFill>
                  <a:srgbClr val="000000"/>
                </a:solidFill>
                <a:latin typeface="Symbol" pitchFamily="18" charset="2"/>
                <a:cs typeface="Times New Roman" pitchFamily="18" charset="0"/>
              </a:rPr>
              <a:t>·</a:t>
            </a:r>
            <a:r>
              <a:rPr lang="en-US" dirty="0">
                <a:solidFill>
                  <a:srgbClr val="000000"/>
                </a:solidFill>
                <a:cs typeface="Times New Roman" pitchFamily="18" charset="0"/>
              </a:rPr>
              <a:t>        </a:t>
            </a:r>
            <a:r>
              <a:rPr lang="en-US" b="1" dirty="0">
                <a:solidFill>
                  <a:srgbClr val="000000"/>
                </a:solidFill>
                <a:cs typeface="Times New Roman" pitchFamily="18" charset="0"/>
              </a:rPr>
              <a:t>XML Path Language (</a:t>
            </a:r>
            <a:r>
              <a:rPr lang="en-US" b="1" dirty="0" err="1">
                <a:solidFill>
                  <a:srgbClr val="000000"/>
                </a:solidFill>
                <a:cs typeface="Times New Roman" pitchFamily="18" charset="0"/>
              </a:rPr>
              <a:t>Xpath</a:t>
            </a:r>
            <a:r>
              <a:rPr lang="en-US" b="1" dirty="0">
                <a:solidFill>
                  <a:srgbClr val="000000"/>
                </a:solidFill>
                <a:cs typeface="Times New Roman" pitchFamily="18" charset="0"/>
              </a:rPr>
              <a:t>)</a:t>
            </a:r>
            <a:endParaRPr lang="en-US" b="1" dirty="0">
              <a:cs typeface="Times New Roman" pitchFamily="18" charset="0"/>
            </a:endParaRPr>
          </a:p>
          <a:p>
            <a:pPr algn="just"/>
            <a:r>
              <a:rPr lang="en-US" dirty="0">
                <a:solidFill>
                  <a:srgbClr val="000000"/>
                </a:solidFill>
                <a:cs typeface="Times New Roman" pitchFamily="18" charset="0"/>
              </a:rPr>
              <a:t>The primary purpose of </a:t>
            </a:r>
            <a:r>
              <a:rPr lang="en-US" dirty="0" err="1">
                <a:solidFill>
                  <a:srgbClr val="000000"/>
                </a:solidFill>
                <a:cs typeface="Times New Roman" pitchFamily="18" charset="0"/>
              </a:rPr>
              <a:t>Xpath</a:t>
            </a:r>
            <a:r>
              <a:rPr lang="en-US" dirty="0">
                <a:solidFill>
                  <a:srgbClr val="000000"/>
                </a:solidFill>
                <a:cs typeface="Times New Roman" pitchFamily="18" charset="0"/>
              </a:rPr>
              <a:t> is to do the actual addressing of parts rather than the whole XML document.</a:t>
            </a:r>
          </a:p>
          <a:p>
            <a:pPr algn="just"/>
            <a:endParaRPr lang="en-US" dirty="0">
              <a:cs typeface="Times New Roman" pitchFamily="18" charset="0"/>
            </a:endParaRPr>
          </a:p>
          <a:p>
            <a:pPr algn="just"/>
            <a:r>
              <a:rPr lang="en-US" dirty="0">
                <a:solidFill>
                  <a:srgbClr val="000000"/>
                </a:solidFill>
                <a:latin typeface="Symbol" pitchFamily="18" charset="2"/>
                <a:cs typeface="Times New Roman" pitchFamily="18" charset="0"/>
              </a:rPr>
              <a:t>·</a:t>
            </a:r>
            <a:r>
              <a:rPr lang="en-US" dirty="0">
                <a:solidFill>
                  <a:srgbClr val="000000"/>
                </a:solidFill>
                <a:cs typeface="Times New Roman" pitchFamily="18" charset="0"/>
              </a:rPr>
              <a:t>        </a:t>
            </a:r>
            <a:r>
              <a:rPr lang="en-US" b="1" dirty="0">
                <a:solidFill>
                  <a:srgbClr val="000000"/>
                </a:solidFill>
                <a:cs typeface="Times New Roman" pitchFamily="18" charset="0"/>
              </a:rPr>
              <a:t>XML Linking Language (</a:t>
            </a:r>
            <a:r>
              <a:rPr lang="en-US" b="1" dirty="0" err="1">
                <a:solidFill>
                  <a:srgbClr val="000000"/>
                </a:solidFill>
                <a:cs typeface="Times New Roman" pitchFamily="18" charset="0"/>
              </a:rPr>
              <a:t>Xlink</a:t>
            </a:r>
            <a:r>
              <a:rPr lang="en-US" b="1" dirty="0">
                <a:solidFill>
                  <a:srgbClr val="000000"/>
                </a:solidFill>
                <a:cs typeface="Times New Roman" pitchFamily="18" charset="0"/>
              </a:rPr>
              <a:t>)</a:t>
            </a:r>
            <a:endParaRPr lang="en-US" b="1" dirty="0">
              <a:cs typeface="Times New Roman" pitchFamily="18" charset="0"/>
            </a:endParaRPr>
          </a:p>
          <a:p>
            <a:pPr algn="just"/>
            <a:r>
              <a:rPr lang="en-US" dirty="0">
                <a:solidFill>
                  <a:srgbClr val="000000"/>
                </a:solidFill>
                <a:cs typeface="Times New Roman" pitchFamily="18" charset="0"/>
              </a:rPr>
              <a:t>It uses XML syntax to create structures to describe both simple unidirectional links of today’s HTML as well as more sophisticated multidirectional links. The important part of </a:t>
            </a:r>
            <a:r>
              <a:rPr lang="en-US" dirty="0" err="1">
                <a:solidFill>
                  <a:srgbClr val="000000"/>
                </a:solidFill>
                <a:cs typeface="Times New Roman" pitchFamily="18" charset="0"/>
              </a:rPr>
              <a:t>Xlink</a:t>
            </a:r>
            <a:r>
              <a:rPr lang="en-US" dirty="0">
                <a:solidFill>
                  <a:srgbClr val="000000"/>
                </a:solidFill>
                <a:cs typeface="Times New Roman" pitchFamily="18" charset="0"/>
              </a:rPr>
              <a:t> is that is defines the relationship between two or more data objects  (or portion of objects) as opposed to a whole document.</a:t>
            </a:r>
          </a:p>
          <a:p>
            <a:pPr algn="just"/>
            <a:endParaRPr lang="en-US" dirty="0">
              <a:cs typeface="Times New Roman" pitchFamily="18" charset="0"/>
            </a:endParaRPr>
          </a:p>
          <a:p>
            <a:pPr algn="just"/>
            <a:r>
              <a:rPr lang="en-US" dirty="0">
                <a:solidFill>
                  <a:srgbClr val="000000"/>
                </a:solidFill>
                <a:latin typeface="Symbol" pitchFamily="18" charset="2"/>
                <a:cs typeface="Times New Roman" pitchFamily="18" charset="0"/>
              </a:rPr>
              <a:t>·</a:t>
            </a:r>
            <a:r>
              <a:rPr lang="en-US" dirty="0">
                <a:solidFill>
                  <a:srgbClr val="000000"/>
                </a:solidFill>
                <a:cs typeface="Times New Roman" pitchFamily="18" charset="0"/>
              </a:rPr>
              <a:t>        </a:t>
            </a:r>
            <a:r>
              <a:rPr lang="en-US" b="1" dirty="0">
                <a:solidFill>
                  <a:srgbClr val="000000"/>
                </a:solidFill>
                <a:cs typeface="Times New Roman" pitchFamily="18" charset="0"/>
              </a:rPr>
              <a:t>XML Pointer Language (</a:t>
            </a:r>
            <a:r>
              <a:rPr lang="en-US" b="1" dirty="0" err="1">
                <a:solidFill>
                  <a:srgbClr val="000000"/>
                </a:solidFill>
                <a:cs typeface="Times New Roman" pitchFamily="18" charset="0"/>
              </a:rPr>
              <a:t>Xpointer</a:t>
            </a:r>
            <a:r>
              <a:rPr lang="en-US" b="1" dirty="0">
                <a:solidFill>
                  <a:srgbClr val="000000"/>
                </a:solidFill>
                <a:cs typeface="Times New Roman" pitchFamily="18" charset="0"/>
              </a:rPr>
              <a:t>)</a:t>
            </a:r>
            <a:endParaRPr lang="en-US" b="1" dirty="0">
              <a:cs typeface="Times New Roman" pitchFamily="18" charset="0"/>
            </a:endParaRPr>
          </a:p>
          <a:p>
            <a:pPr algn="just"/>
            <a:r>
              <a:rPr lang="en-US" dirty="0" err="1">
                <a:solidFill>
                  <a:srgbClr val="000000"/>
                </a:solidFill>
                <a:cs typeface="Times New Roman" pitchFamily="18" charset="0"/>
              </a:rPr>
              <a:t>Xpointer</a:t>
            </a:r>
            <a:r>
              <a:rPr lang="en-US" dirty="0">
                <a:solidFill>
                  <a:srgbClr val="000000"/>
                </a:solidFill>
                <a:cs typeface="Times New Roman" pitchFamily="18" charset="0"/>
              </a:rPr>
              <a:t> builds on </a:t>
            </a:r>
            <a:r>
              <a:rPr lang="en-US" dirty="0" err="1">
                <a:solidFill>
                  <a:srgbClr val="000000"/>
                </a:solidFill>
                <a:cs typeface="Times New Roman" pitchFamily="18" charset="0"/>
              </a:rPr>
              <a:t>Xpath</a:t>
            </a:r>
            <a:r>
              <a:rPr lang="en-US" dirty="0">
                <a:solidFill>
                  <a:srgbClr val="000000"/>
                </a:solidFill>
                <a:cs typeface="Times New Roman" pitchFamily="18" charset="0"/>
              </a:rPr>
              <a:t> to support addressing into the internal structures of XML documents. Thus, you can use the XML markup to link to specific parts of another document without supplying an ID reference.</a:t>
            </a:r>
          </a:p>
          <a:p>
            <a:pPr algn="just"/>
            <a:endParaRPr lang="en-US" dirty="0">
              <a:cs typeface="Times New Roman" pitchFamily="18" charset="0"/>
            </a:endParaRPr>
          </a:p>
          <a:p>
            <a:pPr algn="just"/>
            <a:r>
              <a:rPr lang="en-US" b="1" u="sng" dirty="0">
                <a:cs typeface="Times New Roman" pitchFamily="18" charset="0"/>
              </a:rPr>
              <a:t>XML Namespaces</a:t>
            </a:r>
          </a:p>
          <a:p>
            <a:pPr algn="just"/>
            <a:r>
              <a:rPr lang="en-US" dirty="0">
                <a:solidFill>
                  <a:srgbClr val="000000"/>
                </a:solidFill>
                <a:cs typeface="Times New Roman" pitchFamily="18" charset="0"/>
              </a:rPr>
              <a:t>Is a way of assigning unique names to document constructs so that software can operate correctly and avoid collisions. Namespaces allow context to be given to element names, which allows them to remain unique and thus process able.</a:t>
            </a:r>
            <a:endParaRPr lang="en-US" dirty="0">
              <a:cs typeface="Times New Roman" pitchFamily="18" charset="0"/>
            </a:endParaRPr>
          </a:p>
          <a:p>
            <a:pPr algn="just"/>
            <a:r>
              <a:rPr lang="en-US" dirty="0">
                <a:solidFill>
                  <a:srgbClr val="000000"/>
                </a:solidFill>
                <a:cs typeface="Times New Roman" pitchFamily="18" charset="0"/>
              </a:rPr>
              <a:t> </a:t>
            </a:r>
            <a:endParaRPr lang="en-US" dirty="0">
              <a:cs typeface="Times New Roman" pitchFamily="18" charset="0"/>
            </a:endParaRPr>
          </a:p>
          <a:p>
            <a:pPr algn="just"/>
            <a:r>
              <a:rPr lang="en-US" dirty="0">
                <a:solidFill>
                  <a:srgbClr val="000000"/>
                </a:solidFill>
                <a:cs typeface="Times New Roman" pitchFamily="18" charset="0"/>
              </a:rPr>
              <a:t> </a:t>
            </a:r>
            <a:endParaRPr lang="en-US" dirty="0">
              <a:cs typeface="Times New Roman" pitchFamily="18" charset="0"/>
            </a:endParaRPr>
          </a:p>
          <a:p>
            <a:pPr algn="just"/>
            <a:endParaRPr lang="en-US" dirty="0">
              <a:cs typeface="Times New Roman" pitchFamily="18" charset="0"/>
            </a:endParaRPr>
          </a:p>
          <a:p>
            <a:pPr algn="just"/>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798C9CEF-E8FF-4028-8E34-40AD13503A22}" type="slidenum">
              <a:rPr lang="en-US"/>
              <a:pPr/>
              <a:t>141</a:t>
            </a:fld>
            <a:endParaRPr lang="en-US"/>
          </a:p>
        </p:txBody>
      </p:sp>
      <p:sp>
        <p:nvSpPr>
          <p:cNvPr id="747522" name="Rectangle 2"/>
          <p:cNvSpPr>
            <a:spLocks noGrp="1" noChangeArrowheads="1"/>
          </p:cNvSpPr>
          <p:nvPr>
            <p:ph type="body" idx="1"/>
          </p:nvPr>
        </p:nvSpPr>
        <p:spPr>
          <a:xfrm>
            <a:off x="913675" y="685096"/>
            <a:ext cx="5183191" cy="7773808"/>
          </a:xfrm>
          <a:noFill/>
          <a:ln/>
        </p:spPr>
        <p:txBody>
          <a:bodyPr/>
          <a:lstStyle/>
          <a:p>
            <a:pPr algn="just"/>
            <a:r>
              <a:rPr lang="en-US" dirty="0">
                <a:solidFill>
                  <a:srgbClr val="000000"/>
                </a:solidFill>
                <a:latin typeface="Symbol" pitchFamily="18" charset="2"/>
                <a:cs typeface="Times New Roman" pitchFamily="18" charset="0"/>
              </a:rPr>
              <a:t>·</a:t>
            </a:r>
            <a:r>
              <a:rPr lang="en-US" dirty="0">
                <a:solidFill>
                  <a:srgbClr val="000000"/>
                </a:solidFill>
                <a:cs typeface="Times New Roman" pitchFamily="18" charset="0"/>
              </a:rPr>
              <a:t>        </a:t>
            </a:r>
            <a:r>
              <a:rPr lang="en-US" b="1" dirty="0">
                <a:solidFill>
                  <a:srgbClr val="000000"/>
                </a:solidFill>
                <a:cs typeface="Times New Roman" pitchFamily="18" charset="0"/>
              </a:rPr>
              <a:t>XML Path Language (</a:t>
            </a:r>
            <a:r>
              <a:rPr lang="en-US" b="1" dirty="0" err="1">
                <a:solidFill>
                  <a:srgbClr val="000000"/>
                </a:solidFill>
                <a:cs typeface="Times New Roman" pitchFamily="18" charset="0"/>
              </a:rPr>
              <a:t>Xpath</a:t>
            </a:r>
            <a:r>
              <a:rPr lang="en-US" b="1" dirty="0">
                <a:solidFill>
                  <a:srgbClr val="000000"/>
                </a:solidFill>
                <a:cs typeface="Times New Roman" pitchFamily="18" charset="0"/>
              </a:rPr>
              <a:t>)</a:t>
            </a:r>
            <a:endParaRPr lang="en-US" b="1" dirty="0">
              <a:cs typeface="Times New Roman" pitchFamily="18" charset="0"/>
            </a:endParaRPr>
          </a:p>
          <a:p>
            <a:pPr algn="just"/>
            <a:r>
              <a:rPr lang="en-US" dirty="0">
                <a:solidFill>
                  <a:srgbClr val="000000"/>
                </a:solidFill>
                <a:cs typeface="Times New Roman" pitchFamily="18" charset="0"/>
              </a:rPr>
              <a:t>The primary purpose of </a:t>
            </a:r>
            <a:r>
              <a:rPr lang="en-US" dirty="0" err="1">
                <a:solidFill>
                  <a:srgbClr val="000000"/>
                </a:solidFill>
                <a:cs typeface="Times New Roman" pitchFamily="18" charset="0"/>
              </a:rPr>
              <a:t>Xpath</a:t>
            </a:r>
            <a:r>
              <a:rPr lang="en-US" dirty="0">
                <a:solidFill>
                  <a:srgbClr val="000000"/>
                </a:solidFill>
                <a:cs typeface="Times New Roman" pitchFamily="18" charset="0"/>
              </a:rPr>
              <a:t> is to do the actual addressing of parts rather than the whole XML document.</a:t>
            </a:r>
          </a:p>
          <a:p>
            <a:pPr algn="just"/>
            <a:endParaRPr lang="en-US" dirty="0">
              <a:cs typeface="Times New Roman" pitchFamily="18" charset="0"/>
            </a:endParaRPr>
          </a:p>
          <a:p>
            <a:pPr algn="just"/>
            <a:r>
              <a:rPr lang="en-US" dirty="0">
                <a:solidFill>
                  <a:srgbClr val="000000"/>
                </a:solidFill>
                <a:latin typeface="Symbol" pitchFamily="18" charset="2"/>
                <a:cs typeface="Times New Roman" pitchFamily="18" charset="0"/>
              </a:rPr>
              <a:t>·</a:t>
            </a:r>
            <a:r>
              <a:rPr lang="en-US" dirty="0">
                <a:solidFill>
                  <a:srgbClr val="000000"/>
                </a:solidFill>
                <a:cs typeface="Times New Roman" pitchFamily="18" charset="0"/>
              </a:rPr>
              <a:t>        </a:t>
            </a:r>
            <a:r>
              <a:rPr lang="en-US" b="1" dirty="0">
                <a:solidFill>
                  <a:srgbClr val="000000"/>
                </a:solidFill>
                <a:cs typeface="Times New Roman" pitchFamily="18" charset="0"/>
              </a:rPr>
              <a:t>XML Linking Language (</a:t>
            </a:r>
            <a:r>
              <a:rPr lang="en-US" b="1" dirty="0" err="1">
                <a:solidFill>
                  <a:srgbClr val="000000"/>
                </a:solidFill>
                <a:cs typeface="Times New Roman" pitchFamily="18" charset="0"/>
              </a:rPr>
              <a:t>Xlink</a:t>
            </a:r>
            <a:r>
              <a:rPr lang="en-US" b="1" dirty="0">
                <a:solidFill>
                  <a:srgbClr val="000000"/>
                </a:solidFill>
                <a:cs typeface="Times New Roman" pitchFamily="18" charset="0"/>
              </a:rPr>
              <a:t>)</a:t>
            </a:r>
            <a:endParaRPr lang="en-US" b="1" dirty="0">
              <a:cs typeface="Times New Roman" pitchFamily="18" charset="0"/>
            </a:endParaRPr>
          </a:p>
          <a:p>
            <a:pPr algn="just"/>
            <a:r>
              <a:rPr lang="en-US" dirty="0">
                <a:solidFill>
                  <a:srgbClr val="000000"/>
                </a:solidFill>
                <a:cs typeface="Times New Roman" pitchFamily="18" charset="0"/>
              </a:rPr>
              <a:t>It uses XML syntax to create structures to describe both simple unidirectional links of today’s HTML as well as more sophisticated multidirectional links. The important part of </a:t>
            </a:r>
            <a:r>
              <a:rPr lang="en-US" dirty="0" err="1">
                <a:solidFill>
                  <a:srgbClr val="000000"/>
                </a:solidFill>
                <a:cs typeface="Times New Roman" pitchFamily="18" charset="0"/>
              </a:rPr>
              <a:t>Xlink</a:t>
            </a:r>
            <a:r>
              <a:rPr lang="en-US" dirty="0">
                <a:solidFill>
                  <a:srgbClr val="000000"/>
                </a:solidFill>
                <a:cs typeface="Times New Roman" pitchFamily="18" charset="0"/>
              </a:rPr>
              <a:t> is that is defines the relationship between two or more data objects  (or portion of objects) as opposed to a whole document.</a:t>
            </a:r>
          </a:p>
          <a:p>
            <a:pPr algn="just"/>
            <a:endParaRPr lang="en-US" dirty="0">
              <a:cs typeface="Times New Roman" pitchFamily="18" charset="0"/>
            </a:endParaRPr>
          </a:p>
          <a:p>
            <a:pPr algn="just"/>
            <a:r>
              <a:rPr lang="en-US" dirty="0">
                <a:solidFill>
                  <a:srgbClr val="000000"/>
                </a:solidFill>
                <a:latin typeface="Symbol" pitchFamily="18" charset="2"/>
                <a:cs typeface="Times New Roman" pitchFamily="18" charset="0"/>
              </a:rPr>
              <a:t>·</a:t>
            </a:r>
            <a:r>
              <a:rPr lang="en-US" dirty="0">
                <a:solidFill>
                  <a:srgbClr val="000000"/>
                </a:solidFill>
                <a:cs typeface="Times New Roman" pitchFamily="18" charset="0"/>
              </a:rPr>
              <a:t>        </a:t>
            </a:r>
            <a:r>
              <a:rPr lang="en-US" b="1" dirty="0">
                <a:solidFill>
                  <a:srgbClr val="000000"/>
                </a:solidFill>
                <a:cs typeface="Times New Roman" pitchFamily="18" charset="0"/>
              </a:rPr>
              <a:t>XML Pointer Language (</a:t>
            </a:r>
            <a:r>
              <a:rPr lang="en-US" b="1" dirty="0" err="1">
                <a:solidFill>
                  <a:srgbClr val="000000"/>
                </a:solidFill>
                <a:cs typeface="Times New Roman" pitchFamily="18" charset="0"/>
              </a:rPr>
              <a:t>Xpointer</a:t>
            </a:r>
            <a:r>
              <a:rPr lang="en-US" b="1" dirty="0">
                <a:solidFill>
                  <a:srgbClr val="000000"/>
                </a:solidFill>
                <a:cs typeface="Times New Roman" pitchFamily="18" charset="0"/>
              </a:rPr>
              <a:t>)</a:t>
            </a:r>
            <a:endParaRPr lang="en-US" b="1" dirty="0">
              <a:cs typeface="Times New Roman" pitchFamily="18" charset="0"/>
            </a:endParaRPr>
          </a:p>
          <a:p>
            <a:pPr algn="just"/>
            <a:r>
              <a:rPr lang="en-US" dirty="0" err="1">
                <a:solidFill>
                  <a:srgbClr val="000000"/>
                </a:solidFill>
                <a:cs typeface="Times New Roman" pitchFamily="18" charset="0"/>
              </a:rPr>
              <a:t>Xpointer</a:t>
            </a:r>
            <a:r>
              <a:rPr lang="en-US" dirty="0">
                <a:solidFill>
                  <a:srgbClr val="000000"/>
                </a:solidFill>
                <a:cs typeface="Times New Roman" pitchFamily="18" charset="0"/>
              </a:rPr>
              <a:t> builds on </a:t>
            </a:r>
            <a:r>
              <a:rPr lang="en-US" dirty="0" err="1">
                <a:solidFill>
                  <a:srgbClr val="000000"/>
                </a:solidFill>
                <a:cs typeface="Times New Roman" pitchFamily="18" charset="0"/>
              </a:rPr>
              <a:t>Xpath</a:t>
            </a:r>
            <a:r>
              <a:rPr lang="en-US" dirty="0">
                <a:solidFill>
                  <a:srgbClr val="000000"/>
                </a:solidFill>
                <a:cs typeface="Times New Roman" pitchFamily="18" charset="0"/>
              </a:rPr>
              <a:t> to support addressing into the internal structures of XML documents. Thus, you can use the XML markup to link to specific parts of another document without supplying an ID reference.</a:t>
            </a:r>
          </a:p>
          <a:p>
            <a:pPr algn="just"/>
            <a:endParaRPr lang="en-US" dirty="0">
              <a:cs typeface="Times New Roman" pitchFamily="18" charset="0"/>
            </a:endParaRPr>
          </a:p>
          <a:p>
            <a:pPr algn="just"/>
            <a:r>
              <a:rPr lang="en-US" b="1" u="sng" dirty="0">
                <a:cs typeface="Times New Roman" pitchFamily="18" charset="0"/>
              </a:rPr>
              <a:t>XML Namespaces</a:t>
            </a:r>
          </a:p>
          <a:p>
            <a:pPr algn="just"/>
            <a:r>
              <a:rPr lang="en-US" dirty="0">
                <a:solidFill>
                  <a:srgbClr val="000000"/>
                </a:solidFill>
                <a:cs typeface="Times New Roman" pitchFamily="18" charset="0"/>
              </a:rPr>
              <a:t>Is a way of assigning unique names to document constructs so that software can operate correctly and avoid collisions. Namespaces allow context to be given to element names, which allows them to remain unique and thus process able.</a:t>
            </a:r>
            <a:endParaRPr lang="en-US" dirty="0">
              <a:cs typeface="Times New Roman" pitchFamily="18" charset="0"/>
            </a:endParaRPr>
          </a:p>
          <a:p>
            <a:pPr algn="just"/>
            <a:r>
              <a:rPr lang="en-US" dirty="0">
                <a:solidFill>
                  <a:srgbClr val="000000"/>
                </a:solidFill>
                <a:cs typeface="Times New Roman" pitchFamily="18" charset="0"/>
              </a:rPr>
              <a:t> </a:t>
            </a:r>
            <a:endParaRPr lang="en-US" dirty="0">
              <a:cs typeface="Times New Roman" pitchFamily="18" charset="0"/>
            </a:endParaRPr>
          </a:p>
          <a:p>
            <a:pPr algn="just"/>
            <a:r>
              <a:rPr lang="en-US" dirty="0">
                <a:solidFill>
                  <a:srgbClr val="000000"/>
                </a:solidFill>
                <a:cs typeface="Times New Roman" pitchFamily="18" charset="0"/>
              </a:rPr>
              <a:t> </a:t>
            </a:r>
            <a:endParaRPr lang="en-US" dirty="0">
              <a:cs typeface="Times New Roman" pitchFamily="18" charset="0"/>
            </a:endParaRPr>
          </a:p>
          <a:p>
            <a:pPr algn="just"/>
            <a:endParaRPr lang="en-US" dirty="0">
              <a:cs typeface="Times New Roman" pitchFamily="18" charset="0"/>
            </a:endParaRPr>
          </a:p>
          <a:p>
            <a:pPr algn="just"/>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798C9CEF-E8FF-4028-8E34-40AD13503A22}" type="slidenum">
              <a:rPr lang="en-US"/>
              <a:pPr/>
              <a:t>142</a:t>
            </a:fld>
            <a:endParaRPr lang="en-US"/>
          </a:p>
        </p:txBody>
      </p:sp>
      <p:sp>
        <p:nvSpPr>
          <p:cNvPr id="747522" name="Rectangle 2"/>
          <p:cNvSpPr>
            <a:spLocks noGrp="1" noChangeArrowheads="1"/>
          </p:cNvSpPr>
          <p:nvPr>
            <p:ph type="body" idx="1"/>
          </p:nvPr>
        </p:nvSpPr>
        <p:spPr>
          <a:xfrm>
            <a:off x="913675" y="685096"/>
            <a:ext cx="5183191" cy="7773808"/>
          </a:xfrm>
          <a:noFill/>
          <a:ln/>
        </p:spPr>
        <p:txBody>
          <a:bodyPr/>
          <a:lstStyle/>
          <a:p>
            <a:pPr algn="just"/>
            <a:r>
              <a:rPr lang="en-US" dirty="0">
                <a:solidFill>
                  <a:srgbClr val="000000"/>
                </a:solidFill>
                <a:latin typeface="Symbol" pitchFamily="18" charset="2"/>
                <a:cs typeface="Times New Roman" pitchFamily="18" charset="0"/>
              </a:rPr>
              <a:t>·</a:t>
            </a:r>
            <a:r>
              <a:rPr lang="en-US" dirty="0">
                <a:solidFill>
                  <a:srgbClr val="000000"/>
                </a:solidFill>
                <a:cs typeface="Times New Roman" pitchFamily="18" charset="0"/>
              </a:rPr>
              <a:t>        </a:t>
            </a:r>
            <a:r>
              <a:rPr lang="en-US" b="1" dirty="0">
                <a:solidFill>
                  <a:srgbClr val="000000"/>
                </a:solidFill>
                <a:cs typeface="Times New Roman" pitchFamily="18" charset="0"/>
              </a:rPr>
              <a:t>XML Path Language (</a:t>
            </a:r>
            <a:r>
              <a:rPr lang="en-US" b="1" dirty="0" err="1">
                <a:solidFill>
                  <a:srgbClr val="000000"/>
                </a:solidFill>
                <a:cs typeface="Times New Roman" pitchFamily="18" charset="0"/>
              </a:rPr>
              <a:t>Xpath</a:t>
            </a:r>
            <a:r>
              <a:rPr lang="en-US" b="1" dirty="0">
                <a:solidFill>
                  <a:srgbClr val="000000"/>
                </a:solidFill>
                <a:cs typeface="Times New Roman" pitchFamily="18" charset="0"/>
              </a:rPr>
              <a:t>)</a:t>
            </a:r>
            <a:endParaRPr lang="en-US" b="1" dirty="0">
              <a:cs typeface="Times New Roman" pitchFamily="18" charset="0"/>
            </a:endParaRPr>
          </a:p>
          <a:p>
            <a:pPr algn="just"/>
            <a:r>
              <a:rPr lang="en-US" dirty="0">
                <a:solidFill>
                  <a:srgbClr val="000000"/>
                </a:solidFill>
                <a:cs typeface="Times New Roman" pitchFamily="18" charset="0"/>
              </a:rPr>
              <a:t>The primary purpose of </a:t>
            </a:r>
            <a:r>
              <a:rPr lang="en-US" dirty="0" err="1">
                <a:solidFill>
                  <a:srgbClr val="000000"/>
                </a:solidFill>
                <a:cs typeface="Times New Roman" pitchFamily="18" charset="0"/>
              </a:rPr>
              <a:t>Xpath</a:t>
            </a:r>
            <a:r>
              <a:rPr lang="en-US" dirty="0">
                <a:solidFill>
                  <a:srgbClr val="000000"/>
                </a:solidFill>
                <a:cs typeface="Times New Roman" pitchFamily="18" charset="0"/>
              </a:rPr>
              <a:t> is to do the actual addressing of parts rather than the whole XML document.</a:t>
            </a:r>
          </a:p>
          <a:p>
            <a:pPr algn="just"/>
            <a:endParaRPr lang="en-US" dirty="0">
              <a:cs typeface="Times New Roman" pitchFamily="18" charset="0"/>
            </a:endParaRPr>
          </a:p>
          <a:p>
            <a:pPr algn="just"/>
            <a:r>
              <a:rPr lang="en-US" dirty="0">
                <a:solidFill>
                  <a:srgbClr val="000000"/>
                </a:solidFill>
                <a:latin typeface="Symbol" pitchFamily="18" charset="2"/>
                <a:cs typeface="Times New Roman" pitchFamily="18" charset="0"/>
              </a:rPr>
              <a:t>·</a:t>
            </a:r>
            <a:r>
              <a:rPr lang="en-US" dirty="0">
                <a:solidFill>
                  <a:srgbClr val="000000"/>
                </a:solidFill>
                <a:cs typeface="Times New Roman" pitchFamily="18" charset="0"/>
              </a:rPr>
              <a:t>        </a:t>
            </a:r>
            <a:r>
              <a:rPr lang="en-US" b="1" dirty="0">
                <a:solidFill>
                  <a:srgbClr val="000000"/>
                </a:solidFill>
                <a:cs typeface="Times New Roman" pitchFamily="18" charset="0"/>
              </a:rPr>
              <a:t>XML Linking Language (</a:t>
            </a:r>
            <a:r>
              <a:rPr lang="en-US" b="1" dirty="0" err="1">
                <a:solidFill>
                  <a:srgbClr val="000000"/>
                </a:solidFill>
                <a:cs typeface="Times New Roman" pitchFamily="18" charset="0"/>
              </a:rPr>
              <a:t>Xlink</a:t>
            </a:r>
            <a:r>
              <a:rPr lang="en-US" b="1" dirty="0">
                <a:solidFill>
                  <a:srgbClr val="000000"/>
                </a:solidFill>
                <a:cs typeface="Times New Roman" pitchFamily="18" charset="0"/>
              </a:rPr>
              <a:t>)</a:t>
            </a:r>
            <a:endParaRPr lang="en-US" b="1" dirty="0">
              <a:cs typeface="Times New Roman" pitchFamily="18" charset="0"/>
            </a:endParaRPr>
          </a:p>
          <a:p>
            <a:pPr algn="just"/>
            <a:r>
              <a:rPr lang="en-US" dirty="0">
                <a:solidFill>
                  <a:srgbClr val="000000"/>
                </a:solidFill>
                <a:cs typeface="Times New Roman" pitchFamily="18" charset="0"/>
              </a:rPr>
              <a:t>It uses XML syntax to create structures to describe both simple unidirectional links of today’s HTML as well as more sophisticated multidirectional links. The important part of </a:t>
            </a:r>
            <a:r>
              <a:rPr lang="en-US" dirty="0" err="1">
                <a:solidFill>
                  <a:srgbClr val="000000"/>
                </a:solidFill>
                <a:cs typeface="Times New Roman" pitchFamily="18" charset="0"/>
              </a:rPr>
              <a:t>Xlink</a:t>
            </a:r>
            <a:r>
              <a:rPr lang="en-US" dirty="0">
                <a:solidFill>
                  <a:srgbClr val="000000"/>
                </a:solidFill>
                <a:cs typeface="Times New Roman" pitchFamily="18" charset="0"/>
              </a:rPr>
              <a:t> is that is defines the relationship between two or more data objects  (or portion of objects) as opposed to a whole document.</a:t>
            </a:r>
          </a:p>
          <a:p>
            <a:pPr algn="just"/>
            <a:endParaRPr lang="en-US" dirty="0">
              <a:cs typeface="Times New Roman" pitchFamily="18" charset="0"/>
            </a:endParaRPr>
          </a:p>
          <a:p>
            <a:pPr algn="just"/>
            <a:r>
              <a:rPr lang="en-US" dirty="0">
                <a:solidFill>
                  <a:srgbClr val="000000"/>
                </a:solidFill>
                <a:latin typeface="Symbol" pitchFamily="18" charset="2"/>
                <a:cs typeface="Times New Roman" pitchFamily="18" charset="0"/>
              </a:rPr>
              <a:t>·</a:t>
            </a:r>
            <a:r>
              <a:rPr lang="en-US" dirty="0">
                <a:solidFill>
                  <a:srgbClr val="000000"/>
                </a:solidFill>
                <a:cs typeface="Times New Roman" pitchFamily="18" charset="0"/>
              </a:rPr>
              <a:t>        </a:t>
            </a:r>
            <a:r>
              <a:rPr lang="en-US" b="1" dirty="0">
                <a:solidFill>
                  <a:srgbClr val="000000"/>
                </a:solidFill>
                <a:cs typeface="Times New Roman" pitchFamily="18" charset="0"/>
              </a:rPr>
              <a:t>XML Pointer Language (</a:t>
            </a:r>
            <a:r>
              <a:rPr lang="en-US" b="1" dirty="0" err="1">
                <a:solidFill>
                  <a:srgbClr val="000000"/>
                </a:solidFill>
                <a:cs typeface="Times New Roman" pitchFamily="18" charset="0"/>
              </a:rPr>
              <a:t>Xpointer</a:t>
            </a:r>
            <a:r>
              <a:rPr lang="en-US" b="1" dirty="0">
                <a:solidFill>
                  <a:srgbClr val="000000"/>
                </a:solidFill>
                <a:cs typeface="Times New Roman" pitchFamily="18" charset="0"/>
              </a:rPr>
              <a:t>)</a:t>
            </a:r>
            <a:endParaRPr lang="en-US" b="1" dirty="0">
              <a:cs typeface="Times New Roman" pitchFamily="18" charset="0"/>
            </a:endParaRPr>
          </a:p>
          <a:p>
            <a:pPr algn="just"/>
            <a:r>
              <a:rPr lang="en-US" dirty="0" err="1">
                <a:solidFill>
                  <a:srgbClr val="000000"/>
                </a:solidFill>
                <a:cs typeface="Times New Roman" pitchFamily="18" charset="0"/>
              </a:rPr>
              <a:t>Xpointer</a:t>
            </a:r>
            <a:r>
              <a:rPr lang="en-US" dirty="0">
                <a:solidFill>
                  <a:srgbClr val="000000"/>
                </a:solidFill>
                <a:cs typeface="Times New Roman" pitchFamily="18" charset="0"/>
              </a:rPr>
              <a:t> builds on </a:t>
            </a:r>
            <a:r>
              <a:rPr lang="en-US" dirty="0" err="1">
                <a:solidFill>
                  <a:srgbClr val="000000"/>
                </a:solidFill>
                <a:cs typeface="Times New Roman" pitchFamily="18" charset="0"/>
              </a:rPr>
              <a:t>Xpath</a:t>
            </a:r>
            <a:r>
              <a:rPr lang="en-US" dirty="0">
                <a:solidFill>
                  <a:srgbClr val="000000"/>
                </a:solidFill>
                <a:cs typeface="Times New Roman" pitchFamily="18" charset="0"/>
              </a:rPr>
              <a:t> to support addressing into the internal structures of XML documents. Thus, you can use the XML markup to link to specific parts of another document without supplying an ID reference.</a:t>
            </a:r>
          </a:p>
          <a:p>
            <a:pPr algn="just"/>
            <a:endParaRPr lang="en-US" dirty="0">
              <a:cs typeface="Times New Roman" pitchFamily="18" charset="0"/>
            </a:endParaRPr>
          </a:p>
          <a:p>
            <a:pPr algn="just"/>
            <a:r>
              <a:rPr lang="en-US" b="1" u="sng" dirty="0">
                <a:cs typeface="Times New Roman" pitchFamily="18" charset="0"/>
              </a:rPr>
              <a:t>XML Namespaces</a:t>
            </a:r>
          </a:p>
          <a:p>
            <a:pPr algn="just"/>
            <a:r>
              <a:rPr lang="en-US" dirty="0">
                <a:solidFill>
                  <a:srgbClr val="000000"/>
                </a:solidFill>
                <a:cs typeface="Times New Roman" pitchFamily="18" charset="0"/>
              </a:rPr>
              <a:t>Is a way of assigning unique names to document constructs so that software can operate correctly and avoid collisions. Namespaces allow context to be given to element names, which allows them to remain unique and thus process able.</a:t>
            </a:r>
            <a:endParaRPr lang="en-US" dirty="0">
              <a:cs typeface="Times New Roman" pitchFamily="18" charset="0"/>
            </a:endParaRPr>
          </a:p>
          <a:p>
            <a:pPr algn="just"/>
            <a:r>
              <a:rPr lang="en-US" dirty="0">
                <a:solidFill>
                  <a:srgbClr val="000000"/>
                </a:solidFill>
                <a:cs typeface="Times New Roman" pitchFamily="18" charset="0"/>
              </a:rPr>
              <a:t> </a:t>
            </a:r>
            <a:endParaRPr lang="en-US" dirty="0">
              <a:cs typeface="Times New Roman" pitchFamily="18" charset="0"/>
            </a:endParaRPr>
          </a:p>
          <a:p>
            <a:pPr algn="just"/>
            <a:r>
              <a:rPr lang="en-US" dirty="0">
                <a:solidFill>
                  <a:srgbClr val="000000"/>
                </a:solidFill>
                <a:cs typeface="Times New Roman" pitchFamily="18" charset="0"/>
              </a:rPr>
              <a:t> </a:t>
            </a:r>
            <a:endParaRPr lang="en-US" dirty="0">
              <a:cs typeface="Times New Roman" pitchFamily="18" charset="0"/>
            </a:endParaRPr>
          </a:p>
          <a:p>
            <a:pPr algn="just"/>
            <a:endParaRPr lang="en-US" dirty="0">
              <a:cs typeface="Times New Roman" pitchFamily="18" charset="0"/>
            </a:endParaRPr>
          </a:p>
          <a:p>
            <a:pPr algn="just"/>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798C9CEF-E8FF-4028-8E34-40AD13503A22}" type="slidenum">
              <a:rPr lang="en-US"/>
              <a:pPr/>
              <a:t>143</a:t>
            </a:fld>
            <a:endParaRPr lang="en-US"/>
          </a:p>
        </p:txBody>
      </p:sp>
      <p:sp>
        <p:nvSpPr>
          <p:cNvPr id="747522" name="Rectangle 2"/>
          <p:cNvSpPr>
            <a:spLocks noGrp="1" noChangeArrowheads="1"/>
          </p:cNvSpPr>
          <p:nvPr>
            <p:ph type="body" idx="1"/>
          </p:nvPr>
        </p:nvSpPr>
        <p:spPr>
          <a:xfrm>
            <a:off x="913675" y="685096"/>
            <a:ext cx="5183191" cy="7773808"/>
          </a:xfrm>
          <a:noFill/>
          <a:ln/>
        </p:spPr>
        <p:txBody>
          <a:bodyPr/>
          <a:lstStyle/>
          <a:p>
            <a:pPr algn="just"/>
            <a:r>
              <a:rPr lang="en-US" dirty="0">
                <a:solidFill>
                  <a:srgbClr val="000000"/>
                </a:solidFill>
                <a:latin typeface="Symbol" pitchFamily="18" charset="2"/>
                <a:cs typeface="Times New Roman" pitchFamily="18" charset="0"/>
              </a:rPr>
              <a:t>·</a:t>
            </a:r>
            <a:r>
              <a:rPr lang="en-US" dirty="0">
                <a:solidFill>
                  <a:srgbClr val="000000"/>
                </a:solidFill>
                <a:cs typeface="Times New Roman" pitchFamily="18" charset="0"/>
              </a:rPr>
              <a:t>        </a:t>
            </a:r>
            <a:r>
              <a:rPr lang="en-US" b="1" dirty="0">
                <a:solidFill>
                  <a:srgbClr val="000000"/>
                </a:solidFill>
                <a:cs typeface="Times New Roman" pitchFamily="18" charset="0"/>
              </a:rPr>
              <a:t>XML Path Language (</a:t>
            </a:r>
            <a:r>
              <a:rPr lang="en-US" b="1" dirty="0" err="1">
                <a:solidFill>
                  <a:srgbClr val="000000"/>
                </a:solidFill>
                <a:cs typeface="Times New Roman" pitchFamily="18" charset="0"/>
              </a:rPr>
              <a:t>Xpath</a:t>
            </a:r>
            <a:r>
              <a:rPr lang="en-US" b="1" dirty="0">
                <a:solidFill>
                  <a:srgbClr val="000000"/>
                </a:solidFill>
                <a:cs typeface="Times New Roman" pitchFamily="18" charset="0"/>
              </a:rPr>
              <a:t>)</a:t>
            </a:r>
            <a:endParaRPr lang="en-US" b="1" dirty="0">
              <a:cs typeface="Times New Roman" pitchFamily="18" charset="0"/>
            </a:endParaRPr>
          </a:p>
          <a:p>
            <a:pPr algn="just"/>
            <a:r>
              <a:rPr lang="en-US" dirty="0">
                <a:solidFill>
                  <a:srgbClr val="000000"/>
                </a:solidFill>
                <a:cs typeface="Times New Roman" pitchFamily="18" charset="0"/>
              </a:rPr>
              <a:t>The primary purpose of </a:t>
            </a:r>
            <a:r>
              <a:rPr lang="en-US" dirty="0" err="1">
                <a:solidFill>
                  <a:srgbClr val="000000"/>
                </a:solidFill>
                <a:cs typeface="Times New Roman" pitchFamily="18" charset="0"/>
              </a:rPr>
              <a:t>Xpath</a:t>
            </a:r>
            <a:r>
              <a:rPr lang="en-US" dirty="0">
                <a:solidFill>
                  <a:srgbClr val="000000"/>
                </a:solidFill>
                <a:cs typeface="Times New Roman" pitchFamily="18" charset="0"/>
              </a:rPr>
              <a:t> is to do the actual addressing of parts rather than the whole XML document.</a:t>
            </a:r>
          </a:p>
          <a:p>
            <a:pPr algn="just"/>
            <a:endParaRPr lang="en-US" dirty="0">
              <a:cs typeface="Times New Roman" pitchFamily="18" charset="0"/>
            </a:endParaRPr>
          </a:p>
          <a:p>
            <a:pPr algn="just"/>
            <a:r>
              <a:rPr lang="en-US" dirty="0">
                <a:solidFill>
                  <a:srgbClr val="000000"/>
                </a:solidFill>
                <a:latin typeface="Symbol" pitchFamily="18" charset="2"/>
                <a:cs typeface="Times New Roman" pitchFamily="18" charset="0"/>
              </a:rPr>
              <a:t>·</a:t>
            </a:r>
            <a:r>
              <a:rPr lang="en-US" dirty="0">
                <a:solidFill>
                  <a:srgbClr val="000000"/>
                </a:solidFill>
                <a:cs typeface="Times New Roman" pitchFamily="18" charset="0"/>
              </a:rPr>
              <a:t>        </a:t>
            </a:r>
            <a:r>
              <a:rPr lang="en-US" b="1" dirty="0">
                <a:solidFill>
                  <a:srgbClr val="000000"/>
                </a:solidFill>
                <a:cs typeface="Times New Roman" pitchFamily="18" charset="0"/>
              </a:rPr>
              <a:t>XML Linking Language (</a:t>
            </a:r>
            <a:r>
              <a:rPr lang="en-US" b="1" dirty="0" err="1">
                <a:solidFill>
                  <a:srgbClr val="000000"/>
                </a:solidFill>
                <a:cs typeface="Times New Roman" pitchFamily="18" charset="0"/>
              </a:rPr>
              <a:t>Xlink</a:t>
            </a:r>
            <a:r>
              <a:rPr lang="en-US" b="1" dirty="0">
                <a:solidFill>
                  <a:srgbClr val="000000"/>
                </a:solidFill>
                <a:cs typeface="Times New Roman" pitchFamily="18" charset="0"/>
              </a:rPr>
              <a:t>)</a:t>
            </a:r>
            <a:endParaRPr lang="en-US" b="1" dirty="0">
              <a:cs typeface="Times New Roman" pitchFamily="18" charset="0"/>
            </a:endParaRPr>
          </a:p>
          <a:p>
            <a:pPr algn="just"/>
            <a:r>
              <a:rPr lang="en-US" dirty="0">
                <a:solidFill>
                  <a:srgbClr val="000000"/>
                </a:solidFill>
                <a:cs typeface="Times New Roman" pitchFamily="18" charset="0"/>
              </a:rPr>
              <a:t>It uses XML syntax to create structures to describe both simple unidirectional links of today’s HTML as well as more sophisticated multidirectional links. The important part of </a:t>
            </a:r>
            <a:r>
              <a:rPr lang="en-US" dirty="0" err="1">
                <a:solidFill>
                  <a:srgbClr val="000000"/>
                </a:solidFill>
                <a:cs typeface="Times New Roman" pitchFamily="18" charset="0"/>
              </a:rPr>
              <a:t>Xlink</a:t>
            </a:r>
            <a:r>
              <a:rPr lang="en-US" dirty="0">
                <a:solidFill>
                  <a:srgbClr val="000000"/>
                </a:solidFill>
                <a:cs typeface="Times New Roman" pitchFamily="18" charset="0"/>
              </a:rPr>
              <a:t> is that is defines the relationship between two or more data objects  (or portion of objects) as opposed to a whole document.</a:t>
            </a:r>
          </a:p>
          <a:p>
            <a:pPr algn="just"/>
            <a:endParaRPr lang="en-US" dirty="0">
              <a:cs typeface="Times New Roman" pitchFamily="18" charset="0"/>
            </a:endParaRPr>
          </a:p>
          <a:p>
            <a:pPr algn="just"/>
            <a:r>
              <a:rPr lang="en-US" dirty="0">
                <a:solidFill>
                  <a:srgbClr val="000000"/>
                </a:solidFill>
                <a:latin typeface="Symbol" pitchFamily="18" charset="2"/>
                <a:cs typeface="Times New Roman" pitchFamily="18" charset="0"/>
              </a:rPr>
              <a:t>·</a:t>
            </a:r>
            <a:r>
              <a:rPr lang="en-US" dirty="0">
                <a:solidFill>
                  <a:srgbClr val="000000"/>
                </a:solidFill>
                <a:cs typeface="Times New Roman" pitchFamily="18" charset="0"/>
              </a:rPr>
              <a:t>        </a:t>
            </a:r>
            <a:r>
              <a:rPr lang="en-US" b="1" dirty="0">
                <a:solidFill>
                  <a:srgbClr val="000000"/>
                </a:solidFill>
                <a:cs typeface="Times New Roman" pitchFamily="18" charset="0"/>
              </a:rPr>
              <a:t>XML Pointer Language (</a:t>
            </a:r>
            <a:r>
              <a:rPr lang="en-US" b="1" dirty="0" err="1">
                <a:solidFill>
                  <a:srgbClr val="000000"/>
                </a:solidFill>
                <a:cs typeface="Times New Roman" pitchFamily="18" charset="0"/>
              </a:rPr>
              <a:t>Xpointer</a:t>
            </a:r>
            <a:r>
              <a:rPr lang="en-US" b="1" dirty="0">
                <a:solidFill>
                  <a:srgbClr val="000000"/>
                </a:solidFill>
                <a:cs typeface="Times New Roman" pitchFamily="18" charset="0"/>
              </a:rPr>
              <a:t>)</a:t>
            </a:r>
            <a:endParaRPr lang="en-US" b="1" dirty="0">
              <a:cs typeface="Times New Roman" pitchFamily="18" charset="0"/>
            </a:endParaRPr>
          </a:p>
          <a:p>
            <a:pPr algn="just"/>
            <a:r>
              <a:rPr lang="en-US" dirty="0" err="1">
                <a:solidFill>
                  <a:srgbClr val="000000"/>
                </a:solidFill>
                <a:cs typeface="Times New Roman" pitchFamily="18" charset="0"/>
              </a:rPr>
              <a:t>Xpointer</a:t>
            </a:r>
            <a:r>
              <a:rPr lang="en-US" dirty="0">
                <a:solidFill>
                  <a:srgbClr val="000000"/>
                </a:solidFill>
                <a:cs typeface="Times New Roman" pitchFamily="18" charset="0"/>
              </a:rPr>
              <a:t> builds on </a:t>
            </a:r>
            <a:r>
              <a:rPr lang="en-US" dirty="0" err="1">
                <a:solidFill>
                  <a:srgbClr val="000000"/>
                </a:solidFill>
                <a:cs typeface="Times New Roman" pitchFamily="18" charset="0"/>
              </a:rPr>
              <a:t>Xpath</a:t>
            </a:r>
            <a:r>
              <a:rPr lang="en-US" dirty="0">
                <a:solidFill>
                  <a:srgbClr val="000000"/>
                </a:solidFill>
                <a:cs typeface="Times New Roman" pitchFamily="18" charset="0"/>
              </a:rPr>
              <a:t> to support addressing into the internal structures of XML documents. Thus, you can use the XML markup to link to specific parts of another document without supplying an ID reference.</a:t>
            </a:r>
          </a:p>
          <a:p>
            <a:pPr algn="just"/>
            <a:endParaRPr lang="en-US" dirty="0">
              <a:cs typeface="Times New Roman" pitchFamily="18" charset="0"/>
            </a:endParaRPr>
          </a:p>
          <a:p>
            <a:pPr algn="just"/>
            <a:r>
              <a:rPr lang="en-US" b="1" u="sng" dirty="0">
                <a:cs typeface="Times New Roman" pitchFamily="18" charset="0"/>
              </a:rPr>
              <a:t>XML Namespaces</a:t>
            </a:r>
          </a:p>
          <a:p>
            <a:pPr algn="just"/>
            <a:r>
              <a:rPr lang="en-US" dirty="0">
                <a:solidFill>
                  <a:srgbClr val="000000"/>
                </a:solidFill>
                <a:cs typeface="Times New Roman" pitchFamily="18" charset="0"/>
              </a:rPr>
              <a:t>Is a way of assigning unique names to document constructs so that software can operate correctly and avoid collisions. Namespaces allow context to be given to element names, which allows them to remain unique and thus process able.</a:t>
            </a:r>
            <a:endParaRPr lang="en-US" dirty="0">
              <a:cs typeface="Times New Roman" pitchFamily="18" charset="0"/>
            </a:endParaRPr>
          </a:p>
          <a:p>
            <a:pPr algn="just"/>
            <a:r>
              <a:rPr lang="en-US" dirty="0">
                <a:solidFill>
                  <a:srgbClr val="000000"/>
                </a:solidFill>
                <a:cs typeface="Times New Roman" pitchFamily="18" charset="0"/>
              </a:rPr>
              <a:t> </a:t>
            </a:r>
            <a:endParaRPr lang="en-US" dirty="0">
              <a:cs typeface="Times New Roman" pitchFamily="18" charset="0"/>
            </a:endParaRPr>
          </a:p>
          <a:p>
            <a:pPr algn="just"/>
            <a:r>
              <a:rPr lang="en-US" dirty="0">
                <a:solidFill>
                  <a:srgbClr val="000000"/>
                </a:solidFill>
                <a:cs typeface="Times New Roman" pitchFamily="18" charset="0"/>
              </a:rPr>
              <a:t> </a:t>
            </a:r>
            <a:endParaRPr lang="en-US" dirty="0">
              <a:cs typeface="Times New Roman" pitchFamily="18" charset="0"/>
            </a:endParaRPr>
          </a:p>
          <a:p>
            <a:pPr algn="just"/>
            <a:endParaRPr lang="en-US" dirty="0">
              <a:cs typeface="Times New Roman" pitchFamily="18" charset="0"/>
            </a:endParaRPr>
          </a:p>
          <a:p>
            <a:pPr algn="just"/>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B59D3C-8848-4049-8CD4-B9ACF8DAAE62}" type="slidenum">
              <a:rPr lang="en-US" smtClean="0"/>
              <a:pPr/>
              <a:t>85</a:t>
            </a:fld>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p:cNvSpPr>
            <a:spLocks noGrp="1" noChangeArrowheads="1"/>
          </p:cNvSpPr>
          <p:nvPr>
            <p:ph type="sldNum" sz="quarter" idx="5"/>
          </p:nvPr>
        </p:nvSpPr>
        <p:spPr>
          <a:ln/>
        </p:spPr>
        <p:txBody>
          <a:bodyPr/>
          <a:lstStyle/>
          <a:p>
            <a:fld id="{798C9CEF-E8FF-4028-8E34-40AD13503A22}" type="slidenum">
              <a:rPr lang="en-US"/>
              <a:pPr/>
              <a:t>144</a:t>
            </a:fld>
            <a:endParaRPr lang="en-US"/>
          </a:p>
        </p:txBody>
      </p:sp>
      <p:sp>
        <p:nvSpPr>
          <p:cNvPr id="747522" name="Rectangle 2"/>
          <p:cNvSpPr>
            <a:spLocks noGrp="1" noChangeArrowheads="1"/>
          </p:cNvSpPr>
          <p:nvPr>
            <p:ph type="body" idx="1"/>
          </p:nvPr>
        </p:nvSpPr>
        <p:spPr>
          <a:xfrm>
            <a:off x="913675" y="685096"/>
            <a:ext cx="5183191" cy="7773808"/>
          </a:xfrm>
          <a:noFill/>
          <a:ln/>
        </p:spPr>
        <p:txBody>
          <a:bodyPr/>
          <a:lstStyle/>
          <a:p>
            <a:pPr algn="just"/>
            <a:r>
              <a:rPr lang="en-US" dirty="0">
                <a:solidFill>
                  <a:srgbClr val="000000"/>
                </a:solidFill>
                <a:latin typeface="Symbol" pitchFamily="18" charset="2"/>
                <a:cs typeface="Times New Roman" pitchFamily="18" charset="0"/>
              </a:rPr>
              <a:t>·</a:t>
            </a:r>
            <a:r>
              <a:rPr lang="en-US" dirty="0">
                <a:solidFill>
                  <a:srgbClr val="000000"/>
                </a:solidFill>
                <a:cs typeface="Times New Roman" pitchFamily="18" charset="0"/>
              </a:rPr>
              <a:t>        </a:t>
            </a:r>
            <a:r>
              <a:rPr lang="en-US" b="1" dirty="0">
                <a:solidFill>
                  <a:srgbClr val="000000"/>
                </a:solidFill>
                <a:cs typeface="Times New Roman" pitchFamily="18" charset="0"/>
              </a:rPr>
              <a:t>XML Path Language (</a:t>
            </a:r>
            <a:r>
              <a:rPr lang="en-US" b="1" dirty="0" err="1">
                <a:solidFill>
                  <a:srgbClr val="000000"/>
                </a:solidFill>
                <a:cs typeface="Times New Roman" pitchFamily="18" charset="0"/>
              </a:rPr>
              <a:t>Xpath</a:t>
            </a:r>
            <a:r>
              <a:rPr lang="en-US" b="1" dirty="0">
                <a:solidFill>
                  <a:srgbClr val="000000"/>
                </a:solidFill>
                <a:cs typeface="Times New Roman" pitchFamily="18" charset="0"/>
              </a:rPr>
              <a:t>)</a:t>
            </a:r>
            <a:endParaRPr lang="en-US" b="1" dirty="0">
              <a:cs typeface="Times New Roman" pitchFamily="18" charset="0"/>
            </a:endParaRPr>
          </a:p>
          <a:p>
            <a:pPr algn="just"/>
            <a:r>
              <a:rPr lang="en-US" dirty="0">
                <a:solidFill>
                  <a:srgbClr val="000000"/>
                </a:solidFill>
                <a:cs typeface="Times New Roman" pitchFamily="18" charset="0"/>
              </a:rPr>
              <a:t>The primary purpose of </a:t>
            </a:r>
            <a:r>
              <a:rPr lang="en-US" dirty="0" err="1">
                <a:solidFill>
                  <a:srgbClr val="000000"/>
                </a:solidFill>
                <a:cs typeface="Times New Roman" pitchFamily="18" charset="0"/>
              </a:rPr>
              <a:t>Xpath</a:t>
            </a:r>
            <a:r>
              <a:rPr lang="en-US" dirty="0">
                <a:solidFill>
                  <a:srgbClr val="000000"/>
                </a:solidFill>
                <a:cs typeface="Times New Roman" pitchFamily="18" charset="0"/>
              </a:rPr>
              <a:t> is to do the actual addressing of parts rather than the whole XML document.</a:t>
            </a:r>
          </a:p>
          <a:p>
            <a:pPr algn="just"/>
            <a:endParaRPr lang="en-US" dirty="0">
              <a:cs typeface="Times New Roman" pitchFamily="18" charset="0"/>
            </a:endParaRPr>
          </a:p>
          <a:p>
            <a:pPr algn="just"/>
            <a:r>
              <a:rPr lang="en-US" dirty="0">
                <a:solidFill>
                  <a:srgbClr val="000000"/>
                </a:solidFill>
                <a:latin typeface="Symbol" pitchFamily="18" charset="2"/>
                <a:cs typeface="Times New Roman" pitchFamily="18" charset="0"/>
              </a:rPr>
              <a:t>·</a:t>
            </a:r>
            <a:r>
              <a:rPr lang="en-US" dirty="0">
                <a:solidFill>
                  <a:srgbClr val="000000"/>
                </a:solidFill>
                <a:cs typeface="Times New Roman" pitchFamily="18" charset="0"/>
              </a:rPr>
              <a:t>        </a:t>
            </a:r>
            <a:r>
              <a:rPr lang="en-US" b="1" dirty="0">
                <a:solidFill>
                  <a:srgbClr val="000000"/>
                </a:solidFill>
                <a:cs typeface="Times New Roman" pitchFamily="18" charset="0"/>
              </a:rPr>
              <a:t>XML Linking Language (</a:t>
            </a:r>
            <a:r>
              <a:rPr lang="en-US" b="1" dirty="0" err="1">
                <a:solidFill>
                  <a:srgbClr val="000000"/>
                </a:solidFill>
                <a:cs typeface="Times New Roman" pitchFamily="18" charset="0"/>
              </a:rPr>
              <a:t>Xlink</a:t>
            </a:r>
            <a:r>
              <a:rPr lang="en-US" b="1" dirty="0">
                <a:solidFill>
                  <a:srgbClr val="000000"/>
                </a:solidFill>
                <a:cs typeface="Times New Roman" pitchFamily="18" charset="0"/>
              </a:rPr>
              <a:t>)</a:t>
            </a:r>
            <a:endParaRPr lang="en-US" b="1" dirty="0">
              <a:cs typeface="Times New Roman" pitchFamily="18" charset="0"/>
            </a:endParaRPr>
          </a:p>
          <a:p>
            <a:pPr algn="just"/>
            <a:r>
              <a:rPr lang="en-US" dirty="0">
                <a:solidFill>
                  <a:srgbClr val="000000"/>
                </a:solidFill>
                <a:cs typeface="Times New Roman" pitchFamily="18" charset="0"/>
              </a:rPr>
              <a:t>It uses XML syntax to create structures to describe both simple unidirectional links of today’s HTML as well as more sophisticated multidirectional links. The important part of </a:t>
            </a:r>
            <a:r>
              <a:rPr lang="en-US" dirty="0" err="1">
                <a:solidFill>
                  <a:srgbClr val="000000"/>
                </a:solidFill>
                <a:cs typeface="Times New Roman" pitchFamily="18" charset="0"/>
              </a:rPr>
              <a:t>Xlink</a:t>
            </a:r>
            <a:r>
              <a:rPr lang="en-US" dirty="0">
                <a:solidFill>
                  <a:srgbClr val="000000"/>
                </a:solidFill>
                <a:cs typeface="Times New Roman" pitchFamily="18" charset="0"/>
              </a:rPr>
              <a:t> is that is defines the relationship between two or more data objects  (or portion of objects) as opposed to a whole document.</a:t>
            </a:r>
          </a:p>
          <a:p>
            <a:pPr algn="just"/>
            <a:endParaRPr lang="en-US" dirty="0">
              <a:cs typeface="Times New Roman" pitchFamily="18" charset="0"/>
            </a:endParaRPr>
          </a:p>
          <a:p>
            <a:pPr algn="just"/>
            <a:r>
              <a:rPr lang="en-US" dirty="0">
                <a:solidFill>
                  <a:srgbClr val="000000"/>
                </a:solidFill>
                <a:latin typeface="Symbol" pitchFamily="18" charset="2"/>
                <a:cs typeface="Times New Roman" pitchFamily="18" charset="0"/>
              </a:rPr>
              <a:t>·</a:t>
            </a:r>
            <a:r>
              <a:rPr lang="en-US" dirty="0">
                <a:solidFill>
                  <a:srgbClr val="000000"/>
                </a:solidFill>
                <a:cs typeface="Times New Roman" pitchFamily="18" charset="0"/>
              </a:rPr>
              <a:t>        </a:t>
            </a:r>
            <a:r>
              <a:rPr lang="en-US" b="1" dirty="0">
                <a:solidFill>
                  <a:srgbClr val="000000"/>
                </a:solidFill>
                <a:cs typeface="Times New Roman" pitchFamily="18" charset="0"/>
              </a:rPr>
              <a:t>XML Pointer Language (</a:t>
            </a:r>
            <a:r>
              <a:rPr lang="en-US" b="1" dirty="0" err="1">
                <a:solidFill>
                  <a:srgbClr val="000000"/>
                </a:solidFill>
                <a:cs typeface="Times New Roman" pitchFamily="18" charset="0"/>
              </a:rPr>
              <a:t>Xpointer</a:t>
            </a:r>
            <a:r>
              <a:rPr lang="en-US" b="1" dirty="0">
                <a:solidFill>
                  <a:srgbClr val="000000"/>
                </a:solidFill>
                <a:cs typeface="Times New Roman" pitchFamily="18" charset="0"/>
              </a:rPr>
              <a:t>)</a:t>
            </a:r>
            <a:endParaRPr lang="en-US" b="1" dirty="0">
              <a:cs typeface="Times New Roman" pitchFamily="18" charset="0"/>
            </a:endParaRPr>
          </a:p>
          <a:p>
            <a:pPr algn="just"/>
            <a:r>
              <a:rPr lang="en-US" dirty="0" err="1">
                <a:solidFill>
                  <a:srgbClr val="000000"/>
                </a:solidFill>
                <a:cs typeface="Times New Roman" pitchFamily="18" charset="0"/>
              </a:rPr>
              <a:t>Xpointer</a:t>
            </a:r>
            <a:r>
              <a:rPr lang="en-US" dirty="0">
                <a:solidFill>
                  <a:srgbClr val="000000"/>
                </a:solidFill>
                <a:cs typeface="Times New Roman" pitchFamily="18" charset="0"/>
              </a:rPr>
              <a:t> builds on </a:t>
            </a:r>
            <a:r>
              <a:rPr lang="en-US" dirty="0" err="1">
                <a:solidFill>
                  <a:srgbClr val="000000"/>
                </a:solidFill>
                <a:cs typeface="Times New Roman" pitchFamily="18" charset="0"/>
              </a:rPr>
              <a:t>Xpath</a:t>
            </a:r>
            <a:r>
              <a:rPr lang="en-US" dirty="0">
                <a:solidFill>
                  <a:srgbClr val="000000"/>
                </a:solidFill>
                <a:cs typeface="Times New Roman" pitchFamily="18" charset="0"/>
              </a:rPr>
              <a:t> to support addressing into the internal structures of XML documents. Thus, you can use the XML markup to link to specific parts of another document without supplying an ID reference.</a:t>
            </a:r>
          </a:p>
          <a:p>
            <a:pPr algn="just"/>
            <a:endParaRPr lang="en-US" dirty="0">
              <a:cs typeface="Times New Roman" pitchFamily="18" charset="0"/>
            </a:endParaRPr>
          </a:p>
          <a:p>
            <a:pPr algn="just"/>
            <a:r>
              <a:rPr lang="en-US" b="1" u="sng" dirty="0">
                <a:cs typeface="Times New Roman" pitchFamily="18" charset="0"/>
              </a:rPr>
              <a:t>XML Namespaces</a:t>
            </a:r>
          </a:p>
          <a:p>
            <a:pPr algn="just"/>
            <a:r>
              <a:rPr lang="en-US" dirty="0">
                <a:solidFill>
                  <a:srgbClr val="000000"/>
                </a:solidFill>
                <a:cs typeface="Times New Roman" pitchFamily="18" charset="0"/>
              </a:rPr>
              <a:t>Is a way of assigning unique names to document constructs so that software can operate correctly and avoid collisions. Namespaces allow context to be given to element names, which allows them to remain unique and thus process able.</a:t>
            </a:r>
            <a:endParaRPr lang="en-US" dirty="0">
              <a:cs typeface="Times New Roman" pitchFamily="18" charset="0"/>
            </a:endParaRPr>
          </a:p>
          <a:p>
            <a:pPr algn="just"/>
            <a:r>
              <a:rPr lang="en-US" dirty="0">
                <a:solidFill>
                  <a:srgbClr val="000000"/>
                </a:solidFill>
                <a:cs typeface="Times New Roman" pitchFamily="18" charset="0"/>
              </a:rPr>
              <a:t> </a:t>
            </a:r>
            <a:endParaRPr lang="en-US" dirty="0">
              <a:cs typeface="Times New Roman" pitchFamily="18" charset="0"/>
            </a:endParaRPr>
          </a:p>
          <a:p>
            <a:pPr algn="just"/>
            <a:r>
              <a:rPr lang="en-US" dirty="0">
                <a:solidFill>
                  <a:srgbClr val="000000"/>
                </a:solidFill>
                <a:cs typeface="Times New Roman" pitchFamily="18" charset="0"/>
              </a:rPr>
              <a:t> </a:t>
            </a:r>
            <a:endParaRPr lang="en-US" dirty="0">
              <a:cs typeface="Times New Roman" pitchFamily="18" charset="0"/>
            </a:endParaRPr>
          </a:p>
          <a:p>
            <a:pPr algn="just"/>
            <a:endParaRPr lang="en-US" dirty="0">
              <a:cs typeface="Times New Roman" pitchFamily="18" charset="0"/>
            </a:endParaRPr>
          </a:p>
          <a:p>
            <a:pPr algn="just"/>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B59D3C-8848-4049-8CD4-B9ACF8DAAE62}" type="slidenum">
              <a:rPr lang="en-US" smtClean="0"/>
              <a:pPr/>
              <a:t>86</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B59D3C-8848-4049-8CD4-B9ACF8DAAE62}" type="slidenum">
              <a:rPr lang="en-US" smtClean="0"/>
              <a:pPr/>
              <a:t>87</a:t>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B59D3C-8848-4049-8CD4-B9ACF8DAAE62}" type="slidenum">
              <a:rPr lang="en-US" smtClean="0"/>
              <a:pPr/>
              <a:t>88</a:t>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B59D3C-8848-4049-8CD4-B9ACF8DAAE62}" type="slidenum">
              <a:rPr lang="en-US" smtClean="0"/>
              <a:pPr/>
              <a:t>89</a:t>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EB59D3C-8848-4049-8CD4-B9ACF8DAAE62}" type="slidenum">
              <a:rPr lang="en-US" smtClean="0"/>
              <a:pPr/>
              <a:t>90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3F882372-B32A-41C7-B060-74C85C5D089A}" type="datetime1">
              <a:rPr lang="en-US" smtClean="0"/>
              <a:pPr/>
              <a:t>1/14/2025</a:t>
            </a:fld>
            <a:endParaRPr lang="en-US"/>
          </a:p>
        </p:txBody>
      </p:sp>
      <p:sp>
        <p:nvSpPr>
          <p:cNvPr id="5" name="Footer Placeholder 4"/>
          <p:cNvSpPr>
            <a:spLocks noGrp="1"/>
          </p:cNvSpPr>
          <p:nvPr>
            <p:ph type="ftr" sz="quarter" idx="11"/>
          </p:nvPr>
        </p:nvSpPr>
        <p:spPr/>
        <p:txBody>
          <a:bodyPr/>
          <a:lstStyle/>
          <a:p>
            <a:r>
              <a:rPr lang="en-US"/>
              <a:t>Prepared by Prof. M. R. Dhage, Sinhgad College of Engineering, Pune</a:t>
            </a:r>
          </a:p>
        </p:txBody>
      </p:sp>
      <p:sp>
        <p:nvSpPr>
          <p:cNvPr id="6" name="Slide Number Placeholder 5"/>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1BEC4D-E22F-4CC7-8238-EB4B65B4A966}" type="datetime1">
              <a:rPr lang="en-US" smtClean="0"/>
              <a:pPr/>
              <a:t>1/14/2025</a:t>
            </a:fld>
            <a:endParaRPr lang="en-US"/>
          </a:p>
        </p:txBody>
      </p:sp>
      <p:sp>
        <p:nvSpPr>
          <p:cNvPr id="5" name="Footer Placeholder 4"/>
          <p:cNvSpPr>
            <a:spLocks noGrp="1"/>
          </p:cNvSpPr>
          <p:nvPr>
            <p:ph type="ftr" sz="quarter" idx="11"/>
          </p:nvPr>
        </p:nvSpPr>
        <p:spPr/>
        <p:txBody>
          <a:bodyPr/>
          <a:lstStyle/>
          <a:p>
            <a:r>
              <a:rPr lang="en-US"/>
              <a:t>Prepared by Prof. M. R. Dhage, Sinhgad College of Engineering, Pune</a:t>
            </a:r>
          </a:p>
        </p:txBody>
      </p:sp>
      <p:sp>
        <p:nvSpPr>
          <p:cNvPr id="6" name="Slide Number Placeholder 5"/>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E4EB544-7CE9-4286-9383-E1AEC521F1B0}" type="datetime1">
              <a:rPr lang="en-US" smtClean="0"/>
              <a:pPr/>
              <a:t>1/14/2025</a:t>
            </a:fld>
            <a:endParaRPr lang="en-US"/>
          </a:p>
        </p:txBody>
      </p:sp>
      <p:sp>
        <p:nvSpPr>
          <p:cNvPr id="5" name="Footer Placeholder 4"/>
          <p:cNvSpPr>
            <a:spLocks noGrp="1"/>
          </p:cNvSpPr>
          <p:nvPr>
            <p:ph type="ftr" sz="quarter" idx="11"/>
          </p:nvPr>
        </p:nvSpPr>
        <p:spPr/>
        <p:txBody>
          <a:bodyPr/>
          <a:lstStyle/>
          <a:p>
            <a:r>
              <a:rPr lang="en-US"/>
              <a:t>Prepared by Prof. M. R. Dhage, Sinhgad College of Engineering, Pune</a:t>
            </a:r>
          </a:p>
        </p:txBody>
      </p:sp>
      <p:sp>
        <p:nvSpPr>
          <p:cNvPr id="6" name="Slide Number Placeholder 5"/>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1FFAD8E-CEEC-4C68-A907-2E2E4F760882}" type="datetime1">
              <a:rPr lang="en-US" smtClean="0"/>
              <a:pPr/>
              <a:t>1/14/2025</a:t>
            </a:fld>
            <a:endParaRPr lang="en-US"/>
          </a:p>
        </p:txBody>
      </p:sp>
      <p:sp>
        <p:nvSpPr>
          <p:cNvPr id="5" name="Footer Placeholder 4"/>
          <p:cNvSpPr>
            <a:spLocks noGrp="1"/>
          </p:cNvSpPr>
          <p:nvPr>
            <p:ph type="ftr" sz="quarter" idx="11"/>
          </p:nvPr>
        </p:nvSpPr>
        <p:spPr/>
        <p:txBody>
          <a:bodyPr/>
          <a:lstStyle/>
          <a:p>
            <a:r>
              <a:rPr lang="en-US"/>
              <a:t>Prepared by Prof. M. R. Dhage, Sinhgad College of Engineering, Pune</a:t>
            </a:r>
          </a:p>
        </p:txBody>
      </p:sp>
      <p:sp>
        <p:nvSpPr>
          <p:cNvPr id="6" name="Slide Number Placeholder 5"/>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F84C77-2A57-4F15-8804-C5316D5F3C55}" type="datetime1">
              <a:rPr lang="en-US" smtClean="0"/>
              <a:pPr/>
              <a:t>1/14/2025</a:t>
            </a:fld>
            <a:endParaRPr lang="en-US"/>
          </a:p>
        </p:txBody>
      </p:sp>
      <p:sp>
        <p:nvSpPr>
          <p:cNvPr id="5" name="Footer Placeholder 4"/>
          <p:cNvSpPr>
            <a:spLocks noGrp="1"/>
          </p:cNvSpPr>
          <p:nvPr>
            <p:ph type="ftr" sz="quarter" idx="11"/>
          </p:nvPr>
        </p:nvSpPr>
        <p:spPr/>
        <p:txBody>
          <a:bodyPr/>
          <a:lstStyle/>
          <a:p>
            <a:r>
              <a:rPr lang="en-US"/>
              <a:t>Prepared by Prof. M. R. Dhage, Sinhgad College of Engineering, Pune</a:t>
            </a:r>
          </a:p>
        </p:txBody>
      </p:sp>
      <p:sp>
        <p:nvSpPr>
          <p:cNvPr id="6" name="Slide Number Placeholder 5"/>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C40703-91C6-4C6B-A328-09A4ABFDB888}" type="datetime1">
              <a:rPr lang="en-US" smtClean="0"/>
              <a:pPr/>
              <a:t>1/14/2025</a:t>
            </a:fld>
            <a:endParaRPr lang="en-US"/>
          </a:p>
        </p:txBody>
      </p:sp>
      <p:sp>
        <p:nvSpPr>
          <p:cNvPr id="6" name="Footer Placeholder 5"/>
          <p:cNvSpPr>
            <a:spLocks noGrp="1"/>
          </p:cNvSpPr>
          <p:nvPr>
            <p:ph type="ftr" sz="quarter" idx="11"/>
          </p:nvPr>
        </p:nvSpPr>
        <p:spPr/>
        <p:txBody>
          <a:bodyPr/>
          <a:lstStyle/>
          <a:p>
            <a:r>
              <a:rPr lang="en-US"/>
              <a:t>Prepared by Prof. M. R. Dhage, Sinhgad College of Engineering, Pune</a:t>
            </a:r>
          </a:p>
        </p:txBody>
      </p:sp>
      <p:sp>
        <p:nvSpPr>
          <p:cNvPr id="7" name="Slide Number Placeholder 6"/>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E45588B-9991-4F33-8009-C23BC8C94D08}" type="datetime1">
              <a:rPr lang="en-US" smtClean="0"/>
              <a:pPr/>
              <a:t>1/14/2025</a:t>
            </a:fld>
            <a:endParaRPr lang="en-US"/>
          </a:p>
        </p:txBody>
      </p:sp>
      <p:sp>
        <p:nvSpPr>
          <p:cNvPr id="8" name="Footer Placeholder 7"/>
          <p:cNvSpPr>
            <a:spLocks noGrp="1"/>
          </p:cNvSpPr>
          <p:nvPr>
            <p:ph type="ftr" sz="quarter" idx="11"/>
          </p:nvPr>
        </p:nvSpPr>
        <p:spPr/>
        <p:txBody>
          <a:bodyPr/>
          <a:lstStyle/>
          <a:p>
            <a:r>
              <a:rPr lang="en-US"/>
              <a:t>Prepared by Prof. M. R. Dhage, Sinhgad College of Engineering, Pune</a:t>
            </a:r>
          </a:p>
        </p:txBody>
      </p:sp>
      <p:sp>
        <p:nvSpPr>
          <p:cNvPr id="9" name="Slide Number Placeholder 8"/>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30120B6-22BD-49B6-91AD-78B7DBA5743F}" type="datetime1">
              <a:rPr lang="en-US" smtClean="0"/>
              <a:pPr/>
              <a:t>1/14/2025</a:t>
            </a:fld>
            <a:endParaRPr lang="en-US"/>
          </a:p>
        </p:txBody>
      </p:sp>
      <p:sp>
        <p:nvSpPr>
          <p:cNvPr id="4" name="Footer Placeholder 3"/>
          <p:cNvSpPr>
            <a:spLocks noGrp="1"/>
          </p:cNvSpPr>
          <p:nvPr>
            <p:ph type="ftr" sz="quarter" idx="11"/>
          </p:nvPr>
        </p:nvSpPr>
        <p:spPr/>
        <p:txBody>
          <a:bodyPr/>
          <a:lstStyle/>
          <a:p>
            <a:r>
              <a:rPr lang="en-US"/>
              <a:t>Prepared by Prof. M. R. Dhage, Sinhgad College of Engineering, Pune</a:t>
            </a:r>
          </a:p>
        </p:txBody>
      </p:sp>
      <p:sp>
        <p:nvSpPr>
          <p:cNvPr id="5" name="Slide Number Placeholder 4"/>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089DEC-E0A7-46C8-BE9D-5AD4F1835F6D}" type="datetime1">
              <a:rPr lang="en-US" smtClean="0"/>
              <a:pPr/>
              <a:t>1/14/2025</a:t>
            </a:fld>
            <a:endParaRPr lang="en-US"/>
          </a:p>
        </p:txBody>
      </p:sp>
      <p:sp>
        <p:nvSpPr>
          <p:cNvPr id="3" name="Footer Placeholder 2"/>
          <p:cNvSpPr>
            <a:spLocks noGrp="1"/>
          </p:cNvSpPr>
          <p:nvPr>
            <p:ph type="ftr" sz="quarter" idx="11"/>
          </p:nvPr>
        </p:nvSpPr>
        <p:spPr/>
        <p:txBody>
          <a:bodyPr/>
          <a:lstStyle/>
          <a:p>
            <a:r>
              <a:rPr lang="en-US"/>
              <a:t>Prepared by Prof. M. R. Dhage, Sinhgad College of Engineering, Pune</a:t>
            </a:r>
          </a:p>
        </p:txBody>
      </p:sp>
      <p:sp>
        <p:nvSpPr>
          <p:cNvPr id="4" name="Slide Number Placeholder 3"/>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548D6A-D820-40A5-BBCB-32C433A5C952}" type="datetime1">
              <a:rPr lang="en-US" smtClean="0"/>
              <a:pPr/>
              <a:t>1/14/2025</a:t>
            </a:fld>
            <a:endParaRPr lang="en-US"/>
          </a:p>
        </p:txBody>
      </p:sp>
      <p:sp>
        <p:nvSpPr>
          <p:cNvPr id="6" name="Footer Placeholder 5"/>
          <p:cNvSpPr>
            <a:spLocks noGrp="1"/>
          </p:cNvSpPr>
          <p:nvPr>
            <p:ph type="ftr" sz="quarter" idx="11"/>
          </p:nvPr>
        </p:nvSpPr>
        <p:spPr/>
        <p:txBody>
          <a:bodyPr/>
          <a:lstStyle/>
          <a:p>
            <a:r>
              <a:rPr lang="en-US"/>
              <a:t>Prepared by Prof. M. R. Dhage, Sinhgad College of Engineering, Pune</a:t>
            </a:r>
          </a:p>
        </p:txBody>
      </p:sp>
      <p:sp>
        <p:nvSpPr>
          <p:cNvPr id="7" name="Slide Number Placeholder 6"/>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04A602A-64CE-45DF-9FD8-9C72573AE8E7}" type="datetime1">
              <a:rPr lang="en-US" smtClean="0"/>
              <a:pPr/>
              <a:t>1/14/2025</a:t>
            </a:fld>
            <a:endParaRPr lang="en-US"/>
          </a:p>
        </p:txBody>
      </p:sp>
      <p:sp>
        <p:nvSpPr>
          <p:cNvPr id="6" name="Footer Placeholder 5"/>
          <p:cNvSpPr>
            <a:spLocks noGrp="1"/>
          </p:cNvSpPr>
          <p:nvPr>
            <p:ph type="ftr" sz="quarter" idx="11"/>
          </p:nvPr>
        </p:nvSpPr>
        <p:spPr/>
        <p:txBody>
          <a:bodyPr/>
          <a:lstStyle/>
          <a:p>
            <a:r>
              <a:rPr lang="en-US"/>
              <a:t>Prepared by Prof. M. R. Dhage, Sinhgad College of Engineering, Pune</a:t>
            </a:r>
          </a:p>
        </p:txBody>
      </p:sp>
      <p:sp>
        <p:nvSpPr>
          <p:cNvPr id="7" name="Slide Number Placeholder 6"/>
          <p:cNvSpPr>
            <a:spLocks noGrp="1"/>
          </p:cNvSpPr>
          <p:nvPr>
            <p:ph type="sldNum" sz="quarter" idx="12"/>
          </p:nvPr>
        </p:nvSpPr>
        <p:spPr/>
        <p:txBody>
          <a:bodyPr/>
          <a:lstStyle/>
          <a:p>
            <a:fld id="{7C22E955-6233-41D8-880D-0D451F58EC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90511CA-8324-45D6-AEB1-100CF7E06422}" type="datetime1">
              <a:rPr lang="en-US" smtClean="0"/>
              <a:pPr/>
              <a:t>1/14/2025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Prepared by Prof. M. R. Dhage, Sinhgad College of Engineering, Pune</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22E955-6233-41D8-880D-0D451F58EC5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hyperlink" Target="form_text.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hyperlink" Target="form.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hyperlink" Target="form.html"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hyperlink" Target="form.html"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hyperlink" Target="form.html"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hyperlink" Target="form.html"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hyperlink" Target="header.html" TargetMode="External"/><Relationship Id="rId2" Type="http://schemas.openxmlformats.org/officeDocument/2006/relationships/hyperlink" Target="numtag.html" TargetMode="External"/><Relationship Id="rId1" Type="http://schemas.openxmlformats.org/officeDocument/2006/relationships/slideLayout" Target="../slideLayouts/slideLayout2.xml"/><Relationship Id="rId4" Type="http://schemas.openxmlformats.org/officeDocument/2006/relationships/hyperlink" Target="section.html" TargetMode="External"/></Relationships>
</file>

<file path=ppt/slides/_rels/slide107.xml.rels><?xml version="1.0" encoding="UTF-8" standalone="yes"?>
<Relationships xmlns="http://schemas.openxmlformats.org/package/2006/relationships"><Relationship Id="rId2" Type="http://schemas.openxmlformats.org/officeDocument/2006/relationships/hyperlink" Target="numtag.html" TargetMode="Externa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hyperlink" Target="inline_style.html"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hyperlink" Target="instyle.html" TargetMode="Externa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hyperlink" Target="inline_style.html"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hyperlink" Target="doclevel_style.ht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hyperlink" Target="inline_style.html"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hyperlink" Target="ext_css.html" TargetMode="External"/><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3" Type="http://schemas.openxmlformats.org/officeDocument/2006/relationships/hyperlink" Target="ext_css.html"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hyperlink" Target="sim_selectors.html" TargetMode="Externa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hyperlink" Target="sim_selectors.html"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hyperlink" Target="id_selectors.htm"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hyperlink" Target="class_selectors.html"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hyperlink" Target="spec_class.html" TargetMode="External"/><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hyperlink" Target="TRYCLASS.html" TargetMode="External"/></Relationships>
</file>

<file path=ppt/slides/_rels/slide126.xml.rels><?xml version="1.0" encoding="UTF-8" standalone="yes"?>
<Relationships xmlns="http://schemas.openxmlformats.org/package/2006/relationships"><Relationship Id="rId3" Type="http://schemas.openxmlformats.org/officeDocument/2006/relationships/hyperlink" Target="uni_selectors.html"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hyperlink" Target="grp_selectors.html"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hyperlink" Target="xmlfile.xml" TargetMode="Externa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hyperlink" Target="assignment2/intdtd.xml" TargetMode="Externa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hyperlink" Target="assignment2/extdtdxml.xml" TargetMode="Externa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8" Type="http://schemas.openxmlformats.org/officeDocument/2006/relationships/hyperlink" Target="https://www.w3schools.com/tags/tag_p.asp" TargetMode="External"/><Relationship Id="rId3" Type="http://schemas.openxmlformats.org/officeDocument/2006/relationships/hyperlink" Target="https://www.w3schools.com/tags/tag_html.asp" TargetMode="External"/><Relationship Id="rId7" Type="http://schemas.openxmlformats.org/officeDocument/2006/relationships/hyperlink" Target="https://www.w3schools.com/tags/tag_hn.asp" TargetMode="External"/><Relationship Id="rId2" Type="http://schemas.openxmlformats.org/officeDocument/2006/relationships/hyperlink" Target="https://www.w3schools.com/tags/tag_doctype.asp" TargetMode="External"/><Relationship Id="rId1" Type="http://schemas.openxmlformats.org/officeDocument/2006/relationships/slideLayout" Target="../slideLayouts/slideLayout2.xml"/><Relationship Id="rId6" Type="http://schemas.openxmlformats.org/officeDocument/2006/relationships/hyperlink" Target="https://www.w3schools.com/tags/tag_body.asp" TargetMode="External"/><Relationship Id="rId11" Type="http://schemas.openxmlformats.org/officeDocument/2006/relationships/hyperlink" Target="https://www.w3schools.com/tags/tag_comment.asp" TargetMode="External"/><Relationship Id="rId5" Type="http://schemas.openxmlformats.org/officeDocument/2006/relationships/hyperlink" Target="https://www.w3schools.com/tags/tag_title.asp" TargetMode="External"/><Relationship Id="rId10" Type="http://schemas.openxmlformats.org/officeDocument/2006/relationships/hyperlink" Target="https://www.w3schools.com/tags/tag_hr.asp" TargetMode="External"/><Relationship Id="rId4" Type="http://schemas.openxmlformats.org/officeDocument/2006/relationships/hyperlink" Target="https://www.w3schools.com/tags/tag_head.asp" TargetMode="External"/><Relationship Id="rId9" Type="http://schemas.openxmlformats.org/officeDocument/2006/relationships/hyperlink" Target="https://www.w3schools.com/tags/tag_br.asp" TargetMode="Externa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hyperlink" Target="first.htm" TargetMode="Externa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hyperlink" Target="second.html" TargetMode="Externa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hyperlink" Target="linkcolor.html" TargetMode="Externa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hyperlink" Target="table.html" TargetMode="Externa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table_span3.html" TargetMode="External"/><Relationship Id="rId2" Type="http://schemas.openxmlformats.org/officeDocument/2006/relationships/hyperlink" Target="table_span.html"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hyperlink" Target="table_span4.html" TargetMode="External"/><Relationship Id="rId2" Type="http://schemas.openxmlformats.org/officeDocument/2006/relationships/hyperlink" Target="table_span.html" TargetMode="External"/><Relationship Id="rId1" Type="http://schemas.openxmlformats.org/officeDocument/2006/relationships/slideLayout" Target="../slideLayouts/slideLayout2.xml"/><Relationship Id="rId4" Type="http://schemas.openxmlformats.org/officeDocument/2006/relationships/hyperlink" Target="table_span5.html" TargetMode="External"/></Relationships>
</file>

<file path=ppt/slides/_rels/slide7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hyperlink" Target="table_span.html"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table_spaceing&amp;padding.html" TargetMode="External"/><Relationship Id="rId2" Type="http://schemas.openxmlformats.org/officeDocument/2006/relationships/hyperlink" Target="table.html" TargetMode="Externa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8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hyperlink" Target="table_wid&amp;ht.html" TargetMode="Externa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hyperlink" Target="list_li.html" TargetMode="Externa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hyperlink" Target="list_li.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list_ul.html" TargetMode="Externa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hyperlink" Target="list_dl.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hyperlink" Target="image1.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hyperlink" Target="table_wid&amp;ht.html" TargetMode="Externa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hyperlink" Target="frame.html" TargetMode="Externa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hyperlink" Target="frame.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hyperlink" Target="frame_target.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hyperlink" Target="frame_target.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hyperlink" Target="frame1.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form.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latin typeface="Times New Roman" pitchFamily="18" charset="0"/>
                <a:cs typeface="Times New Roman" pitchFamily="18" charset="0"/>
              </a:rPr>
              <a:t>UNIT-I</a:t>
            </a:r>
          </a:p>
        </p:txBody>
      </p:sp>
      <p:sp>
        <p:nvSpPr>
          <p:cNvPr id="3" name="Subtitle 2"/>
          <p:cNvSpPr>
            <a:spLocks noGrp="1"/>
          </p:cNvSpPr>
          <p:nvPr>
            <p:ph type="subTitle" idx="1"/>
          </p:nvPr>
        </p:nvSpPr>
        <p:spPr/>
        <p:txBody>
          <a:bodyPr/>
          <a:lstStyle/>
          <a:p>
            <a:r>
              <a:rPr lang="en-US" b="1" dirty="0"/>
              <a:t>Web Development Process, Front End Tools 	</a:t>
            </a:r>
          </a:p>
          <a:p>
            <a:endParaRPr lang="en-US" dirty="0"/>
          </a:p>
        </p:txBody>
      </p:sp>
      <p:sp>
        <p:nvSpPr>
          <p:cNvPr id="4" name="Date Placeholder 3"/>
          <p:cNvSpPr>
            <a:spLocks noGrp="1"/>
          </p:cNvSpPr>
          <p:nvPr>
            <p:ph type="dt" sz="half" idx="10"/>
          </p:nvPr>
        </p:nvSpPr>
        <p:spPr/>
        <p:txBody>
          <a:bodyPr/>
          <a:lstStyle/>
          <a:p>
            <a:fld id="{55E8D98F-9E5D-400A-8AA2-275DD386B733}" type="datetime1">
              <a:rPr lang="en-US" smtClean="0"/>
              <a:pPr/>
              <a:t>1/14/2025</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Date Placeholder 2"/>
          <p:cNvSpPr>
            <a:spLocks noGrp="1"/>
          </p:cNvSpPr>
          <p:nvPr>
            <p:ph type="dt" sz="half" idx="10"/>
          </p:nvPr>
        </p:nvSpPr>
        <p:spPr/>
        <p:txBody>
          <a:bodyPr/>
          <a:lstStyle/>
          <a:p>
            <a:pPr>
              <a:defRPr/>
            </a:pPr>
            <a:fld id="{B06E644F-7DB8-41C9-91A4-D4B0EF8BF768}" type="datetime1">
              <a:rPr lang="en-US" smtClean="0"/>
              <a:pPr>
                <a:defRPr/>
              </a:pPr>
              <a:t>1/14/2025</a:t>
            </a:fld>
            <a:endParaRPr lang="en-US"/>
          </a:p>
        </p:txBody>
      </p:sp>
      <p:pic>
        <p:nvPicPr>
          <p:cNvPr id="2050" name="Picture 2"/>
          <p:cNvPicPr>
            <a:picLocks noGrp="1" noChangeAspect="1" noChangeArrowheads="1"/>
          </p:cNvPicPr>
          <p:nvPr>
            <p:ph sz="quarter" idx="1"/>
          </p:nvPr>
        </p:nvPicPr>
        <p:blipFill>
          <a:blip r:embed="rId2" cstate="print"/>
          <a:srcRect/>
          <a:stretch>
            <a:fillRect/>
          </a:stretch>
        </p:blipFill>
        <p:spPr bwMode="auto">
          <a:xfrm>
            <a:off x="1447800" y="381000"/>
            <a:ext cx="6629400" cy="5552123"/>
          </a:xfrm>
          <a:prstGeom prst="rect">
            <a:avLst/>
          </a:prstGeom>
          <a:noFill/>
          <a:ln w="9525">
            <a:noFill/>
            <a:miter lim="800000"/>
            <a:headEnd/>
            <a:tailEnd/>
          </a:ln>
          <a:effectLst/>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br>
              <a:rPr lang="en-US" sz="3600" b="1" dirty="0">
                <a:latin typeface="Times New Roman" pitchFamily="18" charset="0"/>
                <a:cs typeface="Times New Roman" pitchFamily="18" charset="0"/>
              </a:rPr>
            </a:br>
            <a:br>
              <a:rPr lang="en-US" sz="3600" b="1" dirty="0">
                <a:latin typeface="Times New Roman" pitchFamily="18" charset="0"/>
                <a:cs typeface="Times New Roman" pitchFamily="18" charset="0"/>
              </a:rPr>
            </a:br>
            <a:r>
              <a:rPr lang="en-US" sz="3600" b="1" dirty="0">
                <a:latin typeface="Times New Roman" pitchFamily="18" charset="0"/>
                <a:cs typeface="Times New Roman" pitchFamily="18" charset="0"/>
              </a:rPr>
              <a:t>HTML Form</a:t>
            </a:r>
            <a:br>
              <a:rPr lang="en-US" sz="3600" b="1" dirty="0">
                <a:latin typeface="Times New Roman" pitchFamily="18" charset="0"/>
                <a:cs typeface="Times New Roman" pitchFamily="18" charset="0"/>
              </a:rPr>
            </a:br>
            <a:r>
              <a:rPr lang="en-US" sz="3600" b="1" dirty="0" err="1">
                <a:latin typeface="Times New Roman" pitchFamily="18" charset="0"/>
                <a:cs typeface="Times New Roman" pitchFamily="18" charset="0"/>
                <a:hlinkClick r:id="rId3" action="ppaction://hlinkfile"/>
              </a:rPr>
              <a:t>eg</a:t>
            </a:r>
            <a:br>
              <a:rPr lang="en-US" sz="3600" b="1" dirty="0">
                <a:latin typeface="Times New Roman" pitchFamily="18" charset="0"/>
                <a:cs typeface="Times New Roman" pitchFamily="18" charset="0"/>
              </a:rPr>
            </a:br>
            <a:r>
              <a:rPr lang="en-US" sz="3600" b="1" dirty="0">
                <a:latin typeface="Times New Roman" pitchFamily="18" charset="0"/>
                <a:cs typeface="Times New Roman" pitchFamily="18" charset="0"/>
              </a:rPr>
              <a:t>+</a:t>
            </a:r>
            <a:br>
              <a:rPr lang="en-US" sz="3600" b="1"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334000"/>
          </a:xfrm>
        </p:spPr>
        <p:txBody>
          <a:bodyPr>
            <a:noAutofit/>
          </a:bodyPr>
          <a:lstStyle/>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Creating text box</a:t>
            </a:r>
          </a:p>
          <a:p>
            <a:r>
              <a:rPr lang="en-US" sz="2400" dirty="0">
                <a:latin typeface="Times New Roman" pitchFamily="18" charset="0"/>
                <a:cs typeface="Times New Roman" pitchFamily="18" charset="0"/>
              </a:rPr>
              <a:t>&lt;html&gt;</a:t>
            </a:r>
          </a:p>
          <a:p>
            <a:r>
              <a:rPr lang="en-US" sz="2400" dirty="0">
                <a:latin typeface="Times New Roman" pitchFamily="18" charset="0"/>
                <a:cs typeface="Times New Roman" pitchFamily="18" charset="0"/>
              </a:rPr>
              <a:t>&lt;body&gt;</a:t>
            </a:r>
          </a:p>
          <a:p>
            <a:r>
              <a:rPr lang="en-US" sz="2400" dirty="0">
                <a:solidFill>
                  <a:srgbClr val="FF0000"/>
                </a:solidFill>
                <a:latin typeface="Times New Roman" pitchFamily="18" charset="0"/>
                <a:cs typeface="Times New Roman" pitchFamily="18" charset="0"/>
              </a:rPr>
              <a:t>&lt;form&gt;</a:t>
            </a:r>
          </a:p>
          <a:p>
            <a:r>
              <a:rPr lang="en-US" sz="2400" dirty="0">
                <a:latin typeface="Times New Roman" pitchFamily="18" charset="0"/>
                <a:cs typeface="Times New Roman" pitchFamily="18" charset="0"/>
              </a:rPr>
              <a:t>&lt;b&gt;name&lt;/b&gt;&lt;input type=“text” size=“20” value=“ “ </a:t>
            </a:r>
            <a:r>
              <a:rPr lang="en-US" sz="2400" dirty="0" err="1">
                <a:latin typeface="Times New Roman" pitchFamily="18" charset="0"/>
                <a:cs typeface="Times New Roman" pitchFamily="18" charset="0"/>
              </a:rPr>
              <a:t>maxlength</a:t>
            </a:r>
            <a:r>
              <a:rPr lang="en-US" sz="2400" dirty="0">
                <a:latin typeface="Times New Roman" pitchFamily="18" charset="0"/>
                <a:cs typeface="Times New Roman" pitchFamily="18" charset="0"/>
              </a:rPr>
              <a:t>=“4”&gt;</a:t>
            </a:r>
          </a:p>
          <a:p>
            <a:r>
              <a:rPr lang="en-US" sz="2400" dirty="0">
                <a:solidFill>
                  <a:srgbClr val="FF0000"/>
                </a:solidFill>
                <a:latin typeface="Times New Roman" pitchFamily="18" charset="0"/>
                <a:cs typeface="Times New Roman" pitchFamily="18" charset="0"/>
              </a:rPr>
              <a:t>&lt;/form&gt;</a:t>
            </a:r>
          </a:p>
          <a:p>
            <a:r>
              <a:rPr lang="en-US" sz="2400" dirty="0">
                <a:latin typeface="Times New Roman" pitchFamily="18" charset="0"/>
                <a:cs typeface="Times New Roman" pitchFamily="18" charset="0"/>
              </a:rPr>
              <a:t>&lt;/body&gt;</a:t>
            </a:r>
          </a:p>
          <a:p>
            <a:r>
              <a:rPr lang="en-US" sz="2400" dirty="0">
                <a:latin typeface="Times New Roman" pitchFamily="18" charset="0"/>
                <a:cs typeface="Times New Roman" pitchFamily="18" charset="0"/>
              </a:rPr>
              <a:t>&lt;/html&gt;</a:t>
            </a:r>
          </a:p>
          <a:p>
            <a:endParaRPr lang="en-US" sz="2400" b="1" dirty="0">
              <a:latin typeface="Times New Roman" pitchFamily="18" charset="0"/>
              <a:cs typeface="Times New Roman" pitchFamily="18" charset="0"/>
            </a:endParaRPr>
          </a:p>
          <a:p>
            <a:endParaRPr lang="en-US" sz="2400" b="1" dirty="0">
              <a:latin typeface="Times New Roman" pitchFamily="18" charset="0"/>
              <a:cs typeface="Times New Roman" pitchFamily="18" charset="0"/>
            </a:endParaRPr>
          </a:p>
        </p:txBody>
      </p:sp>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Arial" charset="0"/>
              </a:rPr>
              <a:t>Output:</a:t>
            </a:r>
            <a:br>
              <a:rPr kumimoji="0" lang="en-US" sz="1800" b="0" i="0" u="none" strike="noStrike" cap="none" normalizeH="0" baseline="0">
                <a:ln>
                  <a:noFill/>
                </a:ln>
                <a:solidFill>
                  <a:schemeClr val="tx1"/>
                </a:solidFill>
                <a:effectLst/>
                <a:latin typeface="Arial" charset="0"/>
                <a:cs typeface="Arial" charset="0"/>
              </a:rPr>
            </a:br>
            <a:r>
              <a:rPr kumimoji="0" lang="en-US" sz="1800" b="0" i="0" u="none" strike="noStrike" cap="none" normalizeH="0" baseline="0">
                <a:ln>
                  <a:noFill/>
                </a:ln>
                <a:solidFill>
                  <a:schemeClr val="tx1"/>
                </a:solidFill>
                <a:effectLst/>
                <a:latin typeface="Arial" charset="0"/>
                <a:cs typeface="Arial" charset="0"/>
              </a:rPr>
              <a:t>  </a:t>
            </a:r>
            <a:r>
              <a:rPr kumimoji="0" lang="en-US" sz="91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cs typeface="Arial" charset="0"/>
            </a:endParaRPr>
          </a:p>
        </p:txBody>
      </p:sp>
      <p:sp>
        <p:nvSpPr>
          <p:cNvPr id="6" name="Date Placeholder 5"/>
          <p:cNvSpPr>
            <a:spLocks noGrp="1"/>
          </p:cNvSpPr>
          <p:nvPr>
            <p:ph type="dt" sz="half" idx="10"/>
          </p:nvPr>
        </p:nvSpPr>
        <p:spPr/>
        <p:txBody>
          <a:bodyPr/>
          <a:lstStyle/>
          <a:p>
            <a:fld id="{A5E85023-3567-44FE-A01E-61D46739B3C1}" type="datetime1">
              <a:rPr lang="en-US" smtClean="0"/>
              <a:pPr/>
              <a:t>1/14/2025</a:t>
            </a:fld>
            <a:endParaRPr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Autofit/>
          </a:bodyPr>
          <a:lstStyle/>
          <a:p>
            <a:br>
              <a:rPr lang="en-US" sz="3600" b="1" dirty="0">
                <a:latin typeface="Times New Roman" pitchFamily="18" charset="0"/>
                <a:cs typeface="Times New Roman" pitchFamily="18" charset="0"/>
              </a:rPr>
            </a:br>
            <a:br>
              <a:rPr lang="en-US" sz="3600" b="1" dirty="0">
                <a:latin typeface="Times New Roman" pitchFamily="18" charset="0"/>
                <a:cs typeface="Times New Roman" pitchFamily="18" charset="0"/>
              </a:rPr>
            </a:br>
            <a:r>
              <a:rPr lang="en-US" sz="3600" b="1" dirty="0">
                <a:latin typeface="Times New Roman" pitchFamily="18" charset="0"/>
                <a:cs typeface="Times New Roman" pitchFamily="18" charset="0"/>
              </a:rPr>
              <a:t>HTML Form</a:t>
            </a:r>
            <a:br>
              <a:rPr lang="en-US" sz="3600" b="1" dirty="0">
                <a:latin typeface="Times New Roman" pitchFamily="18" charset="0"/>
                <a:cs typeface="Times New Roman" pitchFamily="18" charset="0"/>
              </a:rPr>
            </a:br>
            <a:r>
              <a:rPr lang="en-US" sz="3600" b="1" dirty="0" err="1">
                <a:latin typeface="Times New Roman" pitchFamily="18" charset="0"/>
                <a:cs typeface="Times New Roman" pitchFamily="18" charset="0"/>
                <a:hlinkClick r:id="rId3" action="ppaction://hlinkfile"/>
              </a:rPr>
              <a:t>eg</a:t>
            </a:r>
            <a:br>
              <a:rPr lang="en-US" sz="3600" b="1" dirty="0">
                <a:latin typeface="Times New Roman" pitchFamily="18" charset="0"/>
                <a:cs typeface="Times New Roman" pitchFamily="18" charset="0"/>
              </a:rPr>
            </a:br>
            <a:r>
              <a:rPr lang="en-US" sz="3600" b="1" dirty="0">
                <a:latin typeface="Times New Roman" pitchFamily="18" charset="0"/>
                <a:cs typeface="Times New Roman" pitchFamily="18" charset="0"/>
              </a:rPr>
              <a:t>+</a:t>
            </a:r>
            <a:br>
              <a:rPr lang="en-US" sz="3600" b="1"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876800"/>
          </a:xfrm>
        </p:spPr>
        <p:txBody>
          <a:bodyPr>
            <a:noAutofit/>
          </a:bodyPr>
          <a:lstStyle/>
          <a:p>
            <a:r>
              <a:rPr lang="en-US" sz="2400" b="1" dirty="0">
                <a:latin typeface="Times New Roman" pitchFamily="18" charset="0"/>
                <a:cs typeface="Times New Roman" pitchFamily="18" charset="0"/>
              </a:rPr>
              <a:t>Creating password</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A password field is nothing but the text box in which the characters typed by the user are displayed as bullet or asterisks.</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Creating Submit Button</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Submit button is used to send the form's data to the specified URL.</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Creating Radio Button</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Radio button is used to select a single option from the list of options.</a:t>
            </a:r>
          </a:p>
          <a:p>
            <a:endParaRPr lang="en-US" sz="2400" dirty="0">
              <a:latin typeface="Times New Roman" pitchFamily="18" charset="0"/>
              <a:cs typeface="Times New Roman" pitchFamily="18" charset="0"/>
            </a:endParaRPr>
          </a:p>
          <a:p>
            <a:pPr>
              <a:buNone/>
            </a:pP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Arial" charset="0"/>
              </a:rPr>
              <a:t>Output:</a:t>
            </a:r>
            <a:br>
              <a:rPr kumimoji="0" lang="en-US" sz="1800" b="0" i="0" u="none" strike="noStrike" cap="none" normalizeH="0" baseline="0">
                <a:ln>
                  <a:noFill/>
                </a:ln>
                <a:solidFill>
                  <a:schemeClr val="tx1"/>
                </a:solidFill>
                <a:effectLst/>
                <a:latin typeface="Arial" charset="0"/>
                <a:cs typeface="Arial" charset="0"/>
              </a:rPr>
            </a:br>
            <a:r>
              <a:rPr kumimoji="0" lang="en-US" sz="1800" b="0" i="0" u="none" strike="noStrike" cap="none" normalizeH="0" baseline="0">
                <a:ln>
                  <a:noFill/>
                </a:ln>
                <a:solidFill>
                  <a:schemeClr val="tx1"/>
                </a:solidFill>
                <a:effectLst/>
                <a:latin typeface="Arial" charset="0"/>
                <a:cs typeface="Arial" charset="0"/>
              </a:rPr>
              <a:t>  </a:t>
            </a:r>
            <a:r>
              <a:rPr kumimoji="0" lang="en-US" sz="91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cs typeface="Arial" charset="0"/>
            </a:endParaRPr>
          </a:p>
        </p:txBody>
      </p:sp>
      <p:sp>
        <p:nvSpPr>
          <p:cNvPr id="5" name="Date Placeholder 4"/>
          <p:cNvSpPr>
            <a:spLocks noGrp="1"/>
          </p:cNvSpPr>
          <p:nvPr>
            <p:ph type="dt" sz="half" idx="10"/>
          </p:nvPr>
        </p:nvSpPr>
        <p:spPr/>
        <p:txBody>
          <a:bodyPr/>
          <a:lstStyle/>
          <a:p>
            <a:fld id="{5E0C944E-6D1E-4258-B84F-89921C561D48}" type="datetime1">
              <a:rPr lang="en-US" smtClean="0"/>
              <a:pPr/>
              <a:t>1/14/2025</a:t>
            </a:fld>
            <a:endParaRPr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br>
              <a:rPr lang="en-US" sz="3600" b="1" dirty="0">
                <a:latin typeface="Times New Roman" pitchFamily="18" charset="0"/>
                <a:cs typeface="Times New Roman" pitchFamily="18" charset="0"/>
              </a:rPr>
            </a:br>
            <a:br>
              <a:rPr lang="en-US" sz="3600" b="1" dirty="0">
                <a:latin typeface="Times New Roman" pitchFamily="18" charset="0"/>
                <a:cs typeface="Times New Roman" pitchFamily="18" charset="0"/>
              </a:rPr>
            </a:br>
            <a:br>
              <a:rPr lang="en-US" sz="3600" b="1" dirty="0">
                <a:latin typeface="Times New Roman" pitchFamily="18" charset="0"/>
                <a:cs typeface="Times New Roman" pitchFamily="18" charset="0"/>
              </a:rPr>
            </a:br>
            <a:r>
              <a:rPr lang="en-US" sz="3600" b="1" dirty="0">
                <a:latin typeface="Times New Roman" pitchFamily="18" charset="0"/>
                <a:cs typeface="Times New Roman" pitchFamily="18" charset="0"/>
              </a:rPr>
              <a:t>HTML Form</a:t>
            </a:r>
            <a:br>
              <a:rPr lang="en-US" sz="3600" b="1" dirty="0">
                <a:latin typeface="Times New Roman" pitchFamily="18" charset="0"/>
                <a:cs typeface="Times New Roman" pitchFamily="18" charset="0"/>
              </a:rPr>
            </a:br>
            <a:r>
              <a:rPr lang="en-US" sz="3600" b="1" dirty="0" err="1">
                <a:latin typeface="Times New Roman" pitchFamily="18" charset="0"/>
                <a:cs typeface="Times New Roman" pitchFamily="18" charset="0"/>
                <a:hlinkClick r:id="rId3" action="ppaction://hlinkfile"/>
              </a:rPr>
              <a:t>eg</a:t>
            </a:r>
            <a:br>
              <a:rPr lang="en-US" sz="3600" b="1" dirty="0">
                <a:latin typeface="Times New Roman" pitchFamily="18" charset="0"/>
                <a:cs typeface="Times New Roman" pitchFamily="18" charset="0"/>
              </a:rPr>
            </a:br>
            <a:r>
              <a:rPr lang="en-US" sz="3600" b="1" dirty="0">
                <a:latin typeface="Times New Roman" pitchFamily="18" charset="0"/>
                <a:cs typeface="Times New Roman" pitchFamily="18" charset="0"/>
              </a:rPr>
              <a:t>+</a:t>
            </a:r>
            <a:br>
              <a:rPr lang="en-US" sz="3600" b="1"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343400"/>
          </a:xfrm>
        </p:spPr>
        <p:txBody>
          <a:bodyPr>
            <a:noAutofit/>
          </a:bodyPr>
          <a:lstStyle/>
          <a:p>
            <a:r>
              <a:rPr lang="en-US" sz="2400" b="1" dirty="0">
                <a:latin typeface="Times New Roman" pitchFamily="18" charset="0"/>
                <a:cs typeface="Times New Roman" pitchFamily="18" charset="0"/>
              </a:rPr>
              <a:t>Creating Check Box</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Check box is used to select more than one option from the list of options.</a:t>
            </a:r>
          </a:p>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Creating Multiple-Line Text Input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The &lt;</a:t>
            </a:r>
            <a:r>
              <a:rPr lang="en-US" sz="2400" dirty="0" err="1">
                <a:latin typeface="Times New Roman" pitchFamily="18" charset="0"/>
                <a:cs typeface="Times New Roman" pitchFamily="18" charset="0"/>
              </a:rPr>
              <a:t>textarea</a:t>
            </a:r>
            <a:r>
              <a:rPr lang="en-US" sz="2400" dirty="0">
                <a:latin typeface="Times New Roman" pitchFamily="18" charset="0"/>
                <a:cs typeface="Times New Roman" pitchFamily="18" charset="0"/>
              </a:rPr>
              <a:t>&gt; tag is used to create multi-line text box.</a:t>
            </a:r>
          </a:p>
          <a:p>
            <a:pPr>
              <a:buNone/>
            </a:pPr>
            <a:r>
              <a:rPr lang="en-US" sz="2400" dirty="0">
                <a:latin typeface="Times New Roman" pitchFamily="18" charset="0"/>
                <a:cs typeface="Times New Roman" pitchFamily="18" charset="0"/>
              </a:rPr>
              <a:t>	This is used to enter large amount of data.</a:t>
            </a:r>
          </a:p>
          <a:p>
            <a:pPr>
              <a:buNone/>
            </a:pP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Creating Menu</a:t>
            </a:r>
          </a:p>
          <a:p>
            <a:pPr>
              <a:buNone/>
            </a:pPr>
            <a:r>
              <a:rPr lang="en-US" sz="2400" dirty="0">
                <a:latin typeface="Times New Roman" pitchFamily="18" charset="0"/>
                <a:cs typeface="Times New Roman" pitchFamily="18" charset="0"/>
              </a:rPr>
              <a:t>     &lt;select&gt; tag is used to create </a:t>
            </a:r>
            <a:r>
              <a:rPr lang="en-US" sz="2400" dirty="0" err="1">
                <a:latin typeface="Times New Roman" pitchFamily="18" charset="0"/>
                <a:cs typeface="Times New Roman" pitchFamily="18" charset="0"/>
              </a:rPr>
              <a:t>popdown</a:t>
            </a:r>
            <a:r>
              <a:rPr lang="en-US" sz="2400" dirty="0">
                <a:latin typeface="Times New Roman" pitchFamily="18" charset="0"/>
                <a:cs typeface="Times New Roman" pitchFamily="18" charset="0"/>
              </a:rPr>
              <a:t> menu</a:t>
            </a:r>
            <a:endParaRPr lang="en-US" sz="2000" dirty="0">
              <a:latin typeface="Times New Roman" pitchFamily="18" charset="0"/>
              <a:cs typeface="Times New Roman" pitchFamily="18" charset="0"/>
            </a:endParaRPr>
          </a:p>
          <a:p>
            <a:pPr>
              <a:buNone/>
            </a:pP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fld id="{A0EC2D69-1B92-4182-AE92-D8514F6FA048}" type="datetime1">
              <a:rPr lang="en-US" smtClean="0"/>
              <a:pPr/>
              <a:t>1/14/2025</a:t>
            </a:fld>
            <a:endParaRPr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br>
              <a:rPr lang="en-US" sz="3600" b="1" dirty="0">
                <a:latin typeface="Times New Roman" pitchFamily="18" charset="0"/>
                <a:cs typeface="Times New Roman" pitchFamily="18" charset="0"/>
              </a:rPr>
            </a:br>
            <a:br>
              <a:rPr lang="en-US" sz="3600" b="1" dirty="0">
                <a:latin typeface="Times New Roman" pitchFamily="18" charset="0"/>
                <a:cs typeface="Times New Roman" pitchFamily="18" charset="0"/>
              </a:rPr>
            </a:br>
            <a:br>
              <a:rPr lang="en-US" sz="3600" b="1" dirty="0">
                <a:latin typeface="Times New Roman" pitchFamily="18" charset="0"/>
                <a:cs typeface="Times New Roman" pitchFamily="18" charset="0"/>
              </a:rPr>
            </a:br>
            <a:r>
              <a:rPr lang="en-US" sz="3600" b="1" dirty="0">
                <a:latin typeface="Times New Roman" pitchFamily="18" charset="0"/>
                <a:cs typeface="Times New Roman" pitchFamily="18" charset="0"/>
              </a:rPr>
              <a:t>HTML Form</a:t>
            </a:r>
            <a:br>
              <a:rPr lang="en-US" sz="3600" b="1" dirty="0">
                <a:latin typeface="Times New Roman" pitchFamily="18" charset="0"/>
                <a:cs typeface="Times New Roman" pitchFamily="18" charset="0"/>
              </a:rPr>
            </a:br>
            <a:r>
              <a:rPr lang="en-US" sz="3600" b="1" dirty="0" err="1">
                <a:latin typeface="Times New Roman" pitchFamily="18" charset="0"/>
                <a:cs typeface="Times New Roman" pitchFamily="18" charset="0"/>
                <a:hlinkClick r:id="rId3" action="ppaction://hlinkfile"/>
              </a:rPr>
              <a:t>eg</a:t>
            </a:r>
            <a:br>
              <a:rPr lang="en-US" sz="3600" b="1" dirty="0">
                <a:latin typeface="Times New Roman" pitchFamily="18" charset="0"/>
                <a:cs typeface="Times New Roman" pitchFamily="18" charset="0"/>
              </a:rPr>
            </a:br>
            <a:r>
              <a:rPr lang="en-US" sz="3600" b="1" dirty="0">
                <a:latin typeface="Times New Roman" pitchFamily="18" charset="0"/>
                <a:cs typeface="Times New Roman" pitchFamily="18" charset="0"/>
              </a:rPr>
              <a:t>+</a:t>
            </a:r>
            <a:br>
              <a:rPr lang="en-US" sz="3600" b="1"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077200" cy="4343400"/>
          </a:xfrm>
        </p:spPr>
        <p:txBody>
          <a:bodyPr>
            <a:noAutofit/>
          </a:bodyPr>
          <a:lstStyle/>
          <a:p>
            <a:r>
              <a:rPr lang="en-US" sz="2000" dirty="0">
                <a:latin typeface="Times New Roman" pitchFamily="18" charset="0"/>
                <a:cs typeface="Times New Roman" pitchFamily="18" charset="0"/>
              </a:rPr>
              <a:t>&lt;body&gt;</a:t>
            </a:r>
          </a:p>
          <a:p>
            <a:r>
              <a:rPr lang="en-US" sz="2000" dirty="0">
                <a:latin typeface="Times New Roman" pitchFamily="18" charset="0"/>
                <a:cs typeface="Times New Roman" pitchFamily="18" charset="0"/>
              </a:rPr>
              <a:t>          &lt;form &gt;</a:t>
            </a:r>
          </a:p>
          <a:p>
            <a:r>
              <a:rPr lang="en-US" sz="2000" dirty="0">
                <a:latin typeface="Times New Roman" pitchFamily="18" charset="0"/>
                <a:cs typeface="Times New Roman" pitchFamily="18" charset="0"/>
              </a:rPr>
              <a:t>               Name</a:t>
            </a:r>
            <a:r>
              <a:rPr lang="en-US" sz="2000" dirty="0">
                <a:solidFill>
                  <a:srgbClr val="FF0000"/>
                </a:solidFill>
                <a:latin typeface="Times New Roman" pitchFamily="18" charset="0"/>
                <a:cs typeface="Times New Roman" pitchFamily="18" charset="0"/>
              </a:rPr>
              <a:t>:  &lt;input type="text" name="name" /&gt;</a:t>
            </a:r>
          </a:p>
          <a:p>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br</a:t>
            </a:r>
            <a:r>
              <a:rPr lang="en-US" sz="2000" dirty="0">
                <a:latin typeface="Times New Roman" pitchFamily="18" charset="0"/>
                <a:cs typeface="Times New Roman" pitchFamily="18" charset="0"/>
              </a:rPr>
              <a:t>&gt;</a:t>
            </a:r>
          </a:p>
          <a:p>
            <a:r>
              <a:rPr lang="en-US" sz="2000" dirty="0">
                <a:latin typeface="Times New Roman" pitchFamily="18" charset="0"/>
                <a:cs typeface="Times New Roman" pitchFamily="18" charset="0"/>
              </a:rPr>
              <a:t>               Mobile No</a:t>
            </a:r>
            <a:r>
              <a:rPr lang="en-US" sz="2000" dirty="0">
                <a:solidFill>
                  <a:srgbClr val="FF0000"/>
                </a:solidFill>
                <a:latin typeface="Times New Roman" pitchFamily="18" charset="0"/>
                <a:cs typeface="Times New Roman" pitchFamily="18" charset="0"/>
              </a:rPr>
              <a:t>:  &lt;input type="text" name="</a:t>
            </a:r>
            <a:r>
              <a:rPr lang="en-US" sz="2000" dirty="0" err="1">
                <a:solidFill>
                  <a:srgbClr val="FF0000"/>
                </a:solidFill>
                <a:latin typeface="Times New Roman" pitchFamily="18" charset="0"/>
                <a:cs typeface="Times New Roman" pitchFamily="18" charset="0"/>
              </a:rPr>
              <a:t>mob_no</a:t>
            </a:r>
            <a:r>
              <a:rPr lang="en-US" sz="2000" dirty="0">
                <a:solidFill>
                  <a:srgbClr val="FF0000"/>
                </a:solidFill>
                <a:latin typeface="Times New Roman" pitchFamily="18" charset="0"/>
                <a:cs typeface="Times New Roman" pitchFamily="18" charset="0"/>
              </a:rPr>
              <a:t>" /&gt;</a:t>
            </a:r>
          </a:p>
          <a:p>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br</a:t>
            </a:r>
            <a:r>
              <a:rPr lang="en-US" sz="2000" dirty="0">
                <a:latin typeface="Times New Roman" pitchFamily="18" charset="0"/>
                <a:cs typeface="Times New Roman" pitchFamily="18" charset="0"/>
              </a:rPr>
              <a:t>&gt;</a:t>
            </a:r>
          </a:p>
          <a:p>
            <a:r>
              <a:rPr lang="en-US" sz="2000" dirty="0">
                <a:latin typeface="Times New Roman" pitchFamily="18" charset="0"/>
                <a:cs typeface="Times New Roman" pitchFamily="18" charset="0"/>
              </a:rPr>
              <a:t>             Password:  </a:t>
            </a:r>
            <a:r>
              <a:rPr lang="en-US" sz="2000" b="1" dirty="0">
                <a:solidFill>
                  <a:srgbClr val="0070C0"/>
                </a:solidFill>
                <a:latin typeface="Times New Roman" pitchFamily="18" charset="0"/>
                <a:cs typeface="Times New Roman" pitchFamily="18" charset="0"/>
              </a:rPr>
              <a:t>&lt;input type="password" name="password" /&gt; </a:t>
            </a:r>
          </a:p>
          <a:p>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br</a:t>
            </a:r>
            <a:r>
              <a:rPr lang="en-US" sz="2000" dirty="0">
                <a:latin typeface="Times New Roman" pitchFamily="18" charset="0"/>
                <a:cs typeface="Times New Roman" pitchFamily="18" charset="0"/>
              </a:rPr>
              <a:t>&gt;</a:t>
            </a:r>
          </a:p>
          <a:p>
            <a:r>
              <a:rPr lang="en-US" sz="2000" dirty="0">
                <a:solidFill>
                  <a:srgbClr val="00B050"/>
                </a:solidFill>
                <a:latin typeface="Times New Roman" pitchFamily="18" charset="0"/>
                <a:cs typeface="Times New Roman" pitchFamily="18" charset="0"/>
              </a:rPr>
              <a:t>             </a:t>
            </a:r>
            <a:r>
              <a:rPr lang="en-US" sz="2000" b="1" dirty="0">
                <a:solidFill>
                  <a:srgbClr val="00B050"/>
                </a:solidFill>
                <a:latin typeface="Times New Roman" pitchFamily="18" charset="0"/>
                <a:cs typeface="Times New Roman" pitchFamily="18" charset="0"/>
              </a:rPr>
              <a:t>  &lt;input type="submit" value="Submit"&gt; </a:t>
            </a:r>
          </a:p>
          <a:p>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br</a:t>
            </a:r>
            <a:r>
              <a:rPr lang="en-US" sz="2000" dirty="0">
                <a:latin typeface="Times New Roman" pitchFamily="18" charset="0"/>
                <a:cs typeface="Times New Roman" pitchFamily="18" charset="0"/>
              </a:rPr>
              <a:t>&gt;</a:t>
            </a:r>
          </a:p>
          <a:p>
            <a:r>
              <a:rPr lang="en-US" sz="2000" dirty="0">
                <a:solidFill>
                  <a:srgbClr val="7030A0"/>
                </a:solidFill>
                <a:latin typeface="Times New Roman" pitchFamily="18" charset="0"/>
                <a:cs typeface="Times New Roman" pitchFamily="18" charset="0"/>
              </a:rPr>
              <a:t>              </a:t>
            </a:r>
            <a:r>
              <a:rPr lang="en-US" sz="2000" b="1" dirty="0">
                <a:solidFill>
                  <a:srgbClr val="7030A0"/>
                </a:solidFill>
                <a:latin typeface="Times New Roman" pitchFamily="18" charset="0"/>
                <a:cs typeface="Times New Roman" pitchFamily="18" charset="0"/>
              </a:rPr>
              <a:t>&lt;input type="radio" name="gender" value="male" &gt; Male</a:t>
            </a:r>
          </a:p>
          <a:p>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br</a:t>
            </a:r>
            <a:r>
              <a:rPr lang="en-US" sz="2000" dirty="0">
                <a:latin typeface="Times New Roman" pitchFamily="18" charset="0"/>
                <a:cs typeface="Times New Roman" pitchFamily="18" charset="0"/>
              </a:rPr>
              <a:t>&gt;             </a:t>
            </a:r>
          </a:p>
        </p:txBody>
      </p:sp>
      <p:sp>
        <p:nvSpPr>
          <p:cNvPr id="5" name="Date Placeholder 4"/>
          <p:cNvSpPr>
            <a:spLocks noGrp="1"/>
          </p:cNvSpPr>
          <p:nvPr>
            <p:ph type="dt" sz="half" idx="10"/>
          </p:nvPr>
        </p:nvSpPr>
        <p:spPr/>
        <p:txBody>
          <a:bodyPr/>
          <a:lstStyle/>
          <a:p>
            <a:fld id="{BF3F7A68-B54E-4971-B2E2-0A994F7E22BC}" type="datetime1">
              <a:rPr lang="en-US" smtClean="0"/>
              <a:pPr/>
              <a:t>1/14/2025</a:t>
            </a:fld>
            <a:endParaRPr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HTML Form</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3" action="ppaction://hlinkfile"/>
              </a:rPr>
              <a:t>eg</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343400"/>
          </a:xfrm>
        </p:spPr>
        <p:txBody>
          <a:bodyPr>
            <a:noAutofit/>
          </a:bodyPr>
          <a:lstStyle/>
          <a:p>
            <a:r>
              <a:rPr lang="en-US" sz="2000" b="1" dirty="0">
                <a:latin typeface="Times New Roman" pitchFamily="18" charset="0"/>
                <a:cs typeface="Times New Roman" pitchFamily="18" charset="0"/>
              </a:rPr>
              <a:t> </a:t>
            </a:r>
            <a:r>
              <a:rPr lang="en-US" sz="2000" b="1" dirty="0">
                <a:solidFill>
                  <a:srgbClr val="7030A0"/>
                </a:solidFill>
                <a:latin typeface="Times New Roman" pitchFamily="18" charset="0"/>
                <a:cs typeface="Times New Roman" pitchFamily="18" charset="0"/>
              </a:rPr>
              <a:t>&lt;input type="radio" name="gender" value="female" &gt; Female </a:t>
            </a:r>
          </a:p>
          <a:p>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br</a:t>
            </a:r>
            <a:r>
              <a:rPr lang="en-US" sz="2000" dirty="0">
                <a:latin typeface="Times New Roman" pitchFamily="18" charset="0"/>
                <a:cs typeface="Times New Roman" pitchFamily="18" charset="0"/>
              </a:rPr>
              <a:t>&gt;</a:t>
            </a:r>
          </a:p>
          <a:p>
            <a:r>
              <a:rPr lang="en-US" sz="2000" b="1" dirty="0">
                <a:latin typeface="Times New Roman" pitchFamily="18" charset="0"/>
                <a:cs typeface="Times New Roman" pitchFamily="18" charset="0"/>
              </a:rPr>
              <a:t> </a:t>
            </a:r>
            <a:r>
              <a:rPr lang="en-US" sz="2000" b="1" dirty="0">
                <a:solidFill>
                  <a:srgbClr val="C00000"/>
                </a:solidFill>
                <a:latin typeface="Times New Roman" pitchFamily="18" charset="0"/>
                <a:cs typeface="Times New Roman" pitchFamily="18" charset="0"/>
              </a:rPr>
              <a:t>&lt;input type="checkbox" name="c1" value="cricket" checked="checked"&gt; </a:t>
            </a:r>
            <a:r>
              <a:rPr lang="en-US" sz="2000" dirty="0">
                <a:latin typeface="Times New Roman" pitchFamily="18" charset="0"/>
                <a:cs typeface="Times New Roman" pitchFamily="18" charset="0"/>
              </a:rPr>
              <a:t>Cricket</a:t>
            </a:r>
          </a:p>
          <a:p>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br</a:t>
            </a:r>
            <a:r>
              <a:rPr lang="en-US" sz="2000" dirty="0">
                <a:latin typeface="Times New Roman" pitchFamily="18" charset="0"/>
                <a:cs typeface="Times New Roman" pitchFamily="18" charset="0"/>
              </a:rPr>
              <a:t>&gt;</a:t>
            </a:r>
          </a:p>
          <a:p>
            <a:r>
              <a:rPr lang="en-US" sz="2000" dirty="0">
                <a:solidFill>
                  <a:srgbClr val="C00000"/>
                </a:solidFill>
                <a:latin typeface="Times New Roman" pitchFamily="18" charset="0"/>
                <a:cs typeface="Times New Roman" pitchFamily="18" charset="0"/>
              </a:rPr>
              <a:t> </a:t>
            </a:r>
            <a:r>
              <a:rPr lang="en-US" sz="2000" b="1" dirty="0">
                <a:solidFill>
                  <a:srgbClr val="C00000"/>
                </a:solidFill>
                <a:latin typeface="Times New Roman" pitchFamily="18" charset="0"/>
                <a:cs typeface="Times New Roman" pitchFamily="18" charset="0"/>
              </a:rPr>
              <a:t>&lt;input type="checkbox" name="c2" value="hockey" &gt; </a:t>
            </a:r>
            <a:r>
              <a:rPr lang="en-US" sz="2000" dirty="0">
                <a:latin typeface="Times New Roman" pitchFamily="18" charset="0"/>
                <a:cs typeface="Times New Roman" pitchFamily="18" charset="0"/>
              </a:rPr>
              <a:t>Hockey </a:t>
            </a:r>
          </a:p>
          <a:p>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br</a:t>
            </a:r>
            <a:r>
              <a:rPr lang="en-US" sz="2000" dirty="0">
                <a:latin typeface="Times New Roman" pitchFamily="18" charset="0"/>
                <a:cs typeface="Times New Roman" pitchFamily="18" charset="0"/>
              </a:rPr>
              <a:t>&gt;</a:t>
            </a:r>
          </a:p>
          <a:p>
            <a:r>
              <a:rPr lang="en-US" sz="2000" b="1" dirty="0">
                <a:solidFill>
                  <a:srgbClr val="002060"/>
                </a:solidFill>
                <a:latin typeface="Times New Roman" pitchFamily="18" charset="0"/>
                <a:cs typeface="Times New Roman" pitchFamily="18" charset="0"/>
              </a:rPr>
              <a:t> &lt;</a:t>
            </a:r>
            <a:r>
              <a:rPr lang="en-US" sz="2000" b="1" dirty="0" err="1">
                <a:solidFill>
                  <a:srgbClr val="002060"/>
                </a:solidFill>
                <a:latin typeface="Times New Roman" pitchFamily="18" charset="0"/>
                <a:cs typeface="Times New Roman" pitchFamily="18" charset="0"/>
              </a:rPr>
              <a:t>textarea</a:t>
            </a:r>
            <a:r>
              <a:rPr lang="en-US" sz="2000" b="1" dirty="0">
                <a:solidFill>
                  <a:srgbClr val="002060"/>
                </a:solidFill>
                <a:latin typeface="Times New Roman" pitchFamily="18" charset="0"/>
                <a:cs typeface="Times New Roman" pitchFamily="18" charset="0"/>
              </a:rPr>
              <a:t> rows="4" cols="30" name="address"&gt;</a:t>
            </a:r>
          </a:p>
          <a:p>
            <a:r>
              <a:rPr lang="en-US" sz="2000" b="1" dirty="0">
                <a:solidFill>
                  <a:srgbClr val="002060"/>
                </a:solidFill>
                <a:latin typeface="Times New Roman" pitchFamily="18" charset="0"/>
                <a:cs typeface="Times New Roman" pitchFamily="18" charset="0"/>
              </a:rPr>
              <a:t>               Text Area.....</a:t>
            </a:r>
          </a:p>
          <a:p>
            <a:r>
              <a:rPr lang="en-US" sz="2000" b="1" dirty="0">
                <a:solidFill>
                  <a:srgbClr val="002060"/>
                </a:solidFill>
                <a:latin typeface="Times New Roman" pitchFamily="18" charset="0"/>
                <a:cs typeface="Times New Roman" pitchFamily="18" charset="0"/>
              </a:rPr>
              <a:t>   &lt;/</a:t>
            </a:r>
            <a:r>
              <a:rPr lang="en-US" sz="2000" b="1" dirty="0" err="1">
                <a:solidFill>
                  <a:srgbClr val="002060"/>
                </a:solidFill>
                <a:latin typeface="Times New Roman" pitchFamily="18" charset="0"/>
                <a:cs typeface="Times New Roman" pitchFamily="18" charset="0"/>
              </a:rPr>
              <a:t>textarea</a:t>
            </a:r>
            <a:r>
              <a:rPr lang="en-US" sz="2000" b="1" dirty="0">
                <a:solidFill>
                  <a:srgbClr val="002060"/>
                </a:solidFill>
                <a:latin typeface="Times New Roman" pitchFamily="18" charset="0"/>
                <a:cs typeface="Times New Roman" pitchFamily="18" charset="0"/>
              </a:rPr>
              <a:t>&gt; </a:t>
            </a:r>
          </a:p>
          <a:p>
            <a:r>
              <a:rPr lang="en-US" sz="2000" dirty="0">
                <a:latin typeface="Times New Roman" pitchFamily="18" charset="0"/>
                <a:cs typeface="Times New Roman" pitchFamily="18" charset="0"/>
              </a:rPr>
              <a:t>          &lt;/form&gt; </a:t>
            </a:r>
          </a:p>
        </p:txBody>
      </p:sp>
      <p:sp>
        <p:nvSpPr>
          <p:cNvPr id="5" name="Date Placeholder 4"/>
          <p:cNvSpPr>
            <a:spLocks noGrp="1"/>
          </p:cNvSpPr>
          <p:nvPr>
            <p:ph type="dt" sz="half" idx="10"/>
          </p:nvPr>
        </p:nvSpPr>
        <p:spPr/>
        <p:txBody>
          <a:bodyPr/>
          <a:lstStyle/>
          <a:p>
            <a:fld id="{66F21460-EEFB-4AEA-92A8-8AA9AB425B57}" type="datetime1">
              <a:rPr lang="en-US" smtClean="0"/>
              <a:pPr/>
              <a:t>1/14/2025</a:t>
            </a:fld>
            <a:endParaRPr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HTML Form</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3" action="ppaction://hlinkfile"/>
              </a:rPr>
              <a:t>eg</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00200"/>
            <a:ext cx="8229600" cy="4343400"/>
          </a:xfrm>
        </p:spPr>
        <p:txBody>
          <a:bodyPr>
            <a:noAutofit/>
          </a:bodyPr>
          <a:lstStyle/>
          <a:p>
            <a:r>
              <a:rPr lang="en-US" sz="2000" dirty="0">
                <a:latin typeface="Times New Roman" pitchFamily="18" charset="0"/>
                <a:cs typeface="Times New Roman" pitchFamily="18" charset="0"/>
              </a:rPr>
              <a:t>  City:</a:t>
            </a:r>
          </a:p>
          <a:p>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&lt;select </a:t>
            </a:r>
            <a:r>
              <a:rPr lang="en-US" sz="2000" dirty="0">
                <a:latin typeface="Times New Roman" pitchFamily="18" charset="0"/>
                <a:cs typeface="Times New Roman" pitchFamily="18" charset="0"/>
              </a:rPr>
              <a:t>name="menu"&gt;</a:t>
            </a:r>
          </a:p>
          <a:p>
            <a:r>
              <a:rPr lang="en-US" sz="2000" dirty="0">
                <a:latin typeface="Times New Roman" pitchFamily="18" charset="0"/>
                <a:cs typeface="Times New Roman" pitchFamily="18" charset="0"/>
              </a:rPr>
              <a:t>      &lt;</a:t>
            </a:r>
            <a:r>
              <a:rPr lang="en-US" sz="2000" b="1" dirty="0">
                <a:latin typeface="Times New Roman" pitchFamily="18" charset="0"/>
                <a:cs typeface="Times New Roman" pitchFamily="18" charset="0"/>
              </a:rPr>
              <a:t>option</a:t>
            </a:r>
            <a:r>
              <a:rPr lang="en-US" sz="2000" dirty="0">
                <a:latin typeface="Times New Roman" pitchFamily="18" charset="0"/>
                <a:cs typeface="Times New Roman" pitchFamily="18" charset="0"/>
              </a:rPr>
              <a:t> value="Aurangabad"&gt;Aurangabad&lt;/option&gt;</a:t>
            </a:r>
          </a:p>
          <a:p>
            <a:r>
              <a:rPr lang="en-US" sz="2000" dirty="0">
                <a:latin typeface="Times New Roman" pitchFamily="18" charset="0"/>
                <a:cs typeface="Times New Roman" pitchFamily="18" charset="0"/>
              </a:rPr>
              <a:t>      &lt;option selected value="Mumbai"&gt;Mumbai&lt;/option&gt;</a:t>
            </a:r>
          </a:p>
          <a:p>
            <a:r>
              <a:rPr lang="en-US" sz="2000" dirty="0">
                <a:latin typeface="Times New Roman" pitchFamily="18" charset="0"/>
                <a:cs typeface="Times New Roman" pitchFamily="18" charset="0"/>
              </a:rPr>
              <a:t>      &lt;option  value="</a:t>
            </a:r>
            <a:r>
              <a:rPr lang="en-US" sz="2000" dirty="0" err="1">
                <a:latin typeface="Times New Roman" pitchFamily="18" charset="0"/>
                <a:cs typeface="Times New Roman" pitchFamily="18" charset="0"/>
              </a:rPr>
              <a:t>Pune</a:t>
            </a:r>
            <a:r>
              <a:rPr lang="en-US" sz="2000" dirty="0">
                <a:latin typeface="Times New Roman" pitchFamily="18" charset="0"/>
                <a:cs typeface="Times New Roman" pitchFamily="18" charset="0"/>
              </a:rPr>
              <a:t>"&gt;</a:t>
            </a:r>
            <a:r>
              <a:rPr lang="en-US" sz="2000" dirty="0" err="1">
                <a:latin typeface="Times New Roman" pitchFamily="18" charset="0"/>
                <a:cs typeface="Times New Roman" pitchFamily="18" charset="0"/>
              </a:rPr>
              <a:t>Pune</a:t>
            </a:r>
            <a:r>
              <a:rPr lang="en-US" sz="2000" dirty="0">
                <a:latin typeface="Times New Roman" pitchFamily="18" charset="0"/>
                <a:cs typeface="Times New Roman" pitchFamily="18" charset="0"/>
              </a:rPr>
              <a:t>&lt;/option&gt;</a:t>
            </a:r>
          </a:p>
          <a:p>
            <a:r>
              <a:rPr lang="en-US" sz="2000" dirty="0">
                <a:latin typeface="Times New Roman" pitchFamily="18" charset="0"/>
                <a:cs typeface="Times New Roman" pitchFamily="18" charset="0"/>
              </a:rPr>
              <a:t>    &lt;/select&gt;</a:t>
            </a:r>
          </a:p>
          <a:p>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br</a:t>
            </a:r>
            <a:r>
              <a:rPr lang="en-US" sz="2000" dirty="0">
                <a:latin typeface="Times New Roman" pitchFamily="18" charset="0"/>
                <a:cs typeface="Times New Roman" pitchFamily="18" charset="0"/>
              </a:rPr>
              <a:t>&gt;</a:t>
            </a:r>
          </a:p>
          <a:p>
            <a:r>
              <a:rPr lang="en-US" sz="2000" dirty="0">
                <a:latin typeface="Times New Roman" pitchFamily="18" charset="0"/>
                <a:cs typeface="Times New Roman" pitchFamily="18" charset="0"/>
              </a:rPr>
              <a:t>    &lt;input type="submit" value="Submit"&gt; </a:t>
            </a:r>
          </a:p>
          <a:p>
            <a:r>
              <a:rPr lang="en-US" sz="2000" dirty="0">
                <a:latin typeface="Times New Roman" pitchFamily="18" charset="0"/>
                <a:cs typeface="Times New Roman" pitchFamily="18" charset="0"/>
              </a:rPr>
              <a:t>     &lt;/form&gt;</a:t>
            </a:r>
          </a:p>
        </p:txBody>
      </p:sp>
      <p:sp>
        <p:nvSpPr>
          <p:cNvPr id="5" name="Date Placeholder 4"/>
          <p:cNvSpPr>
            <a:spLocks noGrp="1"/>
          </p:cNvSpPr>
          <p:nvPr>
            <p:ph type="dt" sz="half" idx="10"/>
          </p:nvPr>
        </p:nvSpPr>
        <p:spPr/>
        <p:txBody>
          <a:bodyPr/>
          <a:lstStyle/>
          <a:p>
            <a:fld id="{F33EA599-95EA-4637-98DD-D351C6EFBF2B}" type="datetime1">
              <a:rPr lang="en-US" smtClean="0"/>
              <a:pPr/>
              <a:t>1/14/2025</a:t>
            </a:fld>
            <a:endParaRPr 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normAutofit/>
          </a:bodyPr>
          <a:lstStyle/>
          <a:p>
            <a:r>
              <a:rPr lang="en-US" sz="2800" b="1" dirty="0">
                <a:latin typeface="Times New Roman" pitchFamily="18" charset="0"/>
                <a:cs typeface="Times New Roman" pitchFamily="18" charset="0"/>
              </a:rPr>
              <a:t>HTML 5.0</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4525963"/>
          </a:xfrm>
        </p:spPr>
        <p:txBody>
          <a:bodyPr>
            <a:normAutofit fontScale="92500" lnSpcReduction="10000"/>
          </a:bodyPr>
          <a:lstStyle/>
          <a:p>
            <a:r>
              <a:rPr lang="en-US" b="1" dirty="0">
                <a:latin typeface="Times New Roman" pitchFamily="18" charset="0"/>
                <a:cs typeface="Times New Roman" pitchFamily="18" charset="0"/>
              </a:rPr>
              <a:t>Objective</a:t>
            </a:r>
            <a:r>
              <a:rPr lang="en-US" dirty="0">
                <a:latin typeface="Times New Roman" pitchFamily="18" charset="0"/>
                <a:cs typeface="Times New Roman" pitchFamily="18" charset="0"/>
              </a:rPr>
              <a:t>: </a:t>
            </a:r>
          </a:p>
          <a:p>
            <a:r>
              <a:rPr lang="en-US" sz="2400" dirty="0">
                <a:latin typeface="Times New Roman" pitchFamily="18" charset="0"/>
                <a:cs typeface="Times New Roman" pitchFamily="18" charset="0"/>
              </a:rPr>
              <a:t>Support for latest multimedia </a:t>
            </a:r>
          </a:p>
          <a:p>
            <a:r>
              <a:rPr lang="en-US" sz="2400" dirty="0">
                <a:latin typeface="Times New Roman" pitchFamily="18" charset="0"/>
                <a:cs typeface="Times New Roman" pitchFamily="18" charset="0"/>
              </a:rPr>
              <a:t>Include elements as</a:t>
            </a:r>
            <a:r>
              <a:rPr lang="en-US" sz="2400" b="1" dirty="0">
                <a:solidFill>
                  <a:srgbClr val="FF0000"/>
                </a:solidFill>
                <a:latin typeface="Times New Roman" pitchFamily="18" charset="0"/>
                <a:cs typeface="Times New Roman" pitchFamily="18" charset="0"/>
              </a:rPr>
              <a:t> &lt;video&gt;, &lt;audio&gt; and &lt;canvas&gt; </a:t>
            </a:r>
            <a:r>
              <a:rPr lang="en-US" sz="2400" dirty="0">
                <a:latin typeface="Times New Roman" pitchFamily="18" charset="0"/>
                <a:cs typeface="Times New Roman" pitchFamily="18" charset="0"/>
              </a:rPr>
              <a:t>elements.</a:t>
            </a:r>
          </a:p>
          <a:p>
            <a:endParaRPr lang="en-US" b="1" dirty="0">
              <a:latin typeface="Times New Roman" pitchFamily="18" charset="0"/>
              <a:cs typeface="Times New Roman" pitchFamily="18" charset="0"/>
            </a:endParaRPr>
          </a:p>
          <a:p>
            <a:r>
              <a:rPr lang="en-US" b="1" dirty="0">
                <a:latin typeface="Times New Roman" pitchFamily="18" charset="0"/>
                <a:cs typeface="Times New Roman" pitchFamily="18" charset="0"/>
              </a:rPr>
              <a:t>Features </a:t>
            </a:r>
            <a:r>
              <a:rPr lang="en-US" dirty="0">
                <a:latin typeface="Times New Roman" pitchFamily="18" charset="0"/>
                <a:cs typeface="Times New Roman" pitchFamily="18" charset="0"/>
              </a:rPr>
              <a:t>:</a:t>
            </a:r>
          </a:p>
          <a:p>
            <a:r>
              <a:rPr lang="en-US" sz="2400" dirty="0">
                <a:latin typeface="Times New Roman" pitchFamily="18" charset="0"/>
                <a:cs typeface="Times New Roman" pitchFamily="18" charset="0"/>
              </a:rPr>
              <a:t>Support for multimedia elements such as &lt;audio&gt; and &lt;video&gt;</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Support for </a:t>
            </a:r>
            <a:r>
              <a:rPr lang="en-US" sz="2400" dirty="0">
                <a:latin typeface="Times New Roman" pitchFamily="18" charset="0"/>
                <a:cs typeface="Times New Roman" pitchFamily="18" charset="0"/>
                <a:hlinkClick r:id="rId3" action="ppaction://hlinkfile"/>
              </a:rPr>
              <a:t>&lt;header&gt;,&lt;footer&gt;, &lt;article&gt; and </a:t>
            </a:r>
          </a:p>
          <a:p>
            <a:r>
              <a:rPr lang="en-US" sz="2400" dirty="0">
                <a:latin typeface="Times New Roman" pitchFamily="18" charset="0"/>
                <a:cs typeface="Times New Roman" pitchFamily="18" charset="0"/>
                <a:hlinkClick r:id="rId4" action="ppaction://hlinkfile"/>
              </a:rPr>
              <a:t>&lt;section&gt;</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New form </a:t>
            </a:r>
            <a:r>
              <a:rPr lang="en-US" sz="2400" dirty="0" err="1">
                <a:latin typeface="Times New Roman" pitchFamily="18" charset="0"/>
                <a:cs typeface="Times New Roman" pitchFamily="18" charset="0"/>
              </a:rPr>
              <a:t>cntrl</a:t>
            </a:r>
            <a:r>
              <a:rPr lang="en-US" sz="2400" dirty="0">
                <a:latin typeface="Times New Roman" pitchFamily="18" charset="0"/>
                <a:cs typeface="Times New Roman" pitchFamily="18" charset="0"/>
              </a:rPr>
              <a:t> such as number , date , time, calendar and range.</a:t>
            </a: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5B55662-4B6B-450D-8263-D52F9DC0F75E}" type="datetime1">
              <a:rPr lang="en-US" smtClean="0"/>
              <a:pPr/>
              <a:t>1/14/2025</a:t>
            </a:fld>
            <a:endParaRPr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838200"/>
          </a:xfrm>
        </p:spPr>
        <p:txBody>
          <a:bodyPr>
            <a:noAutofit/>
          </a:bodyPr>
          <a:lstStyle/>
          <a:p>
            <a:r>
              <a:rPr lang="en-US" sz="2800" b="1" dirty="0">
                <a:latin typeface="Times New Roman" pitchFamily="18" charset="0"/>
                <a:cs typeface="Times New Roman" pitchFamily="18" charset="0"/>
              </a:rPr>
              <a:t>HTML 5.0</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304800" y="1143000"/>
            <a:ext cx="4267200" cy="5105400"/>
          </a:xfrm>
        </p:spPr>
        <p:txBody>
          <a:bodyPr>
            <a:normAutofit fontScale="47500" lnSpcReduction="20000"/>
          </a:bodyPr>
          <a:lstStyle/>
          <a:p>
            <a:r>
              <a:rPr lang="en-US" dirty="0">
                <a:latin typeface="Times New Roman" pitchFamily="18" charset="0"/>
                <a:cs typeface="Times New Roman" pitchFamily="18" charset="0"/>
              </a:rPr>
              <a:t>&lt;html&gt;</a:t>
            </a:r>
          </a:p>
          <a:p>
            <a:r>
              <a:rPr lang="en-US" dirty="0">
                <a:latin typeface="Times New Roman" pitchFamily="18" charset="0"/>
                <a:cs typeface="Times New Roman" pitchFamily="18" charset="0"/>
              </a:rPr>
              <a:t>&lt;body&gt;</a:t>
            </a:r>
          </a:p>
          <a:p>
            <a:r>
              <a:rPr lang="en-US" dirty="0">
                <a:latin typeface="Times New Roman" pitchFamily="18" charset="0"/>
                <a:cs typeface="Times New Roman" pitchFamily="18" charset="0"/>
              </a:rPr>
              <a:t>Quantity (between 1 and 5): </a:t>
            </a:r>
            <a:r>
              <a:rPr lang="en-US" dirty="0">
                <a:solidFill>
                  <a:srgbClr val="FF0000"/>
                </a:solidFill>
                <a:latin typeface="Times New Roman" pitchFamily="18" charset="0"/>
                <a:cs typeface="Times New Roman" pitchFamily="18" charset="0"/>
              </a:rPr>
              <a:t>&lt;input type="number"</a:t>
            </a:r>
            <a:r>
              <a:rPr lang="en-US" dirty="0">
                <a:latin typeface="Times New Roman" pitchFamily="18" charset="0"/>
                <a:cs typeface="Times New Roman" pitchFamily="18" charset="0"/>
              </a:rPr>
              <a:t> name="quantity" min="1" max="5"&gt;&lt;</a:t>
            </a:r>
            <a:r>
              <a:rPr lang="en-US" dirty="0" err="1">
                <a:latin typeface="Times New Roman" pitchFamily="18" charset="0"/>
                <a:cs typeface="Times New Roman" pitchFamily="18" charset="0"/>
              </a:rPr>
              <a:t>br</a:t>
            </a:r>
            <a:r>
              <a:rPr lang="en-US" dirty="0">
                <a:latin typeface="Times New Roman" pitchFamily="18" charset="0"/>
                <a:cs typeface="Times New Roman" pitchFamily="18" charset="0"/>
              </a:rPr>
              <a:t>&gt;</a:t>
            </a:r>
          </a:p>
          <a:p>
            <a:r>
              <a:rPr lang="en-US" dirty="0">
                <a:latin typeface="Times New Roman" pitchFamily="18" charset="0"/>
                <a:cs typeface="Times New Roman" pitchFamily="18" charset="0"/>
              </a:rPr>
              <a:t>&lt;</a:t>
            </a:r>
            <a:r>
              <a:rPr lang="en-US" dirty="0">
                <a:solidFill>
                  <a:srgbClr val="FF0000"/>
                </a:solidFill>
                <a:latin typeface="Times New Roman" pitchFamily="18" charset="0"/>
                <a:cs typeface="Times New Roman" pitchFamily="18" charset="0"/>
              </a:rPr>
              <a:t>input type="date" </a:t>
            </a:r>
            <a:r>
              <a:rPr lang="en-US" dirty="0">
                <a:latin typeface="Times New Roman" pitchFamily="18" charset="0"/>
                <a:cs typeface="Times New Roman" pitchFamily="18" charset="0"/>
              </a:rPr>
              <a:t>name="</a:t>
            </a:r>
            <a:r>
              <a:rPr lang="en-US" dirty="0" err="1">
                <a:latin typeface="Times New Roman" pitchFamily="18" charset="0"/>
                <a:cs typeface="Times New Roman" pitchFamily="18" charset="0"/>
              </a:rPr>
              <a:t>bday</a:t>
            </a:r>
            <a:r>
              <a:rPr lang="en-US" dirty="0">
                <a:latin typeface="Times New Roman" pitchFamily="18" charset="0"/>
                <a:cs typeface="Times New Roman" pitchFamily="18" charset="0"/>
              </a:rPr>
              <a:t>"&gt;&lt;</a:t>
            </a:r>
            <a:r>
              <a:rPr lang="en-US" dirty="0" err="1">
                <a:latin typeface="Times New Roman" pitchFamily="18" charset="0"/>
                <a:cs typeface="Times New Roman" pitchFamily="18" charset="0"/>
              </a:rPr>
              <a:t>br</a:t>
            </a:r>
            <a:r>
              <a:rPr lang="en-US" dirty="0">
                <a:latin typeface="Times New Roman" pitchFamily="18" charset="0"/>
                <a:cs typeface="Times New Roman" pitchFamily="18" charset="0"/>
              </a:rPr>
              <a:t>&gt;</a:t>
            </a:r>
          </a:p>
          <a:p>
            <a:r>
              <a:rPr lang="en-US" dirty="0">
                <a:latin typeface="Times New Roman" pitchFamily="18" charset="0"/>
                <a:cs typeface="Times New Roman" pitchFamily="18" charset="0"/>
              </a:rPr>
              <a:t>Enter a date before 1980-01-01:</a:t>
            </a:r>
          </a:p>
          <a:p>
            <a:r>
              <a:rPr lang="en-US" dirty="0">
                <a:latin typeface="Times New Roman" pitchFamily="18" charset="0"/>
                <a:cs typeface="Times New Roman" pitchFamily="18" charset="0"/>
              </a:rPr>
              <a:t>&lt;</a:t>
            </a:r>
            <a:r>
              <a:rPr lang="en-US" dirty="0">
                <a:solidFill>
                  <a:srgbClr val="FF0000"/>
                </a:solidFill>
                <a:latin typeface="Times New Roman" pitchFamily="18" charset="0"/>
                <a:cs typeface="Times New Roman" pitchFamily="18" charset="0"/>
              </a:rPr>
              <a:t>input type="date" </a:t>
            </a:r>
            <a:r>
              <a:rPr lang="en-US" dirty="0">
                <a:latin typeface="Times New Roman" pitchFamily="18" charset="0"/>
                <a:cs typeface="Times New Roman" pitchFamily="18" charset="0"/>
              </a:rPr>
              <a:t>name="</a:t>
            </a:r>
            <a:r>
              <a:rPr lang="en-US" dirty="0" err="1">
                <a:latin typeface="Times New Roman" pitchFamily="18" charset="0"/>
                <a:cs typeface="Times New Roman" pitchFamily="18" charset="0"/>
              </a:rPr>
              <a:t>bday</a:t>
            </a:r>
            <a:r>
              <a:rPr lang="en-US" dirty="0">
                <a:latin typeface="Times New Roman" pitchFamily="18" charset="0"/>
                <a:cs typeface="Times New Roman" pitchFamily="18" charset="0"/>
              </a:rPr>
              <a:t>" max="1979-12-31"&gt;&lt;</a:t>
            </a:r>
            <a:r>
              <a:rPr lang="en-US" dirty="0" err="1">
                <a:latin typeface="Times New Roman" pitchFamily="18" charset="0"/>
                <a:cs typeface="Times New Roman" pitchFamily="18" charset="0"/>
              </a:rPr>
              <a:t>br</a:t>
            </a:r>
            <a:r>
              <a:rPr lang="en-US" dirty="0">
                <a:latin typeface="Times New Roman" pitchFamily="18" charset="0"/>
                <a:cs typeface="Times New Roman" pitchFamily="18" charset="0"/>
              </a:rPr>
              <a:t>&gt;</a:t>
            </a:r>
          </a:p>
          <a:p>
            <a:r>
              <a:rPr lang="en-US" dirty="0">
                <a:latin typeface="Times New Roman" pitchFamily="18" charset="0"/>
                <a:cs typeface="Times New Roman" pitchFamily="18" charset="0"/>
              </a:rPr>
              <a:t>Enter a date after 2000-01-01:</a:t>
            </a:r>
          </a:p>
          <a:p>
            <a:r>
              <a:rPr lang="en-US" dirty="0">
                <a:latin typeface="Times New Roman" pitchFamily="18" charset="0"/>
                <a:cs typeface="Times New Roman" pitchFamily="18" charset="0"/>
              </a:rPr>
              <a:t>&lt;</a:t>
            </a:r>
            <a:r>
              <a:rPr lang="en-US" dirty="0">
                <a:solidFill>
                  <a:srgbClr val="FF0000"/>
                </a:solidFill>
                <a:latin typeface="Times New Roman" pitchFamily="18" charset="0"/>
                <a:cs typeface="Times New Roman" pitchFamily="18" charset="0"/>
              </a:rPr>
              <a:t>input type="date" </a:t>
            </a:r>
            <a:r>
              <a:rPr lang="en-US" dirty="0">
                <a:latin typeface="Times New Roman" pitchFamily="18" charset="0"/>
                <a:cs typeface="Times New Roman" pitchFamily="18" charset="0"/>
              </a:rPr>
              <a:t>name="</a:t>
            </a:r>
            <a:r>
              <a:rPr lang="en-US" dirty="0" err="1">
                <a:latin typeface="Times New Roman" pitchFamily="18" charset="0"/>
                <a:cs typeface="Times New Roman" pitchFamily="18" charset="0"/>
              </a:rPr>
              <a:t>bday</a:t>
            </a:r>
            <a:r>
              <a:rPr lang="en-US" dirty="0">
                <a:latin typeface="Times New Roman" pitchFamily="18" charset="0"/>
                <a:cs typeface="Times New Roman" pitchFamily="18" charset="0"/>
              </a:rPr>
              <a:t>" min="2000-01-02"&gt;&lt;</a:t>
            </a:r>
            <a:r>
              <a:rPr lang="en-US" dirty="0" err="1">
                <a:latin typeface="Times New Roman" pitchFamily="18" charset="0"/>
                <a:cs typeface="Times New Roman" pitchFamily="18" charset="0"/>
              </a:rPr>
              <a:t>br</a:t>
            </a:r>
            <a:r>
              <a:rPr lang="en-US" dirty="0">
                <a:latin typeface="Times New Roman" pitchFamily="18" charset="0"/>
                <a:cs typeface="Times New Roman" pitchFamily="18" charset="0"/>
              </a:rPr>
              <a:t>&gt;</a:t>
            </a:r>
          </a:p>
          <a:p>
            <a:r>
              <a:rPr lang="en-US" dirty="0">
                <a:latin typeface="Times New Roman" pitchFamily="18" charset="0"/>
                <a:cs typeface="Times New Roman" pitchFamily="18" charset="0"/>
              </a:rPr>
              <a:t>E-mail:</a:t>
            </a:r>
          </a:p>
          <a:p>
            <a:r>
              <a:rPr lang="en-US" dirty="0">
                <a:solidFill>
                  <a:srgbClr val="FF0000"/>
                </a:solidFill>
                <a:latin typeface="Times New Roman" pitchFamily="18" charset="0"/>
                <a:cs typeface="Times New Roman" pitchFamily="18" charset="0"/>
              </a:rPr>
              <a:t>&lt;input type="email"</a:t>
            </a:r>
            <a:r>
              <a:rPr lang="en-US" dirty="0">
                <a:latin typeface="Times New Roman" pitchFamily="18" charset="0"/>
                <a:cs typeface="Times New Roman" pitchFamily="18" charset="0"/>
              </a:rPr>
              <a:t> name="email"&gt;&lt;</a:t>
            </a:r>
            <a:r>
              <a:rPr lang="en-US" dirty="0" err="1">
                <a:latin typeface="Times New Roman" pitchFamily="18" charset="0"/>
                <a:cs typeface="Times New Roman" pitchFamily="18" charset="0"/>
              </a:rPr>
              <a:t>br</a:t>
            </a:r>
            <a:r>
              <a:rPr lang="en-US" dirty="0">
                <a:latin typeface="Times New Roman" pitchFamily="18" charset="0"/>
                <a:cs typeface="Times New Roman" pitchFamily="18" charset="0"/>
              </a:rPr>
              <a:t>&gt;</a:t>
            </a:r>
          </a:p>
          <a:p>
            <a:r>
              <a:rPr lang="en-US" dirty="0">
                <a:solidFill>
                  <a:srgbClr val="FF0000"/>
                </a:solidFill>
                <a:latin typeface="Times New Roman" pitchFamily="18" charset="0"/>
                <a:cs typeface="Times New Roman" pitchFamily="18" charset="0"/>
              </a:rPr>
              <a:t>&lt;input type="range" </a:t>
            </a:r>
            <a:r>
              <a:rPr lang="en-US" dirty="0">
                <a:latin typeface="Times New Roman" pitchFamily="18" charset="0"/>
                <a:cs typeface="Times New Roman" pitchFamily="18" charset="0"/>
              </a:rPr>
              <a:t>name="points" min="0" max="10"&gt;&lt;</a:t>
            </a:r>
            <a:r>
              <a:rPr lang="en-US" dirty="0" err="1">
                <a:latin typeface="Times New Roman" pitchFamily="18" charset="0"/>
                <a:cs typeface="Times New Roman" pitchFamily="18" charset="0"/>
              </a:rPr>
              <a:t>br</a:t>
            </a:r>
            <a:r>
              <a:rPr lang="en-US" dirty="0">
                <a:latin typeface="Times New Roman" pitchFamily="18" charset="0"/>
                <a:cs typeface="Times New Roman" pitchFamily="18" charset="0"/>
              </a:rPr>
              <a:t>&gt;</a:t>
            </a:r>
          </a:p>
          <a:p>
            <a:r>
              <a:rPr lang="en-US" dirty="0">
                <a:solidFill>
                  <a:srgbClr val="FF0000"/>
                </a:solidFill>
                <a:latin typeface="Times New Roman" pitchFamily="18" charset="0"/>
                <a:cs typeface="Times New Roman" pitchFamily="18" charset="0"/>
              </a:rPr>
              <a:t>&lt;audio controls&gt;</a:t>
            </a:r>
          </a:p>
          <a:p>
            <a:r>
              <a:rPr lang="en-US" dirty="0">
                <a:latin typeface="Times New Roman" pitchFamily="18" charset="0"/>
                <a:cs typeface="Times New Roman" pitchFamily="18" charset="0"/>
              </a:rPr>
              <a:t>  &lt;source </a:t>
            </a:r>
            <a:r>
              <a:rPr lang="en-US" dirty="0" err="1">
                <a:latin typeface="Times New Roman" pitchFamily="18" charset="0"/>
                <a:cs typeface="Times New Roman" pitchFamily="18" charset="0"/>
              </a:rPr>
              <a:t>src</a:t>
            </a:r>
            <a:r>
              <a:rPr lang="en-US" dirty="0">
                <a:latin typeface="Times New Roman" pitchFamily="18" charset="0"/>
                <a:cs typeface="Times New Roman" pitchFamily="18" charset="0"/>
              </a:rPr>
              <a:t>="horse.ogg" type="audio/</a:t>
            </a:r>
            <a:r>
              <a:rPr lang="en-US" dirty="0" err="1">
                <a:latin typeface="Times New Roman" pitchFamily="18" charset="0"/>
                <a:cs typeface="Times New Roman" pitchFamily="18" charset="0"/>
              </a:rPr>
              <a:t>ogg</a:t>
            </a:r>
            <a:r>
              <a:rPr lang="en-US" dirty="0">
                <a:latin typeface="Times New Roman" pitchFamily="18" charset="0"/>
                <a:cs typeface="Times New Roman" pitchFamily="18" charset="0"/>
              </a:rPr>
              <a:t>"&gt;</a:t>
            </a:r>
          </a:p>
          <a:p>
            <a:r>
              <a:rPr lang="en-US" dirty="0">
                <a:latin typeface="Times New Roman" pitchFamily="18" charset="0"/>
                <a:cs typeface="Times New Roman" pitchFamily="18" charset="0"/>
              </a:rPr>
              <a:t>  &lt;source </a:t>
            </a:r>
            <a:r>
              <a:rPr lang="en-US" dirty="0" err="1">
                <a:latin typeface="Times New Roman" pitchFamily="18" charset="0"/>
                <a:cs typeface="Times New Roman" pitchFamily="18" charset="0"/>
              </a:rPr>
              <a:t>src</a:t>
            </a:r>
            <a:r>
              <a:rPr lang="en-US" dirty="0">
                <a:latin typeface="Times New Roman" pitchFamily="18" charset="0"/>
                <a:cs typeface="Times New Roman" pitchFamily="18" charset="0"/>
              </a:rPr>
              <a:t>="horse.mp3" type="audio/mpeg"&gt;</a:t>
            </a:r>
          </a:p>
          <a:p>
            <a:r>
              <a:rPr lang="en-US" dirty="0">
                <a:latin typeface="Times New Roman" pitchFamily="18" charset="0"/>
                <a:cs typeface="Times New Roman" pitchFamily="18" charset="0"/>
              </a:rPr>
              <a:t>  Your browser does not support the audio element.</a:t>
            </a:r>
          </a:p>
          <a:p>
            <a:r>
              <a:rPr lang="en-US" dirty="0">
                <a:latin typeface="Times New Roman" pitchFamily="18" charset="0"/>
                <a:cs typeface="Times New Roman" pitchFamily="18" charset="0"/>
              </a:rPr>
              <a:t>&lt;/audio&gt;&lt;</a:t>
            </a:r>
            <a:r>
              <a:rPr lang="en-US" dirty="0" err="1">
                <a:latin typeface="Times New Roman" pitchFamily="18" charset="0"/>
                <a:cs typeface="Times New Roman" pitchFamily="18" charset="0"/>
              </a:rPr>
              <a:t>br</a:t>
            </a:r>
            <a:r>
              <a:rPr lang="en-US" dirty="0">
                <a:latin typeface="Times New Roman" pitchFamily="18" charset="0"/>
                <a:cs typeface="Times New Roman" pitchFamily="18" charset="0"/>
              </a:rPr>
              <a:t>&gt;&lt;</a:t>
            </a:r>
            <a:r>
              <a:rPr lang="en-US" dirty="0" err="1">
                <a:latin typeface="Times New Roman" pitchFamily="18" charset="0"/>
                <a:cs typeface="Times New Roman" pitchFamily="18" charset="0"/>
              </a:rPr>
              <a:t>br</a:t>
            </a:r>
            <a:r>
              <a:rPr lang="en-US" dirty="0">
                <a:latin typeface="Times New Roman" pitchFamily="18" charset="0"/>
                <a:cs typeface="Times New Roman" pitchFamily="18" charset="0"/>
              </a:rPr>
              <a:t>&gt;</a:t>
            </a:r>
          </a:p>
          <a:p>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5B55662-4B6B-450D-8263-D52F9DC0F75E}" type="datetime1">
              <a:rPr lang="en-US" smtClean="0"/>
              <a:pPr/>
              <a:t>1/14/2025</a:t>
            </a:fld>
            <a:endParaRPr lang="en-US"/>
          </a:p>
        </p:txBody>
      </p:sp>
      <p:sp>
        <p:nvSpPr>
          <p:cNvPr id="5" name="Content Placeholder 2"/>
          <p:cNvSpPr txBox="1">
            <a:spLocks/>
          </p:cNvSpPr>
          <p:nvPr/>
        </p:nvSpPr>
        <p:spPr>
          <a:xfrm>
            <a:off x="4800600" y="762000"/>
            <a:ext cx="4038600" cy="5867400"/>
          </a:xfrm>
          <a:prstGeom prst="rect">
            <a:avLst/>
          </a:prstGeom>
        </p:spPr>
        <p:txBody>
          <a:bodyPr vert="horz" lIns="91440" tIns="45720" rIns="91440" bIns="45720" rtlCol="0">
            <a:noAutofit/>
          </a:bodyPr>
          <a:lstStyle/>
          <a:p>
            <a:pPr marL="342900" lvl="0" indent="-342900">
              <a:spcBef>
                <a:spcPct val="20000"/>
              </a:spcBef>
              <a:buFont typeface="Arial" pitchFamily="34" charset="0"/>
              <a:buChar char="•"/>
            </a:pPr>
            <a:r>
              <a:rPr lang="en-US" dirty="0">
                <a:solidFill>
                  <a:srgbClr val="FF0000"/>
                </a:solidFill>
                <a:latin typeface="Times New Roman" pitchFamily="18" charset="0"/>
                <a:cs typeface="Times New Roman" pitchFamily="18" charset="0"/>
              </a:rPr>
              <a:t>&lt;video </a:t>
            </a:r>
            <a:r>
              <a:rPr lang="en-US" dirty="0">
                <a:latin typeface="Times New Roman" pitchFamily="18" charset="0"/>
                <a:cs typeface="Times New Roman" pitchFamily="18" charset="0"/>
              </a:rPr>
              <a:t>width="320" height=240</a:t>
            </a:r>
            <a:r>
              <a:rPr kumimoji="0" lang="en-US"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controls&gt;</a:t>
            </a:r>
          </a:p>
          <a:p>
            <a:pPr marL="342900" lvl="0" indent="-342900">
              <a:spcBef>
                <a:spcPct val="20000"/>
              </a:spcBef>
              <a:buFont typeface="Arial" pitchFamily="34" charset="0"/>
              <a:buChar char="•"/>
            </a:pPr>
            <a:r>
              <a:rPr kumimoji="0" lang="en-US"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&lt;source </a:t>
            </a:r>
            <a:r>
              <a:rPr kumimoji="0" lang="en-US"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src</a:t>
            </a:r>
            <a:r>
              <a:rPr kumimoji="0" lang="en-US"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="movie.mp4" type="video/mp4"&gt;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&lt;source </a:t>
            </a:r>
            <a:r>
              <a:rPr kumimoji="0" lang="en-US"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src</a:t>
            </a:r>
            <a:r>
              <a:rPr kumimoji="0" lang="en-US"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="movie.ogg" type="video/</a:t>
            </a:r>
            <a:r>
              <a:rPr kumimoji="0" lang="en-US"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ogg</a:t>
            </a:r>
            <a:r>
              <a:rPr kumimoji="0" lang="en-US"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Your browser does not support the video tag</a:t>
            </a:r>
            <a:r>
              <a:rPr kumimoji="0" lang="en-US"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rPr>
              <a:t>.&lt;/video&gt;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&lt;</a:t>
            </a:r>
            <a:r>
              <a:rPr kumimoji="0" lang="en-US"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br</a:t>
            </a:r>
            <a:r>
              <a:rPr kumimoji="0" lang="en-US"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rPr>
              <a:t>&gt;&lt;canvas </a:t>
            </a:r>
            <a:r>
              <a:rPr kumimoji="0" lang="en-US"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id="</a:t>
            </a:r>
            <a:r>
              <a:rPr kumimoji="0" lang="en-US"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myCanvas</a:t>
            </a:r>
            <a:r>
              <a:rPr kumimoji="0" lang="en-US"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"&gt;Your browser does not support the HTML5 canvas tag</a:t>
            </a:r>
            <a:r>
              <a:rPr kumimoji="0" lang="en-US"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rPr>
              <a:t>.&lt;/canvas&gt;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&lt;script&gt;</a:t>
            </a:r>
          </a:p>
          <a:p>
            <a:pPr marL="342900" marR="0" lvl="0" indent="-342900" algn="l" defTabSz="914400" rtl="0" eaLnBrk="1" fontAlgn="auto" latinLnBrk="0" hangingPunct="1">
              <a:lnSpc>
                <a:spcPct val="100000"/>
              </a:lnSpc>
              <a:spcBef>
                <a:spcPct val="20000"/>
              </a:spcBef>
              <a:spcAft>
                <a:spcPts val="0"/>
              </a:spcAft>
              <a:buClrTx/>
              <a:buSzTx/>
              <a:tabLst/>
              <a:defRPr/>
            </a:pPr>
            <a:r>
              <a:rPr kumimoji="0" lang="en-US"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var</a:t>
            </a:r>
            <a:r>
              <a:rPr kumimoji="0" lang="en-US"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c =</a:t>
            </a:r>
            <a:r>
              <a:rPr kumimoji="0" lang="en-US"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document.getElementById</a:t>
            </a:r>
            <a:r>
              <a:rPr kumimoji="0" lang="en-US"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t>
            </a:r>
            <a:r>
              <a:rPr kumimoji="0" lang="en-US"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myCanvas</a:t>
            </a:r>
            <a:r>
              <a:rPr kumimoji="0" lang="en-US"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var</a:t>
            </a:r>
            <a:r>
              <a:rPr kumimoji="0" lang="en-US"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ctx</a:t>
            </a:r>
            <a:r>
              <a:rPr kumimoji="0" lang="en-US"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 </a:t>
            </a:r>
            <a:r>
              <a:rPr kumimoji="0" lang="en-US"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c.getContext</a:t>
            </a:r>
            <a:r>
              <a:rPr kumimoji="0" lang="en-US"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("2d");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ctx.fillStyle</a:t>
            </a:r>
            <a:r>
              <a:rPr kumimoji="0" lang="en-US"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 "#FF0000";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ctx.fillRect</a:t>
            </a:r>
            <a:r>
              <a:rPr kumimoji="0" lang="en-US"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(0, 0, 80, 100);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US"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&lt;/script&gt;&lt;/body&gt;&lt;/html&gt;</a:t>
            </a: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62000"/>
          </a:xfrm>
        </p:spPr>
        <p:txBody>
          <a:bodyPr>
            <a:normAutofit/>
          </a:bodyPr>
          <a:lstStyle/>
          <a:p>
            <a:r>
              <a:rPr lang="en-US" sz="2800" b="1" dirty="0">
                <a:latin typeface="Times New Roman" pitchFamily="18" charset="0"/>
                <a:cs typeface="Times New Roman" pitchFamily="18" charset="0"/>
              </a:rPr>
              <a:t>Difference between HTML and HTML5</a:t>
            </a:r>
            <a:endParaRPr lang="en-US" sz="2800" b="1" dirty="0"/>
          </a:p>
        </p:txBody>
      </p:sp>
      <p:graphicFrame>
        <p:nvGraphicFramePr>
          <p:cNvPr id="4" name="Content Placeholder 3"/>
          <p:cNvGraphicFramePr>
            <a:graphicFrameLocks noGrp="1"/>
          </p:cNvGraphicFramePr>
          <p:nvPr>
            <p:ph idx="1"/>
          </p:nvPr>
        </p:nvGraphicFramePr>
        <p:xfrm>
          <a:off x="457200" y="1066800"/>
          <a:ext cx="8229600" cy="563880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250535">
                <a:tc>
                  <a:txBody>
                    <a:bodyPr/>
                    <a:lstStyle/>
                    <a:p>
                      <a:pPr algn="ctr"/>
                      <a:r>
                        <a:rPr lang="en-US" sz="2000" b="1" dirty="0">
                          <a:latin typeface="Times New Roman" pitchFamily="18" charset="0"/>
                          <a:cs typeface="Times New Roman" pitchFamily="18" charset="0"/>
                        </a:rPr>
                        <a:t>Html</a:t>
                      </a:r>
                    </a:p>
                  </a:txBody>
                  <a:tcPr anchor="ctr"/>
                </a:tc>
                <a:tc>
                  <a:txBody>
                    <a:bodyPr/>
                    <a:lstStyle/>
                    <a:p>
                      <a:pPr algn="ctr"/>
                      <a:r>
                        <a:rPr lang="en-US" sz="2000" dirty="0">
                          <a:latin typeface="Times New Roman" pitchFamily="18" charset="0"/>
                          <a:cs typeface="Times New Roman" pitchFamily="18" charset="0"/>
                        </a:rPr>
                        <a:t>Html5</a:t>
                      </a:r>
                    </a:p>
                  </a:txBody>
                  <a:tcPr anchor="ctr"/>
                </a:tc>
                <a:extLst>
                  <a:ext uri="{0D108BD9-81ED-4DB2-BD59-A6C34878D82A}">
                    <a16:rowId xmlns:a16="http://schemas.microsoft.com/office/drawing/2014/main" val="10000"/>
                  </a:ext>
                </a:extLst>
              </a:tr>
              <a:tr h="988411">
                <a:tc>
                  <a:txBody>
                    <a:bodyPr/>
                    <a:lstStyle/>
                    <a:p>
                      <a:r>
                        <a:rPr lang="en-US" sz="2000" dirty="0" err="1">
                          <a:latin typeface="Times New Roman" pitchFamily="18" charset="0"/>
                          <a:cs typeface="Times New Roman" pitchFamily="18" charset="0"/>
                        </a:rPr>
                        <a:t>Doctype</a:t>
                      </a:r>
                      <a:r>
                        <a:rPr lang="en-US" sz="2000" dirty="0">
                          <a:latin typeface="Times New Roman" pitchFamily="18" charset="0"/>
                          <a:cs typeface="Times New Roman" pitchFamily="18" charset="0"/>
                        </a:rPr>
                        <a:t> declaration in Html is too longer</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&lt;!DOCTYPE HTML PUBLIC "-//W3C//DTD HTML 4.01//EN" "http://www.w3.org/TR/html4/strict.dtd"&gt;</a:t>
                      </a:r>
                    </a:p>
                  </a:txBody>
                  <a:tcPr anchor="ctr"/>
                </a:tc>
                <a:tc>
                  <a:txBody>
                    <a:bodyPr/>
                    <a:lstStyle/>
                    <a:p>
                      <a:r>
                        <a:rPr lang="en-US" sz="2000" dirty="0">
                          <a:latin typeface="Times New Roman" pitchFamily="18" charset="0"/>
                          <a:cs typeface="Times New Roman" pitchFamily="18" charset="0"/>
                        </a:rPr>
                        <a:t>DOCTYPE declaration in Html5 is very simple "&lt;!DOCTYPE html&gt;</a:t>
                      </a:r>
                    </a:p>
                  </a:txBody>
                  <a:tcPr anchor="ctr"/>
                </a:tc>
                <a:extLst>
                  <a:ext uri="{0D108BD9-81ED-4DB2-BD59-A6C34878D82A}">
                    <a16:rowId xmlns:a16="http://schemas.microsoft.com/office/drawing/2014/main" val="10001"/>
                  </a:ext>
                </a:extLst>
              </a:tr>
              <a:tr h="432430">
                <a:tc>
                  <a:txBody>
                    <a:bodyPr/>
                    <a:lstStyle/>
                    <a:p>
                      <a:r>
                        <a:rPr lang="en-US" sz="2000" dirty="0">
                          <a:latin typeface="Times New Roman" pitchFamily="18" charset="0"/>
                          <a:cs typeface="Times New Roman" pitchFamily="18" charset="0"/>
                        </a:rPr>
                        <a:t>Audio and Video are not part of HTML4</a:t>
                      </a:r>
                    </a:p>
                  </a:txBody>
                  <a:tcPr anchor="ctr"/>
                </a:tc>
                <a:tc>
                  <a:txBody>
                    <a:bodyPr/>
                    <a:lstStyle/>
                    <a:p>
                      <a:r>
                        <a:rPr lang="en-US" sz="2000">
                          <a:latin typeface="Times New Roman" pitchFamily="18" charset="0"/>
                          <a:cs typeface="Times New Roman" pitchFamily="18" charset="0"/>
                        </a:rPr>
                        <a:t>Audio and Videos are integral part of HTML5 e.g. &lt;audio&gt; and &lt;video&gt; tags.</a:t>
                      </a:r>
                    </a:p>
                  </a:txBody>
                  <a:tcPr anchor="ctr"/>
                </a:tc>
                <a:extLst>
                  <a:ext uri="{0D108BD9-81ED-4DB2-BD59-A6C34878D82A}">
                    <a16:rowId xmlns:a16="http://schemas.microsoft.com/office/drawing/2014/main" val="10002"/>
                  </a:ext>
                </a:extLst>
              </a:tr>
              <a:tr h="617757">
                <a:tc>
                  <a:txBody>
                    <a:bodyPr/>
                    <a:lstStyle/>
                    <a:p>
                      <a:r>
                        <a:rPr lang="en-US" sz="2000">
                          <a:latin typeface="Times New Roman" pitchFamily="18" charset="0"/>
                          <a:cs typeface="Times New Roman" pitchFamily="18" charset="0"/>
                        </a:rPr>
                        <a:t>Vector Graphics is possible with the help of technologies such as VML, Silverlight, Flash etc</a:t>
                      </a:r>
                    </a:p>
                  </a:txBody>
                  <a:tcPr anchor="ctr"/>
                </a:tc>
                <a:tc>
                  <a:txBody>
                    <a:bodyPr/>
                    <a:lstStyle/>
                    <a:p>
                      <a:r>
                        <a:rPr lang="en-US" sz="2000">
                          <a:latin typeface="Times New Roman" pitchFamily="18" charset="0"/>
                          <a:cs typeface="Times New Roman" pitchFamily="18" charset="0"/>
                        </a:rPr>
                        <a:t>Vector graphics is integral part of HTML5 e.g. SVG and canvas</a:t>
                      </a:r>
                    </a:p>
                  </a:txBody>
                  <a:tcPr anchor="ctr"/>
                </a:tc>
                <a:extLst>
                  <a:ext uri="{0D108BD9-81ED-4DB2-BD59-A6C34878D82A}">
                    <a16:rowId xmlns:a16="http://schemas.microsoft.com/office/drawing/2014/main" val="10003"/>
                  </a:ext>
                </a:extLst>
              </a:tr>
              <a:tr h="617757">
                <a:tc>
                  <a:txBody>
                    <a:bodyPr/>
                    <a:lstStyle/>
                    <a:p>
                      <a:r>
                        <a:rPr lang="en-US" sz="2000" dirty="0">
                          <a:latin typeface="Times New Roman" pitchFamily="18" charset="0"/>
                          <a:cs typeface="Times New Roman" pitchFamily="18" charset="0"/>
                        </a:rPr>
                        <a:t>It is almost impossible to get true </a:t>
                      </a:r>
                      <a:r>
                        <a:rPr lang="en-US" sz="2000" dirty="0" err="1">
                          <a:latin typeface="Times New Roman" pitchFamily="18" charset="0"/>
                          <a:cs typeface="Times New Roman" pitchFamily="18" charset="0"/>
                        </a:rPr>
                        <a:t>GeoLocation</a:t>
                      </a:r>
                      <a:r>
                        <a:rPr lang="en-US" sz="2000" dirty="0">
                          <a:latin typeface="Times New Roman" pitchFamily="18" charset="0"/>
                          <a:cs typeface="Times New Roman" pitchFamily="18" charset="0"/>
                        </a:rPr>
                        <a:t> of user browsing any website especially if it comes to mobile devices.</a:t>
                      </a:r>
                    </a:p>
                  </a:txBody>
                  <a:tcPr anchor="ctr"/>
                </a:tc>
                <a:tc>
                  <a:txBody>
                    <a:bodyPr/>
                    <a:lstStyle/>
                    <a:p>
                      <a:r>
                        <a:rPr lang="en-US" sz="2000" dirty="0">
                          <a:latin typeface="Times New Roman" pitchFamily="18" charset="0"/>
                          <a:cs typeface="Times New Roman" pitchFamily="18" charset="0"/>
                        </a:rPr>
                        <a:t>JS </a:t>
                      </a:r>
                      <a:r>
                        <a:rPr lang="en-US" sz="2000" dirty="0" err="1">
                          <a:latin typeface="Times New Roman" pitchFamily="18" charset="0"/>
                          <a:cs typeface="Times New Roman" pitchFamily="18" charset="0"/>
                        </a:rPr>
                        <a:t>GeoLocation</a:t>
                      </a:r>
                      <a:r>
                        <a:rPr lang="en-US" sz="2000" dirty="0">
                          <a:latin typeface="Times New Roman" pitchFamily="18" charset="0"/>
                          <a:cs typeface="Times New Roman" pitchFamily="18" charset="0"/>
                        </a:rPr>
                        <a:t> API in HTML5 helps identify location of user browsing any website (provided user allows it)</a:t>
                      </a:r>
                    </a:p>
                  </a:txBody>
                  <a:tcPr anchor="ctr"/>
                </a:tc>
                <a:extLst>
                  <a:ext uri="{0D108BD9-81ED-4DB2-BD59-A6C34878D82A}">
                    <a16:rowId xmlns:a16="http://schemas.microsoft.com/office/drawing/2014/main" val="10004"/>
                  </a:ext>
                </a:extLst>
              </a:tr>
            </a:tbl>
          </a:graphicData>
        </a:graphic>
      </p:graphicFrame>
      <p:sp>
        <p:nvSpPr>
          <p:cNvPr id="5" name="Date Placeholder 4"/>
          <p:cNvSpPr>
            <a:spLocks noGrp="1"/>
          </p:cNvSpPr>
          <p:nvPr>
            <p:ph type="dt" sz="half" idx="10"/>
          </p:nvPr>
        </p:nvSpPr>
        <p:spPr/>
        <p:txBody>
          <a:bodyPr/>
          <a:lstStyle/>
          <a:p>
            <a:fld id="{D0F603D8-3056-4528-82F4-8D29F5A84EA8}" type="datetime1">
              <a:rPr lang="en-US" smtClean="0"/>
              <a:pPr/>
              <a:t>1/14/2025</a:t>
            </a:fld>
            <a:endParaRPr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normAutofit/>
          </a:bodyPr>
          <a:lstStyle/>
          <a:p>
            <a:r>
              <a:rPr lang="en-US" sz="2800" b="1" dirty="0">
                <a:latin typeface="Times New Roman" pitchFamily="18" charset="0"/>
                <a:cs typeface="Times New Roman" pitchFamily="18" charset="0"/>
              </a:rPr>
              <a:t>Difference between HTML and HTML5</a:t>
            </a:r>
            <a:endParaRPr lang="en-US" sz="2800" b="1" dirty="0"/>
          </a:p>
        </p:txBody>
      </p:sp>
      <p:graphicFrame>
        <p:nvGraphicFramePr>
          <p:cNvPr id="4" name="Content Placeholder 3"/>
          <p:cNvGraphicFramePr>
            <a:graphicFrameLocks noGrp="1"/>
          </p:cNvGraphicFramePr>
          <p:nvPr>
            <p:ph idx="1"/>
          </p:nvPr>
        </p:nvGraphicFramePr>
        <p:xfrm>
          <a:off x="457200" y="1752600"/>
          <a:ext cx="8229600" cy="2856412"/>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452846">
                <a:tc>
                  <a:txBody>
                    <a:bodyPr/>
                    <a:lstStyle/>
                    <a:p>
                      <a:pPr algn="ctr"/>
                      <a:r>
                        <a:rPr lang="en-US" sz="2000" b="1" dirty="0">
                          <a:latin typeface="Times New Roman" pitchFamily="18" charset="0"/>
                          <a:cs typeface="Times New Roman" pitchFamily="18" charset="0"/>
                        </a:rPr>
                        <a:t>Html</a:t>
                      </a:r>
                    </a:p>
                  </a:txBody>
                  <a:tcPr anchor="ctr"/>
                </a:tc>
                <a:tc>
                  <a:txBody>
                    <a:bodyPr/>
                    <a:lstStyle/>
                    <a:p>
                      <a:pPr algn="ctr"/>
                      <a:r>
                        <a:rPr lang="en-US" sz="2000" dirty="0">
                          <a:latin typeface="Times New Roman" pitchFamily="18" charset="0"/>
                          <a:cs typeface="Times New Roman" pitchFamily="18" charset="0"/>
                        </a:rPr>
                        <a:t>Html5</a:t>
                      </a:r>
                    </a:p>
                  </a:txBody>
                  <a:tcPr anchor="ctr"/>
                </a:tc>
                <a:extLst>
                  <a:ext uri="{0D108BD9-81ED-4DB2-BD59-A6C34878D82A}">
                    <a16:rowId xmlns:a16="http://schemas.microsoft.com/office/drawing/2014/main" val="10000"/>
                  </a:ext>
                </a:extLst>
              </a:tr>
              <a:tr h="801189">
                <a:tc>
                  <a:txBody>
                    <a:bodyPr/>
                    <a:lstStyle/>
                    <a:p>
                      <a:r>
                        <a:rPr lang="en-US" sz="2000" dirty="0">
                          <a:latin typeface="Times New Roman" pitchFamily="18" charset="0"/>
                          <a:cs typeface="Times New Roman" pitchFamily="18" charset="0"/>
                        </a:rPr>
                        <a:t>Not possible to draw shapes like circle, rectangle, triangle.</a:t>
                      </a:r>
                    </a:p>
                  </a:txBody>
                  <a:tcPr anchor="ctr"/>
                </a:tc>
                <a:tc>
                  <a:txBody>
                    <a:bodyPr/>
                    <a:lstStyle/>
                    <a:p>
                      <a:r>
                        <a:rPr lang="en-US" sz="2000">
                          <a:latin typeface="Times New Roman" pitchFamily="18" charset="0"/>
                          <a:cs typeface="Times New Roman" pitchFamily="18" charset="0"/>
                        </a:rPr>
                        <a:t>Using Html5 you can draw shapes like circle, rectangle, triangle.</a:t>
                      </a:r>
                    </a:p>
                  </a:txBody>
                  <a:tcPr anchor="ctr"/>
                </a:tc>
                <a:extLst>
                  <a:ext uri="{0D108BD9-81ED-4DB2-BD59-A6C34878D82A}">
                    <a16:rowId xmlns:a16="http://schemas.microsoft.com/office/drawing/2014/main" val="10001"/>
                  </a:ext>
                </a:extLst>
              </a:tr>
              <a:tr h="1149531">
                <a:tc>
                  <a:txBody>
                    <a:bodyPr/>
                    <a:lstStyle/>
                    <a:p>
                      <a:r>
                        <a:rPr lang="en-US" sz="2000">
                          <a:latin typeface="Times New Roman" pitchFamily="18" charset="0"/>
                          <a:cs typeface="Times New Roman" pitchFamily="18" charset="0"/>
                        </a:rPr>
                        <a:t>Does not allow JavaScript to run in browser. JS runs in same thread as browser interface.</a:t>
                      </a:r>
                    </a:p>
                  </a:txBody>
                  <a:tcPr anchor="ctr"/>
                </a:tc>
                <a:tc>
                  <a:txBody>
                    <a:bodyPr/>
                    <a:lstStyle/>
                    <a:p>
                      <a:r>
                        <a:rPr lang="en-US" sz="2000">
                          <a:latin typeface="Times New Roman" pitchFamily="18" charset="0"/>
                          <a:cs typeface="Times New Roman" pitchFamily="18" charset="0"/>
                        </a:rPr>
                        <a:t>Allows JavaScript to run in background. This is possible due to JS Web worker API in HTML5</a:t>
                      </a:r>
                    </a:p>
                  </a:txBody>
                  <a:tcPr anchor="ctr"/>
                </a:tc>
                <a:extLst>
                  <a:ext uri="{0D108BD9-81ED-4DB2-BD59-A6C34878D82A}">
                    <a16:rowId xmlns:a16="http://schemas.microsoft.com/office/drawing/2014/main" val="10002"/>
                  </a:ext>
                </a:extLst>
              </a:tr>
              <a:tr h="452846">
                <a:tc>
                  <a:txBody>
                    <a:bodyPr/>
                    <a:lstStyle/>
                    <a:p>
                      <a:r>
                        <a:rPr lang="en-US" sz="2000">
                          <a:latin typeface="Times New Roman" pitchFamily="18" charset="0"/>
                          <a:cs typeface="Times New Roman" pitchFamily="18" charset="0"/>
                        </a:rPr>
                        <a:t>Works with all old browsers</a:t>
                      </a:r>
                    </a:p>
                  </a:txBody>
                  <a:tcPr anchor="ctr"/>
                </a:tc>
                <a:tc>
                  <a:txBody>
                    <a:bodyPr/>
                    <a:lstStyle/>
                    <a:p>
                      <a:r>
                        <a:rPr lang="en-US" sz="2000" dirty="0">
                          <a:latin typeface="Times New Roman" pitchFamily="18" charset="0"/>
                          <a:cs typeface="Times New Roman" pitchFamily="18" charset="0"/>
                        </a:rPr>
                        <a:t>Supported by all new browser.</a:t>
                      </a:r>
                    </a:p>
                  </a:txBody>
                  <a:tcPr anchor="ct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4C1A2FA2-F12A-4869-A26A-BE810466977F}" type="datetime1">
              <a:rPr lang="en-US" smtClean="0"/>
              <a:pPr/>
              <a:t>1/14/2025</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b="1" dirty="0">
                <a:latin typeface="Times New Roman" pitchFamily="18" charset="0"/>
                <a:cs typeface="Times New Roman" pitchFamily="18" charset="0"/>
              </a:rPr>
              <a:t>WWW</a:t>
            </a:r>
          </a:p>
        </p:txBody>
      </p:sp>
      <p:sp>
        <p:nvSpPr>
          <p:cNvPr id="3" name="Date Placeholder 2"/>
          <p:cNvSpPr>
            <a:spLocks noGrp="1"/>
          </p:cNvSpPr>
          <p:nvPr>
            <p:ph type="dt" sz="half" idx="10"/>
          </p:nvPr>
        </p:nvSpPr>
        <p:spPr/>
        <p:txBody>
          <a:bodyPr/>
          <a:lstStyle/>
          <a:p>
            <a:pPr>
              <a:defRPr/>
            </a:pPr>
            <a:fld id="{3ADBD941-EDED-436F-B88D-70D3B948451E}" type="datetime1">
              <a:rPr lang="en-US" smtClean="0"/>
              <a:pPr>
                <a:defRPr/>
              </a:pPr>
              <a:t>1/14/2025</a:t>
            </a:fld>
            <a:endParaRPr lang="en-US"/>
          </a:p>
        </p:txBody>
      </p:sp>
      <p:sp>
        <p:nvSpPr>
          <p:cNvPr id="5" name="Content Placeholder 4"/>
          <p:cNvSpPr>
            <a:spLocks noGrp="1"/>
          </p:cNvSpPr>
          <p:nvPr>
            <p:ph sz="quarter" idx="1"/>
          </p:nvPr>
        </p:nvSpPr>
        <p:spPr>
          <a:xfrm>
            <a:off x="457200" y="1447800"/>
            <a:ext cx="8229600" cy="4525963"/>
          </a:xfrm>
        </p:spPr>
        <p:txBody>
          <a:bodyPr>
            <a:normAutofit fontScale="92500"/>
          </a:bodyPr>
          <a:lstStyle/>
          <a:p>
            <a:pPr algn="just"/>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World Wide Web</a:t>
            </a:r>
            <a:r>
              <a:rPr lang="en-US" sz="2400" dirty="0">
                <a:latin typeface="Times New Roman" pitchFamily="18" charset="0"/>
                <a:cs typeface="Times New Roman" pitchFamily="18" charset="0"/>
              </a:rPr>
              <a:t> (abbreviated </a:t>
            </a:r>
            <a:r>
              <a:rPr lang="en-US" sz="2400" b="1" dirty="0">
                <a:latin typeface="Times New Roman" pitchFamily="18" charset="0"/>
                <a:cs typeface="Times New Roman" pitchFamily="18" charset="0"/>
              </a:rPr>
              <a:t>WWW</a:t>
            </a:r>
            <a:r>
              <a:rPr lang="en-US" sz="2400" dirty="0">
                <a:latin typeface="Times New Roman" pitchFamily="18" charset="0"/>
                <a:cs typeface="Times New Roman" pitchFamily="18" charset="0"/>
              </a:rPr>
              <a:t> or </a:t>
            </a:r>
            <a:r>
              <a:rPr lang="en-US" sz="2400" b="1" dirty="0">
                <a:latin typeface="Times New Roman" pitchFamily="18" charset="0"/>
                <a:cs typeface="Times New Roman" pitchFamily="18" charset="0"/>
              </a:rPr>
              <a:t>the Web</a:t>
            </a:r>
            <a:r>
              <a:rPr lang="en-US" sz="2400" dirty="0">
                <a:latin typeface="Times New Roman" pitchFamily="18" charset="0"/>
                <a:cs typeface="Times New Roman" pitchFamily="18" charset="0"/>
              </a:rPr>
              <a:t>) is an information space where documents and other  web resources  are identified by  Uniform Resource  Locators (URLs), interlinked by  hypertext links, and can be accessed via the Internet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 In other words (</a:t>
            </a:r>
            <a:r>
              <a:rPr lang="en-US" sz="2400" b="1" dirty="0">
                <a:latin typeface="Times New Roman" pitchFamily="18" charset="0"/>
                <a:cs typeface="Times New Roman" pitchFamily="18" charset="0"/>
              </a:rPr>
              <a:t>WWW</a:t>
            </a:r>
            <a:r>
              <a:rPr lang="en-US" sz="2400" dirty="0">
                <a:latin typeface="Times New Roman" pitchFamily="18" charset="0"/>
                <a:cs typeface="Times New Roman" pitchFamily="18" charset="0"/>
              </a:rPr>
              <a:t>) refers to the collection of public Web sites connected to the Internet worldwide, together with the client devices such as computers and cell phones that access its content.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WWW is collection of  Web pages grouped in the form of  Web sites and hosted on web server.</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838200"/>
          </a:xfrm>
        </p:spPr>
        <p:txBody>
          <a:bodyPr>
            <a:normAutofit/>
          </a:bodyPr>
          <a:lstStyle/>
          <a:p>
            <a:r>
              <a:rPr lang="en-US" sz="2800" b="1" dirty="0">
                <a:latin typeface="Times New Roman" pitchFamily="18" charset="0"/>
                <a:cs typeface="Times New Roman" pitchFamily="18" charset="0"/>
              </a:rPr>
              <a:t>Contents</a:t>
            </a:r>
          </a:p>
        </p:txBody>
      </p:sp>
      <p:sp>
        <p:nvSpPr>
          <p:cNvPr id="3" name="Content Placeholder 2"/>
          <p:cNvSpPr>
            <a:spLocks noGrp="1"/>
          </p:cNvSpPr>
          <p:nvPr>
            <p:ph idx="1"/>
          </p:nvPr>
        </p:nvSpPr>
        <p:spPr>
          <a:xfrm>
            <a:off x="457200" y="1371600"/>
            <a:ext cx="8229600" cy="4525963"/>
          </a:xfrm>
        </p:spPr>
        <p:txBody>
          <a:bodyPr>
            <a:noAutofit/>
          </a:bodyPr>
          <a:lstStyle/>
          <a:p>
            <a:pPr algn="just"/>
            <a:r>
              <a:rPr lang="en-US" sz="2400" dirty="0">
                <a:solidFill>
                  <a:srgbClr val="FF0000"/>
                </a:solidFill>
                <a:latin typeface="Times New Roman" pitchFamily="18" charset="0"/>
                <a:cs typeface="Times New Roman" pitchFamily="18" charset="0"/>
              </a:rPr>
              <a:t>Introduction to web technology, </a:t>
            </a:r>
          </a:p>
          <a:p>
            <a:pPr algn="just"/>
            <a:r>
              <a:rPr lang="en-US" sz="2400" dirty="0">
                <a:solidFill>
                  <a:srgbClr val="FF0000"/>
                </a:solidFill>
                <a:latin typeface="Times New Roman" pitchFamily="18" charset="0"/>
                <a:cs typeface="Times New Roman" pitchFamily="18" charset="0"/>
              </a:rPr>
              <a:t>internet and www, Web site planning and design issues,</a:t>
            </a:r>
          </a:p>
          <a:p>
            <a:pPr algn="just"/>
            <a:r>
              <a:rPr lang="en-US" sz="2400" dirty="0">
                <a:solidFill>
                  <a:srgbClr val="FF0000"/>
                </a:solidFill>
                <a:latin typeface="Times New Roman" pitchFamily="18" charset="0"/>
                <a:cs typeface="Times New Roman" pitchFamily="18" charset="0"/>
              </a:rPr>
              <a:t>HTML: structure of html document , </a:t>
            </a:r>
          </a:p>
          <a:p>
            <a:pPr algn="just"/>
            <a:r>
              <a:rPr lang="en-US" sz="2400" dirty="0">
                <a:solidFill>
                  <a:srgbClr val="FF0000"/>
                </a:solidFill>
                <a:latin typeface="Times New Roman" pitchFamily="18" charset="0"/>
                <a:cs typeface="Times New Roman" pitchFamily="18" charset="0"/>
              </a:rPr>
              <a:t>HTML elements: headings, paragraphs, line break, colors &amp; fonts, links, frames, lists, tables, images and forms, </a:t>
            </a:r>
          </a:p>
          <a:p>
            <a:pPr algn="just"/>
            <a:r>
              <a:rPr lang="en-US" sz="2400" dirty="0">
                <a:solidFill>
                  <a:srgbClr val="FF0000"/>
                </a:solidFill>
                <a:latin typeface="Times New Roman" pitchFamily="18" charset="0"/>
                <a:cs typeface="Times New Roman" pitchFamily="18" charset="0"/>
              </a:rPr>
              <a:t>Difference between HTML and HTML5. </a:t>
            </a:r>
          </a:p>
          <a:p>
            <a:pPr algn="just"/>
            <a:r>
              <a:rPr lang="en-US" sz="2400" dirty="0">
                <a:latin typeface="Times New Roman" pitchFamily="18" charset="0"/>
                <a:cs typeface="Times New Roman" pitchFamily="18" charset="0"/>
              </a:rPr>
              <a:t>CSS: Introduction to Style Sheet, Inserting CSS in an HTML page, CSS selectors, </a:t>
            </a:r>
          </a:p>
          <a:p>
            <a:pPr algn="just"/>
            <a:r>
              <a:rPr lang="en-US" sz="2400" dirty="0">
                <a:latin typeface="Times New Roman" pitchFamily="18" charset="0"/>
                <a:cs typeface="Times New Roman" pitchFamily="18" charset="0"/>
              </a:rPr>
              <a:t>XML: Introduction to XML, XML key component, Transforming XML into XSLT, </a:t>
            </a:r>
          </a:p>
          <a:p>
            <a:pPr algn="just"/>
            <a:r>
              <a:rPr lang="en-US" sz="2400" dirty="0">
                <a:latin typeface="Times New Roman" pitchFamily="18" charset="0"/>
                <a:cs typeface="Times New Roman" pitchFamily="18" charset="0"/>
              </a:rPr>
              <a:t>DTD: Schema, elements, attributes, Introduction to JSON. 	</a:t>
            </a: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4BAFAD5-A238-4331-A1B9-80E8F3FCFF9A}" type="datetime1">
              <a:rPr lang="en-US" smtClean="0"/>
              <a:pPr/>
              <a:t>1/14/2025</a:t>
            </a:fld>
            <a:endParaRPr 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a:bodyPr>
          <a:lstStyle/>
          <a:p>
            <a:r>
              <a:rPr lang="en-US" sz="2800" b="1" dirty="0">
                <a:latin typeface="Times New Roman" pitchFamily="18" charset="0"/>
                <a:cs typeface="Times New Roman" pitchFamily="18" charset="0"/>
              </a:rPr>
              <a:t>Cascading Style-Sheet(CSS)</a:t>
            </a:r>
          </a:p>
        </p:txBody>
      </p:sp>
      <p:sp>
        <p:nvSpPr>
          <p:cNvPr id="3" name="Date Placeholder 2"/>
          <p:cNvSpPr>
            <a:spLocks noGrp="1"/>
          </p:cNvSpPr>
          <p:nvPr>
            <p:ph type="dt" sz="half" idx="10"/>
          </p:nvPr>
        </p:nvSpPr>
        <p:spPr/>
        <p:txBody>
          <a:bodyPr/>
          <a:lstStyle/>
          <a:p>
            <a:pPr>
              <a:defRPr/>
            </a:pPr>
            <a:fld id="{4A6E187E-045C-4BC8-9DA5-6FE67A7C349B}" type="datetime1">
              <a:rPr lang="en-US" smtClean="0"/>
              <a:pPr>
                <a:defRPr/>
              </a:pPr>
              <a:t>1/14/2025</a:t>
            </a:fld>
            <a:endParaRPr lang="en-US"/>
          </a:p>
        </p:txBody>
      </p:sp>
      <p:sp>
        <p:nvSpPr>
          <p:cNvPr id="5" name="Content Placeholder 4"/>
          <p:cNvSpPr>
            <a:spLocks noGrp="1"/>
          </p:cNvSpPr>
          <p:nvPr>
            <p:ph sz="quarter" idx="1"/>
          </p:nvPr>
        </p:nvSpPr>
        <p:spPr>
          <a:xfrm>
            <a:off x="457200" y="1447800"/>
            <a:ext cx="8229600" cy="4678363"/>
          </a:xfrm>
        </p:spPr>
        <p:txBody>
          <a:bodyPr>
            <a:normAutofit lnSpcReduction="10000"/>
          </a:bodyPr>
          <a:lstStyle/>
          <a:p>
            <a:pPr algn="just"/>
            <a:r>
              <a:rPr lang="en-US" sz="2400" dirty="0">
                <a:latin typeface="Times New Roman" pitchFamily="18" charset="0"/>
                <a:cs typeface="Times New Roman" pitchFamily="18" charset="0"/>
              </a:rPr>
              <a:t> Introduction to Style Sheet</a:t>
            </a:r>
          </a:p>
          <a:p>
            <a:pPr lvl="1" algn="just"/>
            <a:r>
              <a:rPr lang="en-US" sz="2400" dirty="0">
                <a:latin typeface="Times New Roman" pitchFamily="18" charset="0"/>
                <a:cs typeface="Times New Roman" pitchFamily="18" charset="0"/>
              </a:rPr>
              <a:t>CSS is a language that describes the style of an HTML document.</a:t>
            </a:r>
          </a:p>
          <a:p>
            <a:pPr lvl="1" algn="just"/>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CSS describes </a:t>
            </a:r>
            <a:r>
              <a:rPr lang="en-US" sz="2400" b="1" dirty="0">
                <a:latin typeface="Times New Roman" pitchFamily="18" charset="0"/>
                <a:cs typeface="Times New Roman" pitchFamily="18" charset="0"/>
              </a:rPr>
              <a:t>how HTML elements should be displayed.</a:t>
            </a:r>
          </a:p>
          <a:p>
            <a:pPr lvl="1" algn="just"/>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The separation of HTML from CSS makes it easier to maintain sites, share style sheets across pages, and tailor pages to different environments.</a:t>
            </a:r>
          </a:p>
          <a:p>
            <a:pPr lvl="1" algn="just"/>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This is referred to as the </a:t>
            </a:r>
            <a:r>
              <a:rPr lang="en-US" sz="2400" i="1" dirty="0">
                <a:latin typeface="Times New Roman" pitchFamily="18" charset="0"/>
                <a:cs typeface="Times New Roman" pitchFamily="18" charset="0"/>
              </a:rPr>
              <a:t>separation of structure (or: content) from presentation.</a:t>
            </a:r>
            <a:endParaRPr lang="en-US" sz="2400" dirty="0">
              <a:latin typeface="Times New Roman" pitchFamily="18" charset="0"/>
              <a:cs typeface="Times New Roman" pitchFamily="18" charset="0"/>
            </a:endParaRP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762000"/>
          </a:xfrm>
        </p:spPr>
        <p:txBody>
          <a:bodyPr>
            <a:normAutofit/>
          </a:bodyPr>
          <a:lstStyle/>
          <a:p>
            <a:r>
              <a:rPr lang="en-US" sz="2800" b="1" dirty="0">
                <a:latin typeface="Times New Roman" pitchFamily="18" charset="0"/>
                <a:cs typeface="Times New Roman" pitchFamily="18" charset="0"/>
              </a:rPr>
              <a:t>Advantages of using CSS</a:t>
            </a:r>
          </a:p>
        </p:txBody>
      </p:sp>
      <p:sp>
        <p:nvSpPr>
          <p:cNvPr id="3" name="Date Placeholder 2"/>
          <p:cNvSpPr>
            <a:spLocks noGrp="1"/>
          </p:cNvSpPr>
          <p:nvPr>
            <p:ph type="dt" sz="half" idx="10"/>
          </p:nvPr>
        </p:nvSpPr>
        <p:spPr/>
        <p:txBody>
          <a:bodyPr/>
          <a:lstStyle/>
          <a:p>
            <a:pPr>
              <a:defRPr/>
            </a:pPr>
            <a:fld id="{74F39BF3-F2FC-4EE5-941B-683104BEBBD4}" type="datetime1">
              <a:rPr lang="en-US" smtClean="0"/>
              <a:pPr>
                <a:defRPr/>
              </a:pPr>
              <a:t>1/14/2025</a:t>
            </a:fld>
            <a:endParaRPr lang="en-US"/>
          </a:p>
        </p:txBody>
      </p:sp>
      <p:sp>
        <p:nvSpPr>
          <p:cNvPr id="5" name="Content Placeholder 4"/>
          <p:cNvSpPr>
            <a:spLocks noGrp="1"/>
          </p:cNvSpPr>
          <p:nvPr>
            <p:ph sz="quarter" idx="1"/>
          </p:nvPr>
        </p:nvSpPr>
        <p:spPr>
          <a:xfrm>
            <a:off x="457200" y="1447801"/>
            <a:ext cx="8229600" cy="2438400"/>
          </a:xfrm>
        </p:spPr>
        <p:txBody>
          <a:bodyPr>
            <a:normAutofit/>
          </a:bodyPr>
          <a:lstStyle/>
          <a:p>
            <a:pPr algn="just"/>
            <a:r>
              <a:rPr lang="en-US" sz="2400" b="1" i="1" dirty="0">
                <a:latin typeface="Times New Roman" pitchFamily="18" charset="0"/>
                <a:cs typeface="Times New Roman" pitchFamily="18" charset="0"/>
              </a:rPr>
              <a:t> flexibility  </a:t>
            </a:r>
            <a:r>
              <a:rPr lang="en-US" sz="2400" i="1" dirty="0">
                <a:latin typeface="Times New Roman" pitchFamily="18" charset="0"/>
                <a:cs typeface="Times New Roman" pitchFamily="18" charset="0"/>
              </a:rPr>
              <a:t>can be achieved.</a:t>
            </a:r>
          </a:p>
          <a:p>
            <a:pPr algn="just"/>
            <a:endParaRPr lang="en-US" sz="2400" i="1" dirty="0">
              <a:latin typeface="Times New Roman" pitchFamily="18" charset="0"/>
              <a:cs typeface="Times New Roman" pitchFamily="18" charset="0"/>
            </a:endParaRPr>
          </a:p>
          <a:p>
            <a:pPr algn="just"/>
            <a:r>
              <a:rPr lang="en-US" sz="2400" b="1" i="1" dirty="0">
                <a:latin typeface="Times New Roman" pitchFamily="18" charset="0"/>
                <a:cs typeface="Times New Roman" pitchFamily="18" charset="0"/>
              </a:rPr>
              <a:t>Separate</a:t>
            </a:r>
            <a:r>
              <a:rPr lang="en-US" sz="2400" i="1" dirty="0">
                <a:latin typeface="Times New Roman" pitchFamily="18" charset="0"/>
                <a:cs typeface="Times New Roman" pitchFamily="18" charset="0"/>
              </a:rPr>
              <a:t> </a:t>
            </a:r>
            <a:r>
              <a:rPr lang="en-US" sz="2400" dirty="0">
                <a:latin typeface="Times New Roman" pitchFamily="18" charset="0"/>
                <a:cs typeface="Times New Roman" pitchFamily="18" charset="0"/>
              </a:rPr>
              <a:t>the actual content from the style, helps in </a:t>
            </a:r>
            <a:r>
              <a:rPr lang="en-US" sz="2400" b="1" dirty="0">
                <a:latin typeface="Times New Roman" pitchFamily="18" charset="0"/>
                <a:cs typeface="Times New Roman" pitchFamily="18" charset="0"/>
              </a:rPr>
              <a:t>managing</a:t>
            </a:r>
            <a:r>
              <a:rPr lang="en-US" sz="2400" dirty="0">
                <a:latin typeface="Times New Roman" pitchFamily="18" charset="0"/>
                <a:cs typeface="Times New Roman" pitchFamily="18" charset="0"/>
              </a:rPr>
              <a:t> large-scale complex sites.</a:t>
            </a:r>
          </a:p>
          <a:p>
            <a:pPr algn="just"/>
            <a:endParaRPr lang="en-US" sz="2400" i="1" dirty="0">
              <a:latin typeface="Times New Roman" pitchFamily="18" charset="0"/>
              <a:cs typeface="Times New Roman" pitchFamily="18" charset="0"/>
            </a:endParaRPr>
          </a:p>
          <a:p>
            <a:pPr algn="just"/>
            <a:endParaRPr lang="en-US" sz="2400" i="1" dirty="0">
              <a:latin typeface="Times New Roman" pitchFamily="18" charset="0"/>
              <a:cs typeface="Times New Roman" pitchFamily="18" charset="0"/>
            </a:endParaRP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B5694320-18AC-4006-B839-62660189F640}" type="datetime1">
              <a:rPr lang="en-US" smtClean="0"/>
              <a:pPr>
                <a:defRPr/>
              </a:pPr>
              <a:t>1/14/2025</a:t>
            </a:fld>
            <a:endParaRPr lang="en-US"/>
          </a:p>
        </p:txBody>
      </p:sp>
      <p:sp>
        <p:nvSpPr>
          <p:cNvPr id="5" name="Content Placeholder 4"/>
          <p:cNvSpPr>
            <a:spLocks noGrp="1"/>
          </p:cNvSpPr>
          <p:nvPr>
            <p:ph sz="quarter" idx="1"/>
          </p:nvPr>
        </p:nvSpPr>
        <p:spPr/>
        <p:txBody>
          <a:bodyPr/>
          <a:lstStyle/>
          <a:p>
            <a:r>
              <a:rPr lang="en-US" sz="2400" dirty="0">
                <a:latin typeface="Times New Roman" pitchFamily="18" charset="0"/>
                <a:cs typeface="Times New Roman" pitchFamily="18" charset="0"/>
              </a:rPr>
              <a:t> Inserting CSS in an HTML page</a:t>
            </a:r>
          </a:p>
          <a:p>
            <a:pPr lvl="1"/>
            <a:r>
              <a:rPr lang="en-US" sz="2200" dirty="0">
                <a:latin typeface="Times New Roman" pitchFamily="18" charset="0"/>
                <a:cs typeface="Times New Roman" pitchFamily="18" charset="0"/>
              </a:rPr>
              <a:t>Inline style sheet</a:t>
            </a:r>
          </a:p>
          <a:p>
            <a:pPr lvl="1"/>
            <a:r>
              <a:rPr lang="en-US" sz="2200" dirty="0">
                <a:latin typeface="Times New Roman" pitchFamily="18" charset="0"/>
                <a:cs typeface="Times New Roman" pitchFamily="18" charset="0"/>
              </a:rPr>
              <a:t>Document level style sheet</a:t>
            </a:r>
          </a:p>
          <a:p>
            <a:pPr lvl="1"/>
            <a:r>
              <a:rPr lang="en-US" sz="2200" dirty="0">
                <a:latin typeface="Times New Roman" pitchFamily="18" charset="0"/>
                <a:cs typeface="Times New Roman" pitchFamily="18" charset="0"/>
              </a:rPr>
              <a:t>External level style sheet</a:t>
            </a:r>
          </a:p>
          <a:p>
            <a:pPr lvl="1">
              <a:buNone/>
            </a:pPr>
            <a:endParaRPr lang="en-US" sz="2200" dirty="0">
              <a:latin typeface="Times New Roman" pitchFamily="18" charset="0"/>
              <a:cs typeface="Times New Roman" pitchFamily="18" charset="0"/>
            </a:endParaRPr>
          </a:p>
          <a:p>
            <a:r>
              <a:rPr lang="en-US" sz="2400" dirty="0">
                <a:latin typeface="Times New Roman" pitchFamily="18" charset="0"/>
                <a:cs typeface="Times New Roman" pitchFamily="18" charset="0"/>
              </a:rPr>
              <a:t> CSS selectors</a:t>
            </a:r>
            <a:endParaRPr lang="en-US" dirty="0">
              <a:latin typeface="Times New Roman" pitchFamily="18" charset="0"/>
              <a:cs typeface="Times New Roman" pitchFamily="18" charset="0"/>
            </a:endParaRPr>
          </a:p>
          <a:p>
            <a:pPr lvl="1"/>
            <a:r>
              <a:rPr lang="en-US" b="1" dirty="0">
                <a:latin typeface="Times New Roman" pitchFamily="18" charset="0"/>
                <a:cs typeface="Times New Roman" pitchFamily="18" charset="0"/>
              </a:rPr>
              <a:t>CSS selectors</a:t>
            </a:r>
            <a:r>
              <a:rPr lang="en-US" dirty="0">
                <a:latin typeface="Times New Roman" pitchFamily="18" charset="0"/>
                <a:cs typeface="Times New Roman" pitchFamily="18" charset="0"/>
              </a:rPr>
              <a:t> define the elements to which a set of CSS rules apply.</a:t>
            </a:r>
          </a:p>
        </p:txBody>
      </p:sp>
      <p:sp>
        <p:nvSpPr>
          <p:cNvPr id="6" name="Title 1"/>
          <p:cNvSpPr>
            <a:spLocks noGrp="1"/>
          </p:cNvSpPr>
          <p:nvPr>
            <p:ph type="title"/>
          </p:nvPr>
        </p:nvSpPr>
        <p:spPr>
          <a:xfrm>
            <a:off x="457200" y="304800"/>
            <a:ext cx="8229600" cy="990600"/>
          </a:xfrm>
        </p:spPr>
        <p:txBody>
          <a:bodyPr>
            <a:normAutofit/>
          </a:bodyPr>
          <a:lstStyle/>
          <a:p>
            <a:r>
              <a:rPr lang="en-US" sz="2800" b="1" dirty="0">
                <a:latin typeface="Times New Roman" pitchFamily="18" charset="0"/>
                <a:cs typeface="Times New Roman" pitchFamily="18" charset="0"/>
              </a:rPr>
              <a:t>Cascading Style-Sheet(CSS)</a:t>
            </a:r>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7297D0D9-B360-4261-93F5-F3BC830833F1}" type="datetime1">
              <a:rPr lang="en-US" smtClean="0"/>
              <a:pPr>
                <a:defRPr/>
              </a:pPr>
              <a:t>1/14/2025</a:t>
            </a:fld>
            <a:endParaRPr lang="en-US"/>
          </a:p>
        </p:txBody>
      </p:sp>
      <p:sp>
        <p:nvSpPr>
          <p:cNvPr id="5" name="Content Placeholder 4"/>
          <p:cNvSpPr>
            <a:spLocks noGrp="1"/>
          </p:cNvSpPr>
          <p:nvPr>
            <p:ph sz="quarter" idx="1"/>
          </p:nvPr>
        </p:nvSpPr>
        <p:spPr/>
        <p:txBody>
          <a:bodyPr/>
          <a:lstStyle/>
          <a:p>
            <a:pPr lvl="1">
              <a:buNone/>
            </a:pPr>
            <a:r>
              <a:rPr lang="en-US" sz="2400" b="1" dirty="0">
                <a:latin typeface="Times New Roman" pitchFamily="18" charset="0"/>
                <a:cs typeface="Times New Roman" pitchFamily="18" charset="0"/>
              </a:rPr>
              <a:t>Inline style sheet</a:t>
            </a:r>
          </a:p>
          <a:p>
            <a:pPr lvl="1"/>
            <a:endParaRPr lang="en-US" sz="2400" b="1" dirty="0">
              <a:latin typeface="Times New Roman" pitchFamily="18" charset="0"/>
              <a:cs typeface="Times New Roman" pitchFamily="18" charset="0"/>
            </a:endParaRPr>
          </a:p>
          <a:p>
            <a:pPr lvl="1"/>
            <a:r>
              <a:rPr lang="en-US" sz="2200" b="1" dirty="0">
                <a:latin typeface="Times New Roman" pitchFamily="18" charset="0"/>
                <a:cs typeface="Times New Roman" pitchFamily="18" charset="0"/>
              </a:rPr>
              <a:t>syntax </a:t>
            </a:r>
          </a:p>
          <a:p>
            <a:pPr lvl="1">
              <a:buNone/>
            </a:pPr>
            <a:r>
              <a:rPr lang="en-US" sz="2200" b="1" dirty="0">
                <a:latin typeface="Times New Roman" pitchFamily="18" charset="0"/>
                <a:cs typeface="Times New Roman" pitchFamily="18" charset="0"/>
              </a:rPr>
              <a:t>		&lt; tag style=“property: value” &gt;</a:t>
            </a:r>
          </a:p>
          <a:p>
            <a:pPr lvl="1"/>
            <a:endParaRPr lang="en-US" sz="2200" b="1" dirty="0">
              <a:latin typeface="Times New Roman" pitchFamily="18" charset="0"/>
              <a:cs typeface="Times New Roman" pitchFamily="18" charset="0"/>
            </a:endParaRPr>
          </a:p>
          <a:p>
            <a:pPr lvl="1"/>
            <a:r>
              <a:rPr lang="en-US" sz="2200" b="1" dirty="0" err="1">
                <a:latin typeface="Times New Roman" pitchFamily="18" charset="0"/>
                <a:cs typeface="Times New Roman" pitchFamily="18" charset="0"/>
              </a:rPr>
              <a:t>Eg</a:t>
            </a:r>
            <a:r>
              <a:rPr lang="en-US" sz="2200" b="1" dirty="0">
                <a:latin typeface="Times New Roman" pitchFamily="18" charset="0"/>
                <a:cs typeface="Times New Roman" pitchFamily="18" charset="0"/>
              </a:rPr>
              <a:t>: </a:t>
            </a:r>
          </a:p>
          <a:p>
            <a:pPr lvl="1">
              <a:buNone/>
            </a:pPr>
            <a:r>
              <a:rPr lang="en-US" sz="2200" b="1" dirty="0">
                <a:latin typeface="Times New Roman" pitchFamily="18" charset="0"/>
                <a:cs typeface="Times New Roman" pitchFamily="18" charset="0"/>
              </a:rPr>
              <a:t>  </a:t>
            </a:r>
            <a:r>
              <a:rPr lang="en-US" sz="2400" dirty="0">
                <a:latin typeface="Times New Roman" pitchFamily="18" charset="0"/>
                <a:cs typeface="Times New Roman" pitchFamily="18" charset="0"/>
              </a:rPr>
              <a:t>&lt;p style= “font-size:40pt;color:#</a:t>
            </a:r>
            <a:r>
              <a:rPr lang="en-US" sz="2400" dirty="0" err="1">
                <a:latin typeface="Times New Roman" pitchFamily="18" charset="0"/>
                <a:cs typeface="Times New Roman" pitchFamily="18" charset="0"/>
              </a:rPr>
              <a:t>abcdef</a:t>
            </a:r>
            <a:r>
              <a:rPr lang="en-US" sz="2400" dirty="0">
                <a:latin typeface="Times New Roman" pitchFamily="18" charset="0"/>
                <a:cs typeface="Times New Roman" pitchFamily="18" charset="0"/>
              </a:rPr>
              <a:t>"&gt;web </a:t>
            </a:r>
            <a:r>
              <a:rPr lang="en-US" sz="2400" dirty="0" err="1">
                <a:latin typeface="Times New Roman" pitchFamily="18" charset="0"/>
                <a:cs typeface="Times New Roman" pitchFamily="18" charset="0"/>
              </a:rPr>
              <a:t>technoloy</a:t>
            </a:r>
            <a:r>
              <a:rPr lang="en-US" sz="2400" dirty="0">
                <a:latin typeface="Times New Roman" pitchFamily="18" charset="0"/>
                <a:cs typeface="Times New Roman" pitchFamily="18" charset="0"/>
              </a:rPr>
              <a:t>&lt;/p&gt;</a:t>
            </a:r>
          </a:p>
          <a:p>
            <a:pPr lvl="1"/>
            <a:endParaRPr lang="en-US" sz="2200" b="1" dirty="0">
              <a:latin typeface="Times New Roman" pitchFamily="18" charset="0"/>
              <a:cs typeface="Times New Roman" pitchFamily="18" charset="0"/>
            </a:endParaRPr>
          </a:p>
          <a:p>
            <a:pPr lvl="1"/>
            <a:endParaRPr lang="en-US" sz="2200" b="1" dirty="0">
              <a:latin typeface="Times New Roman" pitchFamily="18" charset="0"/>
              <a:cs typeface="Times New Roman" pitchFamily="18" charset="0"/>
            </a:endParaRPr>
          </a:p>
          <a:p>
            <a:pPr lvl="1">
              <a:buNone/>
            </a:pPr>
            <a:endParaRPr lang="en-US" sz="2200" b="1" dirty="0">
              <a:latin typeface="Times New Roman" pitchFamily="18" charset="0"/>
              <a:cs typeface="Times New Roman" pitchFamily="18" charset="0"/>
            </a:endParaRPr>
          </a:p>
        </p:txBody>
      </p:sp>
      <p:sp>
        <p:nvSpPr>
          <p:cNvPr id="6" name="Title 1"/>
          <p:cNvSpPr>
            <a:spLocks noGrp="1"/>
          </p:cNvSpPr>
          <p:nvPr>
            <p:ph type="title"/>
          </p:nvPr>
        </p:nvSpPr>
        <p:spPr>
          <a:xfrm>
            <a:off x="457200" y="304800"/>
            <a:ext cx="8229600" cy="990600"/>
          </a:xfrm>
        </p:spPr>
        <p:txBody>
          <a:bodyPr>
            <a:normAutofit fontScale="90000"/>
          </a:bodyPr>
          <a:lstStyle/>
          <a:p>
            <a:r>
              <a:rPr lang="en-US" sz="3600" b="1" dirty="0">
                <a:latin typeface="Times New Roman" pitchFamily="18" charset="0"/>
                <a:cs typeface="Times New Roman" pitchFamily="18" charset="0"/>
              </a:rPr>
              <a:t>Cascading Style-Sheet(CSS)</a:t>
            </a:r>
            <a:br>
              <a:rPr lang="en-US" sz="3600" b="1" dirty="0">
                <a:latin typeface="Times New Roman" pitchFamily="18" charset="0"/>
                <a:cs typeface="Times New Roman" pitchFamily="18" charset="0"/>
              </a:rPr>
            </a:br>
            <a:r>
              <a:rPr lang="en-US" sz="3600" b="1" dirty="0" err="1">
                <a:latin typeface="Times New Roman" pitchFamily="18" charset="0"/>
                <a:cs typeface="Times New Roman" pitchFamily="18" charset="0"/>
                <a:hlinkClick r:id="rId3" action="ppaction://hlinkfile"/>
              </a:rPr>
              <a:t>eg</a:t>
            </a:r>
            <a:endParaRPr lang="en-US" sz="3600" b="1" dirty="0">
              <a:latin typeface="Times New Roman" pitchFamily="18" charset="0"/>
              <a:cs typeface="Times New Roman" pitchFamily="18" charset="0"/>
            </a:endParaRPr>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latin typeface="Times New Roman" pitchFamily="18" charset="0"/>
                <a:cs typeface="Times New Roman" pitchFamily="18" charset="0"/>
              </a:rPr>
              <a:t>Style Attribute</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endParaRPr lang="en-US" sz="2800"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Autofit/>
          </a:bodyPr>
          <a:lstStyle/>
          <a:p>
            <a:r>
              <a:rPr lang="en-US" sz="2800" dirty="0">
                <a:latin typeface="Times New Roman" pitchFamily="18" charset="0"/>
                <a:cs typeface="Times New Roman" pitchFamily="18" charset="0"/>
              </a:rPr>
              <a:t>&lt;html&gt;</a:t>
            </a:r>
          </a:p>
          <a:p>
            <a:r>
              <a:rPr lang="en-US" sz="2800" dirty="0">
                <a:latin typeface="Times New Roman" pitchFamily="18" charset="0"/>
                <a:cs typeface="Times New Roman" pitchFamily="18" charset="0"/>
              </a:rPr>
              <a:t>&lt;body&gt;</a:t>
            </a: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&lt;p&gt;I am normal&lt;/p&gt;</a:t>
            </a:r>
          </a:p>
          <a:p>
            <a:r>
              <a:rPr lang="en-US" sz="2800" dirty="0">
                <a:latin typeface="Times New Roman" pitchFamily="18" charset="0"/>
                <a:cs typeface="Times New Roman" pitchFamily="18" charset="0"/>
              </a:rPr>
              <a:t>&lt;p style="</a:t>
            </a:r>
            <a:r>
              <a:rPr lang="en-US" sz="2800" dirty="0" err="1">
                <a:latin typeface="Times New Roman" pitchFamily="18" charset="0"/>
                <a:cs typeface="Times New Roman" pitchFamily="18" charset="0"/>
              </a:rPr>
              <a:t>color:red</a:t>
            </a:r>
            <a:r>
              <a:rPr lang="en-US" sz="2800" dirty="0">
                <a:latin typeface="Times New Roman" pitchFamily="18" charset="0"/>
                <a:cs typeface="Times New Roman" pitchFamily="18" charset="0"/>
              </a:rPr>
              <a:t>;"&gt;I am red&lt;/p&gt;</a:t>
            </a:r>
          </a:p>
          <a:p>
            <a:r>
              <a:rPr lang="en-US" sz="2800" dirty="0">
                <a:latin typeface="Times New Roman" pitchFamily="18" charset="0"/>
                <a:cs typeface="Times New Roman" pitchFamily="18" charset="0"/>
              </a:rPr>
              <a:t>&lt;p style="</a:t>
            </a:r>
            <a:r>
              <a:rPr lang="en-US" sz="2800" dirty="0" err="1">
                <a:latin typeface="Times New Roman" pitchFamily="18" charset="0"/>
                <a:cs typeface="Times New Roman" pitchFamily="18" charset="0"/>
              </a:rPr>
              <a:t>color:blue</a:t>
            </a:r>
            <a:r>
              <a:rPr lang="en-US" sz="2800" dirty="0">
                <a:latin typeface="Times New Roman" pitchFamily="18" charset="0"/>
                <a:cs typeface="Times New Roman" pitchFamily="18" charset="0"/>
              </a:rPr>
              <a:t>;"&gt;I am blue&lt;/p&gt;</a:t>
            </a:r>
          </a:p>
          <a:p>
            <a:r>
              <a:rPr lang="en-US" sz="2800" dirty="0">
                <a:latin typeface="Times New Roman" pitchFamily="18" charset="0"/>
                <a:cs typeface="Times New Roman" pitchFamily="18" charset="0"/>
              </a:rPr>
              <a:t>&lt;p style="font-size:36px;"&gt;I am big&lt;/p&gt;</a:t>
            </a: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&lt;/body&gt;</a:t>
            </a:r>
          </a:p>
          <a:p>
            <a:r>
              <a:rPr lang="en-US" sz="2800" dirty="0">
                <a:latin typeface="Times New Roman" pitchFamily="18" charset="0"/>
                <a:cs typeface="Times New Roman" pitchFamily="18" charset="0"/>
              </a:rPr>
              <a:t>&lt;/html&gt;</a:t>
            </a:r>
          </a:p>
          <a:p>
            <a:endParaRPr lang="en-US" sz="2800" dirty="0">
              <a:latin typeface="Times New Roman" pitchFamily="18" charset="0"/>
              <a:cs typeface="Times New Roman" pitchFamily="18" charset="0"/>
            </a:endParaRPr>
          </a:p>
        </p:txBody>
      </p:sp>
      <p:sp>
        <p:nvSpPr>
          <p:cNvPr id="4" name="Rectangle 3"/>
          <p:cNvSpPr/>
          <p:nvPr/>
        </p:nvSpPr>
        <p:spPr>
          <a:xfrm>
            <a:off x="4572000" y="1676400"/>
            <a:ext cx="4572000" cy="1477328"/>
          </a:xfrm>
          <a:prstGeom prst="rect">
            <a:avLst/>
          </a:prstGeom>
        </p:spPr>
        <p:txBody>
          <a:bodyPr>
            <a:spAutoFit/>
          </a:bodyPr>
          <a:lstStyle/>
          <a:p>
            <a:r>
              <a:rPr lang="en-US" dirty="0">
                <a:latin typeface="Times New Roman" pitchFamily="18" charset="0"/>
                <a:cs typeface="Times New Roman" pitchFamily="18" charset="0"/>
              </a:rPr>
              <a:t>I am normal</a:t>
            </a:r>
          </a:p>
          <a:p>
            <a:r>
              <a:rPr lang="en-US" dirty="0">
                <a:solidFill>
                  <a:srgbClr val="FF0000"/>
                </a:solidFill>
                <a:latin typeface="Times New Roman" pitchFamily="18" charset="0"/>
                <a:cs typeface="Times New Roman" pitchFamily="18" charset="0"/>
              </a:rPr>
              <a:t>I am red</a:t>
            </a:r>
          </a:p>
          <a:p>
            <a:r>
              <a:rPr lang="en-US" dirty="0">
                <a:solidFill>
                  <a:srgbClr val="0070C0"/>
                </a:solidFill>
                <a:latin typeface="Times New Roman" pitchFamily="18" charset="0"/>
                <a:cs typeface="Times New Roman" pitchFamily="18" charset="0"/>
              </a:rPr>
              <a:t>I am blue</a:t>
            </a:r>
          </a:p>
          <a:p>
            <a:r>
              <a:rPr lang="en-US" sz="3600" dirty="0">
                <a:latin typeface="Times New Roman" pitchFamily="18" charset="0"/>
                <a:cs typeface="Times New Roman" pitchFamily="18" charset="0"/>
              </a:rPr>
              <a:t>I am big</a:t>
            </a:r>
          </a:p>
        </p:txBody>
      </p:sp>
      <p:sp>
        <p:nvSpPr>
          <p:cNvPr id="5" name="Date Placeholder 4"/>
          <p:cNvSpPr>
            <a:spLocks noGrp="1"/>
          </p:cNvSpPr>
          <p:nvPr>
            <p:ph type="dt" sz="half" idx="10"/>
          </p:nvPr>
        </p:nvSpPr>
        <p:spPr/>
        <p:txBody>
          <a:bodyPr/>
          <a:lstStyle/>
          <a:p>
            <a:fld id="{41D39DCA-4FED-4AC7-8D48-B781B47C336F}" type="datetime1">
              <a:rPr lang="en-US" smtClean="0"/>
              <a:pPr/>
              <a:t>1/14/2025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BC0F3B36-4B2C-4602-8BB8-2E4C652914D2}" type="datetime1">
              <a:rPr lang="en-US" smtClean="0"/>
              <a:pPr>
                <a:defRPr/>
              </a:pPr>
              <a:t>1/14/2025</a:t>
            </a:fld>
            <a:endParaRPr lang="en-US"/>
          </a:p>
        </p:txBody>
      </p:sp>
      <p:sp>
        <p:nvSpPr>
          <p:cNvPr id="5" name="Content Placeholder 4"/>
          <p:cNvSpPr>
            <a:spLocks noGrp="1"/>
          </p:cNvSpPr>
          <p:nvPr>
            <p:ph sz="quarter" idx="1"/>
          </p:nvPr>
        </p:nvSpPr>
        <p:spPr>
          <a:xfrm>
            <a:off x="381000" y="1905000"/>
            <a:ext cx="8229600" cy="3687763"/>
          </a:xfrm>
        </p:spPr>
        <p:txBody>
          <a:bodyPr>
            <a:noAutofit/>
          </a:bodyPr>
          <a:lstStyle/>
          <a:p>
            <a:pPr lvl="1">
              <a:buNone/>
            </a:pPr>
            <a:r>
              <a:rPr lang="en-US" sz="2400" b="1" dirty="0">
                <a:latin typeface="Times New Roman" pitchFamily="18" charset="0"/>
                <a:cs typeface="Times New Roman" pitchFamily="18" charset="0"/>
              </a:rPr>
              <a:t>Document level style sheet</a:t>
            </a:r>
          </a:p>
          <a:p>
            <a:pPr lvl="1"/>
            <a:r>
              <a:rPr lang="en-US" sz="2000" dirty="0">
                <a:latin typeface="Times New Roman" pitchFamily="18" charset="0"/>
                <a:cs typeface="Times New Roman" pitchFamily="18" charset="0"/>
              </a:rPr>
              <a:t>Appears only in &lt;head&gt; section </a:t>
            </a:r>
          </a:p>
          <a:p>
            <a:pPr lvl="1"/>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Mention doc type </a:t>
            </a:r>
          </a:p>
          <a:p>
            <a:pPr lvl="2"/>
            <a:r>
              <a:rPr lang="en-US" sz="2000" dirty="0" err="1">
                <a:latin typeface="Times New Roman" pitchFamily="18" charset="0"/>
                <a:cs typeface="Times New Roman" pitchFamily="18" charset="0"/>
              </a:rPr>
              <a:t>Eg</a:t>
            </a:r>
            <a:r>
              <a:rPr lang="en-US" sz="2000" dirty="0">
                <a:latin typeface="Times New Roman" pitchFamily="18" charset="0"/>
                <a:cs typeface="Times New Roman" pitchFamily="18" charset="0"/>
              </a:rPr>
              <a:t>. &lt;style type=“text/</a:t>
            </a:r>
            <a:r>
              <a:rPr lang="en-US" sz="2000" dirty="0" err="1">
                <a:latin typeface="Times New Roman" pitchFamily="18" charset="0"/>
                <a:cs typeface="Times New Roman" pitchFamily="18" charset="0"/>
              </a:rPr>
              <a:t>css</a:t>
            </a:r>
            <a:r>
              <a:rPr lang="en-US" sz="1800" dirty="0">
                <a:latin typeface="Times New Roman" pitchFamily="18" charset="0"/>
                <a:cs typeface="Times New Roman" pitchFamily="18" charset="0"/>
              </a:rPr>
              <a:t>”&gt;</a:t>
            </a:r>
          </a:p>
        </p:txBody>
      </p:sp>
      <p:sp>
        <p:nvSpPr>
          <p:cNvPr id="6" name="Title 1"/>
          <p:cNvSpPr>
            <a:spLocks noGrp="1"/>
          </p:cNvSpPr>
          <p:nvPr>
            <p:ph type="title"/>
          </p:nvPr>
        </p:nvSpPr>
        <p:spPr>
          <a:xfrm>
            <a:off x="457200" y="304800"/>
            <a:ext cx="8229600" cy="990600"/>
          </a:xfrm>
        </p:spPr>
        <p:txBody>
          <a:bodyPr>
            <a:normAutofit/>
          </a:bodyPr>
          <a:lstStyle/>
          <a:p>
            <a:r>
              <a:rPr lang="en-US" sz="2800" b="1" dirty="0">
                <a:latin typeface="Times New Roman" pitchFamily="18" charset="0"/>
                <a:cs typeface="Times New Roman" pitchFamily="18" charset="0"/>
              </a:rPr>
              <a:t>Cascading Style-Sheet(CSS)</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3" action="ppaction://hlinkfile"/>
              </a:rPr>
              <a:t>eg</a:t>
            </a:r>
            <a:endParaRPr lang="en-US" sz="2800" b="1" dirty="0">
              <a:latin typeface="Times New Roman" pitchFamily="18" charset="0"/>
              <a:cs typeface="Times New Roman" pitchFamily="18" charset="0"/>
            </a:endParaRPr>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AC08A91C-31C6-4E7C-AF97-5719D1FFDC8D}" type="datetime1">
              <a:rPr lang="en-US" smtClean="0"/>
              <a:pPr>
                <a:defRPr/>
              </a:pPr>
              <a:t>1/14/2025</a:t>
            </a:fld>
            <a:endParaRPr lang="en-US"/>
          </a:p>
        </p:txBody>
      </p:sp>
      <p:sp>
        <p:nvSpPr>
          <p:cNvPr id="5" name="Content Placeholder 4"/>
          <p:cNvSpPr>
            <a:spLocks noGrp="1"/>
          </p:cNvSpPr>
          <p:nvPr>
            <p:ph sz="quarter" idx="1"/>
          </p:nvPr>
        </p:nvSpPr>
        <p:spPr>
          <a:xfrm>
            <a:off x="457200" y="1676400"/>
            <a:ext cx="3581400" cy="4525963"/>
          </a:xfrm>
        </p:spPr>
        <p:txBody>
          <a:bodyPr>
            <a:noAutofit/>
          </a:bodyPr>
          <a:lstStyle/>
          <a:p>
            <a:pPr lvl="1">
              <a:buNone/>
            </a:pPr>
            <a:r>
              <a:rPr lang="en-US" sz="2000" dirty="0">
                <a:latin typeface="Times New Roman" pitchFamily="18" charset="0"/>
                <a:cs typeface="Times New Roman" pitchFamily="18" charset="0"/>
              </a:rPr>
              <a:t>&lt;html&gt;</a:t>
            </a:r>
          </a:p>
          <a:p>
            <a:pPr lvl="1">
              <a:buNone/>
            </a:pPr>
            <a:r>
              <a:rPr lang="en-US" sz="2000" dirty="0">
                <a:latin typeface="Times New Roman" pitchFamily="18" charset="0"/>
                <a:cs typeface="Times New Roman" pitchFamily="18" charset="0"/>
              </a:rPr>
              <a:t> &lt;head&gt;</a:t>
            </a:r>
          </a:p>
          <a:p>
            <a:pPr lvl="1">
              <a:buNone/>
            </a:pPr>
            <a:r>
              <a:rPr lang="en-US" sz="2000" dirty="0">
                <a:latin typeface="Times New Roman" pitchFamily="18" charset="0"/>
                <a:cs typeface="Times New Roman" pitchFamily="18" charset="0"/>
              </a:rPr>
              <a:t>&lt;style type="text/</a:t>
            </a:r>
            <a:r>
              <a:rPr lang="en-US" sz="2000" dirty="0" err="1">
                <a:latin typeface="Times New Roman" pitchFamily="18" charset="0"/>
                <a:cs typeface="Times New Roman" pitchFamily="18" charset="0"/>
              </a:rPr>
              <a:t>css</a:t>
            </a:r>
            <a:r>
              <a:rPr lang="en-US" sz="2000" dirty="0">
                <a:latin typeface="Times New Roman" pitchFamily="18" charset="0"/>
                <a:cs typeface="Times New Roman" pitchFamily="18" charset="0"/>
              </a:rPr>
              <a:t>"&gt;</a:t>
            </a:r>
          </a:p>
          <a:p>
            <a:pPr lvl="1">
              <a:buNone/>
            </a:pPr>
            <a:r>
              <a:rPr lang="en-US" sz="2000" dirty="0">
                <a:latin typeface="Times New Roman" pitchFamily="18" charset="0"/>
                <a:cs typeface="Times New Roman" pitchFamily="18" charset="0"/>
              </a:rPr>
              <a:t>h1</a:t>
            </a:r>
          </a:p>
          <a:p>
            <a:pPr lvl="1">
              <a:buNone/>
            </a:pPr>
            <a:r>
              <a:rPr lang="en-US" sz="2000" dirty="0">
                <a:latin typeface="Times New Roman" pitchFamily="18" charset="0"/>
                <a:cs typeface="Times New Roman" pitchFamily="18" charset="0"/>
              </a:rPr>
              <a:t>{</a:t>
            </a:r>
          </a:p>
          <a:p>
            <a:pPr lvl="1">
              <a:buNone/>
            </a:pPr>
            <a:r>
              <a:rPr lang="en-US" sz="2000" dirty="0">
                <a:latin typeface="Times New Roman" pitchFamily="18" charset="0"/>
                <a:cs typeface="Times New Roman" pitchFamily="18" charset="0"/>
              </a:rPr>
              <a:t>font-</a:t>
            </a:r>
            <a:r>
              <a:rPr lang="en-US" sz="2000" dirty="0" err="1">
                <a:latin typeface="Times New Roman" pitchFamily="18" charset="0"/>
                <a:cs typeface="Times New Roman" pitchFamily="18" charset="0"/>
              </a:rPr>
              <a:t>family:Arial</a:t>
            </a:r>
            <a:r>
              <a:rPr lang="en-US" sz="2000" dirty="0">
                <a:latin typeface="Times New Roman" pitchFamily="18" charset="0"/>
                <a:cs typeface="Times New Roman" pitchFamily="18" charset="0"/>
              </a:rPr>
              <a:t>;</a:t>
            </a:r>
          </a:p>
          <a:p>
            <a:pPr lvl="1">
              <a:buNone/>
            </a:pPr>
            <a:r>
              <a:rPr lang="en-US" sz="2000" dirty="0" err="1">
                <a:latin typeface="Times New Roman" pitchFamily="18" charset="0"/>
                <a:cs typeface="Times New Roman" pitchFamily="18" charset="0"/>
              </a:rPr>
              <a:t>color:red</a:t>
            </a:r>
            <a:endParaRPr lang="en-US" sz="2000" dirty="0">
              <a:latin typeface="Times New Roman" pitchFamily="18" charset="0"/>
              <a:cs typeface="Times New Roman" pitchFamily="18" charset="0"/>
            </a:endParaRPr>
          </a:p>
          <a:p>
            <a:pPr lvl="1">
              <a:buNone/>
            </a:pPr>
            <a:r>
              <a:rPr lang="en-US" sz="2000" dirty="0">
                <a:latin typeface="Times New Roman" pitchFamily="18" charset="0"/>
                <a:cs typeface="Times New Roman" pitchFamily="18" charset="0"/>
              </a:rPr>
              <a:t>}</a:t>
            </a:r>
          </a:p>
          <a:p>
            <a:pPr lvl="1">
              <a:buNone/>
            </a:pPr>
            <a:r>
              <a:rPr lang="en-US" sz="2000" dirty="0">
                <a:latin typeface="Times New Roman" pitchFamily="18" charset="0"/>
                <a:cs typeface="Times New Roman" pitchFamily="18" charset="0"/>
              </a:rPr>
              <a:t>h2</a:t>
            </a:r>
          </a:p>
          <a:p>
            <a:pPr lvl="1">
              <a:buNone/>
            </a:pPr>
            <a:r>
              <a:rPr lang="en-US" sz="2000" dirty="0">
                <a:latin typeface="Times New Roman" pitchFamily="18" charset="0"/>
                <a:cs typeface="Times New Roman" pitchFamily="18" charset="0"/>
              </a:rPr>
              <a:t>{</a:t>
            </a:r>
          </a:p>
          <a:p>
            <a:pPr lvl="1">
              <a:buNone/>
            </a:pPr>
            <a:r>
              <a:rPr lang="en-US" sz="2000" dirty="0">
                <a:latin typeface="Times New Roman" pitchFamily="18" charset="0"/>
                <a:cs typeface="Times New Roman" pitchFamily="18" charset="0"/>
              </a:rPr>
              <a:t>font-</a:t>
            </a:r>
            <a:r>
              <a:rPr lang="en-US" sz="2000" dirty="0" err="1">
                <a:latin typeface="Times New Roman" pitchFamily="18" charset="0"/>
                <a:cs typeface="Times New Roman" pitchFamily="18" charset="0"/>
              </a:rPr>
              <a:t>family:Arial</a:t>
            </a:r>
            <a:r>
              <a:rPr lang="en-US" sz="2000" dirty="0">
                <a:latin typeface="Times New Roman" pitchFamily="18" charset="0"/>
                <a:cs typeface="Times New Roman" pitchFamily="18" charset="0"/>
              </a:rPr>
              <a:t>;</a:t>
            </a:r>
          </a:p>
          <a:p>
            <a:pPr lvl="1">
              <a:buNone/>
            </a:pPr>
            <a:r>
              <a:rPr lang="en-US" sz="2000" dirty="0">
                <a:latin typeface="Times New Roman" pitchFamily="18" charset="0"/>
                <a:cs typeface="Times New Roman" pitchFamily="18" charset="0"/>
              </a:rPr>
              <a:t>color:green;left:20px</a:t>
            </a:r>
          </a:p>
          <a:p>
            <a:pPr lvl="1">
              <a:buNone/>
            </a:pPr>
            <a:r>
              <a:rPr lang="en-US" sz="2000" dirty="0">
                <a:latin typeface="Times New Roman" pitchFamily="18" charset="0"/>
                <a:cs typeface="Times New Roman" pitchFamily="18" charset="0"/>
              </a:rPr>
              <a:t>}</a:t>
            </a:r>
          </a:p>
        </p:txBody>
      </p:sp>
      <p:sp>
        <p:nvSpPr>
          <p:cNvPr id="6" name="Title 1"/>
          <p:cNvSpPr>
            <a:spLocks noGrp="1"/>
          </p:cNvSpPr>
          <p:nvPr>
            <p:ph type="title"/>
          </p:nvPr>
        </p:nvSpPr>
        <p:spPr>
          <a:xfrm>
            <a:off x="457200" y="304800"/>
            <a:ext cx="8229600" cy="990600"/>
          </a:xfrm>
        </p:spPr>
        <p:txBody>
          <a:bodyPr>
            <a:normAutofit/>
          </a:bodyPr>
          <a:lstStyle/>
          <a:p>
            <a:r>
              <a:rPr lang="en-US" sz="2800" b="1" dirty="0">
                <a:latin typeface="Times New Roman" pitchFamily="18" charset="0"/>
                <a:cs typeface="Times New Roman" pitchFamily="18" charset="0"/>
              </a:rPr>
              <a:t>Cascading Style-Sheet(CSS)</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3" action="ppaction://hlinkfile"/>
              </a:rPr>
              <a:t>eg</a:t>
            </a:r>
            <a:endParaRPr lang="en-US" sz="2800" b="1" dirty="0">
              <a:latin typeface="Times New Roman" pitchFamily="18" charset="0"/>
              <a:cs typeface="Times New Roman" pitchFamily="18" charset="0"/>
            </a:endParaRPr>
          </a:p>
        </p:txBody>
      </p:sp>
      <p:sp>
        <p:nvSpPr>
          <p:cNvPr id="7" name="Rectangle 6"/>
          <p:cNvSpPr/>
          <p:nvPr/>
        </p:nvSpPr>
        <p:spPr>
          <a:xfrm>
            <a:off x="4800600" y="1600200"/>
            <a:ext cx="3429000" cy="5324535"/>
          </a:xfrm>
          <a:prstGeom prst="rect">
            <a:avLst/>
          </a:prstGeom>
        </p:spPr>
        <p:txBody>
          <a:bodyPr wrap="square">
            <a:spAutoFit/>
          </a:bodyPr>
          <a:lstStyle/>
          <a:p>
            <a:pPr lvl="1">
              <a:buNone/>
            </a:pPr>
            <a:r>
              <a:rPr lang="en-US" sz="2000" dirty="0">
                <a:latin typeface="Times New Roman" pitchFamily="18" charset="0"/>
                <a:cs typeface="Times New Roman" pitchFamily="18" charset="0"/>
              </a:rPr>
              <a:t>p</a:t>
            </a:r>
          </a:p>
          <a:p>
            <a:pPr lvl="1">
              <a:buNone/>
            </a:pPr>
            <a:r>
              <a:rPr lang="en-US" sz="2000" dirty="0">
                <a:latin typeface="Times New Roman" pitchFamily="18" charset="0"/>
                <a:cs typeface="Times New Roman" pitchFamily="18" charset="0"/>
              </a:rPr>
              <a:t>{</a:t>
            </a:r>
          </a:p>
          <a:p>
            <a:pPr lvl="1">
              <a:buNone/>
            </a:pPr>
            <a:r>
              <a:rPr lang="en-US" sz="2000" dirty="0">
                <a:latin typeface="Times New Roman" pitchFamily="18" charset="0"/>
                <a:cs typeface="Times New Roman" pitchFamily="18" charset="0"/>
              </a:rPr>
              <a:t>font-</a:t>
            </a:r>
            <a:r>
              <a:rPr lang="en-US" sz="2000" dirty="0" err="1">
                <a:latin typeface="Times New Roman" pitchFamily="18" charset="0"/>
                <a:cs typeface="Times New Roman" pitchFamily="18" charset="0"/>
              </a:rPr>
              <a:t>family:Arial</a:t>
            </a:r>
            <a:r>
              <a:rPr lang="en-US" sz="2000" dirty="0">
                <a:latin typeface="Times New Roman" pitchFamily="18" charset="0"/>
                <a:cs typeface="Times New Roman" pitchFamily="18" charset="0"/>
              </a:rPr>
              <a:t>;</a:t>
            </a:r>
          </a:p>
          <a:p>
            <a:pPr lvl="1">
              <a:buNone/>
            </a:pPr>
            <a:r>
              <a:rPr lang="en-US" sz="2000" dirty="0">
                <a:latin typeface="Times New Roman" pitchFamily="18" charset="0"/>
                <a:cs typeface="Times New Roman" pitchFamily="18" charset="0"/>
              </a:rPr>
              <a:t>color:blue;left:40px;font-size:24pt</a:t>
            </a:r>
          </a:p>
          <a:p>
            <a:pPr lvl="1">
              <a:buNone/>
            </a:pPr>
            <a:r>
              <a:rPr lang="en-US" sz="2000" dirty="0">
                <a:latin typeface="Times New Roman" pitchFamily="18" charset="0"/>
                <a:cs typeface="Times New Roman" pitchFamily="18" charset="0"/>
              </a:rPr>
              <a:t>}</a:t>
            </a:r>
          </a:p>
          <a:p>
            <a:pPr lvl="1">
              <a:buNone/>
            </a:pPr>
            <a:r>
              <a:rPr lang="en-US" sz="2000" dirty="0">
                <a:latin typeface="Times New Roman" pitchFamily="18" charset="0"/>
                <a:cs typeface="Times New Roman" pitchFamily="18" charset="0"/>
              </a:rPr>
              <a:t>&lt;/style&gt;</a:t>
            </a:r>
          </a:p>
          <a:p>
            <a:pPr lvl="1">
              <a:buNone/>
            </a:pPr>
            <a:r>
              <a:rPr lang="en-US" sz="2000" dirty="0">
                <a:latin typeface="Times New Roman" pitchFamily="18" charset="0"/>
                <a:cs typeface="Times New Roman" pitchFamily="18" charset="0"/>
              </a:rPr>
              <a:t>&lt;/head&gt;</a:t>
            </a:r>
          </a:p>
          <a:p>
            <a:pPr lvl="1">
              <a:buNone/>
            </a:pPr>
            <a:endParaRPr lang="en-US" sz="2000" dirty="0">
              <a:latin typeface="Times New Roman" pitchFamily="18" charset="0"/>
              <a:cs typeface="Times New Roman" pitchFamily="18" charset="0"/>
            </a:endParaRPr>
          </a:p>
          <a:p>
            <a:pPr lvl="1">
              <a:buNone/>
            </a:pPr>
            <a:r>
              <a:rPr lang="en-US" sz="2000" dirty="0">
                <a:latin typeface="Times New Roman" pitchFamily="18" charset="0"/>
                <a:cs typeface="Times New Roman" pitchFamily="18" charset="0"/>
              </a:rPr>
              <a:t>&lt;body&gt;</a:t>
            </a:r>
          </a:p>
          <a:p>
            <a:pPr lvl="1">
              <a:buNone/>
            </a:pPr>
            <a:r>
              <a:rPr lang="en-US" sz="2000" dirty="0">
                <a:latin typeface="Times New Roman" pitchFamily="18" charset="0"/>
                <a:cs typeface="Times New Roman" pitchFamily="18" charset="0"/>
              </a:rPr>
              <a:t>&lt;h1&gt;web technoloy1&lt;/h1&gt;</a:t>
            </a:r>
          </a:p>
          <a:p>
            <a:pPr lvl="1">
              <a:buNone/>
            </a:pPr>
            <a:r>
              <a:rPr lang="en-US" sz="2000" dirty="0">
                <a:latin typeface="Times New Roman" pitchFamily="18" charset="0"/>
                <a:cs typeface="Times New Roman" pitchFamily="18" charset="0"/>
              </a:rPr>
              <a:t>&lt;h2&gt;web technoloy2&lt;/h2&gt;</a:t>
            </a:r>
          </a:p>
          <a:p>
            <a:pPr lvl="1">
              <a:buNone/>
            </a:pPr>
            <a:r>
              <a:rPr lang="en-US" sz="2000" dirty="0">
                <a:latin typeface="Times New Roman" pitchFamily="18" charset="0"/>
                <a:cs typeface="Times New Roman" pitchFamily="18" charset="0"/>
              </a:rPr>
              <a:t>&lt;p&gt;web </a:t>
            </a:r>
            <a:r>
              <a:rPr lang="en-US" sz="2000" dirty="0" err="1">
                <a:latin typeface="Times New Roman" pitchFamily="18" charset="0"/>
                <a:cs typeface="Times New Roman" pitchFamily="18" charset="0"/>
              </a:rPr>
              <a:t>technoloy</a:t>
            </a:r>
            <a:r>
              <a:rPr lang="en-US" sz="2000" dirty="0">
                <a:latin typeface="Times New Roman" pitchFamily="18" charset="0"/>
                <a:cs typeface="Times New Roman" pitchFamily="18" charset="0"/>
              </a:rPr>
              <a:t>&lt;p/&gt;</a:t>
            </a:r>
          </a:p>
          <a:p>
            <a:pPr lvl="1">
              <a:buNone/>
            </a:pPr>
            <a:r>
              <a:rPr lang="en-US" sz="2000" dirty="0">
                <a:latin typeface="Times New Roman" pitchFamily="18" charset="0"/>
                <a:cs typeface="Times New Roman" pitchFamily="18" charset="0"/>
              </a:rPr>
              <a:t>&lt;/body&gt;</a:t>
            </a:r>
          </a:p>
          <a:p>
            <a:pPr lvl="1">
              <a:buNone/>
            </a:pPr>
            <a:r>
              <a:rPr lang="en-US" sz="2000" dirty="0">
                <a:latin typeface="Times New Roman" pitchFamily="18" charset="0"/>
                <a:cs typeface="Times New Roman" pitchFamily="18" charset="0"/>
              </a:rPr>
              <a:t>&lt;/html&gt;</a:t>
            </a:r>
          </a:p>
          <a:p>
            <a:pPr lvl="1">
              <a:buNone/>
            </a:pPr>
            <a:endParaRPr lang="en-US" sz="2000" dirty="0">
              <a:latin typeface="Times New Roman" pitchFamily="18" charset="0"/>
              <a:cs typeface="Times New Roman" pitchFamily="18" charset="0"/>
            </a:endParaRPr>
          </a:p>
          <a:p>
            <a:pPr lvl="1">
              <a:buNone/>
            </a:pPr>
            <a:endParaRPr lang="en-US" sz="20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A88B0325-1A0F-4EF2-B908-077D58612465}" type="datetime1">
              <a:rPr lang="en-US" smtClean="0"/>
              <a:pPr>
                <a:defRPr/>
              </a:pPr>
              <a:t>1/14/2025</a:t>
            </a:fld>
            <a:endParaRPr lang="en-US"/>
          </a:p>
        </p:txBody>
      </p:sp>
      <p:sp>
        <p:nvSpPr>
          <p:cNvPr id="5" name="Content Placeholder 4"/>
          <p:cNvSpPr>
            <a:spLocks noGrp="1"/>
          </p:cNvSpPr>
          <p:nvPr>
            <p:ph sz="quarter" idx="1"/>
          </p:nvPr>
        </p:nvSpPr>
        <p:spPr>
          <a:xfrm>
            <a:off x="457200" y="1600201"/>
            <a:ext cx="8229600" cy="3048000"/>
          </a:xfrm>
        </p:spPr>
        <p:txBody>
          <a:bodyPr/>
          <a:lstStyle/>
          <a:p>
            <a:pPr lvl="1">
              <a:buNone/>
            </a:pPr>
            <a:r>
              <a:rPr lang="en-US" sz="2400" b="1" dirty="0">
                <a:latin typeface="Times New Roman" pitchFamily="18" charset="0"/>
                <a:cs typeface="Times New Roman" pitchFamily="18" charset="0"/>
              </a:rPr>
              <a:t>External level style sheet</a:t>
            </a:r>
          </a:p>
          <a:p>
            <a:pPr lvl="1"/>
            <a:endParaRPr lang="en-US" sz="2200" b="1" dirty="0">
              <a:latin typeface="Times New Roman" pitchFamily="18" charset="0"/>
              <a:cs typeface="Times New Roman" pitchFamily="18" charset="0"/>
            </a:endParaRPr>
          </a:p>
          <a:p>
            <a:pPr lvl="1"/>
            <a:r>
              <a:rPr lang="en-US" sz="2200" dirty="0">
                <a:latin typeface="Times New Roman" pitchFamily="18" charset="0"/>
                <a:cs typeface="Times New Roman" pitchFamily="18" charset="0"/>
              </a:rPr>
              <a:t>Desired style sheet is stored in one .</a:t>
            </a:r>
            <a:r>
              <a:rPr lang="en-US" sz="2200" dirty="0" err="1">
                <a:latin typeface="Times New Roman" pitchFamily="18" charset="0"/>
                <a:cs typeface="Times New Roman" pitchFamily="18" charset="0"/>
              </a:rPr>
              <a:t>css</a:t>
            </a:r>
            <a:r>
              <a:rPr lang="en-US" sz="2200" dirty="0">
                <a:latin typeface="Times New Roman" pitchFamily="18" charset="0"/>
                <a:cs typeface="Times New Roman" pitchFamily="18" charset="0"/>
              </a:rPr>
              <a:t> file.</a:t>
            </a:r>
          </a:p>
          <a:p>
            <a:pPr lvl="1"/>
            <a:r>
              <a:rPr lang="en-US" sz="2200" dirty="0">
                <a:latin typeface="Times New Roman" pitchFamily="18" charset="0"/>
                <a:cs typeface="Times New Roman" pitchFamily="18" charset="0"/>
              </a:rPr>
              <a:t>Mention name of the .</a:t>
            </a:r>
            <a:r>
              <a:rPr lang="en-US" sz="2200" dirty="0" err="1">
                <a:latin typeface="Times New Roman" pitchFamily="18" charset="0"/>
                <a:cs typeface="Times New Roman" pitchFamily="18" charset="0"/>
              </a:rPr>
              <a:t>css</a:t>
            </a:r>
            <a:r>
              <a:rPr lang="en-US" sz="2200" dirty="0">
                <a:latin typeface="Times New Roman" pitchFamily="18" charset="0"/>
                <a:cs typeface="Times New Roman" pitchFamily="18" charset="0"/>
              </a:rPr>
              <a:t> file in .html file </a:t>
            </a:r>
          </a:p>
          <a:p>
            <a:pPr lvl="1"/>
            <a:r>
              <a:rPr lang="en-US" sz="2200" dirty="0">
                <a:latin typeface="Times New Roman" pitchFamily="18" charset="0"/>
                <a:cs typeface="Times New Roman" pitchFamily="18" charset="0"/>
              </a:rPr>
              <a:t>Use of ESS is to apply particular style to more than one web documents.</a:t>
            </a:r>
          </a:p>
          <a:p>
            <a:pPr lvl="1"/>
            <a:endParaRPr lang="en-US" sz="2200" dirty="0">
              <a:latin typeface="Times New Roman" pitchFamily="18" charset="0"/>
              <a:cs typeface="Times New Roman" pitchFamily="18" charset="0"/>
            </a:endParaRPr>
          </a:p>
          <a:p>
            <a:pPr lvl="1"/>
            <a:endParaRPr lang="en-US" sz="2200" dirty="0">
              <a:latin typeface="Times New Roman" pitchFamily="18" charset="0"/>
              <a:cs typeface="Times New Roman" pitchFamily="18" charset="0"/>
            </a:endParaRPr>
          </a:p>
        </p:txBody>
      </p:sp>
      <p:sp>
        <p:nvSpPr>
          <p:cNvPr id="6" name="Title 1"/>
          <p:cNvSpPr>
            <a:spLocks noGrp="1"/>
          </p:cNvSpPr>
          <p:nvPr>
            <p:ph type="title"/>
          </p:nvPr>
        </p:nvSpPr>
        <p:spPr>
          <a:xfrm>
            <a:off x="457200" y="304800"/>
            <a:ext cx="8229600" cy="990600"/>
          </a:xfrm>
        </p:spPr>
        <p:txBody>
          <a:bodyPr>
            <a:normAutofit/>
          </a:bodyPr>
          <a:lstStyle/>
          <a:p>
            <a:r>
              <a:rPr lang="en-US" sz="2800" b="1" dirty="0">
                <a:latin typeface="Times New Roman" pitchFamily="18" charset="0"/>
                <a:cs typeface="Times New Roman" pitchFamily="18" charset="0"/>
              </a:rPr>
              <a:t>Cascading Style-Sheet(CSS)</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3" action="ppaction://hlinkfile"/>
              </a:rPr>
              <a:t>eg</a:t>
            </a:r>
            <a:endParaRPr lang="en-US" sz="2800" b="1" dirty="0">
              <a:latin typeface="Times New Roman" pitchFamily="18" charset="0"/>
              <a:cs typeface="Times New Roman" pitchFamily="18" charset="0"/>
            </a:endParaRPr>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EF10FD47-5A79-4F86-A683-DFFC0EEEFEA0}" type="datetime1">
              <a:rPr lang="en-US" smtClean="0"/>
              <a:pPr>
                <a:defRPr/>
              </a:pPr>
              <a:t>1/14/2025</a:t>
            </a:fld>
            <a:endParaRPr lang="en-US"/>
          </a:p>
        </p:txBody>
      </p:sp>
      <p:sp>
        <p:nvSpPr>
          <p:cNvPr id="5" name="Content Placeholder 4"/>
          <p:cNvSpPr>
            <a:spLocks noGrp="1"/>
          </p:cNvSpPr>
          <p:nvPr>
            <p:ph sz="quarter" idx="1"/>
          </p:nvPr>
        </p:nvSpPr>
        <p:spPr>
          <a:xfrm>
            <a:off x="457200" y="1600200"/>
            <a:ext cx="8229600" cy="4267199"/>
          </a:xfrm>
        </p:spPr>
        <p:txBody>
          <a:bodyPr>
            <a:normAutofit fontScale="92500" lnSpcReduction="10000"/>
          </a:bodyPr>
          <a:lstStyle/>
          <a:p>
            <a:pPr lvl="1">
              <a:buNone/>
            </a:pPr>
            <a:endParaRPr lang="en-US" sz="2200" dirty="0">
              <a:latin typeface="Times New Roman" pitchFamily="18" charset="0"/>
              <a:cs typeface="Times New Roman" pitchFamily="18" charset="0"/>
            </a:endParaRPr>
          </a:p>
          <a:p>
            <a:pPr lvl="1">
              <a:buNone/>
            </a:pPr>
            <a:r>
              <a:rPr lang="en-US" sz="2200" b="1" dirty="0">
                <a:solidFill>
                  <a:srgbClr val="FF0000"/>
                </a:solidFill>
                <a:latin typeface="Times New Roman" pitchFamily="18" charset="0"/>
                <a:cs typeface="Times New Roman" pitchFamily="18" charset="0"/>
              </a:rPr>
              <a:t>Ext_css1.css</a:t>
            </a:r>
          </a:p>
          <a:p>
            <a:pPr lvl="1">
              <a:buNone/>
            </a:pPr>
            <a:r>
              <a:rPr lang="en-US" sz="2200" dirty="0">
                <a:latin typeface="Times New Roman" pitchFamily="18" charset="0"/>
                <a:cs typeface="Times New Roman" pitchFamily="18" charset="0"/>
              </a:rPr>
              <a:t>h1</a:t>
            </a:r>
          </a:p>
          <a:p>
            <a:pPr lvl="1">
              <a:buNone/>
            </a:pPr>
            <a:r>
              <a:rPr lang="en-US" sz="2200" dirty="0">
                <a:latin typeface="Times New Roman" pitchFamily="18" charset="0"/>
                <a:cs typeface="Times New Roman" pitchFamily="18" charset="0"/>
              </a:rPr>
              <a:t>{</a:t>
            </a:r>
          </a:p>
          <a:p>
            <a:pPr lvl="1">
              <a:buNone/>
            </a:pPr>
            <a:r>
              <a:rPr lang="en-US" sz="2200" dirty="0">
                <a:latin typeface="Times New Roman" pitchFamily="18" charset="0"/>
                <a:cs typeface="Times New Roman" pitchFamily="18" charset="0"/>
              </a:rPr>
              <a:t>font-</a:t>
            </a:r>
            <a:r>
              <a:rPr lang="en-US" sz="2200" dirty="0" err="1">
                <a:latin typeface="Times New Roman" pitchFamily="18" charset="0"/>
                <a:cs typeface="Times New Roman" pitchFamily="18" charset="0"/>
              </a:rPr>
              <a:t>family:Arial</a:t>
            </a:r>
            <a:r>
              <a:rPr lang="en-US" sz="2200" dirty="0">
                <a:latin typeface="Times New Roman" pitchFamily="18" charset="0"/>
                <a:cs typeface="Times New Roman" pitchFamily="18" charset="0"/>
              </a:rPr>
              <a:t>;</a:t>
            </a:r>
          </a:p>
          <a:p>
            <a:pPr lvl="1">
              <a:buNone/>
            </a:pPr>
            <a:r>
              <a:rPr lang="en-US" sz="2200" dirty="0" err="1">
                <a:latin typeface="Times New Roman" pitchFamily="18" charset="0"/>
                <a:cs typeface="Times New Roman" pitchFamily="18" charset="0"/>
              </a:rPr>
              <a:t>color:red</a:t>
            </a:r>
            <a:r>
              <a:rPr lang="en-US" sz="2200" dirty="0">
                <a:latin typeface="Times New Roman" pitchFamily="18" charset="0"/>
                <a:cs typeface="Times New Roman" pitchFamily="18" charset="0"/>
              </a:rPr>
              <a:t>;</a:t>
            </a:r>
          </a:p>
          <a:p>
            <a:pPr lvl="1">
              <a:buNone/>
            </a:pPr>
            <a:r>
              <a:rPr lang="en-US" sz="2200" dirty="0">
                <a:latin typeface="Times New Roman" pitchFamily="18" charset="0"/>
                <a:cs typeface="Times New Roman" pitchFamily="18" charset="0"/>
              </a:rPr>
              <a:t>}</a:t>
            </a:r>
          </a:p>
          <a:p>
            <a:pPr lvl="1">
              <a:buNone/>
            </a:pPr>
            <a:r>
              <a:rPr lang="en-US" sz="2200" dirty="0">
                <a:latin typeface="Times New Roman" pitchFamily="18" charset="0"/>
                <a:cs typeface="Times New Roman" pitchFamily="18" charset="0"/>
              </a:rPr>
              <a:t>p</a:t>
            </a:r>
          </a:p>
          <a:p>
            <a:pPr lvl="1">
              <a:buNone/>
            </a:pPr>
            <a:r>
              <a:rPr lang="en-US" sz="2200" dirty="0">
                <a:latin typeface="Times New Roman" pitchFamily="18" charset="0"/>
                <a:cs typeface="Times New Roman" pitchFamily="18" charset="0"/>
              </a:rPr>
              <a:t>{</a:t>
            </a:r>
          </a:p>
          <a:p>
            <a:pPr lvl="1">
              <a:buNone/>
            </a:pPr>
            <a:r>
              <a:rPr lang="en-US" sz="2200" dirty="0">
                <a:latin typeface="Times New Roman" pitchFamily="18" charset="0"/>
                <a:cs typeface="Times New Roman" pitchFamily="18" charset="0"/>
              </a:rPr>
              <a:t>font-</a:t>
            </a:r>
            <a:r>
              <a:rPr lang="en-US" sz="2200" dirty="0" err="1">
                <a:latin typeface="Times New Roman" pitchFamily="18" charset="0"/>
                <a:cs typeface="Times New Roman" pitchFamily="18" charset="0"/>
              </a:rPr>
              <a:t>family:Arial</a:t>
            </a:r>
            <a:r>
              <a:rPr lang="en-US" sz="2200" dirty="0">
                <a:latin typeface="Times New Roman" pitchFamily="18" charset="0"/>
                <a:cs typeface="Times New Roman" pitchFamily="18" charset="0"/>
              </a:rPr>
              <a:t>;</a:t>
            </a:r>
          </a:p>
          <a:p>
            <a:pPr lvl="1">
              <a:buNone/>
            </a:pPr>
            <a:r>
              <a:rPr lang="en-US" sz="2200" dirty="0" err="1">
                <a:latin typeface="Times New Roman" pitchFamily="18" charset="0"/>
                <a:cs typeface="Times New Roman" pitchFamily="18" charset="0"/>
              </a:rPr>
              <a:t>color:blue</a:t>
            </a:r>
            <a:r>
              <a:rPr lang="en-US" sz="2200" dirty="0">
                <a:latin typeface="Times New Roman" pitchFamily="18" charset="0"/>
                <a:cs typeface="Times New Roman" pitchFamily="18" charset="0"/>
              </a:rPr>
              <a:t>;</a:t>
            </a:r>
          </a:p>
          <a:p>
            <a:pPr lvl="1">
              <a:buNone/>
            </a:pPr>
            <a:r>
              <a:rPr lang="en-US" sz="2200" dirty="0">
                <a:latin typeface="Times New Roman" pitchFamily="18" charset="0"/>
                <a:cs typeface="Times New Roman" pitchFamily="18" charset="0"/>
              </a:rPr>
              <a:t>}</a:t>
            </a:r>
          </a:p>
        </p:txBody>
      </p:sp>
      <p:sp>
        <p:nvSpPr>
          <p:cNvPr id="6" name="Title 1"/>
          <p:cNvSpPr>
            <a:spLocks noGrp="1"/>
          </p:cNvSpPr>
          <p:nvPr>
            <p:ph type="title"/>
          </p:nvPr>
        </p:nvSpPr>
        <p:spPr>
          <a:xfrm>
            <a:off x="457200" y="304800"/>
            <a:ext cx="8229600" cy="990600"/>
          </a:xfrm>
        </p:spPr>
        <p:txBody>
          <a:bodyPr>
            <a:normAutofit/>
          </a:bodyPr>
          <a:lstStyle/>
          <a:p>
            <a:r>
              <a:rPr lang="en-US" sz="2800" b="1" dirty="0">
                <a:latin typeface="Times New Roman" pitchFamily="18" charset="0"/>
                <a:cs typeface="Times New Roman" pitchFamily="18" charset="0"/>
              </a:rPr>
              <a:t>Cascading Style-Sheet(CSS)</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3" action="ppaction://hlinkfile"/>
              </a:rPr>
              <a:t>eg</a:t>
            </a:r>
            <a:endParaRPr lang="en-US" sz="2800" b="1" dirty="0">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85800"/>
          </a:xfrm>
        </p:spPr>
        <p:txBody>
          <a:bodyPr>
            <a:normAutofit/>
          </a:bodyPr>
          <a:lstStyle/>
          <a:p>
            <a:r>
              <a:rPr lang="en-US" sz="3600" b="1" dirty="0">
                <a:latin typeface="Times New Roman" pitchFamily="18" charset="0"/>
                <a:cs typeface="Times New Roman" pitchFamily="18" charset="0"/>
              </a:rPr>
              <a:t>Protocols and Programs</a:t>
            </a:r>
          </a:p>
        </p:txBody>
      </p:sp>
      <p:sp>
        <p:nvSpPr>
          <p:cNvPr id="3" name="Date Placeholder 2"/>
          <p:cNvSpPr>
            <a:spLocks noGrp="1"/>
          </p:cNvSpPr>
          <p:nvPr>
            <p:ph type="dt" sz="half" idx="10"/>
          </p:nvPr>
        </p:nvSpPr>
        <p:spPr/>
        <p:txBody>
          <a:bodyPr/>
          <a:lstStyle/>
          <a:p>
            <a:pPr>
              <a:defRPr/>
            </a:pPr>
            <a:fld id="{EEFFE718-0466-47E3-9997-D78F1BEA2494}" type="datetime1">
              <a:rPr lang="en-US" smtClean="0"/>
              <a:pPr>
                <a:defRPr/>
              </a:pPr>
              <a:t>1/14/2025</a:t>
            </a:fld>
            <a:endParaRPr lang="en-US"/>
          </a:p>
        </p:txBody>
      </p:sp>
      <p:sp>
        <p:nvSpPr>
          <p:cNvPr id="5" name="Content Placeholder 4"/>
          <p:cNvSpPr>
            <a:spLocks noGrp="1"/>
          </p:cNvSpPr>
          <p:nvPr>
            <p:ph sz="quarter" idx="1"/>
          </p:nvPr>
        </p:nvSpPr>
        <p:spPr/>
        <p:txBody>
          <a:bodyPr>
            <a:normAutofit fontScale="92500"/>
          </a:bodyPr>
          <a:lstStyle/>
          <a:p>
            <a:r>
              <a:rPr lang="en-US" dirty="0">
                <a:latin typeface="Times New Roman" pitchFamily="18" charset="0"/>
                <a:cs typeface="Times New Roman" pitchFamily="18" charset="0"/>
              </a:rPr>
              <a:t>To enable the communication</a:t>
            </a:r>
          </a:p>
          <a:p>
            <a:pPr lvl="1"/>
            <a:r>
              <a:rPr lang="en-US" dirty="0">
                <a:latin typeface="Times New Roman" pitchFamily="18" charset="0"/>
                <a:cs typeface="Times New Roman" pitchFamily="18" charset="0"/>
              </a:rPr>
              <a:t>Where the communication takes place ( specific port)</a:t>
            </a:r>
          </a:p>
          <a:p>
            <a:pPr lvl="1"/>
            <a:r>
              <a:rPr lang="en-US" dirty="0">
                <a:latin typeface="Times New Roman" pitchFamily="18" charset="0"/>
                <a:cs typeface="Times New Roman" pitchFamily="18" charset="0"/>
              </a:rPr>
              <a:t>How it takes place- </a:t>
            </a:r>
          </a:p>
          <a:p>
            <a:pPr lvl="2"/>
            <a:r>
              <a:rPr lang="en-US" dirty="0">
                <a:latin typeface="Times New Roman" pitchFamily="18" charset="0"/>
                <a:cs typeface="Times New Roman" pitchFamily="18" charset="0"/>
              </a:rPr>
              <a:t>Email-</a:t>
            </a:r>
          </a:p>
          <a:p>
            <a:pPr lvl="2"/>
            <a:r>
              <a:rPr lang="en-US" dirty="0">
                <a:latin typeface="Times New Roman" pitchFamily="18" charset="0"/>
                <a:cs typeface="Times New Roman" pitchFamily="18" charset="0"/>
              </a:rPr>
              <a:t>ftp</a:t>
            </a:r>
          </a:p>
          <a:p>
            <a:pPr lvl="2"/>
            <a:r>
              <a:rPr lang="en-US" dirty="0">
                <a:latin typeface="Times New Roman" pitchFamily="18" charset="0"/>
                <a:cs typeface="Times New Roman" pitchFamily="18" charset="0"/>
              </a:rPr>
              <a:t>Instant Messaging</a:t>
            </a:r>
          </a:p>
          <a:p>
            <a:pPr lvl="2"/>
            <a:r>
              <a:rPr lang="en-US" dirty="0">
                <a:latin typeface="Times New Roman" pitchFamily="18" charset="0"/>
                <a:cs typeface="Times New Roman" pitchFamily="18" charset="0"/>
              </a:rPr>
              <a:t>Remote machine access</a:t>
            </a:r>
          </a:p>
          <a:p>
            <a:pPr lvl="2"/>
            <a:r>
              <a:rPr lang="en-US" dirty="0">
                <a:latin typeface="Times New Roman" pitchFamily="18" charset="0"/>
                <a:cs typeface="Times New Roman" pitchFamily="18" charset="0"/>
              </a:rPr>
              <a:t>Web pages-  HTTP –  commands over TCP connection</a:t>
            </a:r>
          </a:p>
          <a:p>
            <a:pPr lvl="2"/>
            <a:endParaRPr lang="en-US" dirty="0">
              <a:latin typeface="Times New Roman" pitchFamily="18" charset="0"/>
              <a:cs typeface="Times New Roman" pitchFamily="18" charset="0"/>
            </a:endParaRPr>
          </a:p>
          <a:p>
            <a:pPr lvl="1"/>
            <a:r>
              <a:rPr lang="en-US" dirty="0">
                <a:latin typeface="Times New Roman" pitchFamily="18" charset="0"/>
                <a:cs typeface="Times New Roman" pitchFamily="18" charset="0"/>
              </a:rPr>
              <a:t>The rules and convention involved </a:t>
            </a:r>
          </a:p>
          <a:p>
            <a:endParaRPr lang="en-US" dirty="0">
              <a:latin typeface="Times New Roman" pitchFamily="18" charset="0"/>
              <a:cs typeface="Times New Roman" pitchFamily="18" charset="0"/>
            </a:endParaRPr>
          </a:p>
          <a:p>
            <a:pPr>
              <a:buNone/>
            </a:pPr>
            <a:endParaRPr lang="en-US" dirty="0">
              <a:latin typeface="Times New Roman" pitchFamily="18" charset="0"/>
              <a:cs typeface="Times New Roman" pitchFamily="18" charset="0"/>
            </a:endParaRPr>
          </a:p>
        </p:txBody>
      </p:sp>
    </p:spTree>
  </p:cSld>
  <p:clrMapOvr>
    <a:masterClrMapping/>
  </p:clrMapOvr>
  <p:transition/>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80B0E4B7-2073-4AA9-AAE8-B02D96996746}" type="datetime1">
              <a:rPr lang="en-US" smtClean="0"/>
              <a:pPr>
                <a:defRPr/>
              </a:pPr>
              <a:t>1/14/2025</a:t>
            </a:fld>
            <a:endParaRPr lang="en-US"/>
          </a:p>
        </p:txBody>
      </p:sp>
      <p:sp>
        <p:nvSpPr>
          <p:cNvPr id="5" name="Content Placeholder 4"/>
          <p:cNvSpPr>
            <a:spLocks noGrp="1"/>
          </p:cNvSpPr>
          <p:nvPr>
            <p:ph sz="quarter" idx="1"/>
          </p:nvPr>
        </p:nvSpPr>
        <p:spPr>
          <a:xfrm>
            <a:off x="457200" y="1600200"/>
            <a:ext cx="8229600" cy="4267199"/>
          </a:xfrm>
        </p:spPr>
        <p:txBody>
          <a:bodyPr>
            <a:normAutofit lnSpcReduction="10000"/>
          </a:bodyPr>
          <a:lstStyle/>
          <a:p>
            <a:pPr lvl="1">
              <a:buNone/>
            </a:pPr>
            <a:endParaRPr lang="en-US" sz="2200" dirty="0">
              <a:latin typeface="Times New Roman" pitchFamily="18" charset="0"/>
              <a:cs typeface="Times New Roman" pitchFamily="18" charset="0"/>
            </a:endParaRPr>
          </a:p>
          <a:p>
            <a:pPr lvl="1">
              <a:buNone/>
            </a:pPr>
            <a:r>
              <a:rPr lang="en-US" sz="2200" b="1" dirty="0">
                <a:solidFill>
                  <a:srgbClr val="FF0000"/>
                </a:solidFill>
                <a:latin typeface="Times New Roman" pitchFamily="18" charset="0"/>
                <a:cs typeface="Times New Roman" pitchFamily="18" charset="0"/>
              </a:rPr>
              <a:t>ext_css.html</a:t>
            </a:r>
          </a:p>
          <a:p>
            <a:pPr lvl="1">
              <a:buNone/>
            </a:pPr>
            <a:r>
              <a:rPr lang="en-US" sz="2200" dirty="0">
                <a:latin typeface="Times New Roman" pitchFamily="18" charset="0"/>
                <a:cs typeface="Times New Roman" pitchFamily="18" charset="0"/>
              </a:rPr>
              <a:t>&lt;html&gt;</a:t>
            </a:r>
          </a:p>
          <a:p>
            <a:pPr lvl="1">
              <a:buNone/>
            </a:pPr>
            <a:r>
              <a:rPr lang="en-US" sz="2200" dirty="0">
                <a:latin typeface="Times New Roman" pitchFamily="18" charset="0"/>
                <a:cs typeface="Times New Roman" pitchFamily="18" charset="0"/>
              </a:rPr>
              <a:t>&lt;head&gt;</a:t>
            </a:r>
          </a:p>
          <a:p>
            <a:pPr lvl="1">
              <a:buNone/>
            </a:pPr>
            <a:r>
              <a:rPr lang="en-US" sz="2200" dirty="0">
                <a:latin typeface="Times New Roman" pitchFamily="18" charset="0"/>
                <a:cs typeface="Times New Roman" pitchFamily="18" charset="0"/>
              </a:rPr>
              <a:t>&lt;link </a:t>
            </a:r>
            <a:r>
              <a:rPr lang="en-US" sz="2200" dirty="0" err="1">
                <a:latin typeface="Times New Roman" pitchFamily="18" charset="0"/>
                <a:cs typeface="Times New Roman" pitchFamily="18" charset="0"/>
              </a:rPr>
              <a:t>rel</a:t>
            </a:r>
            <a:r>
              <a:rPr lang="en-US" sz="2200" dirty="0">
                <a:latin typeface="Times New Roman" pitchFamily="18" charset="0"/>
                <a:cs typeface="Times New Roman" pitchFamily="18" charset="0"/>
              </a:rPr>
              <a:t>="</a:t>
            </a:r>
            <a:r>
              <a:rPr lang="en-US" sz="2200" dirty="0" err="1">
                <a:latin typeface="Times New Roman" pitchFamily="18" charset="0"/>
                <a:cs typeface="Times New Roman" pitchFamily="18" charset="0"/>
              </a:rPr>
              <a:t>stylesheet</a:t>
            </a:r>
            <a:r>
              <a:rPr lang="en-US" sz="2200" dirty="0">
                <a:latin typeface="Times New Roman" pitchFamily="18" charset="0"/>
                <a:cs typeface="Times New Roman" pitchFamily="18" charset="0"/>
              </a:rPr>
              <a:t>" type="text/</a:t>
            </a:r>
            <a:r>
              <a:rPr lang="en-US" sz="2200" dirty="0" err="1">
                <a:latin typeface="Times New Roman" pitchFamily="18" charset="0"/>
                <a:cs typeface="Times New Roman" pitchFamily="18" charset="0"/>
              </a:rPr>
              <a:t>css</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href</a:t>
            </a:r>
            <a:r>
              <a:rPr lang="en-US" sz="2200" dirty="0">
                <a:latin typeface="Times New Roman" pitchFamily="18" charset="0"/>
                <a:cs typeface="Times New Roman" pitchFamily="18" charset="0"/>
              </a:rPr>
              <a:t>="ext_css1.css"&gt;</a:t>
            </a:r>
          </a:p>
          <a:p>
            <a:pPr lvl="1">
              <a:buNone/>
            </a:pPr>
            <a:r>
              <a:rPr lang="en-US" sz="2200" dirty="0">
                <a:latin typeface="Times New Roman" pitchFamily="18" charset="0"/>
                <a:cs typeface="Times New Roman" pitchFamily="18" charset="0"/>
              </a:rPr>
              <a:t>&lt;/head&gt;</a:t>
            </a:r>
          </a:p>
          <a:p>
            <a:pPr lvl="1">
              <a:buNone/>
            </a:pPr>
            <a:r>
              <a:rPr lang="en-US" sz="2200" dirty="0">
                <a:latin typeface="Times New Roman" pitchFamily="18" charset="0"/>
                <a:cs typeface="Times New Roman" pitchFamily="18" charset="0"/>
              </a:rPr>
              <a:t>&lt;body&gt;</a:t>
            </a:r>
          </a:p>
          <a:p>
            <a:pPr lvl="1">
              <a:buNone/>
            </a:pPr>
            <a:r>
              <a:rPr lang="en-US" sz="2200" dirty="0">
                <a:latin typeface="Times New Roman" pitchFamily="18" charset="0"/>
                <a:cs typeface="Times New Roman" pitchFamily="18" charset="0"/>
              </a:rPr>
              <a:t>&lt;h1&gt;heading1&lt;/h1&gt;</a:t>
            </a:r>
          </a:p>
          <a:p>
            <a:pPr lvl="1">
              <a:buNone/>
            </a:pPr>
            <a:r>
              <a:rPr lang="en-US" sz="2200" dirty="0">
                <a:latin typeface="Times New Roman" pitchFamily="18" charset="0"/>
                <a:cs typeface="Times New Roman" pitchFamily="18" charset="0"/>
              </a:rPr>
              <a:t>&lt;p&gt;</a:t>
            </a:r>
            <a:r>
              <a:rPr lang="en-US" sz="2200" dirty="0" err="1">
                <a:latin typeface="Times New Roman" pitchFamily="18" charset="0"/>
                <a:cs typeface="Times New Roman" pitchFamily="18" charset="0"/>
              </a:rPr>
              <a:t>pict</a:t>
            </a:r>
            <a:r>
              <a:rPr lang="en-US" sz="2200" dirty="0">
                <a:latin typeface="Times New Roman" pitchFamily="18" charset="0"/>
                <a:cs typeface="Times New Roman" pitchFamily="18" charset="0"/>
              </a:rPr>
              <a:t>&lt;/p&gt;</a:t>
            </a:r>
          </a:p>
          <a:p>
            <a:pPr lvl="1">
              <a:buNone/>
            </a:pPr>
            <a:r>
              <a:rPr lang="en-US" sz="2200" dirty="0">
                <a:latin typeface="Times New Roman" pitchFamily="18" charset="0"/>
                <a:cs typeface="Times New Roman" pitchFamily="18" charset="0"/>
              </a:rPr>
              <a:t>&lt;/body&gt;</a:t>
            </a:r>
          </a:p>
          <a:p>
            <a:pPr lvl="1">
              <a:buNone/>
            </a:pPr>
            <a:r>
              <a:rPr lang="en-US" sz="2200" dirty="0">
                <a:latin typeface="Times New Roman" pitchFamily="18" charset="0"/>
                <a:cs typeface="Times New Roman" pitchFamily="18" charset="0"/>
              </a:rPr>
              <a:t>&lt;/html&gt;</a:t>
            </a:r>
          </a:p>
        </p:txBody>
      </p:sp>
      <p:sp>
        <p:nvSpPr>
          <p:cNvPr id="6" name="Title 1"/>
          <p:cNvSpPr>
            <a:spLocks noGrp="1"/>
          </p:cNvSpPr>
          <p:nvPr>
            <p:ph type="title"/>
          </p:nvPr>
        </p:nvSpPr>
        <p:spPr>
          <a:xfrm>
            <a:off x="457200" y="304800"/>
            <a:ext cx="8229600" cy="990600"/>
          </a:xfrm>
        </p:spPr>
        <p:txBody>
          <a:bodyPr>
            <a:normAutofit/>
          </a:bodyPr>
          <a:lstStyle/>
          <a:p>
            <a:r>
              <a:rPr lang="en-US" sz="2800" b="1" dirty="0">
                <a:latin typeface="Times New Roman" pitchFamily="18" charset="0"/>
                <a:cs typeface="Times New Roman" pitchFamily="18" charset="0"/>
              </a:rPr>
              <a:t>Cascading Style-Sheet(CSS)</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3" action="ppaction://hlinkfile"/>
              </a:rPr>
              <a:t>eg</a:t>
            </a:r>
            <a:endParaRPr lang="en-US" sz="2800" b="1" dirty="0">
              <a:latin typeface="Times New Roman" pitchFamily="18" charset="0"/>
              <a:cs typeface="Times New Roman" pitchFamily="18" charset="0"/>
            </a:endParaRPr>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80B0E4B7-2073-4AA9-AAE8-B02D96996746}" type="datetime1">
              <a:rPr lang="en-US" smtClean="0"/>
              <a:pPr>
                <a:defRPr/>
              </a:pPr>
              <a:t>1/14/2025</a:t>
            </a:fld>
            <a:endParaRPr lang="en-US" dirty="0"/>
          </a:p>
        </p:txBody>
      </p:sp>
      <p:sp>
        <p:nvSpPr>
          <p:cNvPr id="5" name="Content Placeholder 4"/>
          <p:cNvSpPr>
            <a:spLocks noGrp="1"/>
          </p:cNvSpPr>
          <p:nvPr>
            <p:ph sz="quarter" idx="1"/>
          </p:nvPr>
        </p:nvSpPr>
        <p:spPr>
          <a:xfrm>
            <a:off x="457200" y="1295400"/>
            <a:ext cx="8229600" cy="4571999"/>
          </a:xfrm>
        </p:spPr>
        <p:txBody>
          <a:bodyPr>
            <a:normAutofit/>
          </a:bodyPr>
          <a:lstStyle/>
          <a:p>
            <a:pPr lvl="1">
              <a:buNone/>
            </a:pPr>
            <a:endParaRPr lang="en-US" sz="2200" dirty="0">
              <a:latin typeface="Times New Roman" pitchFamily="18" charset="0"/>
              <a:cs typeface="Times New Roman" pitchFamily="18" charset="0"/>
            </a:endParaRPr>
          </a:p>
          <a:p>
            <a:pPr lvl="1">
              <a:buNone/>
            </a:pPr>
            <a:endParaRPr lang="en-US" sz="2200" dirty="0">
              <a:latin typeface="Times New Roman" pitchFamily="18" charset="0"/>
              <a:cs typeface="Times New Roman" pitchFamily="18" charset="0"/>
            </a:endParaRPr>
          </a:p>
        </p:txBody>
      </p:sp>
      <p:sp>
        <p:nvSpPr>
          <p:cNvPr id="6" name="Title 1"/>
          <p:cNvSpPr>
            <a:spLocks noGrp="1"/>
          </p:cNvSpPr>
          <p:nvPr>
            <p:ph type="title"/>
          </p:nvPr>
        </p:nvSpPr>
        <p:spPr>
          <a:xfrm>
            <a:off x="457200" y="228600"/>
            <a:ext cx="8229600" cy="762000"/>
          </a:xfrm>
        </p:spPr>
        <p:txBody>
          <a:bodyPr>
            <a:noAutofit/>
          </a:bodyPr>
          <a:lstStyle/>
          <a:p>
            <a:r>
              <a:rPr lang="en-US" sz="2800" b="1" dirty="0">
                <a:latin typeface="Times New Roman" pitchFamily="18" charset="0"/>
                <a:cs typeface="Times New Roman" pitchFamily="18" charset="0"/>
              </a:rPr>
              <a:t>CSS Selector</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3" action="ppaction://hlinkfile"/>
              </a:rPr>
              <a:t>eg</a:t>
            </a:r>
            <a:endParaRPr lang="en-US" sz="2800" b="1" dirty="0">
              <a:latin typeface="Times New Roman" pitchFamily="18" charset="0"/>
              <a:cs typeface="Times New Roman" pitchFamily="18" charset="0"/>
            </a:endParaRPr>
          </a:p>
        </p:txBody>
      </p:sp>
      <p:sp>
        <p:nvSpPr>
          <p:cNvPr id="7" name="Rectangle 6"/>
          <p:cNvSpPr/>
          <p:nvPr/>
        </p:nvSpPr>
        <p:spPr>
          <a:xfrm>
            <a:off x="533400" y="1143000"/>
            <a:ext cx="7848600" cy="4431983"/>
          </a:xfrm>
          <a:prstGeom prst="rect">
            <a:avLst/>
          </a:prstGeom>
        </p:spPr>
        <p:txBody>
          <a:bodyPr wrap="square">
            <a:spAutoFit/>
          </a:bodyPr>
          <a:lstStyle/>
          <a:p>
            <a:pPr algn="just">
              <a:buFont typeface="Arial" pitchFamily="34" charset="0"/>
              <a:buChar char="•"/>
            </a:pPr>
            <a:r>
              <a:rPr lang="en-US" sz="2400" b="1" dirty="0">
                <a:latin typeface="Times New Roman" pitchFamily="18" charset="0"/>
                <a:cs typeface="Times New Roman" pitchFamily="18" charset="0"/>
              </a:rPr>
              <a:t>CSS selectors</a:t>
            </a:r>
            <a:r>
              <a:rPr lang="en-US" sz="2400" dirty="0">
                <a:latin typeface="Times New Roman" pitchFamily="18" charset="0"/>
                <a:cs typeface="Times New Roman" pitchFamily="18" charset="0"/>
              </a:rPr>
              <a:t> are used </a:t>
            </a:r>
            <a:r>
              <a:rPr lang="en-US" sz="2400" i="1" dirty="0">
                <a:latin typeface="Times New Roman" pitchFamily="18" charset="0"/>
                <a:cs typeface="Times New Roman" pitchFamily="18" charset="0"/>
              </a:rPr>
              <a:t>to select the content you want to style</a:t>
            </a:r>
            <a:r>
              <a:rPr lang="en-US" sz="2400" dirty="0">
                <a:latin typeface="Times New Roman" pitchFamily="18" charset="0"/>
                <a:cs typeface="Times New Roman" pitchFamily="18" charset="0"/>
              </a:rPr>
              <a:t>. </a:t>
            </a:r>
          </a:p>
          <a:p>
            <a:pPr algn="just">
              <a:buFont typeface="Arial" pitchFamily="34" charset="0"/>
              <a:buChar char="•"/>
            </a:pPr>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Selectors are the part of CSS rule set. </a:t>
            </a:r>
          </a:p>
          <a:p>
            <a:pPr algn="just">
              <a:buFont typeface="Arial" pitchFamily="34" charset="0"/>
              <a:buChar char="•"/>
            </a:pPr>
            <a:endParaRPr lang="en-US" sz="2400" dirty="0">
              <a:latin typeface="Times New Roman" pitchFamily="18" charset="0"/>
              <a:cs typeface="Times New Roman" pitchFamily="18" charset="0"/>
            </a:endParaRPr>
          </a:p>
          <a:p>
            <a:pPr algn="just">
              <a:buFont typeface="Arial" pitchFamily="34" charset="0"/>
              <a:buChar char="•"/>
            </a:pPr>
            <a:r>
              <a:rPr lang="en-US" sz="2400" dirty="0">
                <a:latin typeface="Times New Roman" pitchFamily="18" charset="0"/>
                <a:cs typeface="Times New Roman" pitchFamily="18" charset="0"/>
              </a:rPr>
              <a:t>CSS selectors select HTML elements according to its id, class, type, attribute etc.</a:t>
            </a:r>
          </a:p>
          <a:p>
            <a:pPr algn="just"/>
            <a:r>
              <a:rPr lang="en-US" sz="2400" dirty="0">
                <a:latin typeface="Times New Roman" pitchFamily="18" charset="0"/>
                <a:cs typeface="Times New Roman" pitchFamily="18" charset="0"/>
              </a:rPr>
              <a:t> </a:t>
            </a:r>
          </a:p>
          <a:p>
            <a:pPr algn="just">
              <a:buFont typeface="Arial" pitchFamily="34" charset="0"/>
              <a:buChar char="•"/>
            </a:pPr>
            <a:r>
              <a:rPr lang="en-US" sz="2400" b="1" dirty="0">
                <a:latin typeface="Times New Roman" pitchFamily="18" charset="0"/>
                <a:cs typeface="Times New Roman" pitchFamily="18" charset="0"/>
              </a:rPr>
              <a:t>Types of  CSS Selectors</a:t>
            </a:r>
          </a:p>
          <a:p>
            <a:pPr lvl="1" algn="just">
              <a:buFont typeface="Arial" pitchFamily="34" charset="0"/>
              <a:buChar char="•"/>
            </a:pPr>
            <a:r>
              <a:rPr lang="en-US" dirty="0">
                <a:latin typeface="Times New Roman" pitchFamily="18" charset="0"/>
                <a:cs typeface="Times New Roman" pitchFamily="18" charset="0"/>
              </a:rPr>
              <a:t>CSS Element Selector</a:t>
            </a:r>
          </a:p>
          <a:p>
            <a:pPr lvl="1" algn="just">
              <a:buFont typeface="Arial" pitchFamily="34" charset="0"/>
              <a:buChar char="•"/>
            </a:pPr>
            <a:r>
              <a:rPr lang="en-US" dirty="0">
                <a:latin typeface="Times New Roman" pitchFamily="18" charset="0"/>
                <a:cs typeface="Times New Roman" pitchFamily="18" charset="0"/>
              </a:rPr>
              <a:t>CSS Id Selector</a:t>
            </a:r>
          </a:p>
          <a:p>
            <a:pPr lvl="1" algn="just">
              <a:buFont typeface="Arial" pitchFamily="34" charset="0"/>
              <a:buChar char="•"/>
            </a:pPr>
            <a:r>
              <a:rPr lang="en-US" dirty="0">
                <a:latin typeface="Times New Roman" pitchFamily="18" charset="0"/>
                <a:cs typeface="Times New Roman" pitchFamily="18" charset="0"/>
              </a:rPr>
              <a:t>CSS Class Selector</a:t>
            </a:r>
          </a:p>
          <a:p>
            <a:pPr lvl="1" algn="just">
              <a:buFont typeface="Arial" pitchFamily="34" charset="0"/>
              <a:buChar char="•"/>
            </a:pPr>
            <a:r>
              <a:rPr lang="en-US" dirty="0">
                <a:latin typeface="Times New Roman" pitchFamily="18" charset="0"/>
                <a:cs typeface="Times New Roman" pitchFamily="18" charset="0"/>
              </a:rPr>
              <a:t>CSS Universal Selector</a:t>
            </a:r>
          </a:p>
          <a:p>
            <a:pPr lvl="1" algn="just">
              <a:buFont typeface="Arial" pitchFamily="34" charset="0"/>
              <a:buChar char="•"/>
            </a:pPr>
            <a:r>
              <a:rPr lang="en-US" dirty="0">
                <a:latin typeface="Times New Roman" pitchFamily="18" charset="0"/>
                <a:cs typeface="Times New Roman" pitchFamily="18" charset="0"/>
              </a:rPr>
              <a:t>CSS Group Selector</a:t>
            </a:r>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80B0E4B7-2073-4AA9-AAE8-B02D96996746}" type="datetime1">
              <a:rPr lang="en-US" smtClean="0"/>
              <a:pPr>
                <a:defRPr/>
              </a:pPr>
              <a:t>1/14/2025</a:t>
            </a:fld>
            <a:endParaRPr lang="en-US"/>
          </a:p>
        </p:txBody>
      </p:sp>
      <p:sp>
        <p:nvSpPr>
          <p:cNvPr id="5" name="Content Placeholder 4"/>
          <p:cNvSpPr>
            <a:spLocks noGrp="1"/>
          </p:cNvSpPr>
          <p:nvPr>
            <p:ph sz="quarter" idx="1"/>
          </p:nvPr>
        </p:nvSpPr>
        <p:spPr>
          <a:xfrm>
            <a:off x="457200" y="1295400"/>
            <a:ext cx="8229600" cy="4571999"/>
          </a:xfrm>
        </p:spPr>
        <p:txBody>
          <a:bodyPr>
            <a:normAutofit/>
          </a:bodyPr>
          <a:lstStyle/>
          <a:p>
            <a:pPr lvl="1">
              <a:buNone/>
            </a:pPr>
            <a:endParaRPr lang="en-US" sz="2200" dirty="0">
              <a:latin typeface="Times New Roman" pitchFamily="18" charset="0"/>
              <a:cs typeface="Times New Roman" pitchFamily="18" charset="0"/>
            </a:endParaRPr>
          </a:p>
          <a:p>
            <a:pPr lvl="1">
              <a:buNone/>
            </a:pPr>
            <a:endParaRPr lang="en-US" sz="2200" dirty="0">
              <a:latin typeface="Times New Roman" pitchFamily="18" charset="0"/>
              <a:cs typeface="Times New Roman" pitchFamily="18" charset="0"/>
            </a:endParaRPr>
          </a:p>
        </p:txBody>
      </p:sp>
      <p:sp>
        <p:nvSpPr>
          <p:cNvPr id="6" name="Title 1"/>
          <p:cNvSpPr>
            <a:spLocks noGrp="1"/>
          </p:cNvSpPr>
          <p:nvPr>
            <p:ph type="title"/>
          </p:nvPr>
        </p:nvSpPr>
        <p:spPr>
          <a:xfrm>
            <a:off x="457200" y="228600"/>
            <a:ext cx="8229600" cy="762000"/>
          </a:xfrm>
        </p:spPr>
        <p:txBody>
          <a:bodyPr>
            <a:no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CSS Element Selector</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3" action="ppaction://hlinkfile"/>
              </a:rPr>
              <a:t>eg</a:t>
            </a:r>
            <a:endParaRPr lang="en-US" sz="2800" b="1" dirty="0">
              <a:latin typeface="Times New Roman" pitchFamily="18" charset="0"/>
              <a:cs typeface="Times New Roman" pitchFamily="18" charset="0"/>
            </a:endParaRPr>
          </a:p>
        </p:txBody>
      </p:sp>
      <p:sp>
        <p:nvSpPr>
          <p:cNvPr id="7" name="Rectangle 6"/>
          <p:cNvSpPr/>
          <p:nvPr/>
        </p:nvSpPr>
        <p:spPr>
          <a:xfrm>
            <a:off x="609600" y="1219200"/>
            <a:ext cx="7848600" cy="400110"/>
          </a:xfrm>
          <a:prstGeom prst="rect">
            <a:avLst/>
          </a:prstGeom>
        </p:spPr>
        <p:txBody>
          <a:bodyPr wrap="square">
            <a:spAutoFit/>
          </a:bodyPr>
          <a:lstStyle/>
          <a:p>
            <a:pPr lvl="1" algn="just">
              <a:buFont typeface="Arial" pitchFamily="34" charset="0"/>
              <a:buChar char="•"/>
            </a:pPr>
            <a:r>
              <a:rPr lang="en-US" sz="2000" dirty="0">
                <a:latin typeface="Times New Roman" pitchFamily="18" charset="0"/>
                <a:cs typeface="Times New Roman" pitchFamily="18" charset="0"/>
              </a:rPr>
              <a:t>The element selector selects the HTML element by name.</a:t>
            </a:r>
          </a:p>
        </p:txBody>
      </p:sp>
      <p:sp>
        <p:nvSpPr>
          <p:cNvPr id="9" name="Content Placeholder 4"/>
          <p:cNvSpPr txBox="1">
            <a:spLocks/>
          </p:cNvSpPr>
          <p:nvPr/>
        </p:nvSpPr>
        <p:spPr>
          <a:xfrm>
            <a:off x="457200" y="1905000"/>
            <a:ext cx="4191000" cy="4297363"/>
          </a:xfrm>
          <a:prstGeom prst="rect">
            <a:avLst/>
          </a:prstGeom>
        </p:spPr>
        <p:txBody>
          <a:bodyPr vert="horz" lIns="91440" tIns="45720" rIns="91440" bIns="45720" rtlCol="0">
            <a:no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&lt;html&gt;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&lt;head&gt;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&lt;style type="text/</a:t>
            </a:r>
            <a:r>
              <a:rPr kumimoji="0" lang="en-US" sz="2000" b="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css</a:t>
            </a: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"&gt;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h1</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font-</a:t>
            </a:r>
            <a:r>
              <a:rPr kumimoji="0" lang="en-US" sz="2000" b="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family:Arial</a:t>
            </a: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color:red</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latin typeface="Times New Roman" pitchFamily="18" charset="0"/>
                <a:cs typeface="Times New Roman" pitchFamily="18" charset="0"/>
              </a:rPr>
              <a:t>h2</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font-</a:t>
            </a:r>
            <a:r>
              <a:rPr kumimoji="0" lang="en-US" sz="2000" b="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family:Arial</a:t>
            </a: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color:green;left:20px</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t>
            </a:r>
          </a:p>
        </p:txBody>
      </p:sp>
      <p:sp>
        <p:nvSpPr>
          <p:cNvPr id="10" name="Rectangle 9"/>
          <p:cNvSpPr/>
          <p:nvPr/>
        </p:nvSpPr>
        <p:spPr>
          <a:xfrm>
            <a:off x="4953000" y="1981200"/>
            <a:ext cx="3429000" cy="2862322"/>
          </a:xfrm>
          <a:prstGeom prst="rect">
            <a:avLst/>
          </a:prstGeom>
        </p:spPr>
        <p:txBody>
          <a:bodyPr wrap="square">
            <a:spAutoFit/>
          </a:bodyPr>
          <a:lstStyle/>
          <a:p>
            <a:pPr lvl="1">
              <a:buNone/>
            </a:pPr>
            <a:r>
              <a:rPr lang="en-US" sz="2000" dirty="0">
                <a:latin typeface="Times New Roman" pitchFamily="18" charset="0"/>
                <a:cs typeface="Times New Roman" pitchFamily="18" charset="0"/>
              </a:rPr>
              <a:t>&lt;/style&gt;</a:t>
            </a:r>
          </a:p>
          <a:p>
            <a:pPr lvl="1">
              <a:buNone/>
            </a:pPr>
            <a:r>
              <a:rPr lang="en-US" sz="2000" dirty="0">
                <a:latin typeface="Times New Roman" pitchFamily="18" charset="0"/>
                <a:cs typeface="Times New Roman" pitchFamily="18" charset="0"/>
              </a:rPr>
              <a:t>&lt;/head&gt;</a:t>
            </a:r>
          </a:p>
          <a:p>
            <a:pPr lvl="1">
              <a:buNone/>
            </a:pPr>
            <a:endParaRPr lang="en-US" sz="2000" dirty="0">
              <a:latin typeface="Times New Roman" pitchFamily="18" charset="0"/>
              <a:cs typeface="Times New Roman" pitchFamily="18" charset="0"/>
            </a:endParaRPr>
          </a:p>
          <a:p>
            <a:pPr lvl="1">
              <a:buNone/>
            </a:pPr>
            <a:r>
              <a:rPr lang="en-US" sz="2000" dirty="0">
                <a:latin typeface="Times New Roman" pitchFamily="18" charset="0"/>
                <a:cs typeface="Times New Roman" pitchFamily="18" charset="0"/>
              </a:rPr>
              <a:t>&lt;body&gt;</a:t>
            </a:r>
          </a:p>
          <a:p>
            <a:pPr lvl="1">
              <a:buNone/>
            </a:pPr>
            <a:r>
              <a:rPr lang="en-US" sz="2000" dirty="0">
                <a:latin typeface="Times New Roman" pitchFamily="18" charset="0"/>
                <a:cs typeface="Times New Roman" pitchFamily="18" charset="0"/>
              </a:rPr>
              <a:t>&lt;h1&gt;web technoloy1&lt;/h1&gt;</a:t>
            </a:r>
          </a:p>
          <a:p>
            <a:pPr lvl="1">
              <a:buNone/>
            </a:pPr>
            <a:r>
              <a:rPr lang="en-US" sz="2000" dirty="0">
                <a:latin typeface="Times New Roman" pitchFamily="18" charset="0"/>
                <a:cs typeface="Times New Roman" pitchFamily="18" charset="0"/>
              </a:rPr>
              <a:t>&lt;h2&gt;web technoloy2&lt;/h2&gt;</a:t>
            </a:r>
          </a:p>
          <a:p>
            <a:pPr lvl="1">
              <a:buNone/>
            </a:pPr>
            <a:r>
              <a:rPr lang="en-US" sz="2000" dirty="0">
                <a:latin typeface="Times New Roman" pitchFamily="18" charset="0"/>
                <a:cs typeface="Times New Roman" pitchFamily="18" charset="0"/>
              </a:rPr>
              <a:t>&lt;p&gt;web technology&lt;p/&gt;</a:t>
            </a:r>
          </a:p>
          <a:p>
            <a:pPr lvl="1">
              <a:buNone/>
            </a:pPr>
            <a:r>
              <a:rPr lang="en-US" sz="2000" dirty="0">
                <a:latin typeface="Times New Roman" pitchFamily="18" charset="0"/>
                <a:cs typeface="Times New Roman" pitchFamily="18" charset="0"/>
              </a:rPr>
              <a:t>&lt;/body&gt;</a:t>
            </a:r>
          </a:p>
          <a:p>
            <a:pPr lvl="1">
              <a:buNone/>
            </a:pPr>
            <a:r>
              <a:rPr lang="en-US" sz="2000" dirty="0">
                <a:latin typeface="Times New Roman" pitchFamily="18" charset="0"/>
                <a:cs typeface="Times New Roman" pitchFamily="18" charset="0"/>
              </a:rPr>
              <a:t>&lt;/html&gt;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80B0E4B7-2073-4AA9-AAE8-B02D96996746}" type="datetime1">
              <a:rPr lang="en-US" smtClean="0"/>
              <a:pPr>
                <a:defRPr/>
              </a:pPr>
              <a:t>1/14/2025</a:t>
            </a:fld>
            <a:endParaRPr lang="en-US"/>
          </a:p>
        </p:txBody>
      </p:sp>
      <p:sp>
        <p:nvSpPr>
          <p:cNvPr id="5" name="Content Placeholder 4"/>
          <p:cNvSpPr>
            <a:spLocks noGrp="1"/>
          </p:cNvSpPr>
          <p:nvPr>
            <p:ph sz="quarter" idx="1"/>
          </p:nvPr>
        </p:nvSpPr>
        <p:spPr>
          <a:xfrm>
            <a:off x="457200" y="1295400"/>
            <a:ext cx="8229600" cy="4571999"/>
          </a:xfrm>
        </p:spPr>
        <p:txBody>
          <a:bodyPr>
            <a:normAutofit/>
          </a:bodyPr>
          <a:lstStyle/>
          <a:p>
            <a:pPr lvl="1">
              <a:buNone/>
            </a:pPr>
            <a:endParaRPr lang="en-US" sz="2200" dirty="0">
              <a:latin typeface="Times New Roman" pitchFamily="18" charset="0"/>
              <a:cs typeface="Times New Roman" pitchFamily="18" charset="0"/>
            </a:endParaRPr>
          </a:p>
          <a:p>
            <a:pPr lvl="1">
              <a:buNone/>
            </a:pPr>
            <a:endParaRPr lang="en-US" sz="2200" dirty="0">
              <a:latin typeface="Times New Roman" pitchFamily="18" charset="0"/>
              <a:cs typeface="Times New Roman" pitchFamily="18" charset="0"/>
            </a:endParaRPr>
          </a:p>
        </p:txBody>
      </p:sp>
      <p:sp>
        <p:nvSpPr>
          <p:cNvPr id="6" name="Title 1"/>
          <p:cNvSpPr>
            <a:spLocks noGrp="1"/>
          </p:cNvSpPr>
          <p:nvPr>
            <p:ph type="title"/>
          </p:nvPr>
        </p:nvSpPr>
        <p:spPr>
          <a:xfrm>
            <a:off x="228600" y="304800"/>
            <a:ext cx="8229600" cy="762000"/>
          </a:xfrm>
        </p:spPr>
        <p:txBody>
          <a:bodyPr>
            <a:noAutofit/>
          </a:bodyPr>
          <a:lstStyle/>
          <a:p>
            <a:r>
              <a:rPr lang="en-US" sz="2800" b="1" dirty="0">
                <a:latin typeface="Times New Roman" pitchFamily="18" charset="0"/>
                <a:cs typeface="Times New Roman" pitchFamily="18" charset="0"/>
              </a:rPr>
              <a:t>CSS ID Selector</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3" action="ppaction://hlinkfile"/>
              </a:rPr>
              <a:t>eg</a:t>
            </a:r>
            <a:endParaRPr lang="en-US" sz="2800" b="1" dirty="0">
              <a:latin typeface="Times New Roman" pitchFamily="18" charset="0"/>
              <a:cs typeface="Times New Roman" pitchFamily="18" charset="0"/>
            </a:endParaRPr>
          </a:p>
        </p:txBody>
      </p:sp>
      <p:sp>
        <p:nvSpPr>
          <p:cNvPr id="7" name="Rectangle 6"/>
          <p:cNvSpPr/>
          <p:nvPr/>
        </p:nvSpPr>
        <p:spPr>
          <a:xfrm>
            <a:off x="381000" y="1219200"/>
            <a:ext cx="7848600" cy="1938992"/>
          </a:xfrm>
          <a:prstGeom prst="rect">
            <a:avLst/>
          </a:prstGeom>
        </p:spPr>
        <p:txBody>
          <a:bodyPr wrap="square">
            <a:spAutoFit/>
          </a:bodyPr>
          <a:lstStyle/>
          <a:p>
            <a:pPr lvl="1" algn="just">
              <a:buFont typeface="Arial" pitchFamily="34" charset="0"/>
              <a:buChar char="•"/>
            </a:pPr>
            <a:r>
              <a:rPr lang="en-US" sz="2000" dirty="0">
                <a:latin typeface="Times New Roman" pitchFamily="18" charset="0"/>
                <a:cs typeface="Times New Roman" pitchFamily="18" charset="0"/>
              </a:rPr>
              <a:t>  Selects the id attribute of an HTML element to select a specific element. </a:t>
            </a:r>
          </a:p>
          <a:p>
            <a:pPr lvl="1" algn="just">
              <a:buFont typeface="Arial" pitchFamily="34" charset="0"/>
              <a:buChar char="•"/>
            </a:pPr>
            <a:r>
              <a:rPr lang="en-US" sz="2000" dirty="0">
                <a:latin typeface="Times New Roman" pitchFamily="18" charset="0"/>
                <a:cs typeface="Times New Roman" pitchFamily="18" charset="0"/>
              </a:rPr>
              <a:t>An id is always unique within the page so it is chosen to select a single, unique element. </a:t>
            </a:r>
          </a:p>
          <a:p>
            <a:pPr lvl="1" algn="just">
              <a:buFont typeface="Arial" pitchFamily="34" charset="0"/>
              <a:buChar char="•"/>
            </a:pPr>
            <a:r>
              <a:rPr lang="en-US" sz="2000" dirty="0">
                <a:latin typeface="Times New Roman" pitchFamily="18" charset="0"/>
                <a:cs typeface="Times New Roman" pitchFamily="18" charset="0"/>
              </a:rPr>
              <a:t>It is written with the hash character (#), followed by the id of the element.</a:t>
            </a:r>
          </a:p>
        </p:txBody>
      </p:sp>
      <p:sp>
        <p:nvSpPr>
          <p:cNvPr id="9" name="Content Placeholder 4"/>
          <p:cNvSpPr txBox="1">
            <a:spLocks/>
          </p:cNvSpPr>
          <p:nvPr/>
        </p:nvSpPr>
        <p:spPr>
          <a:xfrm>
            <a:off x="457200" y="3276600"/>
            <a:ext cx="3733800" cy="2667000"/>
          </a:xfrm>
          <a:prstGeom prst="rect">
            <a:avLst/>
          </a:prstGeom>
        </p:spPr>
        <p:txBody>
          <a:bodyPr vert="horz" lIns="91440" tIns="45720" rIns="91440" bIns="45720" rtlCol="0">
            <a:no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&lt;html&gt;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&lt;head&gt;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&lt;style type="text/</a:t>
            </a:r>
            <a:r>
              <a:rPr kumimoji="0" lang="en-US" sz="2000" b="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css</a:t>
            </a: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"&gt;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latin typeface="Times New Roman" pitchFamily="18" charset="0"/>
                <a:cs typeface="Times New Roman" pitchFamily="18" charset="0"/>
              </a:rPr>
              <a:t>#top</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font-</a:t>
            </a:r>
            <a:r>
              <a:rPr kumimoji="0" lang="en-US" sz="2000" b="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family:Arial</a:t>
            </a: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color:red</a:t>
            </a: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latin typeface="Times New Roman" pitchFamily="18" charset="0"/>
                <a:cs typeface="Times New Roman" pitchFamily="18" charset="0"/>
              </a:rPr>
              <a:t>font-size:20pt;</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t>
            </a:r>
          </a:p>
        </p:txBody>
      </p:sp>
      <p:sp>
        <p:nvSpPr>
          <p:cNvPr id="10" name="Rectangle 9"/>
          <p:cNvSpPr/>
          <p:nvPr/>
        </p:nvSpPr>
        <p:spPr>
          <a:xfrm>
            <a:off x="5029200" y="2971800"/>
            <a:ext cx="3429000" cy="2554545"/>
          </a:xfrm>
          <a:prstGeom prst="rect">
            <a:avLst/>
          </a:prstGeom>
        </p:spPr>
        <p:txBody>
          <a:bodyPr wrap="square">
            <a:spAutoFit/>
          </a:bodyPr>
          <a:lstStyle/>
          <a:p>
            <a:pPr lvl="1">
              <a:buNone/>
            </a:pPr>
            <a:r>
              <a:rPr lang="en-US" sz="2000" dirty="0">
                <a:latin typeface="Times New Roman" pitchFamily="18" charset="0"/>
                <a:cs typeface="Times New Roman" pitchFamily="18" charset="0"/>
              </a:rPr>
              <a:t>&lt;/style&gt;</a:t>
            </a:r>
          </a:p>
          <a:p>
            <a:pPr lvl="1">
              <a:buNone/>
            </a:pPr>
            <a:r>
              <a:rPr lang="en-US" sz="2000" dirty="0">
                <a:latin typeface="Times New Roman" pitchFamily="18" charset="0"/>
                <a:cs typeface="Times New Roman" pitchFamily="18" charset="0"/>
              </a:rPr>
              <a:t>&lt;/head&gt;</a:t>
            </a:r>
          </a:p>
          <a:p>
            <a:pPr lvl="1">
              <a:buNone/>
            </a:pPr>
            <a:r>
              <a:rPr lang="en-US" sz="2000" dirty="0">
                <a:latin typeface="Times New Roman" pitchFamily="18" charset="0"/>
                <a:cs typeface="Times New Roman" pitchFamily="18" charset="0"/>
              </a:rPr>
              <a:t>&lt;body&gt;</a:t>
            </a:r>
          </a:p>
          <a:p>
            <a:pPr lvl="1">
              <a:buNone/>
            </a:pPr>
            <a:r>
              <a:rPr lang="en-US" sz="2000" dirty="0">
                <a:latin typeface="Times New Roman" pitchFamily="18" charset="0"/>
                <a:cs typeface="Times New Roman" pitchFamily="18" charset="0"/>
              </a:rPr>
              <a:t>&lt;p id=top&gt;web technoloy1&lt;/p&gt;</a:t>
            </a:r>
          </a:p>
          <a:p>
            <a:pPr lvl="1">
              <a:buNone/>
            </a:pPr>
            <a:r>
              <a:rPr lang="en-US" sz="2000" dirty="0">
                <a:latin typeface="Times New Roman" pitchFamily="18" charset="0"/>
                <a:cs typeface="Times New Roman" pitchFamily="18" charset="0"/>
              </a:rPr>
              <a:t>&lt;p &gt;web technoloy2&lt;/p&gt;</a:t>
            </a:r>
          </a:p>
          <a:p>
            <a:pPr lvl="1">
              <a:buNone/>
            </a:pPr>
            <a:r>
              <a:rPr lang="en-US" sz="2000" dirty="0">
                <a:latin typeface="Times New Roman" pitchFamily="18" charset="0"/>
                <a:cs typeface="Times New Roman" pitchFamily="18" charset="0"/>
              </a:rPr>
              <a:t>&lt;/body&gt;</a:t>
            </a:r>
          </a:p>
          <a:p>
            <a:pPr lvl="1">
              <a:buNone/>
            </a:pPr>
            <a:r>
              <a:rPr lang="en-US" sz="2000" dirty="0">
                <a:latin typeface="Times New Roman" pitchFamily="18" charset="0"/>
                <a:cs typeface="Times New Roman" pitchFamily="18" charset="0"/>
              </a:rPr>
              <a:t>&lt;/html&gt;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80B0E4B7-2073-4AA9-AAE8-B02D96996746}" type="datetime1">
              <a:rPr lang="en-US" smtClean="0"/>
              <a:pPr>
                <a:defRPr/>
              </a:pPr>
              <a:t>1/14/2025</a:t>
            </a:fld>
            <a:endParaRPr lang="en-US"/>
          </a:p>
        </p:txBody>
      </p:sp>
      <p:sp>
        <p:nvSpPr>
          <p:cNvPr id="5" name="Content Placeholder 4"/>
          <p:cNvSpPr>
            <a:spLocks noGrp="1"/>
          </p:cNvSpPr>
          <p:nvPr>
            <p:ph sz="quarter" idx="1"/>
          </p:nvPr>
        </p:nvSpPr>
        <p:spPr>
          <a:xfrm>
            <a:off x="457200" y="1295400"/>
            <a:ext cx="8229600" cy="4571999"/>
          </a:xfrm>
        </p:spPr>
        <p:txBody>
          <a:bodyPr>
            <a:normAutofit/>
          </a:bodyPr>
          <a:lstStyle/>
          <a:p>
            <a:pPr lvl="1">
              <a:buNone/>
            </a:pPr>
            <a:endParaRPr lang="en-US" sz="2200" dirty="0">
              <a:latin typeface="Times New Roman" pitchFamily="18" charset="0"/>
              <a:cs typeface="Times New Roman" pitchFamily="18" charset="0"/>
            </a:endParaRPr>
          </a:p>
          <a:p>
            <a:pPr lvl="1">
              <a:buNone/>
            </a:pPr>
            <a:endParaRPr lang="en-US" sz="2200" dirty="0">
              <a:latin typeface="Times New Roman" pitchFamily="18" charset="0"/>
              <a:cs typeface="Times New Roman" pitchFamily="18" charset="0"/>
            </a:endParaRPr>
          </a:p>
        </p:txBody>
      </p:sp>
      <p:sp>
        <p:nvSpPr>
          <p:cNvPr id="6" name="Title 1"/>
          <p:cNvSpPr>
            <a:spLocks noGrp="1"/>
          </p:cNvSpPr>
          <p:nvPr>
            <p:ph type="title"/>
          </p:nvPr>
        </p:nvSpPr>
        <p:spPr>
          <a:xfrm>
            <a:off x="457200" y="228600"/>
            <a:ext cx="8229600" cy="533400"/>
          </a:xfrm>
        </p:spPr>
        <p:txBody>
          <a:bodyPr>
            <a:noAutofit/>
          </a:bodyPr>
          <a:lstStyle/>
          <a:p>
            <a:r>
              <a:rPr lang="en-US" sz="2800" b="1" dirty="0">
                <a:latin typeface="Times New Roman" pitchFamily="18" charset="0"/>
                <a:cs typeface="Times New Roman" pitchFamily="18" charset="0"/>
              </a:rPr>
              <a:t>CSS Class Selector</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3" action="ppaction://hlinkfile"/>
              </a:rPr>
              <a:t>eg</a:t>
            </a:r>
            <a:endParaRPr lang="en-US" sz="2800" b="1" dirty="0">
              <a:latin typeface="Times New Roman" pitchFamily="18" charset="0"/>
              <a:cs typeface="Times New Roman" pitchFamily="18" charset="0"/>
            </a:endParaRPr>
          </a:p>
        </p:txBody>
      </p:sp>
      <p:sp>
        <p:nvSpPr>
          <p:cNvPr id="7" name="Rectangle 6"/>
          <p:cNvSpPr/>
          <p:nvPr/>
        </p:nvSpPr>
        <p:spPr>
          <a:xfrm>
            <a:off x="381000" y="838200"/>
            <a:ext cx="7848600" cy="1323439"/>
          </a:xfrm>
          <a:prstGeom prst="rect">
            <a:avLst/>
          </a:prstGeom>
        </p:spPr>
        <p:txBody>
          <a:bodyPr wrap="square">
            <a:spAutoFit/>
          </a:bodyPr>
          <a:lstStyle/>
          <a:p>
            <a:pPr lvl="1" algn="just">
              <a:buFont typeface="Arial" pitchFamily="34" charset="0"/>
              <a:buChar char="•"/>
            </a:pPr>
            <a:r>
              <a:rPr lang="en-US" sz="2000" dirty="0">
                <a:latin typeface="Times New Roman" pitchFamily="18" charset="0"/>
                <a:cs typeface="Times New Roman" pitchFamily="18" charset="0"/>
              </a:rPr>
              <a:t> The class selector selects HTML elements with a specific class attribute.</a:t>
            </a:r>
          </a:p>
          <a:p>
            <a:pPr lvl="1" algn="just">
              <a:buFont typeface="Arial" pitchFamily="34" charset="0"/>
              <a:buChar char="•"/>
            </a:pPr>
            <a:r>
              <a:rPr lang="en-US" sz="2000" dirty="0">
                <a:latin typeface="Times New Roman" pitchFamily="18" charset="0"/>
                <a:cs typeface="Times New Roman" pitchFamily="18" charset="0"/>
              </a:rPr>
              <a:t> It is used with a period character . (full stop symbol) followed by the class name. </a:t>
            </a:r>
          </a:p>
        </p:txBody>
      </p:sp>
      <p:sp>
        <p:nvSpPr>
          <p:cNvPr id="9" name="Content Placeholder 4"/>
          <p:cNvSpPr txBox="1">
            <a:spLocks/>
          </p:cNvSpPr>
          <p:nvPr/>
        </p:nvSpPr>
        <p:spPr>
          <a:xfrm>
            <a:off x="381000" y="2133600"/>
            <a:ext cx="3810000" cy="3916363"/>
          </a:xfrm>
          <a:prstGeom prst="rect">
            <a:avLst/>
          </a:prstGeom>
        </p:spPr>
        <p:txBody>
          <a:bodyPr vert="horz" lIns="91440" tIns="45720" rIns="91440" bIns="45720" rtlCol="0">
            <a:no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&lt;html&gt; &lt;head&gt;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&lt;style type="text/</a:t>
            </a:r>
            <a:r>
              <a:rPr kumimoji="0" lang="en-US" sz="2000" b="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css</a:t>
            </a: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"&gt;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000" noProof="0" dirty="0">
                <a:latin typeface="Times New Roman" pitchFamily="18" charset="0"/>
                <a:cs typeface="Times New Roman" pitchFamily="18" charset="0"/>
              </a:rPr>
              <a:t>.size20</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font-family: Arial;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color:red</a:t>
            </a: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latin typeface="Times New Roman" pitchFamily="18" charset="0"/>
                <a:cs typeface="Times New Roman" pitchFamily="18" charset="0"/>
              </a:rPr>
              <a:t>font-size:20pt;</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latin typeface="Times New Roman" pitchFamily="18" charset="0"/>
                <a:cs typeface="Times New Roman" pitchFamily="18" charset="0"/>
              </a:rPr>
              <a:t>.size30</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font-</a:t>
            </a:r>
            <a:r>
              <a:rPr kumimoji="0" lang="en-US" sz="2000" b="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family:Arial;color:green</a:t>
            </a: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latin typeface="Times New Roman" pitchFamily="18" charset="0"/>
                <a:cs typeface="Times New Roman" pitchFamily="18" charset="0"/>
              </a:rPr>
              <a:t>Font-size</a:t>
            </a: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:30pt; }</a:t>
            </a:r>
          </a:p>
        </p:txBody>
      </p:sp>
      <p:sp>
        <p:nvSpPr>
          <p:cNvPr id="10" name="Rectangle 9"/>
          <p:cNvSpPr/>
          <p:nvPr/>
        </p:nvSpPr>
        <p:spPr>
          <a:xfrm>
            <a:off x="4648200" y="2362200"/>
            <a:ext cx="3657600" cy="3785652"/>
          </a:xfrm>
          <a:prstGeom prst="rect">
            <a:avLst/>
          </a:prstGeom>
        </p:spPr>
        <p:txBody>
          <a:bodyPr wrap="square">
            <a:spAutoFit/>
          </a:bodyPr>
          <a:lstStyle/>
          <a:p>
            <a:pPr lvl="1">
              <a:buNone/>
            </a:pPr>
            <a:r>
              <a:rPr lang="en-US" sz="2000" dirty="0">
                <a:latin typeface="Times New Roman" pitchFamily="18" charset="0"/>
                <a:cs typeface="Times New Roman" pitchFamily="18" charset="0"/>
              </a:rPr>
              <a:t>&lt;/style&gt;</a:t>
            </a:r>
          </a:p>
          <a:p>
            <a:pPr lvl="1">
              <a:buNone/>
            </a:pPr>
            <a:r>
              <a:rPr lang="en-US" sz="2000" dirty="0">
                <a:latin typeface="Times New Roman" pitchFamily="18" charset="0"/>
                <a:cs typeface="Times New Roman" pitchFamily="18" charset="0"/>
              </a:rPr>
              <a:t>&lt;/head&gt;</a:t>
            </a:r>
          </a:p>
          <a:p>
            <a:pPr lvl="1">
              <a:buNone/>
            </a:pPr>
            <a:r>
              <a:rPr lang="en-US" sz="2000" dirty="0">
                <a:latin typeface="Times New Roman" pitchFamily="18" charset="0"/>
                <a:cs typeface="Times New Roman" pitchFamily="18" charset="0"/>
              </a:rPr>
              <a:t>&lt;body&gt;</a:t>
            </a:r>
          </a:p>
          <a:p>
            <a:pPr lvl="1">
              <a:buNone/>
            </a:pPr>
            <a:r>
              <a:rPr lang="en-US" sz="2000" dirty="0">
                <a:latin typeface="Times New Roman" pitchFamily="18" charset="0"/>
                <a:cs typeface="Times New Roman" pitchFamily="18" charset="0"/>
              </a:rPr>
              <a:t>&lt;p class="size20"&gt;web technoloy1&lt;/p&gt;</a:t>
            </a:r>
          </a:p>
          <a:p>
            <a:pPr lvl="1">
              <a:buNone/>
            </a:pPr>
            <a:r>
              <a:rPr lang="en-US" sz="2000" dirty="0">
                <a:latin typeface="Times New Roman" pitchFamily="18" charset="0"/>
                <a:cs typeface="Times New Roman" pitchFamily="18" charset="0"/>
              </a:rPr>
              <a:t>&lt;p class="size30"&gt;web technoloy2&lt;/p&gt;</a:t>
            </a:r>
          </a:p>
          <a:p>
            <a:pPr lvl="1">
              <a:buNone/>
            </a:pPr>
            <a:r>
              <a:rPr lang="en-US" sz="2000" dirty="0">
                <a:latin typeface="Times New Roman" pitchFamily="18" charset="0"/>
                <a:cs typeface="Times New Roman" pitchFamily="18" charset="0"/>
              </a:rPr>
              <a:t>&lt;h1 class="size30"&gt;HTML&lt;/h1&gt;</a:t>
            </a:r>
          </a:p>
          <a:p>
            <a:pPr lvl="1">
              <a:buNone/>
            </a:pPr>
            <a:r>
              <a:rPr lang="en-US" sz="2000" dirty="0">
                <a:latin typeface="Times New Roman" pitchFamily="18" charset="0"/>
                <a:cs typeface="Times New Roman" pitchFamily="18" charset="0"/>
              </a:rPr>
              <a:t>&lt;p&gt;web </a:t>
            </a:r>
            <a:r>
              <a:rPr lang="en-US" sz="2000" dirty="0" err="1">
                <a:latin typeface="Times New Roman" pitchFamily="18" charset="0"/>
                <a:cs typeface="Times New Roman" pitchFamily="18" charset="0"/>
              </a:rPr>
              <a:t>technoloy</a:t>
            </a:r>
            <a:r>
              <a:rPr lang="en-US" sz="2000" dirty="0">
                <a:latin typeface="Times New Roman" pitchFamily="18" charset="0"/>
                <a:cs typeface="Times New Roman" pitchFamily="18" charset="0"/>
              </a:rPr>
              <a:t>&lt;p/&gt;</a:t>
            </a:r>
          </a:p>
          <a:p>
            <a:pPr lvl="1">
              <a:buNone/>
            </a:pPr>
            <a:r>
              <a:rPr lang="en-US" sz="2000" dirty="0">
                <a:latin typeface="Times New Roman" pitchFamily="18" charset="0"/>
                <a:cs typeface="Times New Roman" pitchFamily="18" charset="0"/>
              </a:rPr>
              <a:t>&lt;/body&gt;</a:t>
            </a:r>
          </a:p>
          <a:p>
            <a:pPr lvl="1">
              <a:buNone/>
            </a:pPr>
            <a:r>
              <a:rPr lang="en-US" sz="2000" dirty="0">
                <a:latin typeface="Times New Roman" pitchFamily="18" charset="0"/>
                <a:cs typeface="Times New Roman" pitchFamily="18" charset="0"/>
              </a:rPr>
              <a:t>&lt;/html&gt;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80B0E4B7-2073-4AA9-AAE8-B02D96996746}" type="datetime1">
              <a:rPr lang="en-US" smtClean="0"/>
              <a:pPr>
                <a:defRPr/>
              </a:pPr>
              <a:t>1/14/2025</a:t>
            </a:fld>
            <a:endParaRPr lang="en-US"/>
          </a:p>
        </p:txBody>
      </p:sp>
      <p:sp>
        <p:nvSpPr>
          <p:cNvPr id="5" name="Content Placeholder 4"/>
          <p:cNvSpPr>
            <a:spLocks noGrp="1"/>
          </p:cNvSpPr>
          <p:nvPr>
            <p:ph sz="quarter" idx="1"/>
          </p:nvPr>
        </p:nvSpPr>
        <p:spPr>
          <a:xfrm>
            <a:off x="457200" y="1295400"/>
            <a:ext cx="8229600" cy="4571999"/>
          </a:xfrm>
        </p:spPr>
        <p:txBody>
          <a:bodyPr>
            <a:normAutofit/>
          </a:bodyPr>
          <a:lstStyle/>
          <a:p>
            <a:pPr lvl="1">
              <a:buNone/>
            </a:pPr>
            <a:endParaRPr lang="en-US" sz="2200" dirty="0">
              <a:latin typeface="Times New Roman" pitchFamily="18" charset="0"/>
              <a:cs typeface="Times New Roman" pitchFamily="18" charset="0"/>
            </a:endParaRPr>
          </a:p>
          <a:p>
            <a:pPr lvl="1">
              <a:buNone/>
            </a:pPr>
            <a:endParaRPr lang="en-US" sz="2200" dirty="0">
              <a:latin typeface="Times New Roman" pitchFamily="18" charset="0"/>
              <a:cs typeface="Times New Roman" pitchFamily="18" charset="0"/>
            </a:endParaRPr>
          </a:p>
        </p:txBody>
      </p:sp>
      <p:sp>
        <p:nvSpPr>
          <p:cNvPr id="6" name="Title 1"/>
          <p:cNvSpPr>
            <a:spLocks noGrp="1"/>
          </p:cNvSpPr>
          <p:nvPr>
            <p:ph type="title"/>
          </p:nvPr>
        </p:nvSpPr>
        <p:spPr>
          <a:xfrm>
            <a:off x="457200" y="228600"/>
            <a:ext cx="8229600" cy="762000"/>
          </a:xfrm>
        </p:spPr>
        <p:txBody>
          <a:bodyPr>
            <a:noAutofit/>
          </a:bodyPr>
          <a:lstStyle/>
          <a:p>
            <a:r>
              <a:rPr lang="en-US" sz="2800" b="1" dirty="0">
                <a:latin typeface="Times New Roman" pitchFamily="18" charset="0"/>
                <a:cs typeface="Times New Roman" pitchFamily="18" charset="0"/>
              </a:rPr>
              <a:t>CSS Class Selector for specific element</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3" action="ppaction://hlinkfile"/>
              </a:rPr>
              <a:t>eg</a:t>
            </a:r>
            <a:endParaRPr lang="en-US" sz="2800" b="1" dirty="0">
              <a:latin typeface="Times New Roman" pitchFamily="18" charset="0"/>
              <a:cs typeface="Times New Roman" pitchFamily="18" charset="0"/>
            </a:endParaRPr>
          </a:p>
        </p:txBody>
      </p:sp>
      <p:sp>
        <p:nvSpPr>
          <p:cNvPr id="7" name="Rectangle 6"/>
          <p:cNvSpPr/>
          <p:nvPr/>
        </p:nvSpPr>
        <p:spPr>
          <a:xfrm>
            <a:off x="609600" y="990600"/>
            <a:ext cx="7848600" cy="707886"/>
          </a:xfrm>
          <a:prstGeom prst="rect">
            <a:avLst/>
          </a:prstGeom>
        </p:spPr>
        <p:txBody>
          <a:bodyPr wrap="square">
            <a:spAutoFit/>
          </a:bodyPr>
          <a:lstStyle/>
          <a:p>
            <a:pPr lvl="1" algn="just">
              <a:buFont typeface="Arial" pitchFamily="34" charset="0"/>
              <a:buChar char="•"/>
            </a:pPr>
            <a:r>
              <a:rPr lang="en-US" sz="2000" dirty="0"/>
              <a:t> Only one specific HTML element should be affected then use the element name with class selector.</a:t>
            </a:r>
            <a:endParaRPr lang="en-US" sz="2000" dirty="0">
              <a:latin typeface="Times New Roman" pitchFamily="18" charset="0"/>
              <a:cs typeface="Times New Roman" pitchFamily="18" charset="0"/>
            </a:endParaRPr>
          </a:p>
        </p:txBody>
      </p:sp>
      <p:sp>
        <p:nvSpPr>
          <p:cNvPr id="9" name="Content Placeholder 4"/>
          <p:cNvSpPr txBox="1">
            <a:spLocks/>
          </p:cNvSpPr>
          <p:nvPr/>
        </p:nvSpPr>
        <p:spPr>
          <a:xfrm>
            <a:off x="533400" y="2057400"/>
            <a:ext cx="3886200" cy="3810000"/>
          </a:xfrm>
          <a:prstGeom prst="rect">
            <a:avLst/>
          </a:prstGeom>
        </p:spPr>
        <p:txBody>
          <a:bodyPr vert="horz" lIns="91440" tIns="45720" rIns="91440" bIns="45720" rtlCol="0">
            <a:noAutofit/>
          </a:bodyPr>
          <a:lstStyle/>
          <a:p>
            <a:pPr marL="742950" lvl="1" indent="-285750">
              <a:spcBef>
                <a:spcPct val="20000"/>
              </a:spcBef>
              <a:defRPr/>
            </a:pPr>
            <a:r>
              <a:rPr lang="en-US" sz="2000" dirty="0"/>
              <a:t>&lt;html&gt; </a:t>
            </a:r>
          </a:p>
          <a:p>
            <a:pPr marL="742950" lvl="1" indent="-285750">
              <a:spcBef>
                <a:spcPct val="20000"/>
              </a:spcBef>
              <a:defRPr/>
            </a:pPr>
            <a:r>
              <a:rPr lang="en-US" sz="2000" dirty="0"/>
              <a:t> &lt;head&gt; </a:t>
            </a:r>
          </a:p>
          <a:p>
            <a:pPr marL="742950" lvl="1" indent="-285750">
              <a:spcBef>
                <a:spcPct val="20000"/>
              </a:spcBef>
              <a:defRPr/>
            </a:pPr>
            <a:r>
              <a:rPr lang="en-US" sz="2000" dirty="0"/>
              <a:t> &lt;style&gt; </a:t>
            </a:r>
          </a:p>
          <a:p>
            <a:pPr marL="742950" lvl="1" indent="-285750">
              <a:spcBef>
                <a:spcPct val="20000"/>
              </a:spcBef>
              <a:defRPr/>
            </a:pPr>
            <a:r>
              <a:rPr lang="en-US" sz="2000" dirty="0"/>
              <a:t> </a:t>
            </a:r>
            <a:r>
              <a:rPr lang="en-US" sz="2000" dirty="0" err="1"/>
              <a:t>p.center</a:t>
            </a:r>
            <a:r>
              <a:rPr lang="en-US" sz="2000" dirty="0"/>
              <a:t> {     </a:t>
            </a:r>
          </a:p>
          <a:p>
            <a:pPr marL="742950" lvl="1" indent="-285750">
              <a:spcBef>
                <a:spcPct val="20000"/>
              </a:spcBef>
              <a:defRPr/>
            </a:pPr>
            <a:r>
              <a:rPr lang="en-US" sz="2000" dirty="0"/>
              <a:t> text-align: center;      color: blue;   } </a:t>
            </a:r>
          </a:p>
          <a:p>
            <a:pPr marL="742950" lvl="1" indent="-285750">
              <a:spcBef>
                <a:spcPct val="20000"/>
              </a:spcBef>
              <a:defRPr/>
            </a:pPr>
            <a:r>
              <a:rPr lang="en-US" sz="2000" dirty="0"/>
              <a:t> &lt;/style&gt; </a:t>
            </a:r>
          </a:p>
          <a:p>
            <a:pPr marL="742950" lvl="1" indent="-285750">
              <a:spcBef>
                <a:spcPct val="20000"/>
              </a:spcBef>
              <a:defRPr/>
            </a:pPr>
            <a:r>
              <a:rPr lang="en-US" sz="2000" dirty="0"/>
              <a:t> &lt;/head&gt; </a:t>
            </a:r>
          </a:p>
          <a:p>
            <a:pPr marL="742950" lvl="1" indent="-285750">
              <a:spcBef>
                <a:spcPct val="20000"/>
              </a:spcBef>
              <a:defRPr/>
            </a:pPr>
            <a:r>
              <a:rPr lang="en-US" sz="2000" dirty="0"/>
              <a:t> </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
        <p:nvSpPr>
          <p:cNvPr id="8" name="Content Placeholder 4"/>
          <p:cNvSpPr txBox="1">
            <a:spLocks/>
          </p:cNvSpPr>
          <p:nvPr/>
        </p:nvSpPr>
        <p:spPr>
          <a:xfrm>
            <a:off x="4953000" y="1981200"/>
            <a:ext cx="3886200" cy="3962400"/>
          </a:xfrm>
          <a:prstGeom prst="rect">
            <a:avLst/>
          </a:prstGeom>
        </p:spPr>
        <p:txBody>
          <a:bodyPr vert="horz" lIns="91440" tIns="45720" rIns="91440" bIns="45720" rtlCol="0">
            <a:noAutofit/>
          </a:bodyPr>
          <a:lstStyle/>
          <a:p>
            <a:pPr marL="742950" lvl="1" indent="-285750">
              <a:spcBef>
                <a:spcPct val="20000"/>
              </a:spcBef>
              <a:defRPr/>
            </a:pPr>
            <a:r>
              <a:rPr lang="en-US" sz="2000" dirty="0"/>
              <a:t> &lt;body&gt;  </a:t>
            </a:r>
          </a:p>
          <a:p>
            <a:pPr marL="742950" lvl="1" indent="-285750">
              <a:spcBef>
                <a:spcPct val="20000"/>
              </a:spcBef>
              <a:defRPr/>
            </a:pPr>
            <a:r>
              <a:rPr lang="en-US" sz="2000" dirty="0"/>
              <a:t>&lt;h1 class="center"&gt;This heading is not affected</a:t>
            </a:r>
          </a:p>
          <a:p>
            <a:pPr marL="742950" lvl="1" indent="-285750">
              <a:spcBef>
                <a:spcPct val="20000"/>
              </a:spcBef>
              <a:defRPr/>
            </a:pPr>
            <a:r>
              <a:rPr lang="en-US" sz="2000" dirty="0"/>
              <a:t>&lt;/h1&gt;  </a:t>
            </a:r>
          </a:p>
          <a:p>
            <a:pPr marL="742950" lvl="1" indent="-285750">
              <a:spcBef>
                <a:spcPct val="20000"/>
              </a:spcBef>
              <a:defRPr/>
            </a:pPr>
            <a:r>
              <a:rPr lang="en-US" sz="2000" dirty="0"/>
              <a:t>&lt;p class="center"&gt;This paragraph is blue and center-aligned.</a:t>
            </a:r>
          </a:p>
          <a:p>
            <a:pPr marL="742950" lvl="1" indent="-285750">
              <a:spcBef>
                <a:spcPct val="20000"/>
              </a:spcBef>
              <a:defRPr/>
            </a:pPr>
            <a:r>
              <a:rPr lang="en-US" sz="2000" dirty="0"/>
              <a:t>&lt;/p&gt;  </a:t>
            </a:r>
          </a:p>
          <a:p>
            <a:pPr marL="742950" lvl="1" indent="-285750">
              <a:spcBef>
                <a:spcPct val="20000"/>
              </a:spcBef>
              <a:defRPr/>
            </a:pPr>
            <a:r>
              <a:rPr lang="en-US" sz="2000" dirty="0"/>
              <a:t> &lt;/body&gt;  </a:t>
            </a:r>
          </a:p>
          <a:p>
            <a:pPr marL="742950" lvl="1" indent="-285750">
              <a:spcBef>
                <a:spcPct val="20000"/>
              </a:spcBef>
              <a:defRPr/>
            </a:pPr>
            <a:r>
              <a:rPr lang="en-US" sz="2000" dirty="0">
                <a:hlinkClick r:id="rId4" action="ppaction://hlinkfile"/>
              </a:rPr>
              <a:t>&lt;/html&gt; </a:t>
            </a:r>
            <a:r>
              <a:rPr lang="en-US" sz="2000" dirty="0"/>
              <a:t>  </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80B0E4B7-2073-4AA9-AAE8-B02D96996746}" type="datetime1">
              <a:rPr lang="en-US" smtClean="0"/>
              <a:pPr>
                <a:defRPr/>
              </a:pPr>
              <a:t>1/14/2025</a:t>
            </a:fld>
            <a:endParaRPr lang="en-US"/>
          </a:p>
        </p:txBody>
      </p:sp>
      <p:sp>
        <p:nvSpPr>
          <p:cNvPr id="5" name="Content Placeholder 4"/>
          <p:cNvSpPr>
            <a:spLocks noGrp="1"/>
          </p:cNvSpPr>
          <p:nvPr>
            <p:ph sz="quarter" idx="1"/>
          </p:nvPr>
        </p:nvSpPr>
        <p:spPr>
          <a:xfrm>
            <a:off x="457200" y="1295400"/>
            <a:ext cx="8229600" cy="4571999"/>
          </a:xfrm>
        </p:spPr>
        <p:txBody>
          <a:bodyPr>
            <a:normAutofit/>
          </a:bodyPr>
          <a:lstStyle/>
          <a:p>
            <a:pPr lvl="1">
              <a:buNone/>
            </a:pPr>
            <a:endParaRPr lang="en-US" sz="2200" dirty="0">
              <a:latin typeface="Times New Roman" pitchFamily="18" charset="0"/>
              <a:cs typeface="Times New Roman" pitchFamily="18" charset="0"/>
            </a:endParaRPr>
          </a:p>
          <a:p>
            <a:pPr lvl="1">
              <a:buNone/>
            </a:pPr>
            <a:endParaRPr lang="en-US" sz="2200" dirty="0">
              <a:latin typeface="Times New Roman" pitchFamily="18" charset="0"/>
              <a:cs typeface="Times New Roman" pitchFamily="18" charset="0"/>
            </a:endParaRPr>
          </a:p>
        </p:txBody>
      </p:sp>
      <p:sp>
        <p:nvSpPr>
          <p:cNvPr id="6" name="Title 1"/>
          <p:cNvSpPr>
            <a:spLocks noGrp="1"/>
          </p:cNvSpPr>
          <p:nvPr>
            <p:ph type="title"/>
          </p:nvPr>
        </p:nvSpPr>
        <p:spPr>
          <a:xfrm>
            <a:off x="533400" y="381000"/>
            <a:ext cx="8229600" cy="762000"/>
          </a:xfrm>
        </p:spPr>
        <p:txBody>
          <a:bodyPr>
            <a:noAutofit/>
          </a:bodyPr>
          <a:lstStyle/>
          <a:p>
            <a:r>
              <a:rPr lang="en-US" sz="2800" b="1" dirty="0">
                <a:latin typeface="Times New Roman" pitchFamily="18" charset="0"/>
                <a:cs typeface="Times New Roman" pitchFamily="18" charset="0"/>
              </a:rPr>
              <a:t>CSS Selector</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3" action="ppaction://hlinkfile"/>
              </a:rPr>
              <a:t>eg</a:t>
            </a:r>
            <a:endParaRPr lang="en-US" sz="2800" b="1" dirty="0">
              <a:latin typeface="Times New Roman" pitchFamily="18" charset="0"/>
              <a:cs typeface="Times New Roman" pitchFamily="18" charset="0"/>
            </a:endParaRPr>
          </a:p>
        </p:txBody>
      </p:sp>
      <p:sp>
        <p:nvSpPr>
          <p:cNvPr id="7" name="Rectangle 6"/>
          <p:cNvSpPr/>
          <p:nvPr/>
        </p:nvSpPr>
        <p:spPr>
          <a:xfrm>
            <a:off x="457200" y="1524000"/>
            <a:ext cx="7848600" cy="769441"/>
          </a:xfrm>
          <a:prstGeom prst="rect">
            <a:avLst/>
          </a:prstGeom>
        </p:spPr>
        <p:txBody>
          <a:bodyPr wrap="square">
            <a:spAutoFit/>
          </a:bodyPr>
          <a:lstStyle/>
          <a:p>
            <a:pPr algn="just">
              <a:buFont typeface="Arial" pitchFamily="34" charset="0"/>
              <a:buChar char="•"/>
            </a:pPr>
            <a:r>
              <a:rPr lang="en-US" sz="2400" b="1" dirty="0">
                <a:latin typeface="Times New Roman" pitchFamily="18" charset="0"/>
                <a:cs typeface="Times New Roman" pitchFamily="18" charset="0"/>
              </a:rPr>
              <a:t>Universal  Selectors</a:t>
            </a:r>
          </a:p>
          <a:p>
            <a:pPr lvl="1" algn="just">
              <a:buFont typeface="Arial" pitchFamily="34" charset="0"/>
              <a:buChar char="•"/>
            </a:pPr>
            <a:r>
              <a:rPr lang="en-US" sz="2000" dirty="0">
                <a:latin typeface="Times New Roman" pitchFamily="18" charset="0"/>
                <a:cs typeface="Times New Roman" pitchFamily="18" charset="0"/>
              </a:rPr>
              <a:t>Denoted by </a:t>
            </a:r>
            <a:r>
              <a:rPr lang="en-US" sz="2000" b="1" dirty="0">
                <a:solidFill>
                  <a:srgbClr val="FF0000"/>
                </a:solidFill>
                <a:latin typeface="Times New Roman" pitchFamily="18" charset="0"/>
                <a:cs typeface="Times New Roman" pitchFamily="18" charset="0"/>
              </a:rPr>
              <a:t>*, </a:t>
            </a:r>
            <a:r>
              <a:rPr lang="en-US" sz="2000" dirty="0">
                <a:latin typeface="Times New Roman" pitchFamily="18" charset="0"/>
                <a:cs typeface="Times New Roman" pitchFamily="18" charset="0"/>
              </a:rPr>
              <a:t> can be applied to all the element in the document.</a:t>
            </a:r>
          </a:p>
        </p:txBody>
      </p:sp>
      <p:sp>
        <p:nvSpPr>
          <p:cNvPr id="9" name="Content Placeholder 4"/>
          <p:cNvSpPr txBox="1">
            <a:spLocks/>
          </p:cNvSpPr>
          <p:nvPr/>
        </p:nvSpPr>
        <p:spPr>
          <a:xfrm>
            <a:off x="381000" y="2713037"/>
            <a:ext cx="4191000" cy="3611563"/>
          </a:xfrm>
          <a:prstGeom prst="rect">
            <a:avLst/>
          </a:prstGeom>
        </p:spPr>
        <p:txBody>
          <a:bodyPr vert="horz" lIns="91440" tIns="45720" rIns="91440" bIns="45720" rtlCol="0">
            <a:noAutofit/>
          </a:bodyPr>
          <a:lstStyle/>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&lt;html&gt;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&lt;head&gt;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&lt;style type="text/</a:t>
            </a:r>
            <a:r>
              <a:rPr kumimoji="0" lang="en-US" sz="2000" b="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css</a:t>
            </a: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"&gt;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000" noProof="0" dirty="0">
                <a:latin typeface="Times New Roman" pitchFamily="18" charset="0"/>
                <a:cs typeface="Times New Roman" pitchFamily="18" charset="0"/>
              </a:rPr>
              <a:t>*</a:t>
            </a: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font-</a:t>
            </a:r>
            <a:r>
              <a:rPr kumimoji="0" lang="en-US" sz="2000" b="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family:Arial</a:t>
            </a: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err="1">
                <a:ln>
                  <a:noFill/>
                </a:ln>
                <a:solidFill>
                  <a:schemeClr val="tx1"/>
                </a:solidFill>
                <a:effectLst/>
                <a:uLnTx/>
                <a:uFillTx/>
                <a:latin typeface="Times New Roman" pitchFamily="18" charset="0"/>
                <a:ea typeface="+mn-ea"/>
                <a:cs typeface="Times New Roman" pitchFamily="18" charset="0"/>
              </a:rPr>
              <a:t>color:red</a:t>
            </a: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latin typeface="Times New Roman" pitchFamily="18" charset="0"/>
                <a:cs typeface="Times New Roman" pitchFamily="18" charset="0"/>
              </a:rPr>
              <a:t>font-size:20pt;</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t>
            </a:r>
          </a:p>
        </p:txBody>
      </p:sp>
      <p:sp>
        <p:nvSpPr>
          <p:cNvPr id="10" name="Rectangle 9"/>
          <p:cNvSpPr/>
          <p:nvPr/>
        </p:nvSpPr>
        <p:spPr>
          <a:xfrm>
            <a:off x="5029200" y="2590800"/>
            <a:ext cx="3429000" cy="3170099"/>
          </a:xfrm>
          <a:prstGeom prst="rect">
            <a:avLst/>
          </a:prstGeom>
        </p:spPr>
        <p:txBody>
          <a:bodyPr wrap="square">
            <a:spAutoFit/>
          </a:bodyPr>
          <a:lstStyle/>
          <a:p>
            <a:pPr lvl="1">
              <a:buNone/>
            </a:pPr>
            <a:r>
              <a:rPr lang="en-US" sz="2000" dirty="0">
                <a:latin typeface="Times New Roman" pitchFamily="18" charset="0"/>
                <a:cs typeface="Times New Roman" pitchFamily="18" charset="0"/>
              </a:rPr>
              <a:t>&lt;/style&gt;</a:t>
            </a:r>
          </a:p>
          <a:p>
            <a:pPr lvl="1">
              <a:buNone/>
            </a:pPr>
            <a:r>
              <a:rPr lang="en-US" sz="2000" dirty="0">
                <a:latin typeface="Times New Roman" pitchFamily="18" charset="0"/>
                <a:cs typeface="Times New Roman" pitchFamily="18" charset="0"/>
              </a:rPr>
              <a:t>&lt;/head&gt;</a:t>
            </a:r>
          </a:p>
          <a:p>
            <a:pPr lvl="1">
              <a:buNone/>
            </a:pPr>
            <a:r>
              <a:rPr lang="en-US" sz="2000" dirty="0">
                <a:latin typeface="Times New Roman" pitchFamily="18" charset="0"/>
                <a:cs typeface="Times New Roman" pitchFamily="18" charset="0"/>
              </a:rPr>
              <a:t>&lt;body&gt;</a:t>
            </a:r>
          </a:p>
          <a:p>
            <a:pPr lvl="1">
              <a:buNone/>
            </a:pPr>
            <a:r>
              <a:rPr lang="en-US" sz="2000" dirty="0">
                <a:latin typeface="Times New Roman" pitchFamily="18" charset="0"/>
                <a:cs typeface="Times New Roman" pitchFamily="18" charset="0"/>
              </a:rPr>
              <a:t>&lt;h1 &gt;web technoloy1&lt;/h1&gt;</a:t>
            </a:r>
          </a:p>
          <a:p>
            <a:pPr lvl="1">
              <a:buNone/>
            </a:pPr>
            <a:r>
              <a:rPr lang="en-US" sz="2000" dirty="0">
                <a:latin typeface="Times New Roman" pitchFamily="18" charset="0"/>
                <a:cs typeface="Times New Roman" pitchFamily="18" charset="0"/>
              </a:rPr>
              <a:t>&lt;h2 &gt;web technoloy2&lt;/h2&gt;</a:t>
            </a:r>
          </a:p>
          <a:p>
            <a:pPr lvl="1">
              <a:buNone/>
            </a:pPr>
            <a:r>
              <a:rPr lang="en-US" sz="2000" dirty="0">
                <a:latin typeface="Times New Roman" pitchFamily="18" charset="0"/>
                <a:cs typeface="Times New Roman" pitchFamily="18" charset="0"/>
              </a:rPr>
              <a:t>&lt;P&gt;html&lt;/p&gt;</a:t>
            </a:r>
          </a:p>
          <a:p>
            <a:pPr lvl="1">
              <a:buNone/>
            </a:pPr>
            <a:r>
              <a:rPr lang="en-US" sz="2000" dirty="0">
                <a:latin typeface="Times New Roman" pitchFamily="18" charset="0"/>
                <a:cs typeface="Times New Roman" pitchFamily="18" charset="0"/>
              </a:rPr>
              <a:t>&lt;/body&gt;</a:t>
            </a:r>
          </a:p>
          <a:p>
            <a:pPr lvl="1">
              <a:buNone/>
            </a:pPr>
            <a:r>
              <a:rPr lang="en-US" sz="2000" dirty="0">
                <a:latin typeface="Times New Roman" pitchFamily="18" charset="0"/>
                <a:cs typeface="Times New Roman" pitchFamily="18" charset="0"/>
              </a:rPr>
              <a:t>&lt;/html&gt;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quarter" idx="1"/>
          </p:nvPr>
        </p:nvSpPr>
        <p:spPr>
          <a:xfrm>
            <a:off x="457200" y="1295400"/>
            <a:ext cx="8229600" cy="4571999"/>
          </a:xfrm>
        </p:spPr>
        <p:txBody>
          <a:bodyPr>
            <a:normAutofit/>
          </a:bodyPr>
          <a:lstStyle/>
          <a:p>
            <a:pPr lvl="1">
              <a:buNone/>
            </a:pPr>
            <a:endParaRPr lang="en-US" sz="2200" dirty="0">
              <a:latin typeface="Times New Roman" pitchFamily="18" charset="0"/>
              <a:cs typeface="Times New Roman" pitchFamily="18" charset="0"/>
            </a:endParaRPr>
          </a:p>
          <a:p>
            <a:pPr lvl="1">
              <a:buNone/>
            </a:pPr>
            <a:endParaRPr lang="en-US" sz="2200" dirty="0">
              <a:latin typeface="Times New Roman" pitchFamily="18" charset="0"/>
              <a:cs typeface="Times New Roman" pitchFamily="18" charset="0"/>
            </a:endParaRPr>
          </a:p>
        </p:txBody>
      </p:sp>
      <p:sp>
        <p:nvSpPr>
          <p:cNvPr id="6" name="Title 1"/>
          <p:cNvSpPr>
            <a:spLocks noGrp="1"/>
          </p:cNvSpPr>
          <p:nvPr>
            <p:ph type="title"/>
          </p:nvPr>
        </p:nvSpPr>
        <p:spPr>
          <a:xfrm>
            <a:off x="609600" y="381000"/>
            <a:ext cx="8229600" cy="762000"/>
          </a:xfrm>
        </p:spPr>
        <p:txBody>
          <a:bodyPr>
            <a:noAutofit/>
          </a:bodyPr>
          <a:lstStyle/>
          <a:p>
            <a:r>
              <a:rPr lang="en-US" sz="2800" b="1" dirty="0">
                <a:latin typeface="Times New Roman" pitchFamily="18" charset="0"/>
                <a:cs typeface="Times New Roman" pitchFamily="18" charset="0"/>
              </a:rPr>
              <a:t>CSS Selector</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3" action="ppaction://hlinkfile"/>
              </a:rPr>
              <a:t>eg</a:t>
            </a:r>
            <a:endParaRPr lang="en-US" sz="2800" b="1" dirty="0">
              <a:latin typeface="Times New Roman" pitchFamily="18" charset="0"/>
              <a:cs typeface="Times New Roman" pitchFamily="18" charset="0"/>
            </a:endParaRPr>
          </a:p>
        </p:txBody>
      </p:sp>
      <p:sp>
        <p:nvSpPr>
          <p:cNvPr id="7" name="Rectangle 6"/>
          <p:cNvSpPr/>
          <p:nvPr/>
        </p:nvSpPr>
        <p:spPr>
          <a:xfrm>
            <a:off x="457200" y="1219200"/>
            <a:ext cx="7848600" cy="1569660"/>
          </a:xfrm>
          <a:prstGeom prst="rect">
            <a:avLst/>
          </a:prstGeom>
        </p:spPr>
        <p:txBody>
          <a:bodyPr wrap="square">
            <a:spAutoFit/>
          </a:bodyPr>
          <a:lstStyle/>
          <a:p>
            <a:pPr algn="just"/>
            <a:r>
              <a:rPr lang="en-US" sz="2400" b="1" dirty="0">
                <a:latin typeface="Times New Roman" pitchFamily="18" charset="0"/>
                <a:cs typeface="Times New Roman" pitchFamily="18" charset="0"/>
              </a:rPr>
              <a:t> Group Selector</a:t>
            </a:r>
          </a:p>
          <a:p>
            <a:pPr lvl="1" algn="just">
              <a:buFont typeface="Arial" pitchFamily="34" charset="0"/>
              <a:buChar char="•"/>
            </a:pPr>
            <a:r>
              <a:rPr lang="en-US" sz="2000" dirty="0">
                <a:latin typeface="Times New Roman" pitchFamily="18" charset="0"/>
                <a:cs typeface="Times New Roman" pitchFamily="18" charset="0"/>
              </a:rPr>
              <a:t> </a:t>
            </a:r>
            <a:r>
              <a:rPr lang="en-US" sz="2400" dirty="0">
                <a:latin typeface="Times New Roman" pitchFamily="18" charset="0"/>
                <a:cs typeface="Times New Roman" pitchFamily="18" charset="0"/>
              </a:rPr>
              <a:t>To select all the elements with the same style definitions. </a:t>
            </a:r>
          </a:p>
          <a:p>
            <a:pPr lvl="1" algn="just">
              <a:buFont typeface="Arial" pitchFamily="34" charset="0"/>
              <a:buChar char="•"/>
            </a:pPr>
            <a:r>
              <a:rPr lang="en-US" sz="2400" dirty="0">
                <a:latin typeface="Times New Roman" pitchFamily="18" charset="0"/>
                <a:cs typeface="Times New Roman" pitchFamily="18" charset="0"/>
              </a:rPr>
              <a:t> Grouping selector is used to minimize the code. </a:t>
            </a:r>
          </a:p>
          <a:p>
            <a:pPr lvl="1" algn="just">
              <a:buFont typeface="Arial" pitchFamily="34" charset="0"/>
              <a:buChar char="•"/>
            </a:pPr>
            <a:r>
              <a:rPr lang="en-US" sz="2400" dirty="0">
                <a:latin typeface="Times New Roman" pitchFamily="18" charset="0"/>
                <a:cs typeface="Times New Roman" pitchFamily="18" charset="0"/>
              </a:rPr>
              <a:t> Commas are used to separate each selector in grouping.</a:t>
            </a:r>
          </a:p>
        </p:txBody>
      </p:sp>
      <p:sp>
        <p:nvSpPr>
          <p:cNvPr id="9" name="Content Placeholder 4"/>
          <p:cNvSpPr txBox="1">
            <a:spLocks/>
          </p:cNvSpPr>
          <p:nvPr/>
        </p:nvSpPr>
        <p:spPr>
          <a:xfrm>
            <a:off x="609600" y="2971800"/>
            <a:ext cx="2286000" cy="2971800"/>
          </a:xfrm>
          <a:prstGeom prst="rect">
            <a:avLst/>
          </a:prstGeom>
        </p:spPr>
        <p:txBody>
          <a:bodyPr vert="horz" lIns="91440" tIns="45720" rIns="91440" bIns="45720" rtlCol="0">
            <a:noAutofit/>
          </a:bodyPr>
          <a:lstStyle/>
          <a:p>
            <a:r>
              <a:rPr lang="en-US" sz="2400" dirty="0">
                <a:latin typeface="Times New Roman" pitchFamily="18" charset="0"/>
                <a:cs typeface="Times New Roman" pitchFamily="18" charset="0"/>
              </a:rPr>
              <a:t>&lt;html&gt;  </a:t>
            </a:r>
          </a:p>
          <a:p>
            <a:r>
              <a:rPr lang="en-US" sz="2400" dirty="0">
                <a:latin typeface="Times New Roman" pitchFamily="18" charset="0"/>
                <a:cs typeface="Times New Roman" pitchFamily="18" charset="0"/>
              </a:rPr>
              <a:t>&lt;head&gt;  </a:t>
            </a:r>
          </a:p>
          <a:p>
            <a:r>
              <a:rPr lang="en-US" sz="2400" dirty="0">
                <a:latin typeface="Times New Roman" pitchFamily="18" charset="0"/>
                <a:cs typeface="Times New Roman" pitchFamily="18" charset="0"/>
              </a:rPr>
              <a:t>&lt;style&gt;  </a:t>
            </a:r>
          </a:p>
          <a:p>
            <a:r>
              <a:rPr lang="en-US" sz="2400" dirty="0">
                <a:latin typeface="Times New Roman" pitchFamily="18" charset="0"/>
                <a:cs typeface="Times New Roman" pitchFamily="18" charset="0"/>
              </a:rPr>
              <a:t>h1, h2, p {  </a:t>
            </a:r>
          </a:p>
          <a:p>
            <a:r>
              <a:rPr lang="en-US" sz="2400" dirty="0">
                <a:latin typeface="Times New Roman" pitchFamily="18" charset="0"/>
                <a:cs typeface="Times New Roman" pitchFamily="18" charset="0"/>
              </a:rPr>
              <a:t>    text-align: center;  </a:t>
            </a:r>
          </a:p>
          <a:p>
            <a:r>
              <a:rPr lang="en-US" sz="2400" dirty="0">
                <a:latin typeface="Times New Roman" pitchFamily="18" charset="0"/>
                <a:cs typeface="Times New Roman" pitchFamily="18" charset="0"/>
              </a:rPr>
              <a:t>    color: blue;  </a:t>
            </a:r>
          </a:p>
          <a:p>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&lt;/style&gt;  </a:t>
            </a:r>
          </a:p>
          <a:p>
            <a:r>
              <a:rPr lang="en-US" sz="2400" dirty="0">
                <a:latin typeface="Times New Roman" pitchFamily="18" charset="0"/>
                <a:cs typeface="Times New Roman" pitchFamily="18" charset="0"/>
              </a:rPr>
              <a:t>&lt;/head&gt; </a:t>
            </a:r>
          </a:p>
        </p:txBody>
      </p:sp>
      <p:sp>
        <p:nvSpPr>
          <p:cNvPr id="8" name="Content Placeholder 4"/>
          <p:cNvSpPr txBox="1">
            <a:spLocks/>
          </p:cNvSpPr>
          <p:nvPr/>
        </p:nvSpPr>
        <p:spPr>
          <a:xfrm>
            <a:off x="4800600" y="3048000"/>
            <a:ext cx="4038600" cy="2971800"/>
          </a:xfrm>
          <a:prstGeom prst="rect">
            <a:avLst/>
          </a:prstGeom>
        </p:spPr>
        <p:txBody>
          <a:bodyPr vert="horz" lIns="91440" tIns="45720" rIns="91440" bIns="45720" rtlCol="0">
            <a:noAutofit/>
          </a:bodyPr>
          <a:lstStyle/>
          <a:p>
            <a:r>
              <a:rPr lang="en-US" sz="2400" dirty="0">
                <a:latin typeface="Times New Roman" pitchFamily="18" charset="0"/>
                <a:cs typeface="Times New Roman" pitchFamily="18" charset="0"/>
              </a:rPr>
              <a:t>&lt;body&gt;  </a:t>
            </a:r>
          </a:p>
          <a:p>
            <a:r>
              <a:rPr lang="en-US" sz="2400" dirty="0">
                <a:latin typeface="Times New Roman" pitchFamily="18" charset="0"/>
                <a:cs typeface="Times New Roman" pitchFamily="18" charset="0"/>
              </a:rPr>
              <a:t>&lt;h1&gt;Hello Javatpoint.com&lt;/h1&gt;  </a:t>
            </a:r>
          </a:p>
          <a:p>
            <a:r>
              <a:rPr lang="en-US" sz="2400" dirty="0">
                <a:latin typeface="Times New Roman" pitchFamily="18" charset="0"/>
                <a:cs typeface="Times New Roman" pitchFamily="18" charset="0"/>
              </a:rPr>
              <a:t>&lt;h2&gt;Hello Javatpoint.com (In smaller font)&lt;/h2&gt;  </a:t>
            </a:r>
          </a:p>
          <a:p>
            <a:r>
              <a:rPr lang="en-US" sz="2400" dirty="0">
                <a:latin typeface="Times New Roman" pitchFamily="18" charset="0"/>
                <a:cs typeface="Times New Roman" pitchFamily="18" charset="0"/>
              </a:rPr>
              <a:t>&lt;p&gt;This is a paragraph.&lt;/p&gt;  </a:t>
            </a:r>
          </a:p>
          <a:p>
            <a:r>
              <a:rPr lang="en-US" sz="2400" dirty="0">
                <a:latin typeface="Times New Roman" pitchFamily="18" charset="0"/>
                <a:cs typeface="Times New Roman" pitchFamily="18" charset="0"/>
              </a:rPr>
              <a:t>&lt;/body&gt;  </a:t>
            </a:r>
          </a:p>
          <a:p>
            <a:r>
              <a:rPr lang="en-US" sz="2400" dirty="0">
                <a:latin typeface="Times New Roman" pitchFamily="18" charset="0"/>
                <a:cs typeface="Times New Roman" pitchFamily="18" charset="0"/>
              </a:rPr>
              <a:t>&lt;/html&gt;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8"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685800"/>
          </a:xfrm>
        </p:spPr>
        <p:txBody>
          <a:bodyPr>
            <a:normAutofit/>
          </a:bodyPr>
          <a:lstStyle/>
          <a:p>
            <a:r>
              <a:rPr lang="en-US" sz="2800" b="1" dirty="0">
                <a:latin typeface="Times New Roman" pitchFamily="18" charset="0"/>
                <a:cs typeface="Times New Roman" pitchFamily="18" charset="0"/>
              </a:rPr>
              <a:t>Contents</a:t>
            </a:r>
          </a:p>
        </p:txBody>
      </p:sp>
      <p:sp>
        <p:nvSpPr>
          <p:cNvPr id="3" name="Content Placeholder 2"/>
          <p:cNvSpPr>
            <a:spLocks noGrp="1"/>
          </p:cNvSpPr>
          <p:nvPr>
            <p:ph idx="1"/>
          </p:nvPr>
        </p:nvSpPr>
        <p:spPr>
          <a:xfrm>
            <a:off x="457200" y="1295400"/>
            <a:ext cx="8229600" cy="4800600"/>
          </a:xfrm>
        </p:spPr>
        <p:txBody>
          <a:bodyPr>
            <a:noAutofit/>
          </a:bodyPr>
          <a:lstStyle/>
          <a:p>
            <a:pPr algn="just"/>
            <a:r>
              <a:rPr lang="en-US" sz="2400" dirty="0">
                <a:solidFill>
                  <a:srgbClr val="FF0000"/>
                </a:solidFill>
                <a:latin typeface="Times New Roman" pitchFamily="18" charset="0"/>
                <a:cs typeface="Times New Roman" pitchFamily="18" charset="0"/>
              </a:rPr>
              <a:t>Introduction to web technology, </a:t>
            </a:r>
          </a:p>
          <a:p>
            <a:pPr algn="just"/>
            <a:r>
              <a:rPr lang="en-US" sz="2400" dirty="0">
                <a:solidFill>
                  <a:srgbClr val="FF0000"/>
                </a:solidFill>
                <a:latin typeface="Times New Roman" pitchFamily="18" charset="0"/>
                <a:cs typeface="Times New Roman" pitchFamily="18" charset="0"/>
              </a:rPr>
              <a:t>internet and www, Web site planning and design issues,</a:t>
            </a:r>
          </a:p>
          <a:p>
            <a:pPr algn="just"/>
            <a:r>
              <a:rPr lang="en-US" sz="2400" dirty="0">
                <a:solidFill>
                  <a:srgbClr val="FF0000"/>
                </a:solidFill>
                <a:latin typeface="Times New Roman" pitchFamily="18" charset="0"/>
                <a:cs typeface="Times New Roman" pitchFamily="18" charset="0"/>
              </a:rPr>
              <a:t>HTML: structure of html document , </a:t>
            </a:r>
          </a:p>
          <a:p>
            <a:pPr algn="just"/>
            <a:r>
              <a:rPr lang="en-US" sz="2400" dirty="0">
                <a:solidFill>
                  <a:srgbClr val="FF0000"/>
                </a:solidFill>
                <a:latin typeface="Times New Roman" pitchFamily="18" charset="0"/>
                <a:cs typeface="Times New Roman" pitchFamily="18" charset="0"/>
              </a:rPr>
              <a:t>HTML elements: headings, paragraphs, line break, colors &amp; fonts, links, frames, lists, tables, images and forms, </a:t>
            </a:r>
          </a:p>
          <a:p>
            <a:pPr algn="just"/>
            <a:r>
              <a:rPr lang="en-US" sz="2400" dirty="0">
                <a:solidFill>
                  <a:srgbClr val="FF0000"/>
                </a:solidFill>
                <a:latin typeface="Times New Roman" pitchFamily="18" charset="0"/>
                <a:cs typeface="Times New Roman" pitchFamily="18" charset="0"/>
              </a:rPr>
              <a:t>Difference between HTML and HTML5. </a:t>
            </a:r>
          </a:p>
          <a:p>
            <a:pPr algn="just"/>
            <a:r>
              <a:rPr lang="en-US" sz="2400" dirty="0">
                <a:solidFill>
                  <a:srgbClr val="FF0000"/>
                </a:solidFill>
                <a:latin typeface="Times New Roman" pitchFamily="18" charset="0"/>
                <a:cs typeface="Times New Roman" pitchFamily="18" charset="0"/>
              </a:rPr>
              <a:t>CSS: Introduction to Style Sheet, Inserting CSS in an HTML page, CSS selectors, </a:t>
            </a:r>
          </a:p>
          <a:p>
            <a:pPr algn="just"/>
            <a:r>
              <a:rPr lang="en-US" sz="2400" dirty="0">
                <a:latin typeface="Times New Roman" pitchFamily="18" charset="0"/>
                <a:cs typeface="Times New Roman" pitchFamily="18" charset="0"/>
              </a:rPr>
              <a:t>XML: Introduction to XML, XML key component, Transforming XML into XSLT, </a:t>
            </a:r>
          </a:p>
          <a:p>
            <a:pPr algn="just"/>
            <a:r>
              <a:rPr lang="en-US" sz="2400" dirty="0">
                <a:latin typeface="Times New Roman" pitchFamily="18" charset="0"/>
                <a:cs typeface="Times New Roman" pitchFamily="18" charset="0"/>
              </a:rPr>
              <a:t>DTD: Schema, elements, attributes, Introduction to JSON. </a:t>
            </a:r>
          </a:p>
        </p:txBody>
      </p:sp>
      <p:sp>
        <p:nvSpPr>
          <p:cNvPr id="4" name="Date Placeholder 3"/>
          <p:cNvSpPr>
            <a:spLocks noGrp="1"/>
          </p:cNvSpPr>
          <p:nvPr>
            <p:ph type="dt" sz="half" idx="10"/>
          </p:nvPr>
        </p:nvSpPr>
        <p:spPr/>
        <p:txBody>
          <a:bodyPr/>
          <a:lstStyle/>
          <a:p>
            <a:fld id="{A15FEE45-9CBB-46DC-B4A6-BECA0D84EF23}" type="datetime1">
              <a:rPr lang="en-US" smtClean="0"/>
              <a:pPr/>
              <a:t>1/14/2025</a:t>
            </a:fld>
            <a:endParaRPr 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b="1" dirty="0">
                <a:latin typeface="Times New Roman" pitchFamily="18" charset="0"/>
                <a:cs typeface="Times New Roman" pitchFamily="18" charset="0"/>
              </a:rPr>
              <a:t>XML</a:t>
            </a:r>
          </a:p>
        </p:txBody>
      </p:sp>
      <p:sp>
        <p:nvSpPr>
          <p:cNvPr id="3" name="Date Placeholder 2"/>
          <p:cNvSpPr>
            <a:spLocks noGrp="1"/>
          </p:cNvSpPr>
          <p:nvPr>
            <p:ph type="dt" sz="half" idx="10"/>
          </p:nvPr>
        </p:nvSpPr>
        <p:spPr/>
        <p:txBody>
          <a:bodyPr/>
          <a:lstStyle/>
          <a:p>
            <a:pPr>
              <a:defRPr/>
            </a:pPr>
            <a:fld id="{A32E4DFF-3D77-4AC8-AF76-23008446DBF1}" type="datetime1">
              <a:rPr lang="en-US" smtClean="0"/>
              <a:pPr>
                <a:defRPr/>
              </a:pPr>
              <a:t>1/14/2025</a:t>
            </a:fld>
            <a:endParaRPr lang="en-US"/>
          </a:p>
        </p:txBody>
      </p:sp>
      <p:sp>
        <p:nvSpPr>
          <p:cNvPr id="5" name="Content Placeholder 4"/>
          <p:cNvSpPr>
            <a:spLocks noGrp="1"/>
          </p:cNvSpPr>
          <p:nvPr>
            <p:ph sz="quarter" idx="1"/>
          </p:nvPr>
        </p:nvSpPr>
        <p:spPr>
          <a:xfrm>
            <a:off x="457200" y="1295400"/>
            <a:ext cx="8229600" cy="5105400"/>
          </a:xfrm>
        </p:spPr>
        <p:txBody>
          <a:bodyPr>
            <a:normAutofit fontScale="92500" lnSpcReduction="10000"/>
          </a:bodyPr>
          <a:lstStyle/>
          <a:p>
            <a:pPr algn="just"/>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Introduction to XML</a:t>
            </a:r>
          </a:p>
          <a:p>
            <a:pPr lvl="1" algn="just"/>
            <a:r>
              <a:rPr lang="en-US" sz="2400" dirty="0">
                <a:latin typeface="Times New Roman" pitchFamily="18" charset="0"/>
                <a:cs typeface="Times New Roman" pitchFamily="18" charset="0"/>
              </a:rPr>
              <a:t> eXtensible Markup Language</a:t>
            </a:r>
          </a:p>
          <a:p>
            <a:pPr lvl="1" algn="just"/>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A </a:t>
            </a:r>
            <a:r>
              <a:rPr lang="en-US" sz="2400" b="1" dirty="0">
                <a:latin typeface="Times New Roman" pitchFamily="18" charset="0"/>
                <a:cs typeface="Times New Roman" pitchFamily="18" charset="0"/>
              </a:rPr>
              <a:t>mark up language</a:t>
            </a:r>
            <a:r>
              <a:rPr lang="en-US" sz="2400" dirty="0">
                <a:latin typeface="Times New Roman" pitchFamily="18" charset="0"/>
                <a:cs typeface="Times New Roman" pitchFamily="18" charset="0"/>
              </a:rPr>
              <a:t> is a modern system for highlight or underline a document.</a:t>
            </a:r>
          </a:p>
          <a:p>
            <a:pPr lvl="1" algn="just"/>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Contains tags as HTML but </a:t>
            </a:r>
            <a:r>
              <a:rPr lang="en-US" sz="2400" b="1" dirty="0">
                <a:solidFill>
                  <a:srgbClr val="FF0000"/>
                </a:solidFill>
                <a:latin typeface="Times New Roman" pitchFamily="18" charset="0"/>
                <a:cs typeface="Times New Roman" pitchFamily="18" charset="0"/>
              </a:rPr>
              <a:t>no predefined</a:t>
            </a:r>
            <a:r>
              <a:rPr lang="en-US" sz="2400" dirty="0">
                <a:latin typeface="Times New Roman" pitchFamily="18" charset="0"/>
                <a:cs typeface="Times New Roman" pitchFamily="18" charset="0"/>
              </a:rPr>
              <a:t> tags.</a:t>
            </a:r>
          </a:p>
          <a:p>
            <a:pPr lvl="1" algn="just"/>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XML is a software- and hardware-independent tool for storing and transporting data.</a:t>
            </a:r>
          </a:p>
          <a:p>
            <a:pPr lvl="1" algn="just"/>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XML is </a:t>
            </a:r>
            <a:r>
              <a:rPr lang="en-US" sz="2400" b="1" dirty="0">
                <a:solidFill>
                  <a:srgbClr val="FF0000"/>
                </a:solidFill>
                <a:latin typeface="Times New Roman" pitchFamily="18" charset="0"/>
                <a:cs typeface="Times New Roman" pitchFamily="18" charset="0"/>
              </a:rPr>
              <a:t>description of data </a:t>
            </a:r>
            <a:r>
              <a:rPr lang="en-US" sz="2400" dirty="0">
                <a:latin typeface="Times New Roman" pitchFamily="18" charset="0"/>
                <a:cs typeface="Times New Roman" pitchFamily="18" charset="0"/>
              </a:rPr>
              <a:t>rather than presentation.</a:t>
            </a:r>
          </a:p>
          <a:p>
            <a:pPr algn="just">
              <a:buNone/>
            </a:pP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b="1" dirty="0">
                <a:latin typeface="Times New Roman" pitchFamily="18" charset="0"/>
                <a:cs typeface="Times New Roman" pitchFamily="18" charset="0"/>
              </a:rPr>
              <a:t>Web site planning and design issues</a:t>
            </a:r>
            <a:endParaRPr lang="en-US" sz="3600" b="1" dirty="0"/>
          </a:p>
        </p:txBody>
      </p:sp>
      <p:sp>
        <p:nvSpPr>
          <p:cNvPr id="3" name="Date Placeholder 2"/>
          <p:cNvSpPr>
            <a:spLocks noGrp="1"/>
          </p:cNvSpPr>
          <p:nvPr>
            <p:ph type="dt" sz="half" idx="10"/>
          </p:nvPr>
        </p:nvSpPr>
        <p:spPr/>
        <p:txBody>
          <a:bodyPr/>
          <a:lstStyle/>
          <a:p>
            <a:pPr>
              <a:defRPr/>
            </a:pPr>
            <a:fld id="{F5159270-D66D-4525-8C11-2A178CDBE263}" type="datetime1">
              <a:rPr lang="en-US" smtClean="0"/>
              <a:pPr>
                <a:defRPr/>
              </a:pPr>
              <a:t>1/14/2025</a:t>
            </a:fld>
            <a:endParaRPr lang="en-US"/>
          </a:p>
        </p:txBody>
      </p:sp>
      <p:sp>
        <p:nvSpPr>
          <p:cNvPr id="5" name="Content Placeholder 4"/>
          <p:cNvSpPr>
            <a:spLocks noGrp="1"/>
          </p:cNvSpPr>
          <p:nvPr>
            <p:ph sz="quarter" idx="1"/>
          </p:nvPr>
        </p:nvSpPr>
        <p:spPr/>
        <p:txBody>
          <a:bodyPr>
            <a:normAutofit fontScale="85000" lnSpcReduction="10000"/>
          </a:bodyPr>
          <a:lstStyle/>
          <a:p>
            <a:pPr algn="just"/>
            <a:r>
              <a:rPr lang="en-US" sz="3500" dirty="0">
                <a:solidFill>
                  <a:srgbClr val="0070C0"/>
                </a:solidFill>
                <a:latin typeface="Times New Roman" pitchFamily="18" charset="0"/>
                <a:cs typeface="Times New Roman" pitchFamily="18" charset="0"/>
              </a:rPr>
              <a:t>Design Issues- </a:t>
            </a:r>
            <a:r>
              <a:rPr lang="en-US" dirty="0">
                <a:latin typeface="Times New Roman" pitchFamily="18" charset="0"/>
                <a:cs typeface="Times New Roman" pitchFamily="18" charset="0"/>
              </a:rPr>
              <a:t>to make it more effective and useful</a:t>
            </a:r>
          </a:p>
          <a:p>
            <a:pPr lvl="1" algn="just"/>
            <a:r>
              <a:rPr lang="en-US" b="1" dirty="0">
                <a:latin typeface="Times New Roman" pitchFamily="18" charset="0"/>
                <a:cs typeface="Times New Roman" pitchFamily="18" charset="0"/>
              </a:rPr>
              <a:t>Browser and Operating System Support</a:t>
            </a:r>
          </a:p>
          <a:p>
            <a:pPr lvl="2" algn="just"/>
            <a:r>
              <a:rPr lang="en-US" dirty="0">
                <a:latin typeface="Times New Roman" pitchFamily="18" charset="0"/>
                <a:cs typeface="Times New Roman" pitchFamily="18" charset="0"/>
              </a:rPr>
              <a:t>Different browsers  and their version affects rendering ways.</a:t>
            </a:r>
          </a:p>
          <a:p>
            <a:pPr lvl="2" algn="just"/>
            <a:r>
              <a:rPr lang="en-US" dirty="0">
                <a:latin typeface="Times New Roman" pitchFamily="18" charset="0"/>
                <a:cs typeface="Times New Roman" pitchFamily="18" charset="0"/>
              </a:rPr>
              <a:t>Different  versions of HTML also support different sets of tags </a:t>
            </a:r>
          </a:p>
          <a:p>
            <a:pPr lvl="2" algn="just"/>
            <a:r>
              <a:rPr lang="en-US" dirty="0">
                <a:latin typeface="Times New Roman" pitchFamily="18" charset="0"/>
                <a:cs typeface="Times New Roman" pitchFamily="18" charset="0"/>
              </a:rPr>
              <a:t>Same browser may work slightly  different  on different operating system  and hardware platform .</a:t>
            </a:r>
          </a:p>
          <a:p>
            <a:pPr lvl="2" algn="just"/>
            <a:r>
              <a:rPr lang="en-US" dirty="0">
                <a:latin typeface="Times New Roman" pitchFamily="18" charset="0"/>
                <a:cs typeface="Times New Roman" pitchFamily="18" charset="0"/>
              </a:rPr>
              <a:t>So </a:t>
            </a:r>
            <a:r>
              <a:rPr lang="en-US" dirty="0">
                <a:solidFill>
                  <a:srgbClr val="FF0000"/>
                </a:solidFill>
                <a:latin typeface="Times New Roman" pitchFamily="18" charset="0"/>
                <a:cs typeface="Times New Roman" pitchFamily="18" charset="0"/>
              </a:rPr>
              <a:t>browser compatibility  is critical issue</a:t>
            </a:r>
            <a:r>
              <a:rPr lang="en-US" dirty="0">
                <a:latin typeface="Times New Roman" pitchFamily="18" charset="0"/>
                <a:cs typeface="Times New Roman" pitchFamily="18" charset="0"/>
              </a:rPr>
              <a:t> to make your pages portable  on the different   browser  with different version.</a:t>
            </a:r>
          </a:p>
          <a:p>
            <a:pPr lvl="2" algn="just"/>
            <a:r>
              <a:rPr lang="en-US" dirty="0">
                <a:latin typeface="Times New Roman" pitchFamily="18" charset="0"/>
                <a:cs typeface="Times New Roman" pitchFamily="18" charset="0"/>
              </a:rPr>
              <a:t>To make web page portable  - test  it  on different  browser on different operating system.</a:t>
            </a:r>
          </a:p>
          <a:p>
            <a:pPr lvl="2" algn="just"/>
            <a:r>
              <a:rPr lang="en-US" dirty="0">
                <a:latin typeface="Times New Roman" pitchFamily="18" charset="0"/>
                <a:cs typeface="Times New Roman" pitchFamily="18" charset="0"/>
              </a:rPr>
              <a:t>Use the development tools to add special features  to your pages supported by majority browsers.  </a:t>
            </a:r>
          </a:p>
          <a:p>
            <a:pPr lvl="2" algn="just"/>
            <a:r>
              <a:rPr lang="en-US" dirty="0">
                <a:latin typeface="Times New Roman" pitchFamily="18" charset="0"/>
                <a:cs typeface="Times New Roman" pitchFamily="18" charset="0"/>
              </a:rPr>
              <a:t>Follow the standards</a:t>
            </a:r>
          </a:p>
          <a:p>
            <a:pPr lvl="2" algn="just"/>
            <a:endParaRPr lang="en-US" dirty="0">
              <a:latin typeface="Times New Roman" pitchFamily="18" charset="0"/>
              <a:cs typeface="Times New Roman" pitchFamily="18"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b="1" dirty="0">
                <a:latin typeface="Times New Roman" pitchFamily="18" charset="0"/>
                <a:cs typeface="Times New Roman" pitchFamily="18" charset="0"/>
              </a:rPr>
              <a:t>XML</a:t>
            </a:r>
          </a:p>
        </p:txBody>
      </p:sp>
      <p:sp>
        <p:nvSpPr>
          <p:cNvPr id="3" name="Date Placeholder 2"/>
          <p:cNvSpPr>
            <a:spLocks noGrp="1"/>
          </p:cNvSpPr>
          <p:nvPr>
            <p:ph type="dt" sz="half" idx="10"/>
          </p:nvPr>
        </p:nvSpPr>
        <p:spPr/>
        <p:txBody>
          <a:bodyPr/>
          <a:lstStyle/>
          <a:p>
            <a:pPr>
              <a:defRPr/>
            </a:pPr>
            <a:fld id="{A32E4DFF-3D77-4AC8-AF76-23008446DBF1}" type="datetime1">
              <a:rPr lang="en-US" smtClean="0"/>
              <a:pPr>
                <a:defRPr/>
              </a:pPr>
              <a:t>1/14/2025</a:t>
            </a:fld>
            <a:endParaRPr lang="en-US"/>
          </a:p>
        </p:txBody>
      </p:sp>
      <p:sp>
        <p:nvSpPr>
          <p:cNvPr id="5" name="Content Placeholder 4"/>
          <p:cNvSpPr>
            <a:spLocks noGrp="1"/>
          </p:cNvSpPr>
          <p:nvPr>
            <p:ph sz="quarter" idx="1"/>
          </p:nvPr>
        </p:nvSpPr>
        <p:spPr>
          <a:xfrm>
            <a:off x="533400" y="1219200"/>
            <a:ext cx="8229600" cy="4953000"/>
          </a:xfrm>
        </p:spPr>
        <p:txBody>
          <a:bodyPr>
            <a:normAutofit/>
          </a:bodyPr>
          <a:lstStyle/>
          <a:p>
            <a:pPr algn="just"/>
            <a:r>
              <a:rPr lang="en-US" sz="2800" b="1" dirty="0">
                <a:latin typeface="Times New Roman" pitchFamily="18" charset="0"/>
                <a:cs typeface="Times New Roman" pitchFamily="18" charset="0"/>
              </a:rPr>
              <a:t>Uses of XML</a:t>
            </a:r>
          </a:p>
          <a:p>
            <a:pPr lvl="1" algn="just"/>
            <a:r>
              <a:rPr lang="en-US" sz="2400" dirty="0">
                <a:latin typeface="Times New Roman" pitchFamily="18" charset="0"/>
                <a:cs typeface="Times New Roman" pitchFamily="18" charset="0"/>
              </a:rPr>
              <a:t>Describes content of the doc.</a:t>
            </a:r>
          </a:p>
          <a:p>
            <a:pPr lvl="1" algn="just"/>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U</a:t>
            </a:r>
            <a:r>
              <a:rPr lang="en-US" sz="2400">
                <a:latin typeface="Times New Roman" pitchFamily="18" charset="0"/>
                <a:cs typeface="Times New Roman" pitchFamily="18" charset="0"/>
              </a:rPr>
              <a:t>sed </a:t>
            </a:r>
            <a:r>
              <a:rPr lang="en-US" sz="2400" dirty="0">
                <a:latin typeface="Times New Roman" pitchFamily="18" charset="0"/>
                <a:cs typeface="Times New Roman" pitchFamily="18" charset="0"/>
              </a:rPr>
              <a:t>to transfer data from one place to another often over the Internet.</a:t>
            </a:r>
          </a:p>
          <a:p>
            <a:pPr lvl="1" algn="just"/>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Data can be extracted from database &amp; used in different application.</a:t>
            </a:r>
          </a:p>
          <a:p>
            <a:pPr lvl="1" algn="just"/>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Different application can perform different task on this data.</a:t>
            </a:r>
          </a:p>
          <a:p>
            <a:pPr lvl="1" algn="just"/>
            <a:endParaRPr lang="en-US" sz="2400" dirty="0">
              <a:latin typeface="Times New Roman" pitchFamily="18" charset="0"/>
              <a:cs typeface="Times New Roman" pitchFamily="18"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b="1" dirty="0">
                <a:latin typeface="Times New Roman" pitchFamily="18" charset="0"/>
                <a:cs typeface="Times New Roman" pitchFamily="18" charset="0"/>
              </a:rPr>
              <a:t>XML</a:t>
            </a:r>
          </a:p>
        </p:txBody>
      </p:sp>
      <p:sp>
        <p:nvSpPr>
          <p:cNvPr id="3" name="Date Placeholder 2"/>
          <p:cNvSpPr>
            <a:spLocks noGrp="1"/>
          </p:cNvSpPr>
          <p:nvPr>
            <p:ph type="dt" sz="half" idx="10"/>
          </p:nvPr>
        </p:nvSpPr>
        <p:spPr/>
        <p:txBody>
          <a:bodyPr/>
          <a:lstStyle/>
          <a:p>
            <a:pPr>
              <a:defRPr/>
            </a:pPr>
            <a:fld id="{A32E4DFF-3D77-4AC8-AF76-23008446DBF1}" type="datetime1">
              <a:rPr lang="en-US" smtClean="0"/>
              <a:pPr>
                <a:defRPr/>
              </a:pPr>
              <a:t>1/14/2025</a:t>
            </a:fld>
            <a:endParaRPr lang="en-US"/>
          </a:p>
        </p:txBody>
      </p:sp>
      <p:sp>
        <p:nvSpPr>
          <p:cNvPr id="5" name="Content Placeholder 4"/>
          <p:cNvSpPr>
            <a:spLocks noGrp="1"/>
          </p:cNvSpPr>
          <p:nvPr>
            <p:ph sz="quarter" idx="1"/>
          </p:nvPr>
        </p:nvSpPr>
        <p:spPr>
          <a:xfrm>
            <a:off x="533400" y="1219200"/>
            <a:ext cx="8229600" cy="4953000"/>
          </a:xfrm>
        </p:spPr>
        <p:txBody>
          <a:bodyPr>
            <a:normAutofit/>
          </a:bodyPr>
          <a:lstStyle/>
          <a:p>
            <a:pPr algn="just"/>
            <a:r>
              <a:rPr lang="en-US" sz="2800" b="1" dirty="0">
                <a:latin typeface="Times New Roman" pitchFamily="18" charset="0"/>
                <a:cs typeface="Times New Roman" pitchFamily="18" charset="0"/>
              </a:rPr>
              <a:t>Advantages of XML</a:t>
            </a:r>
          </a:p>
          <a:p>
            <a:pPr lvl="1" algn="just"/>
            <a:r>
              <a:rPr lang="en-US" sz="2400" dirty="0">
                <a:latin typeface="Times New Roman" pitchFamily="18" charset="0"/>
                <a:cs typeface="Times New Roman" pitchFamily="18" charset="0"/>
              </a:rPr>
              <a:t>Human readable document</a:t>
            </a:r>
          </a:p>
          <a:p>
            <a:pPr lvl="1" algn="just"/>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Can edit in any text editor.</a:t>
            </a:r>
          </a:p>
          <a:p>
            <a:pPr lvl="1" algn="just"/>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Document has a </a:t>
            </a:r>
            <a:r>
              <a:rPr lang="en-US" sz="2400" b="1" dirty="0">
                <a:solidFill>
                  <a:srgbClr val="FF0000"/>
                </a:solidFill>
                <a:latin typeface="Times New Roman" pitchFamily="18" charset="0"/>
                <a:cs typeface="Times New Roman" pitchFamily="18" charset="0"/>
              </a:rPr>
              <a:t>tree structure , </a:t>
            </a:r>
            <a:r>
              <a:rPr lang="en-US" sz="2400" dirty="0">
                <a:latin typeface="Times New Roman" pitchFamily="18" charset="0"/>
                <a:cs typeface="Times New Roman" pitchFamily="18" charset="0"/>
              </a:rPr>
              <a:t>complex data can be arranged systematically.</a:t>
            </a:r>
          </a:p>
          <a:p>
            <a:pPr lvl="1" algn="just"/>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Files are independent of operating system.</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b="1" dirty="0">
                <a:latin typeface="Times New Roman" pitchFamily="18" charset="0"/>
                <a:cs typeface="Times New Roman" pitchFamily="18" charset="0"/>
              </a:rPr>
              <a:t>XML</a:t>
            </a:r>
          </a:p>
        </p:txBody>
      </p:sp>
      <p:sp>
        <p:nvSpPr>
          <p:cNvPr id="3" name="Date Placeholder 2"/>
          <p:cNvSpPr>
            <a:spLocks noGrp="1"/>
          </p:cNvSpPr>
          <p:nvPr>
            <p:ph type="dt" sz="half" idx="10"/>
          </p:nvPr>
        </p:nvSpPr>
        <p:spPr/>
        <p:txBody>
          <a:bodyPr/>
          <a:lstStyle/>
          <a:p>
            <a:pPr>
              <a:defRPr/>
            </a:pPr>
            <a:fld id="{A32E4DFF-3D77-4AC8-AF76-23008446DBF1}" type="datetime1">
              <a:rPr lang="en-US" smtClean="0"/>
              <a:pPr>
                <a:defRPr/>
              </a:pPr>
              <a:t>1/14/2025</a:t>
            </a:fld>
            <a:endParaRPr lang="en-US"/>
          </a:p>
        </p:txBody>
      </p:sp>
      <p:sp>
        <p:nvSpPr>
          <p:cNvPr id="5" name="Content Placeholder 4"/>
          <p:cNvSpPr>
            <a:spLocks noGrp="1"/>
          </p:cNvSpPr>
          <p:nvPr>
            <p:ph sz="quarter" idx="1"/>
          </p:nvPr>
        </p:nvSpPr>
        <p:spPr>
          <a:xfrm>
            <a:off x="533400" y="1219200"/>
            <a:ext cx="8229600" cy="4953000"/>
          </a:xfrm>
        </p:spPr>
        <p:txBody>
          <a:bodyPr>
            <a:normAutofit/>
          </a:bodyPr>
          <a:lstStyle/>
          <a:p>
            <a:pPr algn="just"/>
            <a:r>
              <a:rPr lang="en-US" sz="2800" b="1" dirty="0">
                <a:latin typeface="Times New Roman" pitchFamily="18" charset="0"/>
                <a:cs typeface="Times New Roman" pitchFamily="18" charset="0"/>
              </a:rPr>
              <a:t>Goal of XML</a:t>
            </a:r>
          </a:p>
          <a:p>
            <a:pPr algn="just"/>
            <a:endParaRPr lang="en-US" sz="2800" b="1"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User must be able to define his own tag.</a:t>
            </a:r>
          </a:p>
          <a:p>
            <a:pPr lvl="1" algn="just"/>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Allows users to define the formatting rules for user defined tag.</a:t>
            </a:r>
          </a:p>
          <a:p>
            <a:pPr lvl="1" algn="just"/>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Must support for storage &amp; transport of data.</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b="1" dirty="0">
                <a:latin typeface="Times New Roman" pitchFamily="18" charset="0"/>
                <a:cs typeface="Times New Roman" pitchFamily="18" charset="0"/>
              </a:rPr>
              <a:t>XML</a:t>
            </a:r>
          </a:p>
        </p:txBody>
      </p:sp>
      <p:sp>
        <p:nvSpPr>
          <p:cNvPr id="3" name="Date Placeholder 2"/>
          <p:cNvSpPr>
            <a:spLocks noGrp="1"/>
          </p:cNvSpPr>
          <p:nvPr>
            <p:ph type="dt" sz="half" idx="10"/>
          </p:nvPr>
        </p:nvSpPr>
        <p:spPr/>
        <p:txBody>
          <a:bodyPr/>
          <a:lstStyle/>
          <a:p>
            <a:pPr>
              <a:defRPr/>
            </a:pPr>
            <a:fld id="{A32E4DFF-3D77-4AC8-AF76-23008446DBF1}" type="datetime1">
              <a:rPr lang="en-US" smtClean="0"/>
              <a:pPr>
                <a:defRPr/>
              </a:pPr>
              <a:t>1/14/2025</a:t>
            </a:fld>
            <a:endParaRPr lang="en-US"/>
          </a:p>
        </p:txBody>
      </p:sp>
      <p:sp>
        <p:nvSpPr>
          <p:cNvPr id="5" name="Content Placeholder 4"/>
          <p:cNvSpPr>
            <a:spLocks noGrp="1"/>
          </p:cNvSpPr>
          <p:nvPr>
            <p:ph sz="quarter" idx="1"/>
          </p:nvPr>
        </p:nvSpPr>
        <p:spPr>
          <a:xfrm>
            <a:off x="533400" y="1219200"/>
            <a:ext cx="8229600" cy="5181600"/>
          </a:xfrm>
        </p:spPr>
        <p:txBody>
          <a:bodyPr>
            <a:normAutofit fontScale="92500" lnSpcReduction="10000"/>
          </a:bodyPr>
          <a:lstStyle/>
          <a:p>
            <a:pPr algn="just"/>
            <a:r>
              <a:rPr lang="en-US" sz="2800" b="1" dirty="0">
                <a:latin typeface="Times New Roman" pitchFamily="18" charset="0"/>
                <a:cs typeface="Times New Roman" pitchFamily="18" charset="0"/>
              </a:rPr>
              <a:t>Features  of XML</a:t>
            </a:r>
          </a:p>
          <a:p>
            <a:pPr algn="just"/>
            <a:endParaRPr lang="en-US" sz="2800" b="1"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Markup language for transport &amp; storage of the data.</a:t>
            </a:r>
          </a:p>
          <a:p>
            <a:pPr lvl="1" algn="just"/>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Used to define &amp;  use his own tag.</a:t>
            </a:r>
          </a:p>
          <a:p>
            <a:pPr lvl="1" algn="just"/>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Contains only data, no formatting information.doc developer can decide how to display data.</a:t>
            </a:r>
          </a:p>
          <a:p>
            <a:pPr lvl="1" algn="just"/>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Any type of data </a:t>
            </a:r>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 Math formula , chemical structure etc can be described by xml.</a:t>
            </a:r>
          </a:p>
          <a:p>
            <a:pPr lvl="1" algn="just"/>
            <a:endParaRPr lang="en-US" sz="2400" dirty="0">
              <a:latin typeface="Times New Roman" pitchFamily="18" charset="0"/>
              <a:cs typeface="Times New Roman" pitchFamily="18" charset="0"/>
            </a:endParaRPr>
          </a:p>
          <a:p>
            <a:pPr lvl="1" algn="just"/>
            <a:r>
              <a:rPr lang="en-US" sz="2400" dirty="0">
                <a:latin typeface="Times New Roman" pitchFamily="18" charset="0"/>
                <a:cs typeface="Times New Roman" pitchFamily="18" charset="0"/>
              </a:rPr>
              <a:t>Searching , sorting , manipulating xml doc possible by using XSL(extended </a:t>
            </a:r>
            <a:r>
              <a:rPr lang="en-US" sz="2400" dirty="0" err="1">
                <a:latin typeface="Times New Roman" pitchFamily="18" charset="0"/>
                <a:cs typeface="Times New Roman" pitchFamily="18" charset="0"/>
              </a:rPr>
              <a:t>stylesheet</a:t>
            </a:r>
            <a:r>
              <a:rPr lang="en-US" sz="2400" dirty="0">
                <a:latin typeface="Times New Roman" pitchFamily="18" charset="0"/>
                <a:cs typeface="Times New Roman" pitchFamily="18" charset="0"/>
              </a:rPr>
              <a:t> language).</a:t>
            </a: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3600" b="1" dirty="0">
                <a:latin typeface="Times New Roman" pitchFamily="18" charset="0"/>
                <a:cs typeface="Times New Roman" pitchFamily="18" charset="0"/>
              </a:rPr>
              <a:t>HTML  </a:t>
            </a:r>
            <a:r>
              <a:rPr lang="en-US" sz="3600" b="1" dirty="0" err="1">
                <a:latin typeface="Times New Roman" pitchFamily="18" charset="0"/>
                <a:cs typeface="Times New Roman" pitchFamily="18" charset="0"/>
              </a:rPr>
              <a:t>vs</a:t>
            </a:r>
            <a:r>
              <a:rPr lang="en-US" sz="3600" b="1" dirty="0">
                <a:latin typeface="Times New Roman" pitchFamily="18" charset="0"/>
                <a:cs typeface="Times New Roman" pitchFamily="18" charset="0"/>
              </a:rPr>
              <a:t> XML</a:t>
            </a:r>
          </a:p>
        </p:txBody>
      </p:sp>
      <p:sp>
        <p:nvSpPr>
          <p:cNvPr id="3" name="Date Placeholder 2"/>
          <p:cNvSpPr>
            <a:spLocks noGrp="1"/>
          </p:cNvSpPr>
          <p:nvPr>
            <p:ph type="dt" sz="half" idx="10"/>
          </p:nvPr>
        </p:nvSpPr>
        <p:spPr/>
        <p:txBody>
          <a:bodyPr/>
          <a:lstStyle/>
          <a:p>
            <a:pPr>
              <a:defRPr/>
            </a:pPr>
            <a:fld id="{A32E4DFF-3D77-4AC8-AF76-23008446DBF1}" type="datetime1">
              <a:rPr lang="en-US" smtClean="0"/>
              <a:pPr>
                <a:defRPr/>
              </a:pPr>
              <a:t>1/14/2025</a:t>
            </a:fld>
            <a:endParaRPr lang="en-US"/>
          </a:p>
        </p:txBody>
      </p:sp>
      <p:graphicFrame>
        <p:nvGraphicFramePr>
          <p:cNvPr id="6" name="Table 5"/>
          <p:cNvGraphicFramePr>
            <a:graphicFrameLocks noGrp="1"/>
          </p:cNvGraphicFramePr>
          <p:nvPr/>
        </p:nvGraphicFramePr>
        <p:xfrm>
          <a:off x="914400" y="1397000"/>
          <a:ext cx="7086600" cy="4663440"/>
        </p:xfrm>
        <a:graphic>
          <a:graphicData uri="http://schemas.openxmlformats.org/drawingml/2006/table">
            <a:tbl>
              <a:tblPr firstRow="1" bandRow="1">
                <a:tableStyleId>{5C22544A-7EE6-4342-B048-85BDC9FD1C3A}</a:tableStyleId>
              </a:tblPr>
              <a:tblGrid>
                <a:gridCol w="3543300">
                  <a:extLst>
                    <a:ext uri="{9D8B030D-6E8A-4147-A177-3AD203B41FA5}">
                      <a16:colId xmlns:a16="http://schemas.microsoft.com/office/drawing/2014/main" val="20000"/>
                    </a:ext>
                  </a:extLst>
                </a:gridCol>
                <a:gridCol w="3543300">
                  <a:extLst>
                    <a:ext uri="{9D8B030D-6E8A-4147-A177-3AD203B41FA5}">
                      <a16:colId xmlns:a16="http://schemas.microsoft.com/office/drawing/2014/main" val="20001"/>
                    </a:ext>
                  </a:extLst>
                </a:gridCol>
              </a:tblGrid>
              <a:tr h="370840">
                <a:tc>
                  <a:txBody>
                    <a:bodyPr/>
                    <a:lstStyle/>
                    <a:p>
                      <a:r>
                        <a:rPr lang="en-US" sz="2400" dirty="0">
                          <a:latin typeface="Times New Roman" pitchFamily="18" charset="0"/>
                          <a:cs typeface="Times New Roman" pitchFamily="18" charset="0"/>
                        </a:rPr>
                        <a:t>HTML</a:t>
                      </a:r>
                    </a:p>
                  </a:txBody>
                  <a:tcPr/>
                </a:tc>
                <a:tc>
                  <a:txBody>
                    <a:bodyPr/>
                    <a:lstStyle/>
                    <a:p>
                      <a:r>
                        <a:rPr lang="en-US" sz="2400" dirty="0">
                          <a:latin typeface="Times New Roman" pitchFamily="18" charset="0"/>
                          <a:cs typeface="Times New Roman" pitchFamily="18" charset="0"/>
                        </a:rPr>
                        <a:t>XML</a:t>
                      </a:r>
                    </a:p>
                  </a:txBody>
                  <a:tcPr/>
                </a:tc>
                <a:extLst>
                  <a:ext uri="{0D108BD9-81ED-4DB2-BD59-A6C34878D82A}">
                    <a16:rowId xmlns:a16="http://schemas.microsoft.com/office/drawing/2014/main" val="10000"/>
                  </a:ext>
                </a:extLst>
              </a:tr>
              <a:tr h="370840">
                <a:tc>
                  <a:txBody>
                    <a:bodyPr/>
                    <a:lstStyle/>
                    <a:p>
                      <a:r>
                        <a:rPr lang="en-US" sz="2400" dirty="0">
                          <a:latin typeface="Times New Roman" pitchFamily="18" charset="0"/>
                          <a:cs typeface="Times New Roman" pitchFamily="18" charset="0"/>
                        </a:rPr>
                        <a:t>Hypertext</a:t>
                      </a:r>
                      <a:r>
                        <a:rPr lang="en-US" sz="2400" baseline="0" dirty="0">
                          <a:latin typeface="Times New Roman" pitchFamily="18" charset="0"/>
                          <a:cs typeface="Times New Roman" pitchFamily="18" charset="0"/>
                        </a:rPr>
                        <a:t> Markup Language</a:t>
                      </a:r>
                      <a:endParaRPr lang="en-US" sz="2400" dirty="0">
                        <a:latin typeface="Times New Roman" pitchFamily="18" charset="0"/>
                        <a:cs typeface="Times New Roman" pitchFamily="18" charset="0"/>
                      </a:endParaRPr>
                    </a:p>
                  </a:txBody>
                  <a:tcPr/>
                </a:tc>
                <a:tc>
                  <a:txBody>
                    <a:bodyPr/>
                    <a:lstStyle/>
                    <a:p>
                      <a:r>
                        <a:rPr lang="en-US" sz="2400" dirty="0">
                          <a:latin typeface="Times New Roman" pitchFamily="18" charset="0"/>
                          <a:cs typeface="Times New Roman" pitchFamily="18" charset="0"/>
                        </a:rPr>
                        <a:t>eXtensible</a:t>
                      </a:r>
                      <a:r>
                        <a:rPr lang="en-US" sz="2400" baseline="0" dirty="0">
                          <a:latin typeface="Times New Roman" pitchFamily="18" charset="0"/>
                          <a:cs typeface="Times New Roman" pitchFamily="18" charset="0"/>
                        </a:rPr>
                        <a:t> Markup Language</a:t>
                      </a:r>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370840">
                <a:tc>
                  <a:txBody>
                    <a:bodyPr/>
                    <a:lstStyle/>
                    <a:p>
                      <a:r>
                        <a:rPr lang="en-US" sz="2400" dirty="0">
                          <a:latin typeface="Times New Roman" pitchFamily="18" charset="0"/>
                          <a:cs typeface="Times New Roman" pitchFamily="18" charset="0"/>
                        </a:rPr>
                        <a:t>To display data with focus on presentation</a:t>
                      </a:r>
                    </a:p>
                  </a:txBody>
                  <a:tcPr/>
                </a:tc>
                <a:tc>
                  <a:txBody>
                    <a:bodyPr/>
                    <a:lstStyle/>
                    <a:p>
                      <a:r>
                        <a:rPr lang="en-US" sz="2400" dirty="0">
                          <a:latin typeface="Times New Roman" pitchFamily="18" charset="0"/>
                          <a:cs typeface="Times New Roman" pitchFamily="18" charset="0"/>
                        </a:rPr>
                        <a:t>To transport &amp; store data with focus on </a:t>
                      </a:r>
                      <a:r>
                        <a:rPr lang="en-US" sz="2400">
                          <a:latin typeface="Times New Roman" pitchFamily="18" charset="0"/>
                          <a:cs typeface="Times New Roman" pitchFamily="18" charset="0"/>
                        </a:rPr>
                        <a:t>what data is.</a:t>
                      </a:r>
                    </a:p>
                  </a:txBody>
                  <a:tcPr/>
                </a:tc>
                <a:extLst>
                  <a:ext uri="{0D108BD9-81ED-4DB2-BD59-A6C34878D82A}">
                    <a16:rowId xmlns:a16="http://schemas.microsoft.com/office/drawing/2014/main" val="10002"/>
                  </a:ext>
                </a:extLst>
              </a:tr>
              <a:tr h="370840">
                <a:tc>
                  <a:txBody>
                    <a:bodyPr/>
                    <a:lstStyle/>
                    <a:p>
                      <a:r>
                        <a:rPr lang="en-US" sz="2400" dirty="0">
                          <a:latin typeface="Times New Roman" pitchFamily="18" charset="0"/>
                          <a:cs typeface="Times New Roman" pitchFamily="18" charset="0"/>
                        </a:rPr>
                        <a:t>Not Case sensitive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itchFamily="18" charset="0"/>
                          <a:cs typeface="Times New Roman" pitchFamily="18" charset="0"/>
                        </a:rPr>
                        <a:t>Case sensitive</a:t>
                      </a:r>
                    </a:p>
                  </a:txBody>
                  <a:tcPr/>
                </a:tc>
                <a:extLst>
                  <a:ext uri="{0D108BD9-81ED-4DB2-BD59-A6C34878D82A}">
                    <a16:rowId xmlns:a16="http://schemas.microsoft.com/office/drawing/2014/main" val="10003"/>
                  </a:ext>
                </a:extLst>
              </a:tr>
              <a:tr h="370840">
                <a:tc>
                  <a:txBody>
                    <a:bodyPr/>
                    <a:lstStyle/>
                    <a:p>
                      <a:r>
                        <a:rPr lang="en-US" sz="2400" dirty="0">
                          <a:latin typeface="Times New Roman" pitchFamily="18" charset="0"/>
                          <a:cs typeface="Times New Roman" pitchFamily="18" charset="0"/>
                        </a:rPr>
                        <a:t>Has predefined tags</a:t>
                      </a:r>
                    </a:p>
                  </a:txBody>
                  <a:tcPr/>
                </a:tc>
                <a:tc>
                  <a:txBody>
                    <a:bodyPr/>
                    <a:lstStyle/>
                    <a:p>
                      <a:r>
                        <a:rPr lang="en-US" sz="2400" dirty="0">
                          <a:latin typeface="Times New Roman" pitchFamily="18" charset="0"/>
                          <a:cs typeface="Times New Roman" pitchFamily="18" charset="0"/>
                        </a:rPr>
                        <a:t>Custom tags, defined by author of XML document</a:t>
                      </a:r>
                    </a:p>
                  </a:txBody>
                  <a:tcPr/>
                </a:tc>
                <a:extLst>
                  <a:ext uri="{0D108BD9-81ED-4DB2-BD59-A6C34878D82A}">
                    <a16:rowId xmlns:a16="http://schemas.microsoft.com/office/drawing/2014/main" val="10004"/>
                  </a:ext>
                </a:extLst>
              </a:tr>
              <a:tr h="370840">
                <a:tc>
                  <a:txBody>
                    <a:bodyPr/>
                    <a:lstStyle/>
                    <a:p>
                      <a:r>
                        <a:rPr lang="en-US" sz="2400" dirty="0">
                          <a:latin typeface="Times New Roman" pitchFamily="18" charset="0"/>
                          <a:cs typeface="Times New Roman" pitchFamily="18" charset="0"/>
                        </a:rPr>
                        <a:t>Static data</a:t>
                      </a:r>
                    </a:p>
                  </a:txBody>
                  <a:tcPr/>
                </a:tc>
                <a:tc>
                  <a:txBody>
                    <a:bodyPr/>
                    <a:lstStyle/>
                    <a:p>
                      <a:r>
                        <a:rPr lang="en-US" sz="2400" dirty="0">
                          <a:latin typeface="Times New Roman" pitchFamily="18" charset="0"/>
                          <a:cs typeface="Times New Roman" pitchFamily="18" charset="0"/>
                        </a:rPr>
                        <a:t>Dynamic data</a:t>
                      </a:r>
                    </a:p>
                  </a:txBody>
                  <a:tcPr/>
                </a:tc>
                <a:extLst>
                  <a:ext uri="{0D108BD9-81ED-4DB2-BD59-A6C34878D82A}">
                    <a16:rowId xmlns:a16="http://schemas.microsoft.com/office/drawing/2014/main" val="10005"/>
                  </a:ext>
                </a:extLst>
              </a:tr>
              <a:tr h="370840">
                <a:tc>
                  <a:txBody>
                    <a:bodyPr/>
                    <a:lstStyle/>
                    <a:p>
                      <a:r>
                        <a:rPr lang="en-US" sz="2400" dirty="0">
                          <a:latin typeface="Times New Roman" pitchFamily="18" charset="0"/>
                          <a:cs typeface="Times New Roman" pitchFamily="18" charset="0"/>
                        </a:rPr>
                        <a:t>Can not Preserve white space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latin typeface="Times New Roman" pitchFamily="18" charset="0"/>
                          <a:cs typeface="Times New Roman" pitchFamily="18" charset="0"/>
                        </a:rPr>
                        <a:t>Preserve white space</a:t>
                      </a:r>
                    </a:p>
                    <a:p>
                      <a:endParaRPr lang="en-US" sz="2400" dirty="0">
                        <a:latin typeface="Times New Roman" pitchFamily="18" charset="0"/>
                        <a:cs typeface="Times New Roman" pitchFamily="18" charset="0"/>
                      </a:endParaRPr>
                    </a:p>
                  </a:txBody>
                  <a:tcPr/>
                </a:tc>
                <a:extLst>
                  <a:ext uri="{0D108BD9-81ED-4DB2-BD59-A6C34878D82A}">
                    <a16:rowId xmlns:a16="http://schemas.microsoft.com/office/drawing/2014/main" val="10006"/>
                  </a:ext>
                </a:extLst>
              </a:tr>
            </a:tbl>
          </a:graphicData>
        </a:graphic>
      </p:graphicFrame>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7B93030D-56F5-49E9-8007-80EE19F11FB3}" type="datetime1">
              <a:rPr lang="en-US" smtClean="0"/>
              <a:pPr>
                <a:defRPr/>
              </a:pPr>
              <a:t>1/14/2025</a:t>
            </a:fld>
            <a:endParaRPr lang="en-US"/>
          </a:p>
        </p:txBody>
      </p:sp>
      <p:sp>
        <p:nvSpPr>
          <p:cNvPr id="4" name="Rectangle 2"/>
          <p:cNvSpPr txBox="1">
            <a:spLocks noChangeArrowheads="1"/>
          </p:cNvSpPr>
          <p:nvPr/>
        </p:nvSpPr>
        <p:spPr>
          <a:xfrm>
            <a:off x="304800" y="228600"/>
            <a:ext cx="8229600" cy="533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b="1" dirty="0">
                <a:latin typeface="Times New Roman" pitchFamily="18" charset="0"/>
                <a:ea typeface="+mj-ea"/>
                <a:cs typeface="Times New Roman" pitchFamily="18" charset="0"/>
              </a:rPr>
              <a:t>XML Key Components</a:t>
            </a:r>
            <a:endParaRPr kumimoji="0" lang="en-US" sz="3600" b="1" i="0" u="none" strike="noStrike" kern="1200" cap="none" spc="0" normalizeH="0" baseline="0" noProof="0" dirty="0">
              <a:ln>
                <a:noFill/>
              </a:ln>
              <a:effectLst/>
              <a:uLnTx/>
              <a:uFillTx/>
              <a:latin typeface="Times New Roman" pitchFamily="18" charset="0"/>
              <a:ea typeface="+mj-ea"/>
              <a:cs typeface="Times New Roman" pitchFamily="18" charset="0"/>
            </a:endParaRPr>
          </a:p>
        </p:txBody>
      </p:sp>
      <p:sp>
        <p:nvSpPr>
          <p:cNvPr id="5" name="Content Placeholder 4"/>
          <p:cNvSpPr txBox="1">
            <a:spLocks/>
          </p:cNvSpPr>
          <p:nvPr/>
        </p:nvSpPr>
        <p:spPr>
          <a:xfrm>
            <a:off x="838200" y="914400"/>
            <a:ext cx="6019800" cy="4648200"/>
          </a:xfrm>
          <a:prstGeom prst="rect">
            <a:avLst/>
          </a:prstGeom>
        </p:spPr>
        <p:txBody>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000" dirty="0">
                <a:latin typeface="Times New Roman" pitchFamily="18" charset="0"/>
                <a:cs typeface="Times New Roman" pitchFamily="18" charset="0"/>
              </a:rPr>
              <a:t>Elements</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Attributes</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lang="en-US" sz="2000" b="1" dirty="0">
                <a:latin typeface="Times New Roman" pitchFamily="18" charset="0"/>
                <a:cs typeface="Times New Roman" pitchFamily="18" charset="0"/>
              </a:rPr>
              <a:t>Elements</a:t>
            </a:r>
          </a:p>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 used</a:t>
            </a:r>
            <a:r>
              <a:rPr kumimoji="0" lang="en-US" sz="2000" b="0"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 to define tags</a:t>
            </a:r>
          </a:p>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syntax:   </a:t>
            </a:r>
            <a:r>
              <a:rPr lang="en-US" sz="2000" dirty="0">
                <a:latin typeface="Times New Roman" pitchFamily="18" charset="0"/>
                <a:cs typeface="Times New Roman" pitchFamily="18" charset="0"/>
              </a:rPr>
              <a:t>&lt;element name&gt;  text  &lt;/element name&gt;</a:t>
            </a:r>
          </a:p>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r>
              <a:rPr kumimoji="0" lang="en-US" sz="20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          </a:t>
            </a:r>
            <a:r>
              <a:rPr kumimoji="0" lang="en-US" sz="2000" b="1" i="0" u="none" strike="noStrike" kern="1200" cap="none" spc="0" normalizeH="0" noProof="0" dirty="0" err="1">
                <a:ln>
                  <a:noFill/>
                </a:ln>
                <a:solidFill>
                  <a:schemeClr val="tx1"/>
                </a:solidFill>
                <a:effectLst/>
                <a:uLnTx/>
                <a:uFillTx/>
                <a:latin typeface="Times New Roman" pitchFamily="18" charset="0"/>
                <a:ea typeface="+mn-ea"/>
                <a:cs typeface="Times New Roman" pitchFamily="18" charset="0"/>
              </a:rPr>
              <a:t>eg</a:t>
            </a:r>
            <a:r>
              <a:rPr kumimoji="0" lang="en-US" sz="2000" b="1"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  </a:t>
            </a:r>
            <a:r>
              <a:rPr kumimoji="0" lang="en-US" sz="2000" b="0" i="0" u="none" strike="noStrike" kern="1200" cap="none" spc="0" normalizeH="0" noProof="0" dirty="0">
                <a:ln>
                  <a:noFill/>
                </a:ln>
                <a:solidFill>
                  <a:schemeClr val="tx1"/>
                </a:solidFill>
                <a:effectLst/>
                <a:uLnTx/>
                <a:uFillTx/>
                <a:latin typeface="Times New Roman" pitchFamily="18" charset="0"/>
                <a:ea typeface="+mn-ea"/>
                <a:cs typeface="Times New Roman" pitchFamily="18" charset="0"/>
              </a:rPr>
              <a:t>&lt;</a:t>
            </a:r>
            <a:r>
              <a:rPr kumimoji="0" lang="en-US" sz="2000" b="0" i="0" u="none" strike="noStrike" kern="1200" cap="none" spc="0" normalizeH="0" noProof="0" dirty="0" err="1">
                <a:ln>
                  <a:noFill/>
                </a:ln>
                <a:solidFill>
                  <a:schemeClr val="tx1"/>
                </a:solidFill>
                <a:effectLst/>
                <a:uLnTx/>
                <a:uFillTx/>
                <a:latin typeface="Times New Roman" pitchFamily="18" charset="0"/>
                <a:ea typeface="+mn-ea"/>
                <a:cs typeface="Times New Roman" pitchFamily="18" charset="0"/>
              </a:rPr>
              <a:t>rollno</a:t>
            </a:r>
            <a:r>
              <a:rPr lang="en-US" sz="2000" dirty="0">
                <a:latin typeface="Times New Roman" pitchFamily="18" charset="0"/>
                <a:cs typeface="Times New Roman" pitchFamily="18" charset="0"/>
              </a:rPr>
              <a:t>&gt;305101&lt;/</a:t>
            </a:r>
            <a:r>
              <a:rPr lang="en-US" sz="2000" dirty="0" err="1">
                <a:latin typeface="Times New Roman" pitchFamily="18" charset="0"/>
                <a:cs typeface="Times New Roman" pitchFamily="18" charset="0"/>
              </a:rPr>
              <a:t>rollno</a:t>
            </a:r>
            <a:r>
              <a:rPr lang="en-US" sz="2000" dirty="0">
                <a:latin typeface="Times New Roman" pitchFamily="18" charset="0"/>
                <a:cs typeface="Times New Roman" pitchFamily="18" charset="0"/>
              </a:rPr>
              <a:t>&gt;</a:t>
            </a:r>
          </a:p>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r>
              <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         -  XML must have a </a:t>
            </a:r>
            <a:r>
              <a:rPr kumimoji="0" lang="en-US" sz="2000" b="1"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rPr>
              <a:t>root element.</a:t>
            </a:r>
          </a:p>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r>
              <a:rPr lang="en-US" sz="2000" b="1" dirty="0">
                <a:latin typeface="Times New Roman" pitchFamily="18" charset="0"/>
                <a:cs typeface="Times New Roman" pitchFamily="18" charset="0"/>
              </a:rPr>
              <a:t>         -  </a:t>
            </a:r>
            <a:r>
              <a:rPr lang="en-US" sz="2000" dirty="0">
                <a:latin typeface="Times New Roman" pitchFamily="18" charset="0"/>
                <a:cs typeface="Times New Roman" pitchFamily="18" charset="0"/>
              </a:rPr>
              <a:t>other  elements are </a:t>
            </a:r>
            <a:r>
              <a:rPr lang="en-US" sz="2000" b="1" dirty="0">
                <a:solidFill>
                  <a:srgbClr val="FF0000"/>
                </a:solidFill>
                <a:latin typeface="Times New Roman" pitchFamily="18" charset="0"/>
                <a:cs typeface="Times New Roman" pitchFamily="18" charset="0"/>
              </a:rPr>
              <a:t>container element. </a:t>
            </a:r>
          </a:p>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r>
              <a:rPr kumimoji="0" lang="en-US" sz="2000" b="1"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rPr>
              <a:t>         </a:t>
            </a:r>
            <a:r>
              <a:rPr kumimoji="0" lang="en-US" sz="2000" i="0" u="none" strike="noStrike" kern="1200" cap="none" spc="0" normalizeH="0" baseline="0" noProof="0" dirty="0">
                <a:ln>
                  <a:noFill/>
                </a:ln>
                <a:effectLst/>
                <a:uLnTx/>
                <a:uFillTx/>
                <a:latin typeface="Times New Roman" pitchFamily="18" charset="0"/>
                <a:ea typeface="+mn-ea"/>
                <a:cs typeface="Times New Roman" pitchFamily="18" charset="0"/>
              </a:rPr>
              <a:t>-  </a:t>
            </a:r>
            <a:r>
              <a:rPr kumimoji="0" lang="en-US" sz="2000" b="1" i="0" u="none" strike="noStrike" kern="1200" cap="none" spc="0" normalizeH="0" baseline="0" noProof="0" dirty="0">
                <a:ln>
                  <a:noFill/>
                </a:ln>
                <a:solidFill>
                  <a:srgbClr val="FF0000"/>
                </a:solidFill>
                <a:effectLst/>
                <a:uLnTx/>
                <a:uFillTx/>
                <a:latin typeface="Times New Roman" pitchFamily="18" charset="0"/>
                <a:ea typeface="+mn-ea"/>
                <a:cs typeface="Times New Roman" pitchFamily="18" charset="0"/>
              </a:rPr>
              <a:t>child</a:t>
            </a:r>
            <a:r>
              <a:rPr kumimoji="0" lang="en-US" sz="2000" b="1" i="0" u="none" strike="noStrike" kern="1200" cap="none" spc="0" normalizeH="0" noProof="0" dirty="0">
                <a:ln>
                  <a:noFill/>
                </a:ln>
                <a:solidFill>
                  <a:srgbClr val="FF0000"/>
                </a:solidFill>
                <a:effectLst/>
                <a:uLnTx/>
                <a:uFillTx/>
                <a:latin typeface="Times New Roman" pitchFamily="18" charset="0"/>
                <a:ea typeface="+mn-ea"/>
                <a:cs typeface="Times New Roman" pitchFamily="18" charset="0"/>
              </a:rPr>
              <a:t> elements </a:t>
            </a:r>
            <a:r>
              <a:rPr kumimoji="0" lang="en-US" sz="2000" i="0" u="none" strike="noStrike" kern="1200" cap="none" spc="0" normalizeH="0" noProof="0" dirty="0">
                <a:ln>
                  <a:noFill/>
                </a:ln>
                <a:effectLst/>
                <a:uLnTx/>
                <a:uFillTx/>
                <a:latin typeface="Times New Roman" pitchFamily="18" charset="0"/>
                <a:ea typeface="+mn-ea"/>
                <a:cs typeface="Times New Roman" pitchFamily="18" charset="0"/>
              </a:rPr>
              <a:t>inside the container element.</a:t>
            </a:r>
          </a:p>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r>
              <a:rPr lang="en-US" sz="2000" baseline="0" dirty="0">
                <a:latin typeface="Times New Roman" pitchFamily="18" charset="0"/>
                <a:cs typeface="Times New Roman" pitchFamily="18" charset="0"/>
              </a:rPr>
              <a:t>        </a:t>
            </a:r>
            <a:r>
              <a:rPr lang="en-US" sz="2000" dirty="0">
                <a:latin typeface="Times New Roman" pitchFamily="18" charset="0"/>
                <a:cs typeface="Times New Roman" pitchFamily="18" charset="0"/>
              </a:rPr>
              <a:t>  -  empty tag defined by putting a /(forward slash) before closing bracket.</a:t>
            </a:r>
            <a:r>
              <a:rPr kumimoji="0" lang="en-US" sz="2000" i="0" u="none" strike="noStrike" kern="1200" cap="none" spc="0" normalizeH="0" noProof="0" dirty="0">
                <a:ln>
                  <a:noFill/>
                </a:ln>
                <a:effectLst/>
                <a:uLnTx/>
                <a:uFillTx/>
                <a:latin typeface="Times New Roman" pitchFamily="18" charset="0"/>
                <a:ea typeface="+mn-ea"/>
                <a:cs typeface="Times New Roman" pitchFamily="18" charset="0"/>
              </a:rPr>
              <a:t>             </a:t>
            </a:r>
            <a:r>
              <a:rPr kumimoji="0" lang="en-US" sz="2000" i="0" u="none" strike="noStrike" kern="1200" cap="none" spc="0" normalizeH="0" noProof="0" dirty="0" err="1">
                <a:ln>
                  <a:noFill/>
                </a:ln>
                <a:effectLst/>
                <a:uLnTx/>
                <a:uFillTx/>
                <a:latin typeface="Times New Roman" pitchFamily="18" charset="0"/>
                <a:ea typeface="+mn-ea"/>
                <a:cs typeface="Times New Roman" pitchFamily="18" charset="0"/>
              </a:rPr>
              <a:t>eg</a:t>
            </a:r>
            <a:r>
              <a:rPr kumimoji="0" lang="en-US" sz="2000" i="0" u="none" strike="noStrike" kern="1200" cap="none" spc="0" normalizeH="0" noProof="0" dirty="0">
                <a:ln>
                  <a:noFill/>
                </a:ln>
                <a:effectLst/>
                <a:uLnTx/>
                <a:uFillTx/>
                <a:latin typeface="Times New Roman" pitchFamily="18" charset="0"/>
                <a:ea typeface="+mn-ea"/>
                <a:cs typeface="Times New Roman" pitchFamily="18" charset="0"/>
              </a:rPr>
              <a:t>:  &lt;</a:t>
            </a:r>
            <a:r>
              <a:rPr kumimoji="0" lang="en-US" sz="2000" i="0" u="none" strike="noStrike" kern="1200" cap="none" spc="0" normalizeH="0" noProof="0" dirty="0" err="1">
                <a:ln>
                  <a:noFill/>
                </a:ln>
                <a:effectLst/>
                <a:uLnTx/>
                <a:uFillTx/>
                <a:latin typeface="Times New Roman" pitchFamily="18" charset="0"/>
                <a:ea typeface="+mn-ea"/>
                <a:cs typeface="Times New Roman" pitchFamily="18" charset="0"/>
              </a:rPr>
              <a:t>rollno</a:t>
            </a:r>
            <a:r>
              <a:rPr kumimoji="0" lang="en-US" sz="2000" i="0" u="none" strike="noStrike" kern="1200" cap="none" spc="0" normalizeH="0" noProof="0" dirty="0">
                <a:ln>
                  <a:noFill/>
                </a:ln>
                <a:effectLst/>
                <a:uLnTx/>
                <a:uFillTx/>
                <a:latin typeface="Times New Roman" pitchFamily="18" charset="0"/>
                <a:ea typeface="+mn-ea"/>
                <a:cs typeface="Times New Roman" pitchFamily="18" charset="0"/>
              </a:rPr>
              <a:t>/&gt;</a:t>
            </a:r>
            <a:endParaRPr kumimoji="0" lang="en-US" sz="2000" i="0" u="none" strike="noStrike" kern="1200" cap="none" spc="0" normalizeH="0" baseline="0" noProof="0" dirty="0">
              <a:ln>
                <a:noFill/>
              </a:ln>
              <a:effectLst/>
              <a:uLnTx/>
              <a:uFillTx/>
              <a:latin typeface="Times New Roman" pitchFamily="18" charset="0"/>
              <a:ea typeface="+mn-ea"/>
              <a:cs typeface="Times New Roman" pitchFamily="18" charset="0"/>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6" name="Rectangle 5"/>
          <p:cNvSpPr/>
          <p:nvPr/>
        </p:nvSpPr>
        <p:spPr>
          <a:xfrm>
            <a:off x="3505200" y="5105400"/>
            <a:ext cx="4572000" cy="1477328"/>
          </a:xfrm>
          <a:prstGeom prst="rect">
            <a:avLst/>
          </a:prstGeom>
        </p:spPr>
        <p:txBody>
          <a:bodyPr>
            <a:spAutoFit/>
          </a:bodyPr>
          <a:lstStyle/>
          <a:p>
            <a:r>
              <a:rPr lang="en-US" b="1" dirty="0"/>
              <a:t>&lt;root&gt;</a:t>
            </a:r>
            <a:br>
              <a:rPr lang="en-US" b="1" dirty="0"/>
            </a:br>
            <a:r>
              <a:rPr lang="en-US" b="1" dirty="0"/>
              <a:t>  &lt;child&gt;</a:t>
            </a:r>
            <a:br>
              <a:rPr lang="en-US" b="1" dirty="0"/>
            </a:br>
            <a:r>
              <a:rPr lang="en-US" b="1" dirty="0"/>
              <a:t>    &lt;</a:t>
            </a:r>
            <a:r>
              <a:rPr lang="en-US" b="1" dirty="0" err="1"/>
              <a:t>subchild</a:t>
            </a:r>
            <a:r>
              <a:rPr lang="en-US" b="1" dirty="0"/>
              <a:t>&gt;.....&lt;/</a:t>
            </a:r>
            <a:r>
              <a:rPr lang="en-US" b="1" dirty="0" err="1"/>
              <a:t>subchild</a:t>
            </a:r>
            <a:r>
              <a:rPr lang="en-US" b="1" dirty="0"/>
              <a:t>&gt;</a:t>
            </a:r>
            <a:br>
              <a:rPr lang="en-US" b="1" dirty="0"/>
            </a:br>
            <a:r>
              <a:rPr lang="en-US" b="1" dirty="0"/>
              <a:t>  &lt;/child&gt;</a:t>
            </a:r>
            <a:br>
              <a:rPr lang="en-US" b="1" dirty="0"/>
            </a:br>
            <a:r>
              <a:rPr lang="en-US" b="1" dirty="0"/>
              <a:t>&lt;/root&gt; </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7B93030D-56F5-49E9-8007-80EE19F11FB3}" type="datetime1">
              <a:rPr lang="en-US" smtClean="0"/>
              <a:pPr>
                <a:defRPr/>
              </a:pPr>
              <a:t>1/14/2025</a:t>
            </a:fld>
            <a:endParaRPr lang="en-US"/>
          </a:p>
        </p:txBody>
      </p:sp>
      <p:sp>
        <p:nvSpPr>
          <p:cNvPr id="4" name="Rectangle 2"/>
          <p:cNvSpPr txBox="1">
            <a:spLocks noChangeArrowheads="1"/>
          </p:cNvSpPr>
          <p:nvPr/>
        </p:nvSpPr>
        <p:spPr>
          <a:xfrm>
            <a:off x="304800" y="228600"/>
            <a:ext cx="8229600" cy="533400"/>
          </a:xfrm>
          <a:prstGeom prst="rect">
            <a:avLst/>
          </a:prstGeom>
        </p:spPr>
        <p:txBody>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600" b="1" dirty="0">
                <a:latin typeface="Times New Roman" pitchFamily="18" charset="0"/>
                <a:ea typeface="+mj-ea"/>
                <a:cs typeface="Times New Roman" pitchFamily="18" charset="0"/>
              </a:rPr>
              <a:t>XML : TREE STRUCTURE</a:t>
            </a:r>
            <a:endParaRPr kumimoji="0" lang="en-US" sz="3600" b="1" i="0" u="none" strike="noStrike" kern="1200" cap="none" spc="0" normalizeH="0" baseline="0" noProof="0" dirty="0">
              <a:ln>
                <a:noFill/>
              </a:ln>
              <a:effectLst/>
              <a:uLnTx/>
              <a:uFillTx/>
              <a:latin typeface="Times New Roman" pitchFamily="18" charset="0"/>
              <a:ea typeface="+mj-ea"/>
              <a:cs typeface="Times New Roman" pitchFamily="18" charset="0"/>
            </a:endParaRPr>
          </a:p>
        </p:txBody>
      </p:sp>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900" b="1" i="0" u="none" strike="noStrike" cap="none" normalizeH="0" baseline="0">
                <a:ln>
                  <a:noFill/>
                </a:ln>
                <a:solidFill>
                  <a:schemeClr val="tx1"/>
                </a:solidFill>
                <a:effectLst/>
                <a:latin typeface="Arial" charset="0"/>
                <a:cs typeface="Arial" charset="0"/>
              </a:rPr>
              <a:t>XML Tree Structure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800" b="0" i="0" u="none" strike="noStrike" cap="none" normalizeH="0" baseline="0">
                <a:ln>
                  <a:noFill/>
                </a:ln>
                <a:solidFill>
                  <a:schemeClr val="tx1"/>
                </a:solidFill>
                <a:effectLst/>
                <a:latin typeface="Arial" charset="0"/>
                <a:cs typeface="Arial" charset="0"/>
              </a:rPr>
              <a:t>  </a:t>
            </a:r>
            <a:r>
              <a:rPr kumimoji="0" lang="en-US" sz="165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cs typeface="Arial" charset="0"/>
            </a:endParaRPr>
          </a:p>
        </p:txBody>
      </p:sp>
      <p:pic>
        <p:nvPicPr>
          <p:cNvPr id="1026" name="Picture 2" descr="DOM node tree"/>
          <p:cNvPicPr>
            <a:picLocks noChangeAspect="1" noChangeArrowheads="1"/>
          </p:cNvPicPr>
          <p:nvPr/>
        </p:nvPicPr>
        <p:blipFill>
          <a:blip r:embed="rId2" cstate="print"/>
          <a:srcRect/>
          <a:stretch>
            <a:fillRect/>
          </a:stretch>
        </p:blipFill>
        <p:spPr bwMode="auto">
          <a:xfrm>
            <a:off x="1905000" y="1676400"/>
            <a:ext cx="4629150" cy="3886200"/>
          </a:xfrm>
          <a:prstGeom prst="rect">
            <a:avLst/>
          </a:prstGeom>
          <a:noFill/>
        </p:spPr>
      </p:pic>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7503B0D3-A77A-42DC-84DE-25CF06AC4B5C}" type="datetime1">
              <a:rPr lang="en-US" smtClean="0"/>
              <a:pPr/>
              <a:t>1/14/2025</a:t>
            </a:fld>
            <a:endParaRPr lang="en-US"/>
          </a:p>
        </p:txBody>
      </p:sp>
      <p:sp>
        <p:nvSpPr>
          <p:cNvPr id="835586" name="Rectangle 2"/>
          <p:cNvSpPr>
            <a:spLocks noGrp="1" noChangeArrowheads="1"/>
          </p:cNvSpPr>
          <p:nvPr>
            <p:ph type="title"/>
          </p:nvPr>
        </p:nvSpPr>
        <p:spPr>
          <a:xfrm>
            <a:off x="609600" y="304800"/>
            <a:ext cx="7772400" cy="762000"/>
          </a:xfrm>
        </p:spPr>
        <p:txBody>
          <a:bodyPr>
            <a:normAutofit/>
          </a:bodyPr>
          <a:lstStyle/>
          <a:p>
            <a:r>
              <a:rPr lang="en-US" sz="3600" b="1" dirty="0">
                <a:latin typeface="Times New Roman" pitchFamily="18" charset="0"/>
                <a:cs typeface="Times New Roman" pitchFamily="18" charset="0"/>
              </a:rPr>
              <a:t>Rules of a xml file</a:t>
            </a:r>
          </a:p>
        </p:txBody>
      </p:sp>
      <p:sp>
        <p:nvSpPr>
          <p:cNvPr id="835587" name="Rectangle 3"/>
          <p:cNvSpPr>
            <a:spLocks noGrp="1" noChangeArrowheads="1"/>
          </p:cNvSpPr>
          <p:nvPr>
            <p:ph type="body" idx="1"/>
          </p:nvPr>
        </p:nvSpPr>
        <p:spPr>
          <a:xfrm>
            <a:off x="533400" y="1828800"/>
            <a:ext cx="7772400" cy="3200400"/>
          </a:xfrm>
        </p:spPr>
        <p:txBody>
          <a:bodyPr/>
          <a:lstStyle/>
          <a:p>
            <a:pPr algn="just"/>
            <a:r>
              <a:rPr lang="en-US" sz="2400" dirty="0">
                <a:solidFill>
                  <a:srgbClr val="000000"/>
                </a:solidFill>
                <a:latin typeface="Times New Roman" pitchFamily="18" charset="0"/>
                <a:cs typeface="Times New Roman" pitchFamily="18" charset="0"/>
              </a:rPr>
              <a:t>XML tags are case sensitive</a:t>
            </a:r>
          </a:p>
          <a:p>
            <a:pPr algn="just"/>
            <a:r>
              <a:rPr lang="en-US" sz="2400" dirty="0">
                <a:solidFill>
                  <a:srgbClr val="000000"/>
                </a:solidFill>
                <a:latin typeface="Times New Roman" pitchFamily="18" charset="0"/>
                <a:cs typeface="Times New Roman" pitchFamily="18" charset="0"/>
              </a:rPr>
              <a:t>All XML elements must have a closing tag</a:t>
            </a:r>
          </a:p>
          <a:p>
            <a:pPr algn="just"/>
            <a:r>
              <a:rPr lang="en-US" sz="2400" dirty="0">
                <a:solidFill>
                  <a:srgbClr val="000000"/>
                </a:solidFill>
                <a:latin typeface="Times New Roman" pitchFamily="18" charset="0"/>
                <a:cs typeface="Times New Roman" pitchFamily="18" charset="0"/>
              </a:rPr>
              <a:t>All XML elements must be properly nested</a:t>
            </a:r>
          </a:p>
          <a:p>
            <a:pPr algn="just">
              <a:buFont typeface="Wingdings" pitchFamily="2" charset="2"/>
              <a:buNone/>
            </a:pPr>
            <a:r>
              <a:rPr lang="en-US" sz="2400" dirty="0">
                <a:solidFill>
                  <a:srgbClr val="000000"/>
                </a:solidFill>
                <a:latin typeface="Times New Roman" pitchFamily="18" charset="0"/>
                <a:cs typeface="Times New Roman" pitchFamily="18" charset="0"/>
              </a:rPr>
              <a:t>	</a:t>
            </a:r>
            <a:r>
              <a:rPr lang="en-US" sz="2400" dirty="0">
                <a:solidFill>
                  <a:srgbClr val="FF3300"/>
                </a:solidFill>
                <a:latin typeface="Times New Roman" pitchFamily="18" charset="0"/>
                <a:cs typeface="Times New Roman" pitchFamily="18" charset="0"/>
              </a:rPr>
              <a:t>	&lt;b&gt;&lt;</a:t>
            </a:r>
            <a:r>
              <a:rPr lang="en-US" sz="2400" dirty="0" err="1">
                <a:solidFill>
                  <a:srgbClr val="FF3300"/>
                </a:solidFill>
                <a:latin typeface="Times New Roman" pitchFamily="18" charset="0"/>
                <a:cs typeface="Times New Roman" pitchFamily="18" charset="0"/>
              </a:rPr>
              <a:t>i</a:t>
            </a:r>
            <a:r>
              <a:rPr lang="en-US" sz="2400" dirty="0">
                <a:solidFill>
                  <a:srgbClr val="FF3300"/>
                </a:solidFill>
                <a:latin typeface="Times New Roman" pitchFamily="18" charset="0"/>
                <a:cs typeface="Times New Roman" pitchFamily="18" charset="0"/>
              </a:rPr>
              <a:t>&gt;This text is bold and italic&lt;/b&gt;&lt;/</a:t>
            </a:r>
            <a:r>
              <a:rPr lang="en-US" sz="2400" dirty="0" err="1">
                <a:solidFill>
                  <a:srgbClr val="FF3300"/>
                </a:solidFill>
                <a:latin typeface="Times New Roman" pitchFamily="18" charset="0"/>
                <a:cs typeface="Times New Roman" pitchFamily="18" charset="0"/>
              </a:rPr>
              <a:t>i</a:t>
            </a:r>
            <a:r>
              <a:rPr lang="en-US" sz="2400" dirty="0">
                <a:solidFill>
                  <a:srgbClr val="FF3300"/>
                </a:solidFill>
                <a:latin typeface="Times New Roman" pitchFamily="18" charset="0"/>
                <a:cs typeface="Times New Roman" pitchFamily="18" charset="0"/>
              </a:rPr>
              <a:t>&gt;</a:t>
            </a:r>
          </a:p>
          <a:p>
            <a:pPr algn="just"/>
            <a:r>
              <a:rPr lang="en-US" sz="2400" dirty="0">
                <a:solidFill>
                  <a:srgbClr val="000000"/>
                </a:solidFill>
                <a:latin typeface="Times New Roman" pitchFamily="18" charset="0"/>
                <a:cs typeface="Times New Roman" pitchFamily="18" charset="0"/>
              </a:rPr>
              <a:t>All XML documents must have a root element</a:t>
            </a:r>
          </a:p>
          <a:p>
            <a:pPr algn="just"/>
            <a:r>
              <a:rPr lang="en-US" sz="2400" dirty="0">
                <a:solidFill>
                  <a:srgbClr val="000000"/>
                </a:solidFill>
                <a:latin typeface="Times New Roman" pitchFamily="18" charset="0"/>
                <a:cs typeface="Times New Roman" pitchFamily="18" charset="0"/>
              </a:rPr>
              <a:t>Attribute values must always be quoted</a:t>
            </a:r>
          </a:p>
          <a:p>
            <a:pPr algn="just">
              <a:buFont typeface="Wingdings" pitchFamily="2" charset="2"/>
              <a:buNone/>
            </a:pPr>
            <a:endParaRPr lang="en-US" sz="2400" dirty="0">
              <a:solidFill>
                <a:srgbClr val="000000"/>
              </a:solidFill>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AC7B6F3E-406A-4D6A-B7C7-33689CF741CA}" type="datetime1">
              <a:rPr lang="en-US" smtClean="0"/>
              <a:pPr/>
              <a:t>1/14/2025</a:t>
            </a:fld>
            <a:endParaRPr lang="en-US"/>
          </a:p>
        </p:txBody>
      </p:sp>
      <p:sp>
        <p:nvSpPr>
          <p:cNvPr id="836610" name="Rectangle 2"/>
          <p:cNvSpPr>
            <a:spLocks noGrp="1" noChangeArrowheads="1"/>
          </p:cNvSpPr>
          <p:nvPr>
            <p:ph type="title"/>
          </p:nvPr>
        </p:nvSpPr>
        <p:spPr/>
        <p:txBody>
          <a:bodyPr>
            <a:normAutofit/>
          </a:bodyPr>
          <a:lstStyle/>
          <a:p>
            <a:r>
              <a:rPr lang="en-US" sz="3600" b="1" dirty="0">
                <a:latin typeface="Times New Roman" pitchFamily="18" charset="0"/>
                <a:cs typeface="Times New Roman" pitchFamily="18" charset="0"/>
              </a:rPr>
              <a:t>Naming Conventions for Elements</a:t>
            </a:r>
          </a:p>
        </p:txBody>
      </p:sp>
      <p:sp>
        <p:nvSpPr>
          <p:cNvPr id="836611" name="Rectangle 3"/>
          <p:cNvSpPr>
            <a:spLocks noGrp="1" noChangeArrowheads="1"/>
          </p:cNvSpPr>
          <p:nvPr>
            <p:ph type="body" idx="1"/>
          </p:nvPr>
        </p:nvSpPr>
        <p:spPr/>
        <p:txBody>
          <a:bodyPr>
            <a:normAutofit/>
          </a:bodyPr>
          <a:lstStyle/>
          <a:p>
            <a:pPr marL="609600" indent="-609600">
              <a:buFontTx/>
              <a:buAutoNum type="arabicParenR"/>
            </a:pPr>
            <a:endParaRPr lang="en-US" sz="2400" dirty="0">
              <a:latin typeface="Times New Roman" pitchFamily="18" charset="0"/>
              <a:cs typeface="Times New Roman" pitchFamily="18" charset="0"/>
            </a:endParaRPr>
          </a:p>
          <a:p>
            <a:pPr marL="609600" indent="-609600">
              <a:buFontTx/>
              <a:buAutoNum type="arabicParenR"/>
            </a:pPr>
            <a:r>
              <a:rPr lang="en-US" sz="2400" dirty="0">
                <a:latin typeface="Times New Roman" pitchFamily="18" charset="0"/>
                <a:cs typeface="Times New Roman" pitchFamily="18" charset="0"/>
              </a:rPr>
              <a:t>Can be alphanumeric but should start with an alphabet.</a:t>
            </a:r>
          </a:p>
          <a:p>
            <a:pPr marL="609600" indent="-609600">
              <a:buFontTx/>
              <a:buAutoNum type="arabicParenR"/>
            </a:pPr>
            <a:endParaRPr lang="en-US" sz="2400" dirty="0">
              <a:latin typeface="Times New Roman" pitchFamily="18" charset="0"/>
              <a:cs typeface="Times New Roman" pitchFamily="18" charset="0"/>
            </a:endParaRPr>
          </a:p>
          <a:p>
            <a:pPr marL="609600" indent="-609600">
              <a:buFontTx/>
              <a:buAutoNum type="arabicParenR"/>
            </a:pPr>
            <a:r>
              <a:rPr lang="en-US" sz="2400" dirty="0">
                <a:latin typeface="Times New Roman" pitchFamily="18" charset="0"/>
                <a:cs typeface="Times New Roman" pitchFamily="18" charset="0"/>
              </a:rPr>
              <a:t>Blank spaces, @, #,$,+,-,/,*,:,comma not allowed.</a:t>
            </a:r>
          </a:p>
          <a:p>
            <a:pPr marL="609600" indent="-609600">
              <a:buFontTx/>
              <a:buAutoNum type="arabicParenR"/>
            </a:pPr>
            <a:endParaRPr lang="en-US" sz="2400" dirty="0">
              <a:latin typeface="Times New Roman" pitchFamily="18" charset="0"/>
              <a:cs typeface="Times New Roman" pitchFamily="18" charset="0"/>
            </a:endParaRPr>
          </a:p>
          <a:p>
            <a:pPr marL="609600" indent="-609600">
              <a:buFontTx/>
              <a:buAutoNum type="arabicParenR"/>
            </a:pPr>
            <a:r>
              <a:rPr lang="en-US" sz="2400" dirty="0">
                <a:latin typeface="Times New Roman" pitchFamily="18" charset="0"/>
                <a:cs typeface="Times New Roman" pitchFamily="18" charset="0"/>
              </a:rPr>
              <a:t>Underscore and hyphen allowed.</a:t>
            </a:r>
          </a:p>
          <a:p>
            <a:pPr marL="609600" indent="-609600">
              <a:buFontTx/>
              <a:buAutoNum type="arabicParenR"/>
            </a:pPr>
            <a:endParaRPr lang="en-US" sz="2400" dirty="0">
              <a:latin typeface="Times New Roman" pitchFamily="18" charset="0"/>
              <a:cs typeface="Times New Roman" pitchFamily="18" charset="0"/>
            </a:endParaRPr>
          </a:p>
          <a:p>
            <a:pPr marL="609600" indent="-609600">
              <a:buFontTx/>
              <a:buAutoNum type="arabicParenR"/>
            </a:pPr>
            <a:r>
              <a:rPr lang="en-US" sz="2400" dirty="0">
                <a:latin typeface="Times New Roman" pitchFamily="18" charset="0"/>
                <a:cs typeface="Times New Roman" pitchFamily="18" charset="0"/>
              </a:rPr>
              <a:t>No size constraint.</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1D9A60A0-12E9-4859-978A-9C987A6AC396}" type="datetime1">
              <a:rPr lang="en-US" smtClean="0"/>
              <a:pPr/>
              <a:t>1/14/2025</a:t>
            </a:fld>
            <a:endParaRPr lang="en-US"/>
          </a:p>
        </p:txBody>
      </p:sp>
      <p:sp>
        <p:nvSpPr>
          <p:cNvPr id="867330" name="Rectangle 2"/>
          <p:cNvSpPr>
            <a:spLocks noGrp="1" noChangeArrowheads="1"/>
          </p:cNvSpPr>
          <p:nvPr>
            <p:ph type="title"/>
          </p:nvPr>
        </p:nvSpPr>
        <p:spPr>
          <a:xfrm>
            <a:off x="457200" y="0"/>
            <a:ext cx="8229600" cy="914400"/>
          </a:xfrm>
        </p:spPr>
        <p:txBody>
          <a:bodyPr>
            <a:normAutofit fontScale="90000"/>
          </a:bodyPr>
          <a:lstStyle/>
          <a:p>
            <a:br>
              <a:rPr lang="en-US" sz="4000" b="1" dirty="0">
                <a:latin typeface="Times New Roman" pitchFamily="18" charset="0"/>
                <a:cs typeface="Times New Roman" pitchFamily="18" charset="0"/>
              </a:rPr>
            </a:br>
            <a:r>
              <a:rPr lang="en-US" sz="4000" b="1" dirty="0">
                <a:latin typeface="Times New Roman" pitchFamily="18" charset="0"/>
                <a:cs typeface="Times New Roman" pitchFamily="18" charset="0"/>
              </a:rPr>
              <a:t>XML Comments </a:t>
            </a:r>
            <a:br>
              <a:rPr lang="en-US" sz="4000" b="1" dirty="0">
                <a:latin typeface="Times New Roman" pitchFamily="18" charset="0"/>
                <a:cs typeface="Times New Roman" pitchFamily="18" charset="0"/>
              </a:rPr>
            </a:br>
            <a:endParaRPr lang="en-US" sz="4000" b="1" dirty="0">
              <a:latin typeface="Times New Roman" pitchFamily="18" charset="0"/>
              <a:cs typeface="Times New Roman" pitchFamily="18" charset="0"/>
            </a:endParaRPr>
          </a:p>
        </p:txBody>
      </p:sp>
      <p:sp>
        <p:nvSpPr>
          <p:cNvPr id="867331" name="Rectangle 3"/>
          <p:cNvSpPr>
            <a:spLocks noGrp="1" noChangeArrowheads="1"/>
          </p:cNvSpPr>
          <p:nvPr>
            <p:ph type="body" idx="1"/>
          </p:nvPr>
        </p:nvSpPr>
        <p:spPr>
          <a:xfrm>
            <a:off x="457200" y="1524000"/>
            <a:ext cx="8229600" cy="4343400"/>
          </a:xfrm>
        </p:spPr>
        <p:txBody>
          <a:bodyPr>
            <a:normAutofit/>
          </a:bodyPr>
          <a:lstStyle/>
          <a:p>
            <a:pPr>
              <a:lnSpc>
                <a:spcPct val="90000"/>
              </a:lnSpc>
            </a:pPr>
            <a:r>
              <a:rPr lang="en-US" sz="2400" dirty="0">
                <a:latin typeface="Times New Roman" pitchFamily="18" charset="0"/>
                <a:cs typeface="Times New Roman" pitchFamily="18" charset="0"/>
              </a:rPr>
              <a:t>As in HTML, XML has a comment tag that starts with these characters: &lt;!--    --- &gt;</a:t>
            </a:r>
          </a:p>
          <a:p>
            <a:pPr>
              <a:lnSpc>
                <a:spcPct val="90000"/>
              </a:lnSpc>
            </a:pPr>
            <a:endParaRPr lang="en-US" sz="2400" dirty="0">
              <a:latin typeface="Times New Roman" pitchFamily="18" charset="0"/>
              <a:cs typeface="Times New Roman" pitchFamily="18" charset="0"/>
            </a:endParaRPr>
          </a:p>
          <a:p>
            <a:pPr>
              <a:lnSpc>
                <a:spcPct val="90000"/>
              </a:lnSpc>
            </a:pPr>
            <a:r>
              <a:rPr lang="en-US" sz="2400" dirty="0">
                <a:latin typeface="Times New Roman" pitchFamily="18" charset="0"/>
                <a:cs typeface="Times New Roman" pitchFamily="18" charset="0"/>
              </a:rPr>
              <a:t>Multi line Comment</a:t>
            </a:r>
          </a:p>
          <a:p>
            <a:pPr>
              <a:lnSpc>
                <a:spcPct val="90000"/>
              </a:lnSpc>
              <a:buFont typeface="Wingdings" pitchFamily="2" charset="2"/>
              <a:buNone/>
            </a:pPr>
            <a:r>
              <a:rPr lang="en-US" sz="2400" dirty="0">
                <a:latin typeface="Times New Roman" pitchFamily="18" charset="0"/>
                <a:cs typeface="Times New Roman" pitchFamily="18" charset="0"/>
              </a:rPr>
              <a:t>	&lt;!--  This is </a:t>
            </a:r>
          </a:p>
          <a:p>
            <a:pPr>
              <a:lnSpc>
                <a:spcPct val="90000"/>
              </a:lnSpc>
              <a:buFont typeface="Wingdings" pitchFamily="2" charset="2"/>
              <a:buNone/>
            </a:pPr>
            <a:r>
              <a:rPr lang="en-US" sz="2400" dirty="0">
                <a:latin typeface="Times New Roman" pitchFamily="18" charset="0"/>
                <a:cs typeface="Times New Roman" pitchFamily="18" charset="0"/>
              </a:rPr>
              <a:t>			multi line comment</a:t>
            </a:r>
          </a:p>
          <a:p>
            <a:pPr>
              <a:lnSpc>
                <a:spcPct val="90000"/>
              </a:lnSpc>
              <a:buFont typeface="Wingdings" pitchFamily="2" charset="2"/>
              <a:buNone/>
            </a:pPr>
            <a:r>
              <a:rPr lang="en-US" sz="2400" dirty="0">
                <a:latin typeface="Times New Roman" pitchFamily="18" charset="0"/>
                <a:cs typeface="Times New Roman" pitchFamily="18" charset="0"/>
              </a:rPr>
              <a:t>		--&gt;</a:t>
            </a:r>
          </a:p>
          <a:p>
            <a:pPr>
              <a:lnSpc>
                <a:spcPct val="90000"/>
              </a:lnSpc>
            </a:pPr>
            <a:endParaRPr lang="en-US" sz="2400" dirty="0">
              <a:latin typeface="Times New Roman" pitchFamily="18" charset="0"/>
              <a:cs typeface="Times New Roman" pitchFamily="18" charset="0"/>
            </a:endParaRPr>
          </a:p>
          <a:p>
            <a:pPr>
              <a:lnSpc>
                <a:spcPct val="90000"/>
              </a:lnSpc>
            </a:pPr>
            <a:r>
              <a:rPr lang="en-US" sz="2400" dirty="0">
                <a:latin typeface="Times New Roman" pitchFamily="18" charset="0"/>
                <a:cs typeface="Times New Roman" pitchFamily="18" charset="0"/>
              </a:rPr>
              <a:t>Single line Comment</a:t>
            </a:r>
          </a:p>
          <a:p>
            <a:pPr>
              <a:lnSpc>
                <a:spcPct val="90000"/>
              </a:lnSpc>
              <a:buFont typeface="Wingdings" pitchFamily="2" charset="2"/>
              <a:buNone/>
            </a:pPr>
            <a:r>
              <a:rPr lang="en-US" sz="2400" dirty="0">
                <a:latin typeface="Times New Roman" pitchFamily="18" charset="0"/>
                <a:cs typeface="Times New Roman" pitchFamily="18" charset="0"/>
              </a:rPr>
              <a:t>	&lt;!-- This is a single line comment --&gt;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b="1" dirty="0">
                <a:latin typeface="Times New Roman" pitchFamily="18" charset="0"/>
                <a:cs typeface="Times New Roman" pitchFamily="18" charset="0"/>
              </a:rPr>
              <a:t> Design Issues cont…. </a:t>
            </a:r>
          </a:p>
        </p:txBody>
      </p:sp>
      <p:sp>
        <p:nvSpPr>
          <p:cNvPr id="3" name="Date Placeholder 2"/>
          <p:cNvSpPr>
            <a:spLocks noGrp="1"/>
          </p:cNvSpPr>
          <p:nvPr>
            <p:ph type="dt" sz="half" idx="10"/>
          </p:nvPr>
        </p:nvSpPr>
        <p:spPr/>
        <p:txBody>
          <a:bodyPr/>
          <a:lstStyle/>
          <a:p>
            <a:pPr>
              <a:defRPr/>
            </a:pPr>
            <a:fld id="{CA608E7A-E211-4866-9DD2-F1D065689CA9}" type="datetime1">
              <a:rPr lang="en-US" smtClean="0"/>
              <a:pPr>
                <a:defRPr/>
              </a:pPr>
              <a:t>1/14/2025</a:t>
            </a:fld>
            <a:endParaRPr lang="en-US"/>
          </a:p>
        </p:txBody>
      </p:sp>
      <p:sp>
        <p:nvSpPr>
          <p:cNvPr id="5" name="Content Placeholder 4"/>
          <p:cNvSpPr>
            <a:spLocks noGrp="1"/>
          </p:cNvSpPr>
          <p:nvPr>
            <p:ph sz="quarter" idx="1"/>
          </p:nvPr>
        </p:nvSpPr>
        <p:spPr/>
        <p:txBody>
          <a:bodyPr>
            <a:normAutofit fontScale="92500" lnSpcReduction="10000"/>
          </a:bodyPr>
          <a:lstStyle/>
          <a:p>
            <a:pPr lvl="1"/>
            <a:r>
              <a:rPr lang="en-US" sz="2600" b="1" dirty="0">
                <a:latin typeface="Times New Roman" pitchFamily="18" charset="0"/>
                <a:cs typeface="Times New Roman" pitchFamily="18" charset="0"/>
              </a:rPr>
              <a:t>Bandwidth  and Cache support</a:t>
            </a:r>
          </a:p>
          <a:p>
            <a:pPr lvl="2" algn="just"/>
            <a:r>
              <a:rPr lang="en-US" sz="2200" dirty="0">
                <a:latin typeface="Times New Roman" pitchFamily="18" charset="0"/>
                <a:cs typeface="Times New Roman" pitchFamily="18" charset="0"/>
              </a:rPr>
              <a:t>User have different connection speed </a:t>
            </a:r>
          </a:p>
          <a:p>
            <a:pPr lvl="2" algn="just"/>
            <a:r>
              <a:rPr lang="en-US" sz="2200" dirty="0">
                <a:latin typeface="Times New Roman" pitchFamily="18" charset="0"/>
                <a:cs typeface="Times New Roman" pitchFamily="18" charset="0"/>
              </a:rPr>
              <a:t>Low speed- response time is more – so user will move to the other site</a:t>
            </a:r>
          </a:p>
          <a:p>
            <a:pPr lvl="2" algn="just"/>
            <a:r>
              <a:rPr lang="en-US" sz="2200" dirty="0">
                <a:latin typeface="Times New Roman" pitchFamily="18" charset="0"/>
                <a:cs typeface="Times New Roman" pitchFamily="18" charset="0"/>
              </a:rPr>
              <a:t>So while designing consider low speed user like dial-up connection- limit the graphics.</a:t>
            </a:r>
          </a:p>
          <a:p>
            <a:pPr lvl="2" algn="just"/>
            <a:r>
              <a:rPr lang="en-US" sz="2200" dirty="0">
                <a:latin typeface="Times New Roman" pitchFamily="18" charset="0"/>
                <a:cs typeface="Times New Roman" pitchFamily="18" charset="0"/>
              </a:rPr>
              <a:t>High speed connection- more attractive graphics can be used to design attractive pages.</a:t>
            </a:r>
          </a:p>
          <a:p>
            <a:pPr lvl="2" algn="just"/>
            <a:r>
              <a:rPr lang="en-US" sz="2200" dirty="0">
                <a:latin typeface="Times New Roman" pitchFamily="18" charset="0"/>
                <a:cs typeface="Times New Roman" pitchFamily="18" charset="0"/>
              </a:rPr>
              <a:t>Temporary memory provided by browser called </a:t>
            </a:r>
            <a:r>
              <a:rPr lang="en-US" sz="2200" b="1" dirty="0">
                <a:latin typeface="Times New Roman" pitchFamily="18" charset="0"/>
                <a:cs typeface="Times New Roman" pitchFamily="18" charset="0"/>
              </a:rPr>
              <a:t>cache</a:t>
            </a:r>
            <a:r>
              <a:rPr lang="en-US" sz="2200" dirty="0">
                <a:latin typeface="Times New Roman" pitchFamily="18" charset="0"/>
                <a:cs typeface="Times New Roman" pitchFamily="18" charset="0"/>
              </a:rPr>
              <a:t> to store the graphics .</a:t>
            </a:r>
          </a:p>
          <a:p>
            <a:pPr lvl="2" algn="just"/>
            <a:r>
              <a:rPr lang="en-US" sz="2200" dirty="0">
                <a:latin typeface="Times New Roman" pitchFamily="18" charset="0"/>
                <a:cs typeface="Times New Roman" pitchFamily="18" charset="0"/>
              </a:rPr>
              <a:t>When URL  given for first time –HTML file with all graphics  files downloaded and displayed .</a:t>
            </a:r>
          </a:p>
          <a:p>
            <a:pPr lvl="2" algn="just"/>
            <a:r>
              <a:rPr lang="en-US" sz="2200" dirty="0">
                <a:latin typeface="Times New Roman" pitchFamily="18" charset="0"/>
                <a:cs typeface="Times New Roman" pitchFamily="18" charset="0"/>
              </a:rPr>
              <a:t>Images downloaded  are stored in cache for specified time </a:t>
            </a:r>
          </a:p>
          <a:p>
            <a:pPr lvl="1" algn="just"/>
            <a:endParaRPr lang="en-US" sz="2200" dirty="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Date Placeholder 4"/>
          <p:cNvSpPr>
            <a:spLocks noGrp="1"/>
          </p:cNvSpPr>
          <p:nvPr>
            <p:ph type="dt" sz="half" idx="11"/>
          </p:nvPr>
        </p:nvSpPr>
        <p:spPr/>
        <p:txBody>
          <a:bodyPr/>
          <a:lstStyle/>
          <a:p>
            <a:fld id="{E721E217-AF63-4EF8-A567-A4EDAA7654C8}" type="datetime1">
              <a:rPr lang="en-US" smtClean="0"/>
              <a:pPr/>
              <a:t>1/14/2025</a:t>
            </a:fld>
            <a:endParaRPr lang="en-US"/>
          </a:p>
        </p:txBody>
      </p:sp>
      <p:sp>
        <p:nvSpPr>
          <p:cNvPr id="750594" name="Rectangle 2"/>
          <p:cNvSpPr>
            <a:spLocks noGrp="1" noChangeArrowheads="1"/>
          </p:cNvSpPr>
          <p:nvPr>
            <p:ph type="title"/>
          </p:nvPr>
        </p:nvSpPr>
        <p:spPr>
          <a:xfrm>
            <a:off x="457200" y="0"/>
            <a:ext cx="8229600" cy="914400"/>
          </a:xfrm>
        </p:spPr>
        <p:txBody>
          <a:bodyPr/>
          <a:lstStyle/>
          <a:p>
            <a:r>
              <a:rPr lang="en-US" sz="3600" b="1" dirty="0">
                <a:latin typeface="Times New Roman" pitchFamily="18" charset="0"/>
                <a:cs typeface="Times New Roman" pitchFamily="18" charset="0"/>
              </a:rPr>
              <a:t>A Typical XML document</a:t>
            </a:r>
          </a:p>
        </p:txBody>
      </p:sp>
      <p:sp>
        <p:nvSpPr>
          <p:cNvPr id="750595" name="Rectangle 3"/>
          <p:cNvSpPr>
            <a:spLocks noGrp="1" noChangeArrowheads="1"/>
          </p:cNvSpPr>
          <p:nvPr>
            <p:ph type="body" idx="1"/>
          </p:nvPr>
        </p:nvSpPr>
        <p:spPr>
          <a:xfrm>
            <a:off x="703385" y="1600200"/>
            <a:ext cx="7948246" cy="4876800"/>
          </a:xfrm>
        </p:spPr>
        <p:txBody>
          <a:bodyPr/>
          <a:lstStyle/>
          <a:p>
            <a:pPr>
              <a:lnSpc>
                <a:spcPct val="80000"/>
              </a:lnSpc>
              <a:buFont typeface="Wingdings" pitchFamily="2" charset="2"/>
              <a:buNone/>
            </a:pPr>
            <a:endParaRPr lang="en-US" sz="1800" dirty="0">
              <a:latin typeface="Times New Roman" pitchFamily="18" charset="0"/>
              <a:cs typeface="Times New Roman" pitchFamily="18" charset="0"/>
            </a:endParaRPr>
          </a:p>
          <a:p>
            <a:pPr>
              <a:lnSpc>
                <a:spcPct val="80000"/>
              </a:lnSpc>
              <a:buFont typeface="Wingdings" pitchFamily="2" charset="2"/>
              <a:buNone/>
            </a:pPr>
            <a:r>
              <a:rPr lang="en-US" sz="1800" dirty="0">
                <a:latin typeface="Times New Roman" pitchFamily="18" charset="0"/>
                <a:cs typeface="Times New Roman" pitchFamily="18" charset="0"/>
              </a:rPr>
              <a:t>&lt;?xml version="1.0" encoding="UTF-8"?&gt;</a:t>
            </a:r>
          </a:p>
          <a:p>
            <a:pPr algn="just">
              <a:lnSpc>
                <a:spcPct val="80000"/>
              </a:lnSpc>
              <a:buFont typeface="Wingdings" pitchFamily="2" charset="2"/>
              <a:buNone/>
            </a:pPr>
            <a:r>
              <a:rPr lang="en-US" sz="1800" dirty="0">
                <a:solidFill>
                  <a:srgbClr val="000000"/>
                </a:solidFill>
                <a:latin typeface="Times New Roman" pitchFamily="18" charset="0"/>
                <a:cs typeface="Times New Roman" pitchFamily="18" charset="0"/>
              </a:rPr>
              <a:t>&lt;?</a:t>
            </a:r>
            <a:r>
              <a:rPr lang="en-US" sz="1800" dirty="0" err="1">
                <a:solidFill>
                  <a:srgbClr val="000000"/>
                </a:solidFill>
                <a:latin typeface="Times New Roman" pitchFamily="18" charset="0"/>
                <a:cs typeface="Times New Roman" pitchFamily="18" charset="0"/>
              </a:rPr>
              <a:t>xml:stylesheet</a:t>
            </a:r>
            <a:r>
              <a:rPr lang="en-US" sz="1800" dirty="0">
                <a:solidFill>
                  <a:srgbClr val="000000"/>
                </a:solidFill>
                <a:latin typeface="Times New Roman" pitchFamily="18" charset="0"/>
                <a:cs typeface="Times New Roman" pitchFamily="18" charset="0"/>
              </a:rPr>
              <a:t> type="text/</a:t>
            </a:r>
            <a:r>
              <a:rPr lang="en-US" sz="1800" dirty="0" err="1">
                <a:solidFill>
                  <a:srgbClr val="000000"/>
                </a:solidFill>
                <a:latin typeface="Times New Roman" pitchFamily="18" charset="0"/>
                <a:cs typeface="Times New Roman" pitchFamily="18" charset="0"/>
              </a:rPr>
              <a:t>xsl</a:t>
            </a:r>
            <a:r>
              <a:rPr lang="en-US" sz="1800" dirty="0">
                <a:solidFill>
                  <a:srgbClr val="000000"/>
                </a:solidFill>
                <a:latin typeface="Times New Roman" pitchFamily="18" charset="0"/>
                <a:cs typeface="Times New Roman" pitchFamily="18" charset="0"/>
              </a:rPr>
              <a:t>" </a:t>
            </a:r>
            <a:r>
              <a:rPr lang="en-US" sz="1800" dirty="0" err="1">
                <a:solidFill>
                  <a:srgbClr val="000000"/>
                </a:solidFill>
                <a:latin typeface="Times New Roman" pitchFamily="18" charset="0"/>
                <a:cs typeface="Times New Roman" pitchFamily="18" charset="0"/>
              </a:rPr>
              <a:t>href</a:t>
            </a:r>
            <a:r>
              <a:rPr lang="en-US" sz="1800" dirty="0">
                <a:solidFill>
                  <a:srgbClr val="000000"/>
                </a:solidFill>
                <a:latin typeface="Times New Roman" pitchFamily="18" charset="0"/>
                <a:cs typeface="Times New Roman" pitchFamily="18" charset="0"/>
              </a:rPr>
              <a:t>="</a:t>
            </a:r>
            <a:r>
              <a:rPr lang="en-US" sz="1800" dirty="0" err="1">
                <a:solidFill>
                  <a:srgbClr val="000000"/>
                </a:solidFill>
                <a:latin typeface="Times New Roman" pitchFamily="18" charset="0"/>
                <a:cs typeface="Times New Roman" pitchFamily="18" charset="0"/>
              </a:rPr>
              <a:t>url</a:t>
            </a:r>
            <a:r>
              <a:rPr lang="en-US" sz="1800" dirty="0">
                <a:solidFill>
                  <a:srgbClr val="000000"/>
                </a:solidFill>
                <a:latin typeface="Times New Roman" pitchFamily="18" charset="0"/>
                <a:cs typeface="Times New Roman" pitchFamily="18" charset="0"/>
              </a:rPr>
              <a:t> of the </a:t>
            </a:r>
            <a:r>
              <a:rPr lang="en-US" sz="1800" dirty="0" err="1">
                <a:solidFill>
                  <a:srgbClr val="000000"/>
                </a:solidFill>
                <a:latin typeface="Times New Roman" pitchFamily="18" charset="0"/>
                <a:cs typeface="Times New Roman" pitchFamily="18" charset="0"/>
              </a:rPr>
              <a:t>xsl</a:t>
            </a:r>
            <a:r>
              <a:rPr lang="en-US" sz="1800" dirty="0">
                <a:solidFill>
                  <a:srgbClr val="000000"/>
                </a:solidFill>
                <a:latin typeface="Times New Roman" pitchFamily="18" charset="0"/>
                <a:cs typeface="Times New Roman" pitchFamily="18" charset="0"/>
              </a:rPr>
              <a:t> file"?&gt;</a:t>
            </a:r>
            <a:endParaRPr lang="en-US" sz="1800" dirty="0">
              <a:latin typeface="Times New Roman" pitchFamily="18" charset="0"/>
              <a:cs typeface="Times New Roman" pitchFamily="18" charset="0"/>
            </a:endParaRPr>
          </a:p>
          <a:p>
            <a:pPr>
              <a:lnSpc>
                <a:spcPct val="80000"/>
              </a:lnSpc>
              <a:buFont typeface="Wingdings" pitchFamily="2" charset="2"/>
              <a:buNone/>
            </a:pPr>
            <a:r>
              <a:rPr lang="en-US" sz="1800" dirty="0">
                <a:latin typeface="Times New Roman" pitchFamily="18" charset="0"/>
                <a:cs typeface="Times New Roman" pitchFamily="18" charset="0"/>
              </a:rPr>
              <a:t>&lt;</a:t>
            </a:r>
            <a:r>
              <a:rPr lang="en-US" sz="1800" dirty="0" err="1">
                <a:latin typeface="Times New Roman" pitchFamily="18" charset="0"/>
                <a:cs typeface="Times New Roman" pitchFamily="18" charset="0"/>
              </a:rPr>
              <a:t>BookInfo</a:t>
            </a:r>
            <a:r>
              <a:rPr lang="en-US" sz="1800" dirty="0">
                <a:latin typeface="Times New Roman" pitchFamily="18" charset="0"/>
                <a:cs typeface="Times New Roman" pitchFamily="18" charset="0"/>
              </a:rPr>
              <a:t>&gt;</a:t>
            </a:r>
          </a:p>
          <a:p>
            <a:pPr>
              <a:lnSpc>
                <a:spcPct val="80000"/>
              </a:lnSpc>
              <a:buFont typeface="Wingdings" pitchFamily="2" charset="2"/>
              <a:buNone/>
            </a:pPr>
            <a:r>
              <a:rPr lang="en-US" sz="1800" dirty="0">
                <a:latin typeface="Times New Roman" pitchFamily="18" charset="0"/>
                <a:cs typeface="Times New Roman" pitchFamily="18" charset="0"/>
              </a:rPr>
              <a:t>	&lt;Book&gt;</a:t>
            </a:r>
          </a:p>
          <a:p>
            <a:pPr>
              <a:lnSpc>
                <a:spcPct val="80000"/>
              </a:lnSpc>
              <a:buFont typeface="Wingdings" pitchFamily="2" charset="2"/>
              <a:buNone/>
            </a:pP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BookName</a:t>
            </a:r>
            <a:r>
              <a:rPr lang="en-US" sz="1800" dirty="0">
                <a:latin typeface="Times New Roman" pitchFamily="18" charset="0"/>
                <a:cs typeface="Times New Roman" pitchFamily="18" charset="0"/>
              </a:rPr>
              <a:t> </a:t>
            </a:r>
            <a:r>
              <a:rPr lang="en-US" sz="1800" dirty="0">
                <a:solidFill>
                  <a:srgbClr val="000000"/>
                </a:solidFill>
                <a:latin typeface="Times New Roman" pitchFamily="18" charset="0"/>
                <a:cs typeface="Times New Roman" pitchFamily="18" charset="0"/>
              </a:rPr>
              <a:t>category=“Software”</a:t>
            </a:r>
            <a:r>
              <a:rPr lang="en-US" sz="1800" dirty="0">
                <a:latin typeface="Times New Roman" pitchFamily="18" charset="0"/>
                <a:cs typeface="Times New Roman" pitchFamily="18" charset="0"/>
              </a:rPr>
              <a:t>&gt;Introduction to J2EE&lt;/</a:t>
            </a:r>
            <a:r>
              <a:rPr lang="en-US" sz="1800" dirty="0" err="1">
                <a:latin typeface="Times New Roman" pitchFamily="18" charset="0"/>
                <a:cs typeface="Times New Roman" pitchFamily="18" charset="0"/>
              </a:rPr>
              <a:t>BookName</a:t>
            </a:r>
            <a:r>
              <a:rPr lang="en-US" sz="1800" dirty="0">
                <a:latin typeface="Times New Roman" pitchFamily="18" charset="0"/>
                <a:cs typeface="Times New Roman" pitchFamily="18" charset="0"/>
              </a:rPr>
              <a:t>&gt;</a:t>
            </a:r>
          </a:p>
          <a:p>
            <a:pPr>
              <a:lnSpc>
                <a:spcPct val="80000"/>
              </a:lnSpc>
              <a:buFont typeface="Wingdings" pitchFamily="2" charset="2"/>
              <a:buNone/>
            </a:pP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BookPrice</a:t>
            </a:r>
            <a:r>
              <a:rPr lang="en-US" sz="1800" dirty="0">
                <a:latin typeface="Times New Roman" pitchFamily="18" charset="0"/>
                <a:cs typeface="Times New Roman" pitchFamily="18" charset="0"/>
              </a:rPr>
              <a:t>&gt;$ 33 &lt;/</a:t>
            </a:r>
            <a:r>
              <a:rPr lang="en-US" sz="1800" dirty="0" err="1">
                <a:latin typeface="Times New Roman" pitchFamily="18" charset="0"/>
                <a:cs typeface="Times New Roman" pitchFamily="18" charset="0"/>
              </a:rPr>
              <a:t>BookPrice</a:t>
            </a:r>
            <a:r>
              <a:rPr lang="en-US" sz="1800" dirty="0">
                <a:latin typeface="Times New Roman" pitchFamily="18" charset="0"/>
                <a:cs typeface="Times New Roman" pitchFamily="18" charset="0"/>
              </a:rPr>
              <a:t>&gt;</a:t>
            </a:r>
          </a:p>
          <a:p>
            <a:pPr>
              <a:lnSpc>
                <a:spcPct val="80000"/>
              </a:lnSpc>
              <a:buFont typeface="Wingdings" pitchFamily="2" charset="2"/>
              <a:buNone/>
            </a:pP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BookAuthor</a:t>
            </a:r>
            <a:r>
              <a:rPr lang="en-US" sz="1800" dirty="0">
                <a:latin typeface="Times New Roman" pitchFamily="18" charset="0"/>
                <a:cs typeface="Times New Roman" pitchFamily="18" charset="0"/>
              </a:rPr>
              <a:t>&gt;Tom Harry &lt;/</a:t>
            </a:r>
            <a:r>
              <a:rPr lang="en-US" sz="1800" dirty="0" err="1">
                <a:latin typeface="Times New Roman" pitchFamily="18" charset="0"/>
                <a:cs typeface="Times New Roman" pitchFamily="18" charset="0"/>
              </a:rPr>
              <a:t>BookAuthor</a:t>
            </a:r>
            <a:r>
              <a:rPr lang="en-US" sz="1800" dirty="0">
                <a:latin typeface="Times New Roman" pitchFamily="18" charset="0"/>
                <a:cs typeface="Times New Roman" pitchFamily="18" charset="0"/>
              </a:rPr>
              <a:t>&gt;</a:t>
            </a:r>
          </a:p>
          <a:p>
            <a:pPr>
              <a:lnSpc>
                <a:spcPct val="80000"/>
              </a:lnSpc>
              <a:buFont typeface="Wingdings" pitchFamily="2" charset="2"/>
              <a:buNone/>
            </a:pPr>
            <a:r>
              <a:rPr lang="en-US" sz="1800" dirty="0">
                <a:latin typeface="Times New Roman" pitchFamily="18" charset="0"/>
                <a:cs typeface="Times New Roman" pitchFamily="18" charset="0"/>
              </a:rPr>
              <a:t>	&lt;/Book&gt;</a:t>
            </a:r>
          </a:p>
          <a:p>
            <a:pPr>
              <a:lnSpc>
                <a:spcPct val="80000"/>
              </a:lnSpc>
              <a:buFont typeface="Wingdings" pitchFamily="2" charset="2"/>
              <a:buNone/>
            </a:pPr>
            <a:r>
              <a:rPr lang="en-US" sz="1800" dirty="0">
                <a:latin typeface="Times New Roman" pitchFamily="18" charset="0"/>
                <a:cs typeface="Times New Roman" pitchFamily="18" charset="0"/>
              </a:rPr>
              <a:t>	&lt;Book&gt;</a:t>
            </a:r>
          </a:p>
          <a:p>
            <a:pPr>
              <a:lnSpc>
                <a:spcPct val="80000"/>
              </a:lnSpc>
              <a:buFont typeface="Wingdings" pitchFamily="2" charset="2"/>
              <a:buNone/>
            </a:pP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BookName</a:t>
            </a:r>
            <a:r>
              <a:rPr lang="en-US" sz="1800" dirty="0">
                <a:latin typeface="Times New Roman" pitchFamily="18" charset="0"/>
                <a:cs typeface="Times New Roman" pitchFamily="18" charset="0"/>
              </a:rPr>
              <a:t> </a:t>
            </a:r>
            <a:r>
              <a:rPr lang="en-US" sz="1800" dirty="0">
                <a:solidFill>
                  <a:srgbClr val="000000"/>
                </a:solidFill>
                <a:latin typeface="Times New Roman" pitchFamily="18" charset="0"/>
                <a:cs typeface="Times New Roman" pitchFamily="18" charset="0"/>
              </a:rPr>
              <a:t>category=“Hardware”</a:t>
            </a:r>
            <a:r>
              <a:rPr lang="en-US" sz="1800" dirty="0">
                <a:latin typeface="Times New Roman" pitchFamily="18" charset="0"/>
                <a:cs typeface="Times New Roman" pitchFamily="18" charset="0"/>
              </a:rPr>
              <a:t>&gt;8086 </a:t>
            </a:r>
            <a:r>
              <a:rPr lang="en-US" sz="1800" dirty="0" err="1">
                <a:latin typeface="Times New Roman" pitchFamily="18" charset="0"/>
                <a:cs typeface="Times New Roman" pitchFamily="18" charset="0"/>
              </a:rPr>
              <a:t>Microporcessor</a:t>
            </a:r>
            <a:r>
              <a:rPr lang="en-US" sz="1800" dirty="0">
                <a:latin typeface="Times New Roman" pitchFamily="18" charset="0"/>
                <a:cs typeface="Times New Roman" pitchFamily="18" charset="0"/>
              </a:rPr>
              <a:t>&lt;/</a:t>
            </a:r>
            <a:r>
              <a:rPr lang="en-US" sz="1800" dirty="0" err="1">
                <a:latin typeface="Times New Roman" pitchFamily="18" charset="0"/>
                <a:cs typeface="Times New Roman" pitchFamily="18" charset="0"/>
              </a:rPr>
              <a:t>BookName</a:t>
            </a:r>
            <a:r>
              <a:rPr lang="en-US" sz="1800" dirty="0">
                <a:latin typeface="Times New Roman" pitchFamily="18" charset="0"/>
                <a:cs typeface="Times New Roman" pitchFamily="18" charset="0"/>
              </a:rPr>
              <a:t>&gt;</a:t>
            </a:r>
          </a:p>
          <a:p>
            <a:pPr>
              <a:lnSpc>
                <a:spcPct val="80000"/>
              </a:lnSpc>
              <a:buFont typeface="Wingdings" pitchFamily="2" charset="2"/>
              <a:buNone/>
            </a:pP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BookPrice</a:t>
            </a:r>
            <a:r>
              <a:rPr lang="en-US" sz="1800" dirty="0">
                <a:latin typeface="Times New Roman" pitchFamily="18" charset="0"/>
                <a:cs typeface="Times New Roman" pitchFamily="18" charset="0"/>
              </a:rPr>
              <a:t>&gt;$ 29 &lt;/</a:t>
            </a:r>
            <a:r>
              <a:rPr lang="en-US" sz="1800" dirty="0" err="1">
                <a:latin typeface="Times New Roman" pitchFamily="18" charset="0"/>
                <a:cs typeface="Times New Roman" pitchFamily="18" charset="0"/>
              </a:rPr>
              <a:t>BookPrice</a:t>
            </a:r>
            <a:r>
              <a:rPr lang="en-US" sz="1800" dirty="0">
                <a:latin typeface="Times New Roman" pitchFamily="18" charset="0"/>
                <a:cs typeface="Times New Roman" pitchFamily="18" charset="0"/>
              </a:rPr>
              <a:t>&gt;</a:t>
            </a:r>
          </a:p>
          <a:p>
            <a:pPr>
              <a:lnSpc>
                <a:spcPct val="80000"/>
              </a:lnSpc>
              <a:buFont typeface="Wingdings" pitchFamily="2" charset="2"/>
              <a:buNone/>
            </a:pPr>
            <a:r>
              <a:rPr lang="en-US" sz="1800" dirty="0">
                <a:latin typeface="Times New Roman" pitchFamily="18" charset="0"/>
                <a:cs typeface="Times New Roman" pitchFamily="18" charset="0"/>
              </a:rPr>
              <a:t>	          &lt;</a:t>
            </a:r>
            <a:r>
              <a:rPr lang="en-US" sz="1800" dirty="0" err="1">
                <a:latin typeface="Times New Roman" pitchFamily="18" charset="0"/>
                <a:cs typeface="Times New Roman" pitchFamily="18" charset="0"/>
              </a:rPr>
              <a:t>BookAuthor</a:t>
            </a:r>
            <a:r>
              <a:rPr lang="en-US" sz="1800" dirty="0">
                <a:latin typeface="Times New Roman" pitchFamily="18" charset="0"/>
                <a:cs typeface="Times New Roman" pitchFamily="18" charset="0"/>
              </a:rPr>
              <a:t>&gt;</a:t>
            </a:r>
            <a:r>
              <a:rPr lang="en-US" sz="1800" dirty="0" err="1">
                <a:latin typeface="Times New Roman" pitchFamily="18" charset="0"/>
                <a:cs typeface="Times New Roman" pitchFamily="18" charset="0"/>
              </a:rPr>
              <a:t>D.Hall</a:t>
            </a:r>
            <a:r>
              <a:rPr lang="en-US" sz="1800" dirty="0">
                <a:latin typeface="Times New Roman" pitchFamily="18" charset="0"/>
                <a:cs typeface="Times New Roman" pitchFamily="18" charset="0"/>
              </a:rPr>
              <a:t>&lt;/</a:t>
            </a:r>
            <a:r>
              <a:rPr lang="en-US" sz="1800" dirty="0" err="1">
                <a:latin typeface="Times New Roman" pitchFamily="18" charset="0"/>
                <a:cs typeface="Times New Roman" pitchFamily="18" charset="0"/>
              </a:rPr>
              <a:t>BookAuthor</a:t>
            </a:r>
            <a:r>
              <a:rPr lang="en-US" sz="1800" dirty="0">
                <a:latin typeface="Times New Roman" pitchFamily="18" charset="0"/>
                <a:cs typeface="Times New Roman" pitchFamily="18" charset="0"/>
              </a:rPr>
              <a:t>&gt;  	</a:t>
            </a:r>
          </a:p>
          <a:p>
            <a:pPr>
              <a:lnSpc>
                <a:spcPct val="80000"/>
              </a:lnSpc>
              <a:buFont typeface="Wingdings" pitchFamily="2" charset="2"/>
              <a:buNone/>
            </a:pPr>
            <a:r>
              <a:rPr lang="en-US" sz="1800" dirty="0">
                <a:latin typeface="Times New Roman" pitchFamily="18" charset="0"/>
                <a:cs typeface="Times New Roman" pitchFamily="18" charset="0"/>
              </a:rPr>
              <a:t>	&lt;/Book&gt;</a:t>
            </a:r>
          </a:p>
          <a:p>
            <a:pPr>
              <a:lnSpc>
                <a:spcPct val="80000"/>
              </a:lnSpc>
              <a:buFont typeface="Wingdings" pitchFamily="2" charset="2"/>
              <a:buNone/>
            </a:pPr>
            <a:r>
              <a:rPr lang="en-US" sz="1800" dirty="0">
                <a:latin typeface="Times New Roman" pitchFamily="18" charset="0"/>
                <a:cs typeface="Times New Roman" pitchFamily="18" charset="0"/>
              </a:rPr>
              <a:t>&lt;/</a:t>
            </a:r>
            <a:r>
              <a:rPr lang="en-US" sz="1800" dirty="0" err="1">
                <a:latin typeface="Times New Roman" pitchFamily="18" charset="0"/>
                <a:cs typeface="Times New Roman" pitchFamily="18" charset="0"/>
              </a:rPr>
              <a:t>BookInfo</a:t>
            </a:r>
            <a:r>
              <a:rPr lang="en-US" sz="1800" dirty="0">
                <a:latin typeface="Times New Roman" pitchFamily="18" charset="0"/>
                <a:cs typeface="Times New Roman" pitchFamily="18" charset="0"/>
              </a:rPr>
              <a:t>&gt;</a:t>
            </a:r>
          </a:p>
        </p:txBody>
      </p:sp>
      <p:sp>
        <p:nvSpPr>
          <p:cNvPr id="750601" name="AutoShape 9"/>
          <p:cNvSpPr>
            <a:spLocks noChangeArrowheads="1"/>
          </p:cNvSpPr>
          <p:nvPr/>
        </p:nvSpPr>
        <p:spPr bwMode="auto">
          <a:xfrm>
            <a:off x="5838092" y="2667000"/>
            <a:ext cx="1688123" cy="533400"/>
          </a:xfrm>
          <a:prstGeom prst="wedgeRoundRectCallout">
            <a:avLst>
              <a:gd name="adj1" fmla="val -284375"/>
              <a:gd name="adj2" fmla="val -26486"/>
              <a:gd name="adj3" fmla="val 16667"/>
            </a:avLst>
          </a:prstGeom>
          <a:solidFill>
            <a:schemeClr val="accent1"/>
          </a:solidFill>
          <a:ln w="9525">
            <a:solidFill>
              <a:schemeClr val="tx1"/>
            </a:solidFill>
            <a:miter lim="800000"/>
            <a:headEnd/>
            <a:tailEnd/>
          </a:ln>
          <a:effectLst/>
        </p:spPr>
        <p:txBody>
          <a:bodyPr/>
          <a:lstStyle/>
          <a:p>
            <a:r>
              <a:rPr lang="en-US"/>
              <a:t>Root element</a:t>
            </a:r>
          </a:p>
        </p:txBody>
      </p:sp>
      <p:sp>
        <p:nvSpPr>
          <p:cNvPr id="750602" name="AutoShape 10"/>
          <p:cNvSpPr>
            <a:spLocks noChangeArrowheads="1"/>
          </p:cNvSpPr>
          <p:nvPr/>
        </p:nvSpPr>
        <p:spPr bwMode="auto">
          <a:xfrm>
            <a:off x="5978769" y="3657600"/>
            <a:ext cx="1688123" cy="762000"/>
          </a:xfrm>
          <a:prstGeom prst="wedgeRoundRectCallout">
            <a:avLst>
              <a:gd name="adj1" fmla="val -154167"/>
              <a:gd name="adj2" fmla="val 70000"/>
              <a:gd name="adj3" fmla="val 16667"/>
            </a:avLst>
          </a:prstGeom>
          <a:solidFill>
            <a:schemeClr val="accent1"/>
          </a:solidFill>
          <a:ln w="9525">
            <a:solidFill>
              <a:schemeClr val="tx1"/>
            </a:solidFill>
            <a:miter lim="800000"/>
            <a:headEnd/>
            <a:tailEnd/>
          </a:ln>
          <a:effectLst/>
        </p:spPr>
        <p:txBody>
          <a:bodyPr/>
          <a:lstStyle/>
          <a:p>
            <a:r>
              <a:rPr lang="en-US"/>
              <a:t>Attribute</a:t>
            </a:r>
          </a:p>
        </p:txBody>
      </p:sp>
      <p:sp>
        <p:nvSpPr>
          <p:cNvPr id="750603" name="AutoShape 11"/>
          <p:cNvSpPr>
            <a:spLocks noChangeArrowheads="1"/>
          </p:cNvSpPr>
          <p:nvPr/>
        </p:nvSpPr>
        <p:spPr bwMode="auto">
          <a:xfrm>
            <a:off x="281354" y="3276600"/>
            <a:ext cx="1336431" cy="381000"/>
          </a:xfrm>
          <a:prstGeom prst="wedgeRoundRectCallout">
            <a:avLst>
              <a:gd name="adj1" fmla="val 70722"/>
              <a:gd name="adj2" fmla="val 95000"/>
              <a:gd name="adj3" fmla="val 16667"/>
            </a:avLst>
          </a:prstGeom>
          <a:solidFill>
            <a:schemeClr val="accent1"/>
          </a:solidFill>
          <a:ln w="9525">
            <a:solidFill>
              <a:schemeClr val="tx1"/>
            </a:solidFill>
            <a:miter lim="800000"/>
            <a:headEnd/>
            <a:tailEnd/>
          </a:ln>
          <a:effectLst/>
        </p:spPr>
        <p:txBody>
          <a:bodyPr/>
          <a:lstStyle/>
          <a:p>
            <a:r>
              <a:rPr lang="en-US"/>
              <a:t>Doc ele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50601"/>
                                        </p:tgtEl>
                                        <p:attrNameLst>
                                          <p:attrName>style.visibility</p:attrName>
                                        </p:attrNameLst>
                                      </p:cBhvr>
                                      <p:to>
                                        <p:strVal val="visible"/>
                                      </p:to>
                                    </p:set>
                                    <p:animEffect transition="in" filter="blinds(horizontal)">
                                      <p:cBhvr>
                                        <p:cTn id="7" dur="500"/>
                                        <p:tgtEl>
                                          <p:spTgt spid="750601"/>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50603"/>
                                        </p:tgtEl>
                                        <p:attrNameLst>
                                          <p:attrName>style.visibility</p:attrName>
                                        </p:attrNameLst>
                                      </p:cBhvr>
                                      <p:to>
                                        <p:strVal val="visible"/>
                                      </p:to>
                                    </p:set>
                                    <p:animEffect transition="in" filter="checkerboard(across)">
                                      <p:cBhvr>
                                        <p:cTn id="12" dur="500"/>
                                        <p:tgtEl>
                                          <p:spTgt spid="750603"/>
                                        </p:tgtEl>
                                      </p:cBhvr>
                                    </p:animEffect>
                                  </p:childTnLst>
                                </p:cTn>
                              </p:par>
                            </p:childTnLst>
                          </p:cTn>
                        </p:par>
                      </p:childTnLst>
                    </p:cTn>
                  </p:par>
                  <p:par>
                    <p:cTn id="13" fill="hold">
                      <p:stCondLst>
                        <p:cond delay="indefinite"/>
                      </p:stCondLst>
                      <p:childTnLst>
                        <p:par>
                          <p:cTn id="14" fill="hold">
                            <p:stCondLst>
                              <p:cond delay="0"/>
                            </p:stCondLst>
                            <p:childTnLst>
                              <p:par>
                                <p:cTn id="15" presetID="8" presetClass="entr" presetSubtype="16" fill="hold" grpId="0" nodeType="clickEffect">
                                  <p:stCondLst>
                                    <p:cond delay="0"/>
                                  </p:stCondLst>
                                  <p:childTnLst>
                                    <p:set>
                                      <p:cBhvr>
                                        <p:cTn id="16" dur="1" fill="hold">
                                          <p:stCondLst>
                                            <p:cond delay="0"/>
                                          </p:stCondLst>
                                        </p:cTn>
                                        <p:tgtEl>
                                          <p:spTgt spid="750602"/>
                                        </p:tgtEl>
                                        <p:attrNameLst>
                                          <p:attrName>style.visibility</p:attrName>
                                        </p:attrNameLst>
                                      </p:cBhvr>
                                      <p:to>
                                        <p:strVal val="visible"/>
                                      </p:to>
                                    </p:set>
                                    <p:animEffect transition="in" filter="diamond(in)">
                                      <p:cBhvr>
                                        <p:cTn id="17" dur="2000"/>
                                        <p:tgtEl>
                                          <p:spTgt spid="750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0601" grpId="0" animBg="1"/>
      <p:bldP spid="750602" grpId="0" animBg="1"/>
      <p:bldP spid="750603" grpId="0" animBg="1"/>
    </p:bldLst>
  </p:timing>
</p:sld>
</file>

<file path=ppt/slides/slide1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Date Placeholder 4"/>
          <p:cNvSpPr>
            <a:spLocks noGrp="1"/>
          </p:cNvSpPr>
          <p:nvPr>
            <p:ph type="dt" sz="half" idx="11"/>
          </p:nvPr>
        </p:nvSpPr>
        <p:spPr/>
        <p:txBody>
          <a:bodyPr/>
          <a:lstStyle/>
          <a:p>
            <a:fld id="{E721E217-AF63-4EF8-A567-A4EDAA7654C8}" type="datetime1">
              <a:rPr lang="en-US" smtClean="0"/>
              <a:pPr/>
              <a:t>1/14/2025</a:t>
            </a:fld>
            <a:endParaRPr lang="en-US"/>
          </a:p>
        </p:txBody>
      </p:sp>
      <p:sp>
        <p:nvSpPr>
          <p:cNvPr id="750594" name="Rectangle 2"/>
          <p:cNvSpPr>
            <a:spLocks noGrp="1" noChangeArrowheads="1"/>
          </p:cNvSpPr>
          <p:nvPr>
            <p:ph type="title"/>
          </p:nvPr>
        </p:nvSpPr>
        <p:spPr>
          <a:xfrm>
            <a:off x="457200" y="0"/>
            <a:ext cx="8229600" cy="685800"/>
          </a:xfrm>
        </p:spPr>
        <p:txBody>
          <a:bodyPr/>
          <a:lstStyle/>
          <a:p>
            <a:r>
              <a:rPr lang="en-US" sz="3600" b="1" dirty="0">
                <a:latin typeface="Times New Roman" pitchFamily="18" charset="0"/>
                <a:cs typeface="Times New Roman" pitchFamily="18" charset="0"/>
              </a:rPr>
              <a:t>The XML Prolog</a:t>
            </a:r>
          </a:p>
        </p:txBody>
      </p:sp>
      <p:sp>
        <p:nvSpPr>
          <p:cNvPr id="750595" name="Rectangle 3"/>
          <p:cNvSpPr>
            <a:spLocks noGrp="1" noChangeArrowheads="1"/>
          </p:cNvSpPr>
          <p:nvPr>
            <p:ph type="body" idx="1"/>
          </p:nvPr>
        </p:nvSpPr>
        <p:spPr>
          <a:xfrm>
            <a:off x="609600" y="1066800"/>
            <a:ext cx="7948246" cy="4876800"/>
          </a:xfrm>
        </p:spPr>
        <p:txBody>
          <a:bodyPr>
            <a:noAutofit/>
          </a:bodyPr>
          <a:lstStyle/>
          <a:p>
            <a:pPr algn="just">
              <a:lnSpc>
                <a:spcPct val="80000"/>
              </a:lnSpc>
            </a:pPr>
            <a:r>
              <a:rPr lang="en-US" sz="2400" dirty="0">
                <a:latin typeface="Times New Roman" pitchFamily="18" charset="0"/>
                <a:cs typeface="Times New Roman" pitchFamily="18" charset="0"/>
              </a:rPr>
              <a:t>&lt;?xml version="1.0" encoding="UTF-8"?&gt;</a:t>
            </a:r>
          </a:p>
          <a:p>
            <a:pPr algn="just">
              <a:lnSpc>
                <a:spcPct val="80000"/>
              </a:lnSpc>
            </a:pPr>
            <a:endParaRPr lang="en-US" sz="2400" dirty="0">
              <a:latin typeface="Times New Roman" pitchFamily="18" charset="0"/>
              <a:cs typeface="Times New Roman" pitchFamily="18" charset="0"/>
            </a:endParaRPr>
          </a:p>
          <a:p>
            <a:pPr algn="just">
              <a:lnSpc>
                <a:spcPct val="80000"/>
              </a:lnSpc>
            </a:pPr>
            <a:r>
              <a:rPr lang="en-US" sz="2400" dirty="0">
                <a:solidFill>
                  <a:srgbClr val="FF0000"/>
                </a:solidFill>
                <a:latin typeface="Times New Roman" pitchFamily="18" charset="0"/>
                <a:cs typeface="Times New Roman" pitchFamily="18" charset="0"/>
              </a:rPr>
              <a:t>optional</a:t>
            </a:r>
            <a:r>
              <a:rPr lang="en-US" sz="2400" dirty="0">
                <a:latin typeface="Times New Roman" pitchFamily="18" charset="0"/>
                <a:cs typeface="Times New Roman" pitchFamily="18" charset="0"/>
              </a:rPr>
              <a:t>. If it exists, it must come first in the document. </a:t>
            </a:r>
          </a:p>
          <a:p>
            <a:pPr lvl="1" algn="just">
              <a:lnSpc>
                <a:spcPct val="80000"/>
              </a:lnSpc>
            </a:pPr>
            <a:endParaRPr lang="en-US" sz="2400" dirty="0">
              <a:solidFill>
                <a:srgbClr val="FF0000"/>
              </a:solidFill>
              <a:latin typeface="Times New Roman" pitchFamily="18" charset="0"/>
              <a:cs typeface="Times New Roman" pitchFamily="18" charset="0"/>
            </a:endParaRPr>
          </a:p>
          <a:p>
            <a:pPr algn="just">
              <a:lnSpc>
                <a:spcPct val="80000"/>
              </a:lnSpc>
            </a:pPr>
            <a:r>
              <a:rPr lang="en-US" sz="2400" dirty="0">
                <a:solidFill>
                  <a:srgbClr val="FF0000"/>
                </a:solidFill>
                <a:latin typeface="Times New Roman" pitchFamily="18" charset="0"/>
                <a:cs typeface="Times New Roman" pitchFamily="18" charset="0"/>
              </a:rPr>
              <a:t>UTF-8 </a:t>
            </a:r>
            <a:r>
              <a:rPr lang="en-US" sz="2400" dirty="0">
                <a:latin typeface="Times New Roman" pitchFamily="18" charset="0"/>
                <a:cs typeface="Times New Roman" pitchFamily="18" charset="0"/>
              </a:rPr>
              <a:t>is the default character encoding for XML documents.</a:t>
            </a:r>
          </a:p>
          <a:p>
            <a:pPr algn="just">
              <a:lnSpc>
                <a:spcPct val="80000"/>
              </a:lnSpc>
            </a:pPr>
            <a:endParaRPr lang="en-US" sz="2400" dirty="0">
              <a:latin typeface="Times New Roman" pitchFamily="18" charset="0"/>
              <a:cs typeface="Times New Roman" pitchFamily="18" charset="0"/>
            </a:endParaRPr>
          </a:p>
          <a:p>
            <a:pPr algn="just">
              <a:lnSpc>
                <a:spcPct val="80000"/>
              </a:lnSpc>
            </a:pPr>
            <a:r>
              <a:rPr lang="en-US" sz="2400" dirty="0">
                <a:latin typeface="Times New Roman" pitchFamily="18" charset="0"/>
                <a:cs typeface="Times New Roman" pitchFamily="18" charset="0"/>
              </a:rPr>
              <a:t>XML documents can contain </a:t>
            </a:r>
            <a:r>
              <a:rPr lang="en-US" sz="2400" b="1" dirty="0">
                <a:solidFill>
                  <a:srgbClr val="FF0000"/>
                </a:solidFill>
                <a:latin typeface="Times New Roman" pitchFamily="18" charset="0"/>
                <a:cs typeface="Times New Roman" pitchFamily="18" charset="0"/>
              </a:rPr>
              <a:t>international characters </a:t>
            </a:r>
            <a:r>
              <a:rPr lang="en-US" sz="2400" dirty="0">
                <a:latin typeface="Times New Roman" pitchFamily="18" charset="0"/>
                <a:cs typeface="Times New Roman" pitchFamily="18" charset="0"/>
              </a:rPr>
              <a:t>, To avoid errors, you should specify the encoding.</a:t>
            </a:r>
          </a:p>
          <a:p>
            <a:pPr algn="just">
              <a:lnSpc>
                <a:spcPct val="80000"/>
              </a:lnSpc>
            </a:pPr>
            <a:endParaRPr lang="en-US" sz="2400" b="1" dirty="0">
              <a:latin typeface="Times New Roman" pitchFamily="18" charset="0"/>
              <a:cs typeface="Times New Roman" pitchFamily="18" charset="0"/>
            </a:endParaRPr>
          </a:p>
          <a:p>
            <a:pPr algn="just">
              <a:lnSpc>
                <a:spcPct val="80000"/>
              </a:lnSpc>
            </a:pPr>
            <a:r>
              <a:rPr lang="en-US" sz="2400" b="1" dirty="0">
                <a:latin typeface="Times New Roman" pitchFamily="18" charset="0"/>
                <a:cs typeface="Times New Roman" pitchFamily="18" charset="0"/>
              </a:rPr>
              <a:t>All XML Elements Must Have a Closing Tag.</a:t>
            </a:r>
          </a:p>
          <a:p>
            <a:pPr algn="just">
              <a:lnSpc>
                <a:spcPct val="80000"/>
              </a:lnSpc>
            </a:pPr>
            <a:endParaRPr lang="en-US" sz="2400" b="1" dirty="0">
              <a:latin typeface="Times New Roman" pitchFamily="18" charset="0"/>
              <a:cs typeface="Times New Roman" pitchFamily="18" charset="0"/>
            </a:endParaRPr>
          </a:p>
          <a:p>
            <a:pPr algn="just">
              <a:lnSpc>
                <a:spcPct val="80000"/>
              </a:lnSpc>
            </a:pPr>
            <a:r>
              <a:rPr lang="en-US" sz="2400" dirty="0">
                <a:latin typeface="Times New Roman" pitchFamily="18" charset="0"/>
                <a:cs typeface="Times New Roman" pitchFamily="18" charset="0"/>
              </a:rPr>
              <a:t>XML prolog does not have a closing tag, is not a part of the XML document. </a:t>
            </a:r>
            <a:endParaRPr lang="en-US" sz="2400" b="1" dirty="0">
              <a:latin typeface="Times New Roman" pitchFamily="18" charset="0"/>
              <a:cs typeface="Times New Roman" pitchFamily="18" charset="0"/>
            </a:endParaRPr>
          </a:p>
          <a:p>
            <a:pPr algn="just">
              <a:lnSpc>
                <a:spcPct val="80000"/>
              </a:lnSpc>
            </a:pPr>
            <a:endParaRPr lang="en-US" sz="2400" dirty="0">
              <a:latin typeface="Times New Roman" pitchFamily="18" charset="0"/>
              <a:cs typeface="Times New Roman" pitchFamily="18" charset="0"/>
            </a:endParaRPr>
          </a:p>
          <a:p>
            <a:pPr algn="just">
              <a:lnSpc>
                <a:spcPct val="80000"/>
              </a:lnSpc>
              <a:buFont typeface="Wingdings" pitchFamily="2" charset="2"/>
              <a:buNone/>
            </a:pPr>
            <a:endParaRPr lang="en-US" sz="2400" dirty="0">
              <a:latin typeface="Times New Roman" pitchFamily="18" charset="0"/>
              <a:cs typeface="Times New Roman" pitchFamily="18" charset="0"/>
            </a:endParaRPr>
          </a:p>
        </p:txBody>
      </p:sp>
      <p:cxnSp>
        <p:nvCxnSpPr>
          <p:cNvPr id="9" name="Straight Arrow Connector 8"/>
          <p:cNvCxnSpPr/>
          <p:nvPr/>
        </p:nvCxnSpPr>
        <p:spPr>
          <a:xfrm flipV="1">
            <a:off x="1752600" y="1371600"/>
            <a:ext cx="381000" cy="4572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Right Brace 10"/>
          <p:cNvSpPr/>
          <p:nvPr/>
        </p:nvSpPr>
        <p:spPr>
          <a:xfrm>
            <a:off x="6324600" y="990600"/>
            <a:ext cx="304800" cy="381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Rectangle 11"/>
          <p:cNvSpPr/>
          <p:nvPr/>
        </p:nvSpPr>
        <p:spPr>
          <a:xfrm>
            <a:off x="7086600" y="990600"/>
            <a:ext cx="15240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XML Prolog</a:t>
            </a:r>
          </a:p>
        </p:txBody>
      </p:sp>
      <p:cxnSp>
        <p:nvCxnSpPr>
          <p:cNvPr id="14" name="Straight Arrow Connector 13"/>
          <p:cNvCxnSpPr/>
          <p:nvPr/>
        </p:nvCxnSpPr>
        <p:spPr>
          <a:xfrm flipH="1">
            <a:off x="6629400" y="12954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Date Placeholder 4"/>
          <p:cNvSpPr>
            <a:spLocks noGrp="1"/>
          </p:cNvSpPr>
          <p:nvPr>
            <p:ph type="dt" sz="half" idx="11"/>
          </p:nvPr>
        </p:nvSpPr>
        <p:spPr/>
        <p:txBody>
          <a:bodyPr/>
          <a:lstStyle/>
          <a:p>
            <a:fld id="{E721E217-AF63-4EF8-A567-A4EDAA7654C8}" type="datetime1">
              <a:rPr lang="en-US" smtClean="0"/>
              <a:pPr/>
              <a:t>1/14/2025</a:t>
            </a:fld>
            <a:endParaRPr lang="en-US"/>
          </a:p>
        </p:txBody>
      </p:sp>
      <p:sp>
        <p:nvSpPr>
          <p:cNvPr id="750594" name="Rectangle 2"/>
          <p:cNvSpPr>
            <a:spLocks noGrp="1" noChangeArrowheads="1"/>
          </p:cNvSpPr>
          <p:nvPr>
            <p:ph type="title"/>
          </p:nvPr>
        </p:nvSpPr>
        <p:spPr>
          <a:xfrm>
            <a:off x="533400" y="228600"/>
            <a:ext cx="8229600" cy="685800"/>
          </a:xfrm>
        </p:spPr>
        <p:txBody>
          <a:bodyPr/>
          <a:lstStyle/>
          <a:p>
            <a:r>
              <a:rPr lang="en-US" sz="3600" b="1" dirty="0">
                <a:latin typeface="Times New Roman" pitchFamily="18" charset="0"/>
                <a:cs typeface="Times New Roman" pitchFamily="18" charset="0"/>
              </a:rPr>
              <a:t>Entity References</a:t>
            </a:r>
          </a:p>
        </p:txBody>
      </p:sp>
      <p:sp>
        <p:nvSpPr>
          <p:cNvPr id="750595" name="Rectangle 3"/>
          <p:cNvSpPr>
            <a:spLocks noGrp="1" noChangeArrowheads="1"/>
          </p:cNvSpPr>
          <p:nvPr>
            <p:ph type="body" idx="1"/>
          </p:nvPr>
        </p:nvSpPr>
        <p:spPr>
          <a:xfrm>
            <a:off x="609600" y="1066800"/>
            <a:ext cx="7948246" cy="2667000"/>
          </a:xfrm>
        </p:spPr>
        <p:txBody>
          <a:bodyPr>
            <a:noAutofit/>
          </a:bodyPr>
          <a:lstStyle/>
          <a:p>
            <a:pPr algn="just">
              <a:lnSpc>
                <a:spcPct val="80000"/>
              </a:lnSpc>
            </a:pPr>
            <a:r>
              <a:rPr lang="en-US" sz="2400" dirty="0"/>
              <a:t>Some characters have a special meaning in XML.</a:t>
            </a:r>
          </a:p>
          <a:p>
            <a:pPr algn="just">
              <a:lnSpc>
                <a:spcPct val="80000"/>
              </a:lnSpc>
            </a:pPr>
            <a:r>
              <a:rPr lang="en-US" sz="2400" b="1" dirty="0">
                <a:solidFill>
                  <a:srgbClr val="FF0000"/>
                </a:solidFill>
              </a:rPr>
              <a:t>"&lt;" </a:t>
            </a:r>
            <a:r>
              <a:rPr lang="en-US" sz="2400" dirty="0"/>
              <a:t> : </a:t>
            </a:r>
            <a:r>
              <a:rPr lang="en-US" sz="2400" dirty="0" err="1"/>
              <a:t>eg</a:t>
            </a:r>
            <a:r>
              <a:rPr lang="en-US" sz="2400" dirty="0"/>
              <a:t>:  &lt;message&gt;salary &lt; 1000&lt;/message&gt;  </a:t>
            </a:r>
            <a:r>
              <a:rPr lang="en-US" sz="2400" b="1" dirty="0">
                <a:solidFill>
                  <a:srgbClr val="FF0000"/>
                </a:solidFill>
              </a:rPr>
              <a:t>an XML error.</a:t>
            </a:r>
          </a:p>
          <a:p>
            <a:pPr algn="just">
              <a:lnSpc>
                <a:spcPct val="80000"/>
              </a:lnSpc>
            </a:pPr>
            <a:r>
              <a:rPr lang="en-US" sz="2400" dirty="0"/>
              <a:t>replace the "&lt;" character with an </a:t>
            </a:r>
            <a:r>
              <a:rPr lang="en-US" sz="2400" b="1" dirty="0"/>
              <a:t>entity reference</a:t>
            </a:r>
            <a:r>
              <a:rPr lang="en-US" sz="2400" dirty="0"/>
              <a:t>:</a:t>
            </a:r>
          </a:p>
          <a:p>
            <a:pPr algn="just">
              <a:lnSpc>
                <a:spcPct val="80000"/>
              </a:lnSpc>
            </a:pPr>
            <a:r>
              <a:rPr lang="en-US" sz="2400" dirty="0"/>
              <a:t>&lt;message&gt;salary </a:t>
            </a:r>
            <a:r>
              <a:rPr lang="en-US" sz="2400" b="1" dirty="0">
                <a:solidFill>
                  <a:srgbClr val="FF0000"/>
                </a:solidFill>
              </a:rPr>
              <a:t>&amp;</a:t>
            </a:r>
            <a:r>
              <a:rPr lang="en-US" sz="2400" b="1" dirty="0" err="1">
                <a:solidFill>
                  <a:srgbClr val="FF0000"/>
                </a:solidFill>
              </a:rPr>
              <a:t>lt</a:t>
            </a:r>
            <a:r>
              <a:rPr lang="en-US" sz="2400" b="1" dirty="0">
                <a:solidFill>
                  <a:srgbClr val="FF0000"/>
                </a:solidFill>
              </a:rPr>
              <a:t>; </a:t>
            </a:r>
            <a:r>
              <a:rPr lang="en-US" sz="2400" dirty="0"/>
              <a:t>1000&lt;/message&gt; </a:t>
            </a:r>
          </a:p>
          <a:p>
            <a:pPr algn="just">
              <a:lnSpc>
                <a:spcPct val="80000"/>
              </a:lnSpc>
            </a:pPr>
            <a:endParaRPr lang="en-US" sz="2400" dirty="0"/>
          </a:p>
          <a:p>
            <a:pPr algn="just">
              <a:lnSpc>
                <a:spcPct val="80000"/>
              </a:lnSpc>
            </a:pPr>
            <a:r>
              <a:rPr lang="en-US" sz="2400" dirty="0"/>
              <a:t>5 pre-defined entity references in XML:</a:t>
            </a:r>
            <a:endParaRPr lang="en-US" sz="2400" b="1" dirty="0">
              <a:solidFill>
                <a:srgbClr val="FF0000"/>
              </a:solidFill>
              <a:latin typeface="Times New Roman" pitchFamily="18" charset="0"/>
              <a:cs typeface="Times New Roman" pitchFamily="18" charset="0"/>
            </a:endParaRPr>
          </a:p>
        </p:txBody>
      </p:sp>
      <p:graphicFrame>
        <p:nvGraphicFramePr>
          <p:cNvPr id="15" name="Table 14"/>
          <p:cNvGraphicFramePr>
            <a:graphicFrameLocks noGrp="1"/>
          </p:cNvGraphicFramePr>
          <p:nvPr/>
        </p:nvGraphicFramePr>
        <p:xfrm>
          <a:off x="1524000" y="3962400"/>
          <a:ext cx="6096000" cy="185420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a:txBody>
                    <a:bodyPr/>
                    <a:lstStyle/>
                    <a:p>
                      <a:r>
                        <a:rPr lang="en-US" dirty="0">
                          <a:latin typeface="Times New Roman" pitchFamily="18" charset="0"/>
                          <a:cs typeface="Times New Roman" pitchFamily="18" charset="0"/>
                        </a:rPr>
                        <a:t>&amp;</a:t>
                      </a:r>
                      <a:r>
                        <a:rPr lang="en-US" dirty="0" err="1">
                          <a:latin typeface="Times New Roman" pitchFamily="18" charset="0"/>
                          <a:cs typeface="Times New Roman" pitchFamily="18" charset="0"/>
                        </a:rPr>
                        <a:t>lt</a:t>
                      </a:r>
                      <a:r>
                        <a:rPr lang="en-US" dirty="0">
                          <a:latin typeface="Times New Roman" pitchFamily="18" charset="0"/>
                          <a:cs typeface="Times New Roman" pitchFamily="18" charset="0"/>
                        </a:rPr>
                        <a:t>;</a:t>
                      </a:r>
                    </a:p>
                  </a:txBody>
                  <a:tcPr anchor="ctr"/>
                </a:tc>
                <a:tc>
                  <a:txBody>
                    <a:bodyPr/>
                    <a:lstStyle/>
                    <a:p>
                      <a:r>
                        <a:rPr lang="en-US">
                          <a:latin typeface="Times New Roman" pitchFamily="18" charset="0"/>
                          <a:cs typeface="Times New Roman" pitchFamily="18" charset="0"/>
                        </a:rPr>
                        <a:t>&lt;</a:t>
                      </a:r>
                    </a:p>
                  </a:txBody>
                  <a:tcPr anchor="ctr"/>
                </a:tc>
                <a:tc>
                  <a:txBody>
                    <a:bodyPr/>
                    <a:lstStyle/>
                    <a:p>
                      <a:r>
                        <a:rPr lang="en-US" dirty="0">
                          <a:latin typeface="Times New Roman" pitchFamily="18" charset="0"/>
                          <a:cs typeface="Times New Roman" pitchFamily="18" charset="0"/>
                        </a:rPr>
                        <a:t>less than</a:t>
                      </a:r>
                    </a:p>
                  </a:txBody>
                  <a:tcPr anchor="ctr"/>
                </a:tc>
                <a:extLst>
                  <a:ext uri="{0D108BD9-81ED-4DB2-BD59-A6C34878D82A}">
                    <a16:rowId xmlns:a16="http://schemas.microsoft.com/office/drawing/2014/main" val="10000"/>
                  </a:ext>
                </a:extLst>
              </a:tr>
              <a:tr h="370840">
                <a:tc>
                  <a:txBody>
                    <a:bodyPr/>
                    <a:lstStyle/>
                    <a:p>
                      <a:r>
                        <a:rPr lang="en-US" dirty="0">
                          <a:latin typeface="Times New Roman" pitchFamily="18" charset="0"/>
                          <a:cs typeface="Times New Roman" pitchFamily="18" charset="0"/>
                        </a:rPr>
                        <a:t>&amp;</a:t>
                      </a:r>
                      <a:r>
                        <a:rPr lang="en-US" dirty="0" err="1">
                          <a:latin typeface="Times New Roman" pitchFamily="18" charset="0"/>
                          <a:cs typeface="Times New Roman" pitchFamily="18" charset="0"/>
                        </a:rPr>
                        <a:t>gt</a:t>
                      </a:r>
                      <a:r>
                        <a:rPr lang="en-US" dirty="0">
                          <a:latin typeface="Times New Roman" pitchFamily="18" charset="0"/>
                          <a:cs typeface="Times New Roman" pitchFamily="18" charset="0"/>
                        </a:rPr>
                        <a:t>;</a:t>
                      </a:r>
                    </a:p>
                  </a:txBody>
                  <a:tcPr anchor="ctr"/>
                </a:tc>
                <a:tc>
                  <a:txBody>
                    <a:bodyPr/>
                    <a:lstStyle/>
                    <a:p>
                      <a:r>
                        <a:rPr lang="en-US">
                          <a:latin typeface="Times New Roman" pitchFamily="18" charset="0"/>
                          <a:cs typeface="Times New Roman" pitchFamily="18" charset="0"/>
                        </a:rPr>
                        <a:t>&gt;</a:t>
                      </a:r>
                    </a:p>
                  </a:txBody>
                  <a:tcPr anchor="ctr"/>
                </a:tc>
                <a:tc>
                  <a:txBody>
                    <a:bodyPr/>
                    <a:lstStyle/>
                    <a:p>
                      <a:r>
                        <a:rPr lang="en-US" dirty="0">
                          <a:latin typeface="Times New Roman" pitchFamily="18" charset="0"/>
                          <a:cs typeface="Times New Roman" pitchFamily="18" charset="0"/>
                        </a:rPr>
                        <a:t>greater than</a:t>
                      </a:r>
                    </a:p>
                  </a:txBody>
                  <a:tcPr anchor="ctr"/>
                </a:tc>
                <a:extLst>
                  <a:ext uri="{0D108BD9-81ED-4DB2-BD59-A6C34878D82A}">
                    <a16:rowId xmlns:a16="http://schemas.microsoft.com/office/drawing/2014/main" val="10001"/>
                  </a:ext>
                </a:extLst>
              </a:tr>
              <a:tr h="370840">
                <a:tc>
                  <a:txBody>
                    <a:bodyPr/>
                    <a:lstStyle/>
                    <a:p>
                      <a:r>
                        <a:rPr lang="en-US" dirty="0">
                          <a:latin typeface="Times New Roman" pitchFamily="18" charset="0"/>
                          <a:cs typeface="Times New Roman" pitchFamily="18" charset="0"/>
                        </a:rPr>
                        <a:t>&amp;amp;</a:t>
                      </a:r>
                    </a:p>
                  </a:txBody>
                  <a:tcPr anchor="ctr"/>
                </a:tc>
                <a:tc>
                  <a:txBody>
                    <a:bodyPr/>
                    <a:lstStyle/>
                    <a:p>
                      <a:r>
                        <a:rPr lang="en-US">
                          <a:latin typeface="Times New Roman" pitchFamily="18" charset="0"/>
                          <a:cs typeface="Times New Roman" pitchFamily="18" charset="0"/>
                        </a:rPr>
                        <a:t>&amp;</a:t>
                      </a:r>
                    </a:p>
                  </a:txBody>
                  <a:tcPr anchor="ctr"/>
                </a:tc>
                <a:tc>
                  <a:txBody>
                    <a:bodyPr/>
                    <a:lstStyle/>
                    <a:p>
                      <a:r>
                        <a:rPr lang="en-US" dirty="0">
                          <a:latin typeface="Times New Roman" pitchFamily="18" charset="0"/>
                          <a:cs typeface="Times New Roman" pitchFamily="18" charset="0"/>
                        </a:rPr>
                        <a:t>ampersand </a:t>
                      </a:r>
                    </a:p>
                  </a:txBody>
                  <a:tcPr anchor="ctr"/>
                </a:tc>
                <a:extLst>
                  <a:ext uri="{0D108BD9-81ED-4DB2-BD59-A6C34878D82A}">
                    <a16:rowId xmlns:a16="http://schemas.microsoft.com/office/drawing/2014/main" val="10002"/>
                  </a:ext>
                </a:extLst>
              </a:tr>
              <a:tr h="370840">
                <a:tc>
                  <a:txBody>
                    <a:bodyPr/>
                    <a:lstStyle/>
                    <a:p>
                      <a:r>
                        <a:rPr lang="en-US" dirty="0">
                          <a:latin typeface="Times New Roman" pitchFamily="18" charset="0"/>
                          <a:cs typeface="Times New Roman" pitchFamily="18" charset="0"/>
                        </a:rPr>
                        <a:t>&amp;</a:t>
                      </a:r>
                      <a:r>
                        <a:rPr lang="en-US" dirty="0" err="1">
                          <a:latin typeface="Times New Roman" pitchFamily="18" charset="0"/>
                          <a:cs typeface="Times New Roman" pitchFamily="18" charset="0"/>
                        </a:rPr>
                        <a:t>apos</a:t>
                      </a:r>
                      <a:r>
                        <a:rPr lang="en-US" dirty="0">
                          <a:latin typeface="Times New Roman" pitchFamily="18" charset="0"/>
                          <a:cs typeface="Times New Roman" pitchFamily="18" charset="0"/>
                        </a:rPr>
                        <a:t>;</a:t>
                      </a:r>
                    </a:p>
                  </a:txBody>
                  <a:tcPr anchor="ctr"/>
                </a:tc>
                <a:tc>
                  <a:txBody>
                    <a:bodyPr/>
                    <a:lstStyle/>
                    <a:p>
                      <a:r>
                        <a:rPr lang="en-US">
                          <a:latin typeface="Times New Roman" pitchFamily="18" charset="0"/>
                          <a:cs typeface="Times New Roman" pitchFamily="18" charset="0"/>
                        </a:rPr>
                        <a:t>'</a:t>
                      </a:r>
                    </a:p>
                  </a:txBody>
                  <a:tcPr anchor="ctr"/>
                </a:tc>
                <a:tc>
                  <a:txBody>
                    <a:bodyPr/>
                    <a:lstStyle/>
                    <a:p>
                      <a:r>
                        <a:rPr lang="en-US" dirty="0">
                          <a:latin typeface="Times New Roman" pitchFamily="18" charset="0"/>
                          <a:cs typeface="Times New Roman" pitchFamily="18" charset="0"/>
                        </a:rPr>
                        <a:t>apostrophe</a:t>
                      </a:r>
                    </a:p>
                  </a:txBody>
                  <a:tcPr anchor="ctr"/>
                </a:tc>
                <a:extLst>
                  <a:ext uri="{0D108BD9-81ED-4DB2-BD59-A6C34878D82A}">
                    <a16:rowId xmlns:a16="http://schemas.microsoft.com/office/drawing/2014/main" val="10003"/>
                  </a:ext>
                </a:extLst>
              </a:tr>
              <a:tr h="370840">
                <a:tc>
                  <a:txBody>
                    <a:bodyPr/>
                    <a:lstStyle/>
                    <a:p>
                      <a:r>
                        <a:rPr lang="en-US" dirty="0">
                          <a:latin typeface="Times New Roman" pitchFamily="18" charset="0"/>
                          <a:cs typeface="Times New Roman" pitchFamily="18" charset="0"/>
                        </a:rPr>
                        <a:t>&amp;</a:t>
                      </a:r>
                      <a:r>
                        <a:rPr lang="en-US" dirty="0" err="1">
                          <a:latin typeface="Times New Roman" pitchFamily="18" charset="0"/>
                          <a:cs typeface="Times New Roman" pitchFamily="18" charset="0"/>
                        </a:rPr>
                        <a:t>quot</a:t>
                      </a:r>
                      <a:r>
                        <a:rPr lang="en-US" dirty="0">
                          <a:latin typeface="Times New Roman" pitchFamily="18" charset="0"/>
                          <a:cs typeface="Times New Roman" pitchFamily="18" charset="0"/>
                        </a:rPr>
                        <a:t>;</a:t>
                      </a:r>
                    </a:p>
                  </a:txBody>
                  <a:tcPr anchor="ctr"/>
                </a:tc>
                <a:tc>
                  <a:txBody>
                    <a:bodyPr/>
                    <a:lstStyle/>
                    <a:p>
                      <a:r>
                        <a:rPr lang="en-US">
                          <a:latin typeface="Times New Roman" pitchFamily="18" charset="0"/>
                          <a:cs typeface="Times New Roman" pitchFamily="18" charset="0"/>
                        </a:rPr>
                        <a:t>"</a:t>
                      </a:r>
                    </a:p>
                  </a:txBody>
                  <a:tcPr anchor="ctr"/>
                </a:tc>
                <a:tc>
                  <a:txBody>
                    <a:bodyPr/>
                    <a:lstStyle/>
                    <a:p>
                      <a:r>
                        <a:rPr lang="en-US" dirty="0">
                          <a:latin typeface="Times New Roman" pitchFamily="18" charset="0"/>
                          <a:cs typeface="Times New Roman" pitchFamily="18" charset="0"/>
                        </a:rPr>
                        <a:t>quotation mark</a:t>
                      </a:r>
                    </a:p>
                  </a:txBody>
                  <a:tcPr anchor="ct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1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Date Placeholder 4"/>
          <p:cNvSpPr>
            <a:spLocks noGrp="1"/>
          </p:cNvSpPr>
          <p:nvPr>
            <p:ph type="dt" sz="half" idx="11"/>
          </p:nvPr>
        </p:nvSpPr>
        <p:spPr/>
        <p:txBody>
          <a:bodyPr/>
          <a:lstStyle/>
          <a:p>
            <a:fld id="{E721E217-AF63-4EF8-A567-A4EDAA7654C8}" type="datetime1">
              <a:rPr lang="en-US" smtClean="0"/>
              <a:pPr/>
              <a:t>1/14/2025</a:t>
            </a:fld>
            <a:endParaRPr lang="en-US"/>
          </a:p>
        </p:txBody>
      </p:sp>
      <p:sp>
        <p:nvSpPr>
          <p:cNvPr id="750594" name="Rectangle 2"/>
          <p:cNvSpPr>
            <a:spLocks noGrp="1" noChangeArrowheads="1"/>
          </p:cNvSpPr>
          <p:nvPr>
            <p:ph type="title"/>
          </p:nvPr>
        </p:nvSpPr>
        <p:spPr>
          <a:xfrm>
            <a:off x="533400" y="228600"/>
            <a:ext cx="8229600" cy="685800"/>
          </a:xfrm>
        </p:spPr>
        <p:txBody>
          <a:bodyPr>
            <a:normAutofit/>
          </a:bodyPr>
          <a:lstStyle/>
          <a:p>
            <a:r>
              <a:rPr lang="en-US" sz="3600" b="1" dirty="0">
                <a:latin typeface="Times New Roman" pitchFamily="18" charset="0"/>
                <a:cs typeface="Times New Roman" pitchFamily="18" charset="0"/>
              </a:rPr>
              <a:t>XML Element</a:t>
            </a:r>
          </a:p>
        </p:txBody>
      </p:sp>
      <p:sp>
        <p:nvSpPr>
          <p:cNvPr id="750595" name="Rectangle 3"/>
          <p:cNvSpPr>
            <a:spLocks noGrp="1" noChangeArrowheads="1"/>
          </p:cNvSpPr>
          <p:nvPr>
            <p:ph type="body" idx="1"/>
          </p:nvPr>
        </p:nvSpPr>
        <p:spPr>
          <a:xfrm>
            <a:off x="609600" y="1295400"/>
            <a:ext cx="3733800" cy="5257800"/>
          </a:xfrm>
        </p:spPr>
        <p:txBody>
          <a:bodyPr>
            <a:noAutofit/>
          </a:bodyPr>
          <a:lstStyle/>
          <a:p>
            <a:pPr algn="just"/>
            <a:r>
              <a:rPr lang="en-US" sz="2000" b="1" dirty="0">
                <a:latin typeface="Times New Roman" pitchFamily="18" charset="0"/>
                <a:cs typeface="Times New Roman" pitchFamily="18" charset="0"/>
              </a:rPr>
              <a:t>An element can contain</a:t>
            </a:r>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text</a:t>
            </a:r>
          </a:p>
          <a:p>
            <a:pPr algn="just"/>
            <a:r>
              <a:rPr lang="en-US" sz="2000" dirty="0">
                <a:latin typeface="Times New Roman" pitchFamily="18" charset="0"/>
                <a:cs typeface="Times New Roman" pitchFamily="18" charset="0"/>
              </a:rPr>
              <a:t>attributes</a:t>
            </a:r>
          </a:p>
          <a:p>
            <a:pPr algn="just"/>
            <a:r>
              <a:rPr lang="en-US" sz="2000" dirty="0">
                <a:latin typeface="Times New Roman" pitchFamily="18" charset="0"/>
                <a:cs typeface="Times New Roman" pitchFamily="18" charset="0"/>
              </a:rPr>
              <a:t>other elements</a:t>
            </a:r>
          </a:p>
          <a:p>
            <a:pPr algn="just"/>
            <a:r>
              <a:rPr lang="en-US" sz="2000" dirty="0">
                <a:latin typeface="Times New Roman" pitchFamily="18" charset="0"/>
                <a:cs typeface="Times New Roman" pitchFamily="18" charset="0"/>
              </a:rPr>
              <a:t>or a mix of the above</a:t>
            </a: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&lt;title&gt;, &lt;author&gt;, &lt;year&gt;, and &lt;price&gt; have </a:t>
            </a:r>
            <a:r>
              <a:rPr lang="en-US" sz="2000" b="1" dirty="0">
                <a:latin typeface="Times New Roman" pitchFamily="18" charset="0"/>
                <a:cs typeface="Times New Roman" pitchFamily="18" charset="0"/>
              </a:rPr>
              <a:t>text content</a:t>
            </a:r>
            <a:r>
              <a:rPr lang="en-US" sz="2000" dirty="0">
                <a:latin typeface="Times New Roman" pitchFamily="18" charset="0"/>
                <a:cs typeface="Times New Roman" pitchFamily="18" charset="0"/>
              </a:rPr>
              <a:t> because they contain text (like 29.99).</a:t>
            </a:r>
          </a:p>
          <a:p>
            <a:pPr algn="just"/>
            <a:r>
              <a:rPr lang="en-US" sz="2000" dirty="0">
                <a:latin typeface="Times New Roman" pitchFamily="18" charset="0"/>
                <a:cs typeface="Times New Roman" pitchFamily="18" charset="0"/>
              </a:rPr>
              <a:t>&lt;bookstore&gt; and &lt;book&gt; have </a:t>
            </a:r>
            <a:r>
              <a:rPr lang="en-US" sz="2000" b="1" dirty="0">
                <a:latin typeface="Times New Roman" pitchFamily="18" charset="0"/>
                <a:cs typeface="Times New Roman" pitchFamily="18" charset="0"/>
              </a:rPr>
              <a:t>element contents</a:t>
            </a:r>
            <a:r>
              <a:rPr lang="en-US" sz="2000" dirty="0">
                <a:latin typeface="Times New Roman" pitchFamily="18" charset="0"/>
                <a:cs typeface="Times New Roman" pitchFamily="18" charset="0"/>
              </a:rPr>
              <a:t>, because they contain elements.</a:t>
            </a:r>
          </a:p>
          <a:p>
            <a:pPr algn="just"/>
            <a:r>
              <a:rPr lang="en-US" sz="2000" dirty="0">
                <a:latin typeface="Times New Roman" pitchFamily="18" charset="0"/>
                <a:cs typeface="Times New Roman" pitchFamily="18" charset="0"/>
              </a:rPr>
              <a:t>&lt;book&gt; has an </a:t>
            </a:r>
            <a:r>
              <a:rPr lang="en-US" sz="2000" b="1" dirty="0">
                <a:latin typeface="Times New Roman" pitchFamily="18" charset="0"/>
                <a:cs typeface="Times New Roman" pitchFamily="18" charset="0"/>
              </a:rPr>
              <a:t>attribute</a:t>
            </a:r>
            <a:r>
              <a:rPr lang="en-US" sz="2000" dirty="0">
                <a:latin typeface="Times New Roman" pitchFamily="18" charset="0"/>
                <a:cs typeface="Times New Roman" pitchFamily="18" charset="0"/>
              </a:rPr>
              <a:t> (category="children").</a:t>
            </a:r>
          </a:p>
          <a:p>
            <a:pPr algn="just"/>
            <a:endParaRPr lang="en-US" sz="2000" dirty="0">
              <a:latin typeface="Times New Roman" pitchFamily="18" charset="0"/>
              <a:cs typeface="Times New Roman" pitchFamily="18" charset="0"/>
            </a:endParaRPr>
          </a:p>
          <a:p>
            <a:pPr algn="just">
              <a:lnSpc>
                <a:spcPct val="80000"/>
              </a:lnSpc>
              <a:buNone/>
            </a:pPr>
            <a:endParaRPr lang="en-US" sz="2000" b="1" dirty="0">
              <a:solidFill>
                <a:srgbClr val="FF0000"/>
              </a:solidFill>
              <a:latin typeface="Times New Roman" pitchFamily="18" charset="0"/>
              <a:cs typeface="Times New Roman" pitchFamily="18" charset="0"/>
            </a:endParaRPr>
          </a:p>
        </p:txBody>
      </p:sp>
      <p:sp>
        <p:nvSpPr>
          <p:cNvPr id="6" name="Rectangle 5"/>
          <p:cNvSpPr/>
          <p:nvPr/>
        </p:nvSpPr>
        <p:spPr>
          <a:xfrm>
            <a:off x="4953000" y="1447800"/>
            <a:ext cx="3810000" cy="4401205"/>
          </a:xfrm>
          <a:prstGeom prst="rect">
            <a:avLst/>
          </a:prstGeom>
        </p:spPr>
        <p:txBody>
          <a:bodyPr wrap="square">
            <a:spAutoFit/>
          </a:bodyPr>
          <a:lstStyle/>
          <a:p>
            <a:r>
              <a:rPr lang="en-US" sz="2000" dirty="0">
                <a:latin typeface="Times New Roman" pitchFamily="18" charset="0"/>
                <a:cs typeface="Times New Roman" pitchFamily="18" charset="0"/>
              </a:rPr>
              <a:t>&lt;bookstore&gt;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&lt;book category="children"&gt;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&lt;title&gt;Harry Potter&lt;/title&gt;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&lt;author&gt;J K. Rowling&lt;/author&gt;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&lt;year&gt;2005&lt;/year&gt;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&lt;price&gt;29.99&lt;/price&gt;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&lt;/book&gt;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&lt;book category="web"&gt;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&lt;title&gt;Learning XML&lt;/title&gt;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&lt;author&gt;Erik T. Ray&lt;/author&gt;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&lt;year&gt;2003&lt;/year&gt;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&lt;price&gt;39.95&lt;/price&gt;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&lt;/book&gt;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&lt;/bookstore&gt; </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50595">
                                            <p:txEl>
                                              <p:pRg st="0" end="0"/>
                                            </p:txEl>
                                          </p:spTgt>
                                        </p:tgtEl>
                                        <p:attrNameLst>
                                          <p:attrName>style.visibility</p:attrName>
                                        </p:attrNameLst>
                                      </p:cBhvr>
                                      <p:to>
                                        <p:strVal val="visible"/>
                                      </p:to>
                                    </p:set>
                                    <p:animEffect transition="in" filter="blinds(horizontal)">
                                      <p:cBhvr>
                                        <p:cTn id="12" dur="500"/>
                                        <p:tgtEl>
                                          <p:spTgt spid="750595">
                                            <p:txEl>
                                              <p:pRg st="0" end="0"/>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750595">
                                            <p:txEl>
                                              <p:pRg st="1" end="1"/>
                                            </p:txEl>
                                          </p:spTgt>
                                        </p:tgtEl>
                                        <p:attrNameLst>
                                          <p:attrName>style.visibility</p:attrName>
                                        </p:attrNameLst>
                                      </p:cBhvr>
                                      <p:to>
                                        <p:strVal val="visible"/>
                                      </p:to>
                                    </p:set>
                                    <p:animEffect transition="in" filter="blinds(horizontal)">
                                      <p:cBhvr>
                                        <p:cTn id="15" dur="500"/>
                                        <p:tgtEl>
                                          <p:spTgt spid="750595">
                                            <p:txEl>
                                              <p:pRg st="1" end="1"/>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750595">
                                            <p:txEl>
                                              <p:pRg st="2" end="2"/>
                                            </p:txEl>
                                          </p:spTgt>
                                        </p:tgtEl>
                                        <p:attrNameLst>
                                          <p:attrName>style.visibility</p:attrName>
                                        </p:attrNameLst>
                                      </p:cBhvr>
                                      <p:to>
                                        <p:strVal val="visible"/>
                                      </p:to>
                                    </p:set>
                                    <p:animEffect transition="in" filter="blinds(horizontal)">
                                      <p:cBhvr>
                                        <p:cTn id="18" dur="500"/>
                                        <p:tgtEl>
                                          <p:spTgt spid="750595">
                                            <p:txEl>
                                              <p:pRg st="2" end="2"/>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750595">
                                            <p:txEl>
                                              <p:pRg st="3" end="3"/>
                                            </p:txEl>
                                          </p:spTgt>
                                        </p:tgtEl>
                                        <p:attrNameLst>
                                          <p:attrName>style.visibility</p:attrName>
                                        </p:attrNameLst>
                                      </p:cBhvr>
                                      <p:to>
                                        <p:strVal val="visible"/>
                                      </p:to>
                                    </p:set>
                                    <p:animEffect transition="in" filter="blinds(horizontal)">
                                      <p:cBhvr>
                                        <p:cTn id="21" dur="500"/>
                                        <p:tgtEl>
                                          <p:spTgt spid="750595">
                                            <p:txEl>
                                              <p:pRg st="3" end="3"/>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750595">
                                            <p:txEl>
                                              <p:pRg st="4" end="4"/>
                                            </p:txEl>
                                          </p:spTgt>
                                        </p:tgtEl>
                                        <p:attrNameLst>
                                          <p:attrName>style.visibility</p:attrName>
                                        </p:attrNameLst>
                                      </p:cBhvr>
                                      <p:to>
                                        <p:strVal val="visible"/>
                                      </p:to>
                                    </p:set>
                                    <p:animEffect transition="in" filter="blinds(horizontal)">
                                      <p:cBhvr>
                                        <p:cTn id="24" dur="500"/>
                                        <p:tgtEl>
                                          <p:spTgt spid="750595">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750595">
                                            <p:txEl>
                                              <p:pRg st="6" end="6"/>
                                            </p:txEl>
                                          </p:spTgt>
                                        </p:tgtEl>
                                        <p:attrNameLst>
                                          <p:attrName>style.visibility</p:attrName>
                                        </p:attrNameLst>
                                      </p:cBhvr>
                                      <p:to>
                                        <p:strVal val="visible"/>
                                      </p:to>
                                    </p:set>
                                    <p:animEffect transition="in" filter="blinds(horizontal)">
                                      <p:cBhvr>
                                        <p:cTn id="29" dur="500"/>
                                        <p:tgtEl>
                                          <p:spTgt spid="750595">
                                            <p:txEl>
                                              <p:pRg st="6" end="6"/>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750595">
                                            <p:txEl>
                                              <p:pRg st="7" end="7"/>
                                            </p:txEl>
                                          </p:spTgt>
                                        </p:tgtEl>
                                        <p:attrNameLst>
                                          <p:attrName>style.visibility</p:attrName>
                                        </p:attrNameLst>
                                      </p:cBhvr>
                                      <p:to>
                                        <p:strVal val="visible"/>
                                      </p:to>
                                    </p:set>
                                    <p:animEffect transition="in" filter="blinds(horizontal)">
                                      <p:cBhvr>
                                        <p:cTn id="32" dur="500"/>
                                        <p:tgtEl>
                                          <p:spTgt spid="750595">
                                            <p:txEl>
                                              <p:pRg st="7" end="7"/>
                                            </p:txEl>
                                          </p:spTgt>
                                        </p:tgtEl>
                                      </p:cBhvr>
                                    </p:animEffect>
                                  </p:childTnLst>
                                </p:cTn>
                              </p:par>
                              <p:par>
                                <p:cTn id="33" presetID="3" presetClass="entr" presetSubtype="10" fill="hold" nodeType="withEffect">
                                  <p:stCondLst>
                                    <p:cond delay="0"/>
                                  </p:stCondLst>
                                  <p:childTnLst>
                                    <p:set>
                                      <p:cBhvr>
                                        <p:cTn id="34" dur="1" fill="hold">
                                          <p:stCondLst>
                                            <p:cond delay="0"/>
                                          </p:stCondLst>
                                        </p:cTn>
                                        <p:tgtEl>
                                          <p:spTgt spid="750595">
                                            <p:txEl>
                                              <p:pRg st="8" end="8"/>
                                            </p:txEl>
                                          </p:spTgt>
                                        </p:tgtEl>
                                        <p:attrNameLst>
                                          <p:attrName>style.visibility</p:attrName>
                                        </p:attrNameLst>
                                      </p:cBhvr>
                                      <p:to>
                                        <p:strVal val="visible"/>
                                      </p:to>
                                    </p:set>
                                    <p:animEffect transition="in" filter="blinds(horizontal)">
                                      <p:cBhvr>
                                        <p:cTn id="35" dur="500"/>
                                        <p:tgtEl>
                                          <p:spTgt spid="75059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 name="Date Placeholder 4"/>
          <p:cNvSpPr>
            <a:spLocks noGrp="1"/>
          </p:cNvSpPr>
          <p:nvPr>
            <p:ph type="dt" sz="half" idx="11"/>
          </p:nvPr>
        </p:nvSpPr>
        <p:spPr/>
        <p:txBody>
          <a:bodyPr/>
          <a:lstStyle/>
          <a:p>
            <a:fld id="{E721E217-AF63-4EF8-A567-A4EDAA7654C8}" type="datetime1">
              <a:rPr lang="en-US" smtClean="0"/>
              <a:pPr/>
              <a:t>1/14/2025</a:t>
            </a:fld>
            <a:endParaRPr lang="en-US"/>
          </a:p>
        </p:txBody>
      </p:sp>
      <p:sp>
        <p:nvSpPr>
          <p:cNvPr id="750594" name="Rectangle 2"/>
          <p:cNvSpPr>
            <a:spLocks noGrp="1" noChangeArrowheads="1"/>
          </p:cNvSpPr>
          <p:nvPr>
            <p:ph type="title"/>
          </p:nvPr>
        </p:nvSpPr>
        <p:spPr>
          <a:xfrm>
            <a:off x="381000" y="228600"/>
            <a:ext cx="8229600" cy="685800"/>
          </a:xfrm>
        </p:spPr>
        <p:txBody>
          <a:bodyPr>
            <a:normAutofit/>
          </a:bodyPr>
          <a:lstStyle/>
          <a:p>
            <a:r>
              <a:rPr lang="en-US" sz="3600" b="1" dirty="0">
                <a:latin typeface="Times New Roman" pitchFamily="18" charset="0"/>
                <a:cs typeface="Times New Roman" pitchFamily="18" charset="0"/>
              </a:rPr>
              <a:t>XML  Attributes</a:t>
            </a:r>
          </a:p>
        </p:txBody>
      </p:sp>
      <p:sp>
        <p:nvSpPr>
          <p:cNvPr id="750595" name="Rectangle 3"/>
          <p:cNvSpPr>
            <a:spLocks noGrp="1" noChangeArrowheads="1"/>
          </p:cNvSpPr>
          <p:nvPr>
            <p:ph type="body" idx="1"/>
          </p:nvPr>
        </p:nvSpPr>
        <p:spPr>
          <a:xfrm>
            <a:off x="609600" y="1295400"/>
            <a:ext cx="7848600" cy="5029200"/>
          </a:xfrm>
        </p:spPr>
        <p:txBody>
          <a:bodyPr>
            <a:noAutofit/>
          </a:bodyPr>
          <a:lstStyle/>
          <a:p>
            <a:r>
              <a:rPr lang="en-US" sz="2400" dirty="0">
                <a:latin typeface="Times New Roman" pitchFamily="18" charset="0"/>
                <a:cs typeface="Times New Roman" pitchFamily="18" charset="0"/>
              </a:rPr>
              <a:t>XML elements can have attributes, just like HTML.</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Attributes are designed to contain data related to a specific element.</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Attribute values must always be quoted. </a:t>
            </a:r>
          </a:p>
          <a:p>
            <a:endParaRPr lang="en-US" sz="2400" dirty="0">
              <a:latin typeface="Times New Roman" pitchFamily="18" charset="0"/>
              <a:cs typeface="Times New Roman" pitchFamily="18" charset="0"/>
            </a:endParaRPr>
          </a:p>
          <a:p>
            <a:r>
              <a:rPr lang="en-US" sz="2400" dirty="0" err="1">
                <a:latin typeface="Times New Roman" pitchFamily="18" charset="0"/>
                <a:cs typeface="Times New Roman" pitchFamily="18" charset="0"/>
              </a:rPr>
              <a:t>Eg</a:t>
            </a:r>
            <a:r>
              <a:rPr lang="en-US" sz="2400" dirty="0">
                <a:latin typeface="Times New Roman" pitchFamily="18" charset="0"/>
                <a:cs typeface="Times New Roman" pitchFamily="18" charset="0"/>
              </a:rPr>
              <a:t>: &lt;person gender="female"&gt; </a:t>
            </a:r>
          </a:p>
          <a:p>
            <a:r>
              <a:rPr lang="en-US" sz="2400" dirty="0">
                <a:latin typeface="Times New Roman" pitchFamily="18" charset="0"/>
                <a:cs typeface="Times New Roman" pitchFamily="18" charset="0"/>
              </a:rPr>
              <a:t>&lt;person gender="female"&gt;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a:t>
            </a:r>
            <a:r>
              <a:rPr lang="en-US" sz="2400" dirty="0" err="1">
                <a:latin typeface="Times New Roman" pitchFamily="18" charset="0"/>
                <a:cs typeface="Times New Roman" pitchFamily="18" charset="0"/>
              </a:rPr>
              <a:t>firstname</a:t>
            </a:r>
            <a:r>
              <a:rPr lang="en-US" sz="2400" dirty="0">
                <a:latin typeface="Times New Roman" pitchFamily="18" charset="0"/>
                <a:cs typeface="Times New Roman" pitchFamily="18" charset="0"/>
              </a:rPr>
              <a:t>&gt;Anna&lt;/</a:t>
            </a:r>
            <a:r>
              <a:rPr lang="en-US" sz="2400" dirty="0" err="1">
                <a:latin typeface="Times New Roman" pitchFamily="18" charset="0"/>
                <a:cs typeface="Times New Roman" pitchFamily="18" charset="0"/>
              </a:rPr>
              <a:t>firstname</a:t>
            </a:r>
            <a:r>
              <a:rPr lang="en-US" sz="2400" dirty="0">
                <a:latin typeface="Times New Roman" pitchFamily="18" charset="0"/>
                <a:cs typeface="Times New Roman" pitchFamily="18" charset="0"/>
              </a:rPr>
              <a:t>&gt;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a:t>
            </a:r>
            <a:r>
              <a:rPr lang="en-US" sz="2400" dirty="0" err="1">
                <a:latin typeface="Times New Roman" pitchFamily="18" charset="0"/>
                <a:cs typeface="Times New Roman" pitchFamily="18" charset="0"/>
              </a:rPr>
              <a:t>lastname</a:t>
            </a:r>
            <a:r>
              <a:rPr lang="en-US" sz="2400" dirty="0">
                <a:latin typeface="Times New Roman" pitchFamily="18" charset="0"/>
                <a:cs typeface="Times New Roman" pitchFamily="18" charset="0"/>
              </a:rPr>
              <a:t>&gt;Smith&lt;/</a:t>
            </a:r>
            <a:r>
              <a:rPr lang="en-US" sz="2400" dirty="0" err="1">
                <a:latin typeface="Times New Roman" pitchFamily="18" charset="0"/>
                <a:cs typeface="Times New Roman" pitchFamily="18" charset="0"/>
              </a:rPr>
              <a:t>lastname</a:t>
            </a:r>
            <a:r>
              <a:rPr lang="en-US" sz="2400" dirty="0">
                <a:latin typeface="Times New Roman" pitchFamily="18" charset="0"/>
                <a:cs typeface="Times New Roman" pitchFamily="18" charset="0"/>
              </a:rPr>
              <a:t>&gt;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&lt;/person&gt; </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pPr>
              <a:lnSpc>
                <a:spcPct val="80000"/>
              </a:lnSpc>
              <a:buNone/>
            </a:pPr>
            <a:r>
              <a:rPr lang="en-US" sz="2400" b="1" dirty="0">
                <a:solidFill>
                  <a:srgbClr val="FF0000"/>
                </a:solidFill>
                <a:latin typeface="Times New Roman" pitchFamily="18" charset="0"/>
                <a:cs typeface="Times New Roman" pitchFamily="18" charset="0"/>
              </a:rPr>
              <a:t> </a:t>
            </a:r>
          </a:p>
        </p:txBody>
      </p:sp>
    </p:spTree>
  </p:cSld>
  <p:clrMapOvr>
    <a:masterClrMapping/>
  </p:clrMapOvr>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6068" name="WordArt 4"/>
          <p:cNvSpPr>
            <a:spLocks noChangeArrowheads="1" noChangeShapeType="1" noTextEdit="1"/>
          </p:cNvSpPr>
          <p:nvPr/>
        </p:nvSpPr>
        <p:spPr bwMode="auto">
          <a:xfrm>
            <a:off x="1617785" y="2209800"/>
            <a:ext cx="6260123" cy="2533650"/>
          </a:xfrm>
          <a:prstGeom prst="rect">
            <a:avLst/>
          </a:prstGeom>
        </p:spPr>
        <p:txBody>
          <a:bodyPr wrap="none" fromWordArt="1">
            <a:prstTxWarp prst="textPlain">
              <a:avLst>
                <a:gd name="adj" fmla="val 50000"/>
              </a:avLst>
            </a:prstTxWarp>
          </a:bodyPr>
          <a:lstStyle/>
          <a:p>
            <a:r>
              <a:rPr lang="en-US" sz="9600" kern="10" dirty="0">
                <a:ln w="9525">
                  <a:noFill/>
                  <a:round/>
                  <a:headEnd/>
                  <a:tailEnd/>
                </a:ln>
                <a:solidFill>
                  <a:srgbClr val="336699"/>
                </a:solidFill>
                <a:latin typeface="Times New Roman"/>
                <a:cs typeface="Times New Roman"/>
              </a:rPr>
              <a:t>XSL</a:t>
            </a:r>
          </a:p>
          <a:p>
            <a:r>
              <a:rPr lang="en-US" sz="9600" kern="10" dirty="0">
                <a:ln w="9525">
                  <a:noFill/>
                  <a:round/>
                  <a:headEnd/>
                  <a:tailEnd/>
                </a:ln>
                <a:solidFill>
                  <a:srgbClr val="336699"/>
                </a:solidFill>
                <a:latin typeface="Times New Roman"/>
                <a:cs typeface="Times New Roman"/>
              </a:rPr>
              <a:t>eXtensible Style Sheet </a:t>
            </a:r>
            <a:r>
              <a:rPr lang="en-US" sz="9600" kern="10" dirty="0" err="1">
                <a:ln w="9525">
                  <a:noFill/>
                  <a:round/>
                  <a:headEnd/>
                  <a:tailEnd/>
                </a:ln>
                <a:solidFill>
                  <a:srgbClr val="336699"/>
                </a:solidFill>
                <a:latin typeface="Times New Roman"/>
                <a:cs typeface="Times New Roman"/>
              </a:rPr>
              <a:t>Langauage</a:t>
            </a:r>
            <a:endParaRPr lang="en-US" sz="9600" kern="10" dirty="0">
              <a:ln w="9525">
                <a:noFill/>
                <a:round/>
                <a:headEnd/>
                <a:tailEnd/>
              </a:ln>
              <a:solidFill>
                <a:srgbClr val="336699"/>
              </a:solidFill>
              <a:latin typeface="Times New Roman"/>
              <a:cs typeface="Times New Roman"/>
            </a:endParaRPr>
          </a:p>
        </p:txBody>
      </p:sp>
      <p:sp>
        <p:nvSpPr>
          <p:cNvPr id="3" name="Date Placeholder 2"/>
          <p:cNvSpPr>
            <a:spLocks noGrp="1"/>
          </p:cNvSpPr>
          <p:nvPr>
            <p:ph type="dt" sz="half" idx="10"/>
          </p:nvPr>
        </p:nvSpPr>
        <p:spPr/>
        <p:txBody>
          <a:bodyPr/>
          <a:lstStyle/>
          <a:p>
            <a:fld id="{F998CC16-8CF6-490D-B2BA-677DF909D965}" type="datetime1">
              <a:rPr lang="en-US" smtClean="0"/>
              <a:pPr/>
              <a:t>1/14/2025</a:t>
            </a:fld>
            <a:endParaRPr lang="en-US"/>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1D9A60A0-12E9-4859-978A-9C987A6AC396}" type="datetime1">
              <a:rPr lang="en-US" smtClean="0"/>
              <a:pPr/>
              <a:t>1/14/2025</a:t>
            </a:fld>
            <a:endParaRPr lang="en-US"/>
          </a:p>
        </p:txBody>
      </p:sp>
      <p:sp>
        <p:nvSpPr>
          <p:cNvPr id="867330" name="Rectangle 2"/>
          <p:cNvSpPr>
            <a:spLocks noGrp="1" noChangeArrowheads="1"/>
          </p:cNvSpPr>
          <p:nvPr>
            <p:ph type="title"/>
          </p:nvPr>
        </p:nvSpPr>
        <p:spPr>
          <a:xfrm>
            <a:off x="457200" y="0"/>
            <a:ext cx="8229600" cy="792162"/>
          </a:xfrm>
        </p:spPr>
        <p:txBody>
          <a:bodyPr>
            <a:normAutofit/>
          </a:bodyPr>
          <a:lstStyle/>
          <a:p>
            <a:r>
              <a:rPr lang="en-US" sz="3600" b="1" dirty="0">
                <a:latin typeface="Times New Roman" pitchFamily="18" charset="0"/>
                <a:cs typeface="Times New Roman" pitchFamily="18" charset="0"/>
              </a:rPr>
              <a:t>XSLT Transformation</a:t>
            </a:r>
          </a:p>
        </p:txBody>
      </p:sp>
      <p:sp>
        <p:nvSpPr>
          <p:cNvPr id="867331" name="Rectangle 3"/>
          <p:cNvSpPr>
            <a:spLocks noGrp="1" noChangeArrowheads="1"/>
          </p:cNvSpPr>
          <p:nvPr>
            <p:ph type="body" idx="1"/>
          </p:nvPr>
        </p:nvSpPr>
        <p:spPr>
          <a:xfrm>
            <a:off x="533400" y="1219200"/>
            <a:ext cx="8229600" cy="5029200"/>
          </a:xfrm>
        </p:spPr>
        <p:txBody>
          <a:bodyPr>
            <a:noAutofit/>
          </a:bodyPr>
          <a:lstStyle/>
          <a:p>
            <a:pPr algn="just">
              <a:lnSpc>
                <a:spcPct val="90000"/>
              </a:lnSpc>
            </a:pPr>
            <a:r>
              <a:rPr lang="en-US" sz="2200" dirty="0">
                <a:latin typeface="Times New Roman" pitchFamily="18" charset="0"/>
                <a:cs typeface="Times New Roman" pitchFamily="18" charset="0"/>
              </a:rPr>
              <a:t>XSLT  is XSL Transformation.</a:t>
            </a:r>
          </a:p>
          <a:p>
            <a:pPr algn="just">
              <a:lnSpc>
                <a:spcPct val="90000"/>
              </a:lnSpc>
            </a:pPr>
            <a:endParaRPr lang="en-US" sz="2200" dirty="0">
              <a:latin typeface="Times New Roman" pitchFamily="18" charset="0"/>
              <a:cs typeface="Times New Roman" pitchFamily="18" charset="0"/>
            </a:endParaRPr>
          </a:p>
          <a:p>
            <a:pPr algn="just">
              <a:lnSpc>
                <a:spcPct val="90000"/>
              </a:lnSpc>
            </a:pPr>
            <a:r>
              <a:rPr lang="en-US" sz="2400" dirty="0">
                <a:latin typeface="Times New Roman" pitchFamily="18" charset="0"/>
                <a:cs typeface="Times New Roman" pitchFamily="18" charset="0"/>
              </a:rPr>
              <a:t>XSLT transforms an XML document into other format .</a:t>
            </a:r>
          </a:p>
          <a:p>
            <a:pPr algn="just">
              <a:lnSpc>
                <a:spcPct val="90000"/>
              </a:lnSpc>
            </a:pPr>
            <a:endParaRPr lang="en-US" sz="2400" dirty="0">
              <a:latin typeface="Times New Roman" pitchFamily="18" charset="0"/>
              <a:cs typeface="Times New Roman" pitchFamily="18" charset="0"/>
            </a:endParaRPr>
          </a:p>
          <a:p>
            <a:pPr algn="just">
              <a:lnSpc>
                <a:spcPct val="90000"/>
              </a:lnSpc>
            </a:pPr>
            <a:r>
              <a:rPr lang="en-US" sz="2200" dirty="0">
                <a:latin typeface="Times New Roman" pitchFamily="18" charset="0"/>
                <a:cs typeface="Times New Roman" pitchFamily="18" charset="0"/>
              </a:rPr>
              <a:t>XSL  decides how XML  document should look on the web browser.</a:t>
            </a:r>
          </a:p>
          <a:p>
            <a:pPr algn="just">
              <a:lnSpc>
                <a:spcPct val="90000"/>
              </a:lnSpc>
            </a:pPr>
            <a:endParaRPr lang="en-US" sz="2400" b="1" dirty="0"/>
          </a:p>
          <a:p>
            <a:pPr algn="just">
              <a:lnSpc>
                <a:spcPct val="90000"/>
              </a:lnSpc>
            </a:pPr>
            <a:r>
              <a:rPr lang="en-US" sz="2400" b="1" dirty="0"/>
              <a:t>More Than a Style Sheet Language</a:t>
            </a:r>
          </a:p>
          <a:p>
            <a:pPr algn="just">
              <a:lnSpc>
                <a:spcPct val="90000"/>
              </a:lnSpc>
            </a:pPr>
            <a:r>
              <a:rPr lang="en-US" sz="2200" dirty="0">
                <a:latin typeface="Times New Roman" pitchFamily="18" charset="0"/>
                <a:cs typeface="Times New Roman" pitchFamily="18" charset="0"/>
              </a:rPr>
              <a:t>XSL consists of 4 parts –</a:t>
            </a:r>
          </a:p>
          <a:p>
            <a:pPr lvl="1"/>
            <a:r>
              <a:rPr lang="en-US" sz="2000" dirty="0">
                <a:latin typeface="Times New Roman" pitchFamily="18" charset="0"/>
                <a:cs typeface="Times New Roman" pitchFamily="18" charset="0"/>
              </a:rPr>
              <a:t>XSLT - a language for transforming XML documents</a:t>
            </a:r>
          </a:p>
          <a:p>
            <a:pPr lvl="1"/>
            <a:r>
              <a:rPr lang="en-US" sz="2000" dirty="0" err="1">
                <a:latin typeface="Times New Roman" pitchFamily="18" charset="0"/>
                <a:cs typeface="Times New Roman" pitchFamily="18" charset="0"/>
              </a:rPr>
              <a:t>XPath</a:t>
            </a:r>
            <a:r>
              <a:rPr lang="en-US" sz="2000" dirty="0">
                <a:latin typeface="Times New Roman" pitchFamily="18" charset="0"/>
                <a:cs typeface="Times New Roman" pitchFamily="18" charset="0"/>
              </a:rPr>
              <a:t> - a language to navigate through elements and attributes in XML documents</a:t>
            </a:r>
            <a:r>
              <a:rPr lang="en-US" sz="2000" dirty="0"/>
              <a:t>.</a:t>
            </a:r>
            <a:endParaRPr lang="en-US" sz="2000" dirty="0">
              <a:latin typeface="Times New Roman" pitchFamily="18" charset="0"/>
              <a:cs typeface="Times New Roman" pitchFamily="18" charset="0"/>
            </a:endParaRPr>
          </a:p>
          <a:p>
            <a:pPr lvl="1"/>
            <a:r>
              <a:rPr lang="en-US" sz="2000" dirty="0">
                <a:latin typeface="Times New Roman" pitchFamily="18" charset="0"/>
                <a:cs typeface="Times New Roman" pitchFamily="18" charset="0"/>
              </a:rPr>
              <a:t>XSL-FO - a language for formatting XML documents (discontinued in 2013),</a:t>
            </a:r>
            <a:r>
              <a:rPr lang="en-US" sz="2000" dirty="0">
                <a:solidFill>
                  <a:srgbClr val="FF0000"/>
                </a:solidFill>
                <a:latin typeface="Times New Roman" pitchFamily="18" charset="0"/>
                <a:cs typeface="Times New Roman" pitchFamily="18" charset="0"/>
              </a:rPr>
              <a:t> CSS3 is proposed as an XSL-FO replacement.</a:t>
            </a:r>
          </a:p>
          <a:p>
            <a:pPr lvl="1"/>
            <a:r>
              <a:rPr lang="en-US" sz="2000" dirty="0" err="1">
                <a:latin typeface="Times New Roman" pitchFamily="18" charset="0"/>
                <a:cs typeface="Times New Roman" pitchFamily="18" charset="0"/>
              </a:rPr>
              <a:t>XQuery</a:t>
            </a:r>
            <a:r>
              <a:rPr lang="en-US" sz="2000" dirty="0">
                <a:latin typeface="Times New Roman" pitchFamily="18" charset="0"/>
                <a:cs typeface="Times New Roman" pitchFamily="18" charset="0"/>
              </a:rPr>
              <a:t> - a language for querying XML documents </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94950548-9BD1-4DA2-9562-BD301DAC8A85}" type="datetime1">
              <a:rPr lang="en-US" smtClean="0"/>
              <a:pPr/>
              <a:t>1/14/2025</a:t>
            </a:fld>
            <a:endParaRPr lang="en-US"/>
          </a:p>
        </p:txBody>
      </p:sp>
      <p:sp>
        <p:nvSpPr>
          <p:cNvPr id="857090" name="Rectangle 2"/>
          <p:cNvSpPr>
            <a:spLocks noGrp="1" noChangeArrowheads="1"/>
          </p:cNvSpPr>
          <p:nvPr>
            <p:ph type="title"/>
          </p:nvPr>
        </p:nvSpPr>
        <p:spPr>
          <a:xfrm>
            <a:off x="457200" y="274638"/>
            <a:ext cx="8229600" cy="868362"/>
          </a:xfrm>
        </p:spPr>
        <p:txBody>
          <a:bodyPr>
            <a:normAutofit/>
          </a:bodyPr>
          <a:lstStyle/>
          <a:p>
            <a:r>
              <a:rPr lang="en-US" sz="3600" b="1" dirty="0">
                <a:latin typeface="Times New Roman" pitchFamily="18" charset="0"/>
                <a:cs typeface="Times New Roman" pitchFamily="18" charset="0"/>
              </a:rPr>
              <a:t>Advantages of XSL over CSS</a:t>
            </a:r>
          </a:p>
        </p:txBody>
      </p:sp>
      <p:sp>
        <p:nvSpPr>
          <p:cNvPr id="857091" name="Rectangle 3"/>
          <p:cNvSpPr>
            <a:spLocks noGrp="1" noChangeArrowheads="1"/>
          </p:cNvSpPr>
          <p:nvPr>
            <p:ph type="body" idx="1"/>
          </p:nvPr>
        </p:nvSpPr>
        <p:spPr/>
        <p:txBody>
          <a:bodyPr>
            <a:normAutofit/>
          </a:bodyPr>
          <a:lstStyle/>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To show the data in an organized manner with sorting.</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To filter data.</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Conditional formatting of the data.</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4A62CE47-C1FF-4F36-9491-6CF5EA838AEA}" type="datetime1">
              <a:rPr lang="en-US" smtClean="0"/>
              <a:pPr/>
              <a:t>1/14/2025</a:t>
            </a:fld>
            <a:endParaRPr lang="en-US"/>
          </a:p>
        </p:txBody>
      </p:sp>
      <p:sp>
        <p:nvSpPr>
          <p:cNvPr id="860162" name="Rectangle 2"/>
          <p:cNvSpPr>
            <a:spLocks noGrp="1" noChangeArrowheads="1"/>
          </p:cNvSpPr>
          <p:nvPr>
            <p:ph type="title"/>
          </p:nvPr>
        </p:nvSpPr>
        <p:spPr>
          <a:xfrm>
            <a:off x="838200" y="228600"/>
            <a:ext cx="7772400" cy="685800"/>
          </a:xfrm>
        </p:spPr>
        <p:txBody>
          <a:bodyPr>
            <a:normAutofit/>
          </a:bodyPr>
          <a:lstStyle/>
          <a:p>
            <a:r>
              <a:rPr lang="en-US" sz="3600" b="1" dirty="0">
                <a:latin typeface="Times New Roman" pitchFamily="18" charset="0"/>
                <a:cs typeface="Times New Roman" pitchFamily="18" charset="0"/>
              </a:rPr>
              <a:t>How does XSL works?</a:t>
            </a:r>
          </a:p>
        </p:txBody>
      </p:sp>
      <p:sp>
        <p:nvSpPr>
          <p:cNvPr id="860163" name="Rectangle 3"/>
          <p:cNvSpPr>
            <a:spLocks noGrp="1" noChangeArrowheads="1"/>
          </p:cNvSpPr>
          <p:nvPr>
            <p:ph type="body" idx="1"/>
          </p:nvPr>
        </p:nvSpPr>
        <p:spPr>
          <a:xfrm>
            <a:off x="685800" y="1143000"/>
            <a:ext cx="7772400" cy="5105400"/>
          </a:xfrm>
        </p:spPr>
        <p:txBody>
          <a:bodyPr>
            <a:normAutofit/>
          </a:bodyPr>
          <a:lstStyle/>
          <a:p>
            <a:pPr algn="just">
              <a:lnSpc>
                <a:spcPct val="90000"/>
              </a:lnSpc>
            </a:pPr>
            <a:r>
              <a:rPr lang="en-US" sz="2400" dirty="0">
                <a:latin typeface="Times New Roman" pitchFamily="18" charset="0"/>
                <a:cs typeface="Times New Roman" pitchFamily="18" charset="0"/>
              </a:rPr>
              <a:t>There are two files, XSL and XML.</a:t>
            </a:r>
          </a:p>
          <a:p>
            <a:pPr algn="just">
              <a:lnSpc>
                <a:spcPct val="90000"/>
              </a:lnSpc>
              <a:buFont typeface="Wingdings" pitchFamily="2" charset="2"/>
              <a:buNone/>
            </a:pPr>
            <a:endParaRPr lang="en-US" sz="2400" dirty="0">
              <a:latin typeface="Times New Roman" pitchFamily="18" charset="0"/>
              <a:cs typeface="Times New Roman" pitchFamily="18" charset="0"/>
            </a:endParaRPr>
          </a:p>
          <a:p>
            <a:pPr algn="just">
              <a:lnSpc>
                <a:spcPct val="90000"/>
              </a:lnSpc>
              <a:buFont typeface="Wingdings" pitchFamily="2" charset="2"/>
              <a:buNone/>
            </a:pPr>
            <a:r>
              <a:rPr lang="en-US" sz="2400" dirty="0">
                <a:latin typeface="Times New Roman" pitchFamily="18" charset="0"/>
                <a:cs typeface="Times New Roman" pitchFamily="18" charset="0"/>
              </a:rPr>
              <a:t>    a) </a:t>
            </a:r>
            <a:r>
              <a:rPr lang="en-US" sz="2400" b="1" dirty="0">
                <a:solidFill>
                  <a:srgbClr val="FF0000"/>
                </a:solidFill>
                <a:latin typeface="Times New Roman" pitchFamily="18" charset="0"/>
                <a:cs typeface="Times New Roman" pitchFamily="18" charset="0"/>
              </a:rPr>
              <a:t>The XSL file </a:t>
            </a:r>
          </a:p>
          <a:p>
            <a:pPr algn="just">
              <a:lnSpc>
                <a:spcPct val="90000"/>
              </a:lnSpc>
              <a:buFont typeface="Wingdings" pitchFamily="2" charset="2"/>
              <a:buNone/>
            </a:pPr>
            <a:r>
              <a:rPr lang="en-US" sz="2400" dirty="0">
                <a:latin typeface="Times New Roman" pitchFamily="18" charset="0"/>
                <a:cs typeface="Times New Roman" pitchFamily="18" charset="0"/>
              </a:rPr>
              <a:t>	will have definitions of the elements, their child elements hierarchy, sort , filter and conditional formatting.</a:t>
            </a:r>
          </a:p>
          <a:p>
            <a:pPr algn="just">
              <a:lnSpc>
                <a:spcPct val="90000"/>
              </a:lnSpc>
              <a:buFont typeface="Wingdings" pitchFamily="2" charset="2"/>
              <a:buNone/>
            </a:pPr>
            <a:endParaRPr lang="en-US" sz="2400" dirty="0">
              <a:latin typeface="Times New Roman" pitchFamily="18" charset="0"/>
              <a:cs typeface="Times New Roman" pitchFamily="18" charset="0"/>
            </a:endParaRPr>
          </a:p>
          <a:p>
            <a:pPr algn="just">
              <a:lnSpc>
                <a:spcPct val="90000"/>
              </a:lnSpc>
              <a:buFont typeface="Wingdings" pitchFamily="2" charset="2"/>
              <a:buNone/>
            </a:pPr>
            <a:r>
              <a:rPr lang="en-US" sz="2400" dirty="0">
                <a:latin typeface="Times New Roman" pitchFamily="18" charset="0"/>
                <a:cs typeface="Times New Roman" pitchFamily="18" charset="0"/>
              </a:rPr>
              <a:t>    b) </a:t>
            </a:r>
            <a:r>
              <a:rPr lang="en-US" sz="2400" b="1" dirty="0">
                <a:solidFill>
                  <a:srgbClr val="FF0000"/>
                </a:solidFill>
                <a:latin typeface="Times New Roman" pitchFamily="18" charset="0"/>
                <a:cs typeface="Times New Roman" pitchFamily="18" charset="0"/>
              </a:rPr>
              <a:t>The XML file </a:t>
            </a:r>
            <a:r>
              <a:rPr lang="en-US" sz="2400" dirty="0">
                <a:latin typeface="Times New Roman" pitchFamily="18" charset="0"/>
                <a:cs typeface="Times New Roman" pitchFamily="18" charset="0"/>
              </a:rPr>
              <a:t>just uses the reference of the XSL file and the data is entered in this file.</a:t>
            </a:r>
          </a:p>
          <a:p>
            <a:pPr algn="just">
              <a:lnSpc>
                <a:spcPct val="90000"/>
              </a:lnSpc>
              <a:buFont typeface="Wingdings" pitchFamily="2" charset="2"/>
              <a:buNone/>
            </a:pPr>
            <a:endParaRPr lang="en-US" sz="2400" dirty="0">
              <a:latin typeface="Times New Roman" pitchFamily="18" charset="0"/>
              <a:cs typeface="Times New Roman" pitchFamily="18" charset="0"/>
            </a:endParaRPr>
          </a:p>
          <a:p>
            <a:pPr algn="just">
              <a:lnSpc>
                <a:spcPct val="90000"/>
              </a:lnSpc>
            </a:pPr>
            <a:r>
              <a:rPr lang="en-US" sz="2400" dirty="0">
                <a:latin typeface="Times New Roman" pitchFamily="18" charset="0"/>
                <a:cs typeface="Times New Roman" pitchFamily="18" charset="0"/>
              </a:rPr>
              <a:t>Both the XML and XSL files are sent to the browser.</a:t>
            </a:r>
          </a:p>
          <a:p>
            <a:pPr algn="just">
              <a:lnSpc>
                <a:spcPct val="90000"/>
              </a:lnSpc>
              <a:buNone/>
            </a:pPr>
            <a:endParaRPr lang="en-US" sz="2400" dirty="0">
              <a:latin typeface="Times New Roman" pitchFamily="18" charset="0"/>
              <a:cs typeface="Times New Roman" pitchFamily="18" charset="0"/>
            </a:endParaRPr>
          </a:p>
          <a:p>
            <a:pPr algn="just">
              <a:lnSpc>
                <a:spcPct val="90000"/>
              </a:lnSpc>
            </a:pPr>
            <a:r>
              <a:rPr lang="en-US" sz="2400" dirty="0">
                <a:latin typeface="Times New Roman" pitchFamily="18" charset="0"/>
                <a:cs typeface="Times New Roman" pitchFamily="18" charset="0"/>
              </a:rPr>
              <a:t>Internally the XSL style sheet is applied to XML document &amp; the client gets the transformed document.</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4A62CE47-C1FF-4F36-9491-6CF5EA838AEA}" type="datetime1">
              <a:rPr lang="en-US" smtClean="0"/>
              <a:pPr/>
              <a:t>1/14/2025</a:t>
            </a:fld>
            <a:endParaRPr lang="en-US"/>
          </a:p>
        </p:txBody>
      </p:sp>
      <p:sp>
        <p:nvSpPr>
          <p:cNvPr id="860162" name="Rectangle 2"/>
          <p:cNvSpPr>
            <a:spLocks noGrp="1" noChangeArrowheads="1"/>
          </p:cNvSpPr>
          <p:nvPr>
            <p:ph type="title"/>
          </p:nvPr>
        </p:nvSpPr>
        <p:spPr>
          <a:xfrm>
            <a:off x="838200" y="228600"/>
            <a:ext cx="7772400" cy="685800"/>
          </a:xfrm>
        </p:spPr>
        <p:txBody>
          <a:bodyPr>
            <a:noAutofit/>
          </a:bodyPr>
          <a:lstStyle/>
          <a:p>
            <a:pPr>
              <a:lnSpc>
                <a:spcPct val="90000"/>
              </a:lnSpc>
            </a:pPr>
            <a:r>
              <a:rPr lang="en-US" sz="3200" b="1" dirty="0">
                <a:latin typeface="Times New Roman" pitchFamily="18" charset="0"/>
                <a:cs typeface="Times New Roman" pitchFamily="18" charset="0"/>
              </a:rPr>
              <a:t>How to transform XML into XHTML using XSLT?</a:t>
            </a:r>
          </a:p>
        </p:txBody>
      </p:sp>
      <p:sp>
        <p:nvSpPr>
          <p:cNvPr id="860163" name="Rectangle 3"/>
          <p:cNvSpPr>
            <a:spLocks noGrp="1" noChangeArrowheads="1"/>
          </p:cNvSpPr>
          <p:nvPr>
            <p:ph type="body" idx="1"/>
          </p:nvPr>
        </p:nvSpPr>
        <p:spPr>
          <a:xfrm>
            <a:off x="685800" y="1371600"/>
            <a:ext cx="7772400" cy="4876800"/>
          </a:xfrm>
        </p:spPr>
        <p:txBody>
          <a:bodyPr>
            <a:normAutofit/>
          </a:bodyPr>
          <a:lstStyle/>
          <a:p>
            <a:pPr algn="just">
              <a:lnSpc>
                <a:spcPct val="90000"/>
              </a:lnSpc>
            </a:pPr>
            <a:endParaRPr lang="en-US" sz="2400" dirty="0"/>
          </a:p>
          <a:p>
            <a:pPr algn="just">
              <a:lnSpc>
                <a:spcPct val="90000"/>
              </a:lnSpc>
            </a:pPr>
            <a:endParaRPr lang="en-US" sz="2400" dirty="0">
              <a:latin typeface="Times New Roman" pitchFamily="18" charset="0"/>
              <a:cs typeface="Times New Roman" pitchFamily="18" charset="0"/>
            </a:endParaRPr>
          </a:p>
        </p:txBody>
      </p:sp>
      <p:sp>
        <p:nvSpPr>
          <p:cNvPr id="6" name="Rectangle 3"/>
          <p:cNvSpPr txBox="1">
            <a:spLocks noChangeArrowheads="1"/>
          </p:cNvSpPr>
          <p:nvPr/>
        </p:nvSpPr>
        <p:spPr>
          <a:xfrm>
            <a:off x="685800" y="1143000"/>
            <a:ext cx="7772400" cy="5105400"/>
          </a:xfrm>
          <a:prstGeom prst="rect">
            <a:avLst/>
          </a:prstGeom>
        </p:spPr>
        <p:txBody>
          <a:bodyPr vert="horz" lIns="91440" tIns="45720" rIns="91440" bIns="45720" rtlCol="0">
            <a:noAutofit/>
          </a:bodyPr>
          <a:lstStyle/>
          <a:p>
            <a:pPr>
              <a:buFont typeface="Arial" pitchFamily="34" charset="0"/>
              <a:buChar char="•"/>
            </a:pPr>
            <a:endParaRPr lang="en-US" sz="2000" b="1" dirty="0">
              <a:latin typeface="Times New Roman" pitchFamily="18" charset="0"/>
              <a:cs typeface="Times New Roman" pitchFamily="18" charset="0"/>
            </a:endParaRPr>
          </a:p>
          <a:p>
            <a:pPr>
              <a:buFont typeface="Arial" pitchFamily="34" charset="0"/>
              <a:buChar char="•"/>
            </a:pPr>
            <a:r>
              <a:rPr lang="en-US" sz="2000" b="1" dirty="0">
                <a:latin typeface="Times New Roman" pitchFamily="18" charset="0"/>
                <a:cs typeface="Times New Roman" pitchFamily="18" charset="0"/>
              </a:rPr>
              <a:t>Start with a Raw XML Document</a:t>
            </a:r>
          </a:p>
          <a:p>
            <a:pPr>
              <a:buFont typeface="Arial" pitchFamily="34" charset="0"/>
              <a:buChar char="•"/>
            </a:pPr>
            <a:endParaRPr lang="en-US" sz="2000" b="1"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&lt;?xml version="1.0" encoding="UTF-8" ?&gt;</a:t>
            </a:r>
          </a:p>
          <a:p>
            <a:pPr>
              <a:buFont typeface="Arial" pitchFamily="34" charset="0"/>
              <a:buChar char="•"/>
            </a:pPr>
            <a:r>
              <a:rPr lang="en-US" sz="2000" dirty="0">
                <a:latin typeface="Times New Roman" pitchFamily="18" charset="0"/>
                <a:cs typeface="Times New Roman" pitchFamily="18" charset="0"/>
              </a:rPr>
              <a:t>&lt;?xml-</a:t>
            </a:r>
            <a:r>
              <a:rPr lang="en-US" sz="2000" dirty="0" err="1">
                <a:latin typeface="Times New Roman" pitchFamily="18" charset="0"/>
                <a:cs typeface="Times New Roman" pitchFamily="18" charset="0"/>
              </a:rPr>
              <a:t>stylesheet</a:t>
            </a:r>
            <a:r>
              <a:rPr lang="en-US" sz="2000" dirty="0">
                <a:latin typeface="Times New Roman" pitchFamily="18" charset="0"/>
                <a:cs typeface="Times New Roman" pitchFamily="18" charset="0"/>
              </a:rPr>
              <a:t> type="text/</a:t>
            </a:r>
            <a:r>
              <a:rPr lang="en-US" sz="2000" dirty="0" err="1">
                <a:latin typeface="Times New Roman" pitchFamily="18" charset="0"/>
                <a:cs typeface="Times New Roman" pitchFamily="18" charset="0"/>
              </a:rPr>
              <a:t>xsl</a:t>
            </a:r>
            <a:r>
              <a:rPr lang="en-US" sz="2000" dirty="0">
                <a:latin typeface="Times New Roman" pitchFamily="18" charset="0"/>
                <a:cs typeface="Times New Roman" pitchFamily="18" charset="0"/>
              </a:rPr>
              <a:t>" </a:t>
            </a:r>
            <a:r>
              <a:rPr lang="en-US" sz="2000" b="1" dirty="0" err="1">
                <a:solidFill>
                  <a:srgbClr val="FF0000"/>
                </a:solidFill>
                <a:latin typeface="Times New Roman" pitchFamily="18" charset="0"/>
                <a:cs typeface="Times New Roman" pitchFamily="18" charset="0"/>
              </a:rPr>
              <a:t>href</a:t>
            </a:r>
            <a:r>
              <a:rPr lang="en-US" sz="2000" b="1" dirty="0">
                <a:solidFill>
                  <a:srgbClr val="FF0000"/>
                </a:solidFill>
                <a:latin typeface="Times New Roman" pitchFamily="18" charset="0"/>
                <a:cs typeface="Times New Roman" pitchFamily="18" charset="0"/>
              </a:rPr>
              <a:t>="xslbook.xsl"?&gt;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BookInfo</a:t>
            </a:r>
            <a:r>
              <a:rPr lang="en-US" sz="2000" dirty="0">
                <a:latin typeface="Times New Roman" pitchFamily="18" charset="0"/>
                <a:cs typeface="Times New Roman" pitchFamily="18" charset="0"/>
              </a:rPr>
              <a:t>&gt;</a:t>
            </a:r>
          </a:p>
          <a:p>
            <a:pPr>
              <a:buFont typeface="Arial" pitchFamily="34" charset="0"/>
              <a:buChar char="•"/>
            </a:pPr>
            <a:r>
              <a:rPr lang="en-US" sz="2000" dirty="0">
                <a:latin typeface="Times New Roman" pitchFamily="18" charset="0"/>
                <a:cs typeface="Times New Roman" pitchFamily="18" charset="0"/>
              </a:rPr>
              <a:t>&lt;Book&gt;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BookName</a:t>
            </a:r>
            <a:r>
              <a:rPr lang="en-US" sz="2000" dirty="0">
                <a:latin typeface="Times New Roman" pitchFamily="18" charset="0"/>
                <a:cs typeface="Times New Roman" pitchFamily="18" charset="0"/>
              </a:rPr>
              <a:t>&gt;Introduction to J2EE&lt;/</a:t>
            </a:r>
            <a:r>
              <a:rPr lang="en-US" sz="2000" dirty="0" err="1">
                <a:latin typeface="Times New Roman" pitchFamily="18" charset="0"/>
                <a:cs typeface="Times New Roman" pitchFamily="18" charset="0"/>
              </a:rPr>
              <a:t>BookName</a:t>
            </a:r>
            <a:r>
              <a:rPr lang="en-US" sz="2000" dirty="0">
                <a:latin typeface="Times New Roman" pitchFamily="18" charset="0"/>
                <a:cs typeface="Times New Roman" pitchFamily="18" charset="0"/>
              </a:rPr>
              <a:t>&gt;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BookPrice</a:t>
            </a:r>
            <a:r>
              <a:rPr lang="en-US" sz="2000" dirty="0">
                <a:latin typeface="Times New Roman" pitchFamily="18" charset="0"/>
                <a:cs typeface="Times New Roman" pitchFamily="18" charset="0"/>
              </a:rPr>
              <a:t>&gt;$ 33 &lt;/</a:t>
            </a:r>
            <a:r>
              <a:rPr lang="en-US" sz="2000" dirty="0" err="1">
                <a:latin typeface="Times New Roman" pitchFamily="18" charset="0"/>
                <a:cs typeface="Times New Roman" pitchFamily="18" charset="0"/>
              </a:rPr>
              <a:t>BookPrice</a:t>
            </a:r>
            <a:r>
              <a:rPr lang="en-US" sz="2000" dirty="0">
                <a:latin typeface="Times New Roman" pitchFamily="18" charset="0"/>
                <a:cs typeface="Times New Roman" pitchFamily="18" charset="0"/>
              </a:rPr>
              <a:t>&gt;</a:t>
            </a:r>
          </a:p>
          <a:p>
            <a:pPr>
              <a:buFont typeface="Arial" pitchFamily="34" charset="0"/>
              <a:buChar char="•"/>
            </a:pPr>
            <a:r>
              <a:rPr lang="en-US" sz="2000" dirty="0">
                <a:latin typeface="Times New Roman" pitchFamily="18" charset="0"/>
                <a:cs typeface="Times New Roman" pitchFamily="18" charset="0"/>
              </a:rPr>
              <a:t>&lt;Author&gt;Tom Harry &lt;/Author&gt;</a:t>
            </a:r>
          </a:p>
          <a:p>
            <a:pPr>
              <a:buFont typeface="Arial" pitchFamily="34" charset="0"/>
              <a:buChar char="•"/>
            </a:pPr>
            <a:r>
              <a:rPr lang="en-US" sz="2000" dirty="0">
                <a:latin typeface="Times New Roman" pitchFamily="18" charset="0"/>
                <a:cs typeface="Times New Roman" pitchFamily="18" charset="0"/>
              </a:rPr>
              <a:t>&lt;/Book&gt;</a:t>
            </a:r>
          </a:p>
          <a:p>
            <a:pPr>
              <a:buFont typeface="Arial" pitchFamily="34" charset="0"/>
              <a:buChar char="•"/>
            </a:pPr>
            <a:r>
              <a:rPr lang="en-US" sz="2000" dirty="0">
                <a:latin typeface="Times New Roman" pitchFamily="18" charset="0"/>
                <a:cs typeface="Times New Roman" pitchFamily="18" charset="0"/>
              </a:rPr>
              <a:t>&lt;Book&gt;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BookName</a:t>
            </a:r>
            <a:r>
              <a:rPr lang="en-US" sz="2000" dirty="0">
                <a:latin typeface="Times New Roman" pitchFamily="18" charset="0"/>
                <a:cs typeface="Times New Roman" pitchFamily="18" charset="0"/>
              </a:rPr>
              <a:t>&gt;8086 </a:t>
            </a:r>
            <a:r>
              <a:rPr lang="en-US" sz="2000" dirty="0" err="1">
                <a:latin typeface="Times New Roman" pitchFamily="18" charset="0"/>
                <a:cs typeface="Times New Roman" pitchFamily="18" charset="0"/>
              </a:rPr>
              <a:t>Microporcessor</a:t>
            </a: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BookName</a:t>
            </a:r>
            <a:r>
              <a:rPr lang="en-US" sz="2000" dirty="0">
                <a:latin typeface="Times New Roman" pitchFamily="18" charset="0"/>
                <a:cs typeface="Times New Roman" pitchFamily="18" charset="0"/>
              </a:rPr>
              <a:t>&gt;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BookPrice</a:t>
            </a:r>
            <a:r>
              <a:rPr lang="en-US" sz="2000" dirty="0">
                <a:latin typeface="Times New Roman" pitchFamily="18" charset="0"/>
                <a:cs typeface="Times New Roman" pitchFamily="18" charset="0"/>
              </a:rPr>
              <a:t>&gt;$ 29 &lt;/</a:t>
            </a:r>
            <a:r>
              <a:rPr lang="en-US" sz="2000" dirty="0" err="1">
                <a:latin typeface="Times New Roman" pitchFamily="18" charset="0"/>
                <a:cs typeface="Times New Roman" pitchFamily="18" charset="0"/>
              </a:rPr>
              <a:t>BookPrice</a:t>
            </a:r>
            <a:r>
              <a:rPr lang="en-US" sz="2000" dirty="0">
                <a:latin typeface="Times New Roman" pitchFamily="18" charset="0"/>
                <a:cs typeface="Times New Roman" pitchFamily="18" charset="0"/>
              </a:rPr>
              <a:t>&gt;</a:t>
            </a:r>
          </a:p>
          <a:p>
            <a:pPr>
              <a:buFont typeface="Arial" pitchFamily="34" charset="0"/>
              <a:buChar char="•"/>
            </a:pPr>
            <a:r>
              <a:rPr lang="en-US" sz="2000" dirty="0">
                <a:latin typeface="Times New Roman" pitchFamily="18" charset="0"/>
                <a:cs typeface="Times New Roman" pitchFamily="18" charset="0"/>
              </a:rPr>
              <a:t>&lt;Author&gt;</a:t>
            </a:r>
            <a:r>
              <a:rPr lang="en-US" sz="2000" dirty="0" err="1">
                <a:latin typeface="Times New Roman" pitchFamily="18" charset="0"/>
                <a:cs typeface="Times New Roman" pitchFamily="18" charset="0"/>
              </a:rPr>
              <a:t>D.Hall</a:t>
            </a:r>
            <a:r>
              <a:rPr lang="en-US" sz="2000" dirty="0">
                <a:latin typeface="Times New Roman" pitchFamily="18" charset="0"/>
                <a:cs typeface="Times New Roman" pitchFamily="18" charset="0"/>
              </a:rPr>
              <a:t>&lt;/Author&gt;  	</a:t>
            </a:r>
          </a:p>
          <a:p>
            <a:pPr>
              <a:buFont typeface="Arial" pitchFamily="34" charset="0"/>
              <a:buChar char="•"/>
            </a:pPr>
            <a:r>
              <a:rPr lang="en-US" sz="2000" dirty="0">
                <a:latin typeface="Times New Roman" pitchFamily="18" charset="0"/>
                <a:cs typeface="Times New Roman" pitchFamily="18" charset="0"/>
              </a:rPr>
              <a:t>&lt;/Book&gt;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BookInfo</a:t>
            </a:r>
            <a:r>
              <a:rPr lang="en-US" sz="2000" dirty="0">
                <a:latin typeface="Times New Roman" pitchFamily="18" charset="0"/>
                <a:cs typeface="Times New Roman" pitchFamily="18" charset="0"/>
              </a:rPr>
              <a:t>&gt;</a:t>
            </a:r>
          </a:p>
          <a:p>
            <a:pPr>
              <a:buFont typeface="Arial" pitchFamily="34" charset="0"/>
              <a:buChar char="•"/>
            </a:pPr>
            <a:endParaRPr lang="en-US" sz="2000"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838200"/>
          </a:xfrm>
        </p:spPr>
        <p:txBody>
          <a:bodyPr>
            <a:normAutofit/>
          </a:bodyPr>
          <a:lstStyle/>
          <a:p>
            <a:r>
              <a:rPr lang="en-US" sz="3600" b="1" dirty="0">
                <a:latin typeface="Times New Roman" pitchFamily="18" charset="0"/>
                <a:cs typeface="Times New Roman" pitchFamily="18" charset="0"/>
              </a:rPr>
              <a:t>Design Issues Cont….</a:t>
            </a:r>
          </a:p>
        </p:txBody>
      </p:sp>
      <p:sp>
        <p:nvSpPr>
          <p:cNvPr id="3" name="Date Placeholder 2"/>
          <p:cNvSpPr>
            <a:spLocks noGrp="1"/>
          </p:cNvSpPr>
          <p:nvPr>
            <p:ph type="dt" sz="half" idx="10"/>
          </p:nvPr>
        </p:nvSpPr>
        <p:spPr/>
        <p:txBody>
          <a:bodyPr/>
          <a:lstStyle/>
          <a:p>
            <a:pPr>
              <a:defRPr/>
            </a:pPr>
            <a:fld id="{38A64A0E-436C-45F1-AE89-E145D709EA30}" type="datetime1">
              <a:rPr lang="en-US" smtClean="0"/>
              <a:pPr>
                <a:defRPr/>
              </a:pPr>
              <a:t>1/14/2025</a:t>
            </a:fld>
            <a:endParaRPr lang="en-US"/>
          </a:p>
        </p:txBody>
      </p:sp>
      <p:sp>
        <p:nvSpPr>
          <p:cNvPr id="5" name="Content Placeholder 4"/>
          <p:cNvSpPr>
            <a:spLocks noGrp="1"/>
          </p:cNvSpPr>
          <p:nvPr>
            <p:ph sz="quarter" idx="1"/>
          </p:nvPr>
        </p:nvSpPr>
        <p:spPr>
          <a:xfrm>
            <a:off x="457200" y="1143000"/>
            <a:ext cx="8229600" cy="4983163"/>
          </a:xfrm>
        </p:spPr>
        <p:txBody>
          <a:bodyPr>
            <a:normAutofit fontScale="92500" lnSpcReduction="20000"/>
          </a:bodyPr>
          <a:lstStyle/>
          <a:p>
            <a:pPr algn="just"/>
            <a:r>
              <a:rPr lang="en-US" sz="2600" b="1" dirty="0">
                <a:latin typeface="Times New Roman" pitchFamily="18" charset="0"/>
                <a:cs typeface="Times New Roman" pitchFamily="18" charset="0"/>
              </a:rPr>
              <a:t>Display Resolution</a:t>
            </a:r>
          </a:p>
          <a:p>
            <a:pPr lvl="1" algn="just"/>
            <a:r>
              <a:rPr lang="en-US" sz="2600" dirty="0">
                <a:latin typeface="Times New Roman" pitchFamily="18" charset="0"/>
                <a:cs typeface="Times New Roman" pitchFamily="18" charset="0"/>
              </a:rPr>
              <a:t>Number of pixels (individual points of color) contained on a display monitor.</a:t>
            </a:r>
          </a:p>
          <a:p>
            <a:pPr lvl="1" algn="just"/>
            <a:r>
              <a:rPr lang="en-US" sz="2600" dirty="0">
                <a:latin typeface="Times New Roman" pitchFamily="18" charset="0"/>
                <a:cs typeface="Times New Roman" pitchFamily="18" charset="0"/>
              </a:rPr>
              <a:t>We don’t have any control on display resolution of users monitor.</a:t>
            </a:r>
          </a:p>
          <a:p>
            <a:pPr lvl="1" algn="just"/>
            <a:r>
              <a:rPr lang="en-US" sz="2600" dirty="0">
                <a:latin typeface="Times New Roman" pitchFamily="18" charset="0"/>
                <a:cs typeface="Times New Roman" pitchFamily="18" charset="0"/>
              </a:rPr>
              <a:t>800 X 600, 1024 X 768, 1240 X 1024</a:t>
            </a:r>
          </a:p>
          <a:p>
            <a:pPr lvl="1" algn="just"/>
            <a:r>
              <a:rPr lang="en-US" sz="2600" dirty="0">
                <a:latin typeface="Times New Roman" pitchFamily="18" charset="0"/>
                <a:cs typeface="Times New Roman" pitchFamily="18" charset="0"/>
              </a:rPr>
              <a:t>Due to this different resolution we have three choices for Web page design</a:t>
            </a:r>
          </a:p>
          <a:p>
            <a:pPr lvl="2" algn="just"/>
            <a:r>
              <a:rPr lang="en-US" dirty="0">
                <a:latin typeface="Times New Roman" pitchFamily="18" charset="0"/>
                <a:cs typeface="Times New Roman" pitchFamily="18" charset="0"/>
              </a:rPr>
              <a:t>Design web page with fixed resolution .</a:t>
            </a:r>
          </a:p>
          <a:p>
            <a:pPr lvl="2" algn="just"/>
            <a:r>
              <a:rPr lang="en-US" dirty="0">
                <a:latin typeface="Times New Roman" pitchFamily="18" charset="0"/>
                <a:cs typeface="Times New Roman" pitchFamily="18" charset="0"/>
              </a:rPr>
              <a:t>Make a flexible design using HTML table to fit different resolution.</a:t>
            </a:r>
          </a:p>
          <a:p>
            <a:pPr lvl="2" algn="just"/>
            <a:r>
              <a:rPr lang="en-US" dirty="0">
                <a:latin typeface="Times New Roman" pitchFamily="18" charset="0"/>
                <a:cs typeface="Times New Roman" pitchFamily="18" charset="0"/>
              </a:rPr>
              <a:t>Display page with a higher resolution .- it will displayed on left side and some part on right side remains blank. So we can use centered  design.</a:t>
            </a:r>
          </a:p>
          <a:p>
            <a:pPr lvl="1" algn="just"/>
            <a:endParaRPr lang="en-US" dirty="0">
              <a:latin typeface="Times New Roman" pitchFamily="18" charset="0"/>
              <a:cs typeface="Times New Roman" pitchFamily="18" charset="0"/>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4A62CE47-C1FF-4F36-9491-6CF5EA838AEA}" type="datetime1">
              <a:rPr lang="en-US" smtClean="0"/>
              <a:pPr/>
              <a:t>1/14/2025</a:t>
            </a:fld>
            <a:endParaRPr lang="en-US"/>
          </a:p>
        </p:txBody>
      </p:sp>
      <p:sp>
        <p:nvSpPr>
          <p:cNvPr id="860162" name="Rectangle 2"/>
          <p:cNvSpPr>
            <a:spLocks noGrp="1" noChangeArrowheads="1"/>
          </p:cNvSpPr>
          <p:nvPr>
            <p:ph type="title"/>
          </p:nvPr>
        </p:nvSpPr>
        <p:spPr>
          <a:xfrm>
            <a:off x="838200" y="228600"/>
            <a:ext cx="7772400" cy="685800"/>
          </a:xfrm>
        </p:spPr>
        <p:txBody>
          <a:bodyPr>
            <a:noAutofit/>
          </a:bodyPr>
          <a:lstStyle/>
          <a:p>
            <a:pPr>
              <a:lnSpc>
                <a:spcPct val="90000"/>
              </a:lnSpc>
            </a:pPr>
            <a:r>
              <a:rPr lang="en-US" sz="3200" b="1" dirty="0">
                <a:latin typeface="Times New Roman" pitchFamily="18" charset="0"/>
                <a:cs typeface="Times New Roman" pitchFamily="18" charset="0"/>
              </a:rPr>
              <a:t>How to transform XML into XHTML using XSLT?</a:t>
            </a:r>
          </a:p>
        </p:txBody>
      </p:sp>
      <p:sp>
        <p:nvSpPr>
          <p:cNvPr id="860163" name="Rectangle 3"/>
          <p:cNvSpPr>
            <a:spLocks noGrp="1" noChangeArrowheads="1"/>
          </p:cNvSpPr>
          <p:nvPr>
            <p:ph type="body" idx="1"/>
          </p:nvPr>
        </p:nvSpPr>
        <p:spPr>
          <a:xfrm>
            <a:off x="685800" y="1371600"/>
            <a:ext cx="7772400" cy="4876800"/>
          </a:xfrm>
        </p:spPr>
        <p:txBody>
          <a:bodyPr>
            <a:normAutofit/>
          </a:bodyPr>
          <a:lstStyle/>
          <a:p>
            <a:pPr algn="just">
              <a:lnSpc>
                <a:spcPct val="90000"/>
              </a:lnSpc>
            </a:pPr>
            <a:endParaRPr lang="en-US" sz="2400" dirty="0"/>
          </a:p>
          <a:p>
            <a:pPr algn="just">
              <a:lnSpc>
                <a:spcPct val="90000"/>
              </a:lnSpc>
            </a:pPr>
            <a:endParaRPr lang="en-US" sz="2400" dirty="0">
              <a:latin typeface="Times New Roman" pitchFamily="18" charset="0"/>
              <a:cs typeface="Times New Roman" pitchFamily="18" charset="0"/>
            </a:endParaRPr>
          </a:p>
        </p:txBody>
      </p:sp>
      <p:sp>
        <p:nvSpPr>
          <p:cNvPr id="6" name="Rectangle 3"/>
          <p:cNvSpPr txBox="1">
            <a:spLocks noChangeArrowheads="1"/>
          </p:cNvSpPr>
          <p:nvPr/>
        </p:nvSpPr>
        <p:spPr>
          <a:xfrm>
            <a:off x="685800" y="1371600"/>
            <a:ext cx="7772400" cy="4876800"/>
          </a:xfrm>
          <a:prstGeom prst="rect">
            <a:avLst/>
          </a:prstGeom>
        </p:spPr>
        <p:txBody>
          <a:bodyPr vert="horz" lIns="91440" tIns="45720" rIns="91440" bIns="45720" rtlCol="0">
            <a:noAutofit/>
          </a:bodyPr>
          <a:lstStyle/>
          <a:p>
            <a:pPr>
              <a:buFont typeface="Arial" pitchFamily="34" charset="0"/>
              <a:buChar char="•"/>
            </a:pPr>
            <a:r>
              <a:rPr lang="en-US" sz="2000" b="1" dirty="0">
                <a:solidFill>
                  <a:srgbClr val="FF0000"/>
                </a:solidFill>
                <a:latin typeface="Times New Roman" pitchFamily="18" charset="0"/>
                <a:cs typeface="Times New Roman" pitchFamily="18" charset="0"/>
              </a:rPr>
              <a:t>xslbook.xsl  file</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&lt;?xml version="1.0"  encoding="UTF-8"?&gt;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xsl:stylesheet</a:t>
            </a:r>
            <a:r>
              <a:rPr lang="en-US" sz="2000" dirty="0">
                <a:latin typeface="Times New Roman" pitchFamily="18" charset="0"/>
                <a:cs typeface="Times New Roman" pitchFamily="18" charset="0"/>
              </a:rPr>
              <a:t> version="1.0" </a:t>
            </a:r>
          </a:p>
          <a:p>
            <a:pPr>
              <a:buFont typeface="Arial" pitchFamily="34" charset="0"/>
              <a:buChar char="•"/>
            </a:pPr>
            <a:r>
              <a:rPr lang="en-US" sz="2000" dirty="0" err="1">
                <a:latin typeface="Times New Roman" pitchFamily="18" charset="0"/>
                <a:cs typeface="Times New Roman" pitchFamily="18" charset="0"/>
              </a:rPr>
              <a:t>xmlns:xsl</a:t>
            </a:r>
            <a:r>
              <a:rPr lang="en-US" sz="2000" dirty="0">
                <a:latin typeface="Times New Roman" pitchFamily="18" charset="0"/>
                <a:cs typeface="Times New Roman" pitchFamily="18" charset="0"/>
              </a:rPr>
              <a:t>="http://www.w3.org/1999/XSL/Transform"&gt;</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xsl:template</a:t>
            </a:r>
            <a:r>
              <a:rPr lang="en-US" sz="2000" dirty="0">
                <a:latin typeface="Times New Roman" pitchFamily="18" charset="0"/>
                <a:cs typeface="Times New Roman" pitchFamily="18" charset="0"/>
              </a:rPr>
              <a:t> match="/"&gt;</a:t>
            </a:r>
          </a:p>
          <a:p>
            <a:pPr>
              <a:buFont typeface="Arial" pitchFamily="34" charset="0"/>
              <a:buChar char="•"/>
            </a:pPr>
            <a:r>
              <a:rPr lang="en-US" sz="2000" dirty="0">
                <a:latin typeface="Times New Roman" pitchFamily="18" charset="0"/>
                <a:cs typeface="Times New Roman" pitchFamily="18" charset="0"/>
              </a:rPr>
              <a:t>&lt;html&gt;</a:t>
            </a:r>
          </a:p>
          <a:p>
            <a:pPr>
              <a:buFont typeface="Arial" pitchFamily="34" charset="0"/>
              <a:buChar char="•"/>
            </a:pPr>
            <a:r>
              <a:rPr lang="en-US" sz="2000" dirty="0">
                <a:latin typeface="Times New Roman" pitchFamily="18" charset="0"/>
                <a:cs typeface="Times New Roman" pitchFamily="18" charset="0"/>
              </a:rPr>
              <a:t>&lt;body&gt;</a:t>
            </a:r>
          </a:p>
          <a:p>
            <a:pPr>
              <a:buFont typeface="Arial" pitchFamily="34" charset="0"/>
              <a:buChar char="•"/>
            </a:pPr>
            <a:r>
              <a:rPr lang="en-US" sz="2000" dirty="0">
                <a:latin typeface="Times New Roman" pitchFamily="18" charset="0"/>
                <a:cs typeface="Times New Roman" pitchFamily="18" charset="0"/>
              </a:rPr>
              <a:t>&lt;table border="1"&gt;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 </a:t>
            </a:r>
            <a:r>
              <a:rPr lang="en-US" sz="2000" dirty="0" err="1">
                <a:latin typeface="Times New Roman" pitchFamily="18" charset="0"/>
                <a:cs typeface="Times New Roman" pitchFamily="18" charset="0"/>
              </a:rPr>
              <a:t>Bookname</a:t>
            </a: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 </a:t>
            </a:r>
            <a:r>
              <a:rPr lang="en-US" sz="2000" dirty="0" err="1">
                <a:latin typeface="Times New Roman" pitchFamily="18" charset="0"/>
                <a:cs typeface="Times New Roman" pitchFamily="18" charset="0"/>
              </a:rPr>
              <a:t>BookPrice</a:t>
            </a: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 </a:t>
            </a:r>
            <a:r>
              <a:rPr lang="en-US" sz="2000" dirty="0" err="1">
                <a:latin typeface="Times New Roman" pitchFamily="18" charset="0"/>
                <a:cs typeface="Times New Roman" pitchFamily="18" charset="0"/>
              </a:rPr>
              <a:t>BookAuthor</a:t>
            </a: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Font typeface="Arial" pitchFamily="34" charset="0"/>
              <a:buChar char="•"/>
            </a:pPr>
            <a:endParaRPr lang="en-US" sz="2000" dirty="0">
              <a:latin typeface="Times New Roman" pitchFamily="18" charset="0"/>
              <a:cs typeface="Times New Roman" pitchFamily="18" charset="0"/>
            </a:endParaRPr>
          </a:p>
        </p:txBody>
      </p:sp>
      <p:sp>
        <p:nvSpPr>
          <p:cNvPr id="7" name="Oval Callout 6"/>
          <p:cNvSpPr/>
          <p:nvPr/>
        </p:nvSpPr>
        <p:spPr>
          <a:xfrm>
            <a:off x="2057400" y="1447800"/>
            <a:ext cx="2667000" cy="685800"/>
          </a:xfrm>
          <a:prstGeom prst="wedgeEllipseCallout">
            <a:avLst>
              <a:gd name="adj1" fmla="val -50503"/>
              <a:gd name="adj2" fmla="val 7568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document is an XSLT style sheet </a:t>
            </a:r>
          </a:p>
        </p:txBody>
      </p:sp>
      <p:sp>
        <p:nvSpPr>
          <p:cNvPr id="8" name="Oval Callout 7"/>
          <p:cNvSpPr/>
          <p:nvPr/>
        </p:nvSpPr>
        <p:spPr>
          <a:xfrm>
            <a:off x="3733800" y="3048000"/>
            <a:ext cx="2667000" cy="685800"/>
          </a:xfrm>
          <a:prstGeom prst="wedgeEllipseCallout">
            <a:avLst>
              <a:gd name="adj1" fmla="val -124349"/>
              <a:gd name="adj2" fmla="val -638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XSLT namespace </a:t>
            </a:r>
          </a:p>
        </p:txBody>
      </p:sp>
      <p:sp>
        <p:nvSpPr>
          <p:cNvPr id="9" name="Oval Callout 8"/>
          <p:cNvSpPr/>
          <p:nvPr/>
        </p:nvSpPr>
        <p:spPr>
          <a:xfrm>
            <a:off x="4191000" y="4038600"/>
            <a:ext cx="3886200" cy="762000"/>
          </a:xfrm>
          <a:prstGeom prst="wedgeEllipseCallout">
            <a:avLst>
              <a:gd name="adj1" fmla="val -74395"/>
              <a:gd name="adj2" fmla="val -12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Associates the template with the root of the XML source document.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3" presetClass="exit" presetSubtype="10" fill="hold" grpId="1" nodeType="clickEffect">
                                  <p:stCondLst>
                                    <p:cond delay="0"/>
                                  </p:stCondLst>
                                  <p:childTnLst>
                                    <p:animEffect transition="out" filter="blinds(horizontal)">
                                      <p:cBhvr>
                                        <p:cTn id="11" dur="500"/>
                                        <p:tgtEl>
                                          <p:spTgt spid="7"/>
                                        </p:tgtEl>
                                      </p:cBhvr>
                                    </p:animEffect>
                                    <p:set>
                                      <p:cBhvr>
                                        <p:cTn id="12" dur="1" fill="hold">
                                          <p:stCondLst>
                                            <p:cond delay="499"/>
                                          </p:stCondLst>
                                        </p:cTn>
                                        <p:tgtEl>
                                          <p:spTgt spid="7"/>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xit" presetSubtype="10" fill="hold" grpId="1" nodeType="clickEffect">
                                  <p:stCondLst>
                                    <p:cond delay="0"/>
                                  </p:stCondLst>
                                  <p:childTnLst>
                                    <p:animEffect transition="out" filter="blinds(horizontal)">
                                      <p:cBhvr>
                                        <p:cTn id="21" dur="500"/>
                                        <p:tgtEl>
                                          <p:spTgt spid="8"/>
                                        </p:tgtEl>
                                      </p:cBhvr>
                                    </p:animEffect>
                                    <p:set>
                                      <p:cBhvr>
                                        <p:cTn id="22" dur="1" fill="hold">
                                          <p:stCondLst>
                                            <p:cond delay="499"/>
                                          </p:stCondLst>
                                        </p:cTn>
                                        <p:tgtEl>
                                          <p:spTgt spid="8"/>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blinds(horizontal)">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xit" presetSubtype="10" fill="hold" grpId="1" nodeType="clickEffect">
                                  <p:stCondLst>
                                    <p:cond delay="0"/>
                                  </p:stCondLst>
                                  <p:childTnLst>
                                    <p:animEffect transition="out" filter="blinds(horizontal)">
                                      <p:cBhvr>
                                        <p:cTn id="31" dur="500"/>
                                        <p:tgtEl>
                                          <p:spTgt spid="9"/>
                                        </p:tgtEl>
                                      </p:cBhvr>
                                    </p:animEffect>
                                    <p:set>
                                      <p:cBhvr>
                                        <p:cTn id="3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4A62CE47-C1FF-4F36-9491-6CF5EA838AEA}" type="datetime1">
              <a:rPr lang="en-US" smtClean="0"/>
              <a:pPr/>
              <a:t>1/14/2025</a:t>
            </a:fld>
            <a:endParaRPr lang="en-US"/>
          </a:p>
        </p:txBody>
      </p:sp>
      <p:sp>
        <p:nvSpPr>
          <p:cNvPr id="860162" name="Rectangle 2"/>
          <p:cNvSpPr>
            <a:spLocks noGrp="1" noChangeArrowheads="1"/>
          </p:cNvSpPr>
          <p:nvPr>
            <p:ph type="title"/>
          </p:nvPr>
        </p:nvSpPr>
        <p:spPr>
          <a:xfrm>
            <a:off x="838200" y="609600"/>
            <a:ext cx="7772400" cy="685800"/>
          </a:xfrm>
        </p:spPr>
        <p:txBody>
          <a:bodyPr>
            <a:noAutofit/>
          </a:bodyPr>
          <a:lstStyle/>
          <a:p>
            <a:pPr>
              <a:lnSpc>
                <a:spcPct val="90000"/>
              </a:lnSpc>
            </a:pPr>
            <a:r>
              <a:rPr lang="en-US" sz="2400" b="1" dirty="0">
                <a:latin typeface="Times New Roman" pitchFamily="18" charset="0"/>
                <a:cs typeface="Times New Roman" pitchFamily="18" charset="0"/>
              </a:rPr>
              <a:t>How to transform XML into XHTML using XSLT?</a:t>
            </a:r>
            <a:br>
              <a:rPr lang="en-US" sz="2400" b="1" dirty="0">
                <a:latin typeface="Times New Roman" pitchFamily="18" charset="0"/>
                <a:cs typeface="Times New Roman" pitchFamily="18" charset="0"/>
              </a:rPr>
            </a:br>
            <a:r>
              <a:rPr lang="en-US" sz="2400" b="1" dirty="0" err="1">
                <a:latin typeface="Times New Roman" pitchFamily="18" charset="0"/>
                <a:cs typeface="Times New Roman" pitchFamily="18" charset="0"/>
                <a:hlinkClick r:id="rId2" action="ppaction://hlinkpres?slideindex=1&amp;slidetitle="/>
              </a:rPr>
              <a:t>eg</a:t>
            </a:r>
            <a:br>
              <a:rPr lang="en-US" sz="2400" b="1" dirty="0">
                <a:latin typeface="Times New Roman" pitchFamily="18" charset="0"/>
                <a:cs typeface="Times New Roman" pitchFamily="18" charset="0"/>
              </a:rPr>
            </a:br>
            <a:endParaRPr lang="en-US" sz="2400" b="1" dirty="0">
              <a:latin typeface="Times New Roman" pitchFamily="18" charset="0"/>
              <a:cs typeface="Times New Roman" pitchFamily="18" charset="0"/>
            </a:endParaRPr>
          </a:p>
        </p:txBody>
      </p:sp>
      <p:sp>
        <p:nvSpPr>
          <p:cNvPr id="860163" name="Rectangle 3"/>
          <p:cNvSpPr>
            <a:spLocks noGrp="1" noChangeArrowheads="1"/>
          </p:cNvSpPr>
          <p:nvPr>
            <p:ph type="body" idx="1"/>
          </p:nvPr>
        </p:nvSpPr>
        <p:spPr>
          <a:xfrm>
            <a:off x="685800" y="1371600"/>
            <a:ext cx="7772400" cy="4876800"/>
          </a:xfrm>
        </p:spPr>
        <p:txBody>
          <a:bodyPr>
            <a:normAutofit/>
          </a:bodyPr>
          <a:lstStyle/>
          <a:p>
            <a:pPr algn="just">
              <a:lnSpc>
                <a:spcPct val="90000"/>
              </a:lnSpc>
            </a:pPr>
            <a:endParaRPr lang="en-US" sz="2400" dirty="0"/>
          </a:p>
          <a:p>
            <a:pPr algn="just">
              <a:lnSpc>
                <a:spcPct val="90000"/>
              </a:lnSpc>
            </a:pPr>
            <a:endParaRPr lang="en-US" sz="2400" dirty="0">
              <a:latin typeface="Times New Roman" pitchFamily="18" charset="0"/>
              <a:cs typeface="Times New Roman" pitchFamily="18" charset="0"/>
            </a:endParaRPr>
          </a:p>
        </p:txBody>
      </p:sp>
      <p:sp>
        <p:nvSpPr>
          <p:cNvPr id="6" name="Rectangle 3"/>
          <p:cNvSpPr txBox="1">
            <a:spLocks noChangeArrowheads="1"/>
          </p:cNvSpPr>
          <p:nvPr/>
        </p:nvSpPr>
        <p:spPr>
          <a:xfrm>
            <a:off x="685800" y="1143000"/>
            <a:ext cx="7772400" cy="5105400"/>
          </a:xfrm>
          <a:prstGeom prst="rect">
            <a:avLst/>
          </a:prstGeom>
        </p:spPr>
        <p:txBody>
          <a:bodyPr vert="horz" lIns="91440" tIns="45720" rIns="91440" bIns="45720" rtlCol="0">
            <a:noAutofit/>
          </a:bodyPr>
          <a:lstStyle/>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&lt;td&gt;---&lt;/td&gt;</a:t>
            </a:r>
          </a:p>
          <a:p>
            <a:pPr>
              <a:buFont typeface="Arial" pitchFamily="34" charset="0"/>
              <a:buChar char="•"/>
            </a:pPr>
            <a:r>
              <a:rPr lang="en-US" sz="2000" dirty="0">
                <a:latin typeface="Times New Roman" pitchFamily="18" charset="0"/>
                <a:cs typeface="Times New Roman" pitchFamily="18" charset="0"/>
              </a:rPr>
              <a:t>&lt;td&gt;---&lt;/td&gt;</a:t>
            </a:r>
          </a:p>
          <a:p>
            <a:pPr>
              <a:buFont typeface="Arial" pitchFamily="34" charset="0"/>
              <a:buChar char="•"/>
            </a:pPr>
            <a:r>
              <a:rPr lang="en-US" sz="2000" dirty="0">
                <a:latin typeface="Times New Roman" pitchFamily="18" charset="0"/>
                <a:cs typeface="Times New Roman" pitchFamily="18" charset="0"/>
              </a:rPr>
              <a:t>&lt;td&gt;---&lt;/td&gt;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Font typeface="Arial" pitchFamily="34" charset="0"/>
              <a:buChar char="•"/>
            </a:pPr>
            <a:r>
              <a:rPr lang="en-US" sz="2000" dirty="0">
                <a:latin typeface="Times New Roman" pitchFamily="18" charset="0"/>
                <a:cs typeface="Times New Roman" pitchFamily="18" charset="0"/>
              </a:rPr>
              <a:t>&lt;/table&gt;</a:t>
            </a:r>
          </a:p>
          <a:p>
            <a:pPr>
              <a:buFont typeface="Arial" pitchFamily="34" charset="0"/>
              <a:buChar char="•"/>
            </a:pPr>
            <a:r>
              <a:rPr lang="en-US" sz="2000" dirty="0">
                <a:latin typeface="Times New Roman" pitchFamily="18" charset="0"/>
                <a:cs typeface="Times New Roman" pitchFamily="18" charset="0"/>
              </a:rPr>
              <a:t>&lt;/body&gt;</a:t>
            </a:r>
          </a:p>
          <a:p>
            <a:pPr>
              <a:buFont typeface="Arial" pitchFamily="34" charset="0"/>
              <a:buChar char="•"/>
            </a:pPr>
            <a:r>
              <a:rPr lang="en-US" sz="2000" dirty="0">
                <a:latin typeface="Times New Roman" pitchFamily="18" charset="0"/>
                <a:cs typeface="Times New Roman" pitchFamily="18" charset="0"/>
              </a:rPr>
              <a:t>&lt;/html&gt;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xsl:template</a:t>
            </a:r>
            <a:r>
              <a:rPr lang="en-US" sz="2000" dirty="0">
                <a:latin typeface="Times New Roman" pitchFamily="18" charset="0"/>
                <a:cs typeface="Times New Roman" pitchFamily="18" charset="0"/>
              </a:rPr>
              <a:t>&gt;</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xsl:stylesheet</a:t>
            </a:r>
            <a:r>
              <a:rPr lang="en-US" sz="2000" dirty="0">
                <a:latin typeface="Times New Roman" pitchFamily="18" charset="0"/>
                <a:cs typeface="Times New Roman" pitchFamily="18" charset="0"/>
              </a:rPr>
              <a:t>&gt;</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4A62CE47-C1FF-4F36-9491-6CF5EA838AEA}" type="datetime1">
              <a:rPr lang="en-US" smtClean="0"/>
              <a:pPr/>
              <a:t>1/14/2025</a:t>
            </a:fld>
            <a:endParaRPr lang="en-US"/>
          </a:p>
        </p:txBody>
      </p:sp>
      <p:sp>
        <p:nvSpPr>
          <p:cNvPr id="860162" name="Rectangle 2"/>
          <p:cNvSpPr>
            <a:spLocks noGrp="1" noChangeArrowheads="1"/>
          </p:cNvSpPr>
          <p:nvPr>
            <p:ph type="title"/>
          </p:nvPr>
        </p:nvSpPr>
        <p:spPr>
          <a:xfrm>
            <a:off x="838200" y="228600"/>
            <a:ext cx="7772400" cy="685800"/>
          </a:xfrm>
        </p:spPr>
        <p:txBody>
          <a:bodyPr>
            <a:noAutofit/>
          </a:bodyPr>
          <a:lstStyle/>
          <a:p>
            <a:r>
              <a:rPr lang="en-US" sz="3600" b="1" dirty="0">
                <a:latin typeface="Times New Roman" pitchFamily="18" charset="0"/>
                <a:cs typeface="Times New Roman" pitchFamily="18" charset="0"/>
              </a:rPr>
              <a:t>Correct Style Sheet Declaration</a:t>
            </a:r>
          </a:p>
        </p:txBody>
      </p:sp>
      <p:sp>
        <p:nvSpPr>
          <p:cNvPr id="860163" name="Rectangle 3"/>
          <p:cNvSpPr>
            <a:spLocks noGrp="1" noChangeArrowheads="1"/>
          </p:cNvSpPr>
          <p:nvPr>
            <p:ph type="body" idx="1"/>
          </p:nvPr>
        </p:nvSpPr>
        <p:spPr>
          <a:xfrm>
            <a:off x="685800" y="1371600"/>
            <a:ext cx="7772400" cy="4876800"/>
          </a:xfrm>
        </p:spPr>
        <p:txBody>
          <a:bodyPr>
            <a:normAutofit/>
          </a:bodyPr>
          <a:lstStyle/>
          <a:p>
            <a:pPr algn="just">
              <a:lnSpc>
                <a:spcPct val="90000"/>
              </a:lnSpc>
            </a:pPr>
            <a:endParaRPr lang="en-US" sz="2400" dirty="0"/>
          </a:p>
          <a:p>
            <a:pPr algn="just">
              <a:lnSpc>
                <a:spcPct val="90000"/>
              </a:lnSpc>
            </a:pPr>
            <a:endParaRPr lang="en-US" sz="2400" dirty="0">
              <a:latin typeface="Times New Roman" pitchFamily="18" charset="0"/>
              <a:cs typeface="Times New Roman" pitchFamily="18" charset="0"/>
            </a:endParaRPr>
          </a:p>
        </p:txBody>
      </p:sp>
      <p:sp>
        <p:nvSpPr>
          <p:cNvPr id="6" name="Rectangle 3"/>
          <p:cNvSpPr txBox="1">
            <a:spLocks noChangeArrowheads="1"/>
          </p:cNvSpPr>
          <p:nvPr/>
        </p:nvSpPr>
        <p:spPr>
          <a:xfrm>
            <a:off x="685800" y="1371600"/>
            <a:ext cx="7772400" cy="4876800"/>
          </a:xfrm>
          <a:prstGeom prst="rect">
            <a:avLst/>
          </a:prstGeom>
        </p:spPr>
        <p:txBody>
          <a:bodyPr vert="horz" lIns="91440" tIns="45720" rIns="91440" bIns="45720" rtlCol="0">
            <a:noAutofit/>
          </a:bodyPr>
          <a:lstStyle/>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endParaRPr lang="en-US" sz="2000" dirty="0">
              <a:latin typeface="Times New Roman" pitchFamily="18" charset="0"/>
              <a:cs typeface="Times New Roman" pitchFamily="18" charset="0"/>
            </a:endParaRPr>
          </a:p>
        </p:txBody>
      </p:sp>
      <p:sp>
        <p:nvSpPr>
          <p:cNvPr id="11" name="Rectangle 10"/>
          <p:cNvSpPr/>
          <p:nvPr/>
        </p:nvSpPr>
        <p:spPr>
          <a:xfrm>
            <a:off x="1066800" y="1524000"/>
            <a:ext cx="7315200" cy="2031325"/>
          </a:xfrm>
          <a:prstGeom prst="rect">
            <a:avLst/>
          </a:prstGeom>
        </p:spPr>
        <p:txBody>
          <a:bodyPr wrap="square">
            <a:spAutoFit/>
          </a:bodyPr>
          <a:lstStyle/>
          <a:p>
            <a:endParaRPr lang="en-US" dirty="0"/>
          </a:p>
          <a:p>
            <a:pPr>
              <a:buFont typeface="Arial" pitchFamily="34" charset="0"/>
              <a:buChar char="•"/>
            </a:pPr>
            <a:endParaRPr lang="en-US" dirty="0"/>
          </a:p>
          <a:p>
            <a:pPr>
              <a:buFont typeface="Arial" pitchFamily="34" charset="0"/>
              <a:buChar char="•"/>
            </a:pPr>
            <a:endParaRPr lang="en-US" dirty="0"/>
          </a:p>
          <a:p>
            <a:pPr>
              <a:buFont typeface="Arial" pitchFamily="34" charset="0"/>
              <a:buChar char="•"/>
            </a:pPr>
            <a:endParaRPr lang="en-US" dirty="0"/>
          </a:p>
          <a:p>
            <a:pPr>
              <a:buFont typeface="Arial" pitchFamily="34" charset="0"/>
              <a:buChar char="•"/>
            </a:pPr>
            <a:endParaRPr lang="en-US" dirty="0"/>
          </a:p>
          <a:p>
            <a:pPr>
              <a:buFont typeface="Arial" pitchFamily="34" charset="0"/>
              <a:buChar char="•"/>
            </a:pPr>
            <a:endParaRPr lang="en-US" dirty="0"/>
          </a:p>
          <a:p>
            <a:pPr>
              <a:buFont typeface="Arial" pitchFamily="34" charset="0"/>
              <a:buChar char="•"/>
            </a:pPr>
            <a:endParaRPr lang="en-US" dirty="0"/>
          </a:p>
        </p:txBody>
      </p:sp>
      <p:sp>
        <p:nvSpPr>
          <p:cNvPr id="12" name="Rounded Rectangle 11"/>
          <p:cNvSpPr/>
          <p:nvPr/>
        </p:nvSpPr>
        <p:spPr>
          <a:xfrm>
            <a:off x="990600" y="1600200"/>
            <a:ext cx="72390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a:solidFill>
                  <a:schemeClr val="bg1"/>
                </a:solidFill>
                <a:latin typeface="Times New Roman" pitchFamily="18" charset="0"/>
                <a:cs typeface="Times New Roman" pitchFamily="18" charset="0"/>
              </a:rPr>
              <a:t>&lt;</a:t>
            </a:r>
            <a:r>
              <a:rPr lang="en-US" sz="2400" dirty="0" err="1">
                <a:solidFill>
                  <a:schemeClr val="bg1"/>
                </a:solidFill>
                <a:latin typeface="Times New Roman" pitchFamily="18" charset="0"/>
                <a:cs typeface="Times New Roman" pitchFamily="18" charset="0"/>
              </a:rPr>
              <a:t>xsl:</a:t>
            </a:r>
            <a:r>
              <a:rPr lang="en-US" sz="2400" b="1" dirty="0" err="1">
                <a:solidFill>
                  <a:srgbClr val="FF0000"/>
                </a:solidFill>
                <a:latin typeface="Times New Roman" pitchFamily="18" charset="0"/>
                <a:cs typeface="Times New Roman" pitchFamily="18" charset="0"/>
              </a:rPr>
              <a:t>stylesheet</a:t>
            </a:r>
            <a:r>
              <a:rPr lang="en-US" sz="2400" b="1" dirty="0">
                <a:solidFill>
                  <a:srgbClr val="FF0000"/>
                </a:solidFill>
                <a:latin typeface="Times New Roman" pitchFamily="18" charset="0"/>
                <a:cs typeface="Times New Roman" pitchFamily="18" charset="0"/>
              </a:rPr>
              <a:t> </a:t>
            </a:r>
            <a:r>
              <a:rPr lang="en-US" sz="2400" dirty="0">
                <a:solidFill>
                  <a:schemeClr val="bg1"/>
                </a:solidFill>
                <a:latin typeface="Times New Roman" pitchFamily="18" charset="0"/>
                <a:cs typeface="Times New Roman" pitchFamily="18" charset="0"/>
              </a:rPr>
              <a:t>version="1.0"</a:t>
            </a:r>
            <a:br>
              <a:rPr lang="en-US" sz="2400" dirty="0">
                <a:solidFill>
                  <a:schemeClr val="bg1"/>
                </a:solidFill>
                <a:latin typeface="Times New Roman" pitchFamily="18" charset="0"/>
                <a:cs typeface="Times New Roman" pitchFamily="18" charset="0"/>
              </a:rPr>
            </a:br>
            <a:r>
              <a:rPr lang="en-US" sz="2400" dirty="0" err="1">
                <a:solidFill>
                  <a:schemeClr val="bg1"/>
                </a:solidFill>
                <a:latin typeface="Times New Roman" pitchFamily="18" charset="0"/>
                <a:cs typeface="Times New Roman" pitchFamily="18" charset="0"/>
              </a:rPr>
              <a:t>xmlns:xsl</a:t>
            </a:r>
            <a:r>
              <a:rPr lang="en-US" sz="2400" dirty="0">
                <a:solidFill>
                  <a:schemeClr val="bg1"/>
                </a:solidFill>
                <a:latin typeface="Times New Roman" pitchFamily="18" charset="0"/>
                <a:cs typeface="Times New Roman" pitchFamily="18" charset="0"/>
              </a:rPr>
              <a:t>="http://www.w3.org/1999/XSL/Transform"&gt; </a:t>
            </a:r>
          </a:p>
        </p:txBody>
      </p:sp>
      <p:sp>
        <p:nvSpPr>
          <p:cNvPr id="13" name="Rounded Rectangle 12"/>
          <p:cNvSpPr/>
          <p:nvPr/>
        </p:nvSpPr>
        <p:spPr>
          <a:xfrm>
            <a:off x="1066800" y="3810000"/>
            <a:ext cx="7239000" cy="1066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buFont typeface="Arial" pitchFamily="34" charset="0"/>
              <a:buChar char="•"/>
            </a:pPr>
            <a:r>
              <a:rPr lang="en-US" sz="2400" dirty="0">
                <a:latin typeface="Times New Roman" pitchFamily="18" charset="0"/>
                <a:cs typeface="Times New Roman" pitchFamily="18" charset="0"/>
              </a:rPr>
              <a:t>&lt;</a:t>
            </a:r>
            <a:r>
              <a:rPr lang="en-US" sz="2400" dirty="0" err="1">
                <a:latin typeface="Times New Roman" pitchFamily="18" charset="0"/>
                <a:cs typeface="Times New Roman" pitchFamily="18" charset="0"/>
              </a:rPr>
              <a:t>xsl:</a:t>
            </a:r>
            <a:r>
              <a:rPr lang="en-US" sz="2400" b="1" dirty="0" err="1">
                <a:solidFill>
                  <a:srgbClr val="FF0000"/>
                </a:solidFill>
                <a:latin typeface="Times New Roman" pitchFamily="18" charset="0"/>
                <a:cs typeface="Times New Roman" pitchFamily="18" charset="0"/>
              </a:rPr>
              <a:t>transform</a:t>
            </a:r>
            <a:r>
              <a:rPr lang="en-US" sz="2400" dirty="0">
                <a:latin typeface="Times New Roman" pitchFamily="18" charset="0"/>
                <a:cs typeface="Times New Roman" pitchFamily="18" charset="0"/>
              </a:rPr>
              <a:t> version="1.0"</a:t>
            </a:r>
            <a:br>
              <a:rPr lang="en-US" sz="2400" dirty="0">
                <a:latin typeface="Times New Roman" pitchFamily="18" charset="0"/>
                <a:cs typeface="Times New Roman" pitchFamily="18" charset="0"/>
              </a:rPr>
            </a:br>
            <a:r>
              <a:rPr lang="en-US" sz="2400" dirty="0" err="1">
                <a:latin typeface="Times New Roman" pitchFamily="18" charset="0"/>
                <a:cs typeface="Times New Roman" pitchFamily="18" charset="0"/>
              </a:rPr>
              <a:t>xmlns:xsl</a:t>
            </a:r>
            <a:r>
              <a:rPr lang="en-US" sz="2400" dirty="0">
                <a:latin typeface="Times New Roman" pitchFamily="18" charset="0"/>
                <a:cs typeface="Times New Roman" pitchFamily="18" charset="0"/>
              </a:rPr>
              <a:t>="http://www.w3.org/1999/XSL/Transform"&gt; </a:t>
            </a:r>
          </a:p>
        </p:txBody>
      </p:sp>
      <p:sp>
        <p:nvSpPr>
          <p:cNvPr id="14" name="TextBox 13"/>
          <p:cNvSpPr txBox="1"/>
          <p:nvPr/>
        </p:nvSpPr>
        <p:spPr>
          <a:xfrm>
            <a:off x="3581400" y="2971800"/>
            <a:ext cx="1371600" cy="523220"/>
          </a:xfrm>
          <a:prstGeom prst="rect">
            <a:avLst/>
          </a:prstGeom>
          <a:noFill/>
        </p:spPr>
        <p:txBody>
          <a:bodyPr wrap="square" rtlCol="0">
            <a:spAutoFit/>
          </a:bodyPr>
          <a:lstStyle/>
          <a:p>
            <a:r>
              <a:rPr lang="en-US" sz="2800" b="1" dirty="0">
                <a:solidFill>
                  <a:srgbClr val="FF0000"/>
                </a:solidFill>
                <a:latin typeface="Times New Roman" pitchFamily="18" charset="0"/>
                <a:cs typeface="Times New Roman" pitchFamily="18" charset="0"/>
              </a:rPr>
              <a:t>OR</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4A62CE47-C1FF-4F36-9491-6CF5EA838AEA}" type="datetime1">
              <a:rPr lang="en-US" smtClean="0"/>
              <a:pPr/>
              <a:t>1/14/2025</a:t>
            </a:fld>
            <a:endParaRPr lang="en-US"/>
          </a:p>
        </p:txBody>
      </p:sp>
      <p:sp>
        <p:nvSpPr>
          <p:cNvPr id="860162" name="Rectangle 2"/>
          <p:cNvSpPr>
            <a:spLocks noGrp="1" noChangeArrowheads="1"/>
          </p:cNvSpPr>
          <p:nvPr>
            <p:ph type="title"/>
          </p:nvPr>
        </p:nvSpPr>
        <p:spPr>
          <a:xfrm>
            <a:off x="685800" y="304800"/>
            <a:ext cx="7772400" cy="1143000"/>
          </a:xfrm>
        </p:spPr>
        <p:txBody>
          <a:bodyPr>
            <a:normAutofit/>
          </a:bodyPr>
          <a:lstStyle/>
          <a:p>
            <a:r>
              <a:rPr lang="en-US" sz="3600" b="1" dirty="0">
                <a:latin typeface="Times New Roman" pitchFamily="18" charset="0"/>
                <a:cs typeface="Times New Roman" pitchFamily="18" charset="0"/>
              </a:rPr>
              <a:t>XSL Elements</a:t>
            </a:r>
          </a:p>
        </p:txBody>
      </p:sp>
      <p:sp>
        <p:nvSpPr>
          <p:cNvPr id="860163" name="Rectangle 3"/>
          <p:cNvSpPr>
            <a:spLocks noGrp="1" noChangeArrowheads="1"/>
          </p:cNvSpPr>
          <p:nvPr>
            <p:ph type="body" idx="1"/>
          </p:nvPr>
        </p:nvSpPr>
        <p:spPr>
          <a:xfrm>
            <a:off x="685800" y="1447800"/>
            <a:ext cx="7772400" cy="3276600"/>
          </a:xfrm>
        </p:spPr>
        <p:txBody>
          <a:bodyPr>
            <a:normAutofit/>
          </a:bodyPr>
          <a:lstStyle/>
          <a:p>
            <a:pPr>
              <a:lnSpc>
                <a:spcPct val="90000"/>
              </a:lnSpc>
              <a:buFont typeface="Wingdings" pitchFamily="2" charset="2"/>
              <a:buNone/>
            </a:pPr>
            <a:r>
              <a:rPr lang="en-US" sz="2400" dirty="0">
                <a:latin typeface="Times New Roman" pitchFamily="18" charset="0"/>
                <a:cs typeface="Times New Roman" pitchFamily="18" charset="0"/>
              </a:rPr>
              <a:t>    </a:t>
            </a:r>
          </a:p>
          <a:p>
            <a:pPr>
              <a:lnSpc>
                <a:spcPct val="90000"/>
              </a:lnSpc>
              <a:buFont typeface="Wingdings" pitchFamily="2" charset="2"/>
              <a:buNone/>
            </a:pPr>
            <a:r>
              <a:rPr lang="en-US" sz="2400" dirty="0">
                <a:latin typeface="Times New Roman" pitchFamily="18" charset="0"/>
                <a:cs typeface="Times New Roman" pitchFamily="18" charset="0"/>
              </a:rPr>
              <a:t>    a) &lt;</a:t>
            </a:r>
            <a:r>
              <a:rPr lang="en-US" sz="2400" dirty="0" err="1">
                <a:latin typeface="Times New Roman" pitchFamily="18" charset="0"/>
                <a:cs typeface="Times New Roman" pitchFamily="18" charset="0"/>
              </a:rPr>
              <a:t>xsl:template</a:t>
            </a:r>
            <a:r>
              <a:rPr lang="en-US" sz="2400" dirty="0">
                <a:latin typeface="Times New Roman" pitchFamily="18" charset="0"/>
                <a:cs typeface="Times New Roman" pitchFamily="18" charset="0"/>
              </a:rPr>
              <a:t>&gt;</a:t>
            </a:r>
          </a:p>
          <a:p>
            <a:pPr>
              <a:lnSpc>
                <a:spcPct val="90000"/>
              </a:lnSpc>
              <a:buFont typeface="Wingdings" pitchFamily="2" charset="2"/>
              <a:buNone/>
            </a:pPr>
            <a:r>
              <a:rPr lang="en-US" sz="2400" dirty="0">
                <a:latin typeface="Times New Roman" pitchFamily="18" charset="0"/>
                <a:cs typeface="Times New Roman" pitchFamily="18" charset="0"/>
              </a:rPr>
              <a:t>    b) &lt;</a:t>
            </a:r>
            <a:r>
              <a:rPr lang="en-US" sz="2400" dirty="0" err="1">
                <a:latin typeface="Times New Roman" pitchFamily="18" charset="0"/>
                <a:cs typeface="Times New Roman" pitchFamily="18" charset="0"/>
              </a:rPr>
              <a:t>xsl:value</a:t>
            </a:r>
            <a:r>
              <a:rPr lang="en-US" sz="2400" dirty="0">
                <a:latin typeface="Times New Roman" pitchFamily="18" charset="0"/>
                <a:cs typeface="Times New Roman" pitchFamily="18" charset="0"/>
              </a:rPr>
              <a:t>-of&gt;</a:t>
            </a:r>
          </a:p>
          <a:p>
            <a:pPr>
              <a:lnSpc>
                <a:spcPct val="90000"/>
              </a:lnSpc>
              <a:buFont typeface="Wingdings" pitchFamily="2" charset="2"/>
              <a:buNone/>
            </a:pPr>
            <a:r>
              <a:rPr lang="en-US" sz="2400" dirty="0">
                <a:latin typeface="Times New Roman" pitchFamily="18" charset="0"/>
                <a:cs typeface="Times New Roman" pitchFamily="18" charset="0"/>
              </a:rPr>
              <a:t>    c) &lt;</a:t>
            </a:r>
            <a:r>
              <a:rPr lang="en-US" sz="2400" dirty="0" err="1">
                <a:latin typeface="Times New Roman" pitchFamily="18" charset="0"/>
                <a:cs typeface="Times New Roman" pitchFamily="18" charset="0"/>
              </a:rPr>
              <a:t>xsl:for</a:t>
            </a:r>
            <a:r>
              <a:rPr lang="en-US" sz="2400" dirty="0">
                <a:latin typeface="Times New Roman" pitchFamily="18" charset="0"/>
                <a:cs typeface="Times New Roman" pitchFamily="18" charset="0"/>
              </a:rPr>
              <a:t>-each&gt;</a:t>
            </a:r>
          </a:p>
          <a:p>
            <a:pPr>
              <a:lnSpc>
                <a:spcPct val="90000"/>
              </a:lnSpc>
              <a:buFont typeface="Wingdings" pitchFamily="2" charset="2"/>
              <a:buNone/>
            </a:pPr>
            <a:r>
              <a:rPr lang="en-US" sz="2400" dirty="0">
                <a:latin typeface="Times New Roman" pitchFamily="18" charset="0"/>
                <a:cs typeface="Times New Roman" pitchFamily="18" charset="0"/>
              </a:rPr>
              <a:t>    d) &lt;</a:t>
            </a:r>
            <a:r>
              <a:rPr lang="en-US" sz="2400" dirty="0" err="1">
                <a:latin typeface="Times New Roman" pitchFamily="18" charset="0"/>
                <a:cs typeface="Times New Roman" pitchFamily="18" charset="0"/>
              </a:rPr>
              <a:t>xsl:sort</a:t>
            </a:r>
            <a:r>
              <a:rPr lang="en-US" sz="2400" dirty="0">
                <a:latin typeface="Times New Roman" pitchFamily="18" charset="0"/>
                <a:cs typeface="Times New Roman" pitchFamily="18" charset="0"/>
              </a:rPr>
              <a:t>&gt;</a:t>
            </a:r>
          </a:p>
          <a:p>
            <a:pPr>
              <a:lnSpc>
                <a:spcPct val="90000"/>
              </a:lnSpc>
              <a:buFont typeface="Wingdings" pitchFamily="2" charset="2"/>
              <a:buNone/>
            </a:pPr>
            <a:r>
              <a:rPr lang="en-US" sz="2400" dirty="0">
                <a:latin typeface="Times New Roman" pitchFamily="18" charset="0"/>
                <a:cs typeface="Times New Roman" pitchFamily="18" charset="0"/>
              </a:rPr>
              <a:t>    e) &lt;xsl:if&gt;</a:t>
            </a:r>
          </a:p>
          <a:p>
            <a:pPr>
              <a:lnSpc>
                <a:spcPct val="90000"/>
              </a:lnSpc>
              <a:buFont typeface="Wingdings" pitchFamily="2" charset="2"/>
              <a:buNone/>
            </a:pPr>
            <a:r>
              <a:rPr lang="en-US" sz="2400" dirty="0">
                <a:latin typeface="Times New Roman" pitchFamily="18" charset="0"/>
                <a:cs typeface="Times New Roman" pitchFamily="18" charset="0"/>
              </a:rPr>
              <a:t>    f) &lt;xsl:choose&gt;</a:t>
            </a:r>
          </a:p>
          <a:p>
            <a:pPr>
              <a:lnSpc>
                <a:spcPct val="90000"/>
              </a:lnSpc>
              <a:buFont typeface="Wingdings" pitchFamily="2" charset="2"/>
              <a:buNone/>
            </a:pPr>
            <a:endParaRPr lang="en-US" sz="2400" dirty="0">
              <a:latin typeface="Times New Roman" pitchFamily="18" charset="0"/>
              <a:cs typeface="Times New Roman" pitchFamily="18" charset="0"/>
            </a:endParaRP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4A62CE47-C1FF-4F36-9491-6CF5EA838AEA}" type="datetime1">
              <a:rPr lang="en-US" smtClean="0"/>
              <a:pPr/>
              <a:t>1/14/2025</a:t>
            </a:fld>
            <a:endParaRPr lang="en-US"/>
          </a:p>
        </p:txBody>
      </p:sp>
      <p:sp>
        <p:nvSpPr>
          <p:cNvPr id="860162" name="Rectangle 2"/>
          <p:cNvSpPr>
            <a:spLocks noGrp="1" noChangeArrowheads="1"/>
          </p:cNvSpPr>
          <p:nvPr>
            <p:ph type="title"/>
          </p:nvPr>
        </p:nvSpPr>
        <p:spPr>
          <a:xfrm>
            <a:off x="685800" y="228600"/>
            <a:ext cx="7772400" cy="990600"/>
          </a:xfrm>
        </p:spPr>
        <p:txBody>
          <a:bodyPr>
            <a:normAutofit/>
          </a:bodyPr>
          <a:lstStyle/>
          <a:p>
            <a:r>
              <a:rPr lang="en-US" sz="3600" b="1" dirty="0">
                <a:latin typeface="Times New Roman" pitchFamily="18" charset="0"/>
                <a:cs typeface="Times New Roman" pitchFamily="18" charset="0"/>
              </a:rPr>
              <a:t>XSL Elements- &lt;</a:t>
            </a:r>
            <a:r>
              <a:rPr lang="en-US" sz="3600" b="1" dirty="0" err="1">
                <a:latin typeface="Times New Roman" pitchFamily="18" charset="0"/>
                <a:cs typeface="Times New Roman" pitchFamily="18" charset="0"/>
              </a:rPr>
              <a:t>xsl</a:t>
            </a:r>
            <a:r>
              <a:rPr lang="en-US" sz="3600" b="1" dirty="0">
                <a:latin typeface="Times New Roman" pitchFamily="18" charset="0"/>
                <a:cs typeface="Times New Roman" pitchFamily="18" charset="0"/>
              </a:rPr>
              <a:t> : template&gt;</a:t>
            </a:r>
          </a:p>
        </p:txBody>
      </p:sp>
      <p:sp>
        <p:nvSpPr>
          <p:cNvPr id="860163" name="Rectangle 3"/>
          <p:cNvSpPr>
            <a:spLocks noGrp="1" noChangeArrowheads="1"/>
          </p:cNvSpPr>
          <p:nvPr>
            <p:ph type="body" idx="1"/>
          </p:nvPr>
        </p:nvSpPr>
        <p:spPr>
          <a:xfrm>
            <a:off x="685800" y="1447800"/>
            <a:ext cx="7924800" cy="4800600"/>
          </a:xfrm>
        </p:spPr>
        <p:txBody>
          <a:bodyPr>
            <a:normAutofit/>
          </a:bodyPr>
          <a:lstStyle/>
          <a:p>
            <a:pPr algn="just">
              <a:lnSpc>
                <a:spcPct val="90000"/>
              </a:lnSpc>
            </a:pPr>
            <a:endParaRPr lang="en-US" sz="2400" dirty="0">
              <a:latin typeface="Times New Roman" pitchFamily="18" charset="0"/>
              <a:cs typeface="Times New Roman" pitchFamily="18" charset="0"/>
            </a:endParaRPr>
          </a:p>
          <a:p>
            <a:pPr algn="just">
              <a:lnSpc>
                <a:spcPct val="90000"/>
              </a:lnSpc>
            </a:pPr>
            <a:r>
              <a:rPr lang="en-US" sz="2400" dirty="0">
                <a:latin typeface="Times New Roman" pitchFamily="18" charset="0"/>
                <a:cs typeface="Times New Roman" pitchFamily="18" charset="0"/>
              </a:rPr>
              <a:t>A template contains rules to apply when a specified node is matched.</a:t>
            </a:r>
          </a:p>
          <a:p>
            <a:pPr algn="just">
              <a:lnSpc>
                <a:spcPct val="90000"/>
              </a:lnSpc>
            </a:pPr>
            <a:endParaRPr lang="en-US" sz="2400" b="1" dirty="0">
              <a:latin typeface="Times New Roman" pitchFamily="18" charset="0"/>
              <a:cs typeface="Times New Roman" pitchFamily="18" charset="0"/>
            </a:endParaRPr>
          </a:p>
          <a:p>
            <a:pPr algn="just">
              <a:lnSpc>
                <a:spcPct val="90000"/>
              </a:lnSpc>
            </a:pPr>
            <a:r>
              <a:rPr lang="en-US" sz="2400" dirty="0">
                <a:latin typeface="Times New Roman" pitchFamily="18" charset="0"/>
                <a:cs typeface="Times New Roman" pitchFamily="18" charset="0"/>
              </a:rPr>
              <a:t>The &lt;</a:t>
            </a:r>
            <a:r>
              <a:rPr lang="en-US" sz="2400" dirty="0" err="1">
                <a:latin typeface="Times New Roman" pitchFamily="18" charset="0"/>
                <a:cs typeface="Times New Roman" pitchFamily="18" charset="0"/>
              </a:rPr>
              <a:t>xsl:template</a:t>
            </a:r>
            <a:r>
              <a:rPr lang="en-US" sz="2400" dirty="0">
                <a:latin typeface="Times New Roman" pitchFamily="18" charset="0"/>
                <a:cs typeface="Times New Roman" pitchFamily="18" charset="0"/>
              </a:rPr>
              <a:t>&gt; element is used to build templates.</a:t>
            </a:r>
          </a:p>
          <a:p>
            <a:pPr algn="just">
              <a:lnSpc>
                <a:spcPct val="90000"/>
              </a:lnSpc>
            </a:pPr>
            <a:endParaRPr lang="en-US" sz="2400" dirty="0">
              <a:latin typeface="Times New Roman" pitchFamily="18" charset="0"/>
              <a:cs typeface="Times New Roman" pitchFamily="18" charset="0"/>
            </a:endParaRPr>
          </a:p>
          <a:p>
            <a:pPr algn="just">
              <a:lnSpc>
                <a:spcPct val="90000"/>
              </a:lnSpc>
            </a:pPr>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match</a:t>
            </a:r>
            <a:r>
              <a:rPr lang="en-US" sz="2400" dirty="0">
                <a:latin typeface="Times New Roman" pitchFamily="18" charset="0"/>
                <a:cs typeface="Times New Roman" pitchFamily="18" charset="0"/>
              </a:rPr>
              <a:t> attribute is used to associate a template with an XML element.</a:t>
            </a:r>
          </a:p>
          <a:p>
            <a:pPr algn="just">
              <a:lnSpc>
                <a:spcPct val="90000"/>
              </a:lnSpc>
            </a:pPr>
            <a:endParaRPr lang="en-US" sz="2400" b="1" dirty="0">
              <a:latin typeface="Times New Roman" pitchFamily="18" charset="0"/>
              <a:cs typeface="Times New Roman" pitchFamily="18" charset="0"/>
            </a:endParaRPr>
          </a:p>
          <a:p>
            <a:pPr algn="just">
              <a:lnSpc>
                <a:spcPct val="90000"/>
              </a:lnSpc>
            </a:pPr>
            <a:r>
              <a:rPr lang="en-US" sz="2400" b="1" dirty="0">
                <a:latin typeface="Times New Roman" pitchFamily="18" charset="0"/>
                <a:cs typeface="Times New Roman" pitchFamily="18" charset="0"/>
              </a:rPr>
              <a:t>match="/"</a:t>
            </a:r>
            <a:r>
              <a:rPr lang="en-US" sz="2400" dirty="0">
                <a:latin typeface="Times New Roman" pitchFamily="18" charset="0"/>
                <a:cs typeface="Times New Roman" pitchFamily="18" charset="0"/>
              </a:rPr>
              <a:t> attribute associates the template with the root of the XML source document.</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4A62CE47-C1FF-4F36-9491-6CF5EA838AEA}" type="datetime1">
              <a:rPr lang="en-US" smtClean="0"/>
              <a:pPr/>
              <a:t>1/14/2025</a:t>
            </a:fld>
            <a:endParaRPr lang="en-US"/>
          </a:p>
        </p:txBody>
      </p:sp>
      <p:sp>
        <p:nvSpPr>
          <p:cNvPr id="860163" name="Rectangle 3"/>
          <p:cNvSpPr>
            <a:spLocks noGrp="1" noChangeArrowheads="1"/>
          </p:cNvSpPr>
          <p:nvPr>
            <p:ph type="body" idx="1"/>
          </p:nvPr>
        </p:nvSpPr>
        <p:spPr>
          <a:xfrm>
            <a:off x="685800" y="1371600"/>
            <a:ext cx="7772400" cy="4876800"/>
          </a:xfrm>
        </p:spPr>
        <p:txBody>
          <a:bodyPr>
            <a:normAutofit/>
          </a:bodyPr>
          <a:lstStyle/>
          <a:p>
            <a:pPr algn="just">
              <a:lnSpc>
                <a:spcPct val="90000"/>
              </a:lnSpc>
            </a:pPr>
            <a:endParaRPr lang="en-US" sz="2400" dirty="0"/>
          </a:p>
          <a:p>
            <a:pPr algn="just">
              <a:lnSpc>
                <a:spcPct val="90000"/>
              </a:lnSpc>
            </a:pPr>
            <a:endParaRPr lang="en-US" sz="2400" dirty="0">
              <a:latin typeface="Times New Roman" pitchFamily="18" charset="0"/>
              <a:cs typeface="Times New Roman" pitchFamily="18" charset="0"/>
            </a:endParaRPr>
          </a:p>
        </p:txBody>
      </p:sp>
      <p:sp>
        <p:nvSpPr>
          <p:cNvPr id="6" name="Rectangle 3"/>
          <p:cNvSpPr txBox="1">
            <a:spLocks noChangeArrowheads="1"/>
          </p:cNvSpPr>
          <p:nvPr/>
        </p:nvSpPr>
        <p:spPr>
          <a:xfrm>
            <a:off x="685800" y="1371600"/>
            <a:ext cx="7772400" cy="4876800"/>
          </a:xfrm>
          <a:prstGeom prst="rect">
            <a:avLst/>
          </a:prstGeom>
        </p:spPr>
        <p:txBody>
          <a:bodyPr vert="horz" lIns="91440" tIns="45720" rIns="91440" bIns="45720" rtlCol="0">
            <a:noAutofit/>
          </a:bodyPr>
          <a:lstStyle/>
          <a:p>
            <a:pPr>
              <a:buFont typeface="Arial" pitchFamily="34" charset="0"/>
              <a:buChar char="•"/>
            </a:pPr>
            <a:r>
              <a:rPr lang="en-US" sz="2000" b="1" dirty="0">
                <a:solidFill>
                  <a:srgbClr val="FF0000"/>
                </a:solidFill>
                <a:latin typeface="Times New Roman" pitchFamily="18" charset="0"/>
                <a:cs typeface="Times New Roman" pitchFamily="18" charset="0"/>
              </a:rPr>
              <a:t>Xslbook_temp.xsl  file</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&lt;?xml version="1.0"  encoding="UTF-8"?&gt;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xsl:stylesheet</a:t>
            </a:r>
            <a:r>
              <a:rPr lang="en-US" sz="2000" dirty="0">
                <a:latin typeface="Times New Roman" pitchFamily="18" charset="0"/>
                <a:cs typeface="Times New Roman" pitchFamily="18" charset="0"/>
              </a:rPr>
              <a:t> version="1.0" </a:t>
            </a:r>
          </a:p>
          <a:p>
            <a:pPr>
              <a:buFont typeface="Arial" pitchFamily="34" charset="0"/>
              <a:buChar char="•"/>
            </a:pPr>
            <a:r>
              <a:rPr lang="en-US" sz="2000" dirty="0" err="1">
                <a:latin typeface="Times New Roman" pitchFamily="18" charset="0"/>
                <a:cs typeface="Times New Roman" pitchFamily="18" charset="0"/>
              </a:rPr>
              <a:t>xmlns:xsl</a:t>
            </a:r>
            <a:r>
              <a:rPr lang="en-US" sz="2000" dirty="0">
                <a:latin typeface="Times New Roman" pitchFamily="18" charset="0"/>
                <a:cs typeface="Times New Roman" pitchFamily="18" charset="0"/>
              </a:rPr>
              <a:t>="http://www.w3.org/1999/XSL/Transform"&gt;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xsl:template</a:t>
            </a:r>
            <a:r>
              <a:rPr lang="en-US" sz="2000" dirty="0">
                <a:latin typeface="Times New Roman" pitchFamily="18" charset="0"/>
                <a:cs typeface="Times New Roman" pitchFamily="18" charset="0"/>
              </a:rPr>
              <a:t> match="/"&gt;</a:t>
            </a:r>
          </a:p>
          <a:p>
            <a:pPr>
              <a:buFont typeface="Arial" pitchFamily="34" charset="0"/>
              <a:buChar char="•"/>
            </a:pPr>
            <a:r>
              <a:rPr lang="en-US" sz="2000" dirty="0">
                <a:latin typeface="Times New Roman" pitchFamily="18" charset="0"/>
                <a:cs typeface="Times New Roman" pitchFamily="18" charset="0"/>
              </a:rPr>
              <a:t>&lt;html&gt;</a:t>
            </a:r>
          </a:p>
          <a:p>
            <a:pPr>
              <a:buFont typeface="Arial" pitchFamily="34" charset="0"/>
              <a:buChar char="•"/>
            </a:pPr>
            <a:r>
              <a:rPr lang="en-US" sz="2000" dirty="0">
                <a:latin typeface="Times New Roman" pitchFamily="18" charset="0"/>
                <a:cs typeface="Times New Roman" pitchFamily="18" charset="0"/>
              </a:rPr>
              <a:t>&lt;body&gt;</a:t>
            </a:r>
          </a:p>
          <a:p>
            <a:pPr>
              <a:buFont typeface="Arial" pitchFamily="34" charset="0"/>
              <a:buChar char="•"/>
            </a:pPr>
            <a:r>
              <a:rPr lang="en-US" sz="2000" dirty="0">
                <a:latin typeface="Times New Roman" pitchFamily="18" charset="0"/>
                <a:cs typeface="Times New Roman" pitchFamily="18" charset="0"/>
              </a:rPr>
              <a:t>&lt;table border="1"&gt;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 </a:t>
            </a:r>
            <a:r>
              <a:rPr lang="en-US" sz="2000" dirty="0" err="1">
                <a:latin typeface="Times New Roman" pitchFamily="18" charset="0"/>
                <a:cs typeface="Times New Roman" pitchFamily="18" charset="0"/>
              </a:rPr>
              <a:t>Bookname</a:t>
            </a: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 </a:t>
            </a:r>
            <a:r>
              <a:rPr lang="en-US" sz="2000" dirty="0" err="1">
                <a:latin typeface="Times New Roman" pitchFamily="18" charset="0"/>
                <a:cs typeface="Times New Roman" pitchFamily="18" charset="0"/>
              </a:rPr>
              <a:t>BookPrice</a:t>
            </a: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 </a:t>
            </a:r>
            <a:r>
              <a:rPr lang="en-US" sz="2000" dirty="0" err="1">
                <a:latin typeface="Times New Roman" pitchFamily="18" charset="0"/>
                <a:cs typeface="Times New Roman" pitchFamily="18" charset="0"/>
              </a:rPr>
              <a:t>BookAuthor</a:t>
            </a: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Font typeface="Arial" pitchFamily="34" charset="0"/>
              <a:buChar char="•"/>
            </a:pPr>
            <a:endParaRPr lang="en-US" sz="2000" dirty="0">
              <a:latin typeface="Times New Roman" pitchFamily="18" charset="0"/>
              <a:cs typeface="Times New Roman" pitchFamily="18" charset="0"/>
            </a:endParaRPr>
          </a:p>
        </p:txBody>
      </p:sp>
      <p:sp>
        <p:nvSpPr>
          <p:cNvPr id="11" name="Rectangle 2"/>
          <p:cNvSpPr>
            <a:spLocks noGrp="1" noChangeArrowheads="1"/>
          </p:cNvSpPr>
          <p:nvPr>
            <p:ph type="title"/>
          </p:nvPr>
        </p:nvSpPr>
        <p:spPr>
          <a:xfrm>
            <a:off x="685800" y="228600"/>
            <a:ext cx="7772400" cy="990600"/>
          </a:xfrm>
        </p:spPr>
        <p:txBody>
          <a:bodyPr>
            <a:normAutofit/>
          </a:bodyPr>
          <a:lstStyle/>
          <a:p>
            <a:r>
              <a:rPr lang="en-US" sz="3600" b="1" dirty="0">
                <a:latin typeface="Times New Roman" pitchFamily="18" charset="0"/>
                <a:cs typeface="Times New Roman" pitchFamily="18" charset="0"/>
              </a:rPr>
              <a:t>XSL Elements- &lt;</a:t>
            </a:r>
            <a:r>
              <a:rPr lang="en-US" sz="3600" b="1" dirty="0" err="1">
                <a:latin typeface="Times New Roman" pitchFamily="18" charset="0"/>
                <a:cs typeface="Times New Roman" pitchFamily="18" charset="0"/>
              </a:rPr>
              <a:t>xsl</a:t>
            </a:r>
            <a:r>
              <a:rPr lang="en-US" sz="3600" b="1" dirty="0">
                <a:latin typeface="Times New Roman" pitchFamily="18" charset="0"/>
                <a:cs typeface="Times New Roman" pitchFamily="18" charset="0"/>
              </a:rPr>
              <a:t> : template&gt;</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4A62CE47-C1FF-4F36-9491-6CF5EA838AEA}" type="datetime1">
              <a:rPr lang="en-US" smtClean="0"/>
              <a:pPr/>
              <a:t>1/14/2025</a:t>
            </a:fld>
            <a:endParaRPr lang="en-US"/>
          </a:p>
        </p:txBody>
      </p:sp>
      <p:sp>
        <p:nvSpPr>
          <p:cNvPr id="860163" name="Rectangle 3"/>
          <p:cNvSpPr>
            <a:spLocks noGrp="1" noChangeArrowheads="1"/>
          </p:cNvSpPr>
          <p:nvPr>
            <p:ph type="body" idx="1"/>
          </p:nvPr>
        </p:nvSpPr>
        <p:spPr>
          <a:xfrm>
            <a:off x="685800" y="1371600"/>
            <a:ext cx="7772400" cy="4876800"/>
          </a:xfrm>
        </p:spPr>
        <p:txBody>
          <a:bodyPr>
            <a:normAutofit/>
          </a:bodyPr>
          <a:lstStyle/>
          <a:p>
            <a:pPr algn="just">
              <a:lnSpc>
                <a:spcPct val="90000"/>
              </a:lnSpc>
            </a:pPr>
            <a:endParaRPr lang="en-US" sz="2400" dirty="0"/>
          </a:p>
          <a:p>
            <a:pPr algn="just">
              <a:lnSpc>
                <a:spcPct val="90000"/>
              </a:lnSpc>
            </a:pPr>
            <a:endParaRPr lang="en-US" sz="2400" dirty="0">
              <a:latin typeface="Times New Roman" pitchFamily="18" charset="0"/>
              <a:cs typeface="Times New Roman" pitchFamily="18" charset="0"/>
            </a:endParaRPr>
          </a:p>
        </p:txBody>
      </p:sp>
      <p:sp>
        <p:nvSpPr>
          <p:cNvPr id="6" name="Rectangle 3"/>
          <p:cNvSpPr txBox="1">
            <a:spLocks noChangeArrowheads="1"/>
          </p:cNvSpPr>
          <p:nvPr/>
        </p:nvSpPr>
        <p:spPr>
          <a:xfrm>
            <a:off x="685800" y="1143000"/>
            <a:ext cx="7772400" cy="5105400"/>
          </a:xfrm>
          <a:prstGeom prst="rect">
            <a:avLst/>
          </a:prstGeom>
        </p:spPr>
        <p:txBody>
          <a:bodyPr vert="horz" lIns="91440" tIns="45720" rIns="91440" bIns="45720" rtlCol="0">
            <a:noAutofit/>
          </a:bodyPr>
          <a:lstStyle/>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&lt;td&gt;---&lt;/td&gt;</a:t>
            </a:r>
          </a:p>
          <a:p>
            <a:pPr>
              <a:buFont typeface="Arial" pitchFamily="34" charset="0"/>
              <a:buChar char="•"/>
            </a:pPr>
            <a:r>
              <a:rPr lang="en-US" sz="2000" dirty="0">
                <a:latin typeface="Times New Roman" pitchFamily="18" charset="0"/>
                <a:cs typeface="Times New Roman" pitchFamily="18" charset="0"/>
              </a:rPr>
              <a:t>&lt;td&gt;---&lt;/td&gt;</a:t>
            </a:r>
          </a:p>
          <a:p>
            <a:pPr>
              <a:buFont typeface="Arial" pitchFamily="34" charset="0"/>
              <a:buChar char="•"/>
            </a:pPr>
            <a:r>
              <a:rPr lang="en-US" sz="2000" dirty="0">
                <a:latin typeface="Times New Roman" pitchFamily="18" charset="0"/>
                <a:cs typeface="Times New Roman" pitchFamily="18" charset="0"/>
              </a:rPr>
              <a:t>&lt;td&gt;---&lt;/td&gt;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Font typeface="Arial" pitchFamily="34" charset="0"/>
              <a:buChar char="•"/>
            </a:pPr>
            <a:r>
              <a:rPr lang="en-US" sz="2000" dirty="0">
                <a:latin typeface="Times New Roman" pitchFamily="18" charset="0"/>
                <a:cs typeface="Times New Roman" pitchFamily="18" charset="0"/>
              </a:rPr>
              <a:t>&lt;/table&gt;</a:t>
            </a:r>
          </a:p>
          <a:p>
            <a:pPr>
              <a:buFont typeface="Arial" pitchFamily="34" charset="0"/>
              <a:buChar char="•"/>
            </a:pPr>
            <a:r>
              <a:rPr lang="en-US" sz="2000" dirty="0">
                <a:latin typeface="Times New Roman" pitchFamily="18" charset="0"/>
                <a:cs typeface="Times New Roman" pitchFamily="18" charset="0"/>
              </a:rPr>
              <a:t>&lt;/body&gt;</a:t>
            </a:r>
          </a:p>
          <a:p>
            <a:pPr>
              <a:buFont typeface="Arial" pitchFamily="34" charset="0"/>
              <a:buChar char="•"/>
            </a:pPr>
            <a:r>
              <a:rPr lang="en-US" sz="2000" dirty="0">
                <a:latin typeface="Times New Roman" pitchFamily="18" charset="0"/>
                <a:cs typeface="Times New Roman" pitchFamily="18" charset="0"/>
              </a:rPr>
              <a:t>&lt;/html&gt;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xsl:template</a:t>
            </a:r>
            <a:r>
              <a:rPr lang="en-US" sz="2000" dirty="0">
                <a:latin typeface="Times New Roman" pitchFamily="18" charset="0"/>
                <a:cs typeface="Times New Roman" pitchFamily="18" charset="0"/>
              </a:rPr>
              <a:t>&gt;</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xsl:stylesheet</a:t>
            </a:r>
            <a:r>
              <a:rPr lang="en-US" sz="2000" dirty="0">
                <a:latin typeface="Times New Roman" pitchFamily="18" charset="0"/>
                <a:cs typeface="Times New Roman" pitchFamily="18" charset="0"/>
              </a:rPr>
              <a:t>&gt;</a:t>
            </a:r>
          </a:p>
        </p:txBody>
      </p:sp>
      <p:sp>
        <p:nvSpPr>
          <p:cNvPr id="8" name="Rectangle 2"/>
          <p:cNvSpPr>
            <a:spLocks noGrp="1" noChangeArrowheads="1"/>
          </p:cNvSpPr>
          <p:nvPr>
            <p:ph type="title"/>
          </p:nvPr>
        </p:nvSpPr>
        <p:spPr>
          <a:xfrm>
            <a:off x="685800" y="228600"/>
            <a:ext cx="7772400" cy="990600"/>
          </a:xfrm>
        </p:spPr>
        <p:txBody>
          <a:bodyPr>
            <a:normAutofit/>
          </a:bodyPr>
          <a:lstStyle/>
          <a:p>
            <a:r>
              <a:rPr lang="en-US" sz="3600" b="1" dirty="0">
                <a:latin typeface="Times New Roman" pitchFamily="18" charset="0"/>
                <a:cs typeface="Times New Roman" pitchFamily="18" charset="0"/>
              </a:rPr>
              <a:t>XSL Elements- &lt;</a:t>
            </a:r>
            <a:r>
              <a:rPr lang="en-US" sz="3600" b="1" dirty="0" err="1">
                <a:latin typeface="Times New Roman" pitchFamily="18" charset="0"/>
                <a:cs typeface="Times New Roman" pitchFamily="18" charset="0"/>
              </a:rPr>
              <a:t>xsl</a:t>
            </a:r>
            <a:r>
              <a:rPr lang="en-US" sz="3600" b="1" dirty="0">
                <a:latin typeface="Times New Roman" pitchFamily="18" charset="0"/>
                <a:cs typeface="Times New Roman" pitchFamily="18" charset="0"/>
              </a:rPr>
              <a:t> : template&gt;</a:t>
            </a:r>
          </a:p>
        </p:txBody>
      </p:sp>
      <p:graphicFrame>
        <p:nvGraphicFramePr>
          <p:cNvPr id="7" name="Table 6"/>
          <p:cNvGraphicFramePr>
            <a:graphicFrameLocks noGrp="1"/>
          </p:cNvGraphicFramePr>
          <p:nvPr/>
        </p:nvGraphicFramePr>
        <p:xfrm>
          <a:off x="3657600" y="3810000"/>
          <a:ext cx="4953000" cy="731520"/>
        </p:xfrm>
        <a:graphic>
          <a:graphicData uri="http://schemas.openxmlformats.org/drawingml/2006/table">
            <a:tbl>
              <a:tblPr/>
              <a:tblGrid>
                <a:gridCol w="1651000">
                  <a:extLst>
                    <a:ext uri="{9D8B030D-6E8A-4147-A177-3AD203B41FA5}">
                      <a16:colId xmlns:a16="http://schemas.microsoft.com/office/drawing/2014/main" val="20000"/>
                    </a:ext>
                  </a:extLst>
                </a:gridCol>
                <a:gridCol w="1651000">
                  <a:extLst>
                    <a:ext uri="{9D8B030D-6E8A-4147-A177-3AD203B41FA5}">
                      <a16:colId xmlns:a16="http://schemas.microsoft.com/office/drawing/2014/main" val="20001"/>
                    </a:ext>
                  </a:extLst>
                </a:gridCol>
                <a:gridCol w="1651000">
                  <a:extLst>
                    <a:ext uri="{9D8B030D-6E8A-4147-A177-3AD203B41FA5}">
                      <a16:colId xmlns:a16="http://schemas.microsoft.com/office/drawing/2014/main" val="20002"/>
                    </a:ext>
                  </a:extLst>
                </a:gridCol>
              </a:tblGrid>
              <a:tr h="0">
                <a:tc>
                  <a:txBody>
                    <a:bodyPr/>
                    <a:lstStyle/>
                    <a:p>
                      <a:r>
                        <a:rPr lang="en-US"/>
                        <a:t>Bookname</a:t>
                      </a:r>
                    </a:p>
                  </a:txBody>
                  <a:tcPr anchor="ctr">
                    <a:lnL>
                      <a:noFill/>
                    </a:lnL>
                    <a:lnR>
                      <a:noFill/>
                    </a:lnR>
                    <a:lnT>
                      <a:noFill/>
                    </a:lnT>
                    <a:lnB>
                      <a:noFill/>
                    </a:lnB>
                  </a:tcPr>
                </a:tc>
                <a:tc>
                  <a:txBody>
                    <a:bodyPr/>
                    <a:lstStyle/>
                    <a:p>
                      <a:r>
                        <a:rPr lang="en-US"/>
                        <a:t>BookPrice</a:t>
                      </a:r>
                    </a:p>
                  </a:txBody>
                  <a:tcPr anchor="ctr">
                    <a:lnL>
                      <a:noFill/>
                    </a:lnL>
                    <a:lnR>
                      <a:noFill/>
                    </a:lnR>
                    <a:lnT>
                      <a:noFill/>
                    </a:lnT>
                    <a:lnB>
                      <a:noFill/>
                    </a:lnB>
                  </a:tcPr>
                </a:tc>
                <a:tc>
                  <a:txBody>
                    <a:bodyPr/>
                    <a:lstStyle/>
                    <a:p>
                      <a:r>
                        <a:rPr lang="en-US"/>
                        <a:t>Author</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a:t>--</a:t>
                      </a:r>
                    </a:p>
                  </a:txBody>
                  <a:tcPr anchor="ctr">
                    <a:lnL>
                      <a:noFill/>
                    </a:lnL>
                    <a:lnR>
                      <a:noFill/>
                    </a:lnR>
                    <a:lnT>
                      <a:noFill/>
                    </a:lnT>
                    <a:lnB>
                      <a:noFill/>
                    </a:lnB>
                  </a:tcPr>
                </a:tc>
                <a:tc>
                  <a:txBody>
                    <a:bodyPr/>
                    <a:lstStyle/>
                    <a:p>
                      <a:r>
                        <a:rPr lang="en-US"/>
                        <a:t>--</a:t>
                      </a:r>
                    </a:p>
                  </a:txBody>
                  <a:tcPr anchor="ctr">
                    <a:lnL>
                      <a:noFill/>
                    </a:lnL>
                    <a:lnR>
                      <a:noFill/>
                    </a:lnR>
                    <a:lnT>
                      <a:noFill/>
                    </a:lnT>
                    <a:lnB>
                      <a:noFill/>
                    </a:lnB>
                  </a:tcPr>
                </a:tc>
                <a:tc>
                  <a:txBody>
                    <a:bodyPr/>
                    <a:lstStyle/>
                    <a:p>
                      <a:r>
                        <a:rPr lang="en-US" dirty="0"/>
                        <a:t>--</a:t>
                      </a:r>
                    </a:p>
                  </a:txBody>
                  <a:tcPr anchor="ctr">
                    <a:lnL>
                      <a:noFill/>
                    </a:lnL>
                    <a:lnR>
                      <a:noFill/>
                    </a:lnR>
                    <a:lnT>
                      <a:noFill/>
                    </a:lnT>
                    <a:lnB>
                      <a:noFill/>
                    </a:lnB>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4A62CE47-C1FF-4F36-9491-6CF5EA838AEA}" type="datetime1">
              <a:rPr lang="en-US" smtClean="0"/>
              <a:pPr/>
              <a:t>1/14/2025</a:t>
            </a:fld>
            <a:endParaRPr lang="en-US"/>
          </a:p>
        </p:txBody>
      </p:sp>
      <p:sp>
        <p:nvSpPr>
          <p:cNvPr id="860162" name="Rectangle 2"/>
          <p:cNvSpPr>
            <a:spLocks noGrp="1" noChangeArrowheads="1"/>
          </p:cNvSpPr>
          <p:nvPr>
            <p:ph type="title"/>
          </p:nvPr>
        </p:nvSpPr>
        <p:spPr>
          <a:xfrm>
            <a:off x="685800" y="381000"/>
            <a:ext cx="7772400" cy="990600"/>
          </a:xfrm>
        </p:spPr>
        <p:txBody>
          <a:bodyPr>
            <a:noAutofit/>
          </a:bodyPr>
          <a:lstStyle/>
          <a:p>
            <a:r>
              <a:rPr lang="en-US" sz="3600" b="1" dirty="0">
                <a:latin typeface="Times New Roman" pitchFamily="18" charset="0"/>
                <a:cs typeface="Times New Roman" pitchFamily="18" charset="0"/>
              </a:rPr>
              <a:t>XSL Elements- &lt;</a:t>
            </a:r>
            <a:r>
              <a:rPr lang="en-US" sz="3600" b="1" dirty="0" err="1">
                <a:latin typeface="Times New Roman" pitchFamily="18" charset="0"/>
                <a:cs typeface="Times New Roman" pitchFamily="18" charset="0"/>
              </a:rPr>
              <a:t>xsl</a:t>
            </a:r>
            <a:r>
              <a:rPr lang="en-US" sz="3600" b="1" dirty="0">
                <a:latin typeface="Times New Roman" pitchFamily="18" charset="0"/>
                <a:cs typeface="Times New Roman" pitchFamily="18" charset="0"/>
              </a:rPr>
              <a:t>: value-of&gt;</a:t>
            </a:r>
            <a:br>
              <a:rPr lang="en-US" sz="3600" b="1" dirty="0">
                <a:latin typeface="Times New Roman" pitchFamily="18" charset="0"/>
                <a:cs typeface="Times New Roman" pitchFamily="18" charset="0"/>
              </a:rPr>
            </a:br>
            <a:endParaRPr lang="en-US" sz="3600" b="1" dirty="0">
              <a:latin typeface="Times New Roman" pitchFamily="18" charset="0"/>
              <a:cs typeface="Times New Roman" pitchFamily="18" charset="0"/>
            </a:endParaRPr>
          </a:p>
        </p:txBody>
      </p:sp>
      <p:sp>
        <p:nvSpPr>
          <p:cNvPr id="860163" name="Rectangle 3"/>
          <p:cNvSpPr>
            <a:spLocks noGrp="1" noChangeArrowheads="1"/>
          </p:cNvSpPr>
          <p:nvPr>
            <p:ph type="body" idx="1"/>
          </p:nvPr>
        </p:nvSpPr>
        <p:spPr>
          <a:xfrm>
            <a:off x="685800" y="1447800"/>
            <a:ext cx="7924800" cy="3276600"/>
          </a:xfrm>
        </p:spPr>
        <p:txBody>
          <a:bodyPr>
            <a:normAutofit/>
          </a:bodyPr>
          <a:lstStyle/>
          <a:p>
            <a:pPr algn="just">
              <a:lnSpc>
                <a:spcPct val="90000"/>
              </a:lnSpc>
            </a:pPr>
            <a:endParaRPr lang="en-US" sz="2400" dirty="0">
              <a:latin typeface="Times New Roman" pitchFamily="18" charset="0"/>
              <a:cs typeface="Times New Roman" pitchFamily="18" charset="0"/>
            </a:endParaRPr>
          </a:p>
          <a:p>
            <a:r>
              <a:rPr lang="en-US" sz="2400" dirty="0">
                <a:solidFill>
                  <a:srgbClr val="FF0000"/>
                </a:solidFill>
                <a:latin typeface="Times New Roman" pitchFamily="18" charset="0"/>
                <a:cs typeface="Times New Roman" pitchFamily="18" charset="0"/>
              </a:rPr>
              <a:t>to extract </a:t>
            </a:r>
            <a:r>
              <a:rPr lang="en-US" sz="2400" dirty="0">
                <a:latin typeface="Times New Roman" pitchFamily="18" charset="0"/>
                <a:cs typeface="Times New Roman" pitchFamily="18" charset="0"/>
              </a:rPr>
              <a:t>the value of an XML element and add it to the output stream of the transformation:</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4A62CE47-C1FF-4F36-9491-6CF5EA838AEA}" type="datetime1">
              <a:rPr lang="en-US" smtClean="0"/>
              <a:pPr/>
              <a:t>1/14/2025</a:t>
            </a:fld>
            <a:endParaRPr lang="en-US"/>
          </a:p>
        </p:txBody>
      </p:sp>
      <p:sp>
        <p:nvSpPr>
          <p:cNvPr id="860163" name="Rectangle 3"/>
          <p:cNvSpPr>
            <a:spLocks noGrp="1" noChangeArrowheads="1"/>
          </p:cNvSpPr>
          <p:nvPr>
            <p:ph type="body" idx="1"/>
          </p:nvPr>
        </p:nvSpPr>
        <p:spPr>
          <a:xfrm>
            <a:off x="685800" y="1371600"/>
            <a:ext cx="7772400" cy="4876800"/>
          </a:xfrm>
        </p:spPr>
        <p:txBody>
          <a:bodyPr>
            <a:normAutofit/>
          </a:bodyPr>
          <a:lstStyle/>
          <a:p>
            <a:pPr algn="just">
              <a:lnSpc>
                <a:spcPct val="90000"/>
              </a:lnSpc>
            </a:pPr>
            <a:endParaRPr lang="en-US" sz="2400" dirty="0"/>
          </a:p>
          <a:p>
            <a:pPr algn="just">
              <a:lnSpc>
                <a:spcPct val="90000"/>
              </a:lnSpc>
            </a:pPr>
            <a:endParaRPr lang="en-US" sz="2400" dirty="0">
              <a:latin typeface="Times New Roman" pitchFamily="18" charset="0"/>
              <a:cs typeface="Times New Roman" pitchFamily="18" charset="0"/>
            </a:endParaRPr>
          </a:p>
        </p:txBody>
      </p:sp>
      <p:sp>
        <p:nvSpPr>
          <p:cNvPr id="6" name="Rectangle 3"/>
          <p:cNvSpPr txBox="1">
            <a:spLocks noChangeArrowheads="1"/>
          </p:cNvSpPr>
          <p:nvPr/>
        </p:nvSpPr>
        <p:spPr>
          <a:xfrm>
            <a:off x="685800" y="1371600"/>
            <a:ext cx="7772400" cy="4876800"/>
          </a:xfrm>
          <a:prstGeom prst="rect">
            <a:avLst/>
          </a:prstGeom>
        </p:spPr>
        <p:txBody>
          <a:bodyPr vert="horz" lIns="91440" tIns="45720" rIns="91440" bIns="45720" rtlCol="0">
            <a:noAutofit/>
          </a:bodyPr>
          <a:lstStyle/>
          <a:p>
            <a:pPr>
              <a:buFont typeface="Arial" pitchFamily="34" charset="0"/>
              <a:buChar char="•"/>
            </a:pPr>
            <a:r>
              <a:rPr lang="en-US" sz="2000" b="1" dirty="0">
                <a:solidFill>
                  <a:srgbClr val="FF0000"/>
                </a:solidFill>
                <a:latin typeface="Times New Roman" pitchFamily="18" charset="0"/>
                <a:cs typeface="Times New Roman" pitchFamily="18" charset="0"/>
              </a:rPr>
              <a:t>Xslbook_select.xsl  file</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&lt;?xml version="1.0"  encoding="UTF-8"?&gt;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xsl:stylesheet</a:t>
            </a:r>
            <a:r>
              <a:rPr lang="en-US" sz="2000" dirty="0">
                <a:latin typeface="Times New Roman" pitchFamily="18" charset="0"/>
                <a:cs typeface="Times New Roman" pitchFamily="18" charset="0"/>
              </a:rPr>
              <a:t> version="1.0" </a:t>
            </a:r>
          </a:p>
          <a:p>
            <a:pPr>
              <a:buFont typeface="Arial" pitchFamily="34" charset="0"/>
              <a:buChar char="•"/>
            </a:pPr>
            <a:r>
              <a:rPr lang="en-US" sz="2000" dirty="0" err="1">
                <a:latin typeface="Times New Roman" pitchFamily="18" charset="0"/>
                <a:cs typeface="Times New Roman" pitchFamily="18" charset="0"/>
              </a:rPr>
              <a:t>xmlns:xsl</a:t>
            </a:r>
            <a:r>
              <a:rPr lang="en-US" sz="2000" dirty="0">
                <a:latin typeface="Times New Roman" pitchFamily="18" charset="0"/>
                <a:cs typeface="Times New Roman" pitchFamily="18" charset="0"/>
              </a:rPr>
              <a:t>="http://www.w3.org/1999/XSL/Transform"&gt;</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xsl:template</a:t>
            </a:r>
            <a:r>
              <a:rPr lang="en-US" sz="2000" dirty="0">
                <a:latin typeface="Times New Roman" pitchFamily="18" charset="0"/>
                <a:cs typeface="Times New Roman" pitchFamily="18" charset="0"/>
              </a:rPr>
              <a:t> match="/"&gt;</a:t>
            </a:r>
          </a:p>
          <a:p>
            <a:pPr>
              <a:buFont typeface="Arial" pitchFamily="34" charset="0"/>
              <a:buChar char="•"/>
            </a:pPr>
            <a:r>
              <a:rPr lang="en-US" sz="2000" dirty="0">
                <a:latin typeface="Times New Roman" pitchFamily="18" charset="0"/>
                <a:cs typeface="Times New Roman" pitchFamily="18" charset="0"/>
              </a:rPr>
              <a:t>&lt;html&gt;</a:t>
            </a:r>
          </a:p>
          <a:p>
            <a:pPr>
              <a:buFont typeface="Arial" pitchFamily="34" charset="0"/>
              <a:buChar char="•"/>
            </a:pPr>
            <a:r>
              <a:rPr lang="en-US" sz="2000" dirty="0">
                <a:latin typeface="Times New Roman" pitchFamily="18" charset="0"/>
                <a:cs typeface="Times New Roman" pitchFamily="18" charset="0"/>
              </a:rPr>
              <a:t>&lt;body&gt;</a:t>
            </a:r>
          </a:p>
          <a:p>
            <a:pPr>
              <a:buFont typeface="Arial" pitchFamily="34" charset="0"/>
              <a:buChar char="•"/>
            </a:pPr>
            <a:r>
              <a:rPr lang="en-US" sz="2000" dirty="0">
                <a:latin typeface="Times New Roman" pitchFamily="18" charset="0"/>
                <a:cs typeface="Times New Roman" pitchFamily="18" charset="0"/>
              </a:rPr>
              <a:t>&lt;table border="1"&gt;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 </a:t>
            </a:r>
            <a:r>
              <a:rPr lang="en-US" sz="2000" dirty="0" err="1">
                <a:latin typeface="Times New Roman" pitchFamily="18" charset="0"/>
                <a:cs typeface="Times New Roman" pitchFamily="18" charset="0"/>
              </a:rPr>
              <a:t>Bookname</a:t>
            </a: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 </a:t>
            </a:r>
            <a:r>
              <a:rPr lang="en-US" sz="2000" dirty="0" err="1">
                <a:latin typeface="Times New Roman" pitchFamily="18" charset="0"/>
                <a:cs typeface="Times New Roman" pitchFamily="18" charset="0"/>
              </a:rPr>
              <a:t>BookPrice</a:t>
            </a: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 Author&lt;/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Font typeface="Arial" pitchFamily="34" charset="0"/>
              <a:buChar char="•"/>
            </a:pPr>
            <a:endParaRPr lang="en-US" sz="2000" dirty="0">
              <a:latin typeface="Times New Roman" pitchFamily="18" charset="0"/>
              <a:cs typeface="Times New Roman" pitchFamily="18" charset="0"/>
            </a:endParaRPr>
          </a:p>
        </p:txBody>
      </p:sp>
      <p:sp>
        <p:nvSpPr>
          <p:cNvPr id="12" name="Rectangle 2"/>
          <p:cNvSpPr txBox="1">
            <a:spLocks noChangeArrowheads="1"/>
          </p:cNvSpPr>
          <p:nvPr/>
        </p:nvSpPr>
        <p:spPr>
          <a:xfrm>
            <a:off x="685800" y="228600"/>
            <a:ext cx="7772400" cy="99060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XSL Elements- &lt;</a:t>
            </a:r>
            <a:r>
              <a:rPr kumimoji="0" lang="en-US" sz="3600" b="1" i="0" u="none" strike="noStrike" kern="1200" cap="none" spc="0" normalizeH="0" baseline="0" noProof="0" dirty="0" err="1">
                <a:ln>
                  <a:noFill/>
                </a:ln>
                <a:solidFill>
                  <a:schemeClr val="tx1"/>
                </a:solidFill>
                <a:effectLst/>
                <a:uLnTx/>
                <a:uFillTx/>
                <a:latin typeface="Times New Roman" pitchFamily="18" charset="0"/>
                <a:ea typeface="+mj-ea"/>
                <a:cs typeface="Times New Roman" pitchFamily="18" charset="0"/>
              </a:rPr>
              <a:t>xsl</a:t>
            </a:r>
            <a:r>
              <a:rPr kumimoji="0" lang="en-US" sz="36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 value-of&gt;</a:t>
            </a:r>
            <a:br>
              <a:rPr kumimoji="0" lang="en-US" sz="36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br>
            <a:endParaRPr kumimoji="0" lang="en-US" sz="36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4A62CE47-C1FF-4F36-9491-6CF5EA838AEA}" type="datetime1">
              <a:rPr lang="en-US" smtClean="0"/>
              <a:pPr/>
              <a:t>1/14/2025</a:t>
            </a:fld>
            <a:endParaRPr lang="en-US"/>
          </a:p>
        </p:txBody>
      </p:sp>
      <p:sp>
        <p:nvSpPr>
          <p:cNvPr id="860163" name="Rectangle 3"/>
          <p:cNvSpPr>
            <a:spLocks noGrp="1" noChangeArrowheads="1"/>
          </p:cNvSpPr>
          <p:nvPr>
            <p:ph type="body" idx="1"/>
          </p:nvPr>
        </p:nvSpPr>
        <p:spPr>
          <a:xfrm>
            <a:off x="685800" y="1371600"/>
            <a:ext cx="7772400" cy="4876800"/>
          </a:xfrm>
        </p:spPr>
        <p:txBody>
          <a:bodyPr>
            <a:normAutofit/>
          </a:bodyPr>
          <a:lstStyle/>
          <a:p>
            <a:pPr algn="just">
              <a:lnSpc>
                <a:spcPct val="90000"/>
              </a:lnSpc>
            </a:pPr>
            <a:endParaRPr lang="en-US" sz="2400" dirty="0"/>
          </a:p>
          <a:p>
            <a:pPr algn="just">
              <a:lnSpc>
                <a:spcPct val="90000"/>
              </a:lnSpc>
            </a:pPr>
            <a:endParaRPr lang="en-US" sz="2400" dirty="0">
              <a:latin typeface="Times New Roman" pitchFamily="18" charset="0"/>
              <a:cs typeface="Times New Roman" pitchFamily="18" charset="0"/>
            </a:endParaRPr>
          </a:p>
        </p:txBody>
      </p:sp>
      <p:sp>
        <p:nvSpPr>
          <p:cNvPr id="6" name="Rectangle 3"/>
          <p:cNvSpPr txBox="1">
            <a:spLocks noChangeArrowheads="1"/>
          </p:cNvSpPr>
          <p:nvPr/>
        </p:nvSpPr>
        <p:spPr>
          <a:xfrm>
            <a:off x="685800" y="1143000"/>
            <a:ext cx="7772400" cy="5105400"/>
          </a:xfrm>
          <a:prstGeom prst="rect">
            <a:avLst/>
          </a:prstGeom>
        </p:spPr>
        <p:txBody>
          <a:bodyPr vert="horz" lIns="91440" tIns="45720" rIns="91440" bIns="45720" rtlCol="0">
            <a:noAutofit/>
          </a:bodyPr>
          <a:lstStyle/>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&lt;td&gt;&lt;</a:t>
            </a:r>
            <a:r>
              <a:rPr lang="en-US" sz="2000" dirty="0" err="1">
                <a:latin typeface="Times New Roman" pitchFamily="18" charset="0"/>
                <a:cs typeface="Times New Roman" pitchFamily="18" charset="0"/>
              </a:rPr>
              <a:t>xsl:</a:t>
            </a:r>
            <a:r>
              <a:rPr lang="en-US" sz="2000" b="1" dirty="0" err="1">
                <a:solidFill>
                  <a:srgbClr val="FF0000"/>
                </a:solidFill>
                <a:latin typeface="Times New Roman" pitchFamily="18" charset="0"/>
                <a:cs typeface="Times New Roman" pitchFamily="18" charset="0"/>
              </a:rPr>
              <a:t>value</a:t>
            </a:r>
            <a:r>
              <a:rPr lang="en-US" sz="2000" b="1" dirty="0">
                <a:solidFill>
                  <a:srgbClr val="FF0000"/>
                </a:solidFill>
                <a:latin typeface="Times New Roman" pitchFamily="18" charset="0"/>
                <a:cs typeface="Times New Roman" pitchFamily="18" charset="0"/>
              </a:rPr>
              <a:t>-of  </a:t>
            </a:r>
            <a:r>
              <a:rPr lang="en-US" sz="2000" dirty="0">
                <a:latin typeface="Times New Roman" pitchFamily="18" charset="0"/>
                <a:cs typeface="Times New Roman" pitchFamily="18" charset="0"/>
              </a:rPr>
              <a:t>select="</a:t>
            </a:r>
            <a:r>
              <a:rPr lang="en-US" sz="2000" dirty="0" err="1">
                <a:latin typeface="Times New Roman" pitchFamily="18" charset="0"/>
                <a:cs typeface="Times New Roman" pitchFamily="18" charset="0"/>
              </a:rPr>
              <a:t>BookName</a:t>
            </a:r>
            <a:r>
              <a:rPr lang="en-US" sz="2000" dirty="0">
                <a:latin typeface="Times New Roman" pitchFamily="18" charset="0"/>
                <a:cs typeface="Times New Roman" pitchFamily="18" charset="0"/>
              </a:rPr>
              <a:t>"/&gt;&lt;/td&gt;</a:t>
            </a:r>
          </a:p>
          <a:p>
            <a:pPr>
              <a:buFont typeface="Arial" pitchFamily="34" charset="0"/>
              <a:buChar char="•"/>
            </a:pPr>
            <a:r>
              <a:rPr lang="en-US" sz="2000" dirty="0">
                <a:latin typeface="Times New Roman" pitchFamily="18" charset="0"/>
                <a:cs typeface="Times New Roman" pitchFamily="18" charset="0"/>
              </a:rPr>
              <a:t>&lt;td&gt;&lt;</a:t>
            </a:r>
            <a:r>
              <a:rPr lang="en-US" sz="2000" b="1" dirty="0" err="1">
                <a:solidFill>
                  <a:srgbClr val="FF0000"/>
                </a:solidFill>
                <a:latin typeface="Times New Roman" pitchFamily="18" charset="0"/>
                <a:cs typeface="Times New Roman" pitchFamily="18" charset="0"/>
              </a:rPr>
              <a:t>xsl:value</a:t>
            </a:r>
            <a:r>
              <a:rPr lang="en-US" sz="2000" b="1" dirty="0">
                <a:solidFill>
                  <a:srgbClr val="FF0000"/>
                </a:solidFill>
                <a:latin typeface="Times New Roman" pitchFamily="18" charset="0"/>
                <a:cs typeface="Times New Roman" pitchFamily="18" charset="0"/>
              </a:rPr>
              <a:t>-of</a:t>
            </a:r>
            <a:r>
              <a:rPr lang="en-US" sz="2000" dirty="0">
                <a:latin typeface="Times New Roman" pitchFamily="18" charset="0"/>
                <a:cs typeface="Times New Roman" pitchFamily="18" charset="0"/>
              </a:rPr>
              <a:t>  select="</a:t>
            </a:r>
            <a:r>
              <a:rPr lang="en-US" sz="2000" dirty="0" err="1">
                <a:latin typeface="Times New Roman" pitchFamily="18" charset="0"/>
                <a:cs typeface="Times New Roman" pitchFamily="18" charset="0"/>
              </a:rPr>
              <a:t>BookPrice</a:t>
            </a:r>
            <a:r>
              <a:rPr lang="en-US" sz="2000" dirty="0">
                <a:latin typeface="Times New Roman" pitchFamily="18" charset="0"/>
                <a:cs typeface="Times New Roman" pitchFamily="18" charset="0"/>
              </a:rPr>
              <a:t>"/&gt;&lt;/td&gt;</a:t>
            </a:r>
          </a:p>
          <a:p>
            <a:pPr>
              <a:buFont typeface="Arial" pitchFamily="34" charset="0"/>
              <a:buChar char="•"/>
            </a:pPr>
            <a:r>
              <a:rPr lang="en-US" sz="2000" dirty="0">
                <a:latin typeface="Times New Roman" pitchFamily="18" charset="0"/>
                <a:cs typeface="Times New Roman" pitchFamily="18" charset="0"/>
              </a:rPr>
              <a:t>&lt;td&gt;&lt;</a:t>
            </a:r>
            <a:r>
              <a:rPr lang="en-US" sz="2000" b="1" dirty="0" err="1">
                <a:solidFill>
                  <a:srgbClr val="FF0000"/>
                </a:solidFill>
                <a:latin typeface="Times New Roman" pitchFamily="18" charset="0"/>
                <a:cs typeface="Times New Roman" pitchFamily="18" charset="0"/>
              </a:rPr>
              <a:t>xsl:value</a:t>
            </a:r>
            <a:r>
              <a:rPr lang="en-US" sz="2000" b="1" dirty="0">
                <a:solidFill>
                  <a:srgbClr val="FF0000"/>
                </a:solidFill>
                <a:latin typeface="Times New Roman" pitchFamily="18" charset="0"/>
                <a:cs typeface="Times New Roman" pitchFamily="18" charset="0"/>
              </a:rPr>
              <a:t>-of  </a:t>
            </a:r>
            <a:r>
              <a:rPr lang="en-US" sz="2000" dirty="0">
                <a:latin typeface="Times New Roman" pitchFamily="18" charset="0"/>
                <a:cs typeface="Times New Roman" pitchFamily="18" charset="0"/>
              </a:rPr>
              <a:t>select="Author"/&gt;&lt;/td&gt;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Font typeface="Arial" pitchFamily="34" charset="0"/>
              <a:buChar char="•"/>
            </a:pPr>
            <a:r>
              <a:rPr lang="en-US" sz="2000" dirty="0">
                <a:latin typeface="Times New Roman" pitchFamily="18" charset="0"/>
                <a:cs typeface="Times New Roman" pitchFamily="18" charset="0"/>
              </a:rPr>
              <a:t>&lt;/table&gt;</a:t>
            </a:r>
          </a:p>
          <a:p>
            <a:pPr>
              <a:buFont typeface="Arial" pitchFamily="34" charset="0"/>
              <a:buChar char="•"/>
            </a:pPr>
            <a:r>
              <a:rPr lang="en-US" sz="2000" dirty="0">
                <a:latin typeface="Times New Roman" pitchFamily="18" charset="0"/>
                <a:cs typeface="Times New Roman" pitchFamily="18" charset="0"/>
              </a:rPr>
              <a:t>&lt;/body&gt;</a:t>
            </a:r>
          </a:p>
          <a:p>
            <a:pPr>
              <a:buFont typeface="Arial" pitchFamily="34" charset="0"/>
              <a:buChar char="•"/>
            </a:pPr>
            <a:r>
              <a:rPr lang="en-US" sz="2000" dirty="0">
                <a:latin typeface="Times New Roman" pitchFamily="18" charset="0"/>
                <a:cs typeface="Times New Roman" pitchFamily="18" charset="0"/>
              </a:rPr>
              <a:t>&lt;/html&gt;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xsl:template</a:t>
            </a:r>
            <a:r>
              <a:rPr lang="en-US" sz="2000" dirty="0">
                <a:latin typeface="Times New Roman" pitchFamily="18" charset="0"/>
                <a:cs typeface="Times New Roman" pitchFamily="18" charset="0"/>
              </a:rPr>
              <a:t>&gt;</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xsl:stylesheet</a:t>
            </a:r>
            <a:r>
              <a:rPr lang="en-US" sz="2000" dirty="0">
                <a:latin typeface="Times New Roman" pitchFamily="18" charset="0"/>
                <a:cs typeface="Times New Roman" pitchFamily="18" charset="0"/>
              </a:rPr>
              <a:t>&gt;</a:t>
            </a:r>
          </a:p>
        </p:txBody>
      </p:sp>
      <p:sp>
        <p:nvSpPr>
          <p:cNvPr id="8" name="Rectangle 2"/>
          <p:cNvSpPr txBox="1">
            <a:spLocks noChangeArrowheads="1"/>
          </p:cNvSpPr>
          <p:nvPr/>
        </p:nvSpPr>
        <p:spPr>
          <a:xfrm>
            <a:off x="685800" y="228600"/>
            <a:ext cx="7772400" cy="990600"/>
          </a:xfrm>
          <a:prstGeom prst="rect">
            <a:avLst/>
          </a:prstGeom>
        </p:spPr>
        <p:txBody>
          <a:bodyPr vert="horz" lIns="91440" tIns="45720" rIns="91440" bIns="45720" rtlCol="0" anchor="ctr">
            <a:normAutofit fontScale="90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6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XSL Elements- &lt;</a:t>
            </a:r>
            <a:r>
              <a:rPr kumimoji="0" lang="en-US" sz="3600" b="1" i="0" u="none" strike="noStrike" kern="1200" cap="none" spc="0" normalizeH="0" baseline="0" noProof="0" dirty="0" err="1">
                <a:ln>
                  <a:noFill/>
                </a:ln>
                <a:solidFill>
                  <a:schemeClr val="tx1"/>
                </a:solidFill>
                <a:effectLst/>
                <a:uLnTx/>
                <a:uFillTx/>
                <a:latin typeface="Times New Roman" pitchFamily="18" charset="0"/>
                <a:ea typeface="+mj-ea"/>
                <a:cs typeface="Times New Roman" pitchFamily="18" charset="0"/>
              </a:rPr>
              <a:t>xsl</a:t>
            </a:r>
            <a:r>
              <a:rPr kumimoji="0" lang="en-US" sz="36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 value-of&gt;</a:t>
            </a:r>
            <a:br>
              <a:rPr kumimoji="0" lang="en-US" sz="36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br>
            <a:endParaRPr kumimoji="0" lang="en-US" sz="36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graphicFrame>
        <p:nvGraphicFramePr>
          <p:cNvPr id="7" name="Table 6"/>
          <p:cNvGraphicFramePr>
            <a:graphicFrameLocks noGrp="1"/>
          </p:cNvGraphicFramePr>
          <p:nvPr/>
        </p:nvGraphicFramePr>
        <p:xfrm>
          <a:off x="2667000" y="4953000"/>
          <a:ext cx="6096000" cy="1005840"/>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0">
                <a:tc>
                  <a:txBody>
                    <a:bodyPr/>
                    <a:lstStyle/>
                    <a:p>
                      <a:r>
                        <a:rPr lang="en-US"/>
                        <a:t>Bookname</a:t>
                      </a:r>
                    </a:p>
                  </a:txBody>
                  <a:tcPr anchor="ctr">
                    <a:lnL>
                      <a:noFill/>
                    </a:lnL>
                    <a:lnR>
                      <a:noFill/>
                    </a:lnR>
                    <a:lnT>
                      <a:noFill/>
                    </a:lnT>
                    <a:lnB>
                      <a:noFill/>
                    </a:lnB>
                  </a:tcPr>
                </a:tc>
                <a:tc>
                  <a:txBody>
                    <a:bodyPr/>
                    <a:lstStyle/>
                    <a:p>
                      <a:r>
                        <a:rPr lang="en-US"/>
                        <a:t>BookPrice</a:t>
                      </a:r>
                    </a:p>
                  </a:txBody>
                  <a:tcPr anchor="ctr">
                    <a:lnL>
                      <a:noFill/>
                    </a:lnL>
                    <a:lnR>
                      <a:noFill/>
                    </a:lnR>
                    <a:lnT>
                      <a:noFill/>
                    </a:lnT>
                    <a:lnB>
                      <a:noFill/>
                    </a:lnB>
                  </a:tcPr>
                </a:tc>
                <a:tc>
                  <a:txBody>
                    <a:bodyPr/>
                    <a:lstStyle/>
                    <a:p>
                      <a:r>
                        <a:rPr lang="en-US"/>
                        <a:t>Author</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a:t>Introduction to J2EE</a:t>
                      </a:r>
                    </a:p>
                  </a:txBody>
                  <a:tcPr anchor="ctr">
                    <a:lnL>
                      <a:noFill/>
                    </a:lnL>
                    <a:lnR>
                      <a:noFill/>
                    </a:lnR>
                    <a:lnT>
                      <a:noFill/>
                    </a:lnT>
                    <a:lnB>
                      <a:noFill/>
                    </a:lnB>
                  </a:tcPr>
                </a:tc>
                <a:tc>
                  <a:txBody>
                    <a:bodyPr/>
                    <a:lstStyle/>
                    <a:p>
                      <a:r>
                        <a:rPr lang="en-US"/>
                        <a:t>300</a:t>
                      </a:r>
                    </a:p>
                  </a:txBody>
                  <a:tcPr anchor="ctr">
                    <a:lnL>
                      <a:noFill/>
                    </a:lnL>
                    <a:lnR>
                      <a:noFill/>
                    </a:lnR>
                    <a:lnT>
                      <a:noFill/>
                    </a:lnT>
                    <a:lnB>
                      <a:noFill/>
                    </a:lnB>
                  </a:tcPr>
                </a:tc>
                <a:tc>
                  <a:txBody>
                    <a:bodyPr/>
                    <a:lstStyle/>
                    <a:p>
                      <a:r>
                        <a:rPr lang="en-US" dirty="0"/>
                        <a:t>Tom Harry </a:t>
                      </a:r>
                    </a:p>
                  </a:txBody>
                  <a:tcPr anchor="ctr">
                    <a:lnL>
                      <a:noFill/>
                    </a:lnL>
                    <a:lnR>
                      <a:noFill/>
                    </a:lnR>
                    <a:lnT>
                      <a:noFill/>
                    </a:lnT>
                    <a:lnB>
                      <a:noFill/>
                    </a:lnB>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762000"/>
          </a:xfrm>
        </p:spPr>
        <p:txBody>
          <a:bodyPr>
            <a:normAutofit/>
          </a:bodyPr>
          <a:lstStyle/>
          <a:p>
            <a:r>
              <a:rPr lang="en-US" sz="3600" b="1" dirty="0">
                <a:latin typeface="Times New Roman" pitchFamily="18" charset="0"/>
                <a:cs typeface="Times New Roman" pitchFamily="18" charset="0"/>
              </a:rPr>
              <a:t>Design Issues Cont….</a:t>
            </a:r>
          </a:p>
        </p:txBody>
      </p:sp>
      <p:sp>
        <p:nvSpPr>
          <p:cNvPr id="3" name="Date Placeholder 2"/>
          <p:cNvSpPr>
            <a:spLocks noGrp="1"/>
          </p:cNvSpPr>
          <p:nvPr>
            <p:ph type="dt" sz="half" idx="10"/>
          </p:nvPr>
        </p:nvSpPr>
        <p:spPr/>
        <p:txBody>
          <a:bodyPr/>
          <a:lstStyle/>
          <a:p>
            <a:pPr>
              <a:defRPr/>
            </a:pPr>
            <a:fld id="{B25E6FCD-4EEC-486A-9929-FF11CFF06A6E}" type="datetime1">
              <a:rPr lang="en-US" smtClean="0"/>
              <a:pPr>
                <a:defRPr/>
              </a:pPr>
              <a:t>1/14/2025</a:t>
            </a:fld>
            <a:endParaRPr lang="en-US"/>
          </a:p>
        </p:txBody>
      </p:sp>
      <p:sp>
        <p:nvSpPr>
          <p:cNvPr id="5" name="Content Placeholder 4"/>
          <p:cNvSpPr>
            <a:spLocks noGrp="1"/>
          </p:cNvSpPr>
          <p:nvPr>
            <p:ph sz="quarter" idx="1"/>
          </p:nvPr>
        </p:nvSpPr>
        <p:spPr>
          <a:xfrm>
            <a:off x="533400" y="1143000"/>
            <a:ext cx="8229600" cy="5334000"/>
          </a:xfrm>
        </p:spPr>
        <p:txBody>
          <a:bodyPr>
            <a:noAutofit/>
          </a:bodyPr>
          <a:lstStyle/>
          <a:p>
            <a:pPr lvl="1" algn="just"/>
            <a:r>
              <a:rPr lang="en-US" sz="2400" b="1" dirty="0">
                <a:latin typeface="Times New Roman" pitchFamily="18" charset="0"/>
                <a:cs typeface="Times New Roman" pitchFamily="18" charset="0"/>
              </a:rPr>
              <a:t>Look and feel</a:t>
            </a:r>
            <a:r>
              <a:rPr lang="en-US" sz="2000" dirty="0">
                <a:latin typeface="Times New Roman" pitchFamily="18" charset="0"/>
                <a:cs typeface="Times New Roman" pitchFamily="18" charset="0"/>
              </a:rPr>
              <a:t>- it decides the overall appearance of the Web site</a:t>
            </a:r>
          </a:p>
          <a:p>
            <a:pPr lvl="2" algn="just"/>
            <a:r>
              <a:rPr lang="en-US" sz="2000" dirty="0">
                <a:latin typeface="Times New Roman" pitchFamily="18" charset="0"/>
                <a:cs typeface="Times New Roman" pitchFamily="18" charset="0"/>
              </a:rPr>
              <a:t>Web site theme – emphasizes on the unification of the design. </a:t>
            </a:r>
          </a:p>
          <a:p>
            <a:pPr lvl="3" algn="just"/>
            <a:r>
              <a:rPr lang="en-US" dirty="0">
                <a:latin typeface="Times New Roman" pitchFamily="18" charset="0"/>
                <a:cs typeface="Times New Roman" pitchFamily="18" charset="0"/>
              </a:rPr>
              <a:t>Ex- logo of company</a:t>
            </a:r>
          </a:p>
          <a:p>
            <a:pPr lvl="3" algn="just"/>
            <a:r>
              <a:rPr lang="en-US" dirty="0">
                <a:latin typeface="Times New Roman" pitchFamily="18" charset="0"/>
                <a:cs typeface="Times New Roman" pitchFamily="18" charset="0"/>
              </a:rPr>
              <a:t>Color theme for links, buttons, titles, labels </a:t>
            </a:r>
          </a:p>
          <a:p>
            <a:pPr lvl="3" algn="just"/>
            <a:r>
              <a:rPr lang="en-US" dirty="0">
                <a:latin typeface="Times New Roman" pitchFamily="18" charset="0"/>
                <a:cs typeface="Times New Roman" pitchFamily="18" charset="0"/>
              </a:rPr>
              <a:t>Use pictures , messages related to subject </a:t>
            </a:r>
          </a:p>
          <a:p>
            <a:pPr lvl="2" algn="just"/>
            <a:r>
              <a:rPr lang="en-US" sz="2000" dirty="0">
                <a:latin typeface="Times New Roman" pitchFamily="18" charset="0"/>
                <a:cs typeface="Times New Roman" pitchFamily="18" charset="0"/>
              </a:rPr>
              <a:t>Fonts, Graphics and Colors- </a:t>
            </a:r>
          </a:p>
          <a:p>
            <a:pPr lvl="3" algn="just"/>
            <a:r>
              <a:rPr lang="en-US" dirty="0">
                <a:latin typeface="Times New Roman" pitchFamily="18" charset="0"/>
                <a:cs typeface="Times New Roman" pitchFamily="18" charset="0"/>
              </a:rPr>
              <a:t>Different fonts have different readability and it affects the users psychology.</a:t>
            </a:r>
          </a:p>
          <a:p>
            <a:pPr lvl="3" algn="just"/>
            <a:r>
              <a:rPr lang="en-US" dirty="0">
                <a:latin typeface="Times New Roman" pitchFamily="18" charset="0"/>
                <a:cs typeface="Times New Roman" pitchFamily="18" charset="0"/>
              </a:rPr>
              <a:t>Height and width of the same character is different in different font. Which affects line ending and boundaries.</a:t>
            </a:r>
          </a:p>
          <a:p>
            <a:pPr lvl="3" algn="just"/>
            <a:r>
              <a:rPr lang="en-US" dirty="0">
                <a:latin typeface="Times New Roman" pitchFamily="18" charset="0"/>
                <a:cs typeface="Times New Roman" pitchFamily="18" charset="0"/>
              </a:rPr>
              <a:t>Maintain consistency in using the font type and size.  Select few and use them with different sizes and modes . Use CSS</a:t>
            </a:r>
          </a:p>
          <a:p>
            <a:pPr lvl="3" algn="just"/>
            <a:r>
              <a:rPr lang="en-US" dirty="0">
                <a:latin typeface="Times New Roman" pitchFamily="18" charset="0"/>
                <a:cs typeface="Times New Roman" pitchFamily="18" charset="0"/>
              </a:rPr>
              <a:t>Consider the availability of fonts on visitors machine</a:t>
            </a:r>
          </a:p>
          <a:p>
            <a:pPr lvl="3" algn="just"/>
            <a:r>
              <a:rPr lang="en-US" dirty="0">
                <a:latin typeface="Times New Roman" pitchFamily="18" charset="0"/>
                <a:cs typeface="Times New Roman" pitchFamily="18" charset="0"/>
              </a:rPr>
              <a:t>Graphics- file format- different file format support different level of compression</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4A62CE47-C1FF-4F36-9491-6CF5EA838AEA}" type="datetime1">
              <a:rPr lang="en-US" smtClean="0"/>
              <a:pPr/>
              <a:t>1/14/2025</a:t>
            </a:fld>
            <a:endParaRPr lang="en-US"/>
          </a:p>
        </p:txBody>
      </p:sp>
      <p:sp>
        <p:nvSpPr>
          <p:cNvPr id="860163" name="Rectangle 3"/>
          <p:cNvSpPr>
            <a:spLocks noGrp="1" noChangeArrowheads="1"/>
          </p:cNvSpPr>
          <p:nvPr>
            <p:ph type="body" idx="1"/>
          </p:nvPr>
        </p:nvSpPr>
        <p:spPr>
          <a:xfrm>
            <a:off x="685800" y="1371600"/>
            <a:ext cx="7772400" cy="4876800"/>
          </a:xfrm>
        </p:spPr>
        <p:txBody>
          <a:bodyPr>
            <a:normAutofit/>
          </a:bodyPr>
          <a:lstStyle/>
          <a:p>
            <a:pPr algn="just">
              <a:lnSpc>
                <a:spcPct val="90000"/>
              </a:lnSpc>
            </a:pPr>
            <a:endParaRPr lang="en-US" sz="2400" dirty="0"/>
          </a:p>
          <a:p>
            <a:pPr algn="just">
              <a:lnSpc>
                <a:spcPct val="90000"/>
              </a:lnSpc>
            </a:pPr>
            <a:endParaRPr lang="en-US" sz="2400" dirty="0">
              <a:latin typeface="Times New Roman" pitchFamily="18" charset="0"/>
              <a:cs typeface="Times New Roman" pitchFamily="18" charset="0"/>
            </a:endParaRPr>
          </a:p>
        </p:txBody>
      </p:sp>
      <p:sp>
        <p:nvSpPr>
          <p:cNvPr id="6" name="Rectangle 3"/>
          <p:cNvSpPr txBox="1">
            <a:spLocks noChangeArrowheads="1"/>
          </p:cNvSpPr>
          <p:nvPr/>
        </p:nvSpPr>
        <p:spPr>
          <a:xfrm>
            <a:off x="685800" y="1371600"/>
            <a:ext cx="7772400" cy="4876800"/>
          </a:xfrm>
          <a:prstGeom prst="rect">
            <a:avLst/>
          </a:prstGeom>
        </p:spPr>
        <p:txBody>
          <a:bodyPr vert="horz" lIns="91440" tIns="45720" rIns="91440" bIns="45720" rtlCol="0">
            <a:noAutofit/>
          </a:bodyPr>
          <a:lstStyle/>
          <a:p>
            <a:pPr>
              <a:buFont typeface="Arial" pitchFamily="34" charset="0"/>
              <a:buChar char="•"/>
            </a:pPr>
            <a:r>
              <a:rPr lang="en-US" sz="2000" b="1" dirty="0">
                <a:solidFill>
                  <a:srgbClr val="FF0000"/>
                </a:solidFill>
                <a:latin typeface="Times New Roman" pitchFamily="18" charset="0"/>
                <a:cs typeface="Times New Roman" pitchFamily="18" charset="0"/>
              </a:rPr>
              <a:t>xslbook.xsl  file  -</a:t>
            </a:r>
            <a:r>
              <a:rPr lang="en-US" sz="2000" dirty="0"/>
              <a:t>to do looping in XSLT.</a:t>
            </a:r>
            <a:endParaRPr lang="en-US" sz="2000" dirty="0">
              <a:latin typeface="Times New Roman" pitchFamily="18" charset="0"/>
              <a:cs typeface="Times New Roman" pitchFamily="18" charset="0"/>
            </a:endParaRP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&lt;?xml version="1.0"  encoding="UTF-8"?&gt;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xsl:stylesheet</a:t>
            </a:r>
            <a:r>
              <a:rPr lang="en-US" sz="2000" dirty="0">
                <a:latin typeface="Times New Roman" pitchFamily="18" charset="0"/>
                <a:cs typeface="Times New Roman" pitchFamily="18" charset="0"/>
              </a:rPr>
              <a:t> version="1.0" </a:t>
            </a:r>
          </a:p>
          <a:p>
            <a:pPr>
              <a:buFont typeface="Arial" pitchFamily="34" charset="0"/>
              <a:buChar char="•"/>
            </a:pPr>
            <a:r>
              <a:rPr lang="en-US" sz="2000" dirty="0" err="1">
                <a:latin typeface="Times New Roman" pitchFamily="18" charset="0"/>
                <a:cs typeface="Times New Roman" pitchFamily="18" charset="0"/>
              </a:rPr>
              <a:t>xmlns:xsl</a:t>
            </a:r>
            <a:r>
              <a:rPr lang="en-US" sz="2000" dirty="0">
                <a:latin typeface="Times New Roman" pitchFamily="18" charset="0"/>
                <a:cs typeface="Times New Roman" pitchFamily="18" charset="0"/>
              </a:rPr>
              <a:t>="http://www.w3.org/1999/XSL/Transform"&gt;</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xsl:template</a:t>
            </a:r>
            <a:r>
              <a:rPr lang="en-US" sz="2000" dirty="0">
                <a:latin typeface="Times New Roman" pitchFamily="18" charset="0"/>
                <a:cs typeface="Times New Roman" pitchFamily="18" charset="0"/>
              </a:rPr>
              <a:t> match="/"&gt;</a:t>
            </a:r>
          </a:p>
          <a:p>
            <a:pPr>
              <a:buFont typeface="Arial" pitchFamily="34" charset="0"/>
              <a:buChar char="•"/>
            </a:pPr>
            <a:r>
              <a:rPr lang="en-US" sz="2000" dirty="0">
                <a:latin typeface="Times New Roman" pitchFamily="18" charset="0"/>
                <a:cs typeface="Times New Roman" pitchFamily="18" charset="0"/>
              </a:rPr>
              <a:t>&lt;html&gt;</a:t>
            </a:r>
          </a:p>
          <a:p>
            <a:pPr>
              <a:buFont typeface="Arial" pitchFamily="34" charset="0"/>
              <a:buChar char="•"/>
            </a:pPr>
            <a:r>
              <a:rPr lang="en-US" sz="2000" dirty="0">
                <a:latin typeface="Times New Roman" pitchFamily="18" charset="0"/>
                <a:cs typeface="Times New Roman" pitchFamily="18" charset="0"/>
              </a:rPr>
              <a:t>&lt;body&gt;</a:t>
            </a:r>
          </a:p>
          <a:p>
            <a:pPr>
              <a:buFont typeface="Arial" pitchFamily="34" charset="0"/>
              <a:buChar char="•"/>
            </a:pPr>
            <a:r>
              <a:rPr lang="en-US" sz="2000" dirty="0">
                <a:latin typeface="Times New Roman" pitchFamily="18" charset="0"/>
                <a:cs typeface="Times New Roman" pitchFamily="18" charset="0"/>
              </a:rPr>
              <a:t>&lt;table border="1"&gt;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 </a:t>
            </a:r>
            <a:r>
              <a:rPr lang="en-US" sz="2000" dirty="0" err="1">
                <a:latin typeface="Times New Roman" pitchFamily="18" charset="0"/>
                <a:cs typeface="Times New Roman" pitchFamily="18" charset="0"/>
              </a:rPr>
              <a:t>Bookname</a:t>
            </a: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 </a:t>
            </a:r>
            <a:r>
              <a:rPr lang="en-US" sz="2000" dirty="0" err="1">
                <a:latin typeface="Times New Roman" pitchFamily="18" charset="0"/>
                <a:cs typeface="Times New Roman" pitchFamily="18" charset="0"/>
              </a:rPr>
              <a:t>BookPrice</a:t>
            </a: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 Author&lt;/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Font typeface="Arial" pitchFamily="34" charset="0"/>
              <a:buChar char="•"/>
            </a:pPr>
            <a:r>
              <a:rPr lang="en-US" sz="2000" b="1" dirty="0"/>
              <a:t>&lt;</a:t>
            </a:r>
            <a:r>
              <a:rPr lang="en-US" sz="2000" b="1" dirty="0" err="1"/>
              <a:t>xsl:for</a:t>
            </a:r>
            <a:r>
              <a:rPr lang="en-US" sz="2000" b="1" dirty="0"/>
              <a:t>-each select=“</a:t>
            </a:r>
            <a:r>
              <a:rPr lang="en-US" sz="2000" b="1" dirty="0" err="1"/>
              <a:t>BookInfo</a:t>
            </a:r>
            <a:r>
              <a:rPr lang="en-US" sz="2000" b="1" dirty="0"/>
              <a:t>/Book”&gt;</a:t>
            </a:r>
            <a:endParaRPr lang="en-US" sz="2000" b="1"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Font typeface="Arial" pitchFamily="34" charset="0"/>
              <a:buChar char="•"/>
            </a:pPr>
            <a:endParaRPr lang="en-US" sz="2000" dirty="0">
              <a:latin typeface="Times New Roman" pitchFamily="18" charset="0"/>
              <a:cs typeface="Times New Roman" pitchFamily="18" charset="0"/>
            </a:endParaRPr>
          </a:p>
        </p:txBody>
      </p:sp>
      <p:sp>
        <p:nvSpPr>
          <p:cNvPr id="12" name="Rectangle 2"/>
          <p:cNvSpPr txBox="1">
            <a:spLocks noChangeArrowheads="1"/>
          </p:cNvSpPr>
          <p:nvPr/>
        </p:nvSpPr>
        <p:spPr>
          <a:xfrm>
            <a:off x="685800" y="228600"/>
            <a:ext cx="7772400" cy="990600"/>
          </a:xfrm>
          <a:prstGeom prst="rect">
            <a:avLst/>
          </a:prstGeom>
        </p:spPr>
        <p:txBody>
          <a:bodyPr vert="horz" lIns="91440" tIns="45720" rIns="91440" bIns="45720" rtlCol="0" anchor="ctr">
            <a:normAutofit fontScale="97500"/>
          </a:bodyPr>
          <a:lstStyle/>
          <a:p>
            <a:pPr lvl="0" algn="ctr">
              <a:spcBef>
                <a:spcPct val="0"/>
              </a:spcBef>
            </a:pPr>
            <a:r>
              <a:rPr kumimoji="0" lang="en-US" sz="36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XSL Elements- </a:t>
            </a:r>
            <a:r>
              <a:rPr lang="en-US" sz="3600" b="1" dirty="0">
                <a:latin typeface="Times New Roman" pitchFamily="18" charset="0"/>
                <a:cs typeface="Times New Roman" pitchFamily="18" charset="0"/>
              </a:rPr>
              <a:t>&lt;</a:t>
            </a:r>
            <a:r>
              <a:rPr lang="en-US" sz="3600" b="1" dirty="0" err="1">
                <a:latin typeface="Times New Roman" pitchFamily="18" charset="0"/>
                <a:cs typeface="Times New Roman" pitchFamily="18" charset="0"/>
              </a:rPr>
              <a:t>xsl:for</a:t>
            </a:r>
            <a:r>
              <a:rPr lang="en-US" sz="3600" b="1" dirty="0">
                <a:latin typeface="Times New Roman" pitchFamily="18" charset="0"/>
                <a:cs typeface="Times New Roman" pitchFamily="18" charset="0"/>
              </a:rPr>
              <a:t>-each&gt;</a:t>
            </a:r>
            <a:endParaRPr kumimoji="0" lang="en-US" sz="36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4A62CE47-C1FF-4F36-9491-6CF5EA838AEA}" type="datetime1">
              <a:rPr lang="en-US" smtClean="0"/>
              <a:pPr/>
              <a:t>1/14/2025</a:t>
            </a:fld>
            <a:endParaRPr lang="en-US"/>
          </a:p>
        </p:txBody>
      </p:sp>
      <p:sp>
        <p:nvSpPr>
          <p:cNvPr id="860163" name="Rectangle 3"/>
          <p:cNvSpPr>
            <a:spLocks noGrp="1" noChangeArrowheads="1"/>
          </p:cNvSpPr>
          <p:nvPr>
            <p:ph type="body" idx="1"/>
          </p:nvPr>
        </p:nvSpPr>
        <p:spPr>
          <a:xfrm>
            <a:off x="685800" y="1371600"/>
            <a:ext cx="7772400" cy="4876800"/>
          </a:xfrm>
        </p:spPr>
        <p:txBody>
          <a:bodyPr>
            <a:normAutofit/>
          </a:bodyPr>
          <a:lstStyle/>
          <a:p>
            <a:pPr algn="just">
              <a:lnSpc>
                <a:spcPct val="90000"/>
              </a:lnSpc>
            </a:pPr>
            <a:endParaRPr lang="en-US" sz="2400" dirty="0"/>
          </a:p>
          <a:p>
            <a:pPr algn="just">
              <a:lnSpc>
                <a:spcPct val="90000"/>
              </a:lnSpc>
            </a:pPr>
            <a:endParaRPr lang="en-US" sz="2400" dirty="0">
              <a:latin typeface="Times New Roman" pitchFamily="18" charset="0"/>
              <a:cs typeface="Times New Roman" pitchFamily="18" charset="0"/>
            </a:endParaRPr>
          </a:p>
        </p:txBody>
      </p:sp>
      <p:sp>
        <p:nvSpPr>
          <p:cNvPr id="6" name="Rectangle 3"/>
          <p:cNvSpPr txBox="1">
            <a:spLocks noChangeArrowheads="1"/>
          </p:cNvSpPr>
          <p:nvPr/>
        </p:nvSpPr>
        <p:spPr>
          <a:xfrm>
            <a:off x="685800" y="1143000"/>
            <a:ext cx="7772400" cy="5105400"/>
          </a:xfrm>
          <a:prstGeom prst="rect">
            <a:avLst/>
          </a:prstGeom>
        </p:spPr>
        <p:txBody>
          <a:bodyPr vert="horz" lIns="91440" tIns="45720" rIns="91440" bIns="45720" rtlCol="0">
            <a:noAutofit/>
          </a:bodyPr>
          <a:lstStyle/>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&lt;td&gt;&lt;</a:t>
            </a:r>
            <a:r>
              <a:rPr lang="en-US" sz="2000" dirty="0" err="1">
                <a:latin typeface="Times New Roman" pitchFamily="18" charset="0"/>
                <a:cs typeface="Times New Roman" pitchFamily="18" charset="0"/>
              </a:rPr>
              <a:t>xsl:</a:t>
            </a:r>
            <a:r>
              <a:rPr lang="en-US" sz="2000" b="1" dirty="0" err="1">
                <a:solidFill>
                  <a:srgbClr val="FF0000"/>
                </a:solidFill>
                <a:latin typeface="Times New Roman" pitchFamily="18" charset="0"/>
                <a:cs typeface="Times New Roman" pitchFamily="18" charset="0"/>
              </a:rPr>
              <a:t>value</a:t>
            </a:r>
            <a:r>
              <a:rPr lang="en-US" sz="2000" b="1" dirty="0">
                <a:solidFill>
                  <a:srgbClr val="FF0000"/>
                </a:solidFill>
                <a:latin typeface="Times New Roman" pitchFamily="18" charset="0"/>
                <a:cs typeface="Times New Roman" pitchFamily="18" charset="0"/>
              </a:rPr>
              <a:t>-of </a:t>
            </a:r>
            <a:r>
              <a:rPr lang="en-US" sz="2000" dirty="0">
                <a:latin typeface="Times New Roman" pitchFamily="18" charset="0"/>
                <a:cs typeface="Times New Roman" pitchFamily="18" charset="0"/>
              </a:rPr>
              <a:t>select="</a:t>
            </a:r>
            <a:r>
              <a:rPr lang="en-US" sz="2000" dirty="0" err="1">
                <a:latin typeface="Times New Roman" pitchFamily="18" charset="0"/>
                <a:cs typeface="Times New Roman" pitchFamily="18" charset="0"/>
              </a:rPr>
              <a:t>BookName</a:t>
            </a:r>
            <a:r>
              <a:rPr lang="en-US" sz="2000" dirty="0">
                <a:latin typeface="Times New Roman" pitchFamily="18" charset="0"/>
                <a:cs typeface="Times New Roman" pitchFamily="18" charset="0"/>
              </a:rPr>
              <a:t>"/&gt;&lt;/td&gt;</a:t>
            </a:r>
          </a:p>
          <a:p>
            <a:pPr>
              <a:buFont typeface="Arial" pitchFamily="34" charset="0"/>
              <a:buChar char="•"/>
            </a:pPr>
            <a:r>
              <a:rPr lang="en-US" sz="2000" dirty="0">
                <a:latin typeface="Times New Roman" pitchFamily="18" charset="0"/>
                <a:cs typeface="Times New Roman" pitchFamily="18" charset="0"/>
              </a:rPr>
              <a:t>&lt;td&gt;&lt;</a:t>
            </a:r>
            <a:r>
              <a:rPr lang="en-US" sz="2000" b="1" dirty="0" err="1">
                <a:solidFill>
                  <a:srgbClr val="FF0000"/>
                </a:solidFill>
                <a:latin typeface="Times New Roman" pitchFamily="18" charset="0"/>
                <a:cs typeface="Times New Roman" pitchFamily="18" charset="0"/>
              </a:rPr>
              <a:t>xsl:value</a:t>
            </a:r>
            <a:r>
              <a:rPr lang="en-US" sz="2000" b="1" dirty="0">
                <a:solidFill>
                  <a:srgbClr val="FF0000"/>
                </a:solidFill>
                <a:latin typeface="Times New Roman" pitchFamily="18" charset="0"/>
                <a:cs typeface="Times New Roman" pitchFamily="18" charset="0"/>
              </a:rPr>
              <a:t>-of</a:t>
            </a:r>
            <a:r>
              <a:rPr lang="en-US" sz="2000" dirty="0">
                <a:latin typeface="Times New Roman" pitchFamily="18" charset="0"/>
                <a:cs typeface="Times New Roman" pitchFamily="18" charset="0"/>
              </a:rPr>
              <a:t> select="</a:t>
            </a:r>
            <a:r>
              <a:rPr lang="en-US" sz="2000" dirty="0" err="1">
                <a:latin typeface="Times New Roman" pitchFamily="18" charset="0"/>
                <a:cs typeface="Times New Roman" pitchFamily="18" charset="0"/>
              </a:rPr>
              <a:t>BookPrice</a:t>
            </a:r>
            <a:r>
              <a:rPr lang="en-US" sz="2000" dirty="0">
                <a:latin typeface="Times New Roman" pitchFamily="18" charset="0"/>
                <a:cs typeface="Times New Roman" pitchFamily="18" charset="0"/>
              </a:rPr>
              <a:t>"/&gt;&lt;/td&gt;</a:t>
            </a:r>
          </a:p>
          <a:p>
            <a:pPr>
              <a:buFont typeface="Arial" pitchFamily="34" charset="0"/>
              <a:buChar char="•"/>
            </a:pPr>
            <a:r>
              <a:rPr lang="en-US" sz="2000" dirty="0">
                <a:latin typeface="Times New Roman" pitchFamily="18" charset="0"/>
                <a:cs typeface="Times New Roman" pitchFamily="18" charset="0"/>
              </a:rPr>
              <a:t>&lt;td&gt;&lt;</a:t>
            </a:r>
            <a:r>
              <a:rPr lang="en-US" sz="2000" b="1" dirty="0" err="1">
                <a:solidFill>
                  <a:srgbClr val="FF0000"/>
                </a:solidFill>
                <a:latin typeface="Times New Roman" pitchFamily="18" charset="0"/>
                <a:cs typeface="Times New Roman" pitchFamily="18" charset="0"/>
              </a:rPr>
              <a:t>xsl:value</a:t>
            </a:r>
            <a:r>
              <a:rPr lang="en-US" sz="2000" b="1" dirty="0">
                <a:solidFill>
                  <a:srgbClr val="FF0000"/>
                </a:solidFill>
                <a:latin typeface="Times New Roman" pitchFamily="18" charset="0"/>
                <a:cs typeface="Times New Roman" pitchFamily="18" charset="0"/>
              </a:rPr>
              <a:t>-of </a:t>
            </a:r>
            <a:r>
              <a:rPr lang="en-US" sz="2000" dirty="0">
                <a:latin typeface="Times New Roman" pitchFamily="18" charset="0"/>
                <a:cs typeface="Times New Roman" pitchFamily="18" charset="0"/>
              </a:rPr>
              <a:t>select="Author"/&gt;&lt;/td&gt;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Font typeface="Arial" pitchFamily="34" charset="0"/>
              <a:buChar char="•"/>
            </a:pPr>
            <a:r>
              <a:rPr lang="en-US" sz="2000" b="1" dirty="0"/>
              <a:t>&lt;/</a:t>
            </a:r>
            <a:r>
              <a:rPr lang="en-US" sz="2000" b="1" dirty="0" err="1"/>
              <a:t>xsl:for</a:t>
            </a:r>
            <a:r>
              <a:rPr lang="en-US" sz="2000" b="1" dirty="0"/>
              <a:t>-each &gt;</a:t>
            </a:r>
            <a:endParaRPr lang="en-US" sz="2000" b="1"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&lt;/table&gt;</a:t>
            </a:r>
          </a:p>
          <a:p>
            <a:pPr>
              <a:buFont typeface="Arial" pitchFamily="34" charset="0"/>
              <a:buChar char="•"/>
            </a:pPr>
            <a:r>
              <a:rPr lang="en-US" sz="2000" dirty="0">
                <a:latin typeface="Times New Roman" pitchFamily="18" charset="0"/>
                <a:cs typeface="Times New Roman" pitchFamily="18" charset="0"/>
              </a:rPr>
              <a:t>&lt;/body&gt;</a:t>
            </a:r>
          </a:p>
          <a:p>
            <a:pPr>
              <a:buFont typeface="Arial" pitchFamily="34" charset="0"/>
              <a:buChar char="•"/>
            </a:pPr>
            <a:r>
              <a:rPr lang="en-US" sz="2000" dirty="0">
                <a:latin typeface="Times New Roman" pitchFamily="18" charset="0"/>
                <a:cs typeface="Times New Roman" pitchFamily="18" charset="0"/>
              </a:rPr>
              <a:t>&lt;/html&gt;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xsl:template</a:t>
            </a:r>
            <a:r>
              <a:rPr lang="en-US" sz="2000" dirty="0">
                <a:latin typeface="Times New Roman" pitchFamily="18" charset="0"/>
                <a:cs typeface="Times New Roman" pitchFamily="18" charset="0"/>
              </a:rPr>
              <a:t>&gt;</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xsl:stylesheet</a:t>
            </a:r>
            <a:r>
              <a:rPr lang="en-US" sz="2000" dirty="0">
                <a:latin typeface="Times New Roman" pitchFamily="18" charset="0"/>
                <a:cs typeface="Times New Roman" pitchFamily="18" charset="0"/>
              </a:rPr>
              <a:t>&gt;</a:t>
            </a:r>
          </a:p>
        </p:txBody>
      </p:sp>
      <p:sp>
        <p:nvSpPr>
          <p:cNvPr id="8" name="Rectangle 2"/>
          <p:cNvSpPr txBox="1">
            <a:spLocks noChangeArrowheads="1"/>
          </p:cNvSpPr>
          <p:nvPr/>
        </p:nvSpPr>
        <p:spPr>
          <a:xfrm>
            <a:off x="685800" y="228600"/>
            <a:ext cx="7772400" cy="990600"/>
          </a:xfrm>
          <a:prstGeom prst="rect">
            <a:avLst/>
          </a:prstGeom>
        </p:spPr>
        <p:txBody>
          <a:bodyPr vert="horz" lIns="91440" tIns="45720" rIns="91440" bIns="45720" rtlCol="0" anchor="ctr">
            <a:normAutofit fontScale="97500"/>
          </a:bodyPr>
          <a:lstStyle/>
          <a:p>
            <a:pPr lvl="0" algn="ctr">
              <a:spcBef>
                <a:spcPct val="0"/>
              </a:spcBef>
            </a:pPr>
            <a:r>
              <a:rPr kumimoji="0" lang="en-US" sz="36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XSL Elements- </a:t>
            </a:r>
            <a:r>
              <a:rPr lang="en-US" sz="3600" b="1" dirty="0">
                <a:latin typeface="Times New Roman" pitchFamily="18" charset="0"/>
                <a:cs typeface="Times New Roman" pitchFamily="18" charset="0"/>
              </a:rPr>
              <a:t>&lt;</a:t>
            </a:r>
            <a:r>
              <a:rPr lang="en-US" sz="3600" b="1" dirty="0" err="1">
                <a:latin typeface="Times New Roman" pitchFamily="18" charset="0"/>
                <a:cs typeface="Times New Roman" pitchFamily="18" charset="0"/>
              </a:rPr>
              <a:t>xsl:for</a:t>
            </a:r>
            <a:r>
              <a:rPr lang="en-US" sz="3600" b="1" dirty="0">
                <a:latin typeface="Times New Roman" pitchFamily="18" charset="0"/>
                <a:cs typeface="Times New Roman" pitchFamily="18" charset="0"/>
              </a:rPr>
              <a:t>-each&gt;</a:t>
            </a:r>
            <a:endParaRPr kumimoji="0" lang="en-US" sz="36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graphicFrame>
        <p:nvGraphicFramePr>
          <p:cNvPr id="7" name="Table 6"/>
          <p:cNvGraphicFramePr>
            <a:graphicFrameLocks noGrp="1"/>
          </p:cNvGraphicFramePr>
          <p:nvPr/>
        </p:nvGraphicFramePr>
        <p:xfrm>
          <a:off x="3276600" y="3657600"/>
          <a:ext cx="5334000" cy="1645920"/>
        </p:xfrm>
        <a:graphic>
          <a:graphicData uri="http://schemas.openxmlformats.org/drawingml/2006/table">
            <a:tbl>
              <a:tblPr/>
              <a:tblGrid>
                <a:gridCol w="1778000">
                  <a:extLst>
                    <a:ext uri="{9D8B030D-6E8A-4147-A177-3AD203B41FA5}">
                      <a16:colId xmlns:a16="http://schemas.microsoft.com/office/drawing/2014/main" val="20000"/>
                    </a:ext>
                  </a:extLst>
                </a:gridCol>
                <a:gridCol w="1778000">
                  <a:extLst>
                    <a:ext uri="{9D8B030D-6E8A-4147-A177-3AD203B41FA5}">
                      <a16:colId xmlns:a16="http://schemas.microsoft.com/office/drawing/2014/main" val="20001"/>
                    </a:ext>
                  </a:extLst>
                </a:gridCol>
                <a:gridCol w="1778000">
                  <a:extLst>
                    <a:ext uri="{9D8B030D-6E8A-4147-A177-3AD203B41FA5}">
                      <a16:colId xmlns:a16="http://schemas.microsoft.com/office/drawing/2014/main" val="20002"/>
                    </a:ext>
                  </a:extLst>
                </a:gridCol>
              </a:tblGrid>
              <a:tr h="0">
                <a:tc>
                  <a:txBody>
                    <a:bodyPr/>
                    <a:lstStyle/>
                    <a:p>
                      <a:r>
                        <a:rPr lang="en-US" dirty="0" err="1"/>
                        <a:t>Bookname</a:t>
                      </a:r>
                      <a:endParaRPr lang="en-US" dirty="0"/>
                    </a:p>
                  </a:txBody>
                  <a:tcPr anchor="ctr">
                    <a:lnL>
                      <a:noFill/>
                    </a:lnL>
                    <a:lnR>
                      <a:noFill/>
                    </a:lnR>
                    <a:lnT>
                      <a:noFill/>
                    </a:lnT>
                    <a:lnB>
                      <a:noFill/>
                    </a:lnB>
                  </a:tcPr>
                </a:tc>
                <a:tc>
                  <a:txBody>
                    <a:bodyPr/>
                    <a:lstStyle/>
                    <a:p>
                      <a:r>
                        <a:rPr lang="en-US"/>
                        <a:t>Bookname</a:t>
                      </a:r>
                    </a:p>
                  </a:txBody>
                  <a:tcPr anchor="ctr">
                    <a:lnL>
                      <a:noFill/>
                    </a:lnL>
                    <a:lnR>
                      <a:noFill/>
                    </a:lnR>
                    <a:lnT>
                      <a:noFill/>
                    </a:lnT>
                    <a:lnB>
                      <a:noFill/>
                    </a:lnB>
                  </a:tcPr>
                </a:tc>
                <a:tc>
                  <a:txBody>
                    <a:bodyPr/>
                    <a:lstStyle/>
                    <a:p>
                      <a:r>
                        <a:rPr lang="en-US" dirty="0" err="1"/>
                        <a:t>Bookname</a:t>
                      </a:r>
                      <a:endParaRPr lang="en-US" dirty="0"/>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a:t>Introduction to J2EE</a:t>
                      </a:r>
                    </a:p>
                  </a:txBody>
                  <a:tcPr anchor="ctr">
                    <a:lnL>
                      <a:noFill/>
                    </a:lnL>
                    <a:lnR>
                      <a:noFill/>
                    </a:lnR>
                    <a:lnT>
                      <a:noFill/>
                    </a:lnT>
                    <a:lnB>
                      <a:noFill/>
                    </a:lnB>
                  </a:tcPr>
                </a:tc>
                <a:tc>
                  <a:txBody>
                    <a:bodyPr/>
                    <a:lstStyle/>
                    <a:p>
                      <a:r>
                        <a:rPr lang="en-US"/>
                        <a:t>300</a:t>
                      </a:r>
                    </a:p>
                  </a:txBody>
                  <a:tcPr anchor="ctr">
                    <a:lnL>
                      <a:noFill/>
                    </a:lnL>
                    <a:lnR>
                      <a:noFill/>
                    </a:lnR>
                    <a:lnT>
                      <a:noFill/>
                    </a:lnT>
                    <a:lnB>
                      <a:noFill/>
                    </a:lnB>
                  </a:tcPr>
                </a:tc>
                <a:tc>
                  <a:txBody>
                    <a:bodyPr/>
                    <a:lstStyle/>
                    <a:p>
                      <a:r>
                        <a:rPr lang="en-US"/>
                        <a:t>Tom Harry </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a:t>8086 Microporcessor</a:t>
                      </a:r>
                    </a:p>
                  </a:txBody>
                  <a:tcPr anchor="ctr">
                    <a:lnL>
                      <a:noFill/>
                    </a:lnL>
                    <a:lnR>
                      <a:noFill/>
                    </a:lnR>
                    <a:lnT>
                      <a:noFill/>
                    </a:lnT>
                    <a:lnB>
                      <a:noFill/>
                    </a:lnB>
                  </a:tcPr>
                </a:tc>
                <a:tc>
                  <a:txBody>
                    <a:bodyPr/>
                    <a:lstStyle/>
                    <a:p>
                      <a:r>
                        <a:rPr lang="en-US"/>
                        <a:t>120</a:t>
                      </a:r>
                    </a:p>
                  </a:txBody>
                  <a:tcPr anchor="ctr">
                    <a:lnL>
                      <a:noFill/>
                    </a:lnL>
                    <a:lnR>
                      <a:noFill/>
                    </a:lnR>
                    <a:lnT>
                      <a:noFill/>
                    </a:lnT>
                    <a:lnB>
                      <a:noFill/>
                    </a:lnB>
                  </a:tcPr>
                </a:tc>
                <a:tc>
                  <a:txBody>
                    <a:bodyPr/>
                    <a:lstStyle/>
                    <a:p>
                      <a:r>
                        <a:rPr lang="en-US" dirty="0" err="1"/>
                        <a:t>D.Hall</a:t>
                      </a:r>
                      <a:endParaRPr lang="en-US" dirty="0"/>
                    </a:p>
                  </a:txBody>
                  <a:tcPr anchor="ctr">
                    <a:lnL>
                      <a:noFill/>
                    </a:lnL>
                    <a:lnR>
                      <a:noFill/>
                    </a:lnR>
                    <a:lnT>
                      <a:noFill/>
                    </a:lnT>
                    <a:lnB>
                      <a:noFill/>
                    </a:lnB>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4A62CE47-C1FF-4F36-9491-6CF5EA838AEA}" type="datetime1">
              <a:rPr lang="en-US" smtClean="0"/>
              <a:pPr/>
              <a:t>1/14/2025</a:t>
            </a:fld>
            <a:endParaRPr lang="en-US"/>
          </a:p>
        </p:txBody>
      </p:sp>
      <p:sp>
        <p:nvSpPr>
          <p:cNvPr id="860163" name="Rectangle 3"/>
          <p:cNvSpPr>
            <a:spLocks noGrp="1" noChangeArrowheads="1"/>
          </p:cNvSpPr>
          <p:nvPr>
            <p:ph type="body" idx="1"/>
          </p:nvPr>
        </p:nvSpPr>
        <p:spPr>
          <a:xfrm>
            <a:off x="685800" y="1371600"/>
            <a:ext cx="7772400" cy="4876800"/>
          </a:xfrm>
        </p:spPr>
        <p:txBody>
          <a:bodyPr>
            <a:normAutofit/>
          </a:bodyPr>
          <a:lstStyle/>
          <a:p>
            <a:pPr algn="just">
              <a:lnSpc>
                <a:spcPct val="90000"/>
              </a:lnSpc>
            </a:pPr>
            <a:endParaRPr lang="en-US" sz="2400" dirty="0"/>
          </a:p>
          <a:p>
            <a:pPr algn="just">
              <a:lnSpc>
                <a:spcPct val="90000"/>
              </a:lnSpc>
            </a:pPr>
            <a:endParaRPr lang="en-US" sz="2400" dirty="0">
              <a:latin typeface="Times New Roman" pitchFamily="18" charset="0"/>
              <a:cs typeface="Times New Roman" pitchFamily="18" charset="0"/>
            </a:endParaRPr>
          </a:p>
        </p:txBody>
      </p:sp>
      <p:sp>
        <p:nvSpPr>
          <p:cNvPr id="6" name="Rectangle 3"/>
          <p:cNvSpPr txBox="1">
            <a:spLocks noChangeArrowheads="1"/>
          </p:cNvSpPr>
          <p:nvPr/>
        </p:nvSpPr>
        <p:spPr>
          <a:xfrm>
            <a:off x="685800" y="1371600"/>
            <a:ext cx="7772400" cy="4876800"/>
          </a:xfrm>
          <a:prstGeom prst="rect">
            <a:avLst/>
          </a:prstGeom>
        </p:spPr>
        <p:txBody>
          <a:bodyPr vert="horz" lIns="91440" tIns="45720" rIns="91440" bIns="45720" rtlCol="0">
            <a:noAutofit/>
          </a:bodyPr>
          <a:lstStyle/>
          <a:p>
            <a:pPr>
              <a:buFont typeface="Arial" pitchFamily="34" charset="0"/>
              <a:buChar char="•"/>
            </a:pPr>
            <a:r>
              <a:rPr lang="en-US" sz="2000" b="1" dirty="0">
                <a:solidFill>
                  <a:srgbClr val="FF0000"/>
                </a:solidFill>
                <a:latin typeface="Times New Roman" pitchFamily="18" charset="0"/>
                <a:cs typeface="Times New Roman" pitchFamily="18" charset="0"/>
              </a:rPr>
              <a:t>Xslbook_sort.xsl  file  -</a:t>
            </a:r>
            <a:r>
              <a:rPr lang="en-US" sz="2000" dirty="0"/>
              <a:t>to do sorting in XSLT.</a:t>
            </a:r>
            <a:endParaRPr lang="en-US" sz="2000" dirty="0">
              <a:latin typeface="Times New Roman" pitchFamily="18" charset="0"/>
              <a:cs typeface="Times New Roman" pitchFamily="18" charset="0"/>
            </a:endParaRP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&lt;?xml version="1.0"  encoding="UTF-8"?&gt;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xsl:stylesheet</a:t>
            </a:r>
            <a:r>
              <a:rPr lang="en-US" sz="2000" dirty="0">
                <a:latin typeface="Times New Roman" pitchFamily="18" charset="0"/>
                <a:cs typeface="Times New Roman" pitchFamily="18" charset="0"/>
              </a:rPr>
              <a:t> version="1.0" </a:t>
            </a:r>
          </a:p>
          <a:p>
            <a:pPr>
              <a:buFont typeface="Arial" pitchFamily="34" charset="0"/>
              <a:buChar char="•"/>
            </a:pPr>
            <a:r>
              <a:rPr lang="en-US" sz="2000" dirty="0" err="1">
                <a:latin typeface="Times New Roman" pitchFamily="18" charset="0"/>
                <a:cs typeface="Times New Roman" pitchFamily="18" charset="0"/>
              </a:rPr>
              <a:t>xmlns:xsl</a:t>
            </a:r>
            <a:r>
              <a:rPr lang="en-US" sz="2000" dirty="0">
                <a:latin typeface="Times New Roman" pitchFamily="18" charset="0"/>
                <a:cs typeface="Times New Roman" pitchFamily="18" charset="0"/>
              </a:rPr>
              <a:t>="http://www.w3.org/1999/XSL/Transform"&gt;</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xsl:template</a:t>
            </a:r>
            <a:r>
              <a:rPr lang="en-US" sz="2000" dirty="0">
                <a:latin typeface="Times New Roman" pitchFamily="18" charset="0"/>
                <a:cs typeface="Times New Roman" pitchFamily="18" charset="0"/>
              </a:rPr>
              <a:t> match="/"&gt;</a:t>
            </a:r>
          </a:p>
          <a:p>
            <a:pPr>
              <a:buFont typeface="Arial" pitchFamily="34" charset="0"/>
              <a:buChar char="•"/>
            </a:pPr>
            <a:r>
              <a:rPr lang="en-US" sz="2000" dirty="0">
                <a:latin typeface="Times New Roman" pitchFamily="18" charset="0"/>
                <a:cs typeface="Times New Roman" pitchFamily="18" charset="0"/>
              </a:rPr>
              <a:t>&lt;html&gt;</a:t>
            </a:r>
          </a:p>
          <a:p>
            <a:pPr>
              <a:buFont typeface="Arial" pitchFamily="34" charset="0"/>
              <a:buChar char="•"/>
            </a:pPr>
            <a:r>
              <a:rPr lang="en-US" sz="2000" dirty="0">
                <a:latin typeface="Times New Roman" pitchFamily="18" charset="0"/>
                <a:cs typeface="Times New Roman" pitchFamily="18" charset="0"/>
              </a:rPr>
              <a:t>&lt;body&gt;</a:t>
            </a:r>
          </a:p>
          <a:p>
            <a:pPr>
              <a:buFont typeface="Arial" pitchFamily="34" charset="0"/>
              <a:buChar char="•"/>
            </a:pPr>
            <a:r>
              <a:rPr lang="en-US" sz="2000" dirty="0">
                <a:latin typeface="Times New Roman" pitchFamily="18" charset="0"/>
                <a:cs typeface="Times New Roman" pitchFamily="18" charset="0"/>
              </a:rPr>
              <a:t>&lt;table border="1"&gt;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 </a:t>
            </a:r>
            <a:r>
              <a:rPr lang="en-US" sz="2000" dirty="0" err="1">
                <a:latin typeface="Times New Roman" pitchFamily="18" charset="0"/>
                <a:cs typeface="Times New Roman" pitchFamily="18" charset="0"/>
              </a:rPr>
              <a:t>Bookname</a:t>
            </a: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 </a:t>
            </a:r>
            <a:r>
              <a:rPr lang="en-US" sz="2000" dirty="0" err="1">
                <a:latin typeface="Times New Roman" pitchFamily="18" charset="0"/>
                <a:cs typeface="Times New Roman" pitchFamily="18" charset="0"/>
              </a:rPr>
              <a:t>BookPrice</a:t>
            </a: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 Author&lt;/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Font typeface="Arial" pitchFamily="34" charset="0"/>
              <a:buChar char="•"/>
            </a:pPr>
            <a:r>
              <a:rPr lang="en-US" sz="2000" dirty="0"/>
              <a:t>&lt;</a:t>
            </a:r>
            <a:r>
              <a:rPr lang="en-US" sz="2000" dirty="0" err="1"/>
              <a:t>xsl:for</a:t>
            </a:r>
            <a:r>
              <a:rPr lang="en-US" sz="2000" dirty="0"/>
              <a:t>-each select=“</a:t>
            </a:r>
            <a:r>
              <a:rPr lang="en-US" sz="2000" dirty="0" err="1"/>
              <a:t>BookInfo</a:t>
            </a:r>
            <a:r>
              <a:rPr lang="en-US" sz="2000" dirty="0"/>
              <a:t>/Book”&gt;</a:t>
            </a:r>
            <a:endParaRPr lang="en-US" sz="2000" dirty="0">
              <a:latin typeface="Times New Roman" pitchFamily="18" charset="0"/>
              <a:cs typeface="Times New Roman" pitchFamily="18" charset="0"/>
            </a:endParaRPr>
          </a:p>
          <a:p>
            <a:pPr>
              <a:buFont typeface="Arial" pitchFamily="34" charset="0"/>
              <a:buChar char="•"/>
            </a:pPr>
            <a:endParaRPr lang="en-US" sz="2000" dirty="0">
              <a:latin typeface="Times New Roman" pitchFamily="18" charset="0"/>
              <a:cs typeface="Times New Roman" pitchFamily="18" charset="0"/>
            </a:endParaRPr>
          </a:p>
        </p:txBody>
      </p:sp>
      <p:sp>
        <p:nvSpPr>
          <p:cNvPr id="12" name="Rectangle 2"/>
          <p:cNvSpPr txBox="1">
            <a:spLocks noChangeArrowheads="1"/>
          </p:cNvSpPr>
          <p:nvPr/>
        </p:nvSpPr>
        <p:spPr>
          <a:xfrm>
            <a:off x="685800" y="228600"/>
            <a:ext cx="7772400" cy="990600"/>
          </a:xfrm>
          <a:prstGeom prst="rect">
            <a:avLst/>
          </a:prstGeom>
        </p:spPr>
        <p:txBody>
          <a:bodyPr vert="horz" lIns="91440" tIns="45720" rIns="91440" bIns="45720" rtlCol="0" anchor="ctr">
            <a:normAutofit fontScale="97500"/>
          </a:bodyPr>
          <a:lstStyle/>
          <a:p>
            <a:pPr lvl="0" algn="ctr">
              <a:spcBef>
                <a:spcPct val="0"/>
              </a:spcBef>
            </a:pPr>
            <a:r>
              <a:rPr kumimoji="0" lang="en-US" sz="36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XSL Elements- </a:t>
            </a:r>
            <a:r>
              <a:rPr lang="en-US" sz="3600" b="1" dirty="0">
                <a:latin typeface="Times New Roman" pitchFamily="18" charset="0"/>
                <a:cs typeface="Times New Roman" pitchFamily="18" charset="0"/>
              </a:rPr>
              <a:t>&lt;</a:t>
            </a:r>
            <a:r>
              <a:rPr lang="en-US" sz="3600" b="1" dirty="0" err="1">
                <a:latin typeface="Times New Roman" pitchFamily="18" charset="0"/>
                <a:cs typeface="Times New Roman" pitchFamily="18" charset="0"/>
              </a:rPr>
              <a:t>xsl:sort</a:t>
            </a:r>
            <a:r>
              <a:rPr lang="en-US" sz="3600" b="1" dirty="0">
                <a:latin typeface="Times New Roman" pitchFamily="18" charset="0"/>
                <a:cs typeface="Times New Roman" pitchFamily="18" charset="0"/>
              </a:rPr>
              <a:t>&gt;</a:t>
            </a:r>
            <a:endParaRPr kumimoji="0" lang="en-US" sz="36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4A62CE47-C1FF-4F36-9491-6CF5EA838AEA}" type="datetime1">
              <a:rPr lang="en-US" smtClean="0"/>
              <a:pPr/>
              <a:t>1/14/2025</a:t>
            </a:fld>
            <a:endParaRPr lang="en-US"/>
          </a:p>
        </p:txBody>
      </p:sp>
      <p:sp>
        <p:nvSpPr>
          <p:cNvPr id="860163" name="Rectangle 3"/>
          <p:cNvSpPr>
            <a:spLocks noGrp="1" noChangeArrowheads="1"/>
          </p:cNvSpPr>
          <p:nvPr>
            <p:ph type="body" idx="1"/>
          </p:nvPr>
        </p:nvSpPr>
        <p:spPr>
          <a:xfrm>
            <a:off x="685800" y="1371600"/>
            <a:ext cx="7772400" cy="4876800"/>
          </a:xfrm>
        </p:spPr>
        <p:txBody>
          <a:bodyPr>
            <a:normAutofit/>
          </a:bodyPr>
          <a:lstStyle/>
          <a:p>
            <a:pPr algn="just">
              <a:lnSpc>
                <a:spcPct val="90000"/>
              </a:lnSpc>
            </a:pPr>
            <a:endParaRPr lang="en-US" sz="2400" dirty="0"/>
          </a:p>
          <a:p>
            <a:pPr algn="just">
              <a:lnSpc>
                <a:spcPct val="90000"/>
              </a:lnSpc>
            </a:pPr>
            <a:endParaRPr lang="en-US" sz="2400" dirty="0">
              <a:latin typeface="Times New Roman" pitchFamily="18" charset="0"/>
              <a:cs typeface="Times New Roman" pitchFamily="18" charset="0"/>
            </a:endParaRPr>
          </a:p>
        </p:txBody>
      </p:sp>
      <p:sp>
        <p:nvSpPr>
          <p:cNvPr id="6" name="Rectangle 3"/>
          <p:cNvSpPr txBox="1">
            <a:spLocks noChangeArrowheads="1"/>
          </p:cNvSpPr>
          <p:nvPr/>
        </p:nvSpPr>
        <p:spPr>
          <a:xfrm>
            <a:off x="685800" y="1143000"/>
            <a:ext cx="7772400" cy="5105400"/>
          </a:xfrm>
          <a:prstGeom prst="rect">
            <a:avLst/>
          </a:prstGeom>
        </p:spPr>
        <p:txBody>
          <a:bodyPr vert="horz" lIns="91440" tIns="45720" rIns="91440" bIns="45720" rtlCol="0">
            <a:noAutofit/>
          </a:bodyPr>
          <a:lstStyle/>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b="1" dirty="0">
                <a:latin typeface="Times New Roman" pitchFamily="18" charset="0"/>
                <a:cs typeface="Times New Roman" pitchFamily="18" charset="0"/>
              </a:rPr>
              <a:t>&lt;</a:t>
            </a:r>
            <a:r>
              <a:rPr lang="en-US" sz="2000" b="1" dirty="0" err="1">
                <a:latin typeface="Times New Roman" pitchFamily="18" charset="0"/>
                <a:cs typeface="Times New Roman" pitchFamily="18" charset="0"/>
              </a:rPr>
              <a:t>xsl:sort</a:t>
            </a:r>
            <a:r>
              <a:rPr lang="en-US" sz="2000" b="1" dirty="0">
                <a:latin typeface="Times New Roman" pitchFamily="18" charset="0"/>
                <a:cs typeface="Times New Roman" pitchFamily="18" charset="0"/>
              </a:rPr>
              <a:t> select=|”Author”/&gt;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Font typeface="Arial" pitchFamily="34" charset="0"/>
              <a:buChar char="•"/>
            </a:pPr>
            <a:r>
              <a:rPr lang="en-US" sz="2000" dirty="0">
                <a:latin typeface="Times New Roman" pitchFamily="18" charset="0"/>
                <a:cs typeface="Times New Roman" pitchFamily="18" charset="0"/>
              </a:rPr>
              <a:t>&lt;td&gt;&lt;</a:t>
            </a:r>
            <a:r>
              <a:rPr lang="en-US" sz="2000" dirty="0" err="1">
                <a:latin typeface="Times New Roman" pitchFamily="18" charset="0"/>
                <a:cs typeface="Times New Roman" pitchFamily="18" charset="0"/>
              </a:rPr>
              <a:t>xsl:</a:t>
            </a:r>
            <a:r>
              <a:rPr lang="en-US" sz="2000" b="1" dirty="0" err="1">
                <a:solidFill>
                  <a:srgbClr val="FF0000"/>
                </a:solidFill>
                <a:latin typeface="Times New Roman" pitchFamily="18" charset="0"/>
                <a:cs typeface="Times New Roman" pitchFamily="18" charset="0"/>
              </a:rPr>
              <a:t>value</a:t>
            </a:r>
            <a:r>
              <a:rPr lang="en-US" sz="2000" b="1" dirty="0">
                <a:solidFill>
                  <a:srgbClr val="FF0000"/>
                </a:solidFill>
                <a:latin typeface="Times New Roman" pitchFamily="18" charset="0"/>
                <a:cs typeface="Times New Roman" pitchFamily="18" charset="0"/>
              </a:rPr>
              <a:t>-of </a:t>
            </a:r>
            <a:r>
              <a:rPr lang="en-US" sz="2000" dirty="0">
                <a:latin typeface="Times New Roman" pitchFamily="18" charset="0"/>
                <a:cs typeface="Times New Roman" pitchFamily="18" charset="0"/>
              </a:rPr>
              <a:t>select="</a:t>
            </a:r>
            <a:r>
              <a:rPr lang="en-US" sz="2000" dirty="0" err="1">
                <a:latin typeface="Times New Roman" pitchFamily="18" charset="0"/>
                <a:cs typeface="Times New Roman" pitchFamily="18" charset="0"/>
              </a:rPr>
              <a:t>BookName</a:t>
            </a:r>
            <a:r>
              <a:rPr lang="en-US" sz="2000" dirty="0">
                <a:latin typeface="Times New Roman" pitchFamily="18" charset="0"/>
                <a:cs typeface="Times New Roman" pitchFamily="18" charset="0"/>
              </a:rPr>
              <a:t>"/&gt;&lt;/td&gt;</a:t>
            </a:r>
          </a:p>
          <a:p>
            <a:pPr>
              <a:buFont typeface="Arial" pitchFamily="34" charset="0"/>
              <a:buChar char="•"/>
            </a:pPr>
            <a:r>
              <a:rPr lang="en-US" sz="2000" dirty="0">
                <a:latin typeface="Times New Roman" pitchFamily="18" charset="0"/>
                <a:cs typeface="Times New Roman" pitchFamily="18" charset="0"/>
              </a:rPr>
              <a:t>&lt;td&gt;&lt;</a:t>
            </a:r>
            <a:r>
              <a:rPr lang="en-US" sz="2000" b="1" dirty="0" err="1">
                <a:solidFill>
                  <a:srgbClr val="FF0000"/>
                </a:solidFill>
                <a:latin typeface="Times New Roman" pitchFamily="18" charset="0"/>
                <a:cs typeface="Times New Roman" pitchFamily="18" charset="0"/>
              </a:rPr>
              <a:t>xsl:value</a:t>
            </a:r>
            <a:r>
              <a:rPr lang="en-US" sz="2000" b="1" dirty="0">
                <a:solidFill>
                  <a:srgbClr val="FF0000"/>
                </a:solidFill>
                <a:latin typeface="Times New Roman" pitchFamily="18" charset="0"/>
                <a:cs typeface="Times New Roman" pitchFamily="18" charset="0"/>
              </a:rPr>
              <a:t>-of</a:t>
            </a:r>
            <a:r>
              <a:rPr lang="en-US" sz="2000" dirty="0">
                <a:latin typeface="Times New Roman" pitchFamily="18" charset="0"/>
                <a:cs typeface="Times New Roman" pitchFamily="18" charset="0"/>
              </a:rPr>
              <a:t> select="</a:t>
            </a:r>
            <a:r>
              <a:rPr lang="en-US" sz="2000" dirty="0" err="1">
                <a:latin typeface="Times New Roman" pitchFamily="18" charset="0"/>
                <a:cs typeface="Times New Roman" pitchFamily="18" charset="0"/>
              </a:rPr>
              <a:t>BookPrice</a:t>
            </a:r>
            <a:r>
              <a:rPr lang="en-US" sz="2000" dirty="0">
                <a:latin typeface="Times New Roman" pitchFamily="18" charset="0"/>
                <a:cs typeface="Times New Roman" pitchFamily="18" charset="0"/>
              </a:rPr>
              <a:t>"/&gt;&lt;/td&gt;</a:t>
            </a:r>
          </a:p>
          <a:p>
            <a:pPr>
              <a:buFont typeface="Arial" pitchFamily="34" charset="0"/>
              <a:buChar char="•"/>
            </a:pPr>
            <a:r>
              <a:rPr lang="en-US" sz="2000" dirty="0">
                <a:latin typeface="Times New Roman" pitchFamily="18" charset="0"/>
                <a:cs typeface="Times New Roman" pitchFamily="18" charset="0"/>
              </a:rPr>
              <a:t>&lt;td&gt;&lt;</a:t>
            </a:r>
            <a:r>
              <a:rPr lang="en-US" sz="2000" b="1" dirty="0" err="1">
                <a:solidFill>
                  <a:srgbClr val="FF0000"/>
                </a:solidFill>
                <a:latin typeface="Times New Roman" pitchFamily="18" charset="0"/>
                <a:cs typeface="Times New Roman" pitchFamily="18" charset="0"/>
              </a:rPr>
              <a:t>xsl:value</a:t>
            </a:r>
            <a:r>
              <a:rPr lang="en-US" sz="2000" b="1" dirty="0">
                <a:solidFill>
                  <a:srgbClr val="FF0000"/>
                </a:solidFill>
                <a:latin typeface="Times New Roman" pitchFamily="18" charset="0"/>
                <a:cs typeface="Times New Roman" pitchFamily="18" charset="0"/>
              </a:rPr>
              <a:t>-of </a:t>
            </a:r>
            <a:r>
              <a:rPr lang="en-US" sz="2000" dirty="0">
                <a:latin typeface="Times New Roman" pitchFamily="18" charset="0"/>
                <a:cs typeface="Times New Roman" pitchFamily="18" charset="0"/>
              </a:rPr>
              <a:t>select="Author"/&gt;&lt;/td&gt;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Font typeface="Arial" pitchFamily="34" charset="0"/>
              <a:buChar char="•"/>
            </a:pPr>
            <a:r>
              <a:rPr lang="en-US" sz="2000" dirty="0"/>
              <a:t>&lt;/</a:t>
            </a:r>
            <a:r>
              <a:rPr lang="en-US" sz="2000" dirty="0" err="1"/>
              <a:t>xsl:for</a:t>
            </a:r>
            <a:r>
              <a:rPr lang="en-US" sz="2000" dirty="0"/>
              <a:t>-each &gt;</a:t>
            </a: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&lt;/table&gt;</a:t>
            </a:r>
          </a:p>
          <a:p>
            <a:pPr>
              <a:buFont typeface="Arial" pitchFamily="34" charset="0"/>
              <a:buChar char="•"/>
            </a:pPr>
            <a:r>
              <a:rPr lang="en-US" sz="2000" dirty="0">
                <a:latin typeface="Times New Roman" pitchFamily="18" charset="0"/>
                <a:cs typeface="Times New Roman" pitchFamily="18" charset="0"/>
              </a:rPr>
              <a:t>&lt;/body&gt;</a:t>
            </a:r>
          </a:p>
          <a:p>
            <a:pPr>
              <a:buFont typeface="Arial" pitchFamily="34" charset="0"/>
              <a:buChar char="•"/>
            </a:pPr>
            <a:r>
              <a:rPr lang="en-US" sz="2000" dirty="0">
                <a:latin typeface="Times New Roman" pitchFamily="18" charset="0"/>
                <a:cs typeface="Times New Roman" pitchFamily="18" charset="0"/>
              </a:rPr>
              <a:t>&lt;/html&gt;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xsl:template</a:t>
            </a:r>
            <a:r>
              <a:rPr lang="en-US" sz="2000" dirty="0">
                <a:latin typeface="Times New Roman" pitchFamily="18" charset="0"/>
                <a:cs typeface="Times New Roman" pitchFamily="18" charset="0"/>
              </a:rPr>
              <a:t>&gt;</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xsl:stylesheet</a:t>
            </a:r>
            <a:r>
              <a:rPr lang="en-US" sz="2000" dirty="0">
                <a:latin typeface="Times New Roman" pitchFamily="18" charset="0"/>
                <a:cs typeface="Times New Roman" pitchFamily="18" charset="0"/>
              </a:rPr>
              <a:t>&gt;</a:t>
            </a:r>
          </a:p>
        </p:txBody>
      </p:sp>
      <p:sp>
        <p:nvSpPr>
          <p:cNvPr id="8" name="Rectangle 2"/>
          <p:cNvSpPr txBox="1">
            <a:spLocks noChangeArrowheads="1"/>
          </p:cNvSpPr>
          <p:nvPr/>
        </p:nvSpPr>
        <p:spPr>
          <a:xfrm>
            <a:off x="685800" y="228600"/>
            <a:ext cx="7772400" cy="990600"/>
          </a:xfrm>
          <a:prstGeom prst="rect">
            <a:avLst/>
          </a:prstGeom>
        </p:spPr>
        <p:txBody>
          <a:bodyPr vert="horz" lIns="91440" tIns="45720" rIns="91440" bIns="45720" rtlCol="0" anchor="ctr">
            <a:normAutofit fontScale="97500"/>
          </a:bodyPr>
          <a:lstStyle/>
          <a:p>
            <a:pPr lvl="0" algn="ctr">
              <a:spcBef>
                <a:spcPct val="0"/>
              </a:spcBef>
            </a:pPr>
            <a:r>
              <a:rPr kumimoji="0" lang="en-US" sz="36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XSL Elements- </a:t>
            </a:r>
            <a:r>
              <a:rPr lang="en-US" sz="3600" b="1" dirty="0">
                <a:latin typeface="Times New Roman" pitchFamily="18" charset="0"/>
                <a:cs typeface="Times New Roman" pitchFamily="18" charset="0"/>
              </a:rPr>
              <a:t>&lt;</a:t>
            </a:r>
            <a:r>
              <a:rPr lang="en-US" sz="3600" b="1" dirty="0" err="1">
                <a:latin typeface="Times New Roman" pitchFamily="18" charset="0"/>
                <a:cs typeface="Times New Roman" pitchFamily="18" charset="0"/>
              </a:rPr>
              <a:t>xsl:sort</a:t>
            </a:r>
            <a:r>
              <a:rPr lang="en-US" sz="3600" b="1" dirty="0">
                <a:latin typeface="Times New Roman" pitchFamily="18" charset="0"/>
                <a:cs typeface="Times New Roman" pitchFamily="18" charset="0"/>
              </a:rPr>
              <a:t>&gt;</a:t>
            </a:r>
            <a:endParaRPr kumimoji="0" lang="en-US" sz="36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graphicFrame>
        <p:nvGraphicFramePr>
          <p:cNvPr id="7" name="Table 6"/>
          <p:cNvGraphicFramePr>
            <a:graphicFrameLocks noGrp="1"/>
          </p:cNvGraphicFramePr>
          <p:nvPr/>
        </p:nvGraphicFramePr>
        <p:xfrm>
          <a:off x="3352800" y="4267200"/>
          <a:ext cx="5486400" cy="1645920"/>
        </p:xfrm>
        <a:graphic>
          <a:graphicData uri="http://schemas.openxmlformats.org/drawingml/2006/table">
            <a:tbl>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0">
                <a:tc>
                  <a:txBody>
                    <a:bodyPr/>
                    <a:lstStyle/>
                    <a:p>
                      <a:r>
                        <a:rPr lang="en-US"/>
                        <a:t>Bookname</a:t>
                      </a:r>
                    </a:p>
                  </a:txBody>
                  <a:tcPr anchor="ctr">
                    <a:lnL>
                      <a:noFill/>
                    </a:lnL>
                    <a:lnR>
                      <a:noFill/>
                    </a:lnR>
                    <a:lnT>
                      <a:noFill/>
                    </a:lnT>
                    <a:lnB>
                      <a:noFill/>
                    </a:lnB>
                  </a:tcPr>
                </a:tc>
                <a:tc>
                  <a:txBody>
                    <a:bodyPr/>
                    <a:lstStyle/>
                    <a:p>
                      <a:r>
                        <a:rPr lang="en-US"/>
                        <a:t>BookPrice</a:t>
                      </a:r>
                    </a:p>
                  </a:txBody>
                  <a:tcPr anchor="ctr">
                    <a:lnL>
                      <a:noFill/>
                    </a:lnL>
                    <a:lnR>
                      <a:noFill/>
                    </a:lnR>
                    <a:lnT>
                      <a:noFill/>
                    </a:lnT>
                    <a:lnB>
                      <a:noFill/>
                    </a:lnB>
                  </a:tcPr>
                </a:tc>
                <a:tc>
                  <a:txBody>
                    <a:bodyPr/>
                    <a:lstStyle/>
                    <a:p>
                      <a:r>
                        <a:rPr lang="en-US"/>
                        <a:t>Author</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a:t>8086 Microporcessor</a:t>
                      </a:r>
                    </a:p>
                  </a:txBody>
                  <a:tcPr anchor="ctr">
                    <a:lnL>
                      <a:noFill/>
                    </a:lnL>
                    <a:lnR>
                      <a:noFill/>
                    </a:lnR>
                    <a:lnT>
                      <a:noFill/>
                    </a:lnT>
                    <a:lnB>
                      <a:noFill/>
                    </a:lnB>
                  </a:tcPr>
                </a:tc>
                <a:tc>
                  <a:txBody>
                    <a:bodyPr/>
                    <a:lstStyle/>
                    <a:p>
                      <a:r>
                        <a:rPr lang="en-US"/>
                        <a:t>120</a:t>
                      </a:r>
                    </a:p>
                  </a:txBody>
                  <a:tcPr anchor="ctr">
                    <a:lnL>
                      <a:noFill/>
                    </a:lnL>
                    <a:lnR>
                      <a:noFill/>
                    </a:lnR>
                    <a:lnT>
                      <a:noFill/>
                    </a:lnT>
                    <a:lnB>
                      <a:noFill/>
                    </a:lnB>
                  </a:tcPr>
                </a:tc>
                <a:tc>
                  <a:txBody>
                    <a:bodyPr/>
                    <a:lstStyle/>
                    <a:p>
                      <a:r>
                        <a:rPr lang="en-US"/>
                        <a:t>D.Hall</a:t>
                      </a:r>
                    </a:p>
                  </a:txBody>
                  <a:tcPr anchor="ctr">
                    <a:lnL>
                      <a:noFill/>
                    </a:lnL>
                    <a:lnR>
                      <a:noFill/>
                    </a:lnR>
                    <a:lnT>
                      <a:noFill/>
                    </a:lnT>
                    <a:lnB>
                      <a:noFill/>
                    </a:lnB>
                  </a:tcPr>
                </a:tc>
                <a:extLst>
                  <a:ext uri="{0D108BD9-81ED-4DB2-BD59-A6C34878D82A}">
                    <a16:rowId xmlns:a16="http://schemas.microsoft.com/office/drawing/2014/main" val="10001"/>
                  </a:ext>
                </a:extLst>
              </a:tr>
              <a:tr h="0">
                <a:tc>
                  <a:txBody>
                    <a:bodyPr/>
                    <a:lstStyle/>
                    <a:p>
                      <a:r>
                        <a:rPr lang="en-US"/>
                        <a:t>Introduction to J2EE</a:t>
                      </a:r>
                    </a:p>
                  </a:txBody>
                  <a:tcPr anchor="ctr">
                    <a:lnL>
                      <a:noFill/>
                    </a:lnL>
                    <a:lnR>
                      <a:noFill/>
                    </a:lnR>
                    <a:lnT>
                      <a:noFill/>
                    </a:lnT>
                    <a:lnB>
                      <a:noFill/>
                    </a:lnB>
                  </a:tcPr>
                </a:tc>
                <a:tc>
                  <a:txBody>
                    <a:bodyPr/>
                    <a:lstStyle/>
                    <a:p>
                      <a:r>
                        <a:rPr lang="en-US" dirty="0"/>
                        <a:t>300</a:t>
                      </a:r>
                    </a:p>
                  </a:txBody>
                  <a:tcPr anchor="ctr">
                    <a:lnL>
                      <a:noFill/>
                    </a:lnL>
                    <a:lnR>
                      <a:noFill/>
                    </a:lnR>
                    <a:lnT>
                      <a:noFill/>
                    </a:lnT>
                    <a:lnB>
                      <a:noFill/>
                    </a:lnB>
                  </a:tcPr>
                </a:tc>
                <a:tc>
                  <a:txBody>
                    <a:bodyPr/>
                    <a:lstStyle/>
                    <a:p>
                      <a:r>
                        <a:rPr lang="en-US" dirty="0"/>
                        <a:t>Tom Harry </a:t>
                      </a:r>
                    </a:p>
                  </a:txBody>
                  <a:tcPr anchor="ctr">
                    <a:lnL>
                      <a:noFill/>
                    </a:lnL>
                    <a:lnR>
                      <a:noFill/>
                    </a:lnR>
                    <a:lnT>
                      <a:noFill/>
                    </a:lnT>
                    <a:lnB>
                      <a:noFill/>
                    </a:lnB>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4A62CE47-C1FF-4F36-9491-6CF5EA838AEA}" type="datetime1">
              <a:rPr lang="en-US" smtClean="0"/>
              <a:pPr/>
              <a:t>1/14/2025</a:t>
            </a:fld>
            <a:endParaRPr lang="en-US"/>
          </a:p>
        </p:txBody>
      </p:sp>
      <p:sp>
        <p:nvSpPr>
          <p:cNvPr id="860163" name="Rectangle 3"/>
          <p:cNvSpPr>
            <a:spLocks noGrp="1" noChangeArrowheads="1"/>
          </p:cNvSpPr>
          <p:nvPr>
            <p:ph type="body" idx="1"/>
          </p:nvPr>
        </p:nvSpPr>
        <p:spPr>
          <a:xfrm>
            <a:off x="685800" y="1371600"/>
            <a:ext cx="7772400" cy="4876800"/>
          </a:xfrm>
        </p:spPr>
        <p:txBody>
          <a:bodyPr>
            <a:normAutofit/>
          </a:bodyPr>
          <a:lstStyle/>
          <a:p>
            <a:pPr algn="just">
              <a:lnSpc>
                <a:spcPct val="90000"/>
              </a:lnSpc>
            </a:pPr>
            <a:endParaRPr lang="en-US" sz="2400" dirty="0"/>
          </a:p>
          <a:p>
            <a:pPr algn="just">
              <a:lnSpc>
                <a:spcPct val="90000"/>
              </a:lnSpc>
            </a:pPr>
            <a:endParaRPr lang="en-US" sz="2400" dirty="0">
              <a:latin typeface="Times New Roman" pitchFamily="18" charset="0"/>
              <a:cs typeface="Times New Roman" pitchFamily="18" charset="0"/>
            </a:endParaRPr>
          </a:p>
        </p:txBody>
      </p:sp>
      <p:sp>
        <p:nvSpPr>
          <p:cNvPr id="6" name="Rectangle 3"/>
          <p:cNvSpPr txBox="1">
            <a:spLocks noChangeArrowheads="1"/>
          </p:cNvSpPr>
          <p:nvPr/>
        </p:nvSpPr>
        <p:spPr>
          <a:xfrm>
            <a:off x="685800" y="1371600"/>
            <a:ext cx="7772400" cy="4876800"/>
          </a:xfrm>
          <a:prstGeom prst="rect">
            <a:avLst/>
          </a:prstGeom>
        </p:spPr>
        <p:txBody>
          <a:bodyPr vert="horz" lIns="91440" tIns="45720" rIns="91440" bIns="45720" rtlCol="0">
            <a:noAutofit/>
          </a:bodyPr>
          <a:lstStyle/>
          <a:p>
            <a:pPr>
              <a:buFont typeface="Arial" pitchFamily="34" charset="0"/>
              <a:buChar char="•"/>
            </a:pPr>
            <a:r>
              <a:rPr lang="en-US" sz="2000" b="1" dirty="0">
                <a:solidFill>
                  <a:srgbClr val="FF0000"/>
                </a:solidFill>
                <a:latin typeface="Times New Roman" pitchFamily="18" charset="0"/>
                <a:cs typeface="Times New Roman" pitchFamily="18" charset="0"/>
              </a:rPr>
              <a:t>Xslbook_if.xsl  file  -</a:t>
            </a:r>
            <a:r>
              <a:rPr lang="en-US" sz="2000" dirty="0"/>
              <a:t>to put a conditional test against the content of the XML file.</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&lt;?xml version="1.0"  encoding="UTF-8"?&gt;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xsl:stylesheet</a:t>
            </a:r>
            <a:r>
              <a:rPr lang="en-US" sz="2000" dirty="0">
                <a:latin typeface="Times New Roman" pitchFamily="18" charset="0"/>
                <a:cs typeface="Times New Roman" pitchFamily="18" charset="0"/>
              </a:rPr>
              <a:t> version="1.0" </a:t>
            </a:r>
          </a:p>
          <a:p>
            <a:pPr>
              <a:buFont typeface="Arial" pitchFamily="34" charset="0"/>
              <a:buChar char="•"/>
            </a:pPr>
            <a:r>
              <a:rPr lang="en-US" sz="2000" dirty="0" err="1">
                <a:latin typeface="Times New Roman" pitchFamily="18" charset="0"/>
                <a:cs typeface="Times New Roman" pitchFamily="18" charset="0"/>
              </a:rPr>
              <a:t>xmlns:xsl</a:t>
            </a:r>
            <a:r>
              <a:rPr lang="en-US" sz="2000" dirty="0">
                <a:latin typeface="Times New Roman" pitchFamily="18" charset="0"/>
                <a:cs typeface="Times New Roman" pitchFamily="18" charset="0"/>
              </a:rPr>
              <a:t>="http://www.w3.org/1999/XSL/Transform"&gt;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xsl:template</a:t>
            </a:r>
            <a:r>
              <a:rPr lang="en-US" sz="2000" dirty="0">
                <a:latin typeface="Times New Roman" pitchFamily="18" charset="0"/>
                <a:cs typeface="Times New Roman" pitchFamily="18" charset="0"/>
              </a:rPr>
              <a:t> match="/"&gt;</a:t>
            </a:r>
          </a:p>
          <a:p>
            <a:pPr>
              <a:buFont typeface="Arial" pitchFamily="34" charset="0"/>
              <a:buChar char="•"/>
            </a:pPr>
            <a:r>
              <a:rPr lang="en-US" sz="2000" dirty="0">
                <a:latin typeface="Times New Roman" pitchFamily="18" charset="0"/>
                <a:cs typeface="Times New Roman" pitchFamily="18" charset="0"/>
              </a:rPr>
              <a:t>&lt;html&gt;</a:t>
            </a:r>
          </a:p>
          <a:p>
            <a:pPr>
              <a:buFont typeface="Arial" pitchFamily="34" charset="0"/>
              <a:buChar char="•"/>
            </a:pPr>
            <a:r>
              <a:rPr lang="en-US" sz="2000" dirty="0">
                <a:latin typeface="Times New Roman" pitchFamily="18" charset="0"/>
                <a:cs typeface="Times New Roman" pitchFamily="18" charset="0"/>
              </a:rPr>
              <a:t>&lt;body&gt;</a:t>
            </a:r>
          </a:p>
          <a:p>
            <a:pPr>
              <a:buFont typeface="Arial" pitchFamily="34" charset="0"/>
              <a:buChar char="•"/>
            </a:pPr>
            <a:r>
              <a:rPr lang="en-US" sz="2000" dirty="0">
                <a:latin typeface="Times New Roman" pitchFamily="18" charset="0"/>
                <a:cs typeface="Times New Roman" pitchFamily="18" charset="0"/>
              </a:rPr>
              <a:t>&lt;table border="1"&gt;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 </a:t>
            </a:r>
            <a:r>
              <a:rPr lang="en-US" sz="2000" dirty="0" err="1">
                <a:latin typeface="Times New Roman" pitchFamily="18" charset="0"/>
                <a:cs typeface="Times New Roman" pitchFamily="18" charset="0"/>
              </a:rPr>
              <a:t>Bookname</a:t>
            </a: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 </a:t>
            </a:r>
            <a:r>
              <a:rPr lang="en-US" sz="2000" dirty="0" err="1">
                <a:latin typeface="Times New Roman" pitchFamily="18" charset="0"/>
                <a:cs typeface="Times New Roman" pitchFamily="18" charset="0"/>
              </a:rPr>
              <a:t>BookPrice</a:t>
            </a: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 Author&lt;/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Font typeface="Arial" pitchFamily="34" charset="0"/>
              <a:buChar char="•"/>
            </a:pPr>
            <a:r>
              <a:rPr lang="en-US" sz="2000" dirty="0"/>
              <a:t>&lt;</a:t>
            </a:r>
            <a:r>
              <a:rPr lang="en-US" sz="2000" dirty="0" err="1"/>
              <a:t>xsl:for</a:t>
            </a:r>
            <a:r>
              <a:rPr lang="en-US" sz="2000" dirty="0"/>
              <a:t>-each select=“</a:t>
            </a:r>
            <a:r>
              <a:rPr lang="en-US" sz="2000" dirty="0" err="1"/>
              <a:t>BookInfo</a:t>
            </a:r>
            <a:r>
              <a:rPr lang="en-US" sz="2000" dirty="0"/>
              <a:t>/Book”&gt;</a:t>
            </a:r>
            <a:endParaRPr lang="en-US" sz="2000" dirty="0">
              <a:latin typeface="Times New Roman" pitchFamily="18" charset="0"/>
              <a:cs typeface="Times New Roman" pitchFamily="18" charset="0"/>
            </a:endParaRPr>
          </a:p>
          <a:p>
            <a:pPr>
              <a:buFont typeface="Arial" pitchFamily="34" charset="0"/>
              <a:buChar char="•"/>
            </a:pPr>
            <a:endParaRPr lang="en-US" sz="2000" dirty="0">
              <a:latin typeface="Times New Roman" pitchFamily="18" charset="0"/>
              <a:cs typeface="Times New Roman" pitchFamily="18" charset="0"/>
            </a:endParaRPr>
          </a:p>
        </p:txBody>
      </p:sp>
      <p:sp>
        <p:nvSpPr>
          <p:cNvPr id="12" name="Rectangle 2"/>
          <p:cNvSpPr txBox="1">
            <a:spLocks noChangeArrowheads="1"/>
          </p:cNvSpPr>
          <p:nvPr/>
        </p:nvSpPr>
        <p:spPr>
          <a:xfrm>
            <a:off x="685800" y="228600"/>
            <a:ext cx="7772400" cy="990600"/>
          </a:xfrm>
          <a:prstGeom prst="rect">
            <a:avLst/>
          </a:prstGeom>
        </p:spPr>
        <p:txBody>
          <a:bodyPr vert="horz" lIns="91440" tIns="45720" rIns="91440" bIns="45720" rtlCol="0" anchor="ctr">
            <a:normAutofit fontScale="97500"/>
          </a:bodyPr>
          <a:lstStyle/>
          <a:p>
            <a:pPr lvl="0" algn="ctr">
              <a:spcBef>
                <a:spcPct val="0"/>
              </a:spcBef>
            </a:pPr>
            <a:r>
              <a:rPr kumimoji="0" lang="en-US" sz="36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XSL Elements- </a:t>
            </a:r>
            <a:r>
              <a:rPr lang="en-US" sz="3600" b="1" dirty="0">
                <a:latin typeface="Times New Roman" pitchFamily="18" charset="0"/>
                <a:cs typeface="Times New Roman" pitchFamily="18" charset="0"/>
              </a:rPr>
              <a:t>&lt;xsl:if&gt;</a:t>
            </a:r>
            <a:endParaRPr kumimoji="0" lang="en-US" sz="36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4A62CE47-C1FF-4F36-9491-6CF5EA838AEA}" type="datetime1">
              <a:rPr lang="en-US" smtClean="0"/>
              <a:pPr/>
              <a:t>1/14/2025</a:t>
            </a:fld>
            <a:endParaRPr lang="en-US"/>
          </a:p>
        </p:txBody>
      </p:sp>
      <p:sp>
        <p:nvSpPr>
          <p:cNvPr id="860163" name="Rectangle 3"/>
          <p:cNvSpPr>
            <a:spLocks noGrp="1" noChangeArrowheads="1"/>
          </p:cNvSpPr>
          <p:nvPr>
            <p:ph type="body" idx="1"/>
          </p:nvPr>
        </p:nvSpPr>
        <p:spPr>
          <a:xfrm>
            <a:off x="685800" y="1371600"/>
            <a:ext cx="7772400" cy="4876800"/>
          </a:xfrm>
        </p:spPr>
        <p:txBody>
          <a:bodyPr>
            <a:normAutofit/>
          </a:bodyPr>
          <a:lstStyle/>
          <a:p>
            <a:pPr algn="just">
              <a:lnSpc>
                <a:spcPct val="90000"/>
              </a:lnSpc>
            </a:pPr>
            <a:endParaRPr lang="en-US" sz="2400" dirty="0"/>
          </a:p>
          <a:p>
            <a:pPr algn="just">
              <a:lnSpc>
                <a:spcPct val="90000"/>
              </a:lnSpc>
            </a:pPr>
            <a:endParaRPr lang="en-US" sz="2400" dirty="0">
              <a:latin typeface="Times New Roman" pitchFamily="18" charset="0"/>
              <a:cs typeface="Times New Roman" pitchFamily="18" charset="0"/>
            </a:endParaRPr>
          </a:p>
        </p:txBody>
      </p:sp>
      <p:sp>
        <p:nvSpPr>
          <p:cNvPr id="6" name="Rectangle 3"/>
          <p:cNvSpPr txBox="1">
            <a:spLocks noChangeArrowheads="1"/>
          </p:cNvSpPr>
          <p:nvPr/>
        </p:nvSpPr>
        <p:spPr>
          <a:xfrm>
            <a:off x="685800" y="1143000"/>
            <a:ext cx="7772400" cy="5105400"/>
          </a:xfrm>
          <a:prstGeom prst="rect">
            <a:avLst/>
          </a:prstGeom>
        </p:spPr>
        <p:txBody>
          <a:bodyPr vert="horz" lIns="91440" tIns="45720" rIns="91440" bIns="45720" rtlCol="0">
            <a:noAutofit/>
          </a:bodyPr>
          <a:lstStyle/>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b="1" dirty="0">
                <a:latin typeface="Times New Roman" pitchFamily="18" charset="0"/>
                <a:cs typeface="Times New Roman" pitchFamily="18" charset="0"/>
              </a:rPr>
              <a:t>&lt;</a:t>
            </a:r>
            <a:r>
              <a:rPr lang="en-US" sz="2000" b="1" dirty="0" err="1">
                <a:latin typeface="Times New Roman" pitchFamily="18" charset="0"/>
                <a:cs typeface="Times New Roman" pitchFamily="18" charset="0"/>
              </a:rPr>
              <a:t>xsl:if</a:t>
            </a:r>
            <a:r>
              <a:rPr lang="en-US" sz="2000" b="1" dirty="0">
                <a:latin typeface="Times New Roman" pitchFamily="18" charset="0"/>
                <a:cs typeface="Times New Roman" pitchFamily="18" charset="0"/>
              </a:rPr>
              <a:t> test=“</a:t>
            </a:r>
            <a:r>
              <a:rPr lang="en-US" sz="2000" b="1" dirty="0" err="1">
                <a:latin typeface="Times New Roman" pitchFamily="18" charset="0"/>
                <a:cs typeface="Times New Roman" pitchFamily="18" charset="0"/>
              </a:rPr>
              <a:t>BookPrice</a:t>
            </a:r>
            <a:r>
              <a:rPr lang="en-US" sz="2000" b="1" dirty="0">
                <a:latin typeface="Times New Roman" pitchFamily="18" charset="0"/>
                <a:cs typeface="Times New Roman" pitchFamily="18" charset="0"/>
              </a:rPr>
              <a:t> &amp;</a:t>
            </a:r>
            <a:r>
              <a:rPr lang="en-US" sz="2000" b="1" dirty="0" err="1">
                <a:latin typeface="Times New Roman" pitchFamily="18" charset="0"/>
                <a:cs typeface="Times New Roman" pitchFamily="18" charset="0"/>
              </a:rPr>
              <a:t>lt</a:t>
            </a:r>
            <a:r>
              <a:rPr lang="en-US" sz="2000" b="1" dirty="0">
                <a:latin typeface="Times New Roman" pitchFamily="18" charset="0"/>
                <a:cs typeface="Times New Roman" pitchFamily="18" charset="0"/>
              </a:rPr>
              <a:t>; 200”/&gt;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Font typeface="Arial" pitchFamily="34" charset="0"/>
              <a:buChar char="•"/>
            </a:pPr>
            <a:r>
              <a:rPr lang="en-US" sz="2000" dirty="0">
                <a:latin typeface="Times New Roman" pitchFamily="18" charset="0"/>
                <a:cs typeface="Times New Roman" pitchFamily="18" charset="0"/>
              </a:rPr>
              <a:t>&lt;td&gt;&lt;</a:t>
            </a:r>
            <a:r>
              <a:rPr lang="en-US" sz="2000" dirty="0" err="1">
                <a:latin typeface="Times New Roman" pitchFamily="18" charset="0"/>
                <a:cs typeface="Times New Roman" pitchFamily="18" charset="0"/>
              </a:rPr>
              <a:t>xsl:</a:t>
            </a:r>
            <a:r>
              <a:rPr lang="en-US" sz="2000" b="1" dirty="0" err="1">
                <a:solidFill>
                  <a:srgbClr val="FF0000"/>
                </a:solidFill>
                <a:latin typeface="Times New Roman" pitchFamily="18" charset="0"/>
                <a:cs typeface="Times New Roman" pitchFamily="18" charset="0"/>
              </a:rPr>
              <a:t>value</a:t>
            </a:r>
            <a:r>
              <a:rPr lang="en-US" sz="2000" b="1" dirty="0">
                <a:solidFill>
                  <a:srgbClr val="FF0000"/>
                </a:solidFill>
                <a:latin typeface="Times New Roman" pitchFamily="18" charset="0"/>
                <a:cs typeface="Times New Roman" pitchFamily="18" charset="0"/>
              </a:rPr>
              <a:t>-of </a:t>
            </a:r>
            <a:r>
              <a:rPr lang="en-US" sz="2000" dirty="0">
                <a:latin typeface="Times New Roman" pitchFamily="18" charset="0"/>
                <a:cs typeface="Times New Roman" pitchFamily="18" charset="0"/>
              </a:rPr>
              <a:t>select="</a:t>
            </a:r>
            <a:r>
              <a:rPr lang="en-US" sz="2000" dirty="0" err="1">
                <a:latin typeface="Times New Roman" pitchFamily="18" charset="0"/>
                <a:cs typeface="Times New Roman" pitchFamily="18" charset="0"/>
              </a:rPr>
              <a:t>BookName</a:t>
            </a:r>
            <a:r>
              <a:rPr lang="en-US" sz="2000" dirty="0">
                <a:latin typeface="Times New Roman" pitchFamily="18" charset="0"/>
                <a:cs typeface="Times New Roman" pitchFamily="18" charset="0"/>
              </a:rPr>
              <a:t>"/&gt;&lt;/td&gt;</a:t>
            </a:r>
          </a:p>
          <a:p>
            <a:pPr>
              <a:buFont typeface="Arial" pitchFamily="34" charset="0"/>
              <a:buChar char="•"/>
            </a:pPr>
            <a:r>
              <a:rPr lang="en-US" sz="2000" dirty="0">
                <a:latin typeface="Times New Roman" pitchFamily="18" charset="0"/>
                <a:cs typeface="Times New Roman" pitchFamily="18" charset="0"/>
              </a:rPr>
              <a:t>&lt;td&gt;&lt;</a:t>
            </a:r>
            <a:r>
              <a:rPr lang="en-US" sz="2000" b="1" dirty="0" err="1">
                <a:solidFill>
                  <a:srgbClr val="FF0000"/>
                </a:solidFill>
                <a:latin typeface="Times New Roman" pitchFamily="18" charset="0"/>
                <a:cs typeface="Times New Roman" pitchFamily="18" charset="0"/>
              </a:rPr>
              <a:t>xsl:value</a:t>
            </a:r>
            <a:r>
              <a:rPr lang="en-US" sz="2000" b="1" dirty="0">
                <a:solidFill>
                  <a:srgbClr val="FF0000"/>
                </a:solidFill>
                <a:latin typeface="Times New Roman" pitchFamily="18" charset="0"/>
                <a:cs typeface="Times New Roman" pitchFamily="18" charset="0"/>
              </a:rPr>
              <a:t>-of</a:t>
            </a:r>
            <a:r>
              <a:rPr lang="en-US" sz="2000" dirty="0">
                <a:latin typeface="Times New Roman" pitchFamily="18" charset="0"/>
                <a:cs typeface="Times New Roman" pitchFamily="18" charset="0"/>
              </a:rPr>
              <a:t> select="</a:t>
            </a:r>
            <a:r>
              <a:rPr lang="en-US" sz="2000" dirty="0" err="1">
                <a:latin typeface="Times New Roman" pitchFamily="18" charset="0"/>
                <a:cs typeface="Times New Roman" pitchFamily="18" charset="0"/>
              </a:rPr>
              <a:t>BookPrice</a:t>
            </a:r>
            <a:r>
              <a:rPr lang="en-US" sz="2000" dirty="0">
                <a:latin typeface="Times New Roman" pitchFamily="18" charset="0"/>
                <a:cs typeface="Times New Roman" pitchFamily="18" charset="0"/>
              </a:rPr>
              <a:t>"/&gt;&lt;/td&gt;</a:t>
            </a:r>
          </a:p>
          <a:p>
            <a:pPr>
              <a:buFont typeface="Arial" pitchFamily="34" charset="0"/>
              <a:buChar char="•"/>
            </a:pPr>
            <a:r>
              <a:rPr lang="en-US" sz="2000" dirty="0">
                <a:latin typeface="Times New Roman" pitchFamily="18" charset="0"/>
                <a:cs typeface="Times New Roman" pitchFamily="18" charset="0"/>
              </a:rPr>
              <a:t>&lt;td&gt;&lt;</a:t>
            </a:r>
            <a:r>
              <a:rPr lang="en-US" sz="2000" b="1" dirty="0" err="1">
                <a:solidFill>
                  <a:srgbClr val="FF0000"/>
                </a:solidFill>
                <a:latin typeface="Times New Roman" pitchFamily="18" charset="0"/>
                <a:cs typeface="Times New Roman" pitchFamily="18" charset="0"/>
              </a:rPr>
              <a:t>xsl:value</a:t>
            </a:r>
            <a:r>
              <a:rPr lang="en-US" sz="2000" b="1" dirty="0">
                <a:solidFill>
                  <a:srgbClr val="FF0000"/>
                </a:solidFill>
                <a:latin typeface="Times New Roman" pitchFamily="18" charset="0"/>
                <a:cs typeface="Times New Roman" pitchFamily="18" charset="0"/>
              </a:rPr>
              <a:t>-of </a:t>
            </a:r>
            <a:r>
              <a:rPr lang="en-US" sz="2000" dirty="0">
                <a:latin typeface="Times New Roman" pitchFamily="18" charset="0"/>
                <a:cs typeface="Times New Roman" pitchFamily="18" charset="0"/>
              </a:rPr>
              <a:t>select="Author"/&gt;&lt;/td&gt;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xsl:for</a:t>
            </a:r>
            <a:r>
              <a:rPr lang="en-US" sz="2000" dirty="0">
                <a:latin typeface="Times New Roman" pitchFamily="18" charset="0"/>
                <a:cs typeface="Times New Roman" pitchFamily="18" charset="0"/>
              </a:rPr>
              <a:t>-each &gt;</a:t>
            </a:r>
          </a:p>
          <a:p>
            <a:pPr>
              <a:buFont typeface="Arial" pitchFamily="34" charset="0"/>
              <a:buChar char="•"/>
            </a:pPr>
            <a:r>
              <a:rPr lang="en-US" sz="2000" dirty="0">
                <a:latin typeface="Times New Roman" pitchFamily="18" charset="0"/>
                <a:cs typeface="Times New Roman" pitchFamily="18" charset="0"/>
              </a:rPr>
              <a:t>&lt;/table&gt;</a:t>
            </a:r>
          </a:p>
          <a:p>
            <a:pPr>
              <a:buFont typeface="Arial" pitchFamily="34" charset="0"/>
              <a:buChar char="•"/>
            </a:pPr>
            <a:r>
              <a:rPr lang="en-US" sz="2000" dirty="0">
                <a:latin typeface="Times New Roman" pitchFamily="18" charset="0"/>
                <a:cs typeface="Times New Roman" pitchFamily="18" charset="0"/>
              </a:rPr>
              <a:t>&lt;/body&gt;</a:t>
            </a:r>
          </a:p>
          <a:p>
            <a:pPr>
              <a:buFont typeface="Arial" pitchFamily="34" charset="0"/>
              <a:buChar char="•"/>
            </a:pPr>
            <a:r>
              <a:rPr lang="en-US" sz="2000" dirty="0">
                <a:latin typeface="Times New Roman" pitchFamily="18" charset="0"/>
                <a:cs typeface="Times New Roman" pitchFamily="18" charset="0"/>
              </a:rPr>
              <a:t>&lt;/html&gt;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xsl:template</a:t>
            </a:r>
            <a:r>
              <a:rPr lang="en-US" sz="2000" dirty="0">
                <a:latin typeface="Times New Roman" pitchFamily="18" charset="0"/>
                <a:cs typeface="Times New Roman" pitchFamily="18" charset="0"/>
              </a:rPr>
              <a:t>&gt;</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xsl:stylesheet</a:t>
            </a:r>
            <a:r>
              <a:rPr lang="en-US" sz="2000" dirty="0">
                <a:latin typeface="Times New Roman" pitchFamily="18" charset="0"/>
                <a:cs typeface="Times New Roman" pitchFamily="18" charset="0"/>
              </a:rPr>
              <a:t>&gt;</a:t>
            </a:r>
          </a:p>
        </p:txBody>
      </p:sp>
      <p:sp>
        <p:nvSpPr>
          <p:cNvPr id="8" name="Rectangle 2"/>
          <p:cNvSpPr txBox="1">
            <a:spLocks noChangeArrowheads="1"/>
          </p:cNvSpPr>
          <p:nvPr/>
        </p:nvSpPr>
        <p:spPr>
          <a:xfrm>
            <a:off x="685800" y="228600"/>
            <a:ext cx="7772400" cy="990600"/>
          </a:xfrm>
          <a:prstGeom prst="rect">
            <a:avLst/>
          </a:prstGeom>
        </p:spPr>
        <p:txBody>
          <a:bodyPr vert="horz" lIns="91440" tIns="45720" rIns="91440" bIns="45720" rtlCol="0" anchor="ctr">
            <a:normAutofit fontScale="97500"/>
          </a:bodyPr>
          <a:lstStyle/>
          <a:p>
            <a:pPr lvl="0" algn="ctr">
              <a:spcBef>
                <a:spcPct val="0"/>
              </a:spcBef>
            </a:pPr>
            <a:r>
              <a:rPr kumimoji="0" lang="en-US" sz="36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XSL Elements- </a:t>
            </a:r>
            <a:r>
              <a:rPr lang="en-US" sz="3600" b="1" dirty="0">
                <a:latin typeface="Times New Roman" pitchFamily="18" charset="0"/>
                <a:cs typeface="Times New Roman" pitchFamily="18" charset="0"/>
              </a:rPr>
              <a:t>&lt;xsl:if&gt;</a:t>
            </a:r>
            <a:endParaRPr kumimoji="0" lang="en-US" sz="36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graphicFrame>
        <p:nvGraphicFramePr>
          <p:cNvPr id="7" name="Table 6"/>
          <p:cNvGraphicFramePr>
            <a:graphicFrameLocks noGrp="1"/>
          </p:cNvGraphicFramePr>
          <p:nvPr/>
        </p:nvGraphicFramePr>
        <p:xfrm>
          <a:off x="2895600" y="4572000"/>
          <a:ext cx="6096000" cy="1005840"/>
        </p:xfrm>
        <a:graphic>
          <a:graphicData uri="http://schemas.openxmlformats.org/drawingml/2006/table">
            <a:tbl>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0">
                <a:tc>
                  <a:txBody>
                    <a:bodyPr/>
                    <a:lstStyle/>
                    <a:p>
                      <a:r>
                        <a:rPr lang="en-US"/>
                        <a:t>Bookname</a:t>
                      </a:r>
                    </a:p>
                  </a:txBody>
                  <a:tcPr anchor="ctr">
                    <a:lnL>
                      <a:noFill/>
                    </a:lnL>
                    <a:lnR>
                      <a:noFill/>
                    </a:lnR>
                    <a:lnT>
                      <a:noFill/>
                    </a:lnT>
                    <a:lnB>
                      <a:noFill/>
                    </a:lnB>
                  </a:tcPr>
                </a:tc>
                <a:tc>
                  <a:txBody>
                    <a:bodyPr/>
                    <a:lstStyle/>
                    <a:p>
                      <a:r>
                        <a:rPr lang="en-US"/>
                        <a:t>BookPrice</a:t>
                      </a:r>
                    </a:p>
                  </a:txBody>
                  <a:tcPr anchor="ctr">
                    <a:lnL>
                      <a:noFill/>
                    </a:lnL>
                    <a:lnR>
                      <a:noFill/>
                    </a:lnR>
                    <a:lnT>
                      <a:noFill/>
                    </a:lnT>
                    <a:lnB>
                      <a:noFill/>
                    </a:lnB>
                  </a:tcPr>
                </a:tc>
                <a:tc>
                  <a:txBody>
                    <a:bodyPr/>
                    <a:lstStyle/>
                    <a:p>
                      <a:r>
                        <a:rPr lang="en-US"/>
                        <a:t>Author</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a:t>8086 Microporcessor</a:t>
                      </a:r>
                    </a:p>
                  </a:txBody>
                  <a:tcPr anchor="ctr">
                    <a:lnL>
                      <a:noFill/>
                    </a:lnL>
                    <a:lnR>
                      <a:noFill/>
                    </a:lnR>
                    <a:lnT>
                      <a:noFill/>
                    </a:lnT>
                    <a:lnB>
                      <a:noFill/>
                    </a:lnB>
                  </a:tcPr>
                </a:tc>
                <a:tc>
                  <a:txBody>
                    <a:bodyPr/>
                    <a:lstStyle/>
                    <a:p>
                      <a:r>
                        <a:rPr lang="en-US"/>
                        <a:t>120</a:t>
                      </a:r>
                    </a:p>
                  </a:txBody>
                  <a:tcPr anchor="ctr">
                    <a:lnL>
                      <a:noFill/>
                    </a:lnL>
                    <a:lnR>
                      <a:noFill/>
                    </a:lnR>
                    <a:lnT>
                      <a:noFill/>
                    </a:lnT>
                    <a:lnB>
                      <a:noFill/>
                    </a:lnB>
                  </a:tcPr>
                </a:tc>
                <a:tc>
                  <a:txBody>
                    <a:bodyPr/>
                    <a:lstStyle/>
                    <a:p>
                      <a:r>
                        <a:rPr lang="en-US" dirty="0" err="1"/>
                        <a:t>D.Hall</a:t>
                      </a:r>
                      <a:endParaRPr lang="en-US" dirty="0"/>
                    </a:p>
                  </a:txBody>
                  <a:tcPr anchor="ctr">
                    <a:lnL>
                      <a:noFill/>
                    </a:lnL>
                    <a:lnR>
                      <a:noFill/>
                    </a:lnR>
                    <a:lnT>
                      <a:noFill/>
                    </a:lnT>
                    <a:lnB>
                      <a:noFill/>
                    </a:lnB>
                  </a:tcPr>
                </a:tc>
                <a:extLst>
                  <a:ext uri="{0D108BD9-81ED-4DB2-BD59-A6C34878D82A}">
                    <a16:rowId xmlns:a16="http://schemas.microsoft.com/office/drawing/2014/main" val="10001"/>
                  </a:ext>
                </a:extLst>
              </a:tr>
            </a:tbl>
          </a:graphicData>
        </a:graphic>
      </p:graphicFrame>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4A62CE47-C1FF-4F36-9491-6CF5EA838AEA}" type="datetime1">
              <a:rPr lang="en-US" smtClean="0"/>
              <a:pPr/>
              <a:t>1/14/2025</a:t>
            </a:fld>
            <a:endParaRPr lang="en-US"/>
          </a:p>
        </p:txBody>
      </p:sp>
      <p:sp>
        <p:nvSpPr>
          <p:cNvPr id="860163" name="Rectangle 3"/>
          <p:cNvSpPr>
            <a:spLocks noGrp="1" noChangeArrowheads="1"/>
          </p:cNvSpPr>
          <p:nvPr>
            <p:ph type="body" idx="1"/>
          </p:nvPr>
        </p:nvSpPr>
        <p:spPr>
          <a:xfrm>
            <a:off x="685800" y="1371600"/>
            <a:ext cx="7772400" cy="4876800"/>
          </a:xfrm>
        </p:spPr>
        <p:txBody>
          <a:bodyPr>
            <a:normAutofit/>
          </a:bodyPr>
          <a:lstStyle/>
          <a:p>
            <a:pPr algn="just">
              <a:lnSpc>
                <a:spcPct val="90000"/>
              </a:lnSpc>
            </a:pPr>
            <a:endParaRPr lang="en-US" sz="2400" dirty="0"/>
          </a:p>
          <a:p>
            <a:pPr algn="just">
              <a:lnSpc>
                <a:spcPct val="90000"/>
              </a:lnSpc>
            </a:pPr>
            <a:endParaRPr lang="en-US" sz="2400" dirty="0">
              <a:latin typeface="Times New Roman" pitchFamily="18" charset="0"/>
              <a:cs typeface="Times New Roman" pitchFamily="18" charset="0"/>
            </a:endParaRPr>
          </a:p>
        </p:txBody>
      </p:sp>
      <p:sp>
        <p:nvSpPr>
          <p:cNvPr id="6" name="Rectangle 3"/>
          <p:cNvSpPr txBox="1">
            <a:spLocks noChangeArrowheads="1"/>
          </p:cNvSpPr>
          <p:nvPr/>
        </p:nvSpPr>
        <p:spPr>
          <a:xfrm>
            <a:off x="685800" y="1371600"/>
            <a:ext cx="7772400" cy="4876800"/>
          </a:xfrm>
          <a:prstGeom prst="rect">
            <a:avLst/>
          </a:prstGeom>
        </p:spPr>
        <p:txBody>
          <a:bodyPr vert="horz" lIns="91440" tIns="45720" rIns="91440" bIns="45720" rtlCol="0">
            <a:noAutofit/>
          </a:bodyPr>
          <a:lstStyle/>
          <a:p>
            <a:pPr>
              <a:buFont typeface="Arial" pitchFamily="34" charset="0"/>
              <a:buChar char="•"/>
            </a:pPr>
            <a:r>
              <a:rPr lang="en-US" sz="2000" dirty="0"/>
              <a:t>To insert a multiple conditional test against the XML file, add the &lt;xsl:choose&gt;, &lt;</a:t>
            </a:r>
            <a:r>
              <a:rPr lang="en-US" sz="2000" dirty="0" err="1"/>
              <a:t>xsl:when</a:t>
            </a:r>
            <a:r>
              <a:rPr lang="en-US" sz="2000" dirty="0"/>
              <a:t>&gt;, and &lt;</a:t>
            </a:r>
            <a:r>
              <a:rPr lang="en-US" sz="2000" dirty="0" err="1"/>
              <a:t>xsl:otherwise</a:t>
            </a:r>
            <a:r>
              <a:rPr lang="en-US" sz="2000" dirty="0"/>
              <a:t>&gt; elements to the XSL file:</a:t>
            </a:r>
            <a:endParaRPr lang="en-US" sz="2000" dirty="0">
              <a:latin typeface="Times New Roman" pitchFamily="18" charset="0"/>
              <a:cs typeface="Times New Roman" pitchFamily="18" charset="0"/>
            </a:endParaRP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b="1" dirty="0">
                <a:latin typeface="Times New Roman" pitchFamily="18" charset="0"/>
                <a:cs typeface="Times New Roman" pitchFamily="18" charset="0"/>
              </a:rPr>
              <a:t>Syntax:</a:t>
            </a:r>
          </a:p>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t>&lt;xsl:choose&gt;</a:t>
            </a:r>
            <a:br>
              <a:rPr lang="en-US" sz="2000" dirty="0"/>
            </a:br>
            <a:r>
              <a:rPr lang="en-US" sz="2000" dirty="0"/>
              <a:t>  &lt;</a:t>
            </a:r>
            <a:r>
              <a:rPr lang="en-US" sz="2000" dirty="0" err="1"/>
              <a:t>xsl:when</a:t>
            </a:r>
            <a:r>
              <a:rPr lang="en-US" sz="2000" dirty="0"/>
              <a:t> </a:t>
            </a:r>
            <a:r>
              <a:rPr lang="en-US" sz="2000" b="1" dirty="0"/>
              <a:t>test</a:t>
            </a:r>
            <a:r>
              <a:rPr lang="en-US" sz="2000" dirty="0"/>
              <a:t>="</a:t>
            </a:r>
            <a:r>
              <a:rPr lang="en-US" sz="2000" i="1" dirty="0"/>
              <a:t>expression</a:t>
            </a:r>
            <a:r>
              <a:rPr lang="en-US" sz="2000" dirty="0"/>
              <a:t>"&gt;</a:t>
            </a:r>
            <a:br>
              <a:rPr lang="en-US" sz="2000" dirty="0"/>
            </a:br>
            <a:r>
              <a:rPr lang="en-US" sz="2000" dirty="0"/>
              <a:t>    ... some output ...</a:t>
            </a:r>
            <a:br>
              <a:rPr lang="en-US" sz="2000" dirty="0"/>
            </a:br>
            <a:r>
              <a:rPr lang="en-US" sz="2000" dirty="0"/>
              <a:t>  &lt;/</a:t>
            </a:r>
            <a:r>
              <a:rPr lang="en-US" sz="2000" dirty="0" err="1"/>
              <a:t>xsl:when</a:t>
            </a:r>
            <a:r>
              <a:rPr lang="en-US" sz="2000" dirty="0"/>
              <a:t>&gt;</a:t>
            </a:r>
            <a:br>
              <a:rPr lang="en-US" sz="2000" dirty="0"/>
            </a:br>
            <a:r>
              <a:rPr lang="en-US" sz="2000" dirty="0"/>
              <a:t>  &lt;</a:t>
            </a:r>
            <a:r>
              <a:rPr lang="en-US" sz="2000" dirty="0" err="1"/>
              <a:t>xsl:otherwise</a:t>
            </a:r>
            <a:r>
              <a:rPr lang="en-US" sz="2000" dirty="0"/>
              <a:t>&gt;</a:t>
            </a:r>
            <a:br>
              <a:rPr lang="en-US" sz="2000" dirty="0"/>
            </a:br>
            <a:r>
              <a:rPr lang="en-US" sz="2000" dirty="0"/>
              <a:t>    ... some output ....</a:t>
            </a:r>
            <a:br>
              <a:rPr lang="en-US" sz="2000" dirty="0"/>
            </a:br>
            <a:r>
              <a:rPr lang="en-US" sz="2000" dirty="0"/>
              <a:t>  &lt;/</a:t>
            </a:r>
            <a:r>
              <a:rPr lang="en-US" sz="2000" dirty="0" err="1"/>
              <a:t>xsl:otherwise</a:t>
            </a:r>
            <a:r>
              <a:rPr lang="en-US" sz="2000" dirty="0"/>
              <a:t>&gt;</a:t>
            </a:r>
            <a:br>
              <a:rPr lang="en-US" sz="2000" dirty="0"/>
            </a:br>
            <a:r>
              <a:rPr lang="en-US" sz="2000" dirty="0"/>
              <a:t>&lt;/xsl:choose&gt; </a:t>
            </a:r>
          </a:p>
          <a:p>
            <a:pPr>
              <a:buFont typeface="Arial" pitchFamily="34" charset="0"/>
              <a:buChar char="•"/>
            </a:pPr>
            <a:endParaRPr lang="en-US" sz="2000" dirty="0">
              <a:latin typeface="Times New Roman" pitchFamily="18" charset="0"/>
              <a:cs typeface="Times New Roman" pitchFamily="18" charset="0"/>
            </a:endParaRPr>
          </a:p>
        </p:txBody>
      </p:sp>
      <p:sp>
        <p:nvSpPr>
          <p:cNvPr id="12" name="Rectangle 2"/>
          <p:cNvSpPr txBox="1">
            <a:spLocks noChangeArrowheads="1"/>
          </p:cNvSpPr>
          <p:nvPr/>
        </p:nvSpPr>
        <p:spPr>
          <a:xfrm>
            <a:off x="685800" y="228600"/>
            <a:ext cx="7772400" cy="990600"/>
          </a:xfrm>
          <a:prstGeom prst="rect">
            <a:avLst/>
          </a:prstGeom>
        </p:spPr>
        <p:txBody>
          <a:bodyPr vert="horz" lIns="91440" tIns="45720" rIns="91440" bIns="45720" rtlCol="0" anchor="ctr">
            <a:normAutofit fontScale="97500"/>
          </a:bodyPr>
          <a:lstStyle/>
          <a:p>
            <a:pPr lvl="0" algn="ctr">
              <a:spcBef>
                <a:spcPct val="0"/>
              </a:spcBef>
            </a:pPr>
            <a:r>
              <a:rPr kumimoji="0" lang="en-US" sz="36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XSL Elements- </a:t>
            </a:r>
            <a:r>
              <a:rPr lang="en-US" sz="3600" b="1" dirty="0">
                <a:latin typeface="Times New Roman" pitchFamily="18" charset="0"/>
                <a:cs typeface="Times New Roman" pitchFamily="18" charset="0"/>
              </a:rPr>
              <a:t>&lt; xsl:choose&gt;</a:t>
            </a:r>
            <a:endParaRPr kumimoji="0" lang="en-US" sz="36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4A62CE47-C1FF-4F36-9491-6CF5EA838AEA}" type="datetime1">
              <a:rPr lang="en-US" smtClean="0"/>
              <a:pPr/>
              <a:t>1/14/2025</a:t>
            </a:fld>
            <a:endParaRPr lang="en-US"/>
          </a:p>
        </p:txBody>
      </p:sp>
      <p:sp>
        <p:nvSpPr>
          <p:cNvPr id="860163" name="Rectangle 3"/>
          <p:cNvSpPr>
            <a:spLocks noGrp="1" noChangeArrowheads="1"/>
          </p:cNvSpPr>
          <p:nvPr>
            <p:ph type="body" idx="1"/>
          </p:nvPr>
        </p:nvSpPr>
        <p:spPr>
          <a:xfrm>
            <a:off x="685800" y="1371600"/>
            <a:ext cx="7772400" cy="4876800"/>
          </a:xfrm>
        </p:spPr>
        <p:txBody>
          <a:bodyPr>
            <a:normAutofit/>
          </a:bodyPr>
          <a:lstStyle/>
          <a:p>
            <a:pPr algn="just">
              <a:lnSpc>
                <a:spcPct val="90000"/>
              </a:lnSpc>
            </a:pPr>
            <a:endParaRPr lang="en-US" sz="2400" dirty="0"/>
          </a:p>
          <a:p>
            <a:pPr algn="just">
              <a:lnSpc>
                <a:spcPct val="90000"/>
              </a:lnSpc>
            </a:pPr>
            <a:endParaRPr lang="en-US" sz="2400" dirty="0">
              <a:latin typeface="Times New Roman" pitchFamily="18" charset="0"/>
              <a:cs typeface="Times New Roman" pitchFamily="18" charset="0"/>
            </a:endParaRPr>
          </a:p>
        </p:txBody>
      </p:sp>
      <p:sp>
        <p:nvSpPr>
          <p:cNvPr id="6" name="Rectangle 3"/>
          <p:cNvSpPr txBox="1">
            <a:spLocks noChangeArrowheads="1"/>
          </p:cNvSpPr>
          <p:nvPr/>
        </p:nvSpPr>
        <p:spPr>
          <a:xfrm>
            <a:off x="685800" y="1371600"/>
            <a:ext cx="7772400" cy="4876800"/>
          </a:xfrm>
          <a:prstGeom prst="rect">
            <a:avLst/>
          </a:prstGeom>
        </p:spPr>
        <p:txBody>
          <a:bodyPr vert="horz" lIns="91440" tIns="45720" rIns="91440" bIns="45720" rtlCol="0">
            <a:noAutofit/>
          </a:bodyPr>
          <a:lstStyle/>
          <a:p>
            <a:pPr>
              <a:buFont typeface="Arial" pitchFamily="34" charset="0"/>
              <a:buChar char="•"/>
            </a:pP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&lt;?xml version="1.0"  encoding="UTF-8"?&gt;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xsl:stylesheet</a:t>
            </a:r>
            <a:r>
              <a:rPr lang="en-US" sz="2000" dirty="0">
                <a:latin typeface="Times New Roman" pitchFamily="18" charset="0"/>
                <a:cs typeface="Times New Roman" pitchFamily="18" charset="0"/>
              </a:rPr>
              <a:t> version="1.0" </a:t>
            </a:r>
          </a:p>
          <a:p>
            <a:pPr>
              <a:buFont typeface="Arial" pitchFamily="34" charset="0"/>
              <a:buChar char="•"/>
            </a:pPr>
            <a:r>
              <a:rPr lang="en-US" sz="2000" dirty="0" err="1">
                <a:latin typeface="Times New Roman" pitchFamily="18" charset="0"/>
                <a:cs typeface="Times New Roman" pitchFamily="18" charset="0"/>
              </a:rPr>
              <a:t>xmlns:xsl</a:t>
            </a:r>
            <a:r>
              <a:rPr lang="en-US" sz="2000" dirty="0">
                <a:latin typeface="Times New Roman" pitchFamily="18" charset="0"/>
                <a:cs typeface="Times New Roman" pitchFamily="18" charset="0"/>
              </a:rPr>
              <a:t>="http://www.w3.org/1999/XSL/Transform"&gt;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xsl:template</a:t>
            </a:r>
            <a:r>
              <a:rPr lang="en-US" sz="2000" dirty="0">
                <a:latin typeface="Times New Roman" pitchFamily="18" charset="0"/>
                <a:cs typeface="Times New Roman" pitchFamily="18" charset="0"/>
              </a:rPr>
              <a:t> match="/"&gt;</a:t>
            </a:r>
          </a:p>
          <a:p>
            <a:pPr>
              <a:buFont typeface="Arial" pitchFamily="34" charset="0"/>
              <a:buChar char="•"/>
            </a:pPr>
            <a:r>
              <a:rPr lang="en-US" sz="2000" dirty="0">
                <a:latin typeface="Times New Roman" pitchFamily="18" charset="0"/>
                <a:cs typeface="Times New Roman" pitchFamily="18" charset="0"/>
              </a:rPr>
              <a:t>&lt;html&gt;</a:t>
            </a:r>
          </a:p>
          <a:p>
            <a:pPr>
              <a:buFont typeface="Arial" pitchFamily="34" charset="0"/>
              <a:buChar char="•"/>
            </a:pPr>
            <a:r>
              <a:rPr lang="en-US" sz="2000" dirty="0">
                <a:latin typeface="Times New Roman" pitchFamily="18" charset="0"/>
                <a:cs typeface="Times New Roman" pitchFamily="18" charset="0"/>
              </a:rPr>
              <a:t>&lt;body&gt;</a:t>
            </a:r>
          </a:p>
          <a:p>
            <a:pPr>
              <a:buFont typeface="Arial" pitchFamily="34" charset="0"/>
              <a:buChar char="•"/>
            </a:pPr>
            <a:r>
              <a:rPr lang="en-US" sz="2000" dirty="0">
                <a:latin typeface="Times New Roman" pitchFamily="18" charset="0"/>
                <a:cs typeface="Times New Roman" pitchFamily="18" charset="0"/>
              </a:rPr>
              <a:t>&lt;table border="1"&gt;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 </a:t>
            </a:r>
            <a:r>
              <a:rPr lang="en-US" sz="2000" dirty="0" err="1">
                <a:latin typeface="Times New Roman" pitchFamily="18" charset="0"/>
                <a:cs typeface="Times New Roman" pitchFamily="18" charset="0"/>
              </a:rPr>
              <a:t>Bookname</a:t>
            </a: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 Author&lt;/</a:t>
            </a:r>
            <a:r>
              <a:rPr lang="en-US" sz="2000" dirty="0" err="1">
                <a:latin typeface="Times New Roman" pitchFamily="18" charset="0"/>
                <a:cs typeface="Times New Roman" pitchFamily="18" charset="0"/>
              </a:rPr>
              <a:t>th</a:t>
            </a:r>
            <a:r>
              <a:rPr lang="en-US" sz="2000" dirty="0">
                <a:latin typeface="Times New Roman" pitchFamily="18" charset="0"/>
                <a:cs typeface="Times New Roman" pitchFamily="18" charset="0"/>
              </a:rPr>
              <a:t>&gt;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Font typeface="Arial" pitchFamily="34" charset="0"/>
              <a:buChar char="•"/>
            </a:pPr>
            <a:r>
              <a:rPr lang="en-US" sz="2000" dirty="0"/>
              <a:t>&lt;</a:t>
            </a:r>
            <a:r>
              <a:rPr lang="en-US" sz="2000" dirty="0" err="1"/>
              <a:t>xsl:for</a:t>
            </a:r>
            <a:r>
              <a:rPr lang="en-US" sz="2000" dirty="0"/>
              <a:t>-each select=“</a:t>
            </a:r>
            <a:r>
              <a:rPr lang="en-US" sz="2000" dirty="0" err="1"/>
              <a:t>BookInfo</a:t>
            </a:r>
            <a:r>
              <a:rPr lang="en-US" sz="2000" dirty="0"/>
              <a:t>/Book”&gt;</a:t>
            </a:r>
            <a:endParaRPr lang="en-US" sz="2000" dirty="0">
              <a:latin typeface="Times New Roman" pitchFamily="18" charset="0"/>
              <a:cs typeface="Times New Roman" pitchFamily="18" charset="0"/>
            </a:endParaRPr>
          </a:p>
          <a:p>
            <a:pPr>
              <a:buFont typeface="Arial" pitchFamily="34" charset="0"/>
              <a:buChar char="•"/>
            </a:pPr>
            <a:endParaRPr lang="en-US" sz="2000" dirty="0">
              <a:latin typeface="Times New Roman" pitchFamily="18" charset="0"/>
              <a:cs typeface="Times New Roman" pitchFamily="18" charset="0"/>
            </a:endParaRPr>
          </a:p>
        </p:txBody>
      </p:sp>
      <p:sp>
        <p:nvSpPr>
          <p:cNvPr id="12" name="Rectangle 2"/>
          <p:cNvSpPr txBox="1">
            <a:spLocks noChangeArrowheads="1"/>
          </p:cNvSpPr>
          <p:nvPr/>
        </p:nvSpPr>
        <p:spPr>
          <a:xfrm>
            <a:off x="685800" y="228600"/>
            <a:ext cx="7772400" cy="990600"/>
          </a:xfrm>
          <a:prstGeom prst="rect">
            <a:avLst/>
          </a:prstGeom>
        </p:spPr>
        <p:txBody>
          <a:bodyPr vert="horz" lIns="91440" tIns="45720" rIns="91440" bIns="45720" rtlCol="0" anchor="ctr">
            <a:normAutofit fontScale="97500"/>
          </a:bodyPr>
          <a:lstStyle/>
          <a:p>
            <a:pPr lvl="0" algn="ctr">
              <a:spcBef>
                <a:spcPct val="0"/>
              </a:spcBef>
            </a:pPr>
            <a:r>
              <a:rPr kumimoji="0" lang="en-US" sz="36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XSL Elements- </a:t>
            </a:r>
            <a:r>
              <a:rPr lang="en-US" sz="3600" b="1" dirty="0">
                <a:latin typeface="Times New Roman" pitchFamily="18" charset="0"/>
                <a:cs typeface="Times New Roman" pitchFamily="18" charset="0"/>
              </a:rPr>
              <a:t>&lt; xsl:choose&gt;</a:t>
            </a:r>
            <a:endParaRPr kumimoji="0" lang="en-US" sz="36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4A62CE47-C1FF-4F36-9491-6CF5EA838AEA}" type="datetime1">
              <a:rPr lang="en-US" smtClean="0"/>
              <a:pPr/>
              <a:t>1/14/2025</a:t>
            </a:fld>
            <a:endParaRPr lang="en-US"/>
          </a:p>
        </p:txBody>
      </p:sp>
      <p:sp>
        <p:nvSpPr>
          <p:cNvPr id="860163" name="Rectangle 3"/>
          <p:cNvSpPr>
            <a:spLocks noGrp="1" noChangeArrowheads="1"/>
          </p:cNvSpPr>
          <p:nvPr>
            <p:ph type="body" idx="1"/>
          </p:nvPr>
        </p:nvSpPr>
        <p:spPr>
          <a:xfrm>
            <a:off x="685800" y="1143000"/>
            <a:ext cx="7772400" cy="4876800"/>
          </a:xfrm>
        </p:spPr>
        <p:txBody>
          <a:bodyPr>
            <a:normAutofit/>
          </a:bodyPr>
          <a:lstStyle/>
          <a:p>
            <a:pPr algn="just">
              <a:lnSpc>
                <a:spcPct val="90000"/>
              </a:lnSpc>
            </a:pPr>
            <a:endParaRPr lang="en-US" sz="2400" dirty="0"/>
          </a:p>
          <a:p>
            <a:pPr algn="just">
              <a:lnSpc>
                <a:spcPct val="90000"/>
              </a:lnSpc>
            </a:pPr>
            <a:endParaRPr lang="en-US" sz="2400" dirty="0">
              <a:latin typeface="Times New Roman" pitchFamily="18" charset="0"/>
              <a:cs typeface="Times New Roman" pitchFamily="18" charset="0"/>
            </a:endParaRPr>
          </a:p>
        </p:txBody>
      </p:sp>
      <p:sp>
        <p:nvSpPr>
          <p:cNvPr id="6" name="Rectangle 3"/>
          <p:cNvSpPr txBox="1">
            <a:spLocks noChangeArrowheads="1"/>
          </p:cNvSpPr>
          <p:nvPr/>
        </p:nvSpPr>
        <p:spPr>
          <a:xfrm>
            <a:off x="685800" y="1143000"/>
            <a:ext cx="7772400" cy="5105400"/>
          </a:xfrm>
          <a:prstGeom prst="rect">
            <a:avLst/>
          </a:prstGeom>
        </p:spPr>
        <p:txBody>
          <a:bodyPr vert="horz" lIns="91440" tIns="45720" rIns="91440" bIns="45720" rtlCol="0">
            <a:noAutofit/>
          </a:bodyPr>
          <a:lstStyle/>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Font typeface="Arial" pitchFamily="34" charset="0"/>
              <a:buChar char="•"/>
            </a:pPr>
            <a:r>
              <a:rPr lang="en-US" sz="2000" dirty="0">
                <a:latin typeface="Times New Roman" pitchFamily="18" charset="0"/>
                <a:cs typeface="Times New Roman" pitchFamily="18" charset="0"/>
              </a:rPr>
              <a:t>&lt;td&gt;&lt;</a:t>
            </a:r>
            <a:r>
              <a:rPr lang="en-US" sz="2000" dirty="0" err="1">
                <a:latin typeface="Times New Roman" pitchFamily="18" charset="0"/>
                <a:cs typeface="Times New Roman" pitchFamily="18" charset="0"/>
              </a:rPr>
              <a:t>xsl:value</a:t>
            </a:r>
            <a:r>
              <a:rPr lang="en-US" sz="2000" dirty="0">
                <a:latin typeface="Times New Roman" pitchFamily="18" charset="0"/>
                <a:cs typeface="Times New Roman" pitchFamily="18" charset="0"/>
              </a:rPr>
              <a:t>-of select=|”</a:t>
            </a:r>
            <a:r>
              <a:rPr lang="en-US" sz="2000" dirty="0" err="1">
                <a:latin typeface="Times New Roman" pitchFamily="18" charset="0"/>
                <a:cs typeface="Times New Roman" pitchFamily="18" charset="0"/>
              </a:rPr>
              <a:t>BookName</a:t>
            </a:r>
            <a:r>
              <a:rPr lang="en-US" sz="2000" dirty="0">
                <a:latin typeface="Times New Roman" pitchFamily="18" charset="0"/>
                <a:cs typeface="Times New Roman" pitchFamily="18" charset="0"/>
              </a:rPr>
              <a:t>”/&gt;&lt;/td&gt;</a:t>
            </a:r>
          </a:p>
          <a:p>
            <a:pPr>
              <a:buFont typeface="Arial" pitchFamily="34" charset="0"/>
              <a:buChar char="•"/>
            </a:pPr>
            <a:r>
              <a:rPr lang="en-US" sz="2000" dirty="0">
                <a:solidFill>
                  <a:srgbClr val="FF0000"/>
                </a:solidFill>
                <a:latin typeface="Times New Roman" pitchFamily="18" charset="0"/>
                <a:cs typeface="Times New Roman" pitchFamily="18" charset="0"/>
              </a:rPr>
              <a:t>&lt;xsl:choose&gt;</a:t>
            </a:r>
          </a:p>
          <a:p>
            <a:pPr>
              <a:buFont typeface="Arial" pitchFamily="34" charset="0"/>
              <a:buChar char="•"/>
            </a:pPr>
            <a:r>
              <a:rPr lang="en-US" sz="2000" dirty="0">
                <a:solidFill>
                  <a:srgbClr val="FF0000"/>
                </a:solidFill>
                <a:latin typeface="Times New Roman" pitchFamily="18" charset="0"/>
                <a:cs typeface="Times New Roman" pitchFamily="18" charset="0"/>
              </a:rPr>
              <a:t>&lt;</a:t>
            </a:r>
            <a:r>
              <a:rPr lang="en-US" sz="2000" dirty="0" err="1">
                <a:solidFill>
                  <a:srgbClr val="FF0000"/>
                </a:solidFill>
                <a:latin typeface="Times New Roman" pitchFamily="18" charset="0"/>
                <a:cs typeface="Times New Roman" pitchFamily="18" charset="0"/>
              </a:rPr>
              <a:t>xsl:when</a:t>
            </a:r>
            <a:r>
              <a:rPr lang="en-US" sz="2000" dirty="0">
                <a:solidFill>
                  <a:srgbClr val="FF0000"/>
                </a:solidFill>
                <a:latin typeface="Times New Roman" pitchFamily="18" charset="0"/>
                <a:cs typeface="Times New Roman" pitchFamily="18" charset="0"/>
              </a:rPr>
              <a:t> </a:t>
            </a:r>
            <a:r>
              <a:rPr lang="en-US" sz="2000" dirty="0">
                <a:latin typeface="Times New Roman" pitchFamily="18" charset="0"/>
                <a:cs typeface="Times New Roman" pitchFamily="18" charset="0"/>
              </a:rPr>
              <a:t>test=“</a:t>
            </a:r>
            <a:r>
              <a:rPr lang="en-US" sz="2000" dirty="0" err="1">
                <a:latin typeface="Times New Roman" pitchFamily="18" charset="0"/>
                <a:cs typeface="Times New Roman" pitchFamily="18" charset="0"/>
              </a:rPr>
              <a:t>BookPrice</a:t>
            </a:r>
            <a:r>
              <a:rPr lang="en-US" sz="2000" dirty="0">
                <a:latin typeface="Times New Roman" pitchFamily="18" charset="0"/>
                <a:cs typeface="Times New Roman" pitchFamily="18" charset="0"/>
              </a:rPr>
              <a:t> &amp;gt;130”&gt;</a:t>
            </a:r>
          </a:p>
          <a:p>
            <a:pPr>
              <a:buFont typeface="Arial" pitchFamily="34" charset="0"/>
              <a:buChar char="•"/>
            </a:pPr>
            <a:r>
              <a:rPr lang="en-US" sz="2000" dirty="0"/>
              <a:t>&lt;td </a:t>
            </a:r>
            <a:r>
              <a:rPr lang="en-US" sz="2000" dirty="0" err="1"/>
              <a:t>bgcolor</a:t>
            </a:r>
            <a:r>
              <a:rPr lang="en-US" sz="2000" dirty="0"/>
              <a:t>="#ff00ff"&gt;</a:t>
            </a: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&lt;</a:t>
            </a:r>
            <a:r>
              <a:rPr lang="en-US" sz="2000" b="1" dirty="0" err="1">
                <a:solidFill>
                  <a:srgbClr val="FF0000"/>
                </a:solidFill>
                <a:latin typeface="Times New Roman" pitchFamily="18" charset="0"/>
                <a:cs typeface="Times New Roman" pitchFamily="18" charset="0"/>
              </a:rPr>
              <a:t>xsl:value</a:t>
            </a:r>
            <a:r>
              <a:rPr lang="en-US" sz="2000" b="1" dirty="0">
                <a:solidFill>
                  <a:srgbClr val="FF0000"/>
                </a:solidFill>
                <a:latin typeface="Times New Roman" pitchFamily="18" charset="0"/>
                <a:cs typeface="Times New Roman" pitchFamily="18" charset="0"/>
              </a:rPr>
              <a:t>-of </a:t>
            </a:r>
            <a:r>
              <a:rPr lang="en-US" sz="2000" dirty="0">
                <a:latin typeface="Times New Roman" pitchFamily="18" charset="0"/>
                <a:cs typeface="Times New Roman" pitchFamily="18" charset="0"/>
              </a:rPr>
              <a:t>select="Author"/&gt;&lt;/td&gt;</a:t>
            </a:r>
          </a:p>
          <a:p>
            <a:pPr>
              <a:buFont typeface="Arial" pitchFamily="34" charset="0"/>
              <a:buChar char="•"/>
            </a:pPr>
            <a:r>
              <a:rPr lang="en-US" sz="2000" dirty="0">
                <a:solidFill>
                  <a:srgbClr val="FF0000"/>
                </a:solidFill>
              </a:rPr>
              <a:t>&lt;/</a:t>
            </a:r>
            <a:r>
              <a:rPr lang="en-US" sz="2000" dirty="0" err="1">
                <a:solidFill>
                  <a:srgbClr val="FF0000"/>
                </a:solidFill>
              </a:rPr>
              <a:t>xsl:when</a:t>
            </a:r>
            <a:r>
              <a:rPr lang="en-US" sz="2000" dirty="0">
                <a:solidFill>
                  <a:srgbClr val="FF0000"/>
                </a:solidFill>
              </a:rPr>
              <a:t>&gt;</a:t>
            </a:r>
            <a:br>
              <a:rPr lang="en-US" sz="2000" dirty="0">
                <a:solidFill>
                  <a:srgbClr val="FF0000"/>
                </a:solidFill>
              </a:rPr>
            </a:br>
            <a:r>
              <a:rPr lang="en-US" sz="2000" dirty="0">
                <a:solidFill>
                  <a:srgbClr val="FF0000"/>
                </a:solidFill>
              </a:rPr>
              <a:t>        &lt;</a:t>
            </a:r>
            <a:r>
              <a:rPr lang="en-US" sz="2000" dirty="0" err="1">
                <a:solidFill>
                  <a:srgbClr val="FF0000"/>
                </a:solidFill>
              </a:rPr>
              <a:t>xsl:otherwise</a:t>
            </a:r>
            <a:r>
              <a:rPr lang="en-US" sz="2000" dirty="0">
                <a:solidFill>
                  <a:srgbClr val="FF0000"/>
                </a:solidFill>
              </a:rPr>
              <a:t>&gt;</a:t>
            </a:r>
            <a:br>
              <a:rPr lang="en-US" sz="2000" dirty="0"/>
            </a:br>
            <a:r>
              <a:rPr lang="en-US" sz="2000" dirty="0"/>
              <a:t>          &lt;td&gt;&lt;</a:t>
            </a:r>
            <a:r>
              <a:rPr lang="en-US" sz="2000" dirty="0" err="1"/>
              <a:t>xsl:value</a:t>
            </a:r>
            <a:r>
              <a:rPr lang="en-US" sz="2000" dirty="0"/>
              <a:t>-of select=“Author"/&gt;&lt;/td&gt;</a:t>
            </a:r>
            <a:br>
              <a:rPr lang="en-US" sz="2000" dirty="0"/>
            </a:br>
            <a:r>
              <a:rPr lang="en-US" sz="2000" dirty="0"/>
              <a:t>        </a:t>
            </a:r>
            <a:r>
              <a:rPr lang="en-US" sz="2000" dirty="0">
                <a:solidFill>
                  <a:srgbClr val="FF0000"/>
                </a:solidFill>
              </a:rPr>
              <a:t>&lt;/</a:t>
            </a:r>
            <a:r>
              <a:rPr lang="en-US" sz="2000" dirty="0" err="1">
                <a:solidFill>
                  <a:srgbClr val="FF0000"/>
                </a:solidFill>
              </a:rPr>
              <a:t>xsl:otherwise</a:t>
            </a:r>
            <a:r>
              <a:rPr lang="en-US" sz="2000" dirty="0">
                <a:solidFill>
                  <a:srgbClr val="FF0000"/>
                </a:solidFill>
              </a:rPr>
              <a:t>&gt;</a:t>
            </a:r>
          </a:p>
          <a:p>
            <a:pPr>
              <a:buFont typeface="Arial" pitchFamily="34" charset="0"/>
              <a:buChar char="•"/>
            </a:pPr>
            <a:r>
              <a:rPr lang="en-US" sz="2000" dirty="0">
                <a:solidFill>
                  <a:srgbClr val="FF0000"/>
                </a:solidFill>
                <a:latin typeface="Times New Roman" pitchFamily="18" charset="0"/>
                <a:cs typeface="Times New Roman" pitchFamily="18" charset="0"/>
              </a:rPr>
              <a:t>&lt;/xsl:choose&gt;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tr</a:t>
            </a:r>
            <a:r>
              <a:rPr lang="en-US" sz="2000" dirty="0">
                <a:latin typeface="Times New Roman" pitchFamily="18" charset="0"/>
                <a:cs typeface="Times New Roman" pitchFamily="18" charset="0"/>
              </a:rPr>
              <a:t>&gt;</a:t>
            </a:r>
          </a:p>
          <a:p>
            <a:pPr>
              <a:buFont typeface="Arial" pitchFamily="34" charset="0"/>
              <a:buChar char="•"/>
            </a:pPr>
            <a:r>
              <a:rPr lang="en-US" sz="2000" dirty="0"/>
              <a:t>&lt;/</a:t>
            </a:r>
            <a:r>
              <a:rPr lang="en-US" sz="2000" dirty="0" err="1"/>
              <a:t>xsl:for</a:t>
            </a:r>
            <a:r>
              <a:rPr lang="en-US" sz="2000" dirty="0"/>
              <a:t>-each &gt;</a:t>
            </a: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&lt;/table&gt;</a:t>
            </a:r>
          </a:p>
          <a:p>
            <a:pPr>
              <a:buFont typeface="Arial" pitchFamily="34" charset="0"/>
              <a:buChar char="•"/>
            </a:pPr>
            <a:r>
              <a:rPr lang="en-US" sz="2000" dirty="0">
                <a:latin typeface="Times New Roman" pitchFamily="18" charset="0"/>
                <a:cs typeface="Times New Roman" pitchFamily="18" charset="0"/>
              </a:rPr>
              <a:t>&lt;/body&gt;</a:t>
            </a:r>
          </a:p>
          <a:p>
            <a:pPr>
              <a:buFont typeface="Arial" pitchFamily="34" charset="0"/>
              <a:buChar char="•"/>
            </a:pPr>
            <a:r>
              <a:rPr lang="en-US" sz="2000" dirty="0">
                <a:latin typeface="Times New Roman" pitchFamily="18" charset="0"/>
                <a:cs typeface="Times New Roman" pitchFamily="18" charset="0"/>
              </a:rPr>
              <a:t>&lt;/html&gt;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xsl:template</a:t>
            </a:r>
            <a:r>
              <a:rPr lang="en-US" sz="2000" dirty="0">
                <a:latin typeface="Times New Roman" pitchFamily="18" charset="0"/>
                <a:cs typeface="Times New Roman" pitchFamily="18" charset="0"/>
              </a:rPr>
              <a:t>&gt;</a:t>
            </a:r>
          </a:p>
          <a:p>
            <a:pPr>
              <a:buFont typeface="Arial" pitchFamily="34" charset="0"/>
              <a:buChar char="•"/>
            </a:pP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xsl:stylesheet</a:t>
            </a:r>
            <a:r>
              <a:rPr lang="en-US" sz="2000" dirty="0">
                <a:latin typeface="Times New Roman" pitchFamily="18" charset="0"/>
                <a:cs typeface="Times New Roman" pitchFamily="18" charset="0"/>
              </a:rPr>
              <a:t>&gt;</a:t>
            </a:r>
          </a:p>
        </p:txBody>
      </p:sp>
      <p:sp>
        <p:nvSpPr>
          <p:cNvPr id="8" name="Rectangle 2"/>
          <p:cNvSpPr txBox="1">
            <a:spLocks noChangeArrowheads="1"/>
          </p:cNvSpPr>
          <p:nvPr/>
        </p:nvSpPr>
        <p:spPr>
          <a:xfrm>
            <a:off x="685800" y="228600"/>
            <a:ext cx="7772400" cy="990600"/>
          </a:xfrm>
          <a:prstGeom prst="rect">
            <a:avLst/>
          </a:prstGeom>
        </p:spPr>
        <p:txBody>
          <a:bodyPr vert="horz" lIns="91440" tIns="45720" rIns="91440" bIns="45720" rtlCol="0" anchor="ctr">
            <a:normAutofit fontScale="97500"/>
          </a:bodyPr>
          <a:lstStyle/>
          <a:p>
            <a:pPr lvl="0" algn="ctr">
              <a:spcBef>
                <a:spcPct val="0"/>
              </a:spcBef>
            </a:pPr>
            <a:r>
              <a:rPr kumimoji="0" lang="en-US" sz="36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rPr>
              <a:t>XSL Elements- </a:t>
            </a:r>
            <a:r>
              <a:rPr lang="en-US" sz="3600" b="1" dirty="0">
                <a:latin typeface="Times New Roman" pitchFamily="18" charset="0"/>
                <a:cs typeface="Times New Roman" pitchFamily="18" charset="0"/>
              </a:rPr>
              <a:t>&lt;xsl:choose&gt;</a:t>
            </a:r>
            <a:endParaRPr kumimoji="0" lang="en-US" sz="3600" b="1" i="0" u="none" strike="noStrike" kern="1200" cap="none" spc="0" normalizeH="0" baseline="0" noProof="0" dirty="0">
              <a:ln>
                <a:noFill/>
              </a:ln>
              <a:solidFill>
                <a:schemeClr val="tx1"/>
              </a:solidFill>
              <a:effectLst/>
              <a:uLnTx/>
              <a:uFillTx/>
              <a:latin typeface="Times New Roman" pitchFamily="18" charset="0"/>
              <a:ea typeface="+mj-ea"/>
              <a:cs typeface="Times New Roman" pitchFamily="18" charset="0"/>
            </a:endParaRPr>
          </a:p>
        </p:txBody>
      </p:sp>
      <p:graphicFrame>
        <p:nvGraphicFramePr>
          <p:cNvPr id="7" name="Table 6"/>
          <p:cNvGraphicFramePr>
            <a:graphicFrameLocks noGrp="1"/>
          </p:cNvGraphicFramePr>
          <p:nvPr/>
        </p:nvGraphicFramePr>
        <p:xfrm>
          <a:off x="3124200" y="4343400"/>
          <a:ext cx="5181600" cy="1097280"/>
        </p:xfrm>
        <a:graphic>
          <a:graphicData uri="http://schemas.openxmlformats.org/drawingml/2006/table">
            <a:tbl>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tblGrid>
              <a:tr h="0">
                <a:tc>
                  <a:txBody>
                    <a:bodyPr/>
                    <a:lstStyle/>
                    <a:p>
                      <a:r>
                        <a:rPr lang="en-US"/>
                        <a:t>Bookname</a:t>
                      </a:r>
                    </a:p>
                  </a:txBody>
                  <a:tcPr anchor="ctr">
                    <a:lnL>
                      <a:noFill/>
                    </a:lnL>
                    <a:lnR>
                      <a:noFill/>
                    </a:lnR>
                    <a:lnT>
                      <a:noFill/>
                    </a:lnT>
                    <a:lnB>
                      <a:noFill/>
                    </a:lnB>
                  </a:tcPr>
                </a:tc>
                <a:tc>
                  <a:txBody>
                    <a:bodyPr/>
                    <a:lstStyle/>
                    <a:p>
                      <a:r>
                        <a:rPr lang="en-US"/>
                        <a:t>Author</a:t>
                      </a:r>
                    </a:p>
                  </a:txBody>
                  <a:tcPr anchor="ctr">
                    <a:lnL>
                      <a:noFill/>
                    </a:lnL>
                    <a:lnR>
                      <a:noFill/>
                    </a:lnR>
                    <a:lnT>
                      <a:noFill/>
                    </a:lnT>
                    <a:lnB>
                      <a:noFill/>
                    </a:lnB>
                  </a:tcPr>
                </a:tc>
                <a:extLst>
                  <a:ext uri="{0D108BD9-81ED-4DB2-BD59-A6C34878D82A}">
                    <a16:rowId xmlns:a16="http://schemas.microsoft.com/office/drawing/2014/main" val="10000"/>
                  </a:ext>
                </a:extLst>
              </a:tr>
              <a:tr h="0">
                <a:tc>
                  <a:txBody>
                    <a:bodyPr/>
                    <a:lstStyle/>
                    <a:p>
                      <a:r>
                        <a:rPr lang="en-US"/>
                        <a:t>Introduction to J2EE</a:t>
                      </a:r>
                    </a:p>
                  </a:txBody>
                  <a:tcPr anchor="ctr">
                    <a:lnL>
                      <a:noFill/>
                    </a:lnL>
                    <a:lnR>
                      <a:noFill/>
                    </a:lnR>
                    <a:lnT>
                      <a:noFill/>
                    </a:lnT>
                    <a:lnB>
                      <a:noFill/>
                    </a:lnB>
                  </a:tcPr>
                </a:tc>
                <a:tc>
                  <a:txBody>
                    <a:bodyPr/>
                    <a:lstStyle/>
                    <a:p>
                      <a:r>
                        <a:rPr lang="en-US"/>
                        <a:t>Tom Harry </a:t>
                      </a:r>
                    </a:p>
                  </a:txBody>
                  <a:tcPr anchor="ctr">
                    <a:lnL>
                      <a:noFill/>
                    </a:lnL>
                    <a:lnR>
                      <a:noFill/>
                    </a:lnR>
                    <a:lnT>
                      <a:noFill/>
                    </a:lnT>
                    <a:lnB>
                      <a:noFill/>
                    </a:lnB>
                    <a:solidFill>
                      <a:srgbClr val="FF00FF"/>
                    </a:solidFill>
                  </a:tcPr>
                </a:tc>
                <a:extLst>
                  <a:ext uri="{0D108BD9-81ED-4DB2-BD59-A6C34878D82A}">
                    <a16:rowId xmlns:a16="http://schemas.microsoft.com/office/drawing/2014/main" val="10001"/>
                  </a:ext>
                </a:extLst>
              </a:tr>
              <a:tr h="0">
                <a:tc>
                  <a:txBody>
                    <a:bodyPr/>
                    <a:lstStyle/>
                    <a:p>
                      <a:r>
                        <a:rPr lang="en-US"/>
                        <a:t>8086 Microporcessor</a:t>
                      </a:r>
                    </a:p>
                  </a:txBody>
                  <a:tcPr anchor="ctr">
                    <a:lnL>
                      <a:noFill/>
                    </a:lnL>
                    <a:lnR>
                      <a:noFill/>
                    </a:lnR>
                    <a:lnT>
                      <a:noFill/>
                    </a:lnT>
                    <a:lnB>
                      <a:noFill/>
                    </a:lnB>
                  </a:tcPr>
                </a:tc>
                <a:tc>
                  <a:txBody>
                    <a:bodyPr/>
                    <a:lstStyle/>
                    <a:p>
                      <a:r>
                        <a:rPr lang="en-US" dirty="0" err="1"/>
                        <a:t>D.Hall</a:t>
                      </a:r>
                      <a:endParaRPr lang="en-US" dirty="0"/>
                    </a:p>
                  </a:txBody>
                  <a:tcPr anchor="ctr">
                    <a:lnL>
                      <a:noFill/>
                    </a:lnL>
                    <a:lnR>
                      <a:noFill/>
                    </a:lnR>
                    <a:lnT>
                      <a:noFill/>
                    </a:lnT>
                    <a:lnB>
                      <a:noFill/>
                    </a:lnB>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DTD</a:t>
            </a:r>
          </a:p>
        </p:txBody>
      </p:sp>
      <p:sp>
        <p:nvSpPr>
          <p:cNvPr id="3" name="Date Placeholder 2"/>
          <p:cNvSpPr>
            <a:spLocks noGrp="1"/>
          </p:cNvSpPr>
          <p:nvPr>
            <p:ph type="dt" sz="half" idx="10"/>
          </p:nvPr>
        </p:nvSpPr>
        <p:spPr/>
        <p:txBody>
          <a:bodyPr/>
          <a:lstStyle/>
          <a:p>
            <a:pPr>
              <a:defRPr/>
            </a:pPr>
            <a:fld id="{BBE8D7B3-ADFD-44E8-8A8C-43DEC6E5B3B4}" type="datetime1">
              <a:rPr lang="en-US" smtClean="0"/>
              <a:pPr>
                <a:defRPr/>
              </a:pPr>
              <a:t>1/14/2025</a:t>
            </a:fld>
            <a:endParaRPr lang="en-US"/>
          </a:p>
        </p:txBody>
      </p:sp>
      <p:sp>
        <p:nvSpPr>
          <p:cNvPr id="5" name="Content Placeholder 4"/>
          <p:cNvSpPr>
            <a:spLocks noGrp="1"/>
          </p:cNvSpPr>
          <p:nvPr>
            <p:ph sz="quarter" idx="1"/>
          </p:nvPr>
        </p:nvSpPr>
        <p:spPr/>
        <p:txBody>
          <a:bodyPr/>
          <a:lstStyle/>
          <a:p>
            <a:r>
              <a:rPr lang="en-US" sz="2400" dirty="0">
                <a:latin typeface="Times New Roman" pitchFamily="18" charset="0"/>
                <a:cs typeface="Times New Roman" pitchFamily="18" charset="0"/>
              </a:rPr>
              <a:t>DTD stands for </a:t>
            </a:r>
            <a:r>
              <a:rPr lang="en-US" sz="2400" b="1" dirty="0">
                <a:latin typeface="Times New Roman" pitchFamily="18" charset="0"/>
                <a:cs typeface="Times New Roman" pitchFamily="18" charset="0"/>
              </a:rPr>
              <a:t>Document Type Definition</a:t>
            </a:r>
            <a:r>
              <a:rPr lang="en-US" sz="2400" dirty="0">
                <a:latin typeface="Times New Roman" pitchFamily="18" charset="0"/>
                <a:cs typeface="Times New Roman" pitchFamily="18" charset="0"/>
              </a:rPr>
              <a:t>.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It defines the legal building blocks of an XML document.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It is used to define document structure with a list of legal elements and attributes. </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685800"/>
          </a:xfrm>
        </p:spPr>
        <p:txBody>
          <a:bodyPr>
            <a:normAutofit/>
          </a:bodyPr>
          <a:lstStyle/>
          <a:p>
            <a:r>
              <a:rPr lang="en-US" sz="3600" b="1" dirty="0">
                <a:latin typeface="Times New Roman" pitchFamily="18" charset="0"/>
                <a:cs typeface="Times New Roman" pitchFamily="18" charset="0"/>
              </a:rPr>
              <a:t>Design Issues Cont….</a:t>
            </a:r>
          </a:p>
        </p:txBody>
      </p:sp>
      <p:sp>
        <p:nvSpPr>
          <p:cNvPr id="3" name="Date Placeholder 2"/>
          <p:cNvSpPr>
            <a:spLocks noGrp="1"/>
          </p:cNvSpPr>
          <p:nvPr>
            <p:ph type="dt" sz="half" idx="10"/>
          </p:nvPr>
        </p:nvSpPr>
        <p:spPr/>
        <p:txBody>
          <a:bodyPr/>
          <a:lstStyle/>
          <a:p>
            <a:pPr>
              <a:defRPr/>
            </a:pPr>
            <a:fld id="{9DCC9716-9558-43B5-BAD2-D79E6E947344}" type="datetime1">
              <a:rPr lang="en-US" smtClean="0"/>
              <a:pPr>
                <a:defRPr/>
              </a:pPr>
              <a:t>1/14/2025</a:t>
            </a:fld>
            <a:endParaRPr lang="en-US"/>
          </a:p>
        </p:txBody>
      </p:sp>
      <p:sp>
        <p:nvSpPr>
          <p:cNvPr id="5" name="Content Placeholder 4"/>
          <p:cNvSpPr>
            <a:spLocks noGrp="1"/>
          </p:cNvSpPr>
          <p:nvPr>
            <p:ph sz="quarter" idx="1"/>
          </p:nvPr>
        </p:nvSpPr>
        <p:spPr>
          <a:xfrm>
            <a:off x="533400" y="1066800"/>
            <a:ext cx="8229600" cy="5334000"/>
          </a:xfrm>
        </p:spPr>
        <p:txBody>
          <a:bodyPr>
            <a:noAutofit/>
          </a:bodyPr>
          <a:lstStyle/>
          <a:p>
            <a:pPr lvl="3" algn="just"/>
            <a:r>
              <a:rPr lang="en-US" sz="2400" b="1" dirty="0">
                <a:latin typeface="Times New Roman" pitchFamily="18" charset="0"/>
                <a:cs typeface="Times New Roman" pitchFamily="18" charset="0"/>
              </a:rPr>
              <a:t>Too many graphics or images</a:t>
            </a:r>
            <a:r>
              <a:rPr lang="en-US" sz="2400" dirty="0">
                <a:latin typeface="Times New Roman" pitchFamily="18" charset="0"/>
                <a:cs typeface="Times New Roman" pitchFamily="18" charset="0"/>
              </a:rPr>
              <a:t> with larger size reduces download speed .</a:t>
            </a:r>
          </a:p>
          <a:p>
            <a:pPr lvl="3" algn="just"/>
            <a:r>
              <a:rPr lang="en-US" sz="2400" b="1" dirty="0">
                <a:latin typeface="Times New Roman" pitchFamily="18" charset="0"/>
                <a:cs typeface="Times New Roman" pitchFamily="18" charset="0"/>
              </a:rPr>
              <a:t>Use images</a:t>
            </a:r>
            <a:r>
              <a:rPr lang="en-US" sz="2400" dirty="0">
                <a:latin typeface="Times New Roman" pitchFamily="18" charset="0"/>
                <a:cs typeface="Times New Roman" pitchFamily="18" charset="0"/>
              </a:rPr>
              <a:t> that suit  theme and </a:t>
            </a:r>
          </a:p>
          <a:p>
            <a:pPr lvl="3" algn="just"/>
            <a:r>
              <a:rPr lang="en-US" sz="2400" b="1" dirty="0">
                <a:latin typeface="Times New Roman" pitchFamily="18" charset="0"/>
                <a:cs typeface="Times New Roman" pitchFamily="18" charset="0"/>
              </a:rPr>
              <a:t>Use Color scheme</a:t>
            </a:r>
            <a:r>
              <a:rPr lang="en-US" sz="2400" dirty="0">
                <a:latin typeface="Times New Roman" pitchFamily="18" charset="0"/>
                <a:cs typeface="Times New Roman" pitchFamily="18" charset="0"/>
              </a:rPr>
              <a:t> that  suits  your theme, content and liking  of target audience.</a:t>
            </a:r>
          </a:p>
          <a:p>
            <a:pPr lvl="3" algn="just"/>
            <a:r>
              <a:rPr lang="en-US" sz="2400" b="1" dirty="0">
                <a:latin typeface="Times New Roman" pitchFamily="18" charset="0"/>
                <a:cs typeface="Times New Roman" pitchFamily="18" charset="0"/>
              </a:rPr>
              <a:t>To give commercial and professional touch</a:t>
            </a:r>
            <a:r>
              <a:rPr lang="en-US" sz="2400" dirty="0">
                <a:latin typeface="Times New Roman" pitchFamily="18" charset="0"/>
                <a:cs typeface="Times New Roman" pitchFamily="18" charset="0"/>
              </a:rPr>
              <a:t>, help of  Graphic and art designer is required . </a:t>
            </a:r>
          </a:p>
          <a:p>
            <a:pPr lvl="2" algn="just"/>
            <a:endParaRPr lang="en-US" dirty="0">
              <a:latin typeface="Times New Roman" pitchFamily="18" charset="0"/>
              <a:cs typeface="Times New Roman" pitchFamily="18" charset="0"/>
            </a:endParaRPr>
          </a:p>
          <a:p>
            <a:pPr lvl="2" algn="just"/>
            <a:r>
              <a:rPr lang="en-US" dirty="0">
                <a:latin typeface="Times New Roman" pitchFamily="18" charset="0"/>
                <a:cs typeface="Times New Roman" pitchFamily="18" charset="0"/>
              </a:rPr>
              <a:t>Presentation and Access-clear presentation helps in  accessing the desired information quickly and easily </a:t>
            </a:r>
          </a:p>
          <a:p>
            <a:pPr lvl="3" algn="just"/>
            <a:r>
              <a:rPr lang="en-US" sz="2400" dirty="0">
                <a:latin typeface="Times New Roman" pitchFamily="18" charset="0"/>
                <a:cs typeface="Times New Roman" pitchFamily="18" charset="0"/>
              </a:rPr>
              <a:t>Visual structure of web page, navigation links, use of white spaces  decide presentation  clarity </a:t>
            </a:r>
          </a:p>
          <a:p>
            <a:pPr lvl="2" algn="just"/>
            <a:endParaRPr lang="en-US"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0BACB120-9C68-4AF8-9C2B-FA52F9233DAD}" type="datetime1">
              <a:rPr lang="en-US" smtClean="0"/>
              <a:pPr/>
              <a:t>1/14/2025</a:t>
            </a:fld>
            <a:endParaRPr lang="en-US"/>
          </a:p>
        </p:txBody>
      </p:sp>
      <p:sp>
        <p:nvSpPr>
          <p:cNvPr id="841730" name="Rectangle 2"/>
          <p:cNvSpPr>
            <a:spLocks noGrp="1" noChangeArrowheads="1"/>
          </p:cNvSpPr>
          <p:nvPr>
            <p:ph type="title"/>
          </p:nvPr>
        </p:nvSpPr>
        <p:spPr>
          <a:xfrm>
            <a:off x="381000" y="304800"/>
            <a:ext cx="8229600" cy="731838"/>
          </a:xfrm>
        </p:spPr>
        <p:txBody>
          <a:bodyPr>
            <a:normAutofit/>
          </a:bodyPr>
          <a:lstStyle/>
          <a:p>
            <a:r>
              <a:rPr lang="en-US" sz="2800" b="1" dirty="0">
                <a:latin typeface="Times New Roman" pitchFamily="18" charset="0"/>
                <a:cs typeface="Times New Roman" pitchFamily="18" charset="0"/>
              </a:rPr>
              <a:t>DTD- Document Type Definition</a:t>
            </a:r>
          </a:p>
        </p:txBody>
      </p:sp>
      <p:sp>
        <p:nvSpPr>
          <p:cNvPr id="841731" name="Rectangle 3"/>
          <p:cNvSpPr>
            <a:spLocks noGrp="1" noChangeArrowheads="1"/>
          </p:cNvSpPr>
          <p:nvPr>
            <p:ph type="body" idx="1"/>
          </p:nvPr>
        </p:nvSpPr>
        <p:spPr>
          <a:xfrm>
            <a:off x="685800" y="1295400"/>
            <a:ext cx="7772400" cy="5410200"/>
          </a:xfrm>
        </p:spPr>
        <p:txBody>
          <a:bodyPr>
            <a:noAutofit/>
          </a:bodyPr>
          <a:lstStyle/>
          <a:p>
            <a:pPr marL="609600" indent="-609600">
              <a:lnSpc>
                <a:spcPct val="90000"/>
              </a:lnSpc>
            </a:pPr>
            <a:r>
              <a:rPr lang="en-US" sz="2400" dirty="0">
                <a:latin typeface="Times New Roman" pitchFamily="18" charset="0"/>
                <a:cs typeface="Times New Roman" pitchFamily="18" charset="0"/>
                <a:sym typeface="Wingdings" pitchFamily="2" charset="2"/>
              </a:rPr>
              <a:t>Represents the entire structure of the xml file.</a:t>
            </a:r>
          </a:p>
          <a:p>
            <a:pPr marL="609600" indent="-609600">
              <a:lnSpc>
                <a:spcPct val="90000"/>
              </a:lnSpc>
            </a:pPr>
            <a:r>
              <a:rPr lang="en-US" sz="2400" dirty="0">
                <a:latin typeface="Times New Roman" pitchFamily="18" charset="0"/>
                <a:cs typeface="Times New Roman" pitchFamily="18" charset="0"/>
                <a:sym typeface="Wingdings" pitchFamily="2" charset="2"/>
              </a:rPr>
              <a:t>Contents of DTD –</a:t>
            </a:r>
          </a:p>
          <a:p>
            <a:pPr marL="609600" indent="-609600">
              <a:lnSpc>
                <a:spcPct val="90000"/>
              </a:lnSpc>
              <a:buFont typeface="Wingdings" pitchFamily="2" charset="2"/>
              <a:buNone/>
            </a:pPr>
            <a:r>
              <a:rPr lang="en-US" sz="2400" dirty="0">
                <a:latin typeface="Times New Roman" pitchFamily="18" charset="0"/>
                <a:cs typeface="Times New Roman" pitchFamily="18" charset="0"/>
                <a:sym typeface="Wingdings" pitchFamily="2" charset="2"/>
              </a:rPr>
              <a:t>         1) Name of all elements.</a:t>
            </a:r>
          </a:p>
          <a:p>
            <a:pPr marL="609600" indent="-609600">
              <a:lnSpc>
                <a:spcPct val="90000"/>
              </a:lnSpc>
              <a:buFont typeface="Wingdings" pitchFamily="2" charset="2"/>
              <a:buNone/>
            </a:pPr>
            <a:r>
              <a:rPr lang="en-US" sz="2400" dirty="0">
                <a:latin typeface="Times New Roman" pitchFamily="18" charset="0"/>
                <a:cs typeface="Times New Roman" pitchFamily="18" charset="0"/>
                <a:sym typeface="Wingdings" pitchFamily="2" charset="2"/>
              </a:rPr>
              <a:t>         2) Name of all child elements.</a:t>
            </a:r>
          </a:p>
          <a:p>
            <a:pPr marL="609600" indent="-609600">
              <a:lnSpc>
                <a:spcPct val="90000"/>
              </a:lnSpc>
              <a:buFont typeface="Wingdings" pitchFamily="2" charset="2"/>
              <a:buNone/>
            </a:pPr>
            <a:r>
              <a:rPr lang="en-US" sz="2400" dirty="0">
                <a:latin typeface="Times New Roman" pitchFamily="18" charset="0"/>
                <a:cs typeface="Times New Roman" pitchFamily="18" charset="0"/>
                <a:sym typeface="Wingdings" pitchFamily="2" charset="2"/>
              </a:rPr>
              <a:t>         3) Attributes specifications.</a:t>
            </a:r>
          </a:p>
          <a:p>
            <a:pPr marL="609600" indent="-609600">
              <a:lnSpc>
                <a:spcPct val="90000"/>
              </a:lnSpc>
              <a:buFont typeface="Wingdings" pitchFamily="2" charset="2"/>
              <a:buNone/>
            </a:pPr>
            <a:r>
              <a:rPr lang="en-US" sz="2400" dirty="0">
                <a:latin typeface="Times New Roman" pitchFamily="18" charset="0"/>
                <a:cs typeface="Times New Roman" pitchFamily="18" charset="0"/>
                <a:sym typeface="Wingdings" pitchFamily="2" charset="2"/>
              </a:rPr>
              <a:t>        4) Sequence of elements</a:t>
            </a:r>
          </a:p>
          <a:p>
            <a:pPr marL="609600" indent="-609600">
              <a:lnSpc>
                <a:spcPct val="90000"/>
              </a:lnSpc>
              <a:buFont typeface="Wingdings" pitchFamily="2" charset="2"/>
              <a:buNone/>
            </a:pPr>
            <a:r>
              <a:rPr lang="en-US" sz="2400" dirty="0">
                <a:latin typeface="Times New Roman" pitchFamily="18" charset="0"/>
                <a:cs typeface="Times New Roman" pitchFamily="18" charset="0"/>
                <a:sym typeface="Wingdings" pitchFamily="2" charset="2"/>
              </a:rPr>
              <a:t>        5) Specification of the number of times  occurrence of the elements.</a:t>
            </a:r>
          </a:p>
          <a:p>
            <a:pPr marL="609600" indent="-609600">
              <a:lnSpc>
                <a:spcPct val="90000"/>
              </a:lnSpc>
              <a:buFont typeface="Wingdings" pitchFamily="2" charset="2"/>
              <a:buNone/>
            </a:pPr>
            <a:r>
              <a:rPr lang="en-US" sz="2400" dirty="0">
                <a:latin typeface="Times New Roman" pitchFamily="18" charset="0"/>
                <a:cs typeface="Times New Roman" pitchFamily="18" charset="0"/>
                <a:sym typeface="Wingdings" pitchFamily="2" charset="2"/>
              </a:rPr>
              <a:t>        6) Attribute validations such as  --</a:t>
            </a:r>
          </a:p>
          <a:p>
            <a:pPr marL="609600" indent="-609600">
              <a:lnSpc>
                <a:spcPct val="90000"/>
              </a:lnSpc>
              <a:buFont typeface="Wingdings" pitchFamily="2" charset="2"/>
              <a:buNone/>
            </a:pPr>
            <a:r>
              <a:rPr lang="en-US" sz="2400" dirty="0">
                <a:latin typeface="Times New Roman" pitchFamily="18" charset="0"/>
                <a:cs typeface="Times New Roman" pitchFamily="18" charset="0"/>
                <a:sym typeface="Wingdings" pitchFamily="2" charset="2"/>
              </a:rPr>
              <a:t>                a) Uniqueness of value</a:t>
            </a:r>
          </a:p>
          <a:p>
            <a:pPr marL="609600" indent="-609600">
              <a:lnSpc>
                <a:spcPct val="90000"/>
              </a:lnSpc>
              <a:buFont typeface="Wingdings" pitchFamily="2" charset="2"/>
              <a:buNone/>
            </a:pPr>
            <a:r>
              <a:rPr lang="en-US" sz="2400" dirty="0">
                <a:latin typeface="Times New Roman" pitchFamily="18" charset="0"/>
                <a:cs typeface="Times New Roman" pitchFamily="18" charset="0"/>
                <a:sym typeface="Wingdings" pitchFamily="2" charset="2"/>
              </a:rPr>
              <a:t>                b) Default value</a:t>
            </a:r>
          </a:p>
          <a:p>
            <a:pPr marL="609600" indent="-609600">
              <a:lnSpc>
                <a:spcPct val="90000"/>
              </a:lnSpc>
              <a:buFont typeface="Wingdings" pitchFamily="2" charset="2"/>
              <a:buNone/>
            </a:pPr>
            <a:r>
              <a:rPr lang="en-US" sz="2400" dirty="0">
                <a:latin typeface="Times New Roman" pitchFamily="18" charset="0"/>
                <a:cs typeface="Times New Roman" pitchFamily="18" charset="0"/>
                <a:sym typeface="Wingdings" pitchFamily="2" charset="2"/>
              </a:rPr>
              <a:t>                c) List of values</a:t>
            </a:r>
          </a:p>
          <a:p>
            <a:pPr marL="609600" indent="-609600">
              <a:lnSpc>
                <a:spcPct val="90000"/>
              </a:lnSpc>
              <a:buFont typeface="Wingdings" pitchFamily="2" charset="2"/>
              <a:buNone/>
            </a:pPr>
            <a:r>
              <a:rPr lang="en-US" sz="2400" dirty="0">
                <a:latin typeface="Times New Roman" pitchFamily="18" charset="0"/>
                <a:cs typeface="Times New Roman" pitchFamily="18" charset="0"/>
                <a:sym typeface="Wingdings" pitchFamily="2" charset="2"/>
              </a:rPr>
              <a:t>                d) Check condition (fixed value)</a:t>
            </a:r>
          </a:p>
          <a:p>
            <a:pPr marL="609600" indent="-609600">
              <a:lnSpc>
                <a:spcPct val="90000"/>
              </a:lnSpc>
              <a:buFont typeface="Wingdings" pitchFamily="2" charset="2"/>
              <a:buNone/>
            </a:pPr>
            <a:r>
              <a:rPr lang="en-US" sz="2400" dirty="0">
                <a:latin typeface="Times New Roman" pitchFamily="18" charset="0"/>
                <a:cs typeface="Times New Roman" pitchFamily="18" charset="0"/>
                <a:sym typeface="Wingdings" pitchFamily="2" charset="2"/>
              </a:rPr>
              <a:t>              </a:t>
            </a:r>
          </a:p>
          <a:p>
            <a:pPr marL="609600" indent="-609600">
              <a:lnSpc>
                <a:spcPct val="90000"/>
              </a:lnSpc>
              <a:buFont typeface="Wingdings" pitchFamily="2" charset="2"/>
              <a:buNone/>
            </a:pPr>
            <a:endParaRPr lang="en-US" sz="2400" dirty="0">
              <a:latin typeface="Times New Roman" pitchFamily="18" charset="0"/>
              <a:cs typeface="Times New Roman" pitchFamily="18" charset="0"/>
              <a:sym typeface="Wingdings" pitchFamily="2" charset="2"/>
            </a:endParaRPr>
          </a:p>
          <a:p>
            <a:pPr marL="609600" indent="-609600">
              <a:lnSpc>
                <a:spcPct val="90000"/>
              </a:lnSpc>
              <a:buFont typeface="Wingdings" pitchFamily="2" charset="2"/>
              <a:buNone/>
            </a:pPr>
            <a:r>
              <a:rPr lang="en-US" sz="2400" dirty="0">
                <a:latin typeface="Times New Roman" pitchFamily="18" charset="0"/>
                <a:cs typeface="Times New Roman" pitchFamily="18" charset="0"/>
                <a:sym typeface="Wingdings" pitchFamily="2" charset="2"/>
              </a:rPr>
              <a:t>         </a:t>
            </a:r>
          </a:p>
          <a:p>
            <a:pPr marL="609600" indent="-609600">
              <a:lnSpc>
                <a:spcPct val="90000"/>
              </a:lnSpc>
              <a:buFont typeface="Wingdings" pitchFamily="2" charset="2"/>
              <a:buNone/>
            </a:pPr>
            <a:r>
              <a:rPr lang="en-US" sz="2400" dirty="0">
                <a:latin typeface="Times New Roman" pitchFamily="18" charset="0"/>
                <a:cs typeface="Times New Roman" pitchFamily="18" charset="0"/>
                <a:sym typeface="Wingdings" pitchFamily="2" charset="2"/>
              </a:rPr>
              <a:t>          </a:t>
            </a:r>
          </a:p>
          <a:p>
            <a:pPr marL="609600" indent="-609600">
              <a:lnSpc>
                <a:spcPct val="90000"/>
              </a:lnSpc>
              <a:buFont typeface="Wingdings" pitchFamily="2" charset="2"/>
              <a:buNone/>
            </a:pPr>
            <a:r>
              <a:rPr lang="en-US" sz="2400" dirty="0">
                <a:latin typeface="Times New Roman" pitchFamily="18" charset="0"/>
                <a:cs typeface="Times New Roman" pitchFamily="18" charset="0"/>
              </a:rPr>
              <a:t>     </a:t>
            </a:r>
          </a:p>
        </p:txBody>
      </p:sp>
    </p:spTree>
  </p:cSld>
  <p:clrMapOvr>
    <a:masterClrMapping/>
  </p:clrMapOvr>
  <p:transition/>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ED31596B-C649-4795-96BD-F25CB2AE1879}" type="datetime1">
              <a:rPr lang="en-US" smtClean="0"/>
              <a:pPr/>
              <a:t>1/14/2025</a:t>
            </a:fld>
            <a:endParaRPr lang="en-US"/>
          </a:p>
        </p:txBody>
      </p:sp>
      <p:sp>
        <p:nvSpPr>
          <p:cNvPr id="842754" name="Rectangle 2"/>
          <p:cNvSpPr>
            <a:spLocks noGrp="1" noChangeArrowheads="1"/>
          </p:cNvSpPr>
          <p:nvPr>
            <p:ph type="title"/>
          </p:nvPr>
        </p:nvSpPr>
        <p:spPr>
          <a:xfrm>
            <a:off x="457200" y="274638"/>
            <a:ext cx="8229600" cy="792162"/>
          </a:xfrm>
        </p:spPr>
        <p:txBody>
          <a:bodyPr>
            <a:normAutofit/>
          </a:bodyPr>
          <a:lstStyle/>
          <a:p>
            <a:r>
              <a:rPr lang="en-US" sz="2800" b="1" dirty="0">
                <a:latin typeface="Times New Roman" pitchFamily="18" charset="0"/>
                <a:cs typeface="Times New Roman" pitchFamily="18" charset="0"/>
              </a:rPr>
              <a:t>Types of DTD</a:t>
            </a:r>
          </a:p>
        </p:txBody>
      </p:sp>
      <p:sp>
        <p:nvSpPr>
          <p:cNvPr id="842755" name="Rectangle 3"/>
          <p:cNvSpPr>
            <a:spLocks noGrp="1" noChangeArrowheads="1"/>
          </p:cNvSpPr>
          <p:nvPr>
            <p:ph type="body" idx="1"/>
          </p:nvPr>
        </p:nvSpPr>
        <p:spPr/>
        <p:txBody>
          <a:bodyPr>
            <a:normAutofit/>
          </a:bodyPr>
          <a:lstStyle/>
          <a:p>
            <a:endParaRPr lang="en-US" sz="2400" dirty="0">
              <a:latin typeface="Times New Roman" pitchFamily="18" charset="0"/>
              <a:cs typeface="Times New Roman" pitchFamily="18" charset="0"/>
            </a:endParaRPr>
          </a:p>
          <a:p>
            <a:pPr>
              <a:buFont typeface="Wingdings" pitchFamily="2" charset="2"/>
              <a:buNone/>
            </a:pP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Internal DTD- DTD is declared inside the XML file, it must be wrapped inside the &lt;!DOCTYPE&gt; definition</a:t>
            </a:r>
          </a:p>
          <a:p>
            <a:endParaRPr lang="en-US" sz="2400" dirty="0">
              <a:latin typeface="Times New Roman" pitchFamily="18" charset="0"/>
              <a:cs typeface="Times New Roman" pitchFamily="18" charset="0"/>
            </a:endParaRPr>
          </a:p>
          <a:p>
            <a:pPr marL="342900" lvl="8" indent="-342900"/>
            <a:r>
              <a:rPr lang="en-US" sz="2400" dirty="0">
                <a:latin typeface="Times New Roman" pitchFamily="18" charset="0"/>
                <a:cs typeface="Times New Roman" pitchFamily="18" charset="0"/>
              </a:rPr>
              <a:t>External DTD– DTD in separate </a:t>
            </a:r>
            <a:r>
              <a:rPr lang="en-US" sz="2400" dirty="0" err="1">
                <a:latin typeface="Times New Roman" pitchFamily="18" charset="0"/>
                <a:cs typeface="Times New Roman" pitchFamily="18" charset="0"/>
              </a:rPr>
              <a:t>dtd</a:t>
            </a:r>
            <a:r>
              <a:rPr lang="en-US" sz="2400" dirty="0">
                <a:latin typeface="Times New Roman" pitchFamily="18" charset="0"/>
                <a:cs typeface="Times New Roman" pitchFamily="18" charset="0"/>
              </a:rPr>
              <a:t> file(structure of XML  file)</a:t>
            </a:r>
          </a:p>
          <a:p>
            <a:endParaRPr lang="en-US" sz="2400" dirty="0">
              <a:latin typeface="Times New Roman" pitchFamily="18" charset="0"/>
              <a:cs typeface="Times New Roman" pitchFamily="18" charset="0"/>
            </a:endParaRPr>
          </a:p>
        </p:txBody>
      </p:sp>
    </p:spTree>
  </p:cSld>
  <p:clrMapOvr>
    <a:masterClrMapping/>
  </p:clrMapOvr>
  <p:transition/>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Date Placeholder 4"/>
          <p:cNvSpPr>
            <a:spLocks noGrp="1"/>
          </p:cNvSpPr>
          <p:nvPr>
            <p:ph type="dt" sz="half" idx="11"/>
          </p:nvPr>
        </p:nvSpPr>
        <p:spPr/>
        <p:txBody>
          <a:bodyPr/>
          <a:lstStyle/>
          <a:p>
            <a:fld id="{2581D5E3-45F3-4536-B194-AB5D5B99A7C9}" type="datetime1">
              <a:rPr lang="en-US" smtClean="0"/>
              <a:pPr/>
              <a:t>1/14/2025</a:t>
            </a:fld>
            <a:endParaRPr lang="en-US"/>
          </a:p>
        </p:txBody>
      </p:sp>
      <p:sp>
        <p:nvSpPr>
          <p:cNvPr id="843778" name="Rectangle 2"/>
          <p:cNvSpPr>
            <a:spLocks noGrp="1" noChangeArrowheads="1"/>
          </p:cNvSpPr>
          <p:nvPr>
            <p:ph type="title"/>
          </p:nvPr>
        </p:nvSpPr>
        <p:spPr>
          <a:xfrm>
            <a:off x="457200" y="685800"/>
            <a:ext cx="8229600" cy="503238"/>
          </a:xfrm>
        </p:spPr>
        <p:txBody>
          <a:bodyPr>
            <a:noAutofit/>
          </a:bodyPr>
          <a:lstStyle/>
          <a:p>
            <a:r>
              <a:rPr lang="en-US" sz="2800" b="1" dirty="0">
                <a:latin typeface="Times New Roman" pitchFamily="18" charset="0"/>
                <a:cs typeface="Times New Roman" pitchFamily="18" charset="0"/>
              </a:rPr>
              <a:t>Example of Internal DTD</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pres?slideindex=1&amp;slidetitle="/>
              </a:rPr>
              <a:t>Eg</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843779" name="Rectangle 3"/>
          <p:cNvSpPr>
            <a:spLocks noGrp="1" noChangeArrowheads="1"/>
          </p:cNvSpPr>
          <p:nvPr>
            <p:ph type="body" idx="1"/>
          </p:nvPr>
        </p:nvSpPr>
        <p:spPr>
          <a:xfrm>
            <a:off x="685800" y="1828800"/>
            <a:ext cx="7772400" cy="3733800"/>
          </a:xfrm>
        </p:spPr>
        <p:txBody>
          <a:bodyPr>
            <a:noAutofit/>
          </a:bodyPr>
          <a:lstStyle/>
          <a:p>
            <a:pPr>
              <a:lnSpc>
                <a:spcPct val="90000"/>
              </a:lnSpc>
              <a:buFont typeface="Wingdings" pitchFamily="2" charset="2"/>
              <a:buNone/>
            </a:pPr>
            <a:r>
              <a:rPr lang="en-US" sz="2000" dirty="0">
                <a:latin typeface="Times New Roman" pitchFamily="18" charset="0"/>
                <a:cs typeface="Times New Roman" pitchFamily="18" charset="0"/>
              </a:rPr>
              <a:t> </a:t>
            </a:r>
          </a:p>
          <a:p>
            <a:pPr>
              <a:lnSpc>
                <a:spcPct val="90000"/>
              </a:lnSpc>
              <a:buFont typeface="Wingdings" pitchFamily="2" charset="2"/>
              <a:buNone/>
            </a:pPr>
            <a:r>
              <a:rPr lang="en-US" sz="2000" dirty="0">
                <a:solidFill>
                  <a:srgbClr val="008080"/>
                </a:solidFill>
                <a:latin typeface="Times New Roman" pitchFamily="18" charset="0"/>
                <a:cs typeface="Times New Roman" pitchFamily="18" charset="0"/>
              </a:rPr>
              <a:t>&lt;?xml version="1.0" encoding="UTF-8"?&gt;</a:t>
            </a:r>
            <a:endParaRPr lang="en-US" sz="2000" dirty="0">
              <a:latin typeface="Times New Roman" pitchFamily="18" charset="0"/>
              <a:cs typeface="Times New Roman" pitchFamily="18" charset="0"/>
            </a:endParaRPr>
          </a:p>
          <a:p>
            <a:pPr>
              <a:lnSpc>
                <a:spcPct val="90000"/>
              </a:lnSpc>
              <a:buFont typeface="Wingdings" pitchFamily="2" charset="2"/>
              <a:buNone/>
            </a:pPr>
            <a:r>
              <a:rPr lang="en-US" sz="2000" dirty="0">
                <a:solidFill>
                  <a:srgbClr val="000080"/>
                </a:solidFill>
                <a:latin typeface="Times New Roman" pitchFamily="18" charset="0"/>
                <a:cs typeface="Times New Roman" pitchFamily="18" charset="0"/>
              </a:rPr>
              <a:t>&lt;!DOCTYPE Book</a:t>
            </a:r>
            <a:endParaRPr lang="en-US" sz="2000" dirty="0">
              <a:latin typeface="Times New Roman" pitchFamily="18" charset="0"/>
              <a:cs typeface="Times New Roman" pitchFamily="18" charset="0"/>
            </a:endParaRPr>
          </a:p>
          <a:p>
            <a:pPr>
              <a:lnSpc>
                <a:spcPct val="90000"/>
              </a:lnSpc>
              <a:buFont typeface="Wingdings" pitchFamily="2" charset="2"/>
              <a:buNone/>
            </a:pPr>
            <a:r>
              <a:rPr lang="en-US" sz="2000" dirty="0">
                <a:solidFill>
                  <a:srgbClr val="000080"/>
                </a:solidFill>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a:lnSpc>
                <a:spcPct val="90000"/>
              </a:lnSpc>
              <a:buFont typeface="Wingdings" pitchFamily="2" charset="2"/>
              <a:buNone/>
            </a:pPr>
            <a:r>
              <a:rPr lang="en-US" sz="2000" dirty="0">
                <a:solidFill>
                  <a:srgbClr val="000080"/>
                </a:solidFill>
                <a:latin typeface="Times New Roman" pitchFamily="18" charset="0"/>
                <a:cs typeface="Times New Roman" pitchFamily="18" charset="0"/>
              </a:rPr>
              <a:t>     &lt;!ELEMENT Book (Title, Pages)&gt;</a:t>
            </a:r>
            <a:endParaRPr lang="en-US" sz="2000" dirty="0">
              <a:latin typeface="Times New Roman" pitchFamily="18" charset="0"/>
              <a:cs typeface="Times New Roman" pitchFamily="18" charset="0"/>
            </a:endParaRPr>
          </a:p>
          <a:p>
            <a:pPr>
              <a:lnSpc>
                <a:spcPct val="90000"/>
              </a:lnSpc>
              <a:buFont typeface="Wingdings" pitchFamily="2" charset="2"/>
              <a:buNone/>
            </a:pPr>
            <a:r>
              <a:rPr lang="en-US" sz="2000" dirty="0">
                <a:solidFill>
                  <a:srgbClr val="000080"/>
                </a:solidFill>
                <a:latin typeface="Times New Roman" pitchFamily="18" charset="0"/>
                <a:cs typeface="Times New Roman" pitchFamily="18" charset="0"/>
              </a:rPr>
              <a:t>     &lt;!ELEMENT Title (#PCDATA)&gt;</a:t>
            </a:r>
            <a:endParaRPr lang="en-US" sz="2000" dirty="0">
              <a:latin typeface="Times New Roman" pitchFamily="18" charset="0"/>
              <a:cs typeface="Times New Roman" pitchFamily="18" charset="0"/>
            </a:endParaRPr>
          </a:p>
          <a:p>
            <a:pPr>
              <a:lnSpc>
                <a:spcPct val="90000"/>
              </a:lnSpc>
              <a:buFont typeface="Wingdings" pitchFamily="2" charset="2"/>
              <a:buNone/>
            </a:pPr>
            <a:r>
              <a:rPr lang="en-US" sz="2000" dirty="0">
                <a:solidFill>
                  <a:srgbClr val="000080"/>
                </a:solidFill>
                <a:latin typeface="Times New Roman" pitchFamily="18" charset="0"/>
                <a:cs typeface="Times New Roman" pitchFamily="18" charset="0"/>
              </a:rPr>
              <a:t>     &lt;!ELEMENT Pages (#PCDATA)&gt;</a:t>
            </a:r>
            <a:endParaRPr lang="en-US" sz="2000" dirty="0">
              <a:latin typeface="Times New Roman" pitchFamily="18" charset="0"/>
              <a:cs typeface="Times New Roman" pitchFamily="18" charset="0"/>
            </a:endParaRPr>
          </a:p>
          <a:p>
            <a:pPr>
              <a:lnSpc>
                <a:spcPct val="90000"/>
              </a:lnSpc>
              <a:buFont typeface="Wingdings" pitchFamily="2" charset="2"/>
              <a:buNone/>
            </a:pPr>
            <a:r>
              <a:rPr lang="en-US" sz="2000" dirty="0">
                <a:solidFill>
                  <a:srgbClr val="000080"/>
                </a:solidFill>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a:lnSpc>
                <a:spcPct val="90000"/>
              </a:lnSpc>
              <a:buFont typeface="Wingdings" pitchFamily="2" charset="2"/>
              <a:buNone/>
            </a:pPr>
            <a:r>
              <a:rPr lang="en-US" sz="2000" dirty="0">
                <a:solidFill>
                  <a:srgbClr val="000080"/>
                </a:solidFill>
                <a:latin typeface="Times New Roman" pitchFamily="18" charset="0"/>
                <a:cs typeface="Times New Roman" pitchFamily="18" charset="0"/>
              </a:rPr>
              <a:t> &gt;</a:t>
            </a:r>
            <a:endParaRPr lang="en-US" sz="2000" dirty="0">
              <a:latin typeface="Times New Roman" pitchFamily="18" charset="0"/>
              <a:cs typeface="Times New Roman" pitchFamily="18" charset="0"/>
            </a:endParaRPr>
          </a:p>
          <a:p>
            <a:pPr>
              <a:lnSpc>
                <a:spcPct val="90000"/>
              </a:lnSpc>
              <a:buFont typeface="Wingdings" pitchFamily="2" charset="2"/>
              <a:buNone/>
            </a:pPr>
            <a:r>
              <a:rPr lang="en-US" sz="2000" dirty="0">
                <a:solidFill>
                  <a:srgbClr val="000000"/>
                </a:solidFill>
                <a:latin typeface="Times New Roman" pitchFamily="18" charset="0"/>
                <a:cs typeface="Times New Roman" pitchFamily="18" charset="0"/>
              </a:rPr>
              <a:t>    </a:t>
            </a:r>
            <a:r>
              <a:rPr lang="en-US" sz="2000" dirty="0">
                <a:solidFill>
                  <a:srgbClr val="0000FF"/>
                </a:solidFill>
                <a:latin typeface="Times New Roman" pitchFamily="18" charset="0"/>
                <a:cs typeface="Times New Roman" pitchFamily="18" charset="0"/>
              </a:rPr>
              <a:t>&lt;</a:t>
            </a:r>
            <a:r>
              <a:rPr lang="en-US" sz="2000" dirty="0">
                <a:solidFill>
                  <a:srgbClr val="800000"/>
                </a:solidFill>
                <a:latin typeface="Times New Roman" pitchFamily="18" charset="0"/>
                <a:cs typeface="Times New Roman" pitchFamily="18" charset="0"/>
              </a:rPr>
              <a:t>Book</a:t>
            </a:r>
            <a:r>
              <a:rPr lang="en-US" sz="2000" dirty="0">
                <a:solidFill>
                  <a:srgbClr val="0000FF"/>
                </a:solidFill>
                <a:latin typeface="Times New Roman" pitchFamily="18" charset="0"/>
                <a:cs typeface="Times New Roman" pitchFamily="18" charset="0"/>
              </a:rPr>
              <a:t>&gt;</a:t>
            </a:r>
            <a:endParaRPr lang="en-US" sz="2000" dirty="0">
              <a:latin typeface="Times New Roman" pitchFamily="18" charset="0"/>
              <a:cs typeface="Times New Roman" pitchFamily="18" charset="0"/>
            </a:endParaRPr>
          </a:p>
          <a:p>
            <a:pPr>
              <a:lnSpc>
                <a:spcPct val="90000"/>
              </a:lnSpc>
              <a:buFont typeface="Wingdings" pitchFamily="2" charset="2"/>
              <a:buNone/>
            </a:pPr>
            <a:r>
              <a:rPr lang="en-US" sz="2000" dirty="0">
                <a:solidFill>
                  <a:srgbClr val="000000"/>
                </a:solidFill>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a:lnSpc>
                <a:spcPct val="90000"/>
              </a:lnSpc>
              <a:buFont typeface="Wingdings" pitchFamily="2" charset="2"/>
              <a:buNone/>
            </a:pPr>
            <a:r>
              <a:rPr lang="en-US" sz="2000" dirty="0">
                <a:solidFill>
                  <a:srgbClr val="000000"/>
                </a:solidFill>
                <a:latin typeface="Times New Roman" pitchFamily="18" charset="0"/>
                <a:cs typeface="Times New Roman" pitchFamily="18" charset="0"/>
              </a:rPr>
              <a:t>       	</a:t>
            </a:r>
            <a:r>
              <a:rPr lang="en-US" sz="2000" dirty="0">
                <a:solidFill>
                  <a:srgbClr val="0000FF"/>
                </a:solidFill>
                <a:latin typeface="Times New Roman" pitchFamily="18" charset="0"/>
                <a:cs typeface="Times New Roman" pitchFamily="18" charset="0"/>
              </a:rPr>
              <a:t>&lt;</a:t>
            </a:r>
            <a:r>
              <a:rPr lang="en-US" sz="2000" dirty="0">
                <a:solidFill>
                  <a:srgbClr val="800000"/>
                </a:solidFill>
                <a:latin typeface="Times New Roman" pitchFamily="18" charset="0"/>
                <a:cs typeface="Times New Roman" pitchFamily="18" charset="0"/>
              </a:rPr>
              <a:t>Title</a:t>
            </a:r>
            <a:r>
              <a:rPr lang="en-US" sz="2000" dirty="0">
                <a:solidFill>
                  <a:srgbClr val="0000FF"/>
                </a:solidFill>
                <a:latin typeface="Times New Roman" pitchFamily="18" charset="0"/>
                <a:cs typeface="Times New Roman" pitchFamily="18" charset="0"/>
              </a:rPr>
              <a:t>&gt;</a:t>
            </a:r>
            <a:r>
              <a:rPr lang="en-US" sz="2000" dirty="0">
                <a:solidFill>
                  <a:srgbClr val="000000"/>
                </a:solidFill>
                <a:latin typeface="Times New Roman" pitchFamily="18" charset="0"/>
                <a:cs typeface="Times New Roman" pitchFamily="18" charset="0"/>
              </a:rPr>
              <a:t> XML Era </a:t>
            </a:r>
            <a:r>
              <a:rPr lang="en-US" sz="2000" dirty="0">
                <a:solidFill>
                  <a:srgbClr val="0000FF"/>
                </a:solidFill>
                <a:latin typeface="Times New Roman" pitchFamily="18" charset="0"/>
                <a:cs typeface="Times New Roman" pitchFamily="18" charset="0"/>
              </a:rPr>
              <a:t>&lt;/</a:t>
            </a:r>
            <a:r>
              <a:rPr lang="en-US" sz="2000" dirty="0">
                <a:solidFill>
                  <a:srgbClr val="800000"/>
                </a:solidFill>
                <a:latin typeface="Times New Roman" pitchFamily="18" charset="0"/>
                <a:cs typeface="Times New Roman" pitchFamily="18" charset="0"/>
              </a:rPr>
              <a:t>Title</a:t>
            </a:r>
            <a:r>
              <a:rPr lang="en-US" sz="2000" dirty="0">
                <a:solidFill>
                  <a:srgbClr val="0000FF"/>
                </a:solidFill>
                <a:latin typeface="Times New Roman" pitchFamily="18" charset="0"/>
                <a:cs typeface="Times New Roman" pitchFamily="18" charset="0"/>
              </a:rPr>
              <a:t>&gt;</a:t>
            </a:r>
            <a:endParaRPr lang="en-US" sz="2000" dirty="0">
              <a:latin typeface="Times New Roman" pitchFamily="18" charset="0"/>
              <a:cs typeface="Times New Roman" pitchFamily="18" charset="0"/>
            </a:endParaRPr>
          </a:p>
          <a:p>
            <a:pPr>
              <a:lnSpc>
                <a:spcPct val="90000"/>
              </a:lnSpc>
              <a:buFont typeface="Wingdings" pitchFamily="2" charset="2"/>
              <a:buNone/>
            </a:pPr>
            <a:r>
              <a:rPr lang="en-US" sz="2000" dirty="0">
                <a:solidFill>
                  <a:srgbClr val="000000"/>
                </a:solidFill>
                <a:latin typeface="Times New Roman" pitchFamily="18" charset="0"/>
                <a:cs typeface="Times New Roman" pitchFamily="18" charset="0"/>
              </a:rPr>
              <a:t>       	</a:t>
            </a:r>
            <a:r>
              <a:rPr lang="en-US" sz="2000" dirty="0">
                <a:solidFill>
                  <a:srgbClr val="0000FF"/>
                </a:solidFill>
                <a:latin typeface="Times New Roman" pitchFamily="18" charset="0"/>
                <a:cs typeface="Times New Roman" pitchFamily="18" charset="0"/>
              </a:rPr>
              <a:t>&lt;</a:t>
            </a:r>
            <a:r>
              <a:rPr lang="en-US" sz="2000" dirty="0">
                <a:solidFill>
                  <a:srgbClr val="800000"/>
                </a:solidFill>
                <a:latin typeface="Times New Roman" pitchFamily="18" charset="0"/>
                <a:cs typeface="Times New Roman" pitchFamily="18" charset="0"/>
              </a:rPr>
              <a:t>Pages</a:t>
            </a:r>
            <a:r>
              <a:rPr lang="en-US" sz="2000" dirty="0">
                <a:solidFill>
                  <a:srgbClr val="0000FF"/>
                </a:solidFill>
                <a:latin typeface="Times New Roman" pitchFamily="18" charset="0"/>
                <a:cs typeface="Times New Roman" pitchFamily="18" charset="0"/>
              </a:rPr>
              <a:t>&gt;</a:t>
            </a:r>
            <a:r>
              <a:rPr lang="en-US" sz="2000" dirty="0">
                <a:solidFill>
                  <a:srgbClr val="000000"/>
                </a:solidFill>
                <a:latin typeface="Times New Roman" pitchFamily="18" charset="0"/>
                <a:cs typeface="Times New Roman" pitchFamily="18" charset="0"/>
              </a:rPr>
              <a:t>1000</a:t>
            </a:r>
            <a:r>
              <a:rPr lang="en-US" sz="2000" dirty="0">
                <a:solidFill>
                  <a:srgbClr val="0000FF"/>
                </a:solidFill>
                <a:latin typeface="Times New Roman" pitchFamily="18" charset="0"/>
                <a:cs typeface="Times New Roman" pitchFamily="18" charset="0"/>
              </a:rPr>
              <a:t>&lt;/</a:t>
            </a:r>
            <a:r>
              <a:rPr lang="en-US" sz="2000" dirty="0">
                <a:solidFill>
                  <a:srgbClr val="800000"/>
                </a:solidFill>
                <a:latin typeface="Times New Roman" pitchFamily="18" charset="0"/>
                <a:cs typeface="Times New Roman" pitchFamily="18" charset="0"/>
              </a:rPr>
              <a:t>Pages</a:t>
            </a:r>
            <a:r>
              <a:rPr lang="en-US" sz="2000" dirty="0">
                <a:solidFill>
                  <a:srgbClr val="0000FF"/>
                </a:solidFill>
                <a:latin typeface="Times New Roman" pitchFamily="18" charset="0"/>
                <a:cs typeface="Times New Roman" pitchFamily="18" charset="0"/>
              </a:rPr>
              <a:t>&gt;</a:t>
            </a:r>
            <a:endParaRPr lang="en-US" sz="2000" dirty="0">
              <a:latin typeface="Times New Roman" pitchFamily="18" charset="0"/>
              <a:cs typeface="Times New Roman" pitchFamily="18" charset="0"/>
            </a:endParaRPr>
          </a:p>
          <a:p>
            <a:pPr>
              <a:lnSpc>
                <a:spcPct val="90000"/>
              </a:lnSpc>
              <a:buFont typeface="Wingdings" pitchFamily="2" charset="2"/>
              <a:buNone/>
            </a:pPr>
            <a:r>
              <a:rPr lang="en-US" sz="2000" dirty="0">
                <a:solidFill>
                  <a:srgbClr val="000000"/>
                </a:solidFill>
                <a:latin typeface="Times New Roman" pitchFamily="18" charset="0"/>
                <a:cs typeface="Times New Roman" pitchFamily="18" charset="0"/>
              </a:rPr>
              <a:t>   </a:t>
            </a:r>
            <a:endParaRPr lang="en-US" sz="2000" dirty="0">
              <a:latin typeface="Times New Roman" pitchFamily="18" charset="0"/>
              <a:cs typeface="Times New Roman" pitchFamily="18" charset="0"/>
            </a:endParaRPr>
          </a:p>
          <a:p>
            <a:pPr>
              <a:lnSpc>
                <a:spcPct val="90000"/>
              </a:lnSpc>
              <a:buFont typeface="Wingdings" pitchFamily="2" charset="2"/>
              <a:buNone/>
            </a:pPr>
            <a:r>
              <a:rPr lang="en-US" sz="2000" dirty="0">
                <a:solidFill>
                  <a:srgbClr val="000000"/>
                </a:solidFill>
                <a:latin typeface="Times New Roman" pitchFamily="18" charset="0"/>
                <a:cs typeface="Times New Roman" pitchFamily="18" charset="0"/>
              </a:rPr>
              <a:t>     </a:t>
            </a:r>
            <a:r>
              <a:rPr lang="en-US" sz="2000" dirty="0">
                <a:solidFill>
                  <a:srgbClr val="0000FF"/>
                </a:solidFill>
                <a:latin typeface="Times New Roman" pitchFamily="18" charset="0"/>
                <a:cs typeface="Times New Roman" pitchFamily="18" charset="0"/>
              </a:rPr>
              <a:t>&lt;/</a:t>
            </a:r>
            <a:r>
              <a:rPr lang="en-US" sz="2000" dirty="0">
                <a:solidFill>
                  <a:srgbClr val="800000"/>
                </a:solidFill>
                <a:latin typeface="Times New Roman" pitchFamily="18" charset="0"/>
                <a:cs typeface="Times New Roman" pitchFamily="18" charset="0"/>
              </a:rPr>
              <a:t>Book</a:t>
            </a:r>
            <a:r>
              <a:rPr lang="en-US" sz="2000" dirty="0">
                <a:solidFill>
                  <a:srgbClr val="0000FF"/>
                </a:solidFill>
                <a:latin typeface="Times New Roman" pitchFamily="18" charset="0"/>
                <a:cs typeface="Times New Roman" pitchFamily="18" charset="0"/>
              </a:rPr>
              <a:t>&gt;</a:t>
            </a:r>
            <a:endParaRPr lang="en-US" sz="2000" dirty="0">
              <a:latin typeface="Times New Roman" pitchFamily="18" charset="0"/>
              <a:cs typeface="Times New Roman" pitchFamily="18" charset="0"/>
            </a:endParaRPr>
          </a:p>
          <a:p>
            <a:pPr>
              <a:lnSpc>
                <a:spcPct val="90000"/>
              </a:lnSpc>
              <a:buFont typeface="Wingdings" pitchFamily="2" charset="2"/>
              <a:buNone/>
            </a:pPr>
            <a:r>
              <a:rPr lang="en-US" sz="2000" dirty="0">
                <a:latin typeface="Times New Roman" pitchFamily="18" charset="0"/>
                <a:cs typeface="Times New Roman" pitchFamily="18" charset="0"/>
              </a:rPr>
              <a:t> </a:t>
            </a:r>
          </a:p>
          <a:p>
            <a:pPr>
              <a:lnSpc>
                <a:spcPct val="90000"/>
              </a:lnSpc>
            </a:pPr>
            <a:endParaRPr lang="en-US" sz="2000" dirty="0">
              <a:latin typeface="Times New Roman" pitchFamily="18" charset="0"/>
              <a:cs typeface="Times New Roman" pitchFamily="18" charset="0"/>
            </a:endParaRPr>
          </a:p>
        </p:txBody>
      </p:sp>
      <p:sp>
        <p:nvSpPr>
          <p:cNvPr id="843780" name="AutoShape 4"/>
          <p:cNvSpPr>
            <a:spLocks/>
          </p:cNvSpPr>
          <p:nvPr/>
        </p:nvSpPr>
        <p:spPr bwMode="auto">
          <a:xfrm>
            <a:off x="4724400" y="2895600"/>
            <a:ext cx="228600" cy="1371600"/>
          </a:xfrm>
          <a:prstGeom prst="rightBrace">
            <a:avLst>
              <a:gd name="adj1" fmla="val 46154"/>
              <a:gd name="adj2" fmla="val 50000"/>
            </a:avLst>
          </a:prstGeom>
          <a:noFill/>
          <a:ln w="9525">
            <a:solidFill>
              <a:schemeClr val="tx1"/>
            </a:solidFill>
            <a:round/>
            <a:headEnd/>
            <a:tailEnd/>
          </a:ln>
          <a:effectLst/>
        </p:spPr>
        <p:txBody>
          <a:bodyPr wrap="none" anchor="ctr"/>
          <a:lstStyle/>
          <a:p>
            <a:endParaRPr lang="en-US"/>
          </a:p>
        </p:txBody>
      </p:sp>
      <p:sp>
        <p:nvSpPr>
          <p:cNvPr id="843781" name="Rectangle 5"/>
          <p:cNvSpPr>
            <a:spLocks noChangeArrowheads="1"/>
          </p:cNvSpPr>
          <p:nvPr/>
        </p:nvSpPr>
        <p:spPr bwMode="auto">
          <a:xfrm>
            <a:off x="5181600" y="3124200"/>
            <a:ext cx="1600200" cy="533400"/>
          </a:xfrm>
          <a:prstGeom prst="rect">
            <a:avLst/>
          </a:prstGeom>
          <a:noFill/>
          <a:ln w="9525">
            <a:noFill/>
            <a:miter lim="800000"/>
            <a:headEnd/>
            <a:tailEnd/>
          </a:ln>
          <a:effectLst/>
        </p:spPr>
        <p:txBody>
          <a:bodyPr wrap="none" anchor="ctr"/>
          <a:lstStyle/>
          <a:p>
            <a:pPr algn="l" eaLnBrk="1" hangingPunct="1"/>
            <a:r>
              <a:rPr lang="en-US" sz="2400" b="1" dirty="0">
                <a:latin typeface="Times New Roman" pitchFamily="18" charset="0"/>
              </a:rPr>
              <a:t>DTD</a:t>
            </a:r>
          </a:p>
        </p:txBody>
      </p:sp>
      <p:sp>
        <p:nvSpPr>
          <p:cNvPr id="843782" name="AutoShape 6"/>
          <p:cNvSpPr>
            <a:spLocks/>
          </p:cNvSpPr>
          <p:nvPr/>
        </p:nvSpPr>
        <p:spPr bwMode="auto">
          <a:xfrm>
            <a:off x="4572000" y="4648200"/>
            <a:ext cx="381000" cy="1828800"/>
          </a:xfrm>
          <a:prstGeom prst="rightBrace">
            <a:avLst>
              <a:gd name="adj1" fmla="val 36923"/>
              <a:gd name="adj2" fmla="val 50000"/>
            </a:avLst>
          </a:prstGeom>
          <a:noFill/>
          <a:ln w="9525">
            <a:solidFill>
              <a:schemeClr val="tx1"/>
            </a:solidFill>
            <a:round/>
            <a:headEnd/>
            <a:tailEnd/>
          </a:ln>
          <a:effectLst/>
        </p:spPr>
        <p:txBody>
          <a:bodyPr wrap="none" anchor="ctr"/>
          <a:lstStyle/>
          <a:p>
            <a:endParaRPr lang="en-US"/>
          </a:p>
        </p:txBody>
      </p:sp>
      <p:sp>
        <p:nvSpPr>
          <p:cNvPr id="843783" name="Rectangle 7"/>
          <p:cNvSpPr>
            <a:spLocks noChangeArrowheads="1"/>
          </p:cNvSpPr>
          <p:nvPr/>
        </p:nvSpPr>
        <p:spPr bwMode="auto">
          <a:xfrm>
            <a:off x="4876800" y="5105400"/>
            <a:ext cx="1447800" cy="533400"/>
          </a:xfrm>
          <a:prstGeom prst="rect">
            <a:avLst/>
          </a:prstGeom>
          <a:noFill/>
          <a:ln w="9525">
            <a:noFill/>
            <a:miter lim="800000"/>
            <a:headEnd/>
            <a:tailEnd/>
          </a:ln>
          <a:effectLst/>
        </p:spPr>
        <p:txBody>
          <a:bodyPr wrap="none" anchor="ctr"/>
          <a:lstStyle/>
          <a:p>
            <a:endParaRPr lang="en-US"/>
          </a:p>
        </p:txBody>
      </p:sp>
      <p:sp>
        <p:nvSpPr>
          <p:cNvPr id="843784" name="Rectangle 8"/>
          <p:cNvSpPr>
            <a:spLocks noChangeArrowheads="1"/>
          </p:cNvSpPr>
          <p:nvPr/>
        </p:nvSpPr>
        <p:spPr bwMode="auto">
          <a:xfrm>
            <a:off x="5181600" y="5181600"/>
            <a:ext cx="1295400" cy="457200"/>
          </a:xfrm>
          <a:prstGeom prst="rect">
            <a:avLst/>
          </a:prstGeom>
          <a:noFill/>
          <a:ln w="9525">
            <a:noFill/>
            <a:miter lim="800000"/>
            <a:headEnd/>
            <a:tailEnd/>
          </a:ln>
          <a:effectLst/>
        </p:spPr>
        <p:txBody>
          <a:bodyPr wrap="none" anchor="ctr"/>
          <a:lstStyle/>
          <a:p>
            <a:pPr eaLnBrk="1" hangingPunct="1"/>
            <a:r>
              <a:rPr lang="en-US" sz="2400" b="1" dirty="0">
                <a:latin typeface="Times New Roman" pitchFamily="18" charset="0"/>
              </a:rPr>
              <a:t>XML Data</a:t>
            </a:r>
          </a:p>
        </p:txBody>
      </p:sp>
      <p:sp>
        <p:nvSpPr>
          <p:cNvPr id="11" name="Rectangle 10"/>
          <p:cNvSpPr/>
          <p:nvPr/>
        </p:nvSpPr>
        <p:spPr>
          <a:xfrm>
            <a:off x="838200" y="1066800"/>
            <a:ext cx="7924800" cy="923330"/>
          </a:xfrm>
          <a:prstGeom prst="rect">
            <a:avLst/>
          </a:prstGeom>
        </p:spPr>
        <p:txBody>
          <a:bodyPr wrap="square">
            <a:spAutoFit/>
          </a:bodyPr>
          <a:lstStyle/>
          <a:p>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The DTD is declared inside the XML file, it must be wrapped inside the &lt;!DOCTYPE&gt; definition</a:t>
            </a:r>
          </a:p>
        </p:txBody>
      </p:sp>
    </p:spTree>
  </p:cSld>
  <p:clrMapOvr>
    <a:masterClrMapping/>
  </p:clrMapOvr>
  <p:transition/>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438BE0E9-F118-4141-B3D1-33708AF2573D}" type="datetime1">
              <a:rPr lang="en-US" smtClean="0"/>
              <a:pPr/>
              <a:t>1/14/2025</a:t>
            </a:fld>
            <a:endParaRPr lang="en-US"/>
          </a:p>
        </p:txBody>
      </p:sp>
      <p:sp>
        <p:nvSpPr>
          <p:cNvPr id="844802" name="Rectangle 2"/>
          <p:cNvSpPr>
            <a:spLocks noGrp="1" noChangeArrowheads="1"/>
          </p:cNvSpPr>
          <p:nvPr>
            <p:ph type="title"/>
          </p:nvPr>
        </p:nvSpPr>
        <p:spPr/>
        <p:txBody>
          <a:bodyPr>
            <a:normAutofit/>
          </a:bodyPr>
          <a:lstStyle/>
          <a:p>
            <a:r>
              <a:rPr lang="en-US" sz="2800" b="1" dirty="0">
                <a:latin typeface="Times New Roman" pitchFamily="18" charset="0"/>
                <a:cs typeface="Times New Roman" pitchFamily="18" charset="0"/>
              </a:rPr>
              <a:t>Example of External DTD</a:t>
            </a:r>
          </a:p>
        </p:txBody>
      </p:sp>
      <p:sp>
        <p:nvSpPr>
          <p:cNvPr id="844803" name="Rectangle 3"/>
          <p:cNvSpPr>
            <a:spLocks noGrp="1" noChangeArrowheads="1"/>
          </p:cNvSpPr>
          <p:nvPr>
            <p:ph type="body" idx="1"/>
          </p:nvPr>
        </p:nvSpPr>
        <p:spPr>
          <a:xfrm>
            <a:off x="304800" y="1981200"/>
            <a:ext cx="8382000" cy="4114800"/>
          </a:xfrm>
        </p:spPr>
        <p:txBody>
          <a:bodyPr/>
          <a:lstStyle/>
          <a:p>
            <a:pPr>
              <a:buFont typeface="Wingdings" pitchFamily="2" charset="2"/>
              <a:buNone/>
            </a:pPr>
            <a:r>
              <a:rPr lang="en-US" sz="2800" dirty="0">
                <a:latin typeface="Times New Roman" pitchFamily="18" charset="0"/>
                <a:cs typeface="Times New Roman" pitchFamily="18" charset="0"/>
              </a:rPr>
              <a:t>&lt;!ELEMENT Library (Books) &gt;</a:t>
            </a:r>
          </a:p>
          <a:p>
            <a:pPr>
              <a:buFont typeface="Wingdings" pitchFamily="2" charset="2"/>
              <a:buNone/>
            </a:pPr>
            <a:r>
              <a:rPr lang="en-US" sz="2800" dirty="0">
                <a:latin typeface="Times New Roman" pitchFamily="18" charset="0"/>
                <a:cs typeface="Times New Roman" pitchFamily="18" charset="0"/>
              </a:rPr>
              <a:t>&lt;!ELEMENT Books (Book) &gt;</a:t>
            </a:r>
          </a:p>
          <a:p>
            <a:pPr>
              <a:buFont typeface="Wingdings" pitchFamily="2" charset="2"/>
              <a:buNone/>
            </a:pPr>
            <a:r>
              <a:rPr lang="en-US" sz="2800" dirty="0">
                <a:latin typeface="Times New Roman" pitchFamily="18" charset="0"/>
                <a:cs typeface="Times New Roman" pitchFamily="18" charset="0"/>
              </a:rPr>
              <a:t> &lt;!ELEMENT Book (</a:t>
            </a:r>
            <a:r>
              <a:rPr lang="en-US" sz="2800" dirty="0" err="1">
                <a:latin typeface="Times New Roman" pitchFamily="18" charset="0"/>
                <a:cs typeface="Times New Roman" pitchFamily="18" charset="0"/>
              </a:rPr>
              <a:t>BkId,BName,BAuthors</a:t>
            </a:r>
            <a:r>
              <a:rPr lang="en-US" sz="2800" dirty="0">
                <a:latin typeface="Times New Roman" pitchFamily="18" charset="0"/>
                <a:cs typeface="Times New Roman" pitchFamily="18" charset="0"/>
              </a:rPr>
              <a:t>) &gt;</a:t>
            </a:r>
          </a:p>
          <a:p>
            <a:pPr>
              <a:buFont typeface="Wingdings" pitchFamily="2" charset="2"/>
              <a:buNone/>
            </a:pPr>
            <a:r>
              <a:rPr lang="en-US" sz="2800" dirty="0">
                <a:latin typeface="Times New Roman" pitchFamily="18" charset="0"/>
                <a:cs typeface="Times New Roman" pitchFamily="18" charset="0"/>
              </a:rPr>
              <a:t> &lt;!ELEMENT </a:t>
            </a:r>
            <a:r>
              <a:rPr lang="en-US" sz="2800" dirty="0" err="1">
                <a:latin typeface="Times New Roman" pitchFamily="18" charset="0"/>
                <a:cs typeface="Times New Roman" pitchFamily="18" charset="0"/>
              </a:rPr>
              <a:t>BkId</a:t>
            </a:r>
            <a:r>
              <a:rPr lang="en-US" sz="2800" dirty="0">
                <a:latin typeface="Times New Roman" pitchFamily="18" charset="0"/>
                <a:cs typeface="Times New Roman" pitchFamily="18" charset="0"/>
              </a:rPr>
              <a:t> (#PCDATA) &gt;</a:t>
            </a:r>
          </a:p>
          <a:p>
            <a:pPr>
              <a:buFont typeface="Wingdings" pitchFamily="2" charset="2"/>
              <a:buNone/>
            </a:pPr>
            <a:r>
              <a:rPr lang="en-US" sz="2800" dirty="0">
                <a:latin typeface="Times New Roman" pitchFamily="18" charset="0"/>
                <a:cs typeface="Times New Roman" pitchFamily="18" charset="0"/>
              </a:rPr>
              <a:t> &lt;!ELEMENT </a:t>
            </a:r>
            <a:r>
              <a:rPr lang="en-US" sz="2800" dirty="0" err="1">
                <a:latin typeface="Times New Roman" pitchFamily="18" charset="0"/>
                <a:cs typeface="Times New Roman" pitchFamily="18" charset="0"/>
              </a:rPr>
              <a:t>BName</a:t>
            </a:r>
            <a:r>
              <a:rPr lang="en-US" sz="2800" dirty="0">
                <a:latin typeface="Times New Roman" pitchFamily="18" charset="0"/>
                <a:cs typeface="Times New Roman" pitchFamily="18" charset="0"/>
              </a:rPr>
              <a:t> (#PCDATA) &gt;</a:t>
            </a:r>
          </a:p>
          <a:p>
            <a:pPr>
              <a:buFont typeface="Wingdings" pitchFamily="2" charset="2"/>
              <a:buNone/>
            </a:pPr>
            <a:r>
              <a:rPr lang="en-US" sz="2800" dirty="0">
                <a:latin typeface="Times New Roman" pitchFamily="18" charset="0"/>
                <a:cs typeface="Times New Roman" pitchFamily="18" charset="0"/>
              </a:rPr>
              <a:t> &lt;!ELEMENT </a:t>
            </a:r>
            <a:r>
              <a:rPr lang="en-US" sz="2800" dirty="0" err="1">
                <a:latin typeface="Times New Roman" pitchFamily="18" charset="0"/>
                <a:cs typeface="Times New Roman" pitchFamily="18" charset="0"/>
              </a:rPr>
              <a:t>BAuthors</a:t>
            </a:r>
            <a:r>
              <a:rPr lang="en-US" sz="2800" dirty="0">
                <a:latin typeface="Times New Roman" pitchFamily="18" charset="0"/>
                <a:cs typeface="Times New Roman" pitchFamily="18" charset="0"/>
              </a:rPr>
              <a:t> (#PCDATA) &gt;</a:t>
            </a:r>
          </a:p>
          <a:p>
            <a:pPr>
              <a:buFont typeface="Wingdings" pitchFamily="2" charset="2"/>
              <a:buNone/>
            </a:pPr>
            <a:r>
              <a:rPr lang="en-US" sz="2800" dirty="0">
                <a:latin typeface="Times New Roman" pitchFamily="18" charset="0"/>
                <a:cs typeface="Times New Roman" pitchFamily="18" charset="0"/>
              </a:rPr>
              <a:t>---------------------------------------------------------</a:t>
            </a:r>
          </a:p>
          <a:p>
            <a:pPr>
              <a:buFont typeface="Wingdings" pitchFamily="2" charset="2"/>
              <a:buNone/>
            </a:pPr>
            <a:r>
              <a:rPr lang="en-US" sz="2800" dirty="0">
                <a:latin typeface="Times New Roman" pitchFamily="18" charset="0"/>
                <a:cs typeface="Times New Roman" pitchFamily="18" charset="0"/>
              </a:rPr>
              <a:t>Save this file as lib.dtd (Extension has to be </a:t>
            </a:r>
            <a:r>
              <a:rPr lang="en-US" sz="2800" dirty="0" err="1">
                <a:latin typeface="Times New Roman" pitchFamily="18" charset="0"/>
                <a:cs typeface="Times New Roman" pitchFamily="18" charset="0"/>
              </a:rPr>
              <a:t>dtd</a:t>
            </a:r>
            <a:r>
              <a:rPr lang="en-US" sz="2800" dirty="0">
                <a:latin typeface="Times New Roman" pitchFamily="18" charset="0"/>
                <a:cs typeface="Times New Roman" pitchFamily="18" charset="0"/>
              </a:rPr>
              <a:t>)</a:t>
            </a:r>
          </a:p>
        </p:txBody>
      </p:sp>
    </p:spTree>
  </p:cSld>
  <p:clrMapOvr>
    <a:masterClrMapping/>
  </p:clrMapOvr>
  <p:transition/>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4BD7737E-EB4F-4757-B9B8-CC8CE442F062}" type="datetime1">
              <a:rPr lang="en-US" smtClean="0"/>
              <a:pPr/>
              <a:t>1/14/2025</a:t>
            </a:fld>
            <a:endParaRPr lang="en-US"/>
          </a:p>
        </p:txBody>
      </p:sp>
      <p:sp>
        <p:nvSpPr>
          <p:cNvPr id="845826" name="Rectangle 2"/>
          <p:cNvSpPr>
            <a:spLocks noGrp="1" noChangeArrowheads="1"/>
          </p:cNvSpPr>
          <p:nvPr>
            <p:ph type="title"/>
          </p:nvPr>
        </p:nvSpPr>
        <p:spPr>
          <a:xfrm>
            <a:off x="685800" y="228600"/>
            <a:ext cx="8100646" cy="685800"/>
          </a:xfrm>
        </p:spPr>
        <p:txBody>
          <a:bodyPr>
            <a:noAutofit/>
          </a:bodyPr>
          <a:lstStyle/>
          <a:p>
            <a:r>
              <a:rPr lang="en-US" sz="2800" b="1" dirty="0">
                <a:latin typeface="Times New Roman" pitchFamily="18" charset="0"/>
                <a:cs typeface="Times New Roman" pitchFamily="18" charset="0"/>
              </a:rPr>
              <a:t>Example : External DTD</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pres?slideindex=1&amp;slidetitle="/>
              </a:rPr>
              <a:t>eg</a:t>
            </a:r>
            <a:endParaRPr lang="en-US" sz="2800" b="1" dirty="0">
              <a:latin typeface="Times New Roman" pitchFamily="18" charset="0"/>
              <a:cs typeface="Times New Roman" pitchFamily="18" charset="0"/>
            </a:endParaRPr>
          </a:p>
        </p:txBody>
      </p:sp>
      <p:sp>
        <p:nvSpPr>
          <p:cNvPr id="845827" name="Rectangle 3"/>
          <p:cNvSpPr>
            <a:spLocks noGrp="1" noChangeArrowheads="1"/>
          </p:cNvSpPr>
          <p:nvPr>
            <p:ph type="body" idx="1"/>
          </p:nvPr>
        </p:nvSpPr>
        <p:spPr>
          <a:xfrm>
            <a:off x="762000" y="1447800"/>
            <a:ext cx="7772400" cy="4800600"/>
          </a:xfrm>
        </p:spPr>
        <p:txBody>
          <a:bodyPr>
            <a:normAutofit/>
          </a:bodyPr>
          <a:lstStyle/>
          <a:p>
            <a:pPr>
              <a:lnSpc>
                <a:spcPct val="90000"/>
              </a:lnSpc>
              <a:buFont typeface="Wingdings" pitchFamily="2" charset="2"/>
              <a:buNone/>
            </a:pPr>
            <a:endParaRPr lang="en-US" sz="2400" b="1" dirty="0">
              <a:latin typeface="Times New Roman" pitchFamily="18" charset="0"/>
              <a:cs typeface="Times New Roman" pitchFamily="18" charset="0"/>
            </a:endParaRPr>
          </a:p>
          <a:p>
            <a:pPr>
              <a:lnSpc>
                <a:spcPct val="90000"/>
              </a:lnSpc>
              <a:buFont typeface="Wingdings" pitchFamily="2" charset="2"/>
              <a:buNone/>
            </a:pPr>
            <a:r>
              <a:rPr lang="en-US" sz="2400" b="1" dirty="0">
                <a:latin typeface="Times New Roman" pitchFamily="18" charset="0"/>
                <a:cs typeface="Times New Roman" pitchFamily="18" charset="0"/>
              </a:rPr>
              <a:t>&lt;!DOCTYPE Library SYSTEM "C:\lib.dtd"&gt;</a:t>
            </a:r>
          </a:p>
          <a:p>
            <a:pPr>
              <a:lnSpc>
                <a:spcPct val="90000"/>
              </a:lnSpc>
              <a:buFont typeface="Wingdings" pitchFamily="2" charset="2"/>
              <a:buNone/>
            </a:pPr>
            <a:r>
              <a:rPr lang="en-US" sz="2400" dirty="0">
                <a:latin typeface="Times New Roman" pitchFamily="18" charset="0"/>
                <a:cs typeface="Times New Roman" pitchFamily="18" charset="0"/>
              </a:rPr>
              <a:t>&lt;Library&gt;</a:t>
            </a:r>
          </a:p>
          <a:p>
            <a:pPr>
              <a:lnSpc>
                <a:spcPct val="90000"/>
              </a:lnSpc>
              <a:buFont typeface="Wingdings" pitchFamily="2" charset="2"/>
              <a:buNone/>
            </a:pPr>
            <a:r>
              <a:rPr lang="en-US" sz="2400" dirty="0">
                <a:latin typeface="Times New Roman" pitchFamily="18" charset="0"/>
                <a:cs typeface="Times New Roman" pitchFamily="18" charset="0"/>
              </a:rPr>
              <a:t>	&lt;Books&gt;</a:t>
            </a:r>
          </a:p>
          <a:p>
            <a:pPr>
              <a:lnSpc>
                <a:spcPct val="90000"/>
              </a:lnSpc>
              <a:buFont typeface="Wingdings" pitchFamily="2" charset="2"/>
              <a:buNone/>
            </a:pPr>
            <a:r>
              <a:rPr lang="en-US" sz="2400" dirty="0">
                <a:latin typeface="Times New Roman" pitchFamily="18" charset="0"/>
                <a:cs typeface="Times New Roman" pitchFamily="18" charset="0"/>
              </a:rPr>
              <a:t>  &lt;Book&gt;</a:t>
            </a:r>
          </a:p>
          <a:p>
            <a:pPr>
              <a:lnSpc>
                <a:spcPct val="90000"/>
              </a:lnSpc>
              <a:buFont typeface="Wingdings" pitchFamily="2" charset="2"/>
              <a:buNone/>
            </a:pPr>
            <a:r>
              <a:rPr lang="en-US" sz="2400" dirty="0">
                <a:latin typeface="Times New Roman" pitchFamily="18" charset="0"/>
                <a:cs typeface="Times New Roman" pitchFamily="18" charset="0"/>
              </a:rPr>
              <a:t>			&lt;</a:t>
            </a:r>
            <a:r>
              <a:rPr lang="en-US" sz="2400" dirty="0" err="1">
                <a:latin typeface="Times New Roman" pitchFamily="18" charset="0"/>
                <a:cs typeface="Times New Roman" pitchFamily="18" charset="0"/>
              </a:rPr>
              <a:t>BkId</a:t>
            </a:r>
            <a:r>
              <a:rPr lang="en-US" sz="2400" dirty="0">
                <a:latin typeface="Times New Roman" pitchFamily="18" charset="0"/>
                <a:cs typeface="Times New Roman" pitchFamily="18" charset="0"/>
              </a:rPr>
              <a:t>&gt;B1&lt;/</a:t>
            </a:r>
            <a:r>
              <a:rPr lang="en-US" sz="2400" dirty="0" err="1">
                <a:latin typeface="Times New Roman" pitchFamily="18" charset="0"/>
                <a:cs typeface="Times New Roman" pitchFamily="18" charset="0"/>
              </a:rPr>
              <a:t>BkId</a:t>
            </a:r>
            <a:r>
              <a:rPr lang="en-US" sz="2400" dirty="0">
                <a:latin typeface="Times New Roman" pitchFamily="18" charset="0"/>
                <a:cs typeface="Times New Roman" pitchFamily="18" charset="0"/>
              </a:rPr>
              <a:t>&gt;</a:t>
            </a:r>
          </a:p>
          <a:p>
            <a:pPr>
              <a:lnSpc>
                <a:spcPct val="90000"/>
              </a:lnSpc>
              <a:buFont typeface="Wingdings" pitchFamily="2" charset="2"/>
              <a:buNone/>
            </a:pPr>
            <a:r>
              <a:rPr lang="en-US" sz="2400" dirty="0">
                <a:latin typeface="Times New Roman" pitchFamily="18" charset="0"/>
                <a:cs typeface="Times New Roman" pitchFamily="18" charset="0"/>
              </a:rPr>
              <a:t>			&lt;</a:t>
            </a:r>
            <a:r>
              <a:rPr lang="en-US" sz="2400" dirty="0" err="1">
                <a:latin typeface="Times New Roman" pitchFamily="18" charset="0"/>
                <a:cs typeface="Times New Roman" pitchFamily="18" charset="0"/>
              </a:rPr>
              <a:t>BName</a:t>
            </a:r>
            <a:r>
              <a:rPr lang="en-US" sz="2400" dirty="0">
                <a:latin typeface="Times New Roman" pitchFamily="18" charset="0"/>
                <a:cs typeface="Times New Roman" pitchFamily="18" charset="0"/>
              </a:rPr>
              <a:t>&gt;Let us C&lt;/</a:t>
            </a:r>
            <a:r>
              <a:rPr lang="en-US" sz="2400" dirty="0" err="1">
                <a:latin typeface="Times New Roman" pitchFamily="18" charset="0"/>
                <a:cs typeface="Times New Roman" pitchFamily="18" charset="0"/>
              </a:rPr>
              <a:t>BName</a:t>
            </a:r>
            <a:r>
              <a:rPr lang="en-US" sz="2400" dirty="0">
                <a:latin typeface="Times New Roman" pitchFamily="18" charset="0"/>
                <a:cs typeface="Times New Roman" pitchFamily="18" charset="0"/>
              </a:rPr>
              <a:t>&gt;</a:t>
            </a:r>
          </a:p>
          <a:p>
            <a:pPr>
              <a:lnSpc>
                <a:spcPct val="90000"/>
              </a:lnSpc>
              <a:buFont typeface="Wingdings" pitchFamily="2" charset="2"/>
              <a:buNone/>
            </a:pPr>
            <a:r>
              <a:rPr lang="en-US" sz="2400" dirty="0">
                <a:latin typeface="Times New Roman" pitchFamily="18" charset="0"/>
                <a:cs typeface="Times New Roman" pitchFamily="18" charset="0"/>
              </a:rPr>
              <a:t>			&lt;</a:t>
            </a:r>
            <a:r>
              <a:rPr lang="en-US" sz="2400" dirty="0" err="1">
                <a:latin typeface="Times New Roman" pitchFamily="18" charset="0"/>
                <a:cs typeface="Times New Roman" pitchFamily="18" charset="0"/>
              </a:rPr>
              <a:t>BAuthors</a:t>
            </a:r>
            <a:r>
              <a:rPr lang="en-US" sz="2400" dirty="0">
                <a:latin typeface="Times New Roman" pitchFamily="18" charset="0"/>
                <a:cs typeface="Times New Roman" pitchFamily="18" charset="0"/>
              </a:rPr>
              <a:t>&gt;</a:t>
            </a:r>
            <a:r>
              <a:rPr lang="en-US" sz="2400" dirty="0" err="1">
                <a:latin typeface="Times New Roman" pitchFamily="18" charset="0"/>
                <a:cs typeface="Times New Roman" pitchFamily="18" charset="0"/>
              </a:rPr>
              <a:t>Y.Kanitkar</a:t>
            </a:r>
            <a:r>
              <a:rPr lang="en-US" sz="2400" dirty="0">
                <a:latin typeface="Times New Roman" pitchFamily="18" charset="0"/>
                <a:cs typeface="Times New Roman" pitchFamily="18" charset="0"/>
              </a:rPr>
              <a:t>&lt;/</a:t>
            </a:r>
            <a:r>
              <a:rPr lang="en-US" sz="2400" dirty="0" err="1">
                <a:latin typeface="Times New Roman" pitchFamily="18" charset="0"/>
                <a:cs typeface="Times New Roman" pitchFamily="18" charset="0"/>
              </a:rPr>
              <a:t>BAuthors</a:t>
            </a:r>
            <a:r>
              <a:rPr lang="en-US" sz="2400" dirty="0">
                <a:latin typeface="Times New Roman" pitchFamily="18" charset="0"/>
                <a:cs typeface="Times New Roman" pitchFamily="18" charset="0"/>
              </a:rPr>
              <a:t>&gt;</a:t>
            </a:r>
          </a:p>
          <a:p>
            <a:pPr>
              <a:lnSpc>
                <a:spcPct val="90000"/>
              </a:lnSpc>
              <a:buFont typeface="Wingdings" pitchFamily="2" charset="2"/>
              <a:buNone/>
            </a:pPr>
            <a:r>
              <a:rPr lang="en-US" sz="2400" dirty="0">
                <a:latin typeface="Times New Roman" pitchFamily="18" charset="0"/>
                <a:cs typeface="Times New Roman" pitchFamily="18" charset="0"/>
              </a:rPr>
              <a:t>		&lt;/Book&gt;	</a:t>
            </a:r>
          </a:p>
          <a:p>
            <a:pPr>
              <a:lnSpc>
                <a:spcPct val="90000"/>
              </a:lnSpc>
              <a:buFont typeface="Wingdings" pitchFamily="2" charset="2"/>
              <a:buNone/>
            </a:pPr>
            <a:r>
              <a:rPr lang="en-US" sz="2400" dirty="0">
                <a:latin typeface="Times New Roman" pitchFamily="18" charset="0"/>
                <a:cs typeface="Times New Roman" pitchFamily="18" charset="0"/>
              </a:rPr>
              <a:t>	&lt;/Books&gt;</a:t>
            </a:r>
          </a:p>
          <a:p>
            <a:pPr>
              <a:lnSpc>
                <a:spcPct val="90000"/>
              </a:lnSpc>
              <a:buFont typeface="Wingdings" pitchFamily="2" charset="2"/>
              <a:buNone/>
            </a:pPr>
            <a:r>
              <a:rPr lang="en-US" sz="2400" dirty="0">
                <a:latin typeface="Times New Roman" pitchFamily="18" charset="0"/>
                <a:cs typeface="Times New Roman" pitchFamily="18" charset="0"/>
              </a:rPr>
              <a:t>&lt;/Library&gt;</a:t>
            </a:r>
          </a:p>
          <a:p>
            <a:pPr>
              <a:lnSpc>
                <a:spcPct val="90000"/>
              </a:lnSpc>
            </a:pPr>
            <a:endParaRPr lang="en-US" sz="2400" dirty="0">
              <a:latin typeface="Times New Roman" pitchFamily="18" charset="0"/>
              <a:cs typeface="Times New Roman" pitchFamily="18" charset="0"/>
            </a:endParaRPr>
          </a:p>
        </p:txBody>
      </p:sp>
    </p:spTree>
  </p:cSld>
  <p:clrMapOvr>
    <a:masterClrMapping/>
  </p:clrMapOvr>
  <p:transition/>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4BD7737E-EB4F-4757-B9B8-CC8CE442F062}" type="datetime1">
              <a:rPr lang="en-US" smtClean="0"/>
              <a:pPr/>
              <a:t>1/14/2025</a:t>
            </a:fld>
            <a:endParaRPr lang="en-US"/>
          </a:p>
        </p:txBody>
      </p:sp>
      <p:sp>
        <p:nvSpPr>
          <p:cNvPr id="845826" name="Rectangle 2"/>
          <p:cNvSpPr>
            <a:spLocks noGrp="1" noChangeArrowheads="1"/>
          </p:cNvSpPr>
          <p:nvPr>
            <p:ph type="title"/>
          </p:nvPr>
        </p:nvSpPr>
        <p:spPr>
          <a:xfrm>
            <a:off x="685800" y="304800"/>
            <a:ext cx="8100646" cy="685800"/>
          </a:xfrm>
        </p:spPr>
        <p:txBody>
          <a:bodyPr>
            <a:no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The Building Blocks of XML Documents</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845827" name="Rectangle 3"/>
          <p:cNvSpPr>
            <a:spLocks noGrp="1" noChangeArrowheads="1"/>
          </p:cNvSpPr>
          <p:nvPr>
            <p:ph type="body" idx="1"/>
          </p:nvPr>
        </p:nvSpPr>
        <p:spPr>
          <a:xfrm>
            <a:off x="762000" y="1447800"/>
            <a:ext cx="7772400" cy="3886200"/>
          </a:xfrm>
        </p:spPr>
        <p:txBody>
          <a:bodyPr/>
          <a:lstStyle/>
          <a:p>
            <a:pPr algn="just"/>
            <a:r>
              <a:rPr lang="en-US" sz="2800" dirty="0">
                <a:latin typeface="Times New Roman" pitchFamily="18" charset="0"/>
                <a:cs typeface="Times New Roman" pitchFamily="18" charset="0"/>
              </a:rPr>
              <a:t>All XML documents are made up by the following building blocks:</a:t>
            </a:r>
          </a:p>
          <a:p>
            <a:pPr algn="just"/>
            <a:r>
              <a:rPr lang="en-US" sz="2800" i="1" dirty="0">
                <a:latin typeface="Times New Roman" pitchFamily="18" charset="0"/>
                <a:cs typeface="Times New Roman" pitchFamily="18" charset="0"/>
              </a:rPr>
              <a:t>Elements</a:t>
            </a:r>
          </a:p>
          <a:p>
            <a:pPr algn="just"/>
            <a:r>
              <a:rPr lang="en-US" sz="2800" i="1" dirty="0">
                <a:latin typeface="Times New Roman" pitchFamily="18" charset="0"/>
                <a:cs typeface="Times New Roman" pitchFamily="18" charset="0"/>
              </a:rPr>
              <a:t>Attributes</a:t>
            </a:r>
          </a:p>
          <a:p>
            <a:pPr algn="just"/>
            <a:r>
              <a:rPr lang="en-US" sz="2800" i="1" dirty="0">
                <a:latin typeface="Times New Roman" pitchFamily="18" charset="0"/>
                <a:cs typeface="Times New Roman" pitchFamily="18" charset="0"/>
              </a:rPr>
              <a:t>Entities -Entity References</a:t>
            </a:r>
          </a:p>
          <a:p>
            <a:pPr algn="just"/>
            <a:r>
              <a:rPr lang="en-US" sz="2800" i="1" dirty="0">
                <a:latin typeface="Times New Roman" pitchFamily="18" charset="0"/>
                <a:cs typeface="Times New Roman" pitchFamily="18" charset="0"/>
              </a:rPr>
              <a:t>PCDATA</a:t>
            </a:r>
          </a:p>
          <a:p>
            <a:pPr algn="just"/>
            <a:r>
              <a:rPr lang="en-US" sz="2800" i="1" dirty="0">
                <a:latin typeface="Times New Roman" pitchFamily="18" charset="0"/>
                <a:cs typeface="Times New Roman" pitchFamily="18" charset="0"/>
              </a:rPr>
              <a:t>CDATA</a:t>
            </a:r>
          </a:p>
          <a:p>
            <a:pPr algn="just">
              <a:lnSpc>
                <a:spcPct val="90000"/>
              </a:lnSpc>
            </a:pPr>
            <a:endParaRPr lang="en-US" sz="2800" dirty="0">
              <a:latin typeface="Times New Roman" pitchFamily="18" charset="0"/>
              <a:cs typeface="Times New Roman" pitchFamily="18" charset="0"/>
            </a:endParaRPr>
          </a:p>
        </p:txBody>
      </p:sp>
    </p:spTree>
  </p:cSld>
  <p:clrMapOvr>
    <a:masterClrMapping/>
  </p:clrMapOvr>
  <p:transition/>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4BD7737E-EB4F-4757-B9B8-CC8CE442F062}" type="datetime1">
              <a:rPr lang="en-US" smtClean="0"/>
              <a:pPr/>
              <a:t>1/14/2025</a:t>
            </a:fld>
            <a:endParaRPr lang="en-US"/>
          </a:p>
        </p:txBody>
      </p:sp>
      <p:sp>
        <p:nvSpPr>
          <p:cNvPr id="845826" name="Rectangle 2"/>
          <p:cNvSpPr>
            <a:spLocks noGrp="1" noChangeArrowheads="1"/>
          </p:cNvSpPr>
          <p:nvPr>
            <p:ph type="title"/>
          </p:nvPr>
        </p:nvSpPr>
        <p:spPr>
          <a:xfrm>
            <a:off x="685800" y="304800"/>
            <a:ext cx="8100646" cy="685800"/>
          </a:xfrm>
        </p:spPr>
        <p:txBody>
          <a:bodyPr>
            <a:no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The Building Blocks of XML Documents</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845827" name="Rectangle 3"/>
          <p:cNvSpPr>
            <a:spLocks noGrp="1" noChangeArrowheads="1"/>
          </p:cNvSpPr>
          <p:nvPr>
            <p:ph type="body" idx="1"/>
          </p:nvPr>
        </p:nvSpPr>
        <p:spPr>
          <a:xfrm>
            <a:off x="762000" y="1447800"/>
            <a:ext cx="7772400" cy="4800600"/>
          </a:xfrm>
        </p:spPr>
        <p:txBody>
          <a:bodyPr>
            <a:normAutofit fontScale="92500"/>
          </a:bodyPr>
          <a:lstStyle/>
          <a:p>
            <a:pPr algn="just"/>
            <a:r>
              <a:rPr lang="en-US" sz="2400" b="1" dirty="0">
                <a:latin typeface="Times New Roman" pitchFamily="18" charset="0"/>
                <a:cs typeface="Times New Roman" pitchFamily="18" charset="0"/>
              </a:rPr>
              <a:t>PCDATA</a:t>
            </a:r>
          </a:p>
          <a:p>
            <a:pPr algn="just"/>
            <a:r>
              <a:rPr lang="en-US" sz="2400" dirty="0">
                <a:latin typeface="Times New Roman" pitchFamily="18" charset="0"/>
                <a:cs typeface="Times New Roman" pitchFamily="18" charset="0"/>
              </a:rPr>
              <a:t>XML parsers are used to parse all the text in an XML document.</a:t>
            </a:r>
          </a:p>
          <a:p>
            <a:pPr algn="just"/>
            <a:r>
              <a:rPr lang="en-US" sz="2400" dirty="0">
                <a:latin typeface="Times New Roman" pitchFamily="18" charset="0"/>
                <a:cs typeface="Times New Roman" pitchFamily="18" charset="0"/>
              </a:rPr>
              <a:t>PCDATA stands for Parsed Character data. </a:t>
            </a:r>
          </a:p>
          <a:p>
            <a:pPr algn="just"/>
            <a:r>
              <a:rPr lang="en-US" sz="2400" dirty="0">
                <a:latin typeface="Times New Roman" pitchFamily="18" charset="0"/>
                <a:cs typeface="Times New Roman" pitchFamily="18" charset="0"/>
              </a:rPr>
              <a:t>PCDATA is the text that will be parsed by a parser. </a:t>
            </a:r>
          </a:p>
          <a:p>
            <a:pPr algn="just"/>
            <a:r>
              <a:rPr lang="en-US" sz="2400" dirty="0">
                <a:latin typeface="Times New Roman" pitchFamily="18" charset="0"/>
                <a:cs typeface="Times New Roman" pitchFamily="18" charset="0"/>
              </a:rPr>
              <a:t>Tags inside the PCDATA will be treated as markup and entities will be expanded.</a:t>
            </a:r>
          </a:p>
          <a:p>
            <a:pPr algn="just"/>
            <a:r>
              <a:rPr lang="en-US" sz="2400" dirty="0">
                <a:latin typeface="Times New Roman" pitchFamily="18" charset="0"/>
                <a:cs typeface="Times New Roman" pitchFamily="18" charset="0"/>
              </a:rPr>
              <a:t>In other words you can say that a parsed character data means the XML parser examine the data and ensure that it doesn't content entity if it contains that will be replaced. </a:t>
            </a:r>
          </a:p>
          <a:p>
            <a:pPr algn="just"/>
            <a:r>
              <a:rPr lang="en-US" sz="2400" dirty="0">
                <a:latin typeface="Times New Roman" pitchFamily="18" charset="0"/>
                <a:cs typeface="Times New Roman" pitchFamily="18" charset="0"/>
              </a:rPr>
              <a:t>Parsed character data should not contain any &amp;, &lt;, or &gt; characters; these need to be represented by the &amp;amp; &amp;</a:t>
            </a:r>
            <a:r>
              <a:rPr lang="en-US" sz="2400" dirty="0" err="1">
                <a:latin typeface="Times New Roman" pitchFamily="18" charset="0"/>
                <a:cs typeface="Times New Roman" pitchFamily="18" charset="0"/>
              </a:rPr>
              <a:t>lt</a:t>
            </a:r>
            <a:r>
              <a:rPr lang="en-US" sz="2400" dirty="0">
                <a:latin typeface="Times New Roman" pitchFamily="18" charset="0"/>
                <a:cs typeface="Times New Roman" pitchFamily="18" charset="0"/>
              </a:rPr>
              <a:t>; and &amp;</a:t>
            </a:r>
            <a:r>
              <a:rPr lang="en-US" sz="2400" dirty="0" err="1">
                <a:latin typeface="Times New Roman" pitchFamily="18" charset="0"/>
                <a:cs typeface="Times New Roman" pitchFamily="18" charset="0"/>
              </a:rPr>
              <a:t>gt</a:t>
            </a:r>
            <a:r>
              <a:rPr lang="en-US" sz="2400" dirty="0">
                <a:latin typeface="Times New Roman" pitchFamily="18" charset="0"/>
                <a:cs typeface="Times New Roman" pitchFamily="18" charset="0"/>
              </a:rPr>
              <a:t>; entities</a:t>
            </a:r>
          </a:p>
        </p:txBody>
      </p:sp>
    </p:spTree>
  </p:cSld>
  <p:clrMapOvr>
    <a:masterClrMapping/>
  </p:clrMapOvr>
  <p:transition/>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4BD7737E-EB4F-4757-B9B8-CC8CE442F062}" type="datetime1">
              <a:rPr lang="en-US" smtClean="0"/>
              <a:pPr/>
              <a:t>1/14/2025</a:t>
            </a:fld>
            <a:endParaRPr lang="en-US"/>
          </a:p>
        </p:txBody>
      </p:sp>
      <p:sp>
        <p:nvSpPr>
          <p:cNvPr id="845826" name="Rectangle 2"/>
          <p:cNvSpPr>
            <a:spLocks noGrp="1" noChangeArrowheads="1"/>
          </p:cNvSpPr>
          <p:nvPr>
            <p:ph type="title"/>
          </p:nvPr>
        </p:nvSpPr>
        <p:spPr>
          <a:xfrm>
            <a:off x="685800" y="304800"/>
            <a:ext cx="8100646" cy="685800"/>
          </a:xfrm>
        </p:spPr>
        <p:txBody>
          <a:bodyPr>
            <a:noAutofit/>
          </a:bodyPr>
          <a:lstStyle/>
          <a:p>
            <a:r>
              <a:rPr lang="en-US" sz="2800" b="1" dirty="0" err="1">
                <a:latin typeface="Times New Roman" pitchFamily="18" charset="0"/>
                <a:cs typeface="Times New Roman" pitchFamily="18" charset="0"/>
              </a:rPr>
              <a:t>PCData</a:t>
            </a:r>
            <a:r>
              <a:rPr lang="en-US" sz="2800" b="1" dirty="0">
                <a:latin typeface="Times New Roman" pitchFamily="18" charset="0"/>
                <a:cs typeface="Times New Roman" pitchFamily="18" charset="0"/>
              </a:rPr>
              <a:t> Example</a:t>
            </a:r>
          </a:p>
        </p:txBody>
      </p:sp>
      <p:sp>
        <p:nvSpPr>
          <p:cNvPr id="845827" name="Rectangle 3"/>
          <p:cNvSpPr>
            <a:spLocks noGrp="1" noChangeArrowheads="1"/>
          </p:cNvSpPr>
          <p:nvPr>
            <p:ph type="body" idx="1"/>
          </p:nvPr>
        </p:nvSpPr>
        <p:spPr>
          <a:xfrm>
            <a:off x="685800" y="1143000"/>
            <a:ext cx="7772400" cy="4800600"/>
          </a:xfrm>
        </p:spPr>
        <p:txBody>
          <a:bodyPr>
            <a:normAutofit/>
          </a:bodyPr>
          <a:lstStyle/>
          <a:p>
            <a:pPr algn="just"/>
            <a:r>
              <a:rPr lang="en-US" sz="2400" dirty="0">
                <a:latin typeface="Times New Roman" pitchFamily="18" charset="0"/>
                <a:cs typeface="Times New Roman" pitchFamily="18" charset="0"/>
              </a:rPr>
              <a:t>&lt;?xml version="1.0"?&gt;  </a:t>
            </a:r>
          </a:p>
          <a:p>
            <a:pPr algn="just"/>
            <a:r>
              <a:rPr lang="en-US" sz="2400" dirty="0">
                <a:latin typeface="Times New Roman" pitchFamily="18" charset="0"/>
                <a:cs typeface="Times New Roman" pitchFamily="18" charset="0"/>
              </a:rPr>
              <a:t>&lt;!DOCTYPE employee SYSTEM "employee.dtd"&gt;  </a:t>
            </a:r>
          </a:p>
          <a:p>
            <a:pPr algn="just"/>
            <a:r>
              <a:rPr lang="en-US" sz="2400" dirty="0">
                <a:latin typeface="Times New Roman" pitchFamily="18" charset="0"/>
                <a:cs typeface="Times New Roman" pitchFamily="18" charset="0"/>
              </a:rPr>
              <a:t>&lt;employee&gt;  </a:t>
            </a:r>
          </a:p>
          <a:p>
            <a:pPr algn="just"/>
            <a:r>
              <a:rPr lang="en-US" sz="2400" dirty="0">
                <a:latin typeface="Times New Roman" pitchFamily="18" charset="0"/>
                <a:cs typeface="Times New Roman" pitchFamily="18" charset="0"/>
              </a:rPr>
              <a:t>  &lt;</a:t>
            </a:r>
            <a:r>
              <a:rPr lang="en-US" sz="2400" dirty="0" err="1">
                <a:latin typeface="Times New Roman" pitchFamily="18" charset="0"/>
                <a:cs typeface="Times New Roman" pitchFamily="18" charset="0"/>
              </a:rPr>
              <a:t>firstname</a:t>
            </a:r>
            <a:r>
              <a:rPr lang="en-US" sz="2400" dirty="0">
                <a:latin typeface="Times New Roman" pitchFamily="18" charset="0"/>
                <a:cs typeface="Times New Roman" pitchFamily="18" charset="0"/>
              </a:rPr>
              <a:t>&gt;</a:t>
            </a:r>
            <a:r>
              <a:rPr lang="en-US" sz="2400" dirty="0" err="1">
                <a:latin typeface="Times New Roman" pitchFamily="18" charset="0"/>
                <a:cs typeface="Times New Roman" pitchFamily="18" charset="0"/>
              </a:rPr>
              <a:t>vimal</a:t>
            </a:r>
            <a:r>
              <a:rPr lang="en-US" sz="2400" dirty="0">
                <a:latin typeface="Times New Roman" pitchFamily="18" charset="0"/>
                <a:cs typeface="Times New Roman" pitchFamily="18" charset="0"/>
              </a:rPr>
              <a:t>&lt;/</a:t>
            </a:r>
            <a:r>
              <a:rPr lang="en-US" sz="2400" dirty="0" err="1">
                <a:latin typeface="Times New Roman" pitchFamily="18" charset="0"/>
                <a:cs typeface="Times New Roman" pitchFamily="18" charset="0"/>
              </a:rPr>
              <a:t>firstname</a:t>
            </a:r>
            <a:r>
              <a:rPr lang="en-US" sz="2400" dirty="0">
                <a:latin typeface="Times New Roman" pitchFamily="18" charset="0"/>
                <a:cs typeface="Times New Roman" pitchFamily="18" charset="0"/>
              </a:rPr>
              <a:t>&gt;  </a:t>
            </a:r>
          </a:p>
          <a:p>
            <a:pPr algn="just"/>
            <a:r>
              <a:rPr lang="en-US" sz="2400" dirty="0">
                <a:latin typeface="Times New Roman" pitchFamily="18" charset="0"/>
                <a:cs typeface="Times New Roman" pitchFamily="18" charset="0"/>
              </a:rPr>
              <a:t>  &lt;</a:t>
            </a:r>
            <a:r>
              <a:rPr lang="en-US" sz="2400" dirty="0" err="1">
                <a:latin typeface="Times New Roman" pitchFamily="18" charset="0"/>
                <a:cs typeface="Times New Roman" pitchFamily="18" charset="0"/>
              </a:rPr>
              <a:t>lastname</a:t>
            </a:r>
            <a:r>
              <a:rPr lang="en-US" sz="2400" dirty="0">
                <a:latin typeface="Times New Roman" pitchFamily="18" charset="0"/>
                <a:cs typeface="Times New Roman" pitchFamily="18" charset="0"/>
              </a:rPr>
              <a:t>&gt;</a:t>
            </a:r>
            <a:r>
              <a:rPr lang="en-US" sz="2400" dirty="0" err="1">
                <a:latin typeface="Times New Roman" pitchFamily="18" charset="0"/>
                <a:cs typeface="Times New Roman" pitchFamily="18" charset="0"/>
              </a:rPr>
              <a:t>jaiswal</a:t>
            </a:r>
            <a:r>
              <a:rPr lang="en-US" sz="2400" dirty="0">
                <a:latin typeface="Times New Roman" pitchFamily="18" charset="0"/>
                <a:cs typeface="Times New Roman" pitchFamily="18" charset="0"/>
              </a:rPr>
              <a:t>&lt;/</a:t>
            </a:r>
            <a:r>
              <a:rPr lang="en-US" sz="2400" dirty="0" err="1">
                <a:latin typeface="Times New Roman" pitchFamily="18" charset="0"/>
                <a:cs typeface="Times New Roman" pitchFamily="18" charset="0"/>
              </a:rPr>
              <a:t>lastname</a:t>
            </a:r>
            <a:r>
              <a:rPr lang="en-US" sz="2400" dirty="0">
                <a:latin typeface="Times New Roman" pitchFamily="18" charset="0"/>
                <a:cs typeface="Times New Roman" pitchFamily="18" charset="0"/>
              </a:rPr>
              <a:t>&gt;  </a:t>
            </a:r>
          </a:p>
          <a:p>
            <a:pPr algn="just"/>
            <a:r>
              <a:rPr lang="en-US" sz="2400" dirty="0">
                <a:latin typeface="Times New Roman" pitchFamily="18" charset="0"/>
                <a:cs typeface="Times New Roman" pitchFamily="18" charset="0"/>
              </a:rPr>
              <a:t>  &lt;email&gt;vimal@javatpoint.com&lt;/email&gt;  </a:t>
            </a:r>
          </a:p>
          <a:p>
            <a:pPr algn="just"/>
            <a:r>
              <a:rPr lang="en-US" sz="2400" dirty="0">
                <a:latin typeface="Times New Roman" pitchFamily="18" charset="0"/>
                <a:cs typeface="Times New Roman" pitchFamily="18" charset="0"/>
              </a:rPr>
              <a:t>&lt;/employee&gt;  </a:t>
            </a:r>
          </a:p>
          <a:p>
            <a:pPr algn="just"/>
            <a:r>
              <a:rPr lang="en-US" sz="2400" dirty="0">
                <a:latin typeface="Times New Roman" pitchFamily="18" charset="0"/>
                <a:cs typeface="Times New Roman" pitchFamily="18" charset="0"/>
              </a:rPr>
              <a:t>The employee element contains 3 more elements '</a:t>
            </a:r>
            <a:r>
              <a:rPr lang="en-US" sz="2400" dirty="0" err="1">
                <a:latin typeface="Times New Roman" pitchFamily="18" charset="0"/>
                <a:cs typeface="Times New Roman" pitchFamily="18" charset="0"/>
              </a:rPr>
              <a:t>firstname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lastname</a:t>
            </a:r>
            <a:r>
              <a:rPr lang="en-US" sz="2400" dirty="0">
                <a:latin typeface="Times New Roman" pitchFamily="18" charset="0"/>
                <a:cs typeface="Times New Roman" pitchFamily="18" charset="0"/>
              </a:rPr>
              <a:t>', and 'email', so it parses further to get the data/text of </a:t>
            </a:r>
            <a:r>
              <a:rPr lang="en-US" sz="2400" dirty="0" err="1">
                <a:latin typeface="Times New Roman" pitchFamily="18" charset="0"/>
                <a:cs typeface="Times New Roman" pitchFamily="18" charset="0"/>
              </a:rPr>
              <a:t>firstname</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lastname</a:t>
            </a:r>
            <a:r>
              <a:rPr lang="en-US" sz="2400" dirty="0">
                <a:latin typeface="Times New Roman" pitchFamily="18" charset="0"/>
                <a:cs typeface="Times New Roman" pitchFamily="18" charset="0"/>
              </a:rPr>
              <a:t> and email to give the value of employee as: </a:t>
            </a:r>
          </a:p>
        </p:txBody>
      </p:sp>
      <p:sp>
        <p:nvSpPr>
          <p:cNvPr id="6" name="Rectangle 5"/>
          <p:cNvSpPr/>
          <p:nvPr/>
        </p:nvSpPr>
        <p:spPr>
          <a:xfrm>
            <a:off x="2057400" y="5943600"/>
            <a:ext cx="4572000" cy="369332"/>
          </a:xfrm>
          <a:prstGeom prst="rect">
            <a:avLst/>
          </a:prstGeom>
        </p:spPr>
        <p:txBody>
          <a:bodyPr>
            <a:spAutoFit/>
          </a:bodyPr>
          <a:lstStyle/>
          <a:p>
            <a:r>
              <a:rPr lang="en-US" dirty="0" err="1"/>
              <a:t>vimal</a:t>
            </a:r>
            <a:r>
              <a:rPr lang="en-US" dirty="0"/>
              <a:t> </a:t>
            </a:r>
            <a:r>
              <a:rPr lang="en-US" dirty="0" err="1"/>
              <a:t>jaiswal</a:t>
            </a:r>
            <a:r>
              <a:rPr lang="en-US" dirty="0"/>
              <a:t> vimal@javatpoint.com</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45827">
                                            <p:txEl>
                                              <p:pRg st="7" end="7"/>
                                            </p:txEl>
                                          </p:spTgt>
                                        </p:tgtEl>
                                        <p:attrNameLst>
                                          <p:attrName>style.visibility</p:attrName>
                                        </p:attrNameLst>
                                      </p:cBhvr>
                                      <p:to>
                                        <p:strVal val="visible"/>
                                      </p:to>
                                    </p:set>
                                    <p:animEffect transition="in" filter="blinds(horizontal)">
                                      <p:cBhvr>
                                        <p:cTn id="7" dur="500"/>
                                        <p:tgtEl>
                                          <p:spTgt spid="845827">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4BD7737E-EB4F-4757-B9B8-CC8CE442F062}" type="datetime1">
              <a:rPr lang="en-US" smtClean="0"/>
              <a:pPr/>
              <a:t>1/14/2025</a:t>
            </a:fld>
            <a:endParaRPr lang="en-US"/>
          </a:p>
        </p:txBody>
      </p:sp>
      <p:sp>
        <p:nvSpPr>
          <p:cNvPr id="845826" name="Rectangle 2"/>
          <p:cNvSpPr>
            <a:spLocks noGrp="1" noChangeArrowheads="1"/>
          </p:cNvSpPr>
          <p:nvPr>
            <p:ph type="title"/>
          </p:nvPr>
        </p:nvSpPr>
        <p:spPr>
          <a:xfrm>
            <a:off x="609600" y="228600"/>
            <a:ext cx="8100646" cy="685800"/>
          </a:xfrm>
        </p:spPr>
        <p:txBody>
          <a:bodyPr>
            <a:noAutofit/>
          </a:bodyPr>
          <a:lstStyle/>
          <a:p>
            <a:r>
              <a:rPr lang="en-US" sz="2800" b="1" dirty="0">
                <a:latin typeface="Times New Roman" pitchFamily="18" charset="0"/>
                <a:cs typeface="Times New Roman" pitchFamily="18" charset="0"/>
              </a:rPr>
              <a:t>CDATA</a:t>
            </a:r>
          </a:p>
        </p:txBody>
      </p:sp>
      <p:sp>
        <p:nvSpPr>
          <p:cNvPr id="845827" name="Rectangle 3"/>
          <p:cNvSpPr>
            <a:spLocks noGrp="1" noChangeArrowheads="1"/>
          </p:cNvSpPr>
          <p:nvPr>
            <p:ph type="body" idx="1"/>
          </p:nvPr>
        </p:nvSpPr>
        <p:spPr>
          <a:xfrm>
            <a:off x="762000" y="1447800"/>
            <a:ext cx="7772400" cy="1752600"/>
          </a:xfrm>
        </p:spPr>
        <p:txBody>
          <a:bodyPr>
            <a:normAutofit/>
          </a:bodyPr>
          <a:lstStyle/>
          <a:p>
            <a:r>
              <a:rPr lang="en-US" sz="2400" dirty="0">
                <a:latin typeface="Times New Roman" pitchFamily="18" charset="0"/>
                <a:cs typeface="Times New Roman" pitchFamily="18" charset="0"/>
              </a:rPr>
              <a:t>(Unparsed Character data): CDATA contains the text which is </a:t>
            </a:r>
            <a:r>
              <a:rPr lang="en-US" sz="2400" dirty="0">
                <a:solidFill>
                  <a:srgbClr val="FF0000"/>
                </a:solidFill>
                <a:latin typeface="Times New Roman" pitchFamily="18" charset="0"/>
                <a:cs typeface="Times New Roman" pitchFamily="18" charset="0"/>
              </a:rPr>
              <a:t>not parsed </a:t>
            </a:r>
            <a:r>
              <a:rPr lang="en-US" sz="2400" dirty="0">
                <a:latin typeface="Times New Roman" pitchFamily="18" charset="0"/>
                <a:cs typeface="Times New Roman" pitchFamily="18" charset="0"/>
              </a:rPr>
              <a:t>further in an XML document. </a:t>
            </a:r>
          </a:p>
          <a:p>
            <a:r>
              <a:rPr lang="en-US" sz="2400" dirty="0">
                <a:latin typeface="Times New Roman" pitchFamily="18" charset="0"/>
                <a:cs typeface="Times New Roman" pitchFamily="18" charset="0"/>
              </a:rPr>
              <a:t>Tags inside the CDATA text are not treated as markup and entities will not be expanded. </a:t>
            </a:r>
          </a:p>
        </p:txBody>
      </p:sp>
      <p:sp>
        <p:nvSpPr>
          <p:cNvPr id="32769" name="Rectangle 1"/>
          <p:cNvSpPr>
            <a:spLocks noChangeArrowheads="1"/>
          </p:cNvSpPr>
          <p:nvPr/>
        </p:nvSpPr>
        <p:spPr bwMode="auto">
          <a:xfrm>
            <a:off x="609600" y="3458290"/>
            <a:ext cx="6629400" cy="255454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&lt;?xml version="1.0"?&gt;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&lt;!DOCTYPE employee SYSTEM "employee.dtd"&gt;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&lt;employee&gt;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&lt;![CDATA[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&lt;</a:t>
            </a:r>
            <a:r>
              <a:rPr kumimoji="0" lang="en-US" sz="2000" b="0" i="0" u="none" strike="noStrike" cap="none" normalizeH="0" baseline="0" dirty="0" err="1">
                <a:ln>
                  <a:noFill/>
                </a:ln>
                <a:solidFill>
                  <a:schemeClr val="tx1"/>
                </a:solidFill>
                <a:effectLst/>
                <a:latin typeface="Times New Roman" pitchFamily="18" charset="0"/>
                <a:cs typeface="Times New Roman" pitchFamily="18" charset="0"/>
              </a:rPr>
              <a:t>firstname</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&gt;</a:t>
            </a:r>
            <a:r>
              <a:rPr kumimoji="0" lang="en-US" sz="2000" b="0" i="0" u="none" strike="noStrike" cap="none" normalizeH="0" baseline="0" dirty="0" err="1">
                <a:ln>
                  <a:noFill/>
                </a:ln>
                <a:solidFill>
                  <a:schemeClr val="tx1"/>
                </a:solidFill>
                <a:effectLst/>
                <a:latin typeface="Times New Roman" pitchFamily="18" charset="0"/>
                <a:cs typeface="Times New Roman" pitchFamily="18" charset="0"/>
              </a:rPr>
              <a:t>vimal</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&lt;/</a:t>
            </a:r>
            <a:r>
              <a:rPr kumimoji="0" lang="en-US" sz="2000" b="0" i="0" u="none" strike="noStrike" cap="none" normalizeH="0" baseline="0" dirty="0" err="1">
                <a:ln>
                  <a:noFill/>
                </a:ln>
                <a:solidFill>
                  <a:schemeClr val="tx1"/>
                </a:solidFill>
                <a:effectLst/>
                <a:latin typeface="Times New Roman" pitchFamily="18" charset="0"/>
                <a:cs typeface="Times New Roman" pitchFamily="18" charset="0"/>
              </a:rPr>
              <a:t>firstname</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&gt;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&lt;</a:t>
            </a:r>
            <a:r>
              <a:rPr kumimoji="0" lang="en-US" sz="2000" b="0" i="0" u="none" strike="noStrike" cap="none" normalizeH="0" baseline="0" dirty="0" err="1">
                <a:ln>
                  <a:noFill/>
                </a:ln>
                <a:solidFill>
                  <a:schemeClr val="tx1"/>
                </a:solidFill>
                <a:effectLst/>
                <a:latin typeface="Times New Roman" pitchFamily="18" charset="0"/>
                <a:cs typeface="Times New Roman" pitchFamily="18" charset="0"/>
              </a:rPr>
              <a:t>lastname</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&gt;</a:t>
            </a:r>
            <a:r>
              <a:rPr kumimoji="0" lang="en-US" sz="2000" b="0" i="0" u="none" strike="noStrike" cap="none" normalizeH="0" baseline="0" dirty="0" err="1">
                <a:ln>
                  <a:noFill/>
                </a:ln>
                <a:solidFill>
                  <a:schemeClr val="tx1"/>
                </a:solidFill>
                <a:effectLst/>
                <a:latin typeface="Times New Roman" pitchFamily="18" charset="0"/>
                <a:cs typeface="Times New Roman" pitchFamily="18" charset="0"/>
              </a:rPr>
              <a:t>jaiswal</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&lt;/</a:t>
            </a:r>
            <a:r>
              <a:rPr kumimoji="0" lang="en-US" sz="2000" b="0" i="0" u="none" strike="noStrike" cap="none" normalizeH="0" baseline="0" dirty="0" err="1">
                <a:ln>
                  <a:noFill/>
                </a:ln>
                <a:solidFill>
                  <a:schemeClr val="tx1"/>
                </a:solidFill>
                <a:effectLst/>
                <a:latin typeface="Times New Roman" pitchFamily="18" charset="0"/>
                <a:cs typeface="Times New Roman" pitchFamily="18" charset="0"/>
              </a:rPr>
              <a:t>lastname</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&gt;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  &lt;email&gt;vimal@javatpoint.com&lt;/email&gt;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0" i="0" u="none" strike="noStrike" cap="none" normalizeH="0" baseline="0" dirty="0">
                <a:ln>
                  <a:noFill/>
                </a:ln>
                <a:solidFill>
                  <a:schemeClr val="tx1"/>
                </a:solidFill>
                <a:effectLst/>
                <a:latin typeface="Times New Roman" pitchFamily="18" charset="0"/>
                <a:cs typeface="Times New Roman" pitchFamily="18" charset="0"/>
              </a:rPr>
              <a:t>]]&gt;   &lt;/employee&gt;</a:t>
            </a:r>
          </a:p>
        </p:txBody>
      </p:sp>
    </p:spTree>
  </p:cSld>
  <p:clrMapOvr>
    <a:masterClrMapping/>
  </p:clrMapOvr>
  <p:transition/>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itchFamily="18" charset="0"/>
                <a:cs typeface="Times New Roman" pitchFamily="18" charset="0"/>
              </a:rPr>
              <a:t>CDATA example</a:t>
            </a: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In the above CDATA example, CDATA is used just after the element employee to make the data/text unparsed, so it will give the value of employee:</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&lt;</a:t>
            </a:r>
            <a:r>
              <a:rPr lang="en-US" sz="2400" dirty="0" err="1">
                <a:latin typeface="Times New Roman" pitchFamily="18" charset="0"/>
                <a:cs typeface="Times New Roman" pitchFamily="18" charset="0"/>
              </a:rPr>
              <a:t>firstname</a:t>
            </a:r>
            <a:r>
              <a:rPr lang="en-US" sz="2400" dirty="0">
                <a:latin typeface="Times New Roman" pitchFamily="18" charset="0"/>
                <a:cs typeface="Times New Roman" pitchFamily="18" charset="0"/>
              </a:rPr>
              <a:t>&gt;</a:t>
            </a:r>
            <a:r>
              <a:rPr lang="en-US" sz="2400" dirty="0" err="1">
                <a:latin typeface="Times New Roman" pitchFamily="18" charset="0"/>
                <a:cs typeface="Times New Roman" pitchFamily="18" charset="0"/>
              </a:rPr>
              <a:t>vimal</a:t>
            </a:r>
            <a:r>
              <a:rPr lang="en-US" sz="2400" dirty="0">
                <a:latin typeface="Times New Roman" pitchFamily="18" charset="0"/>
                <a:cs typeface="Times New Roman" pitchFamily="18" charset="0"/>
              </a:rPr>
              <a:t>&lt;/</a:t>
            </a:r>
            <a:r>
              <a:rPr lang="en-US" sz="2400" dirty="0" err="1">
                <a:latin typeface="Times New Roman" pitchFamily="18" charset="0"/>
                <a:cs typeface="Times New Roman" pitchFamily="18" charset="0"/>
              </a:rPr>
              <a:t>firstname</a:t>
            </a:r>
            <a:r>
              <a:rPr lang="en-US" sz="2400" dirty="0">
                <a:latin typeface="Times New Roman" pitchFamily="18" charset="0"/>
                <a:cs typeface="Times New Roman" pitchFamily="18" charset="0"/>
              </a:rPr>
              <a:t>&gt;&lt;</a:t>
            </a:r>
            <a:r>
              <a:rPr lang="en-US" sz="2400" dirty="0" err="1">
                <a:latin typeface="Times New Roman" pitchFamily="18" charset="0"/>
                <a:cs typeface="Times New Roman" pitchFamily="18" charset="0"/>
              </a:rPr>
              <a:t>lastname</a:t>
            </a:r>
            <a:r>
              <a:rPr lang="en-US" sz="2400" dirty="0">
                <a:latin typeface="Times New Roman" pitchFamily="18" charset="0"/>
                <a:cs typeface="Times New Roman" pitchFamily="18" charset="0"/>
              </a:rPr>
              <a:t>&gt;</a:t>
            </a:r>
            <a:r>
              <a:rPr lang="en-US" sz="2400" dirty="0" err="1">
                <a:latin typeface="Times New Roman" pitchFamily="18" charset="0"/>
                <a:cs typeface="Times New Roman" pitchFamily="18" charset="0"/>
              </a:rPr>
              <a:t>jaiswal</a:t>
            </a:r>
            <a:r>
              <a:rPr lang="en-US" sz="2400" dirty="0">
                <a:latin typeface="Times New Roman" pitchFamily="18" charset="0"/>
                <a:cs typeface="Times New Roman" pitchFamily="18" charset="0"/>
              </a:rPr>
              <a:t>&lt;/</a:t>
            </a:r>
            <a:r>
              <a:rPr lang="en-US" sz="2400" dirty="0" err="1">
                <a:latin typeface="Times New Roman" pitchFamily="18" charset="0"/>
                <a:cs typeface="Times New Roman" pitchFamily="18" charset="0"/>
              </a:rPr>
              <a:t>lastname</a:t>
            </a:r>
            <a:r>
              <a:rPr lang="en-US" sz="2400" dirty="0">
                <a:latin typeface="Times New Roman" pitchFamily="18" charset="0"/>
                <a:cs typeface="Times New Roman" pitchFamily="18" charset="0"/>
              </a:rPr>
              <a:t>&gt;&lt;email&gt;vimal@javatpoint.com&lt;/email&gt;</a:t>
            </a:r>
          </a:p>
        </p:txBody>
      </p:sp>
      <p:sp>
        <p:nvSpPr>
          <p:cNvPr id="4" name="Date Placeholder 3"/>
          <p:cNvSpPr>
            <a:spLocks noGrp="1"/>
          </p:cNvSpPr>
          <p:nvPr>
            <p:ph type="dt" sz="half" idx="10"/>
          </p:nvPr>
        </p:nvSpPr>
        <p:spPr/>
        <p:txBody>
          <a:bodyPr/>
          <a:lstStyle/>
          <a:p>
            <a:fld id="{B1FFAD8E-CEEC-4C68-A907-2E2E4F760882}" type="datetime1">
              <a:rPr lang="en-US" smtClean="0"/>
              <a:pPr/>
              <a:t>1/14/2025</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sz="3600" b="1" dirty="0">
                <a:latin typeface="Times New Roman" pitchFamily="18" charset="0"/>
                <a:cs typeface="Times New Roman" pitchFamily="18" charset="0"/>
              </a:rPr>
              <a:t>Design Issues Cont….</a:t>
            </a:r>
          </a:p>
        </p:txBody>
      </p:sp>
      <p:sp>
        <p:nvSpPr>
          <p:cNvPr id="3" name="Date Placeholder 2"/>
          <p:cNvSpPr>
            <a:spLocks noGrp="1"/>
          </p:cNvSpPr>
          <p:nvPr>
            <p:ph type="dt" sz="half" idx="10"/>
          </p:nvPr>
        </p:nvSpPr>
        <p:spPr/>
        <p:txBody>
          <a:bodyPr/>
          <a:lstStyle/>
          <a:p>
            <a:pPr>
              <a:defRPr/>
            </a:pPr>
            <a:fld id="{B8FAC47E-CD60-4ED0-A56B-EB0ABAB93A4F}" type="datetime1">
              <a:rPr lang="en-US" smtClean="0"/>
              <a:pPr>
                <a:defRPr/>
              </a:pPr>
              <a:t>1/14/2025</a:t>
            </a:fld>
            <a:endParaRPr lang="en-US"/>
          </a:p>
        </p:txBody>
      </p:sp>
      <p:sp>
        <p:nvSpPr>
          <p:cNvPr id="5" name="Content Placeholder 4"/>
          <p:cNvSpPr>
            <a:spLocks noGrp="1"/>
          </p:cNvSpPr>
          <p:nvPr>
            <p:ph sz="quarter" idx="1"/>
          </p:nvPr>
        </p:nvSpPr>
        <p:spPr>
          <a:xfrm>
            <a:off x="457200" y="1219200"/>
            <a:ext cx="8229600" cy="4906963"/>
          </a:xfrm>
        </p:spPr>
        <p:txBody>
          <a:bodyPr>
            <a:normAutofit fontScale="92500" lnSpcReduction="20000"/>
          </a:bodyPr>
          <a:lstStyle/>
          <a:p>
            <a:pPr lvl="1" algn="just"/>
            <a:r>
              <a:rPr lang="en-US" b="1" dirty="0">
                <a:latin typeface="Times New Roman" pitchFamily="18" charset="0"/>
                <a:cs typeface="Times New Roman" pitchFamily="18" charset="0"/>
              </a:rPr>
              <a:t>Page Layout and  Linking</a:t>
            </a:r>
          </a:p>
          <a:p>
            <a:pPr lvl="2" algn="just"/>
            <a:r>
              <a:rPr lang="en-US" dirty="0">
                <a:latin typeface="Times New Roman" pitchFamily="18" charset="0"/>
                <a:cs typeface="Times New Roman" pitchFamily="18" charset="0"/>
              </a:rPr>
              <a:t>Linking – various web pages of web site linked together using various navigational links .</a:t>
            </a:r>
          </a:p>
          <a:p>
            <a:pPr lvl="2" algn="just"/>
            <a:r>
              <a:rPr lang="en-US" dirty="0">
                <a:latin typeface="Times New Roman" pitchFamily="18" charset="0"/>
                <a:cs typeface="Times New Roman" pitchFamily="18" charset="0"/>
              </a:rPr>
              <a:t>Page layout defines visual structure of the page and divides the page area into different parts </a:t>
            </a:r>
          </a:p>
          <a:p>
            <a:pPr lvl="2" algn="just"/>
            <a:r>
              <a:rPr lang="en-US" dirty="0">
                <a:latin typeface="Times New Roman" pitchFamily="18" charset="0"/>
                <a:cs typeface="Times New Roman" pitchFamily="18" charset="0"/>
              </a:rPr>
              <a:t>Page layout allows designer  to distribute the contents  for easy access</a:t>
            </a:r>
          </a:p>
          <a:p>
            <a:pPr lvl="1" algn="just"/>
            <a:r>
              <a:rPr lang="en-US" b="1" dirty="0">
                <a:latin typeface="Times New Roman" pitchFamily="18" charset="0"/>
                <a:cs typeface="Times New Roman" pitchFamily="18" charset="0"/>
              </a:rPr>
              <a:t>Locating Information</a:t>
            </a:r>
          </a:p>
          <a:p>
            <a:pPr lvl="2" algn="just"/>
            <a:r>
              <a:rPr lang="en-US" dirty="0">
                <a:latin typeface="Times New Roman" pitchFamily="18" charset="0"/>
                <a:cs typeface="Times New Roman" pitchFamily="18" charset="0"/>
              </a:rPr>
              <a:t>Screen can be divided into five major areas such as centre, top, right, bottom and left</a:t>
            </a:r>
          </a:p>
          <a:p>
            <a:pPr lvl="2" algn="just"/>
            <a:r>
              <a:rPr lang="en-US" dirty="0">
                <a:latin typeface="Times New Roman" pitchFamily="18" charset="0"/>
                <a:cs typeface="Times New Roman" pitchFamily="18" charset="0"/>
              </a:rPr>
              <a:t>centre - Important information </a:t>
            </a:r>
          </a:p>
          <a:p>
            <a:pPr lvl="2" algn="just"/>
            <a:r>
              <a:rPr lang="en-US" dirty="0">
                <a:latin typeface="Times New Roman" pitchFamily="18" charset="0"/>
                <a:cs typeface="Times New Roman" pitchFamily="18" charset="0"/>
              </a:rPr>
              <a:t>left - links</a:t>
            </a:r>
          </a:p>
          <a:p>
            <a:pPr lvl="2" algn="just"/>
            <a:r>
              <a:rPr lang="en-US" dirty="0">
                <a:latin typeface="Times New Roman" pitchFamily="18" charset="0"/>
                <a:cs typeface="Times New Roman" pitchFamily="18" charset="0"/>
              </a:rPr>
              <a:t>top- logo, title, flashing news,  </a:t>
            </a:r>
          </a:p>
          <a:p>
            <a:pPr lvl="2" algn="just"/>
            <a:r>
              <a:rPr lang="en-US" dirty="0">
                <a:latin typeface="Times New Roman" pitchFamily="18" charset="0"/>
                <a:cs typeface="Times New Roman" pitchFamily="18" charset="0"/>
              </a:rPr>
              <a:t>right- links to other important  information , </a:t>
            </a:r>
          </a:p>
          <a:p>
            <a:pPr lvl="2" algn="just"/>
            <a:r>
              <a:rPr lang="en-US" dirty="0">
                <a:latin typeface="Times New Roman" pitchFamily="18" charset="0"/>
                <a:cs typeface="Times New Roman" pitchFamily="18" charset="0"/>
              </a:rPr>
              <a:t>bottom- copyright message  </a:t>
            </a:r>
          </a:p>
          <a:p>
            <a:pPr algn="just">
              <a:buNone/>
            </a:pPr>
            <a:endParaRPr lang="en-US" dirty="0">
              <a:latin typeface="Times New Roman" pitchFamily="18" charset="0"/>
              <a:cs typeface="Times New Roman" pitchFamily="18" charset="0"/>
            </a:endParaRPr>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4BD7737E-EB4F-4757-B9B8-CC8CE442F062}" type="datetime1">
              <a:rPr lang="en-US" smtClean="0"/>
              <a:pPr/>
              <a:t>1/14/2025</a:t>
            </a:fld>
            <a:endParaRPr lang="en-US"/>
          </a:p>
        </p:txBody>
      </p:sp>
      <p:sp>
        <p:nvSpPr>
          <p:cNvPr id="845826" name="Rectangle 2"/>
          <p:cNvSpPr>
            <a:spLocks noGrp="1" noChangeArrowheads="1"/>
          </p:cNvSpPr>
          <p:nvPr>
            <p:ph type="title"/>
          </p:nvPr>
        </p:nvSpPr>
        <p:spPr>
          <a:xfrm>
            <a:off x="685800" y="304800"/>
            <a:ext cx="8100646" cy="685800"/>
          </a:xfrm>
        </p:spPr>
        <p:txBody>
          <a:bodyPr>
            <a:noAutofit/>
          </a:bodyPr>
          <a:lstStyle/>
          <a:p>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Declaring Elements</a:t>
            </a:r>
            <a:br>
              <a:rPr lang="en-US" sz="2400" b="1" dirty="0">
                <a:latin typeface="Times New Roman" pitchFamily="18" charset="0"/>
                <a:cs typeface="Times New Roman" pitchFamily="18" charset="0"/>
              </a:rPr>
            </a:br>
            <a:endParaRPr lang="en-US" sz="2400" b="1" dirty="0">
              <a:latin typeface="Times New Roman" pitchFamily="18" charset="0"/>
              <a:cs typeface="Times New Roman" pitchFamily="18" charset="0"/>
            </a:endParaRPr>
          </a:p>
        </p:txBody>
      </p:sp>
      <p:sp>
        <p:nvSpPr>
          <p:cNvPr id="845827" name="Rectangle 3"/>
          <p:cNvSpPr>
            <a:spLocks noGrp="1" noChangeArrowheads="1"/>
          </p:cNvSpPr>
          <p:nvPr>
            <p:ph type="body" idx="1"/>
          </p:nvPr>
        </p:nvSpPr>
        <p:spPr>
          <a:xfrm>
            <a:off x="762000" y="1447800"/>
            <a:ext cx="7772400" cy="4800600"/>
          </a:xfrm>
        </p:spPr>
        <p:txBody>
          <a:bodyPr>
            <a:normAutofit/>
          </a:bodyPr>
          <a:lstStyle/>
          <a:p>
            <a:r>
              <a:rPr lang="en-US" sz="2400" dirty="0">
                <a:latin typeface="Times New Roman" pitchFamily="18" charset="0"/>
                <a:cs typeface="Times New Roman" pitchFamily="18" charset="0"/>
              </a:rPr>
              <a:t>In a DTD, XML elements are declared with the following syntax:</a:t>
            </a:r>
          </a:p>
          <a:p>
            <a:endParaRPr lang="en-US" sz="2400" dirty="0">
              <a:latin typeface="Times New Roman" pitchFamily="18" charset="0"/>
              <a:cs typeface="Times New Roman" pitchFamily="18" charset="0"/>
            </a:endParaRPr>
          </a:p>
          <a:p>
            <a:r>
              <a:rPr lang="en-US" sz="2400" b="1" dirty="0">
                <a:solidFill>
                  <a:srgbClr val="FF0000"/>
                </a:solidFill>
                <a:latin typeface="Times New Roman" pitchFamily="18" charset="0"/>
                <a:cs typeface="Times New Roman" pitchFamily="18" charset="0"/>
              </a:rPr>
              <a:t>&lt;!ELEMENT </a:t>
            </a:r>
            <a:r>
              <a:rPr lang="en-US" sz="2400" b="1" dirty="0" err="1">
                <a:solidFill>
                  <a:srgbClr val="FF0000"/>
                </a:solidFill>
                <a:latin typeface="Times New Roman" pitchFamily="18" charset="0"/>
                <a:cs typeface="Times New Roman" pitchFamily="18" charset="0"/>
              </a:rPr>
              <a:t>element</a:t>
            </a:r>
            <a:r>
              <a:rPr lang="en-US" sz="2400" b="1" dirty="0">
                <a:solidFill>
                  <a:srgbClr val="FF0000"/>
                </a:solidFill>
                <a:latin typeface="Times New Roman" pitchFamily="18" charset="0"/>
                <a:cs typeface="Times New Roman" pitchFamily="18" charset="0"/>
              </a:rPr>
              <a:t>-name category&gt;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or</a:t>
            </a:r>
          </a:p>
          <a:p>
            <a:r>
              <a:rPr lang="en-US" sz="2400" b="1" dirty="0">
                <a:solidFill>
                  <a:srgbClr val="FF0000"/>
                </a:solidFill>
                <a:latin typeface="Times New Roman" pitchFamily="18" charset="0"/>
                <a:cs typeface="Times New Roman" pitchFamily="18" charset="0"/>
              </a:rPr>
              <a:t>&lt;!ELEMENT </a:t>
            </a:r>
            <a:r>
              <a:rPr lang="en-US" sz="2400" b="1" dirty="0" err="1">
                <a:solidFill>
                  <a:srgbClr val="FF0000"/>
                </a:solidFill>
                <a:latin typeface="Times New Roman" pitchFamily="18" charset="0"/>
                <a:cs typeface="Times New Roman" pitchFamily="18" charset="0"/>
              </a:rPr>
              <a:t>element</a:t>
            </a:r>
            <a:r>
              <a:rPr lang="en-US" sz="2400" b="1" dirty="0">
                <a:solidFill>
                  <a:srgbClr val="FF0000"/>
                </a:solidFill>
                <a:latin typeface="Times New Roman" pitchFamily="18" charset="0"/>
                <a:cs typeface="Times New Roman" pitchFamily="18" charset="0"/>
              </a:rPr>
              <a:t>-name (element-content)&gt; </a:t>
            </a:r>
          </a:p>
        </p:txBody>
      </p:sp>
    </p:spTree>
  </p:cSld>
  <p:clrMapOvr>
    <a:masterClrMapping/>
  </p:clrMapOvr>
  <p:transition/>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4BD7737E-EB4F-4757-B9B8-CC8CE442F062}" type="datetime1">
              <a:rPr lang="en-US" smtClean="0"/>
              <a:pPr/>
              <a:t>1/14/2025</a:t>
            </a:fld>
            <a:endParaRPr lang="en-US"/>
          </a:p>
        </p:txBody>
      </p:sp>
      <p:sp>
        <p:nvSpPr>
          <p:cNvPr id="845826" name="Rectangle 2"/>
          <p:cNvSpPr>
            <a:spLocks noGrp="1" noChangeArrowheads="1"/>
          </p:cNvSpPr>
          <p:nvPr>
            <p:ph type="title"/>
          </p:nvPr>
        </p:nvSpPr>
        <p:spPr>
          <a:xfrm>
            <a:off x="685800" y="304800"/>
            <a:ext cx="8100646" cy="685800"/>
          </a:xfrm>
        </p:spPr>
        <p:txBody>
          <a:bodyPr>
            <a:no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Empty Elements</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845827" name="Rectangle 3"/>
          <p:cNvSpPr>
            <a:spLocks noGrp="1" noChangeArrowheads="1"/>
          </p:cNvSpPr>
          <p:nvPr>
            <p:ph type="body" idx="1"/>
          </p:nvPr>
        </p:nvSpPr>
        <p:spPr>
          <a:xfrm>
            <a:off x="762000" y="1447800"/>
            <a:ext cx="7772400" cy="4800600"/>
          </a:xfrm>
        </p:spPr>
        <p:txBody>
          <a:bodyPr>
            <a:normAutofit/>
          </a:bodyPr>
          <a:lstStyle/>
          <a:p>
            <a:r>
              <a:rPr lang="en-US" sz="2400" dirty="0">
                <a:latin typeface="Times New Roman" pitchFamily="18" charset="0"/>
                <a:cs typeface="Times New Roman" pitchFamily="18" charset="0"/>
              </a:rPr>
              <a:t>&lt;!ELEMENT </a:t>
            </a:r>
            <a:r>
              <a:rPr lang="en-US" sz="2400" dirty="0" err="1">
                <a:latin typeface="Times New Roman" pitchFamily="18" charset="0"/>
                <a:cs typeface="Times New Roman" pitchFamily="18" charset="0"/>
              </a:rPr>
              <a:t>element</a:t>
            </a:r>
            <a:r>
              <a:rPr lang="en-US" sz="2400" dirty="0">
                <a:latin typeface="Times New Roman" pitchFamily="18" charset="0"/>
                <a:cs typeface="Times New Roman" pitchFamily="18" charset="0"/>
              </a:rPr>
              <a:t>-name EMPTY&gt;</a:t>
            </a: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Example:</a:t>
            </a: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&lt;!ELEMENT </a:t>
            </a:r>
            <a:r>
              <a:rPr lang="en-US" sz="2400" dirty="0" err="1">
                <a:latin typeface="Times New Roman" pitchFamily="18" charset="0"/>
                <a:cs typeface="Times New Roman" pitchFamily="18" charset="0"/>
              </a:rPr>
              <a:t>br</a:t>
            </a:r>
            <a:r>
              <a:rPr lang="en-US" sz="2400" dirty="0">
                <a:latin typeface="Times New Roman" pitchFamily="18" charset="0"/>
                <a:cs typeface="Times New Roman" pitchFamily="18" charset="0"/>
              </a:rPr>
              <a:t> EMPTY&gt;</a:t>
            </a: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XML example:</a:t>
            </a: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a:t>
            </a:r>
            <a:r>
              <a:rPr lang="en-US" sz="2400" dirty="0" err="1">
                <a:latin typeface="Times New Roman" pitchFamily="18" charset="0"/>
                <a:cs typeface="Times New Roman" pitchFamily="18" charset="0"/>
              </a:rPr>
              <a:t>br</a:t>
            </a:r>
            <a:r>
              <a:rPr lang="en-US" sz="2400" dirty="0">
                <a:latin typeface="Times New Roman" pitchFamily="18" charset="0"/>
                <a:cs typeface="Times New Roman" pitchFamily="18" charset="0"/>
              </a:rPr>
              <a:t> /&gt; </a:t>
            </a:r>
          </a:p>
        </p:txBody>
      </p:sp>
    </p:spTree>
  </p:cSld>
  <p:clrMapOvr>
    <a:masterClrMapping/>
  </p:clrMapOvr>
  <p:transition/>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4BD7737E-EB4F-4757-B9B8-CC8CE442F062}" type="datetime1">
              <a:rPr lang="en-US" smtClean="0"/>
              <a:pPr/>
              <a:t>1/14/2025</a:t>
            </a:fld>
            <a:endParaRPr lang="en-US"/>
          </a:p>
        </p:txBody>
      </p:sp>
      <p:sp>
        <p:nvSpPr>
          <p:cNvPr id="845826" name="Rectangle 2"/>
          <p:cNvSpPr>
            <a:spLocks noGrp="1" noChangeArrowheads="1"/>
          </p:cNvSpPr>
          <p:nvPr>
            <p:ph type="title"/>
          </p:nvPr>
        </p:nvSpPr>
        <p:spPr>
          <a:xfrm>
            <a:off x="685800" y="304800"/>
            <a:ext cx="8100646" cy="685800"/>
          </a:xfrm>
        </p:spPr>
        <p:txBody>
          <a:bodyPr>
            <a:noAutofit/>
          </a:bodyPr>
          <a:lstStyle/>
          <a:p>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Elements with Children (sequences)</a:t>
            </a:r>
            <a:br>
              <a:rPr lang="en-US" sz="2400" b="1" dirty="0">
                <a:latin typeface="Times New Roman" pitchFamily="18" charset="0"/>
                <a:cs typeface="Times New Roman" pitchFamily="18" charset="0"/>
              </a:rPr>
            </a:br>
            <a:endParaRPr lang="en-US" sz="2400" b="1" dirty="0">
              <a:latin typeface="Times New Roman" pitchFamily="18" charset="0"/>
              <a:cs typeface="Times New Roman" pitchFamily="18" charset="0"/>
            </a:endParaRPr>
          </a:p>
        </p:txBody>
      </p:sp>
      <p:sp>
        <p:nvSpPr>
          <p:cNvPr id="845827" name="Rectangle 3"/>
          <p:cNvSpPr>
            <a:spLocks noGrp="1" noChangeArrowheads="1"/>
          </p:cNvSpPr>
          <p:nvPr>
            <p:ph type="body" idx="1"/>
          </p:nvPr>
        </p:nvSpPr>
        <p:spPr>
          <a:xfrm>
            <a:off x="762000" y="1447800"/>
            <a:ext cx="7772400" cy="4800600"/>
          </a:xfrm>
        </p:spPr>
        <p:txBody>
          <a:bodyPr>
            <a:normAutofit/>
          </a:bodyPr>
          <a:lstStyle/>
          <a:p>
            <a:r>
              <a:rPr lang="en-US" sz="2400" dirty="0">
                <a:latin typeface="Times New Roman" pitchFamily="18" charset="0"/>
                <a:cs typeface="Times New Roman" pitchFamily="18" charset="0"/>
              </a:rPr>
              <a:t>Elements with one or more children are declared with the name of the children elements inside parentheses:</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&lt;!ELEMENT </a:t>
            </a:r>
            <a:r>
              <a:rPr lang="en-US" sz="2400" dirty="0" err="1">
                <a:latin typeface="Times New Roman" pitchFamily="18" charset="0"/>
                <a:cs typeface="Times New Roman" pitchFamily="18" charset="0"/>
              </a:rPr>
              <a:t>element</a:t>
            </a:r>
            <a:r>
              <a:rPr lang="en-US" sz="2400" dirty="0">
                <a:latin typeface="Times New Roman" pitchFamily="18" charset="0"/>
                <a:cs typeface="Times New Roman" pitchFamily="18" charset="0"/>
              </a:rPr>
              <a:t>-name (child1)&gt;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or</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&lt;!ELEMENT </a:t>
            </a:r>
            <a:r>
              <a:rPr lang="en-US" sz="2400" dirty="0" err="1">
                <a:latin typeface="Times New Roman" pitchFamily="18" charset="0"/>
                <a:cs typeface="Times New Roman" pitchFamily="18" charset="0"/>
              </a:rPr>
              <a:t>element</a:t>
            </a:r>
            <a:r>
              <a:rPr lang="en-US" sz="2400" dirty="0">
                <a:latin typeface="Times New Roman" pitchFamily="18" charset="0"/>
                <a:cs typeface="Times New Roman" pitchFamily="18" charset="0"/>
              </a:rPr>
              <a:t>-name (child1,child2,...)&gt;</a:t>
            </a: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Example:</a:t>
            </a: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&lt;!ELEMENT note (</a:t>
            </a:r>
            <a:r>
              <a:rPr lang="en-US" sz="2400" dirty="0" err="1">
                <a:latin typeface="Times New Roman" pitchFamily="18" charset="0"/>
                <a:cs typeface="Times New Roman" pitchFamily="18" charset="0"/>
              </a:rPr>
              <a:t>to,from,heading,body</a:t>
            </a:r>
            <a:r>
              <a:rPr lang="en-US" sz="2400" dirty="0">
                <a:latin typeface="Times New Roman" pitchFamily="18" charset="0"/>
                <a:cs typeface="Times New Roman" pitchFamily="18" charset="0"/>
              </a:rPr>
              <a:t>)&gt; </a:t>
            </a:r>
          </a:p>
        </p:txBody>
      </p:sp>
    </p:spTree>
  </p:cSld>
  <p:clrMapOvr>
    <a:masterClrMapping/>
  </p:clrMapOvr>
  <p:transition/>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4BD7737E-EB4F-4757-B9B8-CC8CE442F062}" type="datetime1">
              <a:rPr lang="en-US" smtClean="0"/>
              <a:pPr/>
              <a:t>1/14/2025</a:t>
            </a:fld>
            <a:endParaRPr lang="en-US"/>
          </a:p>
        </p:txBody>
      </p:sp>
      <p:sp>
        <p:nvSpPr>
          <p:cNvPr id="845826" name="Rectangle 2"/>
          <p:cNvSpPr>
            <a:spLocks noGrp="1" noChangeArrowheads="1"/>
          </p:cNvSpPr>
          <p:nvPr>
            <p:ph type="title"/>
          </p:nvPr>
        </p:nvSpPr>
        <p:spPr>
          <a:xfrm>
            <a:off x="685800" y="304800"/>
            <a:ext cx="8100646" cy="685800"/>
          </a:xfrm>
        </p:spPr>
        <p:txBody>
          <a:bodyPr>
            <a:noAutofit/>
          </a:bodyPr>
          <a:lstStyle/>
          <a:p>
            <a:br>
              <a:rPr lang="en-US" sz="2400" b="1" dirty="0">
                <a:latin typeface="Times New Roman" pitchFamily="18" charset="0"/>
                <a:cs typeface="Times New Roman" pitchFamily="18" charset="0"/>
              </a:rPr>
            </a:br>
            <a:r>
              <a:rPr lang="en-US" sz="2400" b="1" dirty="0">
                <a:latin typeface="Times New Roman" pitchFamily="18" charset="0"/>
                <a:cs typeface="Times New Roman" pitchFamily="18" charset="0"/>
              </a:rPr>
              <a:t>Elements with Children (sequences)</a:t>
            </a:r>
            <a:br>
              <a:rPr lang="en-US" sz="2400" b="1" dirty="0">
                <a:latin typeface="Times New Roman" pitchFamily="18" charset="0"/>
                <a:cs typeface="Times New Roman" pitchFamily="18" charset="0"/>
              </a:rPr>
            </a:br>
            <a:endParaRPr lang="en-US" sz="2400" b="1" dirty="0">
              <a:latin typeface="Times New Roman" pitchFamily="18" charset="0"/>
              <a:cs typeface="Times New Roman" pitchFamily="18" charset="0"/>
            </a:endParaRPr>
          </a:p>
        </p:txBody>
      </p:sp>
      <p:sp>
        <p:nvSpPr>
          <p:cNvPr id="845827" name="Rectangle 3"/>
          <p:cNvSpPr>
            <a:spLocks noGrp="1" noChangeArrowheads="1"/>
          </p:cNvSpPr>
          <p:nvPr>
            <p:ph type="body" idx="1"/>
          </p:nvPr>
        </p:nvSpPr>
        <p:spPr>
          <a:xfrm>
            <a:off x="762000" y="1447800"/>
            <a:ext cx="7772400" cy="4800600"/>
          </a:xfrm>
        </p:spPr>
        <p:txBody>
          <a:bodyPr>
            <a:normAutofit/>
          </a:bodyPr>
          <a:lstStyle/>
          <a:p>
            <a:endParaRPr lang="en-US" sz="2400" dirty="0"/>
          </a:p>
          <a:p>
            <a:r>
              <a:rPr lang="en-US" sz="2400" dirty="0"/>
              <a:t>&lt;!ELEMENT note (</a:t>
            </a:r>
            <a:r>
              <a:rPr lang="en-US" sz="2400" dirty="0" err="1"/>
              <a:t>to,from,heading,body</a:t>
            </a:r>
            <a:r>
              <a:rPr lang="en-US" sz="2400" dirty="0"/>
              <a:t>)&gt;</a:t>
            </a:r>
            <a:br>
              <a:rPr lang="en-US" sz="2400" dirty="0"/>
            </a:br>
            <a:r>
              <a:rPr lang="en-US" sz="2400" dirty="0"/>
              <a:t>&lt;!ELEMENT to (#PCDATA)&gt;</a:t>
            </a:r>
            <a:br>
              <a:rPr lang="en-US" sz="2400" dirty="0"/>
            </a:br>
            <a:r>
              <a:rPr lang="en-US" sz="2400" dirty="0"/>
              <a:t>&lt;!ELEMENT from (#PCDATA)&gt;</a:t>
            </a:r>
            <a:br>
              <a:rPr lang="en-US" sz="2400" dirty="0"/>
            </a:br>
            <a:r>
              <a:rPr lang="en-US" sz="2400" dirty="0"/>
              <a:t>&lt;!ELEMENT heading (#PCDATA)&gt;</a:t>
            </a:r>
            <a:br>
              <a:rPr lang="en-US" sz="2400" dirty="0"/>
            </a:br>
            <a:r>
              <a:rPr lang="en-US" sz="2400" dirty="0"/>
              <a:t>&lt;!ELEMENT body (#PCDATA)&gt; </a:t>
            </a:r>
          </a:p>
        </p:txBody>
      </p:sp>
    </p:spTree>
  </p:cSld>
  <p:clrMapOvr>
    <a:masterClrMapping/>
  </p:clrMapOvr>
  <p:transition/>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4BD7737E-EB4F-4757-B9B8-CC8CE442F062}" type="datetime1">
              <a:rPr lang="en-US" smtClean="0"/>
              <a:pPr/>
              <a:t>1/14/2025</a:t>
            </a:fld>
            <a:endParaRPr lang="en-US"/>
          </a:p>
        </p:txBody>
      </p:sp>
      <p:sp>
        <p:nvSpPr>
          <p:cNvPr id="845826" name="Rectangle 2"/>
          <p:cNvSpPr>
            <a:spLocks noGrp="1" noChangeArrowheads="1"/>
          </p:cNvSpPr>
          <p:nvPr>
            <p:ph type="title"/>
          </p:nvPr>
        </p:nvSpPr>
        <p:spPr>
          <a:xfrm>
            <a:off x="685800" y="304800"/>
            <a:ext cx="8100646" cy="685800"/>
          </a:xfrm>
        </p:spPr>
        <p:txBody>
          <a:bodyPr>
            <a:noAutofit/>
          </a:bodyPr>
          <a:lstStyle/>
          <a:p>
            <a:br>
              <a:rPr lang="en-US" sz="3600" b="1" dirty="0">
                <a:latin typeface="Times New Roman" pitchFamily="18" charset="0"/>
                <a:cs typeface="Times New Roman" pitchFamily="18" charset="0"/>
              </a:rPr>
            </a:br>
            <a:r>
              <a:rPr lang="en-US" sz="3600" b="1" dirty="0"/>
              <a:t>Elements with Children (sequences)</a:t>
            </a:r>
            <a:br>
              <a:rPr lang="en-US" sz="3600" b="1" dirty="0"/>
            </a:br>
            <a:endParaRPr lang="en-US" sz="3600" b="1" dirty="0">
              <a:latin typeface="Times New Roman" pitchFamily="18" charset="0"/>
              <a:cs typeface="Times New Roman" pitchFamily="18" charset="0"/>
            </a:endParaRPr>
          </a:p>
        </p:txBody>
      </p:sp>
      <p:sp>
        <p:nvSpPr>
          <p:cNvPr id="845827" name="Rectangle 3"/>
          <p:cNvSpPr>
            <a:spLocks noGrp="1" noChangeArrowheads="1"/>
          </p:cNvSpPr>
          <p:nvPr>
            <p:ph type="body" idx="1"/>
          </p:nvPr>
        </p:nvSpPr>
        <p:spPr>
          <a:xfrm>
            <a:off x="762000" y="1447800"/>
            <a:ext cx="7772400" cy="4800600"/>
          </a:xfrm>
        </p:spPr>
        <p:txBody>
          <a:bodyPr>
            <a:normAutofit fontScale="92500" lnSpcReduction="10000"/>
          </a:bodyPr>
          <a:lstStyle/>
          <a:p>
            <a:r>
              <a:rPr lang="en-US" sz="2400" b="1" dirty="0">
                <a:solidFill>
                  <a:srgbClr val="FF0000"/>
                </a:solidFill>
              </a:rPr>
              <a:t>Declaring Only One Occurrence of an Element</a:t>
            </a:r>
          </a:p>
          <a:p>
            <a:r>
              <a:rPr lang="en-US" sz="2400" dirty="0"/>
              <a:t>&lt;!ELEMENT </a:t>
            </a:r>
            <a:r>
              <a:rPr lang="en-US" sz="2400" dirty="0" err="1"/>
              <a:t>element</a:t>
            </a:r>
            <a:r>
              <a:rPr lang="en-US" sz="2400" dirty="0"/>
              <a:t>-name (child-name)&gt;</a:t>
            </a:r>
            <a:br>
              <a:rPr lang="en-US" sz="2400" dirty="0"/>
            </a:br>
            <a:br>
              <a:rPr lang="en-US" sz="2400" dirty="0"/>
            </a:br>
            <a:r>
              <a:rPr lang="en-US" sz="2400" dirty="0"/>
              <a:t>Example:</a:t>
            </a:r>
            <a:br>
              <a:rPr lang="en-US" sz="2400" dirty="0"/>
            </a:br>
            <a:br>
              <a:rPr lang="en-US" sz="2400" dirty="0"/>
            </a:br>
            <a:r>
              <a:rPr lang="en-US" sz="2400" dirty="0"/>
              <a:t>&lt;!ELEMENT note (message)&gt; </a:t>
            </a:r>
          </a:p>
          <a:p>
            <a:r>
              <a:rPr lang="en-US" sz="2400" b="1" dirty="0">
                <a:solidFill>
                  <a:srgbClr val="FF0000"/>
                </a:solidFill>
              </a:rPr>
              <a:t>Declaring Minimum One Occurrence of an Element</a:t>
            </a:r>
          </a:p>
          <a:p>
            <a:r>
              <a:rPr lang="en-US" sz="2400" dirty="0"/>
              <a:t>&lt;!ELEMENT </a:t>
            </a:r>
            <a:r>
              <a:rPr lang="en-US" sz="2400" dirty="0" err="1"/>
              <a:t>element</a:t>
            </a:r>
            <a:r>
              <a:rPr lang="en-US" sz="2400" dirty="0"/>
              <a:t>-name (child-name+)&gt;</a:t>
            </a:r>
            <a:br>
              <a:rPr lang="en-US" sz="2400" dirty="0"/>
            </a:br>
            <a:br>
              <a:rPr lang="en-US" sz="2400" dirty="0"/>
            </a:br>
            <a:r>
              <a:rPr lang="en-US" sz="2400" dirty="0"/>
              <a:t>Example:</a:t>
            </a:r>
            <a:br>
              <a:rPr lang="en-US" sz="2400" dirty="0"/>
            </a:br>
            <a:br>
              <a:rPr lang="en-US" sz="2400" dirty="0"/>
            </a:br>
            <a:r>
              <a:rPr lang="en-US" sz="2400" dirty="0"/>
              <a:t>&lt;!ELEMENT note (message+)&gt; </a:t>
            </a:r>
          </a:p>
          <a:p>
            <a:r>
              <a:rPr lang="en-US" sz="2400" dirty="0"/>
              <a:t>the child element "message" must occur one or more times inside the "note" element.</a:t>
            </a:r>
            <a:endParaRPr lang="en-US" sz="2400" b="1" dirty="0">
              <a:solidFill>
                <a:srgbClr val="FF0000"/>
              </a:solidFill>
            </a:endParaRPr>
          </a:p>
          <a:p>
            <a:endParaRPr lang="en-US" sz="2400" dirty="0"/>
          </a:p>
        </p:txBody>
      </p:sp>
    </p:spTree>
  </p:cSld>
  <p:clrMapOvr>
    <a:masterClrMapping/>
  </p:clrMapOvr>
  <p:transition/>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4BD7737E-EB4F-4757-B9B8-CC8CE442F062}" type="datetime1">
              <a:rPr lang="en-US" smtClean="0"/>
              <a:pPr/>
              <a:t>1/14/2025</a:t>
            </a:fld>
            <a:endParaRPr lang="en-US"/>
          </a:p>
        </p:txBody>
      </p:sp>
      <p:sp>
        <p:nvSpPr>
          <p:cNvPr id="845826" name="Rectangle 2"/>
          <p:cNvSpPr>
            <a:spLocks noGrp="1" noChangeArrowheads="1"/>
          </p:cNvSpPr>
          <p:nvPr>
            <p:ph type="title"/>
          </p:nvPr>
        </p:nvSpPr>
        <p:spPr>
          <a:xfrm>
            <a:off x="685800" y="304800"/>
            <a:ext cx="8100646" cy="685800"/>
          </a:xfrm>
        </p:spPr>
        <p:txBody>
          <a:bodyPr>
            <a:noAutofit/>
          </a:bodyPr>
          <a:lstStyle/>
          <a:p>
            <a:br>
              <a:rPr lang="en-US" sz="3600" b="1" dirty="0">
                <a:latin typeface="Times New Roman" pitchFamily="18" charset="0"/>
                <a:cs typeface="Times New Roman" pitchFamily="18" charset="0"/>
              </a:rPr>
            </a:br>
            <a:r>
              <a:rPr lang="en-US" sz="3600" b="1" dirty="0"/>
              <a:t>Elements with Children (sequences)</a:t>
            </a:r>
            <a:br>
              <a:rPr lang="en-US" sz="3600" b="1" dirty="0"/>
            </a:br>
            <a:endParaRPr lang="en-US" sz="3600" b="1" dirty="0">
              <a:latin typeface="Times New Roman" pitchFamily="18" charset="0"/>
              <a:cs typeface="Times New Roman" pitchFamily="18" charset="0"/>
            </a:endParaRPr>
          </a:p>
        </p:txBody>
      </p:sp>
      <p:sp>
        <p:nvSpPr>
          <p:cNvPr id="845827" name="Rectangle 3"/>
          <p:cNvSpPr>
            <a:spLocks noGrp="1" noChangeArrowheads="1"/>
          </p:cNvSpPr>
          <p:nvPr>
            <p:ph type="body" idx="1"/>
          </p:nvPr>
        </p:nvSpPr>
        <p:spPr>
          <a:xfrm>
            <a:off x="762000" y="1447800"/>
            <a:ext cx="7772400" cy="4800600"/>
          </a:xfrm>
        </p:spPr>
        <p:txBody>
          <a:bodyPr>
            <a:normAutofit/>
          </a:bodyPr>
          <a:lstStyle/>
          <a:p>
            <a:r>
              <a:rPr lang="en-US" sz="2400" b="1" dirty="0">
                <a:solidFill>
                  <a:srgbClr val="FF0000"/>
                </a:solidFill>
              </a:rPr>
              <a:t>Declaring Zero or More Occurrences of an Element</a:t>
            </a:r>
          </a:p>
          <a:p>
            <a:r>
              <a:rPr lang="en-US" sz="2400" dirty="0"/>
              <a:t>&lt;!ELEMENT </a:t>
            </a:r>
            <a:r>
              <a:rPr lang="en-US" sz="2400" dirty="0" err="1"/>
              <a:t>element</a:t>
            </a:r>
            <a:r>
              <a:rPr lang="en-US" sz="2400" dirty="0"/>
              <a:t>-name (child-name*)&gt;</a:t>
            </a:r>
            <a:br>
              <a:rPr lang="en-US" sz="2400" dirty="0"/>
            </a:br>
            <a:br>
              <a:rPr lang="en-US" sz="2400" dirty="0"/>
            </a:br>
            <a:r>
              <a:rPr lang="en-US" sz="2400" dirty="0"/>
              <a:t>Example:</a:t>
            </a:r>
            <a:br>
              <a:rPr lang="en-US" sz="2400" dirty="0"/>
            </a:br>
            <a:br>
              <a:rPr lang="en-US" sz="2400" dirty="0"/>
            </a:br>
            <a:r>
              <a:rPr lang="en-US" sz="2400" dirty="0"/>
              <a:t>&lt;!ELEMENT note (message*)&gt; </a:t>
            </a:r>
          </a:p>
          <a:p>
            <a:r>
              <a:rPr lang="en-US" sz="2400" b="1" dirty="0">
                <a:solidFill>
                  <a:srgbClr val="FF0000"/>
                </a:solidFill>
              </a:rPr>
              <a:t>Declaring Zero or One Occurrences of an Element </a:t>
            </a:r>
          </a:p>
          <a:p>
            <a:r>
              <a:rPr lang="en-US" sz="2400" dirty="0"/>
              <a:t>&lt;!ELEMENT </a:t>
            </a:r>
            <a:r>
              <a:rPr lang="en-US" sz="2400" dirty="0" err="1"/>
              <a:t>element</a:t>
            </a:r>
            <a:r>
              <a:rPr lang="en-US" sz="2400" dirty="0"/>
              <a:t>-name (child-name?)&gt;</a:t>
            </a:r>
            <a:br>
              <a:rPr lang="en-US" sz="2400" dirty="0"/>
            </a:br>
            <a:br>
              <a:rPr lang="en-US" sz="2400" dirty="0"/>
            </a:br>
            <a:r>
              <a:rPr lang="en-US" sz="2400" dirty="0"/>
              <a:t>Example:</a:t>
            </a:r>
            <a:br>
              <a:rPr lang="en-US" sz="2400" dirty="0"/>
            </a:br>
            <a:br>
              <a:rPr lang="en-US" sz="2400" dirty="0"/>
            </a:br>
            <a:r>
              <a:rPr lang="en-US" sz="2400" dirty="0"/>
              <a:t>&lt;!ELEMENT note (message?)&gt; </a:t>
            </a:r>
          </a:p>
          <a:p>
            <a:endParaRPr lang="en-US" sz="2400" dirty="0"/>
          </a:p>
        </p:txBody>
      </p:sp>
    </p:spTree>
  </p:cSld>
  <p:clrMapOvr>
    <a:masterClrMapping/>
  </p:clrMapOvr>
  <p:transition/>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4BD7737E-EB4F-4757-B9B8-CC8CE442F062}" type="datetime1">
              <a:rPr lang="en-US" smtClean="0"/>
              <a:pPr/>
              <a:t>1/14/2025</a:t>
            </a:fld>
            <a:endParaRPr lang="en-US"/>
          </a:p>
        </p:txBody>
      </p:sp>
      <p:sp>
        <p:nvSpPr>
          <p:cNvPr id="845826" name="Rectangle 2"/>
          <p:cNvSpPr>
            <a:spLocks noGrp="1" noChangeArrowheads="1"/>
          </p:cNvSpPr>
          <p:nvPr>
            <p:ph type="title"/>
          </p:nvPr>
        </p:nvSpPr>
        <p:spPr>
          <a:xfrm>
            <a:off x="685800" y="304800"/>
            <a:ext cx="8100646" cy="685800"/>
          </a:xfrm>
        </p:spPr>
        <p:txBody>
          <a:bodyPr>
            <a:noAutofit/>
          </a:bodyPr>
          <a:lstStyle/>
          <a:p>
            <a:br>
              <a:rPr lang="en-US" sz="3600" b="1" dirty="0">
                <a:latin typeface="Times New Roman" pitchFamily="18" charset="0"/>
                <a:cs typeface="Times New Roman" pitchFamily="18" charset="0"/>
              </a:rPr>
            </a:br>
            <a:r>
              <a:rPr lang="en-US" sz="3600" b="1" dirty="0"/>
              <a:t>Elements with Children (sequences)</a:t>
            </a:r>
            <a:br>
              <a:rPr lang="en-US" sz="3600" b="1" dirty="0"/>
            </a:br>
            <a:endParaRPr lang="en-US" sz="3600" b="1" dirty="0">
              <a:latin typeface="Times New Roman" pitchFamily="18" charset="0"/>
              <a:cs typeface="Times New Roman" pitchFamily="18" charset="0"/>
            </a:endParaRPr>
          </a:p>
        </p:txBody>
      </p:sp>
      <p:sp>
        <p:nvSpPr>
          <p:cNvPr id="845827" name="Rectangle 3"/>
          <p:cNvSpPr>
            <a:spLocks noGrp="1" noChangeArrowheads="1"/>
          </p:cNvSpPr>
          <p:nvPr>
            <p:ph type="body" idx="1"/>
          </p:nvPr>
        </p:nvSpPr>
        <p:spPr>
          <a:xfrm>
            <a:off x="762000" y="1447800"/>
            <a:ext cx="7772400" cy="4800600"/>
          </a:xfrm>
        </p:spPr>
        <p:txBody>
          <a:bodyPr>
            <a:normAutofit/>
          </a:bodyPr>
          <a:lstStyle/>
          <a:p>
            <a:pPr algn="just"/>
            <a:r>
              <a:rPr lang="en-US" sz="2400" b="1" dirty="0">
                <a:solidFill>
                  <a:srgbClr val="FF0000"/>
                </a:solidFill>
                <a:latin typeface="Times New Roman" pitchFamily="18" charset="0"/>
                <a:cs typeface="Times New Roman" pitchFamily="18" charset="0"/>
              </a:rPr>
              <a:t>Declaring either/or Content</a:t>
            </a:r>
          </a:p>
          <a:p>
            <a:pPr algn="just"/>
            <a:r>
              <a:rPr lang="en-US" sz="2400" dirty="0">
                <a:latin typeface="Times New Roman" pitchFamily="18" charset="0"/>
                <a:cs typeface="Times New Roman" pitchFamily="18" charset="0"/>
              </a:rPr>
              <a:t>&lt;!ELEMENT note (</a:t>
            </a:r>
            <a:r>
              <a:rPr lang="en-US" sz="2400" dirty="0" err="1">
                <a:latin typeface="Times New Roman" pitchFamily="18" charset="0"/>
                <a:cs typeface="Times New Roman" pitchFamily="18" charset="0"/>
              </a:rPr>
              <a:t>to,from,header</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message|body</a:t>
            </a:r>
            <a:r>
              <a:rPr lang="en-US" sz="2400" dirty="0">
                <a:latin typeface="Times New Roman" pitchFamily="18" charset="0"/>
                <a:cs typeface="Times New Roman" pitchFamily="18" charset="0"/>
              </a:rPr>
              <a:t>))&gt;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"note" element must contain a "to" element, a "from" element, a "header" element, and either a "message" or a "body" element.</a:t>
            </a:r>
          </a:p>
          <a:p>
            <a:r>
              <a:rPr lang="en-US" sz="2400" b="1" dirty="0">
                <a:solidFill>
                  <a:srgbClr val="FF0000"/>
                </a:solidFill>
                <a:latin typeface="Times New Roman" pitchFamily="18" charset="0"/>
                <a:cs typeface="Times New Roman" pitchFamily="18" charset="0"/>
              </a:rPr>
              <a:t>Declaring Mixed Content</a:t>
            </a:r>
          </a:p>
          <a:p>
            <a:r>
              <a:rPr lang="en-US" sz="2400" dirty="0">
                <a:latin typeface="Times New Roman" pitchFamily="18" charset="0"/>
                <a:cs typeface="Times New Roman" pitchFamily="18" charset="0"/>
              </a:rPr>
              <a:t>&lt;!ELEMENT note (#</a:t>
            </a:r>
            <a:r>
              <a:rPr lang="en-US" sz="2400" dirty="0" err="1">
                <a:latin typeface="Times New Roman" pitchFamily="18" charset="0"/>
                <a:cs typeface="Times New Roman" pitchFamily="18" charset="0"/>
              </a:rPr>
              <a:t>PCDATA|to|from|header|message</a:t>
            </a:r>
            <a:r>
              <a:rPr lang="en-US" sz="2400" dirty="0">
                <a:latin typeface="Times New Roman" pitchFamily="18" charset="0"/>
                <a:cs typeface="Times New Roman" pitchFamily="18" charset="0"/>
              </a:rPr>
              <a:t>)*&gt; </a:t>
            </a:r>
          </a:p>
          <a:p>
            <a:r>
              <a:rPr lang="en-US" sz="2400" dirty="0">
                <a:latin typeface="Times New Roman" pitchFamily="18" charset="0"/>
                <a:cs typeface="Times New Roman" pitchFamily="18" charset="0"/>
              </a:rPr>
              <a:t>"note" element can contain zero or more occurrences of parsed character data, "to", "from", "header", or "message" elements.</a:t>
            </a:r>
          </a:p>
          <a:p>
            <a:pPr algn="just"/>
            <a:endParaRPr lang="en-US" sz="2400" dirty="0">
              <a:latin typeface="Times New Roman" pitchFamily="18" charset="0"/>
              <a:cs typeface="Times New Roman" pitchFamily="18" charset="0"/>
            </a:endParaRPr>
          </a:p>
        </p:txBody>
      </p:sp>
    </p:spTree>
  </p:cSld>
  <p:clrMapOvr>
    <a:masterClrMapping/>
  </p:clrMapOvr>
  <p:transition/>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4BD7737E-EB4F-4757-B9B8-CC8CE442F062}" type="datetime1">
              <a:rPr lang="en-US" smtClean="0"/>
              <a:pPr/>
              <a:t>1/14/2025</a:t>
            </a:fld>
            <a:endParaRPr lang="en-US"/>
          </a:p>
        </p:txBody>
      </p:sp>
      <p:sp>
        <p:nvSpPr>
          <p:cNvPr id="845826" name="Rectangle 2"/>
          <p:cNvSpPr>
            <a:spLocks noGrp="1" noChangeArrowheads="1"/>
          </p:cNvSpPr>
          <p:nvPr>
            <p:ph type="title"/>
          </p:nvPr>
        </p:nvSpPr>
        <p:spPr>
          <a:xfrm>
            <a:off x="685800" y="304800"/>
            <a:ext cx="8100646" cy="685800"/>
          </a:xfrm>
        </p:spPr>
        <p:txBody>
          <a:bodyPr>
            <a:noAutofit/>
          </a:bodyPr>
          <a:lstStyle/>
          <a:p>
            <a:r>
              <a:rPr lang="en-US" sz="3600" b="1" dirty="0"/>
              <a:t>DTD - Attributes</a:t>
            </a:r>
          </a:p>
        </p:txBody>
      </p:sp>
      <p:sp>
        <p:nvSpPr>
          <p:cNvPr id="845827" name="Rectangle 3"/>
          <p:cNvSpPr>
            <a:spLocks noGrp="1" noChangeArrowheads="1"/>
          </p:cNvSpPr>
          <p:nvPr>
            <p:ph type="body" idx="1"/>
          </p:nvPr>
        </p:nvSpPr>
        <p:spPr>
          <a:xfrm>
            <a:off x="228600" y="1447800"/>
            <a:ext cx="8915400" cy="4800600"/>
          </a:xfrm>
        </p:spPr>
        <p:txBody>
          <a:bodyPr>
            <a:normAutofit fontScale="92500"/>
          </a:bodyPr>
          <a:lstStyle/>
          <a:p>
            <a:r>
              <a:rPr lang="en-US" sz="2400" dirty="0">
                <a:latin typeface="Times New Roman" pitchFamily="18" charset="0"/>
                <a:cs typeface="Times New Roman" pitchFamily="18" charset="0"/>
              </a:rPr>
              <a:t>In a DTD, attributes are declared with an ATTLIST declaration.</a:t>
            </a:r>
          </a:p>
          <a:p>
            <a:r>
              <a:rPr lang="en-US" sz="2400" b="1" dirty="0">
                <a:latin typeface="Times New Roman" pitchFamily="18" charset="0"/>
                <a:cs typeface="Times New Roman" pitchFamily="18" charset="0"/>
              </a:rPr>
              <a:t>Declaring Attributes</a:t>
            </a:r>
          </a:p>
          <a:p>
            <a:r>
              <a:rPr lang="en-US" sz="2400" dirty="0">
                <a:latin typeface="Times New Roman" pitchFamily="18" charset="0"/>
                <a:cs typeface="Times New Roman" pitchFamily="18" charset="0"/>
              </a:rPr>
              <a:t>An attribute declaration has the following syntax:</a:t>
            </a:r>
          </a:p>
          <a:p>
            <a:endParaRPr lang="en-US" sz="2400" dirty="0">
              <a:latin typeface="Times New Roman" pitchFamily="18" charset="0"/>
              <a:cs typeface="Times New Roman" pitchFamily="18" charset="0"/>
            </a:endParaRPr>
          </a:p>
          <a:p>
            <a:r>
              <a:rPr lang="en-US" sz="2400" dirty="0">
                <a:solidFill>
                  <a:srgbClr val="FF0000"/>
                </a:solidFill>
              </a:rPr>
              <a:t>&lt;!ATTLIST element-name attribute-name attribute-type attribute-value&gt;</a:t>
            </a:r>
            <a:br>
              <a:rPr lang="en-US" sz="2400" dirty="0">
                <a:solidFill>
                  <a:srgbClr val="FF0000"/>
                </a:solidFill>
              </a:rPr>
            </a:br>
            <a:br>
              <a:rPr lang="en-US" sz="2400" dirty="0">
                <a:solidFill>
                  <a:srgbClr val="FF0000"/>
                </a:solidFill>
              </a:rPr>
            </a:br>
            <a:r>
              <a:rPr lang="en-US" sz="2400" dirty="0"/>
              <a:t>DTD example:</a:t>
            </a:r>
            <a:br>
              <a:rPr lang="en-US" sz="2400" dirty="0"/>
            </a:br>
            <a:br>
              <a:rPr lang="en-US" sz="2400" dirty="0"/>
            </a:br>
            <a:r>
              <a:rPr lang="en-US" sz="2400" dirty="0">
                <a:solidFill>
                  <a:srgbClr val="FF0000"/>
                </a:solidFill>
              </a:rPr>
              <a:t>&lt;!ATTLIST payment type CDATA "check"&gt;</a:t>
            </a:r>
            <a:br>
              <a:rPr lang="en-US" sz="2400" dirty="0">
                <a:solidFill>
                  <a:srgbClr val="FF0000"/>
                </a:solidFill>
              </a:rPr>
            </a:br>
            <a:br>
              <a:rPr lang="en-US" sz="2400" dirty="0"/>
            </a:br>
            <a:r>
              <a:rPr lang="en-US" sz="2400" dirty="0"/>
              <a:t>XML example:</a:t>
            </a:r>
            <a:br>
              <a:rPr lang="en-US" sz="2400" dirty="0"/>
            </a:br>
            <a:br>
              <a:rPr lang="en-US" sz="2400" dirty="0">
                <a:solidFill>
                  <a:srgbClr val="FF0000"/>
                </a:solidFill>
              </a:rPr>
            </a:br>
            <a:r>
              <a:rPr lang="en-US" sz="2400" dirty="0">
                <a:solidFill>
                  <a:srgbClr val="FF0000"/>
                </a:solidFill>
              </a:rPr>
              <a:t>&lt;payment type="check" /&gt; </a:t>
            </a:r>
          </a:p>
          <a:p>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transition/>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4DC76ACA-CED2-4F20-B8ED-82135E95A293}" type="datetime1">
              <a:rPr lang="en-US" smtClean="0"/>
              <a:pPr/>
              <a:t>1/14/2025</a:t>
            </a:fld>
            <a:endParaRPr lang="en-US"/>
          </a:p>
        </p:txBody>
      </p:sp>
      <p:sp>
        <p:nvSpPr>
          <p:cNvPr id="846850" name="Rectangle 2"/>
          <p:cNvSpPr>
            <a:spLocks noGrp="1" noChangeArrowheads="1"/>
          </p:cNvSpPr>
          <p:nvPr>
            <p:ph type="title"/>
          </p:nvPr>
        </p:nvSpPr>
        <p:spPr/>
        <p:txBody>
          <a:bodyPr/>
          <a:lstStyle/>
          <a:p>
            <a:r>
              <a:rPr lang="en-US"/>
              <a:t>Attribute validations</a:t>
            </a:r>
          </a:p>
        </p:txBody>
      </p:sp>
      <p:sp>
        <p:nvSpPr>
          <p:cNvPr id="846851" name="Rectangle 3"/>
          <p:cNvSpPr>
            <a:spLocks noGrp="1" noChangeArrowheads="1"/>
          </p:cNvSpPr>
          <p:nvPr>
            <p:ph type="body" idx="1"/>
          </p:nvPr>
        </p:nvSpPr>
        <p:spPr/>
        <p:txBody>
          <a:bodyPr/>
          <a:lstStyle/>
          <a:p>
            <a:r>
              <a:rPr lang="en-US" dirty="0"/>
              <a:t>ID- unique ID</a:t>
            </a:r>
          </a:p>
          <a:p>
            <a:r>
              <a:rPr lang="en-US" dirty="0"/>
              <a:t>REQUIRED – attribute must be included</a:t>
            </a:r>
          </a:p>
          <a:p>
            <a:r>
              <a:rPr lang="en-US" dirty="0"/>
              <a:t>Default- default value of attribute</a:t>
            </a:r>
          </a:p>
          <a:p>
            <a:r>
              <a:rPr lang="en-US" dirty="0"/>
              <a:t>FIXED- this value is fixed</a:t>
            </a:r>
          </a:p>
          <a:p>
            <a:r>
              <a:rPr lang="en-US" dirty="0"/>
              <a:t>IMPLIED (Optional)</a:t>
            </a:r>
          </a:p>
          <a:p>
            <a:r>
              <a:rPr lang="en-US" dirty="0"/>
              <a:t>Enumerated (List of values)</a:t>
            </a:r>
          </a:p>
          <a:p>
            <a:pPr>
              <a:buFont typeface="Wingdings" pitchFamily="2" charset="2"/>
              <a:buNone/>
            </a:pPr>
            <a:endParaRPr lang="en-US" dirty="0"/>
          </a:p>
          <a:p>
            <a:endParaRPr lang="en-US" dirty="0"/>
          </a:p>
        </p:txBody>
      </p:sp>
    </p:spTree>
  </p:cSld>
  <p:clrMapOvr>
    <a:masterClrMapping/>
  </p:clrMapOvr>
  <p:transition/>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7DE470BE-97B6-41D1-A600-D2A1055ADCC7}" type="datetime1">
              <a:rPr lang="en-US" smtClean="0"/>
              <a:pPr/>
              <a:t>1/14/2025</a:t>
            </a:fld>
            <a:endParaRPr lang="en-US"/>
          </a:p>
        </p:txBody>
      </p:sp>
      <p:sp>
        <p:nvSpPr>
          <p:cNvPr id="847874" name="Rectangle 2"/>
          <p:cNvSpPr>
            <a:spLocks noGrp="1" noChangeArrowheads="1"/>
          </p:cNvSpPr>
          <p:nvPr>
            <p:ph type="title"/>
          </p:nvPr>
        </p:nvSpPr>
        <p:spPr>
          <a:xfrm>
            <a:off x="562708" y="533400"/>
            <a:ext cx="7772400" cy="609600"/>
          </a:xfrm>
        </p:spPr>
        <p:txBody>
          <a:bodyPr>
            <a:normAutofit fontScale="90000"/>
          </a:bodyPr>
          <a:lstStyle/>
          <a:p>
            <a:r>
              <a:rPr lang="en-US" sz="3600"/>
              <a:t>Example of Attribute validations</a:t>
            </a:r>
          </a:p>
        </p:txBody>
      </p:sp>
      <p:sp>
        <p:nvSpPr>
          <p:cNvPr id="847875" name="Rectangle 3"/>
          <p:cNvSpPr>
            <a:spLocks noGrp="1" noChangeArrowheads="1"/>
          </p:cNvSpPr>
          <p:nvPr>
            <p:ph type="body" idx="1"/>
          </p:nvPr>
        </p:nvSpPr>
        <p:spPr>
          <a:xfrm>
            <a:off x="562708" y="1143000"/>
            <a:ext cx="7924800" cy="6172200"/>
          </a:xfrm>
        </p:spPr>
        <p:txBody>
          <a:bodyPr/>
          <a:lstStyle/>
          <a:p>
            <a:pPr>
              <a:buFont typeface="Wingdings" pitchFamily="2" charset="2"/>
              <a:buNone/>
            </a:pPr>
            <a:endParaRPr lang="en-US" sz="2000"/>
          </a:p>
          <a:p>
            <a:pPr>
              <a:buFont typeface="Wingdings" pitchFamily="2" charset="2"/>
              <a:buNone/>
            </a:pPr>
            <a:r>
              <a:rPr lang="en-US" sz="2400"/>
              <a:t>&lt;!ELEMENT STUDENTS (STUDENT) &gt;</a:t>
            </a:r>
          </a:p>
          <a:p>
            <a:pPr>
              <a:buFont typeface="Wingdings" pitchFamily="2" charset="2"/>
              <a:buNone/>
            </a:pPr>
            <a:r>
              <a:rPr lang="en-US" sz="2400"/>
              <a:t>&lt;!ELEMENT STUDENT (DETAILS, FEES) &gt;</a:t>
            </a:r>
          </a:p>
          <a:p>
            <a:pPr>
              <a:buFont typeface="Wingdings" pitchFamily="2" charset="2"/>
              <a:buNone/>
            </a:pPr>
            <a:r>
              <a:rPr lang="en-US" sz="2400"/>
              <a:t>&lt;!ELEMENT DETAILS (#PCDATA) &gt;	</a:t>
            </a:r>
          </a:p>
          <a:p>
            <a:pPr>
              <a:buFont typeface="Wingdings" pitchFamily="2" charset="2"/>
              <a:buNone/>
            </a:pPr>
            <a:r>
              <a:rPr lang="en-US" sz="2400"/>
              <a:t>&lt;!ELEMENT FEES (#PCDATA) &gt;</a:t>
            </a:r>
          </a:p>
          <a:p>
            <a:pPr>
              <a:buFont typeface="Wingdings" pitchFamily="2" charset="2"/>
              <a:buNone/>
            </a:pPr>
            <a:r>
              <a:rPr lang="en-US" sz="2400" b="1"/>
              <a:t>&lt;!ATTLIST DETAILS ROLLNO ID #REQUIRED </a:t>
            </a:r>
          </a:p>
          <a:p>
            <a:pPr>
              <a:buFont typeface="Wingdings" pitchFamily="2" charset="2"/>
              <a:buNone/>
            </a:pPr>
            <a:r>
              <a:rPr lang="en-US" sz="2400" b="1"/>
              <a:t>	  NAME CDATA #REQUIRED</a:t>
            </a:r>
          </a:p>
          <a:p>
            <a:pPr>
              <a:buFont typeface="Wingdings" pitchFamily="2" charset="2"/>
              <a:buNone/>
            </a:pPr>
            <a:r>
              <a:rPr lang="en-US" sz="2400" b="1"/>
              <a:t>	  CITY CDATA "PUNE"</a:t>
            </a:r>
          </a:p>
          <a:p>
            <a:pPr>
              <a:buFont typeface="Wingdings" pitchFamily="2" charset="2"/>
              <a:buNone/>
            </a:pPr>
            <a:r>
              <a:rPr lang="en-US" sz="2400" b="1"/>
              <a:t>	  COURSE (VB | ORACLE | XML) "XML"&gt;</a:t>
            </a:r>
          </a:p>
          <a:p>
            <a:pPr>
              <a:buFont typeface="Wingdings" pitchFamily="2" charset="2"/>
              <a:buNone/>
            </a:pPr>
            <a:r>
              <a:rPr lang="en-US" sz="2400" b="1"/>
              <a:t>&lt;!ATTLIST FEES TOTAL CDATA #FIXED "10000"</a:t>
            </a:r>
          </a:p>
          <a:p>
            <a:pPr>
              <a:buFont typeface="Wingdings" pitchFamily="2" charset="2"/>
              <a:buNone/>
            </a:pPr>
            <a:r>
              <a:rPr lang="en-US" sz="2400" b="1"/>
              <a:t>                      INSTALLMENT CDATA #IMPLIED &gt;</a:t>
            </a:r>
            <a:r>
              <a:rPr lang="en-US" sz="2400"/>
              <a:t>		</a:t>
            </a:r>
          </a:p>
          <a:p>
            <a:pPr>
              <a:lnSpc>
                <a:spcPct val="90000"/>
              </a:lnSpc>
              <a:buFont typeface="Wingdings" pitchFamily="2" charset="2"/>
              <a:buNone/>
            </a:pPr>
            <a:r>
              <a:rPr lang="en-US" sz="2400"/>
              <a:t>	</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685800"/>
          </a:xfrm>
        </p:spPr>
        <p:txBody>
          <a:bodyPr>
            <a:normAutofit/>
          </a:bodyPr>
          <a:lstStyle/>
          <a:p>
            <a:r>
              <a:rPr lang="en-US" sz="3600" b="1" dirty="0">
                <a:latin typeface="Times New Roman" pitchFamily="18" charset="0"/>
                <a:cs typeface="Times New Roman" pitchFamily="18" charset="0"/>
              </a:rPr>
              <a:t>Design Issues Cont….</a:t>
            </a:r>
          </a:p>
        </p:txBody>
      </p:sp>
      <p:sp>
        <p:nvSpPr>
          <p:cNvPr id="3" name="Date Placeholder 2"/>
          <p:cNvSpPr>
            <a:spLocks noGrp="1"/>
          </p:cNvSpPr>
          <p:nvPr>
            <p:ph type="dt" sz="half" idx="10"/>
          </p:nvPr>
        </p:nvSpPr>
        <p:spPr/>
        <p:txBody>
          <a:bodyPr/>
          <a:lstStyle/>
          <a:p>
            <a:pPr>
              <a:defRPr/>
            </a:pPr>
            <a:fld id="{D23E130C-3AC4-42A2-88EA-587CC0729E19}" type="datetime1">
              <a:rPr lang="en-US" smtClean="0"/>
              <a:pPr>
                <a:defRPr/>
              </a:pPr>
              <a:t>1/14/2025</a:t>
            </a:fld>
            <a:endParaRPr lang="en-US"/>
          </a:p>
        </p:txBody>
      </p:sp>
      <p:sp>
        <p:nvSpPr>
          <p:cNvPr id="5" name="Content Placeholder 4"/>
          <p:cNvSpPr>
            <a:spLocks noGrp="1"/>
          </p:cNvSpPr>
          <p:nvPr>
            <p:ph sz="quarter" idx="1"/>
          </p:nvPr>
        </p:nvSpPr>
        <p:spPr>
          <a:xfrm>
            <a:off x="457200" y="1219200"/>
            <a:ext cx="8229600" cy="4906963"/>
          </a:xfrm>
        </p:spPr>
        <p:txBody>
          <a:bodyPr>
            <a:normAutofit fontScale="92500" lnSpcReduction="20000"/>
          </a:bodyPr>
          <a:lstStyle/>
          <a:p>
            <a:pPr lvl="1"/>
            <a:r>
              <a:rPr lang="en-US" sz="2600" b="1" dirty="0">
                <a:latin typeface="Times New Roman" pitchFamily="18" charset="0"/>
                <a:cs typeface="Times New Roman" pitchFamily="18" charset="0"/>
              </a:rPr>
              <a:t>Make Design User Centric</a:t>
            </a:r>
          </a:p>
          <a:p>
            <a:pPr lvl="2"/>
            <a:r>
              <a:rPr lang="en-US" dirty="0">
                <a:latin typeface="Times New Roman" pitchFamily="18" charset="0"/>
                <a:cs typeface="Times New Roman" pitchFamily="18" charset="0"/>
              </a:rPr>
              <a:t>Difficult to predict  the exact behavior of the web site user.</a:t>
            </a:r>
          </a:p>
          <a:p>
            <a:pPr lvl="2"/>
            <a:r>
              <a:rPr lang="en-US" dirty="0">
                <a:latin typeface="Times New Roman" pitchFamily="18" charset="0"/>
                <a:cs typeface="Times New Roman" pitchFamily="18" charset="0"/>
              </a:rPr>
              <a:t>Idea of general behavior of common users helps in making web site user centric. </a:t>
            </a:r>
          </a:p>
          <a:p>
            <a:pPr lvl="2"/>
            <a:r>
              <a:rPr lang="en-US" dirty="0">
                <a:latin typeface="Times New Roman" pitchFamily="18" charset="0"/>
                <a:cs typeface="Times New Roman" pitchFamily="18" charset="0"/>
              </a:rPr>
              <a:t>People normally reads from right to left and top to bottom.</a:t>
            </a:r>
          </a:p>
          <a:p>
            <a:pPr lvl="2"/>
            <a:endParaRPr lang="en-US" b="1" dirty="0">
              <a:latin typeface="Times New Roman" pitchFamily="18" charset="0"/>
              <a:cs typeface="Times New Roman" pitchFamily="18" charset="0"/>
            </a:endParaRPr>
          </a:p>
          <a:p>
            <a:pPr lvl="1"/>
            <a:r>
              <a:rPr lang="en-US" sz="2600" b="1" dirty="0">
                <a:latin typeface="Times New Roman" pitchFamily="18" charset="0"/>
                <a:cs typeface="Times New Roman" pitchFamily="18" charset="0"/>
              </a:rPr>
              <a:t>Sitemap</a:t>
            </a:r>
            <a:r>
              <a:rPr lang="en-US" b="1" dirty="0">
                <a:latin typeface="Times New Roman" pitchFamily="18" charset="0"/>
                <a:cs typeface="Times New Roman" pitchFamily="18" charset="0"/>
              </a:rPr>
              <a:t> </a:t>
            </a:r>
            <a:r>
              <a:rPr lang="en-US" dirty="0">
                <a:latin typeface="Times New Roman" pitchFamily="18" charset="0"/>
                <a:cs typeface="Times New Roman" pitchFamily="18" charset="0"/>
              </a:rPr>
              <a:t> </a:t>
            </a:r>
          </a:p>
          <a:p>
            <a:pPr lvl="2"/>
            <a:r>
              <a:rPr lang="en-US" dirty="0">
                <a:latin typeface="Times New Roman" pitchFamily="18" charset="0"/>
                <a:cs typeface="Times New Roman" pitchFamily="18" charset="0"/>
              </a:rPr>
              <a:t>For too complex web sites difficult to move from one part to another .</a:t>
            </a:r>
          </a:p>
          <a:p>
            <a:pPr lvl="2"/>
            <a:r>
              <a:rPr lang="en-US" dirty="0">
                <a:latin typeface="Times New Roman" pitchFamily="18" charset="0"/>
                <a:cs typeface="Times New Roman" pitchFamily="18" charset="0"/>
              </a:rPr>
              <a:t>To make it simple keep your hierarchy of information to few levels or provides navigation  bar on each page to jump to particular section.</a:t>
            </a:r>
          </a:p>
          <a:p>
            <a:pPr lvl="2"/>
            <a:r>
              <a:rPr lang="en-US" dirty="0">
                <a:latin typeface="Times New Roman" pitchFamily="18" charset="0"/>
                <a:cs typeface="Times New Roman" pitchFamily="18" charset="0"/>
              </a:rPr>
              <a:t>Another solution is to provide sitemap including links to each section and their pages directly.</a:t>
            </a:r>
          </a:p>
          <a:p>
            <a:endParaRPr lang="en-US" dirty="0">
              <a:latin typeface="Times New Roman" pitchFamily="18" charset="0"/>
              <a:cs typeface="Times New Roman" pitchFamily="18" charset="0"/>
            </a:endParaRP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D09828C4-DCDF-4E3A-A4EE-5E9BCB8FE4E2}" type="datetime1">
              <a:rPr lang="en-US" smtClean="0"/>
              <a:pPr/>
              <a:t>1/14/2025</a:t>
            </a:fld>
            <a:endParaRPr lang="en-US"/>
          </a:p>
        </p:txBody>
      </p:sp>
      <p:sp>
        <p:nvSpPr>
          <p:cNvPr id="848898" name="Rectangle 2"/>
          <p:cNvSpPr>
            <a:spLocks noGrp="1" noChangeArrowheads="1"/>
          </p:cNvSpPr>
          <p:nvPr>
            <p:ph type="title"/>
          </p:nvPr>
        </p:nvSpPr>
        <p:spPr>
          <a:xfrm>
            <a:off x="685800" y="228600"/>
            <a:ext cx="7772400" cy="1143000"/>
          </a:xfrm>
        </p:spPr>
        <p:txBody>
          <a:bodyPr>
            <a:normAutofit/>
          </a:bodyPr>
          <a:lstStyle/>
          <a:p>
            <a:r>
              <a:rPr lang="en-US" sz="3600" b="1" dirty="0">
                <a:latin typeface="Times New Roman" pitchFamily="18" charset="0"/>
                <a:cs typeface="Times New Roman" pitchFamily="18" charset="0"/>
              </a:rPr>
              <a:t>XML file using the attributes</a:t>
            </a:r>
          </a:p>
        </p:txBody>
      </p:sp>
      <p:sp>
        <p:nvSpPr>
          <p:cNvPr id="848899" name="Rectangle 3"/>
          <p:cNvSpPr>
            <a:spLocks noGrp="1" noChangeArrowheads="1"/>
          </p:cNvSpPr>
          <p:nvPr>
            <p:ph type="body" idx="1"/>
          </p:nvPr>
        </p:nvSpPr>
        <p:spPr>
          <a:xfrm>
            <a:off x="685800" y="1371600"/>
            <a:ext cx="7772400" cy="4724400"/>
          </a:xfrm>
        </p:spPr>
        <p:txBody>
          <a:bodyPr/>
          <a:lstStyle/>
          <a:p>
            <a:pPr>
              <a:lnSpc>
                <a:spcPct val="90000"/>
              </a:lnSpc>
              <a:buFont typeface="Wingdings" pitchFamily="2" charset="2"/>
              <a:buNone/>
            </a:pPr>
            <a:endParaRPr lang="en-US" sz="2400" dirty="0">
              <a:latin typeface="Times New Roman" pitchFamily="18" charset="0"/>
              <a:cs typeface="Times New Roman" pitchFamily="18" charset="0"/>
            </a:endParaRPr>
          </a:p>
          <a:p>
            <a:pPr>
              <a:lnSpc>
                <a:spcPct val="90000"/>
              </a:lnSpc>
              <a:buFont typeface="Wingdings" pitchFamily="2" charset="2"/>
              <a:buNone/>
            </a:pPr>
            <a:r>
              <a:rPr lang="en-US" sz="2400" dirty="0">
                <a:latin typeface="Times New Roman" pitchFamily="18" charset="0"/>
                <a:cs typeface="Times New Roman" pitchFamily="18" charset="0"/>
              </a:rPr>
              <a:t>&lt;!DOCTYPE STUDENTS SYSTEM "C:\STUDENT.dtd"&gt;</a:t>
            </a:r>
          </a:p>
          <a:p>
            <a:pPr>
              <a:lnSpc>
                <a:spcPct val="90000"/>
              </a:lnSpc>
              <a:buFont typeface="Wingdings" pitchFamily="2" charset="2"/>
              <a:buNone/>
            </a:pPr>
            <a:r>
              <a:rPr lang="en-US" sz="2400" dirty="0">
                <a:latin typeface="Times New Roman" pitchFamily="18" charset="0"/>
                <a:cs typeface="Times New Roman" pitchFamily="18" charset="0"/>
              </a:rPr>
              <a:t>&lt;STUDENTS&gt;</a:t>
            </a:r>
          </a:p>
          <a:p>
            <a:pPr>
              <a:lnSpc>
                <a:spcPct val="90000"/>
              </a:lnSpc>
              <a:buFont typeface="Wingdings" pitchFamily="2" charset="2"/>
              <a:buNone/>
            </a:pPr>
            <a:r>
              <a:rPr lang="en-US" sz="2400" dirty="0">
                <a:latin typeface="Times New Roman" pitchFamily="18" charset="0"/>
                <a:cs typeface="Times New Roman" pitchFamily="18" charset="0"/>
              </a:rPr>
              <a:t>	&lt;STUDENT&gt;</a:t>
            </a:r>
          </a:p>
          <a:p>
            <a:pPr>
              <a:lnSpc>
                <a:spcPct val="90000"/>
              </a:lnSpc>
              <a:buFont typeface="Wingdings" pitchFamily="2" charset="2"/>
              <a:buNone/>
            </a:pPr>
            <a:r>
              <a:rPr lang="en-US" sz="2400" dirty="0">
                <a:latin typeface="Times New Roman" pitchFamily="18" charset="0"/>
                <a:cs typeface="Times New Roman" pitchFamily="18" charset="0"/>
              </a:rPr>
              <a:t>		&lt;DETAILS ROLLNO="1" NAME="A" 		    COURSE="ORACLE" CITY="PUNE"&gt;</a:t>
            </a:r>
          </a:p>
          <a:p>
            <a:pPr>
              <a:lnSpc>
                <a:spcPct val="90000"/>
              </a:lnSpc>
              <a:buFont typeface="Wingdings" pitchFamily="2" charset="2"/>
              <a:buNone/>
            </a:pPr>
            <a:r>
              <a:rPr lang="en-US" sz="2400" dirty="0">
                <a:latin typeface="Times New Roman" pitchFamily="18" charset="0"/>
                <a:cs typeface="Times New Roman" pitchFamily="18" charset="0"/>
              </a:rPr>
              <a:t>          &lt;/DETAILS&gt;</a:t>
            </a:r>
          </a:p>
          <a:p>
            <a:pPr>
              <a:lnSpc>
                <a:spcPct val="90000"/>
              </a:lnSpc>
              <a:buFont typeface="Wingdings" pitchFamily="2" charset="2"/>
              <a:buNone/>
            </a:pPr>
            <a:r>
              <a:rPr lang="en-US" sz="2400" dirty="0">
                <a:latin typeface="Times New Roman" pitchFamily="18" charset="0"/>
                <a:cs typeface="Times New Roman" pitchFamily="18" charset="0"/>
              </a:rPr>
              <a:t>		&lt;FEES TOTAL="10000"&gt;PAID&lt;/FEES&gt;</a:t>
            </a:r>
          </a:p>
          <a:p>
            <a:pPr>
              <a:lnSpc>
                <a:spcPct val="90000"/>
              </a:lnSpc>
              <a:buFont typeface="Wingdings" pitchFamily="2" charset="2"/>
              <a:buNone/>
            </a:pPr>
            <a:r>
              <a:rPr lang="en-US" sz="2400" dirty="0">
                <a:latin typeface="Times New Roman" pitchFamily="18" charset="0"/>
                <a:cs typeface="Times New Roman" pitchFamily="18" charset="0"/>
              </a:rPr>
              <a:t>	&lt;/STUDENT&gt;</a:t>
            </a:r>
          </a:p>
          <a:p>
            <a:pPr>
              <a:lnSpc>
                <a:spcPct val="90000"/>
              </a:lnSpc>
              <a:buFont typeface="Wingdings" pitchFamily="2" charset="2"/>
              <a:buNone/>
            </a:pPr>
            <a:r>
              <a:rPr lang="en-US" sz="2400" dirty="0">
                <a:latin typeface="Times New Roman" pitchFamily="18" charset="0"/>
                <a:cs typeface="Times New Roman" pitchFamily="18" charset="0"/>
              </a:rPr>
              <a:t>&lt;/STUDENTS&gt;</a:t>
            </a:r>
          </a:p>
        </p:txBody>
      </p:sp>
    </p:spTree>
  </p:cSld>
  <p:clrMapOvr>
    <a:masterClrMapping/>
  </p:clrMapOvr>
  <p:transition/>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0948" name="WordArt 4"/>
          <p:cNvSpPr>
            <a:spLocks noChangeArrowheads="1" noChangeShapeType="1" noTextEdit="1"/>
          </p:cNvSpPr>
          <p:nvPr/>
        </p:nvSpPr>
        <p:spPr bwMode="auto">
          <a:xfrm>
            <a:off x="1828800" y="2362200"/>
            <a:ext cx="5181600" cy="1614488"/>
          </a:xfrm>
          <a:prstGeom prst="rect">
            <a:avLst/>
          </a:prstGeom>
        </p:spPr>
        <p:txBody>
          <a:bodyPr wrap="none" fromWordArt="1">
            <a:prstTxWarp prst="textPlain">
              <a:avLst>
                <a:gd name="adj" fmla="val 50000"/>
              </a:avLst>
            </a:prstTxWarp>
          </a:bodyPr>
          <a:lstStyle/>
          <a:p>
            <a:r>
              <a:rPr lang="en-US" sz="3600" kern="1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rPr>
              <a:t>XML Schemas</a:t>
            </a:r>
          </a:p>
          <a:p>
            <a:r>
              <a:rPr lang="en-US" sz="3600" kern="10">
                <a:ln w="9525">
                  <a:noFill/>
                  <a:round/>
                  <a:headEnd/>
                  <a:tailEnd/>
                </a:ln>
                <a:solidFill>
                  <a:srgbClr val="336699"/>
                </a:solidFill>
                <a:effectLst>
                  <a:outerShdw dist="45791" dir="2021404" algn="ctr" rotWithShape="0">
                    <a:srgbClr val="B2B2B2">
                      <a:alpha val="80000"/>
                    </a:srgbClr>
                  </a:outerShdw>
                </a:effectLst>
                <a:latin typeface="Times New Roman"/>
                <a:cs typeface="Times New Roman"/>
              </a:rPr>
              <a:t>(XSD)</a:t>
            </a:r>
          </a:p>
        </p:txBody>
      </p:sp>
      <p:sp>
        <p:nvSpPr>
          <p:cNvPr id="3" name="Date Placeholder 2"/>
          <p:cNvSpPr>
            <a:spLocks noGrp="1"/>
          </p:cNvSpPr>
          <p:nvPr>
            <p:ph type="dt" sz="half" idx="10"/>
          </p:nvPr>
        </p:nvSpPr>
        <p:spPr/>
        <p:txBody>
          <a:bodyPr/>
          <a:lstStyle/>
          <a:p>
            <a:fld id="{3AD05F99-92DF-48E8-B2F0-D6FB89627468}" type="datetime1">
              <a:rPr lang="en-US" smtClean="0"/>
              <a:pPr/>
              <a:t>1/14/2025</a:t>
            </a:fld>
            <a:endParaRPr lang="en-US"/>
          </a:p>
        </p:txBody>
      </p:sp>
    </p:spTree>
  </p:cSld>
  <p:clrMapOvr>
    <a:masterClrMapping/>
  </p:clrMapOvr>
  <p:transition/>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5F204250-EAB2-4402-ADFF-AB60075594A1}" type="datetime1">
              <a:rPr lang="en-US" smtClean="0"/>
              <a:pPr/>
              <a:t>1/14/2025</a:t>
            </a:fld>
            <a:endParaRPr lang="en-US"/>
          </a:p>
        </p:txBody>
      </p:sp>
      <p:sp>
        <p:nvSpPr>
          <p:cNvPr id="851971" name="Rectangle 3"/>
          <p:cNvSpPr>
            <a:spLocks noGrp="1" noChangeArrowheads="1"/>
          </p:cNvSpPr>
          <p:nvPr>
            <p:ph type="body" idx="1"/>
          </p:nvPr>
        </p:nvSpPr>
        <p:spPr>
          <a:xfrm>
            <a:off x="457200" y="1143000"/>
            <a:ext cx="8229600" cy="4953000"/>
          </a:xfrm>
        </p:spPr>
        <p:txBody>
          <a:bodyPr>
            <a:noAutofit/>
          </a:bodyPr>
          <a:lstStyle/>
          <a:p>
            <a:pPr algn="just"/>
            <a:r>
              <a:rPr lang="en-US" sz="2400" dirty="0">
                <a:latin typeface="Times New Roman" pitchFamily="18" charset="0"/>
                <a:cs typeface="Times New Roman" pitchFamily="18" charset="0"/>
                <a:sym typeface="Wingdings" pitchFamily="2" charset="2"/>
              </a:rPr>
              <a:t>It is a term borrowed from the database world to describe the structure of the data in relational table.</a:t>
            </a:r>
          </a:p>
          <a:p>
            <a:pPr algn="just"/>
            <a:endParaRPr lang="en-US" sz="2400" dirty="0">
              <a:latin typeface="Times New Roman" pitchFamily="18" charset="0"/>
              <a:cs typeface="Times New Roman" pitchFamily="18" charset="0"/>
              <a:sym typeface="Wingdings" pitchFamily="2" charset="2"/>
            </a:endParaRPr>
          </a:p>
          <a:p>
            <a:pPr algn="just"/>
            <a:r>
              <a:rPr lang="en-US" sz="2400" dirty="0">
                <a:latin typeface="Times New Roman" pitchFamily="18" charset="0"/>
                <a:cs typeface="Times New Roman" pitchFamily="18" charset="0"/>
              </a:rPr>
              <a:t>An XML Schema describes the structure of an XML document.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XML Schema language is also referred to as XML Schema Definition (XSD).</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XML Schema is an XML-based (and more powerful) alternative to DTD.</a:t>
            </a:r>
          </a:p>
          <a:p>
            <a:pPr algn="just"/>
            <a:endParaRPr lang="en-US" sz="2400" dirty="0">
              <a:latin typeface="Times New Roman" pitchFamily="18" charset="0"/>
              <a:cs typeface="Times New Roman" pitchFamily="18" charset="0"/>
            </a:endParaRPr>
          </a:p>
        </p:txBody>
      </p:sp>
      <p:sp>
        <p:nvSpPr>
          <p:cNvPr id="6" name="Rectangle 5"/>
          <p:cNvSpPr/>
          <p:nvPr/>
        </p:nvSpPr>
        <p:spPr>
          <a:xfrm>
            <a:off x="838200" y="228600"/>
            <a:ext cx="2890728" cy="646331"/>
          </a:xfrm>
          <a:prstGeom prst="rect">
            <a:avLst/>
          </a:prstGeom>
        </p:spPr>
        <p:txBody>
          <a:bodyPr wrap="none">
            <a:spAutoFit/>
          </a:bodyPr>
          <a:lstStyle/>
          <a:p>
            <a:r>
              <a:rPr lang="en-US" sz="3600" b="1" dirty="0">
                <a:latin typeface="Times New Roman" pitchFamily="18" charset="0"/>
                <a:cs typeface="Times New Roman" pitchFamily="18" charset="0"/>
              </a:rPr>
              <a:t>XML Schema</a:t>
            </a:r>
          </a:p>
        </p:txBody>
      </p:sp>
    </p:spTree>
  </p:cSld>
  <p:clrMapOvr>
    <a:masterClrMapping/>
  </p:clrMapOvr>
  <p:transition/>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5F204250-EAB2-4402-ADFF-AB60075594A1}" type="datetime1">
              <a:rPr lang="en-US" smtClean="0"/>
              <a:pPr/>
              <a:t>1/14/2025</a:t>
            </a:fld>
            <a:endParaRPr lang="en-US"/>
          </a:p>
        </p:txBody>
      </p:sp>
      <p:sp>
        <p:nvSpPr>
          <p:cNvPr id="851971" name="Rectangle 3"/>
          <p:cNvSpPr>
            <a:spLocks noGrp="1" noChangeArrowheads="1"/>
          </p:cNvSpPr>
          <p:nvPr>
            <p:ph type="body" idx="1"/>
          </p:nvPr>
        </p:nvSpPr>
        <p:spPr>
          <a:xfrm>
            <a:off x="533400" y="1676400"/>
            <a:ext cx="8229600" cy="4525963"/>
          </a:xfrm>
        </p:spPr>
        <p:txBody>
          <a:bodyPr>
            <a:noAutofit/>
          </a:bodyPr>
          <a:lstStyle/>
          <a:p>
            <a:r>
              <a:rPr lang="en-US" sz="2400" b="1" dirty="0">
                <a:latin typeface="Times New Roman" pitchFamily="18" charset="0"/>
                <a:cs typeface="Times New Roman" pitchFamily="18" charset="0"/>
              </a:rPr>
              <a:t>The purpose of an XML Schema</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elements and attributes that can appear in a document</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number of (and order of) child elements</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data types for elements and attributes</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default and fixed values for elements and attributes</a:t>
            </a:r>
          </a:p>
          <a:p>
            <a:endParaRPr lang="en-US" sz="2400" dirty="0">
              <a:latin typeface="Times New Roman" pitchFamily="18" charset="0"/>
              <a:cs typeface="Times New Roman" pitchFamily="18" charset="0"/>
            </a:endParaRPr>
          </a:p>
        </p:txBody>
      </p:sp>
      <p:sp>
        <p:nvSpPr>
          <p:cNvPr id="851972" name="WordArt 4"/>
          <p:cNvSpPr>
            <a:spLocks noChangeArrowheads="1" noChangeShapeType="1" noTextEdit="1"/>
          </p:cNvSpPr>
          <p:nvPr/>
        </p:nvSpPr>
        <p:spPr bwMode="auto">
          <a:xfrm>
            <a:off x="609600" y="609600"/>
            <a:ext cx="3067050" cy="647700"/>
          </a:xfrm>
          <a:prstGeom prst="rect">
            <a:avLst/>
          </a:prstGeom>
        </p:spPr>
        <p:txBody>
          <a:bodyPr wrap="none" fromWordArt="1">
            <a:prstTxWarp prst="textPlain">
              <a:avLst>
                <a:gd name="adj" fmla="val 50000"/>
              </a:avLst>
            </a:prstTxWarp>
          </a:bodyPr>
          <a:lstStyle/>
          <a:p>
            <a:endParaRPr lang="en-US" sz="3600" kern="10" dirty="0">
              <a:ln w="9525">
                <a:noFill/>
                <a:round/>
                <a:headEnd/>
                <a:tailEnd/>
              </a:ln>
              <a:solidFill>
                <a:srgbClr val="336699"/>
              </a:solidFill>
              <a:latin typeface="Times New Roman"/>
              <a:cs typeface="Times New Roman"/>
            </a:endParaRPr>
          </a:p>
        </p:txBody>
      </p:sp>
      <p:sp>
        <p:nvSpPr>
          <p:cNvPr id="8" name="Rectangle 7"/>
          <p:cNvSpPr/>
          <p:nvPr/>
        </p:nvSpPr>
        <p:spPr>
          <a:xfrm>
            <a:off x="838200" y="533400"/>
            <a:ext cx="2890728" cy="646331"/>
          </a:xfrm>
          <a:prstGeom prst="rect">
            <a:avLst/>
          </a:prstGeom>
        </p:spPr>
        <p:txBody>
          <a:bodyPr wrap="none">
            <a:spAutoFit/>
          </a:bodyPr>
          <a:lstStyle/>
          <a:p>
            <a:r>
              <a:rPr lang="en-US" sz="3600" b="1" dirty="0">
                <a:latin typeface="Times New Roman" pitchFamily="18" charset="0"/>
                <a:cs typeface="Times New Roman" pitchFamily="18" charset="0"/>
              </a:rPr>
              <a:t>XML Schema</a:t>
            </a:r>
          </a:p>
        </p:txBody>
      </p:sp>
    </p:spTree>
  </p:cSld>
  <p:clrMapOvr>
    <a:masterClrMapping/>
  </p:clrMapOvr>
  <p:transition/>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5F204250-EAB2-4402-ADFF-AB60075594A1}" type="datetime1">
              <a:rPr lang="en-US" smtClean="0"/>
              <a:pPr/>
              <a:t>1/14/2025</a:t>
            </a:fld>
            <a:endParaRPr lang="en-US"/>
          </a:p>
        </p:txBody>
      </p:sp>
      <p:sp>
        <p:nvSpPr>
          <p:cNvPr id="851971" name="Rectangle 3"/>
          <p:cNvSpPr>
            <a:spLocks noGrp="1" noChangeArrowheads="1"/>
          </p:cNvSpPr>
          <p:nvPr>
            <p:ph type="body" idx="1"/>
          </p:nvPr>
        </p:nvSpPr>
        <p:spPr>
          <a:xfrm>
            <a:off x="381000" y="1143000"/>
            <a:ext cx="8229600" cy="4525963"/>
          </a:xfrm>
        </p:spPr>
        <p:txBody>
          <a:bodyPr>
            <a:noAutofit/>
          </a:bodyPr>
          <a:lstStyle/>
          <a:p>
            <a:r>
              <a:rPr lang="en-US" sz="2000" b="1" dirty="0">
                <a:solidFill>
                  <a:srgbClr val="FF0000"/>
                </a:solidFill>
                <a:latin typeface="Times New Roman" pitchFamily="18" charset="0"/>
                <a:cs typeface="Times New Roman" pitchFamily="18" charset="0"/>
              </a:rPr>
              <a:t>note.xsd</a:t>
            </a:r>
          </a:p>
          <a:p>
            <a:r>
              <a:rPr lang="en-US" sz="2000" dirty="0">
                <a:latin typeface="Times New Roman" pitchFamily="18" charset="0"/>
                <a:cs typeface="Times New Roman" pitchFamily="18" charset="0"/>
              </a:rPr>
              <a:t>&lt;?xml version="1.0"?&gt;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xs:schema</a:t>
            </a: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xmlns:xs</a:t>
            </a:r>
            <a:r>
              <a:rPr lang="en-US" sz="2000" dirty="0">
                <a:latin typeface="Times New Roman" pitchFamily="18" charset="0"/>
                <a:cs typeface="Times New Roman" pitchFamily="18" charset="0"/>
              </a:rPr>
              <a:t>="http://www.w3.org/2001/XMLSchema"</a:t>
            </a:r>
            <a:br>
              <a:rPr lang="en-US" sz="2000" dirty="0">
                <a:latin typeface="Times New Roman" pitchFamily="18" charset="0"/>
                <a:cs typeface="Times New Roman" pitchFamily="18" charset="0"/>
              </a:rPr>
            </a:br>
            <a:r>
              <a:rPr lang="en-US" sz="2000" dirty="0" err="1">
                <a:latin typeface="Times New Roman" pitchFamily="18" charset="0"/>
                <a:cs typeface="Times New Roman" pitchFamily="18" charset="0"/>
              </a:rPr>
              <a:t>targetNamespace</a:t>
            </a:r>
            <a:r>
              <a:rPr lang="en-US" sz="2000" dirty="0">
                <a:latin typeface="Times New Roman" pitchFamily="18" charset="0"/>
                <a:cs typeface="Times New Roman" pitchFamily="18" charset="0"/>
              </a:rPr>
              <a:t>="https://www.w3schools.com"</a:t>
            </a:r>
            <a:br>
              <a:rPr lang="en-US" sz="2000" dirty="0">
                <a:latin typeface="Times New Roman" pitchFamily="18" charset="0"/>
                <a:cs typeface="Times New Roman" pitchFamily="18" charset="0"/>
              </a:rPr>
            </a:br>
            <a:r>
              <a:rPr lang="en-US" sz="2000" dirty="0" err="1">
                <a:latin typeface="Times New Roman" pitchFamily="18" charset="0"/>
                <a:cs typeface="Times New Roman" pitchFamily="18" charset="0"/>
              </a:rPr>
              <a:t>xmlns</a:t>
            </a:r>
            <a:r>
              <a:rPr lang="en-US" sz="2000" dirty="0">
                <a:latin typeface="Times New Roman" pitchFamily="18" charset="0"/>
                <a:cs typeface="Times New Roman" pitchFamily="18" charset="0"/>
              </a:rPr>
              <a:t>="https://www.w3schools.com"</a:t>
            </a:r>
            <a:br>
              <a:rPr lang="en-US" sz="2000" dirty="0">
                <a:latin typeface="Times New Roman" pitchFamily="18" charset="0"/>
                <a:cs typeface="Times New Roman" pitchFamily="18" charset="0"/>
              </a:rPr>
            </a:br>
            <a:r>
              <a:rPr lang="en-US" sz="2000" dirty="0" err="1">
                <a:latin typeface="Times New Roman" pitchFamily="18" charset="0"/>
                <a:cs typeface="Times New Roman" pitchFamily="18" charset="0"/>
              </a:rPr>
              <a:t>elementFormDefault</a:t>
            </a:r>
            <a:r>
              <a:rPr lang="en-US" sz="2000" dirty="0">
                <a:latin typeface="Times New Roman" pitchFamily="18" charset="0"/>
                <a:cs typeface="Times New Roman" pitchFamily="18" charset="0"/>
              </a:rPr>
              <a:t>="qualified"&gt;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xs:element</a:t>
            </a:r>
            <a:r>
              <a:rPr lang="en-US" sz="2000" dirty="0">
                <a:latin typeface="Times New Roman" pitchFamily="18" charset="0"/>
                <a:cs typeface="Times New Roman" pitchFamily="18" charset="0"/>
              </a:rPr>
              <a:t> name="note"&gt;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a:t>
            </a:r>
            <a:r>
              <a:rPr lang="en-US" sz="2000" dirty="0">
                <a:solidFill>
                  <a:srgbClr val="FF0000"/>
                </a:solidFill>
                <a:latin typeface="Times New Roman" pitchFamily="18" charset="0"/>
                <a:cs typeface="Times New Roman" pitchFamily="18" charset="0"/>
              </a:rPr>
              <a:t>&lt;</a:t>
            </a:r>
            <a:r>
              <a:rPr lang="en-US" sz="2000" dirty="0" err="1">
                <a:solidFill>
                  <a:srgbClr val="FF0000"/>
                </a:solidFill>
                <a:latin typeface="Times New Roman" pitchFamily="18" charset="0"/>
                <a:cs typeface="Times New Roman" pitchFamily="18" charset="0"/>
              </a:rPr>
              <a:t>xs:complexType</a:t>
            </a:r>
            <a:r>
              <a:rPr lang="en-US" sz="2000" dirty="0">
                <a:solidFill>
                  <a:srgbClr val="FF0000"/>
                </a:solidFill>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xs:sequence</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xs:element</a:t>
            </a:r>
            <a:r>
              <a:rPr lang="en-US" sz="2000" dirty="0">
                <a:latin typeface="Times New Roman" pitchFamily="18" charset="0"/>
                <a:cs typeface="Times New Roman" pitchFamily="18" charset="0"/>
              </a:rPr>
              <a:t> name="to" type="</a:t>
            </a:r>
            <a:r>
              <a:rPr lang="en-US" sz="2000" dirty="0" err="1">
                <a:latin typeface="Times New Roman" pitchFamily="18" charset="0"/>
                <a:cs typeface="Times New Roman" pitchFamily="18" charset="0"/>
              </a:rPr>
              <a:t>xs:string</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xs:element</a:t>
            </a:r>
            <a:r>
              <a:rPr lang="en-US" sz="2000" dirty="0">
                <a:latin typeface="Times New Roman" pitchFamily="18" charset="0"/>
                <a:cs typeface="Times New Roman" pitchFamily="18" charset="0"/>
              </a:rPr>
              <a:t> name="from" type="</a:t>
            </a:r>
            <a:r>
              <a:rPr lang="en-US" sz="2000" dirty="0" err="1">
                <a:latin typeface="Times New Roman" pitchFamily="18" charset="0"/>
                <a:cs typeface="Times New Roman" pitchFamily="18" charset="0"/>
              </a:rPr>
              <a:t>xs:string</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xs:element</a:t>
            </a:r>
            <a:r>
              <a:rPr lang="en-US" sz="2000" dirty="0">
                <a:latin typeface="Times New Roman" pitchFamily="18" charset="0"/>
                <a:cs typeface="Times New Roman" pitchFamily="18" charset="0"/>
              </a:rPr>
              <a:t> name="heading" type="</a:t>
            </a:r>
            <a:r>
              <a:rPr lang="en-US" sz="2000" dirty="0" err="1">
                <a:latin typeface="Times New Roman" pitchFamily="18" charset="0"/>
                <a:cs typeface="Times New Roman" pitchFamily="18" charset="0"/>
              </a:rPr>
              <a:t>xs:string</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xs:element</a:t>
            </a:r>
            <a:r>
              <a:rPr lang="en-US" sz="2000" dirty="0">
                <a:latin typeface="Times New Roman" pitchFamily="18" charset="0"/>
                <a:cs typeface="Times New Roman" pitchFamily="18" charset="0"/>
              </a:rPr>
              <a:t> name="body" type="</a:t>
            </a:r>
            <a:r>
              <a:rPr lang="en-US" sz="2000" dirty="0" err="1">
                <a:latin typeface="Times New Roman" pitchFamily="18" charset="0"/>
                <a:cs typeface="Times New Roman" pitchFamily="18" charset="0"/>
              </a:rPr>
              <a:t>xs:string</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xs:sequence</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  &lt;/</a:t>
            </a:r>
            <a:r>
              <a:rPr lang="en-US" sz="2000" dirty="0" err="1">
                <a:latin typeface="Times New Roman" pitchFamily="18" charset="0"/>
                <a:cs typeface="Times New Roman" pitchFamily="18" charset="0"/>
              </a:rPr>
              <a:t>xs:complexType</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xs:element</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xs:schema</a:t>
            </a:r>
            <a:r>
              <a:rPr lang="en-US" sz="2000" dirty="0">
                <a:latin typeface="Times New Roman" pitchFamily="18" charset="0"/>
                <a:cs typeface="Times New Roman" pitchFamily="18" charset="0"/>
              </a:rPr>
              <a:t>&gt; </a:t>
            </a:r>
          </a:p>
          <a:p>
            <a:endParaRPr lang="en-US" sz="2000" dirty="0">
              <a:latin typeface="Times New Roman" pitchFamily="18" charset="0"/>
              <a:cs typeface="Times New Roman" pitchFamily="18" charset="0"/>
            </a:endParaRPr>
          </a:p>
        </p:txBody>
      </p:sp>
      <p:sp>
        <p:nvSpPr>
          <p:cNvPr id="851972" name="WordArt 4"/>
          <p:cNvSpPr>
            <a:spLocks noChangeArrowheads="1" noChangeShapeType="1" noTextEdit="1"/>
          </p:cNvSpPr>
          <p:nvPr/>
        </p:nvSpPr>
        <p:spPr bwMode="auto">
          <a:xfrm>
            <a:off x="609600" y="609600"/>
            <a:ext cx="3067050" cy="647700"/>
          </a:xfrm>
          <a:prstGeom prst="rect">
            <a:avLst/>
          </a:prstGeom>
        </p:spPr>
        <p:txBody>
          <a:bodyPr wrap="none" fromWordArt="1">
            <a:prstTxWarp prst="textPlain">
              <a:avLst>
                <a:gd name="adj" fmla="val 50000"/>
              </a:avLst>
            </a:prstTxWarp>
          </a:bodyPr>
          <a:lstStyle/>
          <a:p>
            <a:endParaRPr lang="en-US" sz="3600" kern="10" dirty="0">
              <a:ln w="9525">
                <a:noFill/>
                <a:round/>
                <a:headEnd/>
                <a:tailEnd/>
              </a:ln>
              <a:solidFill>
                <a:srgbClr val="336699"/>
              </a:solidFill>
              <a:latin typeface="Times New Roman"/>
              <a:cs typeface="Times New Roman"/>
            </a:endParaRPr>
          </a:p>
        </p:txBody>
      </p:sp>
      <p:sp>
        <p:nvSpPr>
          <p:cNvPr id="8" name="Rectangle 7"/>
          <p:cNvSpPr/>
          <p:nvPr/>
        </p:nvSpPr>
        <p:spPr>
          <a:xfrm>
            <a:off x="533400" y="304800"/>
            <a:ext cx="2890728" cy="646331"/>
          </a:xfrm>
          <a:prstGeom prst="rect">
            <a:avLst/>
          </a:prstGeom>
        </p:spPr>
        <p:txBody>
          <a:bodyPr wrap="none">
            <a:spAutoFit/>
          </a:bodyPr>
          <a:lstStyle/>
          <a:p>
            <a:r>
              <a:rPr lang="en-US" sz="3600" b="1" dirty="0">
                <a:latin typeface="Times New Roman" pitchFamily="18" charset="0"/>
                <a:cs typeface="Times New Roman" pitchFamily="18" charset="0"/>
              </a:rPr>
              <a:t>XML Schema</a:t>
            </a:r>
          </a:p>
        </p:txBody>
      </p:sp>
    </p:spTree>
  </p:cSld>
  <p:clrMapOvr>
    <a:masterClrMapping/>
  </p:clrMapOvr>
  <p:transition/>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5F204250-EAB2-4402-ADFF-AB60075594A1}" type="datetime1">
              <a:rPr lang="en-US" smtClean="0"/>
              <a:pPr/>
              <a:t>1/14/2025</a:t>
            </a:fld>
            <a:endParaRPr lang="en-US"/>
          </a:p>
        </p:txBody>
      </p:sp>
      <p:sp>
        <p:nvSpPr>
          <p:cNvPr id="851971" name="Rectangle 3"/>
          <p:cNvSpPr>
            <a:spLocks noGrp="1" noChangeArrowheads="1"/>
          </p:cNvSpPr>
          <p:nvPr>
            <p:ph type="body" idx="1"/>
          </p:nvPr>
        </p:nvSpPr>
        <p:spPr>
          <a:xfrm>
            <a:off x="381000" y="1143000"/>
            <a:ext cx="8229600" cy="4525963"/>
          </a:xfrm>
        </p:spPr>
        <p:txBody>
          <a:bodyPr>
            <a:noAutofit/>
          </a:bodyPr>
          <a:lstStyle/>
          <a:p>
            <a:r>
              <a:rPr lang="en-US" sz="2000" dirty="0"/>
              <a:t>The elements and data types used in the schema come NAMESPACE </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t>the elements defined by this schema (note, to, from, heading, body.) come from the "https://www.w3schools.com" namespace.</a:t>
            </a: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r>
              <a:rPr lang="en-US" sz="2000" dirty="0"/>
              <a:t>the default namespace is "https://www.w3schools.com".</a:t>
            </a:r>
            <a:endParaRPr lang="en-US" sz="2000" dirty="0">
              <a:latin typeface="Times New Roman" pitchFamily="18" charset="0"/>
              <a:cs typeface="Times New Roman" pitchFamily="18" charset="0"/>
            </a:endParaRPr>
          </a:p>
        </p:txBody>
      </p:sp>
      <p:sp>
        <p:nvSpPr>
          <p:cNvPr id="851972" name="WordArt 4"/>
          <p:cNvSpPr>
            <a:spLocks noChangeArrowheads="1" noChangeShapeType="1" noTextEdit="1"/>
          </p:cNvSpPr>
          <p:nvPr/>
        </p:nvSpPr>
        <p:spPr bwMode="auto">
          <a:xfrm>
            <a:off x="609600" y="228600"/>
            <a:ext cx="2971800" cy="685800"/>
          </a:xfrm>
          <a:prstGeom prst="rect">
            <a:avLst/>
          </a:prstGeom>
        </p:spPr>
        <p:txBody>
          <a:bodyPr wrap="none" fromWordArt="1">
            <a:prstTxWarp prst="textPlain">
              <a:avLst>
                <a:gd name="adj" fmla="val 50000"/>
              </a:avLst>
            </a:prstTxWarp>
          </a:bodyPr>
          <a:lstStyle/>
          <a:p>
            <a:endParaRPr lang="en-US" sz="3600" kern="10" dirty="0">
              <a:ln w="9525">
                <a:noFill/>
                <a:round/>
                <a:headEnd/>
                <a:tailEnd/>
              </a:ln>
              <a:solidFill>
                <a:srgbClr val="336699"/>
              </a:solidFill>
              <a:latin typeface="Times New Roman"/>
              <a:cs typeface="Times New Roman"/>
            </a:endParaRPr>
          </a:p>
        </p:txBody>
      </p:sp>
      <p:sp>
        <p:nvSpPr>
          <p:cNvPr id="8" name="Rectangle 7"/>
          <p:cNvSpPr/>
          <p:nvPr/>
        </p:nvSpPr>
        <p:spPr>
          <a:xfrm>
            <a:off x="533400" y="304800"/>
            <a:ext cx="2890728" cy="646331"/>
          </a:xfrm>
          <a:prstGeom prst="rect">
            <a:avLst/>
          </a:prstGeom>
        </p:spPr>
        <p:txBody>
          <a:bodyPr wrap="none">
            <a:spAutoFit/>
          </a:bodyPr>
          <a:lstStyle/>
          <a:p>
            <a:r>
              <a:rPr lang="en-US" sz="3600" b="1" dirty="0">
                <a:latin typeface="Times New Roman" pitchFamily="18" charset="0"/>
                <a:cs typeface="Times New Roman" pitchFamily="18" charset="0"/>
              </a:rPr>
              <a:t>XML Schema</a:t>
            </a:r>
          </a:p>
        </p:txBody>
      </p:sp>
      <p:sp>
        <p:nvSpPr>
          <p:cNvPr id="17" name="Rectangle 16"/>
          <p:cNvSpPr/>
          <p:nvPr/>
        </p:nvSpPr>
        <p:spPr>
          <a:xfrm>
            <a:off x="914400" y="1828800"/>
            <a:ext cx="5791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err="1"/>
              <a:t>xmlns:xs</a:t>
            </a:r>
            <a:r>
              <a:rPr lang="en-US" dirty="0"/>
              <a:t>="http://www.w3.org/2001/XMLSchema"</a:t>
            </a:r>
            <a:endParaRPr lang="en-US" dirty="0">
              <a:latin typeface="Times New Roman" pitchFamily="18" charset="0"/>
              <a:cs typeface="Times New Roman" pitchFamily="18" charset="0"/>
            </a:endParaRPr>
          </a:p>
        </p:txBody>
      </p:sp>
      <p:cxnSp>
        <p:nvCxnSpPr>
          <p:cNvPr id="19" name="Straight Arrow Connector 18"/>
          <p:cNvCxnSpPr/>
          <p:nvPr/>
        </p:nvCxnSpPr>
        <p:spPr>
          <a:xfrm>
            <a:off x="3962400" y="1447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962400" y="3200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143000" y="3657600"/>
            <a:ext cx="5791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targetNamespace</a:t>
            </a:r>
            <a:r>
              <a:rPr lang="en-US" dirty="0"/>
              <a:t>="https://www.w3schools.com"</a:t>
            </a:r>
            <a:endParaRPr lang="en-US" dirty="0">
              <a:latin typeface="Times New Roman" pitchFamily="18" charset="0"/>
              <a:cs typeface="Times New Roman" pitchFamily="18" charset="0"/>
            </a:endParaRPr>
          </a:p>
        </p:txBody>
      </p:sp>
      <p:cxnSp>
        <p:nvCxnSpPr>
          <p:cNvPr id="26" name="Straight Arrow Connector 25"/>
          <p:cNvCxnSpPr/>
          <p:nvPr/>
        </p:nvCxnSpPr>
        <p:spPr>
          <a:xfrm>
            <a:off x="4038600" y="4724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295400" y="5105400"/>
            <a:ext cx="5791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xmlns</a:t>
            </a:r>
            <a:r>
              <a:rPr lang="en-US" dirty="0"/>
              <a:t>="https://www.w3schools.com"</a:t>
            </a:r>
            <a:endParaRPr lang="en-US" dirty="0">
              <a:latin typeface="Times New Roman" pitchFamily="18" charset="0"/>
              <a:cs typeface="Times New Roman" pitchFamily="18" charset="0"/>
            </a:endParaRPr>
          </a:p>
        </p:txBody>
      </p:sp>
    </p:spTree>
  </p:cSld>
  <p:clrMapOvr>
    <a:masterClrMapping/>
  </p:clrMapOvr>
  <p:transition/>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5F204250-EAB2-4402-ADFF-AB60075594A1}" type="datetime1">
              <a:rPr lang="en-US" smtClean="0"/>
              <a:pPr/>
              <a:t>1/14/2025</a:t>
            </a:fld>
            <a:endParaRPr lang="en-US"/>
          </a:p>
        </p:txBody>
      </p:sp>
      <p:sp>
        <p:nvSpPr>
          <p:cNvPr id="851971" name="Rectangle 3"/>
          <p:cNvSpPr>
            <a:spLocks noGrp="1" noChangeArrowheads="1"/>
          </p:cNvSpPr>
          <p:nvPr>
            <p:ph type="body" idx="1"/>
          </p:nvPr>
        </p:nvSpPr>
        <p:spPr>
          <a:xfrm>
            <a:off x="381000" y="1143000"/>
            <a:ext cx="8229600" cy="4525963"/>
          </a:xfrm>
        </p:spPr>
        <p:txBody>
          <a:bodyPr>
            <a:noAutofit/>
          </a:bodyPr>
          <a:lstStyle/>
          <a:p>
            <a:r>
              <a:rPr lang="en-US" sz="2000" b="1" dirty="0">
                <a:solidFill>
                  <a:srgbClr val="FF0000"/>
                </a:solidFill>
                <a:latin typeface="Times New Roman" pitchFamily="18" charset="0"/>
                <a:cs typeface="Times New Roman" pitchFamily="18" charset="0"/>
              </a:rPr>
              <a:t>note.xml</a:t>
            </a:r>
          </a:p>
          <a:p>
            <a:r>
              <a:rPr lang="en-US" sz="2000" dirty="0"/>
              <a:t>&lt;?xml version="1.0"?&gt;</a:t>
            </a:r>
            <a:br>
              <a:rPr lang="en-US" sz="2000" dirty="0"/>
            </a:br>
            <a:r>
              <a:rPr lang="en-US" sz="2000" dirty="0"/>
              <a:t>&lt;note</a:t>
            </a:r>
            <a:br>
              <a:rPr lang="en-US" sz="2000" dirty="0"/>
            </a:br>
            <a:r>
              <a:rPr lang="en-US" sz="2000" dirty="0" err="1"/>
              <a:t>xmlns</a:t>
            </a:r>
            <a:r>
              <a:rPr lang="en-US" sz="2000" dirty="0"/>
              <a:t>="https://www.w3schools.com"</a:t>
            </a:r>
            <a:br>
              <a:rPr lang="en-US" sz="2000" dirty="0"/>
            </a:br>
            <a:r>
              <a:rPr lang="en-US" sz="2000" dirty="0" err="1"/>
              <a:t>xmlns:xsi</a:t>
            </a:r>
            <a:r>
              <a:rPr lang="en-US" sz="2000" dirty="0"/>
              <a:t>="http://www.w3.org/2001/XMLSchema-instance"</a:t>
            </a:r>
            <a:br>
              <a:rPr lang="en-US" sz="2000" dirty="0"/>
            </a:br>
            <a:r>
              <a:rPr lang="en-US" sz="2000" dirty="0" err="1"/>
              <a:t>xsi:schemaLocation</a:t>
            </a:r>
            <a:r>
              <a:rPr lang="en-US" sz="2000" dirty="0"/>
              <a:t>="https://www.w3schools.com/xml/note.xsd"&gt;</a:t>
            </a:r>
            <a:br>
              <a:rPr lang="en-US" sz="2000" dirty="0"/>
            </a:br>
            <a:r>
              <a:rPr lang="en-US" sz="2000" dirty="0"/>
              <a:t>  &lt;to&gt;</a:t>
            </a:r>
            <a:r>
              <a:rPr lang="en-US" sz="2000" dirty="0" err="1"/>
              <a:t>Tove</a:t>
            </a:r>
            <a:r>
              <a:rPr lang="en-US" sz="2000" dirty="0"/>
              <a:t>&lt;/to&gt;</a:t>
            </a:r>
            <a:br>
              <a:rPr lang="en-US" sz="2000" dirty="0"/>
            </a:br>
            <a:r>
              <a:rPr lang="en-US" sz="2000" dirty="0"/>
              <a:t>  &lt;from&gt;</a:t>
            </a:r>
            <a:r>
              <a:rPr lang="en-US" sz="2000" dirty="0" err="1"/>
              <a:t>Jani</a:t>
            </a:r>
            <a:r>
              <a:rPr lang="en-US" sz="2000" dirty="0"/>
              <a:t>&lt;/from&gt;</a:t>
            </a:r>
            <a:br>
              <a:rPr lang="en-US" sz="2000" dirty="0"/>
            </a:br>
            <a:r>
              <a:rPr lang="en-US" sz="2000" dirty="0"/>
              <a:t>  &lt;heading&gt;Reminder&lt;/heading&gt;</a:t>
            </a:r>
            <a:br>
              <a:rPr lang="en-US" sz="2000" dirty="0"/>
            </a:br>
            <a:r>
              <a:rPr lang="en-US" sz="2000" dirty="0"/>
              <a:t>  &lt;body&gt;Don't forget me this weekend!&lt;/body&gt;</a:t>
            </a:r>
            <a:br>
              <a:rPr lang="en-US" sz="2000" dirty="0"/>
            </a:br>
            <a:r>
              <a:rPr lang="en-US" sz="2000" dirty="0"/>
              <a:t>&lt;/note&gt; </a:t>
            </a:r>
          </a:p>
          <a:p>
            <a:endParaRPr lang="en-US" sz="2000" dirty="0">
              <a:latin typeface="Times New Roman" pitchFamily="18" charset="0"/>
              <a:cs typeface="Times New Roman" pitchFamily="18" charset="0"/>
            </a:endParaRPr>
          </a:p>
        </p:txBody>
      </p:sp>
      <p:sp>
        <p:nvSpPr>
          <p:cNvPr id="851972" name="WordArt 4"/>
          <p:cNvSpPr>
            <a:spLocks noChangeArrowheads="1" noChangeShapeType="1" noTextEdit="1"/>
          </p:cNvSpPr>
          <p:nvPr/>
        </p:nvSpPr>
        <p:spPr bwMode="auto">
          <a:xfrm>
            <a:off x="609600" y="609600"/>
            <a:ext cx="3067050" cy="647700"/>
          </a:xfrm>
          <a:prstGeom prst="rect">
            <a:avLst/>
          </a:prstGeom>
        </p:spPr>
        <p:txBody>
          <a:bodyPr wrap="none" fromWordArt="1">
            <a:prstTxWarp prst="textPlain">
              <a:avLst>
                <a:gd name="adj" fmla="val 50000"/>
              </a:avLst>
            </a:prstTxWarp>
          </a:bodyPr>
          <a:lstStyle/>
          <a:p>
            <a:endParaRPr lang="en-US" sz="3600" kern="10" dirty="0">
              <a:ln w="9525">
                <a:noFill/>
                <a:round/>
                <a:headEnd/>
                <a:tailEnd/>
              </a:ln>
              <a:solidFill>
                <a:srgbClr val="336699"/>
              </a:solidFill>
              <a:latin typeface="Times New Roman"/>
              <a:cs typeface="Times New Roman"/>
            </a:endParaRPr>
          </a:p>
        </p:txBody>
      </p:sp>
      <p:sp>
        <p:nvSpPr>
          <p:cNvPr id="8" name="Rectangle 7"/>
          <p:cNvSpPr/>
          <p:nvPr/>
        </p:nvSpPr>
        <p:spPr>
          <a:xfrm>
            <a:off x="533400" y="304800"/>
            <a:ext cx="2890728" cy="646331"/>
          </a:xfrm>
          <a:prstGeom prst="rect">
            <a:avLst/>
          </a:prstGeom>
        </p:spPr>
        <p:txBody>
          <a:bodyPr wrap="none">
            <a:spAutoFit/>
          </a:bodyPr>
          <a:lstStyle/>
          <a:p>
            <a:r>
              <a:rPr lang="en-US" sz="3600" b="1" dirty="0">
                <a:latin typeface="Times New Roman" pitchFamily="18" charset="0"/>
                <a:cs typeface="Times New Roman" pitchFamily="18" charset="0"/>
              </a:rPr>
              <a:t>XML Schema</a:t>
            </a:r>
          </a:p>
        </p:txBody>
      </p:sp>
    </p:spTree>
  </p:cSld>
  <p:clrMapOvr>
    <a:masterClrMapping/>
  </p:clrMapOvr>
  <p:transition/>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5F204250-EAB2-4402-ADFF-AB60075594A1}" type="datetime1">
              <a:rPr lang="en-US" smtClean="0"/>
              <a:pPr/>
              <a:t>1/14/2025</a:t>
            </a:fld>
            <a:endParaRPr lang="en-US"/>
          </a:p>
        </p:txBody>
      </p:sp>
      <p:sp>
        <p:nvSpPr>
          <p:cNvPr id="851971" name="Rectangle 3"/>
          <p:cNvSpPr>
            <a:spLocks noGrp="1" noChangeArrowheads="1"/>
          </p:cNvSpPr>
          <p:nvPr>
            <p:ph type="body" idx="1"/>
          </p:nvPr>
        </p:nvSpPr>
        <p:spPr>
          <a:xfrm>
            <a:off x="381000" y="1143000"/>
            <a:ext cx="8229600" cy="4525963"/>
          </a:xfrm>
        </p:spPr>
        <p:txBody>
          <a:bodyPr>
            <a:noAutofit/>
          </a:bodyPr>
          <a:lstStyle/>
          <a:p>
            <a:r>
              <a:rPr lang="en-US" sz="2000" dirty="0"/>
              <a:t>specifies the default namespace declaration</a:t>
            </a: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p>
          <a:p>
            <a:r>
              <a:rPr lang="en-US" sz="2000" dirty="0"/>
              <a:t>XML Schema Instance namespace</a:t>
            </a:r>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latin typeface="Times New Roman" pitchFamily="18" charset="0"/>
              <a:cs typeface="Times New Roman" pitchFamily="18" charset="0"/>
            </a:endParaRPr>
          </a:p>
          <a:p>
            <a:endParaRPr lang="en-US" sz="2000" dirty="0"/>
          </a:p>
          <a:p>
            <a:r>
              <a:rPr lang="en-US" sz="2000" dirty="0" err="1"/>
              <a:t>schemaLocation</a:t>
            </a:r>
            <a:r>
              <a:rPr lang="en-US" sz="2000" dirty="0"/>
              <a:t> attribute location of the XML schema to use for that namespace</a:t>
            </a:r>
            <a:endParaRPr lang="en-US" sz="2000" dirty="0">
              <a:latin typeface="Times New Roman" pitchFamily="18" charset="0"/>
              <a:cs typeface="Times New Roman" pitchFamily="18" charset="0"/>
            </a:endParaRPr>
          </a:p>
        </p:txBody>
      </p:sp>
      <p:sp>
        <p:nvSpPr>
          <p:cNvPr id="851972" name="WordArt 4"/>
          <p:cNvSpPr>
            <a:spLocks noChangeArrowheads="1" noChangeShapeType="1" noTextEdit="1"/>
          </p:cNvSpPr>
          <p:nvPr/>
        </p:nvSpPr>
        <p:spPr bwMode="auto">
          <a:xfrm>
            <a:off x="609600" y="228600"/>
            <a:ext cx="2971800" cy="685800"/>
          </a:xfrm>
          <a:prstGeom prst="rect">
            <a:avLst/>
          </a:prstGeom>
        </p:spPr>
        <p:txBody>
          <a:bodyPr wrap="none" fromWordArt="1">
            <a:prstTxWarp prst="textPlain">
              <a:avLst>
                <a:gd name="adj" fmla="val 50000"/>
              </a:avLst>
            </a:prstTxWarp>
          </a:bodyPr>
          <a:lstStyle/>
          <a:p>
            <a:endParaRPr lang="en-US" sz="3600" kern="10" dirty="0">
              <a:ln w="9525">
                <a:noFill/>
                <a:round/>
                <a:headEnd/>
                <a:tailEnd/>
              </a:ln>
              <a:solidFill>
                <a:srgbClr val="336699"/>
              </a:solidFill>
              <a:latin typeface="Times New Roman"/>
              <a:cs typeface="Times New Roman"/>
            </a:endParaRPr>
          </a:p>
        </p:txBody>
      </p:sp>
      <p:sp>
        <p:nvSpPr>
          <p:cNvPr id="8" name="Rectangle 7"/>
          <p:cNvSpPr/>
          <p:nvPr/>
        </p:nvSpPr>
        <p:spPr>
          <a:xfrm>
            <a:off x="533400" y="304800"/>
            <a:ext cx="2890728" cy="646331"/>
          </a:xfrm>
          <a:prstGeom prst="rect">
            <a:avLst/>
          </a:prstGeom>
        </p:spPr>
        <p:txBody>
          <a:bodyPr wrap="none">
            <a:spAutoFit/>
          </a:bodyPr>
          <a:lstStyle/>
          <a:p>
            <a:r>
              <a:rPr lang="en-US" sz="3600" b="1" dirty="0">
                <a:latin typeface="Times New Roman" pitchFamily="18" charset="0"/>
                <a:cs typeface="Times New Roman" pitchFamily="18" charset="0"/>
              </a:rPr>
              <a:t>XML Schema</a:t>
            </a:r>
          </a:p>
        </p:txBody>
      </p:sp>
      <p:sp>
        <p:nvSpPr>
          <p:cNvPr id="17" name="Rectangle 16"/>
          <p:cNvSpPr/>
          <p:nvPr/>
        </p:nvSpPr>
        <p:spPr>
          <a:xfrm>
            <a:off x="1524000" y="1828800"/>
            <a:ext cx="4800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err="1"/>
              <a:t>xmlns</a:t>
            </a:r>
            <a:r>
              <a:rPr lang="en-US" dirty="0"/>
              <a:t>="https://www.w3schools.com"</a:t>
            </a:r>
            <a:endParaRPr lang="en-US" dirty="0">
              <a:latin typeface="Times New Roman" pitchFamily="18" charset="0"/>
              <a:cs typeface="Times New Roman" pitchFamily="18" charset="0"/>
            </a:endParaRPr>
          </a:p>
        </p:txBody>
      </p:sp>
      <p:cxnSp>
        <p:nvCxnSpPr>
          <p:cNvPr id="19" name="Straight Arrow Connector 18"/>
          <p:cNvCxnSpPr/>
          <p:nvPr/>
        </p:nvCxnSpPr>
        <p:spPr>
          <a:xfrm>
            <a:off x="3962400" y="1447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3962400" y="2971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Rectangle 24"/>
          <p:cNvSpPr/>
          <p:nvPr/>
        </p:nvSpPr>
        <p:spPr>
          <a:xfrm>
            <a:off x="1143000" y="3352800"/>
            <a:ext cx="57912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t>xmlns:xsi</a:t>
            </a:r>
            <a:r>
              <a:rPr lang="en-US" dirty="0"/>
              <a:t>="http://www.w3.org/2001/XMLSchema-instance"</a:t>
            </a:r>
            <a:endParaRPr lang="en-US" dirty="0">
              <a:latin typeface="Times New Roman" pitchFamily="18" charset="0"/>
              <a:cs typeface="Times New Roman" pitchFamily="18" charset="0"/>
            </a:endParaRPr>
          </a:p>
        </p:txBody>
      </p:sp>
      <p:cxnSp>
        <p:nvCxnSpPr>
          <p:cNvPr id="26" name="Straight Arrow Connector 25"/>
          <p:cNvCxnSpPr/>
          <p:nvPr/>
        </p:nvCxnSpPr>
        <p:spPr>
          <a:xfrm>
            <a:off x="3962400" y="4648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524000" y="5105400"/>
            <a:ext cx="45720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a:t>
            </a:r>
            <a:r>
              <a:rPr lang="en-US" dirty="0" err="1"/>
              <a:t>xmlns</a:t>
            </a:r>
            <a:r>
              <a:rPr lang="en-US" dirty="0"/>
              <a:t>="https://www.w3schools.com"</a:t>
            </a:r>
            <a:endParaRPr lang="en-US" dirty="0">
              <a:latin typeface="Times New Roman" pitchFamily="18" charset="0"/>
              <a:cs typeface="Times New Roman" pitchFamily="18" charset="0"/>
            </a:endParaRPr>
          </a:p>
        </p:txBody>
      </p:sp>
    </p:spTree>
  </p:cSld>
  <p:clrMapOvr>
    <a:masterClrMapping/>
  </p:clrMapOvr>
  <p:transition/>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183FED32-2474-4CDD-BC64-1DDEB7938C13}" type="datetime1">
              <a:rPr lang="en-US" smtClean="0"/>
              <a:pPr/>
              <a:t>1/14/2025</a:t>
            </a:fld>
            <a:endParaRPr lang="en-US"/>
          </a:p>
        </p:txBody>
      </p:sp>
      <p:sp>
        <p:nvSpPr>
          <p:cNvPr id="852994" name="Rectangle 2"/>
          <p:cNvSpPr>
            <a:spLocks noGrp="1" noChangeArrowheads="1"/>
          </p:cNvSpPr>
          <p:nvPr>
            <p:ph type="title"/>
          </p:nvPr>
        </p:nvSpPr>
        <p:spPr/>
        <p:txBody>
          <a:bodyPr>
            <a:normAutofit/>
          </a:bodyPr>
          <a:lstStyle/>
          <a:p>
            <a:r>
              <a:rPr lang="en-US" sz="2800" b="1" dirty="0">
                <a:latin typeface="Times New Roman" pitchFamily="18" charset="0"/>
                <a:cs typeface="Times New Roman" pitchFamily="18" charset="0"/>
              </a:rPr>
              <a:t>Drawbacks of DTD</a:t>
            </a:r>
          </a:p>
        </p:txBody>
      </p:sp>
      <p:sp>
        <p:nvSpPr>
          <p:cNvPr id="852995" name="Rectangle 3"/>
          <p:cNvSpPr>
            <a:spLocks noGrp="1" noChangeArrowheads="1"/>
          </p:cNvSpPr>
          <p:nvPr>
            <p:ph type="body" idx="1"/>
          </p:nvPr>
        </p:nvSpPr>
        <p:spPr/>
        <p:txBody>
          <a:bodyPr>
            <a:normAutofit/>
          </a:bodyPr>
          <a:lstStyle/>
          <a:p>
            <a:r>
              <a:rPr lang="en-US" sz="2400" dirty="0">
                <a:latin typeface="Times New Roman" pitchFamily="18" charset="0"/>
                <a:cs typeface="Times New Roman" pitchFamily="18" charset="0"/>
              </a:rPr>
              <a:t>Do not support data types.</a:t>
            </a:r>
          </a:p>
          <a:p>
            <a:r>
              <a:rPr lang="en-US" sz="2400" dirty="0">
                <a:latin typeface="Times New Roman" pitchFamily="18" charset="0"/>
                <a:cs typeface="Times New Roman" pitchFamily="18" charset="0"/>
              </a:rPr>
              <a:t>Not extensible.</a:t>
            </a:r>
          </a:p>
          <a:p>
            <a:r>
              <a:rPr lang="en-US" sz="2400" dirty="0">
                <a:latin typeface="Times New Roman" pitchFamily="18" charset="0"/>
                <a:cs typeface="Times New Roman" pitchFamily="18" charset="0"/>
              </a:rPr>
              <a:t>Cannot validate data.</a:t>
            </a:r>
          </a:p>
          <a:p>
            <a:r>
              <a:rPr lang="en-US" sz="2400" dirty="0">
                <a:latin typeface="Times New Roman" pitchFamily="18" charset="0"/>
                <a:cs typeface="Times New Roman" pitchFamily="18" charset="0"/>
              </a:rPr>
              <a:t>Does not support </a:t>
            </a:r>
            <a:r>
              <a:rPr lang="en-US" sz="2400" dirty="0" err="1">
                <a:latin typeface="Times New Roman" pitchFamily="18" charset="0"/>
                <a:cs typeface="Times New Roman" pitchFamily="18" charset="0"/>
              </a:rPr>
              <a:t>NameSpaces</a:t>
            </a:r>
            <a:endParaRPr lang="en-US" sz="2400" dirty="0">
              <a:latin typeface="Times New Roman" pitchFamily="18" charset="0"/>
              <a:cs typeface="Times New Roman" pitchFamily="18" charset="0"/>
            </a:endParaRPr>
          </a:p>
          <a:p>
            <a:pPr>
              <a:buFont typeface="Wingdings" pitchFamily="2" charset="2"/>
              <a:buNone/>
            </a:pPr>
            <a:endParaRPr lang="en-US" sz="2400" dirty="0">
              <a:latin typeface="Times New Roman" pitchFamily="18" charset="0"/>
              <a:cs typeface="Times New Roman" pitchFamily="18" charset="0"/>
            </a:endParaRPr>
          </a:p>
        </p:txBody>
      </p:sp>
    </p:spTree>
  </p:cSld>
  <p:clrMapOvr>
    <a:masterClrMapping/>
  </p:clrMapOvr>
  <p:transition/>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82D4E674-12FB-442C-BD87-50D1EE9BE45F}" type="datetime1">
              <a:rPr lang="en-US" smtClean="0"/>
              <a:pPr/>
              <a:t>1/14/2025</a:t>
            </a:fld>
            <a:endParaRPr lang="en-US"/>
          </a:p>
        </p:txBody>
      </p:sp>
      <p:sp>
        <p:nvSpPr>
          <p:cNvPr id="854018" name="Rectangle 2"/>
          <p:cNvSpPr>
            <a:spLocks noGrp="1" noChangeArrowheads="1"/>
          </p:cNvSpPr>
          <p:nvPr>
            <p:ph type="title"/>
          </p:nvPr>
        </p:nvSpPr>
        <p:spPr>
          <a:xfrm>
            <a:off x="633046" y="381000"/>
            <a:ext cx="7772400" cy="685800"/>
          </a:xfrm>
        </p:spPr>
        <p:txBody>
          <a:bodyPr>
            <a:normAutofit/>
          </a:bodyPr>
          <a:lstStyle/>
          <a:p>
            <a:r>
              <a:rPr lang="en-US" sz="2800" b="1" dirty="0">
                <a:latin typeface="Times New Roman" pitchFamily="18" charset="0"/>
                <a:cs typeface="Times New Roman" pitchFamily="18" charset="0"/>
              </a:rPr>
              <a:t>Features of Schema</a:t>
            </a:r>
          </a:p>
        </p:txBody>
      </p:sp>
      <p:sp>
        <p:nvSpPr>
          <p:cNvPr id="854019" name="Rectangle 3"/>
          <p:cNvSpPr>
            <a:spLocks noGrp="1" noChangeArrowheads="1"/>
          </p:cNvSpPr>
          <p:nvPr>
            <p:ph type="body" idx="1"/>
          </p:nvPr>
        </p:nvSpPr>
        <p:spPr>
          <a:xfrm>
            <a:off x="609600" y="914400"/>
            <a:ext cx="7772400" cy="5562600"/>
          </a:xfrm>
        </p:spPr>
        <p:txBody>
          <a:bodyPr/>
          <a:lstStyle/>
          <a:p>
            <a:pPr algn="just"/>
            <a:r>
              <a:rPr lang="en-US" sz="2800" dirty="0">
                <a:latin typeface="Times New Roman" pitchFamily="18" charset="0"/>
                <a:cs typeface="Times New Roman" pitchFamily="18" charset="0"/>
              </a:rPr>
              <a:t>Schemas support richer data types such as String, Number, Boolean, dates, time, integer, decimal, etc.</a:t>
            </a:r>
          </a:p>
          <a:p>
            <a:pPr algn="just"/>
            <a:r>
              <a:rPr lang="en-US" sz="2800" dirty="0">
                <a:latin typeface="Times New Roman" pitchFamily="18" charset="0"/>
                <a:cs typeface="Times New Roman" pitchFamily="18" charset="0"/>
              </a:rPr>
              <a:t>Attribute grouping – We can group common attributes which are applicable to different elements.</a:t>
            </a:r>
          </a:p>
          <a:p>
            <a:pPr algn="just"/>
            <a:r>
              <a:rPr lang="en-US" sz="2800" dirty="0" err="1">
                <a:latin typeface="Times New Roman" pitchFamily="18" charset="0"/>
                <a:cs typeface="Times New Roman" pitchFamily="18" charset="0"/>
              </a:rPr>
              <a:t>Arche</a:t>
            </a:r>
            <a:r>
              <a:rPr lang="en-US" sz="2800" dirty="0">
                <a:latin typeface="Times New Roman" pitchFamily="18" charset="0"/>
                <a:cs typeface="Times New Roman" pitchFamily="18" charset="0"/>
              </a:rPr>
              <a:t> types – Creating our own data types in which there will be related elements to that data type.</a:t>
            </a:r>
          </a:p>
          <a:p>
            <a:pPr algn="just">
              <a:buFont typeface="Wingdings" pitchFamily="2" charset="2"/>
              <a:buNone/>
            </a:pPr>
            <a:r>
              <a:rPr lang="en-US" sz="2800" dirty="0">
                <a:latin typeface="Times New Roman" pitchFamily="18" charset="0"/>
                <a:cs typeface="Times New Roman" pitchFamily="18" charset="0"/>
              </a:rPr>
              <a:t>   For e.g. We can create Student as the data type and </a:t>
            </a:r>
            <a:r>
              <a:rPr lang="en-US" sz="2800" dirty="0" err="1">
                <a:latin typeface="Times New Roman" pitchFamily="18" charset="0"/>
                <a:cs typeface="Times New Roman" pitchFamily="18" charset="0"/>
              </a:rPr>
              <a:t>rollno,name</a:t>
            </a:r>
            <a:r>
              <a:rPr lang="en-US" sz="2800" dirty="0">
                <a:latin typeface="Times New Roman" pitchFamily="18" charset="0"/>
                <a:cs typeface="Times New Roman" pitchFamily="18" charset="0"/>
              </a:rPr>
              <a:t> , marks can be the elements inside it.</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8229600" cy="914400"/>
          </a:xfrm>
        </p:spPr>
        <p:txBody>
          <a:bodyPr>
            <a:normAutofit/>
          </a:bodyPr>
          <a:lstStyle/>
          <a:p>
            <a:r>
              <a:rPr lang="en-US" sz="3600" b="1" dirty="0">
                <a:latin typeface="Times New Roman" pitchFamily="18" charset="0"/>
                <a:cs typeface="Times New Roman" pitchFamily="18" charset="0"/>
              </a:rPr>
              <a:t>Contents</a:t>
            </a:r>
          </a:p>
        </p:txBody>
      </p:sp>
      <p:sp>
        <p:nvSpPr>
          <p:cNvPr id="3" name="Content Placeholder 2"/>
          <p:cNvSpPr>
            <a:spLocks noGrp="1"/>
          </p:cNvSpPr>
          <p:nvPr>
            <p:ph idx="1"/>
          </p:nvPr>
        </p:nvSpPr>
        <p:spPr>
          <a:xfrm>
            <a:off x="457200" y="1219200"/>
            <a:ext cx="8229600" cy="4525963"/>
          </a:xfrm>
        </p:spPr>
        <p:txBody>
          <a:bodyPr>
            <a:noAutofit/>
          </a:bodyPr>
          <a:lstStyle/>
          <a:p>
            <a:pPr algn="just"/>
            <a:r>
              <a:rPr lang="en-US" sz="2400" dirty="0">
                <a:latin typeface="Times New Roman" pitchFamily="18" charset="0"/>
                <a:cs typeface="Times New Roman" pitchFamily="18" charset="0"/>
              </a:rPr>
              <a:t>Introduction to web technology, </a:t>
            </a:r>
          </a:p>
          <a:p>
            <a:pPr algn="just"/>
            <a:r>
              <a:rPr lang="en-US" sz="2400" dirty="0">
                <a:latin typeface="Times New Roman" pitchFamily="18" charset="0"/>
                <a:cs typeface="Times New Roman" pitchFamily="18" charset="0"/>
              </a:rPr>
              <a:t>Internet and www, Web site planning and design issues,</a:t>
            </a:r>
          </a:p>
          <a:p>
            <a:pPr algn="just"/>
            <a:r>
              <a:rPr lang="en-US" sz="2400" dirty="0">
                <a:latin typeface="Times New Roman" pitchFamily="18" charset="0"/>
                <a:cs typeface="Times New Roman" pitchFamily="18" charset="0"/>
              </a:rPr>
              <a:t>HTML: structure of html document , </a:t>
            </a:r>
          </a:p>
          <a:p>
            <a:pPr algn="just"/>
            <a:r>
              <a:rPr lang="en-US" sz="2400" dirty="0">
                <a:latin typeface="Times New Roman" pitchFamily="18" charset="0"/>
                <a:cs typeface="Times New Roman" pitchFamily="18" charset="0"/>
              </a:rPr>
              <a:t>HTML elements: headings, paragraphs, line break, colors &amp; fonts, links, frames, lists, tables, images and forms, </a:t>
            </a:r>
          </a:p>
          <a:p>
            <a:pPr algn="just"/>
            <a:r>
              <a:rPr lang="en-US" sz="2400" dirty="0">
                <a:latin typeface="Times New Roman" pitchFamily="18" charset="0"/>
                <a:cs typeface="Times New Roman" pitchFamily="18" charset="0"/>
              </a:rPr>
              <a:t>Difference between HTML and HTML5. </a:t>
            </a:r>
          </a:p>
          <a:p>
            <a:pPr algn="just"/>
            <a:r>
              <a:rPr lang="en-US" sz="2400" dirty="0">
                <a:latin typeface="Times New Roman" pitchFamily="18" charset="0"/>
                <a:cs typeface="Times New Roman" pitchFamily="18" charset="0"/>
              </a:rPr>
              <a:t>CSS: Introduction to Style Sheet, Inserting CSS in an HTML page, CSS selectors, </a:t>
            </a:r>
          </a:p>
          <a:p>
            <a:pPr algn="just"/>
            <a:r>
              <a:rPr lang="en-US" sz="2400" dirty="0">
                <a:latin typeface="Times New Roman" pitchFamily="18" charset="0"/>
                <a:cs typeface="Times New Roman" pitchFamily="18" charset="0"/>
              </a:rPr>
              <a:t>XML: Introduction to XML, XML key component, Transforming XML into XSLT, </a:t>
            </a:r>
          </a:p>
          <a:p>
            <a:pPr algn="just"/>
            <a:r>
              <a:rPr lang="en-US" sz="2400" dirty="0">
                <a:latin typeface="Times New Roman" pitchFamily="18" charset="0"/>
                <a:cs typeface="Times New Roman" pitchFamily="18" charset="0"/>
              </a:rPr>
              <a:t>DTD: Schema, elements, attributes, Introduction to JSON. 	</a:t>
            </a: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15FEE45-9CBB-46DC-B4A6-BECA0D84EF23}" type="datetime1">
              <a:rPr lang="en-US" smtClean="0"/>
              <a:pPr/>
              <a:t>1/14/2025</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85714FA0-C77C-45E0-A710-7876A3C318CD}" type="datetime1">
              <a:rPr lang="en-US" smtClean="0"/>
              <a:pPr>
                <a:defRPr/>
              </a:pPr>
              <a:t>1/14/2025</a:t>
            </a:fld>
            <a:endParaRPr lang="en-US"/>
          </a:p>
        </p:txBody>
      </p:sp>
      <p:sp>
        <p:nvSpPr>
          <p:cNvPr id="5" name="Content Placeholder 4"/>
          <p:cNvSpPr>
            <a:spLocks noGrp="1"/>
          </p:cNvSpPr>
          <p:nvPr>
            <p:ph sz="quarter" idx="1"/>
          </p:nvPr>
        </p:nvSpPr>
        <p:spPr/>
        <p:txBody>
          <a:bodyPr>
            <a:normAutofit/>
          </a:bodyPr>
          <a:lstStyle/>
          <a:p>
            <a:pPr algn="just"/>
            <a:r>
              <a:rPr lang="en-US" sz="2800" dirty="0">
                <a:solidFill>
                  <a:srgbClr val="0070C0"/>
                </a:solidFill>
                <a:latin typeface="Times New Roman" pitchFamily="18" charset="0"/>
                <a:cs typeface="Times New Roman" pitchFamily="18" charset="0"/>
              </a:rPr>
              <a:t>Web site planning- </a:t>
            </a:r>
            <a:r>
              <a:rPr lang="en-US" sz="2800" dirty="0">
                <a:latin typeface="Times New Roman" pitchFamily="18" charset="0"/>
                <a:cs typeface="Times New Roman" pitchFamily="18" charset="0"/>
              </a:rPr>
              <a:t>to make it more successful in terms  of user satisfaction</a:t>
            </a:r>
          </a:p>
          <a:p>
            <a:pPr lvl="1" algn="just"/>
            <a:r>
              <a:rPr lang="en-US" sz="2400" dirty="0">
                <a:latin typeface="Times New Roman" pitchFamily="18" charset="0"/>
                <a:cs typeface="Times New Roman" pitchFamily="18" charset="0"/>
              </a:rPr>
              <a:t>Why are we developing this web site?</a:t>
            </a:r>
          </a:p>
          <a:p>
            <a:pPr lvl="1" algn="just"/>
            <a:r>
              <a:rPr lang="en-US" sz="2400" dirty="0">
                <a:latin typeface="Times New Roman" pitchFamily="18" charset="0"/>
                <a:cs typeface="Times New Roman" pitchFamily="18" charset="0"/>
              </a:rPr>
              <a:t>What do we achieve by developing this Web site?</a:t>
            </a:r>
          </a:p>
          <a:p>
            <a:pPr lvl="1" algn="just"/>
            <a:r>
              <a:rPr lang="en-US" sz="2400" dirty="0">
                <a:latin typeface="Times New Roman" pitchFamily="18" charset="0"/>
                <a:cs typeface="Times New Roman" pitchFamily="18" charset="0"/>
              </a:rPr>
              <a:t>Who are the people who will use this Web site?</a:t>
            </a:r>
          </a:p>
          <a:p>
            <a:pPr lvl="1" algn="just"/>
            <a:r>
              <a:rPr lang="en-US" sz="2400" dirty="0">
                <a:latin typeface="Times New Roman" pitchFamily="18" charset="0"/>
                <a:cs typeface="Times New Roman" pitchFamily="18" charset="0"/>
              </a:rPr>
              <a:t>What are the information contents?</a:t>
            </a:r>
          </a:p>
          <a:p>
            <a:pPr lvl="1" algn="just"/>
            <a:r>
              <a:rPr lang="en-US" sz="2400" dirty="0">
                <a:latin typeface="Times New Roman" pitchFamily="18" charset="0"/>
                <a:cs typeface="Times New Roman" pitchFamily="18" charset="0"/>
              </a:rPr>
              <a:t>How are these contents organized ? What are the possible ways?</a:t>
            </a:r>
          </a:p>
          <a:p>
            <a:pPr lvl="1" algn="just"/>
            <a:r>
              <a:rPr lang="en-US" sz="2400" dirty="0">
                <a:latin typeface="Times New Roman" pitchFamily="18" charset="0"/>
                <a:cs typeface="Times New Roman" pitchFamily="18" charset="0"/>
              </a:rPr>
              <a:t>How the files prepared and organized?</a:t>
            </a:r>
          </a:p>
          <a:p>
            <a:pPr lvl="1" algn="just"/>
            <a:endParaRPr lang="en-US" dirty="0">
              <a:latin typeface="Times New Roman" pitchFamily="18" charset="0"/>
              <a:cs typeface="Times New Roman" pitchFamily="18" charset="0"/>
            </a:endParaRPr>
          </a:p>
          <a:p>
            <a:pPr lvl="1" algn="just"/>
            <a:endParaRPr lang="en-US" dirty="0">
              <a:latin typeface="Times New Roman" pitchFamily="18" charset="0"/>
              <a:cs typeface="Times New Roman" pitchFamily="18" charset="0"/>
            </a:endParaRPr>
          </a:p>
        </p:txBody>
      </p:sp>
      <p:sp>
        <p:nvSpPr>
          <p:cNvPr id="6" name="Title 1"/>
          <p:cNvSpPr>
            <a:spLocks noGrp="1"/>
          </p:cNvSpPr>
          <p:nvPr>
            <p:ph type="title"/>
          </p:nvPr>
        </p:nvSpPr>
        <p:spPr>
          <a:xfrm>
            <a:off x="457200" y="274638"/>
            <a:ext cx="8229600" cy="868362"/>
          </a:xfrm>
        </p:spPr>
        <p:txBody>
          <a:bodyPr>
            <a:normAutofit/>
          </a:bodyPr>
          <a:lstStyle/>
          <a:p>
            <a:r>
              <a:rPr lang="en-US" sz="2800" b="1" dirty="0">
                <a:latin typeface="Times New Roman" pitchFamily="18" charset="0"/>
                <a:cs typeface="Times New Roman" pitchFamily="18" charset="0"/>
              </a:rPr>
              <a:t>Web Site Planning and Design Issues Cont…</a:t>
            </a:r>
            <a:endParaRPr lang="en-US" sz="2800" b="1"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972361B5-28EC-4346-BD58-AF2E5F8563F9}" type="datetime1">
              <a:rPr lang="en-US" smtClean="0"/>
              <a:pPr/>
              <a:t>1/14/2025</a:t>
            </a:fld>
            <a:endParaRPr lang="en-US"/>
          </a:p>
        </p:txBody>
      </p:sp>
      <p:sp>
        <p:nvSpPr>
          <p:cNvPr id="855042" name="Rectangle 2"/>
          <p:cNvSpPr>
            <a:spLocks noGrp="1" noChangeArrowheads="1"/>
          </p:cNvSpPr>
          <p:nvPr>
            <p:ph type="title"/>
          </p:nvPr>
        </p:nvSpPr>
        <p:spPr/>
        <p:txBody>
          <a:bodyPr>
            <a:normAutofit/>
          </a:bodyPr>
          <a:lstStyle/>
          <a:p>
            <a:r>
              <a:rPr lang="en-US" sz="2800" b="1" dirty="0">
                <a:latin typeface="Times New Roman" pitchFamily="18" charset="0"/>
                <a:cs typeface="Times New Roman" pitchFamily="18" charset="0"/>
              </a:rPr>
              <a:t>Advantages of Schemas</a:t>
            </a:r>
          </a:p>
        </p:txBody>
      </p:sp>
      <p:sp>
        <p:nvSpPr>
          <p:cNvPr id="855043" name="Rectangle 3"/>
          <p:cNvSpPr>
            <a:spLocks noGrp="1" noChangeArrowheads="1"/>
          </p:cNvSpPr>
          <p:nvPr>
            <p:ph type="body" idx="1"/>
          </p:nvPr>
        </p:nvSpPr>
        <p:spPr/>
        <p:txBody>
          <a:bodyPr/>
          <a:lstStyle/>
          <a:p>
            <a:pPr algn="just"/>
            <a:r>
              <a:rPr lang="en-US" sz="2800" dirty="0">
                <a:latin typeface="Times New Roman" pitchFamily="18" charset="0"/>
                <a:cs typeface="Times New Roman" pitchFamily="18" charset="0"/>
              </a:rPr>
              <a:t>It is easier to validate the correctness of data </a:t>
            </a:r>
          </a:p>
          <a:p>
            <a:pPr algn="just"/>
            <a:r>
              <a:rPr lang="en-US" sz="2800" dirty="0">
                <a:latin typeface="Times New Roman" pitchFamily="18" charset="0"/>
                <a:cs typeface="Times New Roman" pitchFamily="18" charset="0"/>
              </a:rPr>
              <a:t>It is easier to work with data from a database </a:t>
            </a:r>
          </a:p>
          <a:p>
            <a:pPr algn="just"/>
            <a:r>
              <a:rPr lang="en-US" sz="2800" dirty="0">
                <a:latin typeface="Times New Roman" pitchFamily="18" charset="0"/>
                <a:cs typeface="Times New Roman" pitchFamily="18" charset="0"/>
              </a:rPr>
              <a:t>It is easier to define data facets (restrictions on data) </a:t>
            </a:r>
          </a:p>
          <a:p>
            <a:pPr algn="just"/>
            <a:r>
              <a:rPr lang="en-US" sz="2800" dirty="0">
                <a:latin typeface="Times New Roman" pitchFamily="18" charset="0"/>
                <a:cs typeface="Times New Roman" pitchFamily="18" charset="0"/>
              </a:rPr>
              <a:t>It is easier to define data patterns (data formats) </a:t>
            </a:r>
          </a:p>
          <a:p>
            <a:pPr algn="just"/>
            <a:r>
              <a:rPr lang="en-US" sz="2800" dirty="0">
                <a:latin typeface="Times New Roman" pitchFamily="18" charset="0"/>
                <a:cs typeface="Times New Roman" pitchFamily="18" charset="0"/>
              </a:rPr>
              <a:t>It is easier to convert data between different data types</a:t>
            </a:r>
          </a:p>
        </p:txBody>
      </p:sp>
    </p:spTree>
  </p:cSld>
  <p:clrMapOvr>
    <a:masterClrMapping/>
  </p:clrMapOvr>
  <p:transition/>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60DBCDDC-B830-44D0-B75B-92327CBE23CD}" type="datetime1">
              <a:rPr lang="en-US" smtClean="0"/>
              <a:pPr/>
              <a:t>1/14/2025</a:t>
            </a:fld>
            <a:endParaRPr lang="en-US"/>
          </a:p>
        </p:txBody>
      </p:sp>
      <p:sp>
        <p:nvSpPr>
          <p:cNvPr id="862210" name="Rectangle 2"/>
          <p:cNvSpPr>
            <a:spLocks noGrp="1" noChangeArrowheads="1"/>
          </p:cNvSpPr>
          <p:nvPr>
            <p:ph type="title"/>
          </p:nvPr>
        </p:nvSpPr>
        <p:spPr>
          <a:xfrm>
            <a:off x="457200" y="457200"/>
            <a:ext cx="8229600" cy="914400"/>
          </a:xfrm>
        </p:spPr>
        <p:txBody>
          <a:bodyPr>
            <a:noAutofit/>
          </a:bodyPr>
          <a:lstStyle/>
          <a:p>
            <a:r>
              <a:rPr lang="en-US" sz="2800" b="1" dirty="0">
                <a:latin typeface="Times New Roman" pitchFamily="18" charset="0"/>
                <a:cs typeface="Times New Roman" pitchFamily="18" charset="0"/>
              </a:rPr>
              <a:t>XML Schemas Secure Data Communication</a:t>
            </a:r>
            <a:br>
              <a:rPr lang="en-US" sz="2800" b="1" dirty="0">
                <a:latin typeface="Times New Roman" pitchFamily="18" charset="0"/>
                <a:cs typeface="Times New Roman" pitchFamily="18" charset="0"/>
              </a:rPr>
            </a:br>
            <a:endParaRPr lang="en-US" sz="2800" b="1" dirty="0">
              <a:latin typeface="Times New Roman" pitchFamily="18" charset="0"/>
              <a:cs typeface="Times New Roman" pitchFamily="18" charset="0"/>
            </a:endParaRPr>
          </a:p>
        </p:txBody>
      </p:sp>
      <p:sp>
        <p:nvSpPr>
          <p:cNvPr id="862211" name="Rectangle 3"/>
          <p:cNvSpPr>
            <a:spLocks noGrp="1" noChangeArrowheads="1"/>
          </p:cNvSpPr>
          <p:nvPr>
            <p:ph type="body" idx="1"/>
          </p:nvPr>
        </p:nvSpPr>
        <p:spPr/>
        <p:txBody>
          <a:bodyPr>
            <a:normAutofit lnSpcReduction="10000"/>
          </a:bodyPr>
          <a:lstStyle/>
          <a:p>
            <a:pPr>
              <a:lnSpc>
                <a:spcPct val="80000"/>
              </a:lnSpc>
            </a:pPr>
            <a:r>
              <a:rPr lang="en-US" sz="2400" dirty="0">
                <a:latin typeface="Times New Roman" pitchFamily="18" charset="0"/>
                <a:cs typeface="Times New Roman" pitchFamily="18" charset="0"/>
              </a:rPr>
              <a:t>When sending data from a sender to a receiver, it is essential that both parts have the same "expectations" about the content.</a:t>
            </a:r>
          </a:p>
          <a:p>
            <a:pPr>
              <a:lnSpc>
                <a:spcPct val="80000"/>
              </a:lnSpc>
            </a:pPr>
            <a:endParaRPr lang="en-US" sz="2400" dirty="0">
              <a:latin typeface="Times New Roman" pitchFamily="18" charset="0"/>
              <a:cs typeface="Times New Roman" pitchFamily="18" charset="0"/>
            </a:endParaRPr>
          </a:p>
          <a:p>
            <a:pPr>
              <a:lnSpc>
                <a:spcPct val="80000"/>
              </a:lnSpc>
            </a:pPr>
            <a:r>
              <a:rPr lang="en-US" sz="2400" dirty="0">
                <a:latin typeface="Times New Roman" pitchFamily="18" charset="0"/>
                <a:cs typeface="Times New Roman" pitchFamily="18" charset="0"/>
              </a:rPr>
              <a:t>With XML Schemas, the sender can describe the data in a way that the receiver will understand.</a:t>
            </a:r>
          </a:p>
          <a:p>
            <a:pPr>
              <a:lnSpc>
                <a:spcPct val="80000"/>
              </a:lnSpc>
            </a:pPr>
            <a:endParaRPr lang="en-US" sz="2400" dirty="0">
              <a:latin typeface="Times New Roman" pitchFamily="18" charset="0"/>
              <a:cs typeface="Times New Roman" pitchFamily="18" charset="0"/>
            </a:endParaRPr>
          </a:p>
          <a:p>
            <a:pPr>
              <a:lnSpc>
                <a:spcPct val="80000"/>
              </a:lnSpc>
            </a:pPr>
            <a:r>
              <a:rPr lang="en-US" sz="2400" dirty="0">
                <a:latin typeface="Times New Roman" pitchFamily="18" charset="0"/>
                <a:cs typeface="Times New Roman" pitchFamily="18" charset="0"/>
              </a:rPr>
              <a:t>A date like: "03-11-2004" will, in some countries, be interpreted as 3.November and in other countries as 11.March.</a:t>
            </a:r>
          </a:p>
          <a:p>
            <a:pPr>
              <a:lnSpc>
                <a:spcPct val="80000"/>
              </a:lnSpc>
            </a:pPr>
            <a:endParaRPr lang="en-US" sz="2400" dirty="0">
              <a:latin typeface="Times New Roman" pitchFamily="18" charset="0"/>
              <a:cs typeface="Times New Roman" pitchFamily="18" charset="0"/>
            </a:endParaRPr>
          </a:p>
          <a:p>
            <a:pPr>
              <a:lnSpc>
                <a:spcPct val="80000"/>
              </a:lnSpc>
            </a:pPr>
            <a:r>
              <a:rPr lang="en-US" sz="2400" dirty="0">
                <a:latin typeface="Times New Roman" pitchFamily="18" charset="0"/>
                <a:cs typeface="Times New Roman" pitchFamily="18" charset="0"/>
              </a:rPr>
              <a:t>However, an XML element with a data type like this:</a:t>
            </a:r>
          </a:p>
          <a:p>
            <a:pPr>
              <a:lnSpc>
                <a:spcPct val="80000"/>
              </a:lnSpc>
            </a:pPr>
            <a:r>
              <a:rPr lang="en-US" sz="2400" dirty="0">
                <a:latin typeface="Times New Roman" pitchFamily="18" charset="0"/>
                <a:cs typeface="Times New Roman" pitchFamily="18" charset="0"/>
              </a:rPr>
              <a:t>&lt;date type="date"&gt;2004-03-11&lt;/date&gt;</a:t>
            </a:r>
          </a:p>
          <a:p>
            <a:pPr>
              <a:lnSpc>
                <a:spcPct val="80000"/>
              </a:lnSpc>
            </a:pPr>
            <a:endParaRPr lang="en-US" sz="2400" dirty="0">
              <a:latin typeface="Times New Roman" pitchFamily="18" charset="0"/>
              <a:cs typeface="Times New Roman" pitchFamily="18" charset="0"/>
            </a:endParaRPr>
          </a:p>
          <a:p>
            <a:pPr>
              <a:lnSpc>
                <a:spcPct val="80000"/>
              </a:lnSpc>
            </a:pPr>
            <a:r>
              <a:rPr lang="en-US" sz="2400" dirty="0">
                <a:latin typeface="Times New Roman" pitchFamily="18" charset="0"/>
                <a:cs typeface="Times New Roman" pitchFamily="18" charset="0"/>
              </a:rPr>
              <a:t>ensures a mutual understanding of the content, because the XML data type "date" requires the format "YYYY-MM-DD".</a:t>
            </a:r>
          </a:p>
        </p:txBody>
      </p:sp>
    </p:spTree>
  </p:cSld>
  <p:clrMapOvr>
    <a:masterClrMapping/>
  </p:clrMapOvr>
  <p:transition/>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3A6FA709-EE51-49EC-A746-C37CFF0C774C}" type="datetime1">
              <a:rPr lang="en-US" smtClean="0"/>
              <a:pPr/>
              <a:t>1/14/2025</a:t>
            </a:fld>
            <a:endParaRPr lang="en-US"/>
          </a:p>
        </p:txBody>
      </p:sp>
      <p:sp>
        <p:nvSpPr>
          <p:cNvPr id="863234" name="Rectangle 2"/>
          <p:cNvSpPr>
            <a:spLocks noGrp="1" noChangeArrowheads="1"/>
          </p:cNvSpPr>
          <p:nvPr>
            <p:ph type="title"/>
          </p:nvPr>
        </p:nvSpPr>
        <p:spPr/>
        <p:txBody>
          <a:bodyPr>
            <a:normAutofit fontScale="90000"/>
          </a:bodyPr>
          <a:lstStyle/>
          <a:p>
            <a:r>
              <a:rPr lang="en-US" sz="4000" b="1"/>
              <a:t>A Simple XML Document</a:t>
            </a:r>
            <a:br>
              <a:rPr lang="en-US" sz="4000" b="1"/>
            </a:br>
            <a:endParaRPr lang="en-US" sz="4000" b="1"/>
          </a:p>
        </p:txBody>
      </p:sp>
      <p:sp>
        <p:nvSpPr>
          <p:cNvPr id="863235" name="Rectangle 3"/>
          <p:cNvSpPr>
            <a:spLocks noGrp="1" noChangeArrowheads="1"/>
          </p:cNvSpPr>
          <p:nvPr>
            <p:ph type="body" idx="1"/>
          </p:nvPr>
        </p:nvSpPr>
        <p:spPr/>
        <p:txBody>
          <a:bodyPr/>
          <a:lstStyle/>
          <a:p>
            <a:pPr>
              <a:lnSpc>
                <a:spcPct val="90000"/>
              </a:lnSpc>
              <a:buFont typeface="Wingdings" pitchFamily="2" charset="2"/>
              <a:buNone/>
            </a:pPr>
            <a:r>
              <a:rPr lang="en-US" dirty="0"/>
              <a:t>&lt;?xml version="1.0"?&gt; </a:t>
            </a:r>
          </a:p>
          <a:p>
            <a:pPr>
              <a:lnSpc>
                <a:spcPct val="90000"/>
              </a:lnSpc>
              <a:buFont typeface="Wingdings" pitchFamily="2" charset="2"/>
              <a:buNone/>
            </a:pPr>
            <a:r>
              <a:rPr lang="en-US" dirty="0"/>
              <a:t>&lt;note&gt; </a:t>
            </a:r>
          </a:p>
          <a:p>
            <a:pPr>
              <a:lnSpc>
                <a:spcPct val="90000"/>
              </a:lnSpc>
              <a:buFont typeface="Wingdings" pitchFamily="2" charset="2"/>
              <a:buNone/>
            </a:pPr>
            <a:r>
              <a:rPr lang="en-US" dirty="0"/>
              <a:t>	&lt;to&gt;Deep&lt;/to&gt; </a:t>
            </a:r>
          </a:p>
          <a:p>
            <a:pPr>
              <a:lnSpc>
                <a:spcPct val="90000"/>
              </a:lnSpc>
              <a:buFont typeface="Wingdings" pitchFamily="2" charset="2"/>
              <a:buNone/>
            </a:pPr>
            <a:r>
              <a:rPr lang="en-US" dirty="0"/>
              <a:t>	&lt;from&gt;</a:t>
            </a:r>
            <a:r>
              <a:rPr lang="en-US" dirty="0" err="1"/>
              <a:t>raaj</a:t>
            </a:r>
            <a:r>
              <a:rPr lang="en-US" dirty="0"/>
              <a:t>&lt;/from&gt; &lt;heading&gt;Invitation&lt;/heading&gt; </a:t>
            </a:r>
          </a:p>
          <a:p>
            <a:pPr>
              <a:lnSpc>
                <a:spcPct val="90000"/>
              </a:lnSpc>
              <a:buFont typeface="Wingdings" pitchFamily="2" charset="2"/>
              <a:buNone/>
            </a:pPr>
            <a:r>
              <a:rPr lang="en-US" dirty="0"/>
              <a:t>	&lt;body&gt;Let’s party by this weekend!&lt;/body&gt;</a:t>
            </a:r>
          </a:p>
          <a:p>
            <a:pPr>
              <a:lnSpc>
                <a:spcPct val="90000"/>
              </a:lnSpc>
              <a:buFont typeface="Wingdings" pitchFamily="2" charset="2"/>
              <a:buNone/>
            </a:pPr>
            <a:r>
              <a:rPr lang="en-US" dirty="0"/>
              <a:t>&lt;/note&gt; </a:t>
            </a:r>
          </a:p>
        </p:txBody>
      </p:sp>
    </p:spTree>
  </p:cSld>
  <p:clrMapOvr>
    <a:masterClrMapping/>
  </p:clrMapOvr>
  <p:transition/>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E82390B3-46FF-4EEA-AE5D-AA3AAB2C414E}" type="datetime1">
              <a:rPr lang="en-US" smtClean="0"/>
              <a:pPr/>
              <a:t>1/14/2025</a:t>
            </a:fld>
            <a:endParaRPr lang="en-US"/>
          </a:p>
        </p:txBody>
      </p:sp>
      <p:sp>
        <p:nvSpPr>
          <p:cNvPr id="866306" name="Rectangle 2"/>
          <p:cNvSpPr>
            <a:spLocks noGrp="1" noChangeArrowheads="1"/>
          </p:cNvSpPr>
          <p:nvPr>
            <p:ph type="title"/>
          </p:nvPr>
        </p:nvSpPr>
        <p:spPr>
          <a:xfrm>
            <a:off x="562708" y="685800"/>
            <a:ext cx="8229600" cy="914400"/>
          </a:xfrm>
        </p:spPr>
        <p:txBody>
          <a:bodyPr>
            <a:normAutofit fontScale="90000"/>
          </a:bodyPr>
          <a:lstStyle/>
          <a:p>
            <a:r>
              <a:rPr lang="en-US" sz="4000" b="1"/>
              <a:t>A DTD File</a:t>
            </a:r>
            <a:br>
              <a:rPr lang="en-US" sz="4000" b="1"/>
            </a:br>
            <a:endParaRPr lang="en-US" sz="4000" b="1"/>
          </a:p>
        </p:txBody>
      </p:sp>
      <p:sp>
        <p:nvSpPr>
          <p:cNvPr id="866307" name="Rectangle 3"/>
          <p:cNvSpPr>
            <a:spLocks noGrp="1" noChangeArrowheads="1"/>
          </p:cNvSpPr>
          <p:nvPr>
            <p:ph type="body" idx="1"/>
          </p:nvPr>
        </p:nvSpPr>
        <p:spPr/>
        <p:txBody>
          <a:bodyPr/>
          <a:lstStyle/>
          <a:p>
            <a:r>
              <a:rPr lang="en-US" sz="2800"/>
              <a:t>The following example is a DTD file called "note.dtd" that defines the elements of the XML document above ("note.xml"):</a:t>
            </a:r>
          </a:p>
          <a:p>
            <a:pPr>
              <a:buFont typeface="Wingdings" pitchFamily="2" charset="2"/>
              <a:buNone/>
            </a:pPr>
            <a:r>
              <a:rPr lang="en-US" sz="2800"/>
              <a:t>	&lt;!ELEMENT note (to, from, heading, body)&gt; &lt;!ELEMENT to (#PCDATA)&gt;</a:t>
            </a:r>
          </a:p>
          <a:p>
            <a:pPr>
              <a:buFont typeface="Wingdings" pitchFamily="2" charset="2"/>
              <a:buNone/>
            </a:pPr>
            <a:r>
              <a:rPr lang="en-US" sz="2800"/>
              <a:t> 	&lt;!ELEMENT from (#PCDATA)&gt;</a:t>
            </a:r>
          </a:p>
          <a:p>
            <a:pPr>
              <a:buFont typeface="Wingdings" pitchFamily="2" charset="2"/>
              <a:buNone/>
            </a:pPr>
            <a:r>
              <a:rPr lang="en-US" sz="2800"/>
              <a:t>	&lt;!ELEMENT heading (#PCDATA)&gt;</a:t>
            </a:r>
          </a:p>
          <a:p>
            <a:pPr>
              <a:buFont typeface="Wingdings" pitchFamily="2" charset="2"/>
              <a:buNone/>
            </a:pPr>
            <a:r>
              <a:rPr lang="en-US" sz="2800"/>
              <a:t>   &lt;!ELEMENT body (#PCDATA)&gt;</a:t>
            </a:r>
          </a:p>
        </p:txBody>
      </p:sp>
    </p:spTree>
  </p:cSld>
  <p:clrMapOvr>
    <a:masterClrMapping/>
  </p:clrMapOvr>
  <p:transition/>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918B47DC-F14B-41D8-BCEC-FAB83BE6BDDC}" type="datetime1">
              <a:rPr lang="en-US" smtClean="0"/>
              <a:pPr/>
              <a:t>1/14/2025</a:t>
            </a:fld>
            <a:endParaRPr lang="en-US"/>
          </a:p>
        </p:txBody>
      </p:sp>
      <p:sp>
        <p:nvSpPr>
          <p:cNvPr id="865282" name="Rectangle 2"/>
          <p:cNvSpPr>
            <a:spLocks noGrp="1" noChangeArrowheads="1"/>
          </p:cNvSpPr>
          <p:nvPr>
            <p:ph type="title"/>
          </p:nvPr>
        </p:nvSpPr>
        <p:spPr/>
        <p:txBody>
          <a:bodyPr>
            <a:normAutofit fontScale="90000"/>
          </a:bodyPr>
          <a:lstStyle/>
          <a:p>
            <a:r>
              <a:rPr lang="en-US" sz="4000" b="1"/>
              <a:t>An XML Schema </a:t>
            </a:r>
            <a:br>
              <a:rPr lang="en-US" sz="4000" b="1"/>
            </a:br>
            <a:endParaRPr lang="en-US" sz="4000" b="1"/>
          </a:p>
        </p:txBody>
      </p:sp>
      <p:sp>
        <p:nvSpPr>
          <p:cNvPr id="865283" name="Rectangle 3"/>
          <p:cNvSpPr>
            <a:spLocks noGrp="1" noChangeArrowheads="1"/>
          </p:cNvSpPr>
          <p:nvPr>
            <p:ph type="body" idx="1"/>
          </p:nvPr>
        </p:nvSpPr>
        <p:spPr>
          <a:xfrm>
            <a:off x="457200" y="1447800"/>
            <a:ext cx="8229600" cy="4876800"/>
          </a:xfrm>
        </p:spPr>
        <p:txBody>
          <a:bodyPr/>
          <a:lstStyle/>
          <a:p>
            <a:pPr>
              <a:lnSpc>
                <a:spcPct val="80000"/>
              </a:lnSpc>
              <a:buFont typeface="Wingdings" pitchFamily="2" charset="2"/>
              <a:buNone/>
            </a:pPr>
            <a:r>
              <a:rPr lang="en-US" sz="2000"/>
              <a:t>&lt;?xml version="1.0"?&gt; </a:t>
            </a:r>
          </a:p>
          <a:p>
            <a:pPr>
              <a:lnSpc>
                <a:spcPct val="80000"/>
              </a:lnSpc>
              <a:buFont typeface="Wingdings" pitchFamily="2" charset="2"/>
              <a:buNone/>
            </a:pPr>
            <a:r>
              <a:rPr lang="en-US" sz="2000"/>
              <a:t>&lt;xs:schema xmlns:xs="" targetNamespace="http://www.w3schools.com" xmlns="http://www.w3schools.com" elementFormDefault="qualified"&gt;</a:t>
            </a:r>
          </a:p>
          <a:p>
            <a:pPr>
              <a:lnSpc>
                <a:spcPct val="80000"/>
              </a:lnSpc>
              <a:buFont typeface="Wingdings" pitchFamily="2" charset="2"/>
              <a:buNone/>
            </a:pPr>
            <a:r>
              <a:rPr lang="en-US" sz="2000"/>
              <a:t>	&lt;xs:element name="note"&gt; </a:t>
            </a:r>
          </a:p>
          <a:p>
            <a:pPr>
              <a:lnSpc>
                <a:spcPct val="80000"/>
              </a:lnSpc>
              <a:buFont typeface="Wingdings" pitchFamily="2" charset="2"/>
              <a:buNone/>
            </a:pPr>
            <a:r>
              <a:rPr lang="en-US" sz="2000"/>
              <a:t>	&lt;xs:complexType&gt; </a:t>
            </a:r>
          </a:p>
          <a:p>
            <a:pPr>
              <a:lnSpc>
                <a:spcPct val="80000"/>
              </a:lnSpc>
              <a:buFont typeface="Wingdings" pitchFamily="2" charset="2"/>
              <a:buNone/>
            </a:pPr>
            <a:r>
              <a:rPr lang="en-US" sz="2000"/>
              <a:t>	&lt;xs:sequence&gt; </a:t>
            </a:r>
          </a:p>
          <a:p>
            <a:pPr>
              <a:lnSpc>
                <a:spcPct val="80000"/>
              </a:lnSpc>
              <a:buFont typeface="Wingdings" pitchFamily="2" charset="2"/>
              <a:buNone/>
            </a:pPr>
            <a:r>
              <a:rPr lang="en-US" sz="2000"/>
              <a:t>	&lt;xs:element name="to" type="xs:string"/&gt;</a:t>
            </a:r>
          </a:p>
          <a:p>
            <a:pPr>
              <a:lnSpc>
                <a:spcPct val="80000"/>
              </a:lnSpc>
              <a:buFont typeface="Wingdings" pitchFamily="2" charset="2"/>
              <a:buNone/>
            </a:pPr>
            <a:r>
              <a:rPr lang="en-US" sz="2000"/>
              <a:t>	 &lt;xs:element name="from" type="xs:string"/&gt; </a:t>
            </a:r>
          </a:p>
          <a:p>
            <a:pPr>
              <a:lnSpc>
                <a:spcPct val="80000"/>
              </a:lnSpc>
              <a:buFont typeface="Wingdings" pitchFamily="2" charset="2"/>
              <a:buNone/>
            </a:pPr>
            <a:r>
              <a:rPr lang="en-US" sz="2000"/>
              <a:t>     &lt;xs:element name="heading" type="xs:string"/&gt;</a:t>
            </a:r>
          </a:p>
          <a:p>
            <a:pPr>
              <a:lnSpc>
                <a:spcPct val="80000"/>
              </a:lnSpc>
              <a:buFont typeface="Wingdings" pitchFamily="2" charset="2"/>
              <a:buNone/>
            </a:pPr>
            <a:r>
              <a:rPr lang="en-US" sz="2000"/>
              <a:t>    &lt;xs:element name="body" type="xs:string"/&gt;</a:t>
            </a:r>
          </a:p>
          <a:p>
            <a:pPr>
              <a:lnSpc>
                <a:spcPct val="80000"/>
              </a:lnSpc>
              <a:buFont typeface="Wingdings" pitchFamily="2" charset="2"/>
              <a:buNone/>
            </a:pPr>
            <a:r>
              <a:rPr lang="en-US" sz="2000"/>
              <a:t> &lt;/xs:sequence&gt; </a:t>
            </a:r>
          </a:p>
          <a:p>
            <a:pPr>
              <a:lnSpc>
                <a:spcPct val="80000"/>
              </a:lnSpc>
              <a:buFont typeface="Wingdings" pitchFamily="2" charset="2"/>
              <a:buNone/>
            </a:pPr>
            <a:r>
              <a:rPr lang="en-US" sz="2000"/>
              <a:t>&lt;/xs:complexType&gt;</a:t>
            </a:r>
          </a:p>
          <a:p>
            <a:pPr>
              <a:lnSpc>
                <a:spcPct val="80000"/>
              </a:lnSpc>
              <a:buFont typeface="Wingdings" pitchFamily="2" charset="2"/>
              <a:buNone/>
            </a:pPr>
            <a:r>
              <a:rPr lang="en-US" sz="2000"/>
              <a:t> &lt;/xs:element&gt;</a:t>
            </a:r>
          </a:p>
          <a:p>
            <a:pPr>
              <a:lnSpc>
                <a:spcPct val="80000"/>
              </a:lnSpc>
              <a:buFont typeface="Wingdings" pitchFamily="2" charset="2"/>
              <a:buNone/>
            </a:pPr>
            <a:r>
              <a:rPr lang="en-US" sz="2000"/>
              <a:t>&lt;/xs:schema&gt;</a:t>
            </a:r>
          </a:p>
        </p:txBody>
      </p:sp>
    </p:spTree>
  </p:cSld>
  <p:clrMapOvr>
    <a:masterClrMapping/>
  </p:clrMapOvr>
  <p:transition/>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p:cNvSpPr>
            <a:spLocks noGrp="1"/>
          </p:cNvSpPr>
          <p:nvPr>
            <p:ph type="dt" sz="half" idx="11"/>
          </p:nvPr>
        </p:nvSpPr>
        <p:spPr/>
        <p:txBody>
          <a:bodyPr/>
          <a:lstStyle/>
          <a:p>
            <a:fld id="{DCE515A0-6676-4B43-B493-FB42100CA151}" type="datetime1">
              <a:rPr lang="en-US" smtClean="0"/>
              <a:pPr/>
              <a:t>1/14/2025</a:t>
            </a:fld>
            <a:endParaRPr lang="en-US"/>
          </a:p>
        </p:txBody>
      </p:sp>
      <p:sp>
        <p:nvSpPr>
          <p:cNvPr id="864258" name="Rectangle 2"/>
          <p:cNvSpPr>
            <a:spLocks noGrp="1" noChangeArrowheads="1"/>
          </p:cNvSpPr>
          <p:nvPr>
            <p:ph type="title"/>
          </p:nvPr>
        </p:nvSpPr>
        <p:spPr/>
        <p:txBody>
          <a:bodyPr/>
          <a:lstStyle/>
          <a:p>
            <a:endParaRPr lang="en-US"/>
          </a:p>
        </p:txBody>
      </p:sp>
      <p:sp>
        <p:nvSpPr>
          <p:cNvPr id="864259" name="Rectangle 3"/>
          <p:cNvSpPr>
            <a:spLocks noGrp="1" noChangeArrowheads="1"/>
          </p:cNvSpPr>
          <p:nvPr>
            <p:ph type="body" idx="1"/>
          </p:nvPr>
        </p:nvSpPr>
        <p:spPr/>
        <p:txBody>
          <a:bodyPr/>
          <a:lstStyle/>
          <a:p>
            <a:r>
              <a:rPr lang="en-US"/>
              <a:t>The note element is a </a:t>
            </a:r>
            <a:r>
              <a:rPr lang="en-US" b="1"/>
              <a:t>complex type</a:t>
            </a:r>
            <a:r>
              <a:rPr lang="en-US"/>
              <a:t> because it contains other elements. </a:t>
            </a:r>
          </a:p>
          <a:p>
            <a:r>
              <a:rPr lang="en-US"/>
              <a:t>The other elements (to, from, heading, body) are </a:t>
            </a:r>
            <a:r>
              <a:rPr lang="en-US" b="1"/>
              <a:t>simple types</a:t>
            </a:r>
            <a:r>
              <a:rPr lang="en-US"/>
              <a:t> because they do not contain other elements. It contains only text.</a:t>
            </a:r>
          </a:p>
        </p:txBody>
      </p:sp>
    </p:spTree>
  </p:cSld>
  <p:clrMapOvr>
    <a:masterClrMapping/>
  </p:clrMapOvr>
  <p:transition/>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Introduction to JSON</a:t>
            </a:r>
            <a:endParaRPr lang="en-US" sz="2800" b="1" dirty="0"/>
          </a:p>
        </p:txBody>
      </p:sp>
      <p:sp>
        <p:nvSpPr>
          <p:cNvPr id="3" name="Content Placeholder 2"/>
          <p:cNvSpPr>
            <a:spLocks noGrp="1"/>
          </p:cNvSpPr>
          <p:nvPr>
            <p:ph idx="1"/>
          </p:nvPr>
        </p:nvSpPr>
        <p:spPr/>
        <p:txBody>
          <a:bodyPr>
            <a:normAutofit fontScale="85000" lnSpcReduction="20000"/>
          </a:bodyPr>
          <a:lstStyle/>
          <a:p>
            <a:r>
              <a:rPr lang="en-US" dirty="0">
                <a:latin typeface="Times New Roman" pitchFamily="18" charset="0"/>
                <a:cs typeface="Times New Roman" pitchFamily="18" charset="0"/>
              </a:rPr>
              <a:t>JavaScript Object Notation (JSON)</a:t>
            </a:r>
          </a:p>
          <a:p>
            <a:pPr lvl="1"/>
            <a:r>
              <a:rPr lang="en-US" dirty="0">
                <a:latin typeface="Times New Roman" pitchFamily="18" charset="0"/>
                <a:cs typeface="Times New Roman" pitchFamily="18" charset="0"/>
              </a:rPr>
              <a:t>JSON was created in 2001 and came into use by Yahoo in 2005.</a:t>
            </a:r>
          </a:p>
          <a:p>
            <a:pPr lvl="1"/>
            <a:r>
              <a:rPr lang="en-US" dirty="0">
                <a:latin typeface="Times New Roman" pitchFamily="18" charset="0"/>
                <a:cs typeface="Times New Roman" pitchFamily="18" charset="0"/>
              </a:rPr>
              <a:t> JSON schema enables document validation, but this is rarely used. </a:t>
            </a:r>
          </a:p>
          <a:p>
            <a:pPr lvl="1"/>
            <a:r>
              <a:rPr lang="en-US" dirty="0">
                <a:latin typeface="Times New Roman" pitchFamily="18" charset="0"/>
                <a:cs typeface="Times New Roman" pitchFamily="18" charset="0"/>
              </a:rPr>
              <a:t>JSON is a great format for transmitting data between systems because it is simple, text based, and self-describing.</a:t>
            </a:r>
          </a:p>
          <a:p>
            <a:pPr lvl="1"/>
            <a:r>
              <a:rPr lang="en-US" dirty="0">
                <a:latin typeface="Times New Roman" pitchFamily="18" charset="0"/>
                <a:cs typeface="Times New Roman" pitchFamily="18" charset="0"/>
              </a:rPr>
              <a:t>Example- A person can be represented in JSON like this:</a:t>
            </a:r>
          </a:p>
          <a:p>
            <a:pPr lvl="1"/>
            <a:r>
              <a:rPr lang="en-US" dirty="0">
                <a:latin typeface="Times New Roman" pitchFamily="18" charset="0"/>
                <a:cs typeface="Times New Roman" pitchFamily="18" charset="0"/>
              </a:rPr>
              <a:t>{</a:t>
            </a:r>
          </a:p>
          <a:p>
            <a:pPr lvl="1"/>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firstName</a:t>
            </a:r>
            <a:r>
              <a:rPr lang="en-US" dirty="0">
                <a:latin typeface="Times New Roman" pitchFamily="18" charset="0"/>
                <a:cs typeface="Times New Roman" pitchFamily="18" charset="0"/>
              </a:rPr>
              <a:t> : “David”,</a:t>
            </a:r>
          </a:p>
          <a:p>
            <a:pPr lvl="1"/>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lastName</a:t>
            </a:r>
            <a:r>
              <a:rPr lang="en-US" dirty="0">
                <a:latin typeface="Times New Roman" pitchFamily="18" charset="0"/>
                <a:cs typeface="Times New Roman" pitchFamily="18" charset="0"/>
              </a:rPr>
              <a:t> : “Smith”</a:t>
            </a:r>
          </a:p>
          <a:p>
            <a:pPr lvl="1"/>
            <a:r>
              <a:rPr lang="en-US" dirty="0">
                <a:latin typeface="Times New Roman" pitchFamily="18" charset="0"/>
                <a:cs typeface="Times New Roman" pitchFamily="18" charset="0"/>
              </a:rPr>
              <a:t>}</a:t>
            </a:r>
          </a:p>
          <a:p>
            <a:pPr lvl="1"/>
            <a:endParaRPr lang="en-US" dirty="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a:p>
            <a:pPr lvl="1"/>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0BEC162-B5DF-4076-AF9F-C14EAEE7C45C}" type="datetime1">
              <a:rPr lang="en-US" smtClean="0"/>
              <a:pPr/>
              <a:t>1/14/2025</a:t>
            </a:fld>
            <a:endParaRPr lang="en-US"/>
          </a:p>
        </p:txBody>
      </p:sp>
    </p:spTree>
    <p:extLst>
      <p:ext uri="{BB962C8B-B14F-4D97-AF65-F5344CB8AC3E}">
        <p14:creationId xmlns:p14="http://schemas.microsoft.com/office/powerpoint/2010/main" val="3988642739"/>
      </p:ext>
    </p:extLst>
  </p:cSld>
  <p:clrMapOvr>
    <a:masterClrMapping/>
  </p:clrMapOvr>
  <p:transition/>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Introduction to JSON</a:t>
            </a:r>
            <a:endParaRPr lang="en-US" sz="2800" b="1" dirty="0"/>
          </a:p>
        </p:txBody>
      </p:sp>
      <p:sp>
        <p:nvSpPr>
          <p:cNvPr id="3" name="Content Placeholder 2"/>
          <p:cNvSpPr>
            <a:spLocks noGrp="1"/>
          </p:cNvSpPr>
          <p:nvPr>
            <p:ph idx="1"/>
          </p:nvPr>
        </p:nvSpPr>
        <p:spPr/>
        <p:txBody>
          <a:bodyPr>
            <a:normAutofit/>
          </a:bodyPr>
          <a:lstStyle/>
          <a:p>
            <a:r>
              <a:rPr lang="en-US" dirty="0">
                <a:latin typeface="Times New Roman" pitchFamily="18" charset="0"/>
                <a:cs typeface="Times New Roman" pitchFamily="18" charset="0"/>
              </a:rPr>
              <a:t>JavaScript Object Notation (JSON)</a:t>
            </a:r>
          </a:p>
          <a:p>
            <a:r>
              <a:rPr lang="en-US" sz="2800" dirty="0">
                <a:latin typeface="Times New Roman" pitchFamily="18" charset="0"/>
                <a:cs typeface="Times New Roman" pitchFamily="18" charset="0"/>
              </a:rPr>
              <a:t>JSON is a lightweight format for storing and transporting data</a:t>
            </a:r>
          </a:p>
          <a:p>
            <a:r>
              <a:rPr lang="en-US" sz="2800" dirty="0">
                <a:latin typeface="Times New Roman" pitchFamily="18" charset="0"/>
                <a:cs typeface="Times New Roman" pitchFamily="18" charset="0"/>
              </a:rPr>
              <a:t>JSON is often used when data is sent from a server to a web page</a:t>
            </a:r>
          </a:p>
          <a:p>
            <a:r>
              <a:rPr lang="en-US" sz="2800" dirty="0">
                <a:latin typeface="Times New Roman" pitchFamily="18" charset="0"/>
                <a:cs typeface="Times New Roman" pitchFamily="18" charset="0"/>
              </a:rPr>
              <a:t>JSON is "self-describing" and easy to understand</a:t>
            </a:r>
          </a:p>
          <a:p>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0BEC162-B5DF-4076-AF9F-C14EAEE7C45C}" type="datetime1">
              <a:rPr lang="en-US" smtClean="0"/>
              <a:pPr/>
              <a:t>1/14/2025</a:t>
            </a:fld>
            <a:endParaRPr lang="en-US"/>
          </a:p>
        </p:txBody>
      </p:sp>
    </p:spTree>
    <p:extLst>
      <p:ext uri="{BB962C8B-B14F-4D97-AF65-F5344CB8AC3E}">
        <p14:creationId xmlns:p14="http://schemas.microsoft.com/office/powerpoint/2010/main" val="3988642739"/>
      </p:ext>
    </p:extLst>
  </p:cSld>
  <p:clrMapOvr>
    <a:masterClrMapping/>
  </p:clrMapOvr>
  <p:transition/>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Introduction to JSON</a:t>
            </a:r>
            <a:endParaRPr lang="en-US" sz="2800" b="1" dirty="0"/>
          </a:p>
        </p:txBody>
      </p:sp>
      <p:sp>
        <p:nvSpPr>
          <p:cNvPr id="3" name="Content Placeholder 2"/>
          <p:cNvSpPr>
            <a:spLocks noGrp="1"/>
          </p:cNvSpPr>
          <p:nvPr>
            <p:ph idx="1"/>
          </p:nvPr>
        </p:nvSpPr>
        <p:spPr/>
        <p:txBody>
          <a:bodyPr>
            <a:normAutofit/>
          </a:bodyPr>
          <a:lstStyle/>
          <a:p>
            <a:r>
              <a:rPr lang="en-US" b="1" dirty="0"/>
              <a:t>Exchanging Data</a:t>
            </a:r>
          </a:p>
          <a:p>
            <a:r>
              <a:rPr lang="en-US" sz="2600" dirty="0">
                <a:latin typeface="Times New Roman" pitchFamily="18" charset="0"/>
                <a:cs typeface="Times New Roman" pitchFamily="18" charset="0"/>
              </a:rPr>
              <a:t>When exchanging data between a browser and a server, the data can only be text.</a:t>
            </a:r>
          </a:p>
          <a:p>
            <a:r>
              <a:rPr lang="en-US" sz="2600" dirty="0">
                <a:latin typeface="Times New Roman" pitchFamily="18" charset="0"/>
                <a:cs typeface="Times New Roman" pitchFamily="18" charset="0"/>
              </a:rPr>
              <a:t>JSON is text, and can convert any JavaScript object into JSON, and send JSON to the server.</a:t>
            </a:r>
          </a:p>
          <a:p>
            <a:r>
              <a:rPr lang="en-US" sz="2600">
                <a:latin typeface="Times New Roman" pitchFamily="18" charset="0"/>
                <a:cs typeface="Times New Roman" pitchFamily="18" charset="0"/>
              </a:rPr>
              <a:t>Also can </a:t>
            </a:r>
            <a:r>
              <a:rPr lang="en-US" sz="2600" dirty="0">
                <a:latin typeface="Times New Roman" pitchFamily="18" charset="0"/>
                <a:cs typeface="Times New Roman" pitchFamily="18" charset="0"/>
              </a:rPr>
              <a:t>convert any JSON received from the server into JavaScript objects.</a:t>
            </a:r>
          </a:p>
          <a:p>
            <a:r>
              <a:rPr lang="en-US" sz="2600" dirty="0">
                <a:latin typeface="Times New Roman" pitchFamily="18" charset="0"/>
                <a:cs typeface="Times New Roman" pitchFamily="18" charset="0"/>
              </a:rPr>
              <a:t>This way we can work with the data as JavaScript objects, with no complicated parsing and translations.</a:t>
            </a:r>
          </a:p>
        </p:txBody>
      </p:sp>
      <p:sp>
        <p:nvSpPr>
          <p:cNvPr id="4" name="Date Placeholder 3"/>
          <p:cNvSpPr>
            <a:spLocks noGrp="1"/>
          </p:cNvSpPr>
          <p:nvPr>
            <p:ph type="dt" sz="half" idx="10"/>
          </p:nvPr>
        </p:nvSpPr>
        <p:spPr/>
        <p:txBody>
          <a:bodyPr/>
          <a:lstStyle/>
          <a:p>
            <a:fld id="{A0BEC162-B5DF-4076-AF9F-C14EAEE7C45C}" type="datetime1">
              <a:rPr lang="en-US" smtClean="0"/>
              <a:pPr/>
              <a:t>1/14/2025</a:t>
            </a:fld>
            <a:endParaRPr lang="en-US"/>
          </a:p>
        </p:txBody>
      </p:sp>
    </p:spTree>
    <p:extLst>
      <p:ext uri="{BB962C8B-B14F-4D97-AF65-F5344CB8AC3E}">
        <p14:creationId xmlns:p14="http://schemas.microsoft.com/office/powerpoint/2010/main" val="3988642739"/>
      </p:ext>
    </p:extLst>
  </p:cSld>
  <p:clrMapOvr>
    <a:masterClrMapping/>
  </p:clrMapOvr>
  <p:transition/>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609600"/>
          </a:xfrm>
        </p:spPr>
        <p:txBody>
          <a:bodyPr>
            <a:normAutofit fontScale="90000"/>
          </a:bodyPr>
          <a:lstStyle/>
          <a:p>
            <a:r>
              <a:rPr lang="en-US" dirty="0"/>
              <a:t>XML/JSON</a:t>
            </a:r>
          </a:p>
        </p:txBody>
      </p:sp>
      <p:sp>
        <p:nvSpPr>
          <p:cNvPr id="3" name="Content Placeholder 2"/>
          <p:cNvSpPr>
            <a:spLocks noGrp="1"/>
          </p:cNvSpPr>
          <p:nvPr>
            <p:ph idx="1"/>
          </p:nvPr>
        </p:nvSpPr>
        <p:spPr>
          <a:xfrm>
            <a:off x="140677" y="1066800"/>
            <a:ext cx="8792308" cy="4800600"/>
          </a:xfrm>
        </p:spPr>
        <p:txBody>
          <a:bodyPr>
            <a:normAutofit fontScale="92500" lnSpcReduction="10000"/>
          </a:bodyPr>
          <a:lstStyle/>
          <a:p>
            <a:r>
              <a:rPr lang="en-US" sz="2400" dirty="0"/>
              <a:t>JSON and XML are human readable formats and are language independent. They both have support for creation, reading and decoding in real world situations. </a:t>
            </a:r>
          </a:p>
          <a:p>
            <a:r>
              <a:rPr lang="en-US" sz="2400" b="1" dirty="0"/>
              <a:t>Verbose</a:t>
            </a:r>
          </a:p>
          <a:p>
            <a:pPr lvl="1"/>
            <a:r>
              <a:rPr lang="en-US" sz="2000" dirty="0"/>
              <a:t>XML is more verbose than JSON, so it's faster to write JSON for humans.</a:t>
            </a:r>
          </a:p>
          <a:p>
            <a:r>
              <a:rPr lang="en-US" sz="2400" b="1" dirty="0"/>
              <a:t>Arrays Usage</a:t>
            </a:r>
          </a:p>
          <a:p>
            <a:pPr lvl="1"/>
            <a:r>
              <a:rPr lang="en-US" sz="2000" dirty="0"/>
              <a:t>XML is used to describe structured data which doesn't include arrays whereas JSON include arrays.</a:t>
            </a:r>
          </a:p>
          <a:p>
            <a:r>
              <a:rPr lang="en-US" sz="2400" b="1" dirty="0"/>
              <a:t>Parsing</a:t>
            </a:r>
          </a:p>
          <a:p>
            <a:pPr lvl="1"/>
            <a:r>
              <a:rPr lang="en-US" sz="2000" dirty="0"/>
              <a:t>JavaScript's </a:t>
            </a:r>
            <a:r>
              <a:rPr lang="en-US" sz="2000" i="1" dirty="0" err="1"/>
              <a:t>eval</a:t>
            </a:r>
            <a:r>
              <a:rPr lang="en-US" sz="2000" dirty="0"/>
              <a:t> method parses JSON. When applied to JSON, </a:t>
            </a:r>
            <a:r>
              <a:rPr lang="en-US" sz="2000" dirty="0" err="1"/>
              <a:t>eval</a:t>
            </a:r>
            <a:r>
              <a:rPr lang="en-US" sz="2000" dirty="0"/>
              <a:t> returns the described object.</a:t>
            </a:r>
          </a:p>
          <a:p>
            <a:r>
              <a:rPr lang="en-US" sz="2400" b="1" dirty="0"/>
              <a:t>JSON </a:t>
            </a:r>
            <a:r>
              <a:rPr lang="en-US" sz="2000" dirty="0"/>
              <a:t>{ "company": Volkswagen, "name": "Vento", "price": 800000 } </a:t>
            </a:r>
          </a:p>
          <a:p>
            <a:r>
              <a:rPr lang="en-US" sz="2400" b="1" dirty="0"/>
              <a:t>XML  </a:t>
            </a:r>
            <a:r>
              <a:rPr lang="en-US" sz="2000" dirty="0"/>
              <a:t>&lt;car&gt; &lt;company&gt;Volkswagen&lt;/company&gt;  &lt;name&gt;Vento&lt;/name&gt; &lt;price&gt;800000&lt;/price&gt; &lt;/car&gt;</a:t>
            </a:r>
          </a:p>
        </p:txBody>
      </p:sp>
      <p:sp>
        <p:nvSpPr>
          <p:cNvPr id="5" name="Date Placeholder 4"/>
          <p:cNvSpPr>
            <a:spLocks noGrp="1"/>
          </p:cNvSpPr>
          <p:nvPr>
            <p:ph type="dt" sz="half" idx="11"/>
          </p:nvPr>
        </p:nvSpPr>
        <p:spPr/>
        <p:txBody>
          <a:bodyPr/>
          <a:lstStyle/>
          <a:p>
            <a:fld id="{85E12913-F5A9-4A59-9A4B-EA71F7EAECF0}" type="datetime1">
              <a:rPr lang="en-US" smtClean="0"/>
              <a:pPr/>
              <a:t>1/14/2025</a:t>
            </a:fld>
            <a:endParaRPr lang="en-US" dirty="0"/>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808038"/>
          </a:xfrm>
        </p:spPr>
        <p:txBody>
          <a:bodyPr>
            <a:normAutofit/>
          </a:bodyPr>
          <a:lstStyle/>
          <a:p>
            <a:r>
              <a:rPr lang="en-US" sz="2800" b="1" dirty="0">
                <a:latin typeface="Times New Roman" pitchFamily="18" charset="0"/>
                <a:cs typeface="Times New Roman" pitchFamily="18" charset="0"/>
              </a:rPr>
              <a:t>Web site planning- cont…</a:t>
            </a:r>
          </a:p>
        </p:txBody>
      </p:sp>
      <p:sp>
        <p:nvSpPr>
          <p:cNvPr id="3" name="Date Placeholder 2"/>
          <p:cNvSpPr>
            <a:spLocks noGrp="1"/>
          </p:cNvSpPr>
          <p:nvPr>
            <p:ph type="dt" sz="half" idx="10"/>
          </p:nvPr>
        </p:nvSpPr>
        <p:spPr/>
        <p:txBody>
          <a:bodyPr/>
          <a:lstStyle/>
          <a:p>
            <a:pPr>
              <a:defRPr/>
            </a:pPr>
            <a:fld id="{4D45698F-3861-47E2-B29A-EDA3521D100A}" type="datetime1">
              <a:rPr lang="en-US" smtClean="0"/>
              <a:pPr>
                <a:defRPr/>
              </a:pPr>
              <a:t>1/14/2025</a:t>
            </a:fld>
            <a:endParaRPr lang="en-US"/>
          </a:p>
        </p:txBody>
      </p:sp>
      <p:sp>
        <p:nvSpPr>
          <p:cNvPr id="5" name="Content Placeholder 4"/>
          <p:cNvSpPr>
            <a:spLocks noGrp="1"/>
          </p:cNvSpPr>
          <p:nvPr>
            <p:ph sz="quarter" idx="1"/>
          </p:nvPr>
        </p:nvSpPr>
        <p:spPr/>
        <p:txBody>
          <a:bodyPr>
            <a:normAutofit fontScale="70000" lnSpcReduction="20000"/>
          </a:bodyPr>
          <a:lstStyle/>
          <a:p>
            <a:r>
              <a:rPr lang="en-US" dirty="0">
                <a:latin typeface="Times New Roman" pitchFamily="18" charset="0"/>
                <a:cs typeface="Times New Roman" pitchFamily="18" charset="0"/>
              </a:rPr>
              <a:t>Objectives and Goal</a:t>
            </a:r>
          </a:p>
          <a:p>
            <a:pPr lvl="1"/>
            <a:r>
              <a:rPr lang="en-US" dirty="0">
                <a:latin typeface="Times New Roman" pitchFamily="18" charset="0"/>
                <a:cs typeface="Times New Roman" pitchFamily="18" charset="0"/>
              </a:rPr>
              <a:t>Activity can fails or results are not achieved due to unclear objective or purpose</a:t>
            </a:r>
          </a:p>
          <a:p>
            <a:pPr lvl="1"/>
            <a:r>
              <a:rPr lang="en-US" dirty="0">
                <a:latin typeface="Times New Roman" pitchFamily="18" charset="0"/>
                <a:cs typeface="Times New Roman" pitchFamily="18" charset="0"/>
              </a:rPr>
              <a:t>Example- site for government rules and regulation, site for business .</a:t>
            </a:r>
          </a:p>
          <a:p>
            <a:pPr lvl="1"/>
            <a:r>
              <a:rPr lang="en-US" dirty="0">
                <a:latin typeface="Times New Roman" pitchFamily="18" charset="0"/>
                <a:cs typeface="Times New Roman" pitchFamily="18" charset="0"/>
              </a:rPr>
              <a:t>Goal means  the achievement from the development of the web site </a:t>
            </a:r>
          </a:p>
          <a:p>
            <a:pPr lvl="1"/>
            <a:r>
              <a:rPr lang="en-US" dirty="0">
                <a:latin typeface="Times New Roman" pitchFamily="18" charset="0"/>
                <a:cs typeface="Times New Roman" pitchFamily="18" charset="0"/>
              </a:rPr>
              <a:t>Site for information to the user-  goal is user satisfaction, business site- to increase in the sell.</a:t>
            </a:r>
          </a:p>
          <a:p>
            <a:pPr lvl="1"/>
            <a:r>
              <a:rPr lang="en-US" dirty="0">
                <a:latin typeface="Times New Roman" pitchFamily="18" charset="0"/>
                <a:cs typeface="Times New Roman" pitchFamily="18" charset="0"/>
              </a:rPr>
              <a:t>Quantifiable measures to find success of the web site.- Ex- number of visitors in the predefined period  </a:t>
            </a:r>
          </a:p>
          <a:p>
            <a:r>
              <a:rPr lang="en-US" dirty="0">
                <a:latin typeface="Times New Roman" pitchFamily="18" charset="0"/>
                <a:cs typeface="Times New Roman" pitchFamily="18" charset="0"/>
              </a:rPr>
              <a:t>Audience/ User Profile</a:t>
            </a:r>
          </a:p>
          <a:p>
            <a:pPr lvl="1"/>
            <a:r>
              <a:rPr lang="en-US" dirty="0">
                <a:latin typeface="Times New Roman" pitchFamily="18" charset="0"/>
                <a:cs typeface="Times New Roman" pitchFamily="18" charset="0"/>
              </a:rPr>
              <a:t>Identify the target audience</a:t>
            </a:r>
          </a:p>
          <a:p>
            <a:pPr lvl="1"/>
            <a:r>
              <a:rPr lang="en-US" dirty="0">
                <a:latin typeface="Times New Roman" pitchFamily="18" charset="0"/>
                <a:cs typeface="Times New Roman" pitchFamily="18" charset="0"/>
              </a:rPr>
              <a:t>Their background- education, gender,  age , likings, preferences .</a:t>
            </a:r>
          </a:p>
          <a:p>
            <a:pPr lvl="1"/>
            <a:r>
              <a:rPr lang="en-US" dirty="0">
                <a:latin typeface="Times New Roman" pitchFamily="18" charset="0"/>
                <a:cs typeface="Times New Roman" pitchFamily="18" charset="0"/>
              </a:rPr>
              <a:t>This will help us to  choose look and feel and content , organization.</a:t>
            </a:r>
          </a:p>
          <a:p>
            <a:pPr lvl="1"/>
            <a:r>
              <a:rPr lang="en-US" dirty="0">
                <a:latin typeface="Times New Roman" pitchFamily="18" charset="0"/>
                <a:cs typeface="Times New Roman" pitchFamily="18" charset="0"/>
              </a:rPr>
              <a:t>Ex- for children- web site can use cartoons and graphics with colors </a:t>
            </a:r>
          </a:p>
          <a:p>
            <a:pPr lvl="1"/>
            <a:r>
              <a:rPr lang="en-US" dirty="0">
                <a:latin typeface="Times New Roman" pitchFamily="18" charset="0"/>
                <a:cs typeface="Times New Roman" pitchFamily="18" charset="0"/>
              </a:rPr>
              <a:t>Technology savvy- we can use advanced technology and features  </a:t>
            </a:r>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10000"/>
          </a:bodyPr>
          <a:lstStyle/>
          <a:p>
            <a:pPr lvl="1"/>
            <a:r>
              <a:rPr lang="en-US" dirty="0"/>
              <a:t>How date is represented in JSON</a:t>
            </a:r>
          </a:p>
          <a:p>
            <a:pPr lvl="2"/>
            <a:r>
              <a:rPr lang="en-US" dirty="0"/>
              <a:t> There is no base type of date and there is no standard way to represent dates.</a:t>
            </a:r>
          </a:p>
          <a:p>
            <a:pPr lvl="2"/>
            <a:r>
              <a:rPr lang="en-US" dirty="0"/>
              <a:t> It is recommended to represent dates using the ISO 8601 format.</a:t>
            </a:r>
          </a:p>
          <a:p>
            <a:pPr lvl="2"/>
            <a:r>
              <a:rPr lang="en-US" dirty="0"/>
              <a:t>1997-07-16T19:20:30.45+01:00,</a:t>
            </a:r>
          </a:p>
          <a:p>
            <a:pPr lvl="2"/>
            <a:r>
              <a:rPr lang="en-US" dirty="0"/>
              <a:t> It ensures programming languages can parse them, and keeps time zone information.</a:t>
            </a:r>
          </a:p>
          <a:p>
            <a:pPr lvl="2"/>
            <a:r>
              <a:rPr lang="en-US" dirty="0"/>
              <a:t>Using JSON will reduce the amount of time spent dealing with serialization issues.</a:t>
            </a:r>
          </a:p>
          <a:p>
            <a:pPr lvl="2"/>
            <a:r>
              <a:rPr lang="en-US" b="1" dirty="0"/>
              <a:t>Serialization</a:t>
            </a:r>
            <a:r>
              <a:rPr lang="en-US" dirty="0"/>
              <a:t> means to convert an object into that string, and deserialization is its inverse operation.</a:t>
            </a:r>
          </a:p>
        </p:txBody>
      </p:sp>
      <p:sp>
        <p:nvSpPr>
          <p:cNvPr id="4" name="Date Placeholder 3"/>
          <p:cNvSpPr>
            <a:spLocks noGrp="1"/>
          </p:cNvSpPr>
          <p:nvPr>
            <p:ph type="dt" sz="half" idx="10"/>
          </p:nvPr>
        </p:nvSpPr>
        <p:spPr/>
        <p:txBody>
          <a:bodyPr/>
          <a:lstStyle/>
          <a:p>
            <a:fld id="{3F2E8519-6180-4E2F-B5FD-B450F72DAFEA}" type="datetime1">
              <a:rPr lang="en-US" smtClean="0"/>
              <a:pPr/>
              <a:t>1/14/2025</a:t>
            </a:fld>
            <a:endParaRPr lang="en-US"/>
          </a:p>
        </p:txBody>
      </p:sp>
    </p:spTree>
    <p:extLst>
      <p:ext uri="{BB962C8B-B14F-4D97-AF65-F5344CB8AC3E}">
        <p14:creationId xmlns:p14="http://schemas.microsoft.com/office/powerpoint/2010/main" val="2068100703"/>
      </p:ext>
    </p:extLst>
  </p:cSld>
  <p:clrMapOvr>
    <a:masterClrMapping/>
  </p:clrMapOvr>
  <p:transition/>
</p:sld>
</file>

<file path=ppt/slides/slide2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r>
              <a:rPr lang="en-US" sz="2800" dirty="0"/>
              <a:t>public String </a:t>
            </a:r>
            <a:r>
              <a:rPr lang="en-US" sz="2800" dirty="0" err="1"/>
              <a:t>doSomething</a:t>
            </a:r>
            <a:r>
              <a:rPr lang="en-US" sz="2800" dirty="0"/>
              <a:t>( Object arg1, ... )</a:t>
            </a:r>
          </a:p>
          <a:p>
            <a:pPr>
              <a:buNone/>
            </a:pPr>
            <a:r>
              <a:rPr lang="en-US" sz="2800" dirty="0"/>
              <a:t>      { 	Person p = ...load a person...;</a:t>
            </a:r>
          </a:p>
          <a:p>
            <a:pPr marL="82296" indent="0">
              <a:buNone/>
            </a:pPr>
            <a:r>
              <a:rPr lang="en-US" sz="2800" dirty="0"/>
              <a:t>	 </a:t>
            </a:r>
            <a:r>
              <a:rPr lang="en-US" sz="2800" dirty="0" err="1"/>
              <a:t>JSONSerializer</a:t>
            </a:r>
            <a:r>
              <a:rPr lang="en-US" sz="2800" dirty="0"/>
              <a:t> 	</a:t>
            </a:r>
            <a:r>
              <a:rPr lang="en-US" sz="2800" dirty="0" err="1"/>
              <a:t>serializer</a:t>
            </a:r>
            <a:r>
              <a:rPr lang="en-US" sz="2800" dirty="0"/>
              <a:t> = new    	</a:t>
            </a:r>
            <a:r>
              <a:rPr lang="en-US" sz="2800" dirty="0" err="1"/>
              <a:t>JSONSerializer</a:t>
            </a:r>
            <a:r>
              <a:rPr lang="en-US" sz="2800" dirty="0"/>
              <a:t>(); </a:t>
            </a:r>
          </a:p>
          <a:p>
            <a:pPr marL="82296" indent="0">
              <a:buNone/>
            </a:pPr>
            <a:r>
              <a:rPr lang="en-US" sz="2800" dirty="0"/>
              <a:t>     return </a:t>
            </a:r>
            <a:r>
              <a:rPr lang="en-US" sz="2800" dirty="0" err="1"/>
              <a:t>serializer.serialize</a:t>
            </a:r>
            <a:r>
              <a:rPr lang="en-US" sz="2800" dirty="0"/>
              <a:t>( p ); </a:t>
            </a:r>
          </a:p>
          <a:p>
            <a:pPr marL="82296" indent="0">
              <a:buNone/>
            </a:pPr>
            <a:r>
              <a:rPr lang="en-US" sz="2800" dirty="0"/>
              <a:t>}</a:t>
            </a:r>
          </a:p>
          <a:p>
            <a:pPr marL="82296" indent="0">
              <a:buNone/>
            </a:pPr>
            <a:r>
              <a:rPr lang="en-US" sz="2800" dirty="0"/>
              <a:t>Serialized data</a:t>
            </a:r>
          </a:p>
          <a:p>
            <a:pPr marL="82296" indent="0">
              <a:buNone/>
            </a:pPr>
            <a:r>
              <a:rPr lang="en-US" sz="2800" dirty="0"/>
              <a:t>{ </a:t>
            </a:r>
          </a:p>
          <a:p>
            <a:pPr marL="82296" indent="0">
              <a:buNone/>
            </a:pPr>
            <a:r>
              <a:rPr lang="en-US" sz="2800" dirty="0"/>
              <a:t>"class": "Person", </a:t>
            </a:r>
          </a:p>
          <a:p>
            <a:pPr marL="82296" indent="0">
              <a:buNone/>
            </a:pPr>
            <a:r>
              <a:rPr lang="en-US" sz="2800" dirty="0"/>
              <a:t>"name": "William Shakespeare", </a:t>
            </a:r>
          </a:p>
          <a:p>
            <a:pPr marL="82296" indent="0">
              <a:buNone/>
            </a:pPr>
            <a:r>
              <a:rPr lang="en-US" sz="2800" dirty="0"/>
              <a:t>"birthday": -12802392000000,</a:t>
            </a:r>
          </a:p>
          <a:p>
            <a:pPr marL="82296" indent="0">
              <a:buNone/>
            </a:pPr>
            <a:r>
              <a:rPr lang="en-US" sz="2800" dirty="0"/>
              <a:t> "nickname": "Bill“</a:t>
            </a:r>
          </a:p>
          <a:p>
            <a:pPr marL="82296" indent="0">
              <a:buNone/>
            </a:pPr>
            <a:r>
              <a:rPr lang="en-US" sz="2800" dirty="0"/>
              <a:t> }</a:t>
            </a:r>
          </a:p>
        </p:txBody>
      </p:sp>
      <p:sp>
        <p:nvSpPr>
          <p:cNvPr id="4" name="Date Placeholder 3"/>
          <p:cNvSpPr>
            <a:spLocks noGrp="1"/>
          </p:cNvSpPr>
          <p:nvPr>
            <p:ph type="dt" sz="half" idx="10"/>
          </p:nvPr>
        </p:nvSpPr>
        <p:spPr/>
        <p:txBody>
          <a:bodyPr/>
          <a:lstStyle/>
          <a:p>
            <a:fld id="{14AB10F2-3E43-4620-86D3-1EC09C1D196C}" type="datetime1">
              <a:rPr lang="en-US" smtClean="0"/>
              <a:pPr/>
              <a:t>1/14/2025</a:t>
            </a:fld>
            <a:endParaRPr lang="en-US"/>
          </a:p>
        </p:txBody>
      </p:sp>
    </p:spTree>
    <p:extLst>
      <p:ext uri="{BB962C8B-B14F-4D97-AF65-F5344CB8AC3E}">
        <p14:creationId xmlns:p14="http://schemas.microsoft.com/office/powerpoint/2010/main" val="411407495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2800" b="1" dirty="0">
                <a:latin typeface="Times New Roman" pitchFamily="18" charset="0"/>
                <a:cs typeface="Times New Roman" pitchFamily="18" charset="0"/>
              </a:rPr>
              <a:t>Web site planning- cont…</a:t>
            </a:r>
          </a:p>
        </p:txBody>
      </p:sp>
      <p:sp>
        <p:nvSpPr>
          <p:cNvPr id="3" name="Date Placeholder 2"/>
          <p:cNvSpPr>
            <a:spLocks noGrp="1"/>
          </p:cNvSpPr>
          <p:nvPr>
            <p:ph type="dt" sz="half" idx="10"/>
          </p:nvPr>
        </p:nvSpPr>
        <p:spPr/>
        <p:txBody>
          <a:bodyPr/>
          <a:lstStyle/>
          <a:p>
            <a:pPr>
              <a:defRPr/>
            </a:pPr>
            <a:fld id="{D364B0AC-573A-43B1-BEA8-F50147C3369E}" type="datetime1">
              <a:rPr lang="en-US" smtClean="0"/>
              <a:pPr>
                <a:defRPr/>
              </a:pPr>
              <a:t>1/14/2025</a:t>
            </a:fld>
            <a:endParaRPr lang="en-US"/>
          </a:p>
        </p:txBody>
      </p:sp>
      <p:sp>
        <p:nvSpPr>
          <p:cNvPr id="5" name="Content Placeholder 4"/>
          <p:cNvSpPr>
            <a:spLocks noGrp="1"/>
          </p:cNvSpPr>
          <p:nvPr>
            <p:ph sz="quarter" idx="1"/>
          </p:nvPr>
        </p:nvSpPr>
        <p:spPr/>
        <p:txBody>
          <a:bodyPr>
            <a:normAutofit fontScale="70000" lnSpcReduction="20000"/>
          </a:bodyPr>
          <a:lstStyle/>
          <a:p>
            <a:r>
              <a:rPr lang="en-US" dirty="0">
                <a:latin typeface="Times New Roman" pitchFamily="18" charset="0"/>
                <a:cs typeface="Times New Roman" pitchFamily="18" charset="0"/>
              </a:rPr>
              <a:t>Identifying and Organizing Contents</a:t>
            </a:r>
          </a:p>
          <a:p>
            <a:pPr lvl="1"/>
            <a:r>
              <a:rPr lang="en-US" dirty="0">
                <a:latin typeface="Times New Roman" pitchFamily="18" charset="0"/>
                <a:cs typeface="Times New Roman" pitchFamily="18" charset="0"/>
              </a:rPr>
              <a:t>Required contents for web site  must be collected from various sources depending upon objective and user need.</a:t>
            </a:r>
          </a:p>
          <a:p>
            <a:pPr lvl="1"/>
            <a:r>
              <a:rPr lang="en-US" dirty="0">
                <a:latin typeface="Times New Roman" pitchFamily="18" charset="0"/>
                <a:cs typeface="Times New Roman" pitchFamily="18" charset="0"/>
              </a:rPr>
              <a:t>Ex- Web site of tax department- rules and regulations and various form to download </a:t>
            </a:r>
          </a:p>
          <a:p>
            <a:pPr lvl="1"/>
            <a:r>
              <a:rPr lang="en-US" dirty="0">
                <a:latin typeface="Times New Roman" pitchFamily="18" charset="0"/>
                <a:cs typeface="Times New Roman" pitchFamily="18" charset="0"/>
              </a:rPr>
              <a:t>Ex- Web site for online tutorial- content must be written by expert </a:t>
            </a:r>
          </a:p>
          <a:p>
            <a:pPr lvl="1"/>
            <a:r>
              <a:rPr lang="en-US" dirty="0">
                <a:latin typeface="Times New Roman" pitchFamily="18" charset="0"/>
                <a:cs typeface="Times New Roman" pitchFamily="18" charset="0"/>
              </a:rPr>
              <a:t>Important characteristics for content</a:t>
            </a:r>
          </a:p>
          <a:p>
            <a:pPr lvl="2"/>
            <a:r>
              <a:rPr lang="en-US" dirty="0">
                <a:latin typeface="Times New Roman" pitchFamily="18" charset="0"/>
                <a:cs typeface="Times New Roman" pitchFamily="18" charset="0"/>
              </a:rPr>
              <a:t>Content include text, graphics, forms, sound and video.</a:t>
            </a:r>
          </a:p>
          <a:p>
            <a:pPr lvl="2"/>
            <a:r>
              <a:rPr lang="en-US" dirty="0">
                <a:latin typeface="Times New Roman" pitchFamily="18" charset="0"/>
                <a:cs typeface="Times New Roman" pitchFamily="18" charset="0"/>
              </a:rPr>
              <a:t>Content should be unambiguous , clear, checked, precise, and accurate.</a:t>
            </a:r>
          </a:p>
          <a:p>
            <a:pPr lvl="2"/>
            <a:r>
              <a:rPr lang="en-US" dirty="0">
                <a:latin typeface="Times New Roman" pitchFamily="18" charset="0"/>
                <a:cs typeface="Times New Roman" pitchFamily="18" charset="0"/>
              </a:rPr>
              <a:t>Content should be relevant and matching to the site objective.</a:t>
            </a:r>
          </a:p>
          <a:p>
            <a:pPr lvl="2"/>
            <a:r>
              <a:rPr lang="en-US" dirty="0">
                <a:latin typeface="Times New Roman" pitchFamily="18" charset="0"/>
                <a:cs typeface="Times New Roman" pitchFamily="18" charset="0"/>
              </a:rPr>
              <a:t>Content should fulfill the information need of the users.</a:t>
            </a:r>
          </a:p>
          <a:p>
            <a:pPr lvl="2"/>
            <a:r>
              <a:rPr lang="en-US" dirty="0">
                <a:latin typeface="Times New Roman" pitchFamily="18" charset="0"/>
                <a:cs typeface="Times New Roman" pitchFamily="18" charset="0"/>
              </a:rPr>
              <a:t>Content should be well organized.</a:t>
            </a:r>
          </a:p>
          <a:p>
            <a:pPr lvl="1"/>
            <a:r>
              <a:rPr lang="en-US" dirty="0">
                <a:latin typeface="Times New Roman" pitchFamily="18" charset="0"/>
                <a:cs typeface="Times New Roman" pitchFamily="18" charset="0"/>
              </a:rPr>
              <a:t>After information collection then prepare a story board that include page layout and logical grouping navigation or paper based approach.</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b="1" dirty="0">
                <a:latin typeface="Times New Roman" pitchFamily="18" charset="0"/>
                <a:cs typeface="Times New Roman" pitchFamily="18" charset="0"/>
              </a:rPr>
              <a:t>Web Site Planning- cont…</a:t>
            </a:r>
          </a:p>
        </p:txBody>
      </p:sp>
      <p:sp>
        <p:nvSpPr>
          <p:cNvPr id="3" name="Date Placeholder 2"/>
          <p:cNvSpPr>
            <a:spLocks noGrp="1"/>
          </p:cNvSpPr>
          <p:nvPr>
            <p:ph type="dt" sz="half" idx="10"/>
          </p:nvPr>
        </p:nvSpPr>
        <p:spPr/>
        <p:txBody>
          <a:bodyPr/>
          <a:lstStyle/>
          <a:p>
            <a:pPr>
              <a:defRPr/>
            </a:pPr>
            <a:fld id="{5358D4E8-9420-4520-A459-F35B3F8CB11D}" type="datetime1">
              <a:rPr lang="en-US" smtClean="0"/>
              <a:pPr>
                <a:defRPr/>
              </a:pPr>
              <a:t>1/14/2025</a:t>
            </a:fld>
            <a:endParaRPr lang="en-US"/>
          </a:p>
        </p:txBody>
      </p:sp>
      <p:pic>
        <p:nvPicPr>
          <p:cNvPr id="3074" name="Picture 2"/>
          <p:cNvPicPr>
            <a:picLocks noGrp="1" noChangeAspect="1" noChangeArrowheads="1"/>
          </p:cNvPicPr>
          <p:nvPr>
            <p:ph sz="quarter" idx="1"/>
          </p:nvPr>
        </p:nvPicPr>
        <p:blipFill>
          <a:blip r:embed="rId2" cstate="print"/>
          <a:srcRect/>
          <a:stretch>
            <a:fillRect/>
          </a:stretch>
        </p:blipFill>
        <p:spPr bwMode="auto">
          <a:xfrm>
            <a:off x="1752600" y="1676400"/>
            <a:ext cx="6096000" cy="4572000"/>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b="1" dirty="0">
                <a:latin typeface="Times New Roman" pitchFamily="18" charset="0"/>
                <a:cs typeface="Times New Roman" pitchFamily="18" charset="0"/>
              </a:rPr>
              <a:t>Web Site Planning- cont…</a:t>
            </a:r>
          </a:p>
        </p:txBody>
      </p:sp>
      <p:sp>
        <p:nvSpPr>
          <p:cNvPr id="3" name="Date Placeholder 2"/>
          <p:cNvSpPr>
            <a:spLocks noGrp="1"/>
          </p:cNvSpPr>
          <p:nvPr>
            <p:ph type="dt" sz="half" idx="10"/>
          </p:nvPr>
        </p:nvSpPr>
        <p:spPr/>
        <p:txBody>
          <a:bodyPr/>
          <a:lstStyle/>
          <a:p>
            <a:pPr>
              <a:defRPr/>
            </a:pPr>
            <a:fld id="{6CF5CCCC-B391-4498-97C4-EF2DBB3559D2}" type="datetime1">
              <a:rPr lang="en-US" smtClean="0"/>
              <a:pPr>
                <a:defRPr/>
              </a:pPr>
              <a:t>1/14/2025</a:t>
            </a:fld>
            <a:endParaRPr lang="en-US"/>
          </a:p>
        </p:txBody>
      </p:sp>
      <p:sp>
        <p:nvSpPr>
          <p:cNvPr id="5" name="Content Placeholder 4"/>
          <p:cNvSpPr>
            <a:spLocks noGrp="1"/>
          </p:cNvSpPr>
          <p:nvPr>
            <p:ph sz="quarter" idx="1"/>
          </p:nvPr>
        </p:nvSpPr>
        <p:spPr/>
        <p:txBody>
          <a:bodyPr>
            <a:normAutofit lnSpcReduction="10000"/>
          </a:bodyPr>
          <a:lstStyle/>
          <a:p>
            <a:pPr lvl="1"/>
            <a:r>
              <a:rPr lang="en-US" dirty="0">
                <a:latin typeface="Times New Roman" pitchFamily="18" charset="0"/>
                <a:cs typeface="Times New Roman" pitchFamily="18" charset="0"/>
              </a:rPr>
              <a:t>General web structure can be modified as per the type of web site and contents</a:t>
            </a:r>
          </a:p>
          <a:p>
            <a:pPr lvl="2"/>
            <a:r>
              <a:rPr lang="en-US" dirty="0">
                <a:latin typeface="Times New Roman" pitchFamily="18" charset="0"/>
                <a:cs typeface="Times New Roman" pitchFamily="18" charset="0"/>
              </a:rPr>
              <a:t>Ex- web structure provide free movements within the pages by providing links between pages- ex- free encyclopedia site, </a:t>
            </a:r>
            <a:r>
              <a:rPr lang="en-US" dirty="0" err="1">
                <a:latin typeface="Times New Roman" pitchFamily="18" charset="0"/>
                <a:cs typeface="Times New Roman" pitchFamily="18" charset="0"/>
              </a:rPr>
              <a:t>wikipedia</a:t>
            </a:r>
            <a:r>
              <a:rPr lang="en-US" dirty="0">
                <a:latin typeface="Times New Roman" pitchFamily="18" charset="0"/>
                <a:cs typeface="Times New Roman" pitchFamily="18" charset="0"/>
              </a:rPr>
              <a:t> </a:t>
            </a:r>
          </a:p>
          <a:p>
            <a:pPr lvl="2"/>
            <a:r>
              <a:rPr lang="en-US" dirty="0">
                <a:latin typeface="Times New Roman" pitchFamily="18" charset="0"/>
                <a:cs typeface="Times New Roman" pitchFamily="18" charset="0"/>
              </a:rPr>
              <a:t>For online tutorial web site – home page lists all the topics , each page provides previous and next links</a:t>
            </a:r>
          </a:p>
          <a:p>
            <a:pPr lvl="2"/>
            <a:r>
              <a:rPr lang="en-US" dirty="0">
                <a:latin typeface="Times New Roman" pitchFamily="18" charset="0"/>
                <a:cs typeface="Times New Roman" pitchFamily="18" charset="0"/>
              </a:rPr>
              <a:t>For online shopping site- should provide catalog page, also include shopping cart, payment.</a:t>
            </a:r>
          </a:p>
          <a:p>
            <a:pPr lvl="2"/>
            <a:r>
              <a:rPr lang="en-US" dirty="0">
                <a:latin typeface="Times New Roman" pitchFamily="18" charset="0"/>
                <a:cs typeface="Times New Roman" pitchFamily="18" charset="0"/>
              </a:rPr>
              <a:t>For informative site –use hierarchical structure and create cluster by connecting them </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rmAutofit/>
          </a:bodyPr>
          <a:lstStyle/>
          <a:p>
            <a:r>
              <a:rPr lang="en-US" sz="3600" b="1" dirty="0">
                <a:latin typeface="Times New Roman" pitchFamily="18" charset="0"/>
                <a:cs typeface="Times New Roman" pitchFamily="18" charset="0"/>
              </a:rPr>
              <a:t>Web Site Planning- cont…</a:t>
            </a:r>
          </a:p>
        </p:txBody>
      </p:sp>
      <p:sp>
        <p:nvSpPr>
          <p:cNvPr id="3" name="Date Placeholder 2"/>
          <p:cNvSpPr>
            <a:spLocks noGrp="1"/>
          </p:cNvSpPr>
          <p:nvPr>
            <p:ph type="dt" sz="half" idx="10"/>
          </p:nvPr>
        </p:nvSpPr>
        <p:spPr/>
        <p:txBody>
          <a:bodyPr/>
          <a:lstStyle/>
          <a:p>
            <a:pPr>
              <a:defRPr/>
            </a:pPr>
            <a:fld id="{8B0EAE23-C815-46C1-AC50-842EFF4906D2}" type="datetime1">
              <a:rPr lang="en-US" smtClean="0"/>
              <a:pPr>
                <a:defRPr/>
              </a:pPr>
              <a:t>1/14/2025</a:t>
            </a:fld>
            <a:endParaRPr lang="en-US"/>
          </a:p>
        </p:txBody>
      </p:sp>
      <p:sp>
        <p:nvSpPr>
          <p:cNvPr id="5" name="Content Placeholder 4"/>
          <p:cNvSpPr>
            <a:spLocks noGrp="1"/>
          </p:cNvSpPr>
          <p:nvPr>
            <p:ph sz="quarter" idx="1"/>
          </p:nvPr>
        </p:nvSpPr>
        <p:spPr/>
        <p:txBody>
          <a:bodyPr>
            <a:normAutofit fontScale="77500" lnSpcReduction="20000"/>
          </a:bodyPr>
          <a:lstStyle/>
          <a:p>
            <a:pPr algn="just"/>
            <a:r>
              <a:rPr lang="en-US" dirty="0">
                <a:latin typeface="Times New Roman" pitchFamily="18" charset="0"/>
                <a:cs typeface="Times New Roman" pitchFamily="18" charset="0"/>
              </a:rPr>
              <a:t>Towards  the Publishing of Web site</a:t>
            </a:r>
          </a:p>
          <a:p>
            <a:pPr lvl="1" algn="just"/>
            <a:r>
              <a:rPr lang="en-US" dirty="0">
                <a:latin typeface="Times New Roman" pitchFamily="18" charset="0"/>
                <a:cs typeface="Times New Roman" pitchFamily="18" charset="0"/>
              </a:rPr>
              <a:t>Implement each page using various technologies.</a:t>
            </a:r>
          </a:p>
          <a:p>
            <a:pPr lvl="2" algn="just"/>
            <a:r>
              <a:rPr lang="en-US" dirty="0">
                <a:latin typeface="Times New Roman" pitchFamily="18" charset="0"/>
                <a:cs typeface="Times New Roman" pitchFamily="18" charset="0"/>
              </a:rPr>
              <a:t>HTML, XHTML, CSS are client side technologies</a:t>
            </a:r>
          </a:p>
          <a:p>
            <a:pPr lvl="2" algn="just"/>
            <a:r>
              <a:rPr lang="en-US" dirty="0" err="1">
                <a:latin typeface="Times New Roman" pitchFamily="18" charset="0"/>
                <a:cs typeface="Times New Roman" pitchFamily="18" charset="0"/>
              </a:rPr>
              <a:t>Servlet</a:t>
            </a:r>
            <a:r>
              <a:rPr lang="en-US" dirty="0">
                <a:latin typeface="Times New Roman" pitchFamily="18" charset="0"/>
                <a:cs typeface="Times New Roman" pitchFamily="18" charset="0"/>
              </a:rPr>
              <a:t>, JSP, ASP, PHP, Perl  are server side technologies </a:t>
            </a:r>
          </a:p>
          <a:p>
            <a:pPr lvl="1" algn="just"/>
            <a:r>
              <a:rPr lang="en-US" dirty="0">
                <a:latin typeface="Times New Roman" pitchFamily="18" charset="0"/>
                <a:cs typeface="Times New Roman" pitchFamily="18" charset="0"/>
              </a:rPr>
              <a:t>Organize the files containing web pages and other content like images into proper directory structure. </a:t>
            </a:r>
          </a:p>
          <a:p>
            <a:pPr lvl="1" algn="just"/>
            <a:r>
              <a:rPr lang="en-US" dirty="0">
                <a:latin typeface="Times New Roman" pitchFamily="18" charset="0"/>
                <a:cs typeface="Times New Roman" pitchFamily="18" charset="0"/>
              </a:rPr>
              <a:t>Test your individual pages and their links on local machine .</a:t>
            </a:r>
          </a:p>
          <a:p>
            <a:pPr lvl="1" algn="just"/>
            <a:r>
              <a:rPr lang="en-US" dirty="0">
                <a:latin typeface="Times New Roman" pitchFamily="18" charset="0"/>
                <a:cs typeface="Times New Roman" pitchFamily="18" charset="0"/>
              </a:rPr>
              <a:t>Register your domain name with appropriate ISP providing hosting services.</a:t>
            </a:r>
          </a:p>
          <a:p>
            <a:pPr lvl="1" algn="just"/>
            <a:r>
              <a:rPr lang="en-US" dirty="0">
                <a:latin typeface="Times New Roman" pitchFamily="18" charset="0"/>
                <a:cs typeface="Times New Roman" pitchFamily="18" charset="0"/>
              </a:rPr>
              <a:t>Upload the web site on web server by copying your folder containing whole web site into web servers public area linked to your domain.</a:t>
            </a:r>
          </a:p>
          <a:p>
            <a:pPr lvl="1" algn="just"/>
            <a:r>
              <a:rPr lang="en-US" dirty="0">
                <a:latin typeface="Times New Roman" pitchFamily="18" charset="0"/>
                <a:cs typeface="Times New Roman" pitchFamily="18" charset="0"/>
              </a:rPr>
              <a:t>Access your web site from any browser with URL </a:t>
            </a:r>
          </a:p>
          <a:p>
            <a:pPr algn="just"/>
            <a:endParaRPr lang="en-US" dirty="0">
              <a:latin typeface="Times New Roman" pitchFamily="18" charset="0"/>
              <a:cs typeface="Times New Roman"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sz="2800" b="1" dirty="0">
                <a:latin typeface="Times New Roman" pitchFamily="18" charset="0"/>
                <a:cs typeface="Times New Roman" pitchFamily="18" charset="0"/>
              </a:rPr>
              <a:t>HTML</a:t>
            </a:r>
          </a:p>
        </p:txBody>
      </p:sp>
      <p:sp>
        <p:nvSpPr>
          <p:cNvPr id="3" name="Date Placeholder 2"/>
          <p:cNvSpPr>
            <a:spLocks noGrp="1"/>
          </p:cNvSpPr>
          <p:nvPr>
            <p:ph type="dt" sz="half" idx="10"/>
          </p:nvPr>
        </p:nvSpPr>
        <p:spPr/>
        <p:txBody>
          <a:bodyPr/>
          <a:lstStyle/>
          <a:p>
            <a:pPr>
              <a:defRPr/>
            </a:pPr>
            <a:fld id="{46C5DD13-E852-4382-A28C-B5FF8AFF97E0}" type="datetime1">
              <a:rPr lang="en-US" smtClean="0"/>
              <a:pPr>
                <a:defRPr/>
              </a:pPr>
              <a:t>1/14/2025</a:t>
            </a:fld>
            <a:endParaRPr lang="en-US"/>
          </a:p>
        </p:txBody>
      </p:sp>
      <p:sp>
        <p:nvSpPr>
          <p:cNvPr id="5" name="Content Placeholder 4"/>
          <p:cNvSpPr>
            <a:spLocks noGrp="1"/>
          </p:cNvSpPr>
          <p:nvPr>
            <p:ph sz="quarter" idx="1"/>
          </p:nvPr>
        </p:nvSpPr>
        <p:spPr/>
        <p:txBody>
          <a:bodyPr/>
          <a:lstStyle/>
          <a:p>
            <a:pPr>
              <a:buNone/>
            </a:pPr>
            <a:endParaRPr lang="en-US" dirty="0"/>
          </a:p>
          <a:p>
            <a:pPr>
              <a:buNone/>
            </a:pPr>
            <a:endParaRPr lang="en-US" dirty="0"/>
          </a:p>
          <a:p>
            <a:pPr>
              <a:buNone/>
            </a:pPr>
            <a:endParaRPr lang="en-US" dirty="0"/>
          </a:p>
        </p:txBody>
      </p:sp>
      <p:sp>
        <p:nvSpPr>
          <p:cNvPr id="7" name="Date Placeholder 2"/>
          <p:cNvSpPr txBox="1">
            <a:spLocks/>
          </p:cNvSpPr>
          <p:nvPr/>
        </p:nvSpPr>
        <p:spPr>
          <a:xfrm>
            <a:off x="6172200" y="6191250"/>
            <a:ext cx="2476500" cy="476250"/>
          </a:xfrm>
          <a:prstGeom prst="rect">
            <a:avLst/>
          </a:prstGeom>
        </p:spPr>
        <p:txBody>
          <a:bodyPr anchor="ctr" anchorCtr="0"/>
          <a:lstStyle/>
          <a:p>
            <a:pPr marL="0" marR="0" lvl="0" indent="0" algn="r" defTabSz="914400" rtl="0" eaLnBrk="1" fontAlgn="base" latinLnBrk="0" hangingPunct="1">
              <a:lnSpc>
                <a:spcPct val="100000"/>
              </a:lnSpc>
              <a:spcBef>
                <a:spcPct val="0"/>
              </a:spcBef>
              <a:spcAft>
                <a:spcPct val="0"/>
              </a:spcAft>
              <a:buClrTx/>
              <a:buSzTx/>
              <a:buFontTx/>
              <a:buNone/>
              <a:tabLst/>
              <a:defRPr/>
            </a:pPr>
            <a:fld id="{650AFC2E-6ACA-4494-9EF5-18F78315977B}" type="datetime1">
              <a:rPr kumimoji="0" lang="en-US" sz="1400" b="0" i="0" u="none" strike="noStrike" kern="1200" cap="none" spc="0" normalizeH="0" baseline="0" noProof="0" smtClean="0">
                <a:ln>
                  <a:noFill/>
                </a:ln>
                <a:solidFill>
                  <a:schemeClr val="tx2"/>
                </a:solidFill>
                <a:effectLst/>
                <a:uLnTx/>
                <a:uFillTx/>
                <a:latin typeface="Verdana" pitchFamily="34"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1/14/2025</a:t>
            </a:fld>
            <a:endParaRPr kumimoji="0" lang="en-US" sz="1400" b="0" i="0" u="none" strike="noStrike" kern="1200" cap="none" spc="0" normalizeH="0" baseline="0" noProof="0">
              <a:ln>
                <a:noFill/>
              </a:ln>
              <a:solidFill>
                <a:schemeClr val="tx2"/>
              </a:solidFill>
              <a:effectLst/>
              <a:uLnTx/>
              <a:uFillTx/>
              <a:latin typeface="Verdana" pitchFamily="34" charset="0"/>
              <a:ea typeface="+mn-ea"/>
              <a:cs typeface="+mn-cs"/>
            </a:endParaRPr>
          </a:p>
        </p:txBody>
      </p:sp>
      <p:sp>
        <p:nvSpPr>
          <p:cNvPr id="9" name="Content Placeholder 4"/>
          <p:cNvSpPr txBox="1">
            <a:spLocks/>
          </p:cNvSpPr>
          <p:nvPr/>
        </p:nvSpPr>
        <p:spPr>
          <a:xfrm>
            <a:off x="914400" y="990600"/>
            <a:ext cx="7772400" cy="762000"/>
          </a:xfrm>
          <a:prstGeom prst="rect">
            <a:avLst/>
          </a:prstGeom>
        </p:spPr>
        <p:txBody>
          <a:bodyPr vert="horz">
            <a:no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endParaRPr lang="en-US" dirty="0">
              <a:latin typeface="Times New Roman" pitchFamily="18" charset="0"/>
              <a:cs typeface="Times New Roman" pitchFamily="18" charset="0"/>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tabLst/>
              <a:defRPr/>
            </a:pPr>
            <a:r>
              <a:rPr lang="en-US" dirty="0">
                <a:latin typeface="Times New Roman" pitchFamily="18" charset="0"/>
                <a:cs typeface="Times New Roman" pitchFamily="18" charset="0"/>
              </a:rPr>
              <a:t>Client side and static web page development using HTML</a:t>
            </a:r>
            <a:endParaRPr kumimoji="0" lang="en-US"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en-US"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rPr>
              <a:t>Structure of html document</a:t>
            </a: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endParaRPr kumimoji="0" lang="en-US" b="0" i="0" u="none" strike="noStrike" kern="1200" cap="none" spc="0" normalizeH="0" baseline="0" noProof="0" dirty="0">
              <a:ln>
                <a:noFill/>
              </a:ln>
              <a:solidFill>
                <a:schemeClr val="tx1"/>
              </a:solidFill>
              <a:effectLst/>
              <a:uLnTx/>
              <a:uFillTx/>
              <a:latin typeface="+mn-lt"/>
              <a:ea typeface="+mn-ea"/>
              <a:cs typeface="+mn-cs"/>
            </a:endParaRPr>
          </a:p>
        </p:txBody>
      </p:sp>
      <p:pic>
        <p:nvPicPr>
          <p:cNvPr id="10" name="Picture 3"/>
          <p:cNvPicPr>
            <a:picLocks noChangeAspect="1" noChangeArrowheads="1"/>
          </p:cNvPicPr>
          <p:nvPr/>
        </p:nvPicPr>
        <p:blipFill>
          <a:blip r:embed="rId2" cstate="print"/>
          <a:srcRect/>
          <a:stretch>
            <a:fillRect/>
          </a:stretch>
        </p:blipFill>
        <p:spPr bwMode="auto">
          <a:xfrm>
            <a:off x="2362200" y="2209800"/>
            <a:ext cx="4419600" cy="3810000"/>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What is HTTP?</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800" dirty="0">
                <a:latin typeface="Times New Roman" pitchFamily="18" charset="0"/>
                <a:cs typeface="Times New Roman" pitchFamily="18" charset="0"/>
              </a:rPr>
              <a:t>HTTP stands for </a:t>
            </a:r>
          </a:p>
          <a:p>
            <a:pPr algn="just">
              <a:buNone/>
            </a:pPr>
            <a:r>
              <a:rPr lang="en-US" sz="2800" b="1" i="1" dirty="0">
                <a:latin typeface="Times New Roman" pitchFamily="18" charset="0"/>
                <a:cs typeface="Times New Roman" pitchFamily="18" charset="0"/>
              </a:rPr>
              <a:t>			“H</a:t>
            </a:r>
            <a:r>
              <a:rPr lang="en-US" sz="2800" i="1" dirty="0">
                <a:latin typeface="Times New Roman" pitchFamily="18" charset="0"/>
                <a:cs typeface="Times New Roman" pitchFamily="18" charset="0"/>
              </a:rPr>
              <a:t>ypertext </a:t>
            </a:r>
            <a:r>
              <a:rPr lang="en-US" sz="2800" b="1" i="1" dirty="0">
                <a:latin typeface="Times New Roman" pitchFamily="18" charset="0"/>
                <a:cs typeface="Times New Roman" pitchFamily="18" charset="0"/>
              </a:rPr>
              <a:t>T</a:t>
            </a:r>
            <a:r>
              <a:rPr lang="en-US" sz="2800" i="1" dirty="0">
                <a:latin typeface="Times New Roman" pitchFamily="18" charset="0"/>
                <a:cs typeface="Times New Roman" pitchFamily="18" charset="0"/>
              </a:rPr>
              <a:t>ransfer </a:t>
            </a:r>
            <a:r>
              <a:rPr lang="en-US" sz="2800" b="1" i="1" dirty="0">
                <a:latin typeface="Times New Roman" pitchFamily="18" charset="0"/>
                <a:cs typeface="Times New Roman" pitchFamily="18" charset="0"/>
              </a:rPr>
              <a:t>P</a:t>
            </a:r>
            <a:r>
              <a:rPr lang="en-US" sz="2800" i="1" dirty="0">
                <a:latin typeface="Times New Roman" pitchFamily="18" charset="0"/>
                <a:cs typeface="Times New Roman" pitchFamily="18" charset="0"/>
              </a:rPr>
              <a:t>rotocol”</a:t>
            </a: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The protocol being used to transfer hypertext documents that makes the World Wide Web possible.</a:t>
            </a: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A standard web address such as </a:t>
            </a:r>
            <a:r>
              <a:rPr lang="en-US" sz="2800" dirty="0">
                <a:solidFill>
                  <a:srgbClr val="FF0000"/>
                </a:solidFill>
                <a:latin typeface="Times New Roman" pitchFamily="18" charset="0"/>
                <a:cs typeface="Times New Roman" pitchFamily="18" charset="0"/>
              </a:rPr>
              <a:t>Yahoo.com </a:t>
            </a:r>
            <a:r>
              <a:rPr lang="en-US" sz="2800" dirty="0">
                <a:latin typeface="Times New Roman" pitchFamily="18" charset="0"/>
                <a:cs typeface="Times New Roman" pitchFamily="18" charset="0"/>
              </a:rPr>
              <a:t>is called a URL and here the prefix </a:t>
            </a:r>
            <a:r>
              <a:rPr lang="en-US" sz="2800" b="1" dirty="0">
                <a:latin typeface="Times New Roman" pitchFamily="18" charset="0"/>
                <a:cs typeface="Times New Roman" pitchFamily="18" charset="0"/>
              </a:rPr>
              <a:t>http</a:t>
            </a:r>
            <a:r>
              <a:rPr lang="en-US" sz="2800" dirty="0">
                <a:latin typeface="Times New Roman" pitchFamily="18" charset="0"/>
                <a:cs typeface="Times New Roman" pitchFamily="18" charset="0"/>
              </a:rPr>
              <a:t> indicates its protocol</a:t>
            </a:r>
          </a:p>
          <a:p>
            <a:pPr algn="just"/>
            <a:endParaRPr lang="en-US" sz="2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F2D5474-B2A5-4940-9DA9-B60400E9ECE5}" type="datetime1">
              <a:rPr lang="en-US" smtClean="0"/>
              <a:pPr/>
              <a:t>1/14/2025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noAutofit/>
          </a:bodyPr>
          <a:lstStyle/>
          <a:p>
            <a:r>
              <a:rPr lang="en-US" sz="2800" b="1" dirty="0">
                <a:latin typeface="Times New Roman" pitchFamily="18" charset="0"/>
                <a:cs typeface="Times New Roman" pitchFamily="18" charset="0"/>
              </a:rPr>
              <a:t>What is URL?</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830763"/>
          </a:xfrm>
        </p:spPr>
        <p:txBody>
          <a:bodyPr>
            <a:normAutofit lnSpcReduction="10000"/>
          </a:bodyPr>
          <a:lstStyle/>
          <a:p>
            <a:pPr algn="just"/>
            <a:r>
              <a:rPr lang="en-US" sz="2800" dirty="0">
                <a:latin typeface="Times New Roman" pitchFamily="18" charset="0"/>
                <a:cs typeface="Times New Roman" pitchFamily="18" charset="0"/>
              </a:rPr>
              <a:t>URL stands for </a:t>
            </a:r>
          </a:p>
          <a:p>
            <a:pPr algn="just">
              <a:buNone/>
            </a:pPr>
            <a:r>
              <a:rPr lang="en-US" sz="2800" b="1" i="1" dirty="0">
                <a:latin typeface="Times New Roman" pitchFamily="18" charset="0"/>
                <a:cs typeface="Times New Roman" pitchFamily="18" charset="0"/>
              </a:rPr>
              <a:t>		         </a:t>
            </a:r>
            <a:r>
              <a:rPr lang="en-US" sz="2800" i="1" dirty="0">
                <a:latin typeface="Times New Roman" pitchFamily="18" charset="0"/>
                <a:cs typeface="Times New Roman" pitchFamily="18" charset="0"/>
              </a:rPr>
              <a:t>“</a:t>
            </a:r>
            <a:r>
              <a:rPr lang="en-US" sz="2800" b="1" i="1" dirty="0">
                <a:latin typeface="Times New Roman" pitchFamily="18" charset="0"/>
                <a:cs typeface="Times New Roman" pitchFamily="18" charset="0"/>
              </a:rPr>
              <a:t>U</a:t>
            </a:r>
            <a:r>
              <a:rPr lang="en-US" sz="2800" i="1" dirty="0">
                <a:latin typeface="Times New Roman" pitchFamily="18" charset="0"/>
                <a:cs typeface="Times New Roman" pitchFamily="18" charset="0"/>
              </a:rPr>
              <a:t>niform </a:t>
            </a:r>
            <a:r>
              <a:rPr lang="en-US" sz="2800" b="1" i="1" dirty="0">
                <a:latin typeface="Times New Roman" pitchFamily="18" charset="0"/>
                <a:cs typeface="Times New Roman" pitchFamily="18" charset="0"/>
              </a:rPr>
              <a:t>R</a:t>
            </a:r>
            <a:r>
              <a:rPr lang="en-US" sz="2800" i="1" dirty="0">
                <a:latin typeface="Times New Roman" pitchFamily="18" charset="0"/>
                <a:cs typeface="Times New Roman" pitchFamily="18" charset="0"/>
              </a:rPr>
              <a:t>esource </a:t>
            </a:r>
            <a:r>
              <a:rPr lang="en-US" sz="2800" b="1" i="1" dirty="0">
                <a:latin typeface="Times New Roman" pitchFamily="18" charset="0"/>
                <a:cs typeface="Times New Roman" pitchFamily="18" charset="0"/>
              </a:rPr>
              <a:t>L</a:t>
            </a:r>
            <a:r>
              <a:rPr lang="en-US" sz="2800" i="1" dirty="0">
                <a:latin typeface="Times New Roman" pitchFamily="18" charset="0"/>
                <a:cs typeface="Times New Roman" pitchFamily="18" charset="0"/>
              </a:rPr>
              <a:t>ocator”</a:t>
            </a:r>
          </a:p>
          <a:p>
            <a:pPr algn="just"/>
            <a:r>
              <a:rPr lang="en-US" sz="2800" dirty="0">
                <a:latin typeface="Times New Roman" pitchFamily="18" charset="0"/>
                <a:cs typeface="Times New Roman" pitchFamily="18" charset="0"/>
              </a:rPr>
              <a:t>used to specify addresses on the World Wide Web. </a:t>
            </a: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A URL is the fundamental network identification for any resource connected to the web </a:t>
            </a:r>
          </a:p>
          <a:p>
            <a:pPr algn="just">
              <a:buNone/>
            </a:pPr>
            <a:r>
              <a:rPr lang="en-US" sz="2800" dirty="0">
                <a:latin typeface="Times New Roman" pitchFamily="18" charset="0"/>
                <a:cs typeface="Times New Roman" pitchFamily="18" charset="0"/>
              </a:rPr>
              <a:t>e.g. hypertext pages, images, and sound files</a:t>
            </a: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A URL will have the following format −</a:t>
            </a:r>
          </a:p>
          <a:p>
            <a:pPr algn="just">
              <a:buNone/>
            </a:pPr>
            <a:r>
              <a:rPr lang="en-US" sz="2800" dirty="0">
                <a:latin typeface="Times New Roman" pitchFamily="18" charset="0"/>
                <a:cs typeface="Times New Roman" pitchFamily="18" charset="0"/>
              </a:rPr>
              <a:t>            </a:t>
            </a:r>
            <a:r>
              <a:rPr lang="en-US" sz="2800" b="1" i="1" dirty="0">
                <a:latin typeface="Times New Roman" pitchFamily="18" charset="0"/>
                <a:cs typeface="Times New Roman" pitchFamily="18" charset="0"/>
              </a:rPr>
              <a:t>protocol://hostname/other_information</a:t>
            </a:r>
          </a:p>
        </p:txBody>
      </p:sp>
      <p:sp>
        <p:nvSpPr>
          <p:cNvPr id="4" name="Date Placeholder 3"/>
          <p:cNvSpPr>
            <a:spLocks noGrp="1"/>
          </p:cNvSpPr>
          <p:nvPr>
            <p:ph type="dt" sz="half" idx="10"/>
          </p:nvPr>
        </p:nvSpPr>
        <p:spPr/>
        <p:txBody>
          <a:bodyPr/>
          <a:lstStyle/>
          <a:p>
            <a:fld id="{6C2609BB-A4DC-41D4-87F4-FA4BD599F367}" type="datetime1">
              <a:rPr lang="en-US" smtClean="0"/>
              <a:pPr/>
              <a:t>1/14/2025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blinds(horizontal)">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linds(horizontal)">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blinds(horizontal)">
                                      <p:cBhvr>
                                        <p:cTn id="27" dur="500"/>
                                        <p:tgtEl>
                                          <p:spTgt spid="3">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blinds(horizontal)">
                                      <p:cBhvr>
                                        <p:cTn id="30"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What is URL?</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1"/>
            <a:ext cx="8229600" cy="609600"/>
          </a:xfrm>
        </p:spPr>
        <p:txBody>
          <a:bodyPr>
            <a:normAutofit/>
          </a:bodyPr>
          <a:lstStyle/>
          <a:p>
            <a:pPr algn="just"/>
            <a:r>
              <a:rPr lang="en-US" sz="2800" b="1" i="1" dirty="0">
                <a:latin typeface="Times New Roman" pitchFamily="18" charset="0"/>
                <a:cs typeface="Times New Roman" pitchFamily="18" charset="0"/>
              </a:rPr>
              <a:t>protocol://hostname/other_information</a:t>
            </a:r>
          </a:p>
        </p:txBody>
      </p:sp>
      <p:sp>
        <p:nvSpPr>
          <p:cNvPr id="5" name="Oval 4"/>
          <p:cNvSpPr/>
          <p:nvPr/>
        </p:nvSpPr>
        <p:spPr>
          <a:xfrm>
            <a:off x="457200" y="2286000"/>
            <a:ext cx="2133600" cy="1447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itchFamily="18" charset="0"/>
                <a:cs typeface="Times New Roman" pitchFamily="18" charset="0"/>
              </a:rPr>
              <a:t>Specifies how information is transferred from a link</a:t>
            </a:r>
          </a:p>
        </p:txBody>
      </p:sp>
      <p:cxnSp>
        <p:nvCxnSpPr>
          <p:cNvPr id="7" name="Straight Arrow Connector 6"/>
          <p:cNvCxnSpPr>
            <a:stCxn id="5" idx="0"/>
          </p:cNvCxnSpPr>
          <p:nvPr/>
        </p:nvCxnSpPr>
        <p:spPr>
          <a:xfrm flipH="1" flipV="1">
            <a:off x="1371600" y="1676400"/>
            <a:ext cx="1524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0" y="2057400"/>
            <a:ext cx="7010400" cy="3276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buFont typeface="Arial" pitchFamily="34" charset="0"/>
              <a:buChar char="•"/>
            </a:pPr>
            <a:endParaRPr lang="en-US" dirty="0">
              <a:latin typeface="Times New Roman" pitchFamily="18" charset="0"/>
              <a:cs typeface="Times New Roman" pitchFamily="18" charset="0"/>
            </a:endParaRPr>
          </a:p>
          <a:p>
            <a:pPr algn="just">
              <a:buFont typeface="Arial" pitchFamily="34" charset="0"/>
              <a:buChar char="•"/>
            </a:pPr>
            <a:endParaRPr lang="en-US" dirty="0">
              <a:latin typeface="Times New Roman" pitchFamily="18" charset="0"/>
              <a:cs typeface="Times New Roman" pitchFamily="18" charset="0"/>
            </a:endParaRPr>
          </a:p>
          <a:p>
            <a:pPr algn="just">
              <a:buFont typeface="Arial" pitchFamily="34" charset="0"/>
              <a:buChar char="•"/>
            </a:pPr>
            <a:endParaRPr lang="en-US" dirty="0">
              <a:latin typeface="Times New Roman" pitchFamily="18" charset="0"/>
              <a:cs typeface="Times New Roman" pitchFamily="18" charset="0"/>
            </a:endParaRPr>
          </a:p>
          <a:p>
            <a:pPr algn="just">
              <a:buFont typeface="Arial" pitchFamily="34" charset="0"/>
              <a:buChar char="•"/>
            </a:pPr>
            <a:r>
              <a:rPr lang="en-US" dirty="0">
                <a:latin typeface="Times New Roman" pitchFamily="18" charset="0"/>
                <a:cs typeface="Times New Roman" pitchFamily="18" charset="0"/>
              </a:rPr>
              <a:t> Protocol used for web resources is HTTP.</a:t>
            </a:r>
          </a:p>
          <a:p>
            <a:pPr algn="just">
              <a:buFont typeface="Arial" pitchFamily="34" charset="0"/>
              <a:buChar char="•"/>
            </a:pP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Eg</a:t>
            </a:r>
            <a:r>
              <a:rPr lang="en-US" dirty="0">
                <a:latin typeface="Times New Roman" pitchFamily="18" charset="0"/>
                <a:cs typeface="Times New Roman" pitchFamily="18" charset="0"/>
              </a:rPr>
              <a:t>.  https://www.google.co.in/</a:t>
            </a:r>
          </a:p>
          <a:p>
            <a:pPr algn="just">
              <a:buFont typeface="Arial" pitchFamily="34" charset="0"/>
              <a:buChar char="•"/>
            </a:pPr>
            <a:r>
              <a:rPr lang="en-US" dirty="0">
                <a:latin typeface="Times New Roman" pitchFamily="18" charset="0"/>
                <a:cs typeface="Times New Roman" pitchFamily="18" charset="0"/>
              </a:rPr>
              <a:t> Other protocols compatible with most web browsers include FTP, telnet, newsgroups, and Gopher.</a:t>
            </a:r>
          </a:p>
          <a:p>
            <a:pPr algn="just">
              <a:buFont typeface="Arial" pitchFamily="34" charset="0"/>
              <a:buChar char="•"/>
            </a:pPr>
            <a:r>
              <a:rPr lang="en-US" dirty="0" err="1">
                <a:latin typeface="Times New Roman" pitchFamily="18" charset="0"/>
                <a:cs typeface="Times New Roman" pitchFamily="18" charset="0"/>
              </a:rPr>
              <a:t>Eg</a:t>
            </a:r>
            <a:r>
              <a:rPr lang="en-US" dirty="0">
                <a:latin typeface="Times New Roman" pitchFamily="18" charset="0"/>
                <a:cs typeface="Times New Roman" pitchFamily="18" charset="0"/>
              </a:rPr>
              <a:t>. Syntax for FTP URL</a:t>
            </a:r>
          </a:p>
          <a:p>
            <a:pPr algn="just">
              <a:buFont typeface="Arial" pitchFamily="34" charset="0"/>
              <a:buChar char="•"/>
            </a:pPr>
            <a:r>
              <a:rPr lang="en-US" dirty="0"/>
              <a:t>ftp://</a:t>
            </a:r>
            <a:r>
              <a:rPr lang="en-US" i="1" dirty="0"/>
              <a:t>user</a:t>
            </a:r>
            <a:r>
              <a:rPr lang="en-US" dirty="0"/>
              <a:t>:</a:t>
            </a:r>
            <a:r>
              <a:rPr lang="en-US" i="1" dirty="0"/>
              <a:t>password</a:t>
            </a:r>
            <a:r>
              <a:rPr lang="en-US" dirty="0"/>
              <a:t>@</a:t>
            </a:r>
            <a:r>
              <a:rPr lang="en-US" i="1" dirty="0"/>
              <a:t>host</a:t>
            </a:r>
            <a:r>
              <a:rPr lang="en-US" dirty="0"/>
              <a:t>:</a:t>
            </a:r>
            <a:r>
              <a:rPr lang="en-US" i="1" dirty="0"/>
              <a:t>port</a:t>
            </a:r>
            <a:r>
              <a:rPr lang="en-US" dirty="0"/>
              <a:t>/</a:t>
            </a:r>
            <a:r>
              <a:rPr lang="en-US" i="1" dirty="0"/>
              <a:t>path</a:t>
            </a:r>
            <a:r>
              <a:rPr lang="en-US" dirty="0"/>
              <a:t> </a:t>
            </a:r>
          </a:p>
          <a:p>
            <a:pPr algn="just">
              <a:buFont typeface="Arial" pitchFamily="34" charset="0"/>
              <a:buChar char="•"/>
            </a:pPr>
            <a:endParaRPr lang="en-US" dirty="0">
              <a:latin typeface="Times New Roman" pitchFamily="18" charset="0"/>
              <a:cs typeface="Times New Roman" pitchFamily="18" charset="0"/>
            </a:endParaRPr>
          </a:p>
          <a:p>
            <a:pPr algn="just">
              <a:buFont typeface="Arial" pitchFamily="34" charset="0"/>
              <a:buChar char="•"/>
            </a:pPr>
            <a:endParaRPr lang="en-US" b="1" i="1" dirty="0">
              <a:latin typeface="Times New Roman" pitchFamily="18" charset="0"/>
              <a:cs typeface="Times New Roman" pitchFamily="18" charset="0"/>
            </a:endParaRPr>
          </a:p>
          <a:p>
            <a:pPr algn="just">
              <a:buFont typeface="Arial" pitchFamily="34" charset="0"/>
              <a:buChar char="•"/>
            </a:pPr>
            <a:endParaRPr lang="en-US" b="1" i="1"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p:txBody>
      </p:sp>
      <p:sp>
        <p:nvSpPr>
          <p:cNvPr id="9" name="Date Placeholder 8"/>
          <p:cNvSpPr>
            <a:spLocks noGrp="1"/>
          </p:cNvSpPr>
          <p:nvPr>
            <p:ph type="dt" sz="half" idx="10"/>
          </p:nvPr>
        </p:nvSpPr>
        <p:spPr/>
        <p:txBody>
          <a:bodyPr/>
          <a:lstStyle/>
          <a:p>
            <a:fld id="{2ECC5055-9B46-453E-B674-DF0D8CB89A9D}" type="datetime1">
              <a:rPr lang="en-US" smtClean="0"/>
              <a:pPr/>
              <a:t>1/14/2025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xit" presetSubtype="16" fill="hold" grpId="1" nodeType="clickEffect">
                                  <p:stCondLst>
                                    <p:cond delay="0"/>
                                  </p:stCondLst>
                                  <p:childTnLst>
                                    <p:animEffect transition="out" filter="box(in)">
                                      <p:cBhvr>
                                        <p:cTn id="16" dur="500"/>
                                        <p:tgtEl>
                                          <p:spTgt spid="5"/>
                                        </p:tgtEl>
                                      </p:cBhvr>
                                    </p:animEffect>
                                    <p:set>
                                      <p:cBhvr>
                                        <p:cTn id="17" dur="1" fill="hold">
                                          <p:stCondLst>
                                            <p:cond delay="499"/>
                                          </p:stCondLst>
                                        </p:cTn>
                                        <p:tgtEl>
                                          <p:spTgt spid="5"/>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ox(in)">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xit" presetSubtype="16" fill="hold" grpId="1" nodeType="clickEffect">
                                  <p:stCondLst>
                                    <p:cond delay="0"/>
                                  </p:stCondLst>
                                  <p:childTnLst>
                                    <p:animEffect transition="out" filter="box(in)">
                                      <p:cBhvr>
                                        <p:cTn id="26" dur="500"/>
                                        <p:tgtEl>
                                          <p:spTgt spid="8"/>
                                        </p:tgtEl>
                                      </p:cBhvr>
                                    </p:animEffect>
                                    <p:set>
                                      <p:cBhvr>
                                        <p:cTn id="27"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8" grpId="0" animBg="1"/>
      <p:bldP spid="8"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b="1" dirty="0">
                <a:latin typeface="Times New Roman" pitchFamily="18" charset="0"/>
                <a:cs typeface="Times New Roman" pitchFamily="18" charset="0"/>
              </a:rPr>
              <a:t>Web Technology</a:t>
            </a:r>
            <a:endParaRPr lang="en-US" sz="3600" b="1" dirty="0"/>
          </a:p>
        </p:txBody>
      </p:sp>
      <p:sp>
        <p:nvSpPr>
          <p:cNvPr id="3" name="Content Placeholder 2"/>
          <p:cNvSpPr>
            <a:spLocks noGrp="1"/>
          </p:cNvSpPr>
          <p:nvPr>
            <p:ph idx="1"/>
          </p:nvPr>
        </p:nvSpPr>
        <p:spPr/>
        <p:txBody>
          <a:bodyPr>
            <a:normAutofit fontScale="85000" lnSpcReduction="20000"/>
          </a:bodyPr>
          <a:lstStyle/>
          <a:p>
            <a:pPr algn="just"/>
            <a:r>
              <a:rPr lang="en-US" sz="2800" dirty="0">
                <a:latin typeface="Times New Roman" pitchFamily="18" charset="0"/>
                <a:cs typeface="Times New Roman" pitchFamily="18" charset="0"/>
              </a:rPr>
              <a:t>“Methods by which computer communicate with each other through the use of markup languages and multimedia packages”</a:t>
            </a: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Techniques using which we can access various resources on the Web.</a:t>
            </a: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It’s relate to the interface between web servers and their clients. </a:t>
            </a: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It includes markup languages, programming interfaces and languages, and standards for document identification and display. </a:t>
            </a:r>
          </a:p>
          <a:p>
            <a:pPr algn="just"/>
            <a:endParaRPr lang="en-US" sz="2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225C05B-3DC6-4708-B244-2A8A6AEE7642}" type="datetime1">
              <a:rPr lang="en-US" smtClean="0"/>
              <a:pPr/>
              <a:t>1/14/2025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latin typeface="Times New Roman" pitchFamily="18" charset="0"/>
                <a:cs typeface="Times New Roman" pitchFamily="18" charset="0"/>
              </a:rPr>
              <a:t>What is Website?</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800" dirty="0">
                <a:latin typeface="Times New Roman" pitchFamily="18" charset="0"/>
                <a:cs typeface="Times New Roman" pitchFamily="18" charset="0"/>
              </a:rPr>
              <a:t>A collection of various pages written in HTML markup language.</a:t>
            </a: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Each page available on the website is called a </a:t>
            </a:r>
            <a:r>
              <a:rPr lang="en-US" sz="2800" b="1" i="1" dirty="0">
                <a:solidFill>
                  <a:srgbClr val="0070C0"/>
                </a:solidFill>
                <a:latin typeface="Times New Roman" pitchFamily="18" charset="0"/>
                <a:cs typeface="Times New Roman" pitchFamily="18" charset="0"/>
              </a:rPr>
              <a:t>web page</a:t>
            </a:r>
            <a:r>
              <a:rPr lang="en-US" sz="2800" b="1" dirty="0">
                <a:solidFill>
                  <a:srgbClr val="0070C0"/>
                </a:solidFill>
                <a:latin typeface="Times New Roman" pitchFamily="18" charset="0"/>
                <a:cs typeface="Times New Roman" pitchFamily="18" charset="0"/>
              </a:rPr>
              <a:t> </a:t>
            </a: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 first page of any website is called </a:t>
            </a:r>
            <a:r>
              <a:rPr lang="en-US" sz="2800" b="1" i="1" dirty="0">
                <a:solidFill>
                  <a:srgbClr val="0070C0"/>
                </a:solidFill>
                <a:latin typeface="Times New Roman" pitchFamily="18" charset="0"/>
                <a:cs typeface="Times New Roman" pitchFamily="18" charset="0"/>
              </a:rPr>
              <a:t>home page</a:t>
            </a:r>
            <a:r>
              <a:rPr lang="en-US" sz="2800" b="1" dirty="0">
                <a:solidFill>
                  <a:srgbClr val="0070C0"/>
                </a:solidFill>
                <a:latin typeface="Times New Roman" pitchFamily="18" charset="0"/>
                <a:cs typeface="Times New Roman" pitchFamily="18" charset="0"/>
              </a:rPr>
              <a:t> </a:t>
            </a:r>
            <a:r>
              <a:rPr lang="en-US" sz="2800" dirty="0">
                <a:latin typeface="Times New Roman" pitchFamily="18" charset="0"/>
                <a:cs typeface="Times New Roman" pitchFamily="18" charset="0"/>
              </a:rPr>
              <a:t>for that site.</a:t>
            </a:r>
          </a:p>
        </p:txBody>
      </p:sp>
      <p:sp>
        <p:nvSpPr>
          <p:cNvPr id="4" name="Date Placeholder 3"/>
          <p:cNvSpPr>
            <a:spLocks noGrp="1"/>
          </p:cNvSpPr>
          <p:nvPr>
            <p:ph type="dt" sz="half" idx="10"/>
          </p:nvPr>
        </p:nvSpPr>
        <p:spPr/>
        <p:txBody>
          <a:bodyPr/>
          <a:lstStyle/>
          <a:p>
            <a:fld id="{C9F562A6-B21C-40EB-9CF7-FB690E8A1290}" type="datetime1">
              <a:rPr lang="en-US" smtClean="0"/>
              <a:pPr/>
              <a:t>1/14/2025</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2800" b="1" dirty="0">
                <a:latin typeface="Times New Roman" pitchFamily="18" charset="0"/>
                <a:cs typeface="Times New Roman" pitchFamily="18" charset="0"/>
              </a:rPr>
              <a:t>What is Web Server?</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525963"/>
          </a:xfrm>
        </p:spPr>
        <p:txBody>
          <a:bodyPr>
            <a:noAutofit/>
          </a:bodyPr>
          <a:lstStyle/>
          <a:p>
            <a:pPr algn="just"/>
            <a:r>
              <a:rPr lang="en-US" sz="2800" dirty="0">
                <a:latin typeface="Times New Roman" pitchFamily="18" charset="0"/>
                <a:cs typeface="Times New Roman" pitchFamily="18" charset="0"/>
              </a:rPr>
              <a:t>Every Website sits on a computer known as a Web server. </a:t>
            </a: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Every Web server that is connected to the Internet is given a unique address </a:t>
            </a:r>
          </a:p>
          <a:p>
            <a:pPr algn="just">
              <a:buNone/>
            </a:pPr>
            <a:r>
              <a:rPr lang="en-US" sz="2800" dirty="0">
                <a:latin typeface="Times New Roman" pitchFamily="18" charset="0"/>
                <a:cs typeface="Times New Roman" pitchFamily="18" charset="0"/>
              </a:rPr>
              <a:t>				EG: </a:t>
            </a:r>
            <a:r>
              <a:rPr lang="en-US" sz="2800" b="1" dirty="0">
                <a:latin typeface="Times New Roman" pitchFamily="18" charset="0"/>
                <a:cs typeface="Times New Roman" pitchFamily="18" charset="0"/>
              </a:rPr>
              <a:t>68.122.35.127</a:t>
            </a:r>
          </a:p>
          <a:p>
            <a:pPr algn="just">
              <a:buNone/>
            </a:pPr>
            <a:endParaRPr lang="en-US" sz="2800" b="1"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When you register a Web address, also known as a domain name, such as tutorial.com you have to specify the IP address of the Web server that will host the site.</a:t>
            </a:r>
          </a:p>
          <a:p>
            <a:pPr algn="just"/>
            <a:endParaRPr lang="en-US" sz="2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4086881E-3E8B-4E46-9E73-582910CFC5A2}" type="datetime1">
              <a:rPr lang="en-US" smtClean="0"/>
              <a:pPr/>
              <a:t>1/14/2025</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2800" b="1" dirty="0">
                <a:latin typeface="Times New Roman" pitchFamily="18" charset="0"/>
                <a:cs typeface="Times New Roman" pitchFamily="18" charset="0"/>
              </a:rPr>
              <a:t>What is Web Browser?</a:t>
            </a:r>
          </a:p>
        </p:txBody>
      </p:sp>
      <p:sp>
        <p:nvSpPr>
          <p:cNvPr id="3" name="Content Placeholder 2"/>
          <p:cNvSpPr>
            <a:spLocks noGrp="1"/>
          </p:cNvSpPr>
          <p:nvPr>
            <p:ph idx="1"/>
          </p:nvPr>
        </p:nvSpPr>
        <p:spPr>
          <a:xfrm>
            <a:off x="457200" y="1905000"/>
            <a:ext cx="8229600" cy="3916363"/>
          </a:xfrm>
        </p:spPr>
        <p:txBody>
          <a:bodyPr>
            <a:noAutofit/>
          </a:bodyPr>
          <a:lstStyle/>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Web Browsers are software installed on your PC.</a:t>
            </a: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EG: Netscape Navigator, Microsoft Internet Explorer or Mozilla Firefox.</a:t>
            </a:r>
          </a:p>
        </p:txBody>
      </p:sp>
      <p:sp>
        <p:nvSpPr>
          <p:cNvPr id="4" name="Date Placeholder 3"/>
          <p:cNvSpPr>
            <a:spLocks noGrp="1"/>
          </p:cNvSpPr>
          <p:nvPr>
            <p:ph type="dt" sz="half" idx="10"/>
          </p:nvPr>
        </p:nvSpPr>
        <p:spPr/>
        <p:txBody>
          <a:bodyPr/>
          <a:lstStyle/>
          <a:p>
            <a:fld id="{BBE6B65D-35FF-4175-B83C-E85A9378DDBF}" type="datetime1">
              <a:rPr lang="en-US" smtClean="0"/>
              <a:pPr/>
              <a:t>1/14/2025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2800" b="1" dirty="0">
                <a:latin typeface="Times New Roman" pitchFamily="18" charset="0"/>
                <a:cs typeface="Times New Roman" pitchFamily="18" charset="0"/>
              </a:rPr>
              <a:t>What is SMTP Server?</a:t>
            </a:r>
          </a:p>
        </p:txBody>
      </p:sp>
      <p:sp>
        <p:nvSpPr>
          <p:cNvPr id="3" name="Content Placeholder 2"/>
          <p:cNvSpPr>
            <a:spLocks noGrp="1"/>
          </p:cNvSpPr>
          <p:nvPr>
            <p:ph idx="1"/>
          </p:nvPr>
        </p:nvSpPr>
        <p:spPr>
          <a:xfrm>
            <a:off x="457200" y="1295400"/>
            <a:ext cx="8229600" cy="4525963"/>
          </a:xfrm>
        </p:spPr>
        <p:txBody>
          <a:bodyPr>
            <a:noAutofit/>
          </a:bodyPr>
          <a:lstStyle/>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SMTP stands for </a:t>
            </a:r>
            <a:r>
              <a:rPr lang="en-US" sz="2800" b="1" dirty="0">
                <a:latin typeface="Times New Roman" pitchFamily="18" charset="0"/>
                <a:cs typeface="Times New Roman" pitchFamily="18" charset="0"/>
              </a:rPr>
              <a:t>S</a:t>
            </a:r>
            <a:r>
              <a:rPr lang="en-US" sz="2800" dirty="0">
                <a:latin typeface="Times New Roman" pitchFamily="18" charset="0"/>
                <a:cs typeface="Times New Roman" pitchFamily="18" charset="0"/>
              </a:rPr>
              <a:t>imple </a:t>
            </a:r>
            <a:r>
              <a:rPr lang="en-US" sz="2800" b="1" dirty="0">
                <a:latin typeface="Times New Roman" pitchFamily="18" charset="0"/>
                <a:cs typeface="Times New Roman" pitchFamily="18" charset="0"/>
              </a:rPr>
              <a:t>M</a:t>
            </a:r>
            <a:r>
              <a:rPr lang="en-US" sz="2800" dirty="0">
                <a:latin typeface="Times New Roman" pitchFamily="18" charset="0"/>
                <a:cs typeface="Times New Roman" pitchFamily="18" charset="0"/>
              </a:rPr>
              <a:t>ail </a:t>
            </a:r>
            <a:r>
              <a:rPr lang="en-US" sz="2800" b="1" dirty="0">
                <a:latin typeface="Times New Roman" pitchFamily="18" charset="0"/>
                <a:cs typeface="Times New Roman" pitchFamily="18" charset="0"/>
              </a:rPr>
              <a:t>T</a:t>
            </a:r>
            <a:r>
              <a:rPr lang="en-US" sz="2800" dirty="0">
                <a:latin typeface="Times New Roman" pitchFamily="18" charset="0"/>
                <a:cs typeface="Times New Roman" pitchFamily="18" charset="0"/>
              </a:rPr>
              <a:t>ransfer </a:t>
            </a:r>
            <a:r>
              <a:rPr lang="en-US" sz="2800" b="1" dirty="0">
                <a:latin typeface="Times New Roman" pitchFamily="18" charset="0"/>
                <a:cs typeface="Times New Roman" pitchFamily="18" charset="0"/>
              </a:rPr>
              <a:t>P</a:t>
            </a:r>
            <a:r>
              <a:rPr lang="en-US" sz="2800" dirty="0">
                <a:latin typeface="Times New Roman" pitchFamily="18" charset="0"/>
                <a:cs typeface="Times New Roman" pitchFamily="18" charset="0"/>
              </a:rPr>
              <a:t>rotocol Server. </a:t>
            </a: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This server takes care of delivering emails from one server to another server. </a:t>
            </a:r>
          </a:p>
        </p:txBody>
      </p:sp>
      <p:sp>
        <p:nvSpPr>
          <p:cNvPr id="4" name="Date Placeholder 3"/>
          <p:cNvSpPr>
            <a:spLocks noGrp="1"/>
          </p:cNvSpPr>
          <p:nvPr>
            <p:ph type="dt" sz="half" idx="10"/>
          </p:nvPr>
        </p:nvSpPr>
        <p:spPr/>
        <p:txBody>
          <a:bodyPr/>
          <a:lstStyle/>
          <a:p>
            <a:fld id="{80D35B86-E728-453B-9155-9DC0B8411D94}" type="datetime1">
              <a:rPr lang="en-US" smtClean="0"/>
              <a:pPr/>
              <a:t>1/14/2025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2800" b="1" dirty="0">
                <a:latin typeface="Times New Roman" pitchFamily="18" charset="0"/>
                <a:cs typeface="Times New Roman" pitchFamily="18" charset="0"/>
              </a:rPr>
              <a:t>What is ISP?</a:t>
            </a:r>
          </a:p>
        </p:txBody>
      </p:sp>
      <p:sp>
        <p:nvSpPr>
          <p:cNvPr id="3" name="Content Placeholder 2"/>
          <p:cNvSpPr>
            <a:spLocks noGrp="1"/>
          </p:cNvSpPr>
          <p:nvPr>
            <p:ph idx="1"/>
          </p:nvPr>
        </p:nvSpPr>
        <p:spPr>
          <a:xfrm>
            <a:off x="457200" y="1295400"/>
            <a:ext cx="8229600" cy="4525963"/>
          </a:xfrm>
        </p:spPr>
        <p:txBody>
          <a:bodyPr>
            <a:noAutofit/>
          </a:bodyPr>
          <a:lstStyle/>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ISP stands for </a:t>
            </a:r>
            <a:r>
              <a:rPr lang="en-US" sz="2800" b="1" dirty="0">
                <a:latin typeface="Times New Roman" pitchFamily="18" charset="0"/>
                <a:cs typeface="Times New Roman" pitchFamily="18" charset="0"/>
              </a:rPr>
              <a:t>I</a:t>
            </a:r>
            <a:r>
              <a:rPr lang="en-US" sz="2800" dirty="0">
                <a:latin typeface="Times New Roman" pitchFamily="18" charset="0"/>
                <a:cs typeface="Times New Roman" pitchFamily="18" charset="0"/>
              </a:rPr>
              <a:t>nternet </a:t>
            </a:r>
            <a:r>
              <a:rPr lang="en-US" sz="2800" b="1" dirty="0">
                <a:latin typeface="Times New Roman" pitchFamily="18" charset="0"/>
                <a:cs typeface="Times New Roman" pitchFamily="18" charset="0"/>
              </a:rPr>
              <a:t>S</a:t>
            </a:r>
            <a:r>
              <a:rPr lang="en-US" sz="2800" dirty="0">
                <a:latin typeface="Times New Roman" pitchFamily="18" charset="0"/>
                <a:cs typeface="Times New Roman" pitchFamily="18" charset="0"/>
              </a:rPr>
              <a:t>ervice </a:t>
            </a:r>
            <a:r>
              <a:rPr lang="en-US" sz="2800" b="1" dirty="0">
                <a:latin typeface="Times New Roman" pitchFamily="18" charset="0"/>
                <a:cs typeface="Times New Roman" pitchFamily="18" charset="0"/>
              </a:rPr>
              <a:t>P</a:t>
            </a:r>
            <a:r>
              <a:rPr lang="en-US" sz="2800" dirty="0">
                <a:latin typeface="Times New Roman" pitchFamily="18" charset="0"/>
                <a:cs typeface="Times New Roman" pitchFamily="18" charset="0"/>
              </a:rPr>
              <a:t>rovider. </a:t>
            </a: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The companies who provide you service in terms of internet connection to connect to the internet.</a:t>
            </a: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You will buy space on a Web Server from any Internet Service Provider. This space will be used to host your Website.</a:t>
            </a:r>
          </a:p>
        </p:txBody>
      </p:sp>
      <p:sp>
        <p:nvSpPr>
          <p:cNvPr id="4" name="Date Placeholder 3"/>
          <p:cNvSpPr>
            <a:spLocks noGrp="1"/>
          </p:cNvSpPr>
          <p:nvPr>
            <p:ph type="dt" sz="half" idx="10"/>
          </p:nvPr>
        </p:nvSpPr>
        <p:spPr/>
        <p:txBody>
          <a:bodyPr/>
          <a:lstStyle/>
          <a:p>
            <a:fld id="{F990DA99-FF45-406D-9E58-0417F417A43E}" type="datetime1">
              <a:rPr lang="en-US" smtClean="0"/>
              <a:pPr/>
              <a:t>1/14/2025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ox(i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ox(in)">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15962"/>
          </a:xfrm>
        </p:spPr>
        <p:txBody>
          <a:bodyPr>
            <a:noAutofit/>
          </a:bodyPr>
          <a:lstStyle/>
          <a:p>
            <a:r>
              <a:rPr lang="en-US" sz="2800" b="1" dirty="0">
                <a:latin typeface="Times New Roman" pitchFamily="18" charset="0"/>
                <a:cs typeface="Times New Roman" pitchFamily="18" charset="0"/>
              </a:rPr>
              <a:t>What is HTML?</a:t>
            </a:r>
          </a:p>
        </p:txBody>
      </p:sp>
      <p:sp>
        <p:nvSpPr>
          <p:cNvPr id="3" name="Content Placeholder 2"/>
          <p:cNvSpPr>
            <a:spLocks noGrp="1"/>
          </p:cNvSpPr>
          <p:nvPr>
            <p:ph idx="1"/>
          </p:nvPr>
        </p:nvSpPr>
        <p:spPr>
          <a:xfrm>
            <a:off x="457200" y="1371600"/>
            <a:ext cx="8229600" cy="4876800"/>
          </a:xfrm>
        </p:spPr>
        <p:txBody>
          <a:bodyPr>
            <a:noAutofit/>
          </a:bodyPr>
          <a:lstStyle/>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HTML (</a:t>
            </a:r>
            <a:r>
              <a:rPr lang="en-US" sz="2400" dirty="0" err="1">
                <a:latin typeface="Times New Roman" pitchFamily="18" charset="0"/>
                <a:cs typeface="Times New Roman" pitchFamily="18" charset="0"/>
              </a:rPr>
              <a:t>HyperText</a:t>
            </a:r>
            <a:r>
              <a:rPr lang="en-US" sz="2400" dirty="0">
                <a:latin typeface="Times New Roman" pitchFamily="18" charset="0"/>
                <a:cs typeface="Times New Roman" pitchFamily="18" charset="0"/>
              </a:rPr>
              <a:t> Markup Language) is a standard text formatting language of the World Wide Web (WWW) used for creating and displaying pages on the web.</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Hypertext is text that links to other information. </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Markup language is a programming language that is used for creating attractive, interactive and dynamic web page.</a:t>
            </a: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CBCD5CB-D2A6-4F77-94FB-272E094BF6BD}" type="datetime1">
              <a:rPr lang="en-US" smtClean="0"/>
              <a:pPr/>
              <a:t>1/14/2025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ox(in)">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ox(in)">
                                      <p:cBhvr>
                                        <p:cTn id="1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latin typeface="Times New Roman" pitchFamily="18" charset="0"/>
                <a:cs typeface="Times New Roman" pitchFamily="18" charset="0"/>
              </a:rPr>
              <a:t>Disadvantages</a:t>
            </a: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Dynamic web pages cannot be created using HTML.</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HTML does not have good security features.</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HTML does not pass information to web pages.</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Most of the browsers may not support all the tags of HTML.</a:t>
            </a:r>
          </a:p>
        </p:txBody>
      </p:sp>
      <p:sp>
        <p:nvSpPr>
          <p:cNvPr id="4" name="Date Placeholder 3"/>
          <p:cNvSpPr>
            <a:spLocks noGrp="1"/>
          </p:cNvSpPr>
          <p:nvPr>
            <p:ph type="dt" sz="half" idx="10"/>
          </p:nvPr>
        </p:nvSpPr>
        <p:spPr/>
        <p:txBody>
          <a:bodyPr/>
          <a:lstStyle/>
          <a:p>
            <a:fld id="{35884221-5536-4AD5-8C5F-296873BBE305}" type="datetime1">
              <a:rPr lang="en-US" smtClean="0"/>
              <a:pPr/>
              <a:t>1/14/2025</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Advantages</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HTML is platform independent.</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It is freely available for use.</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It is case-insensitive.</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HTML is very easy to learn and use.</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It has features like tables and applets.</a:t>
            </a: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8DAC86A2-4964-4F1E-B382-D773F986DAE1}" type="datetime1">
              <a:rPr lang="en-US" smtClean="0"/>
              <a:pPr/>
              <a:t>1/14/2025</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HTML Tags</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1219200"/>
            <a:ext cx="8229600" cy="5257800"/>
          </a:xfrm>
        </p:spPr>
        <p:txBody>
          <a:bodyPr>
            <a:normAutofit/>
          </a:bodyPr>
          <a:lstStyle/>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An HTML code begins with the tag &lt;HTML&gt; and finishes with &lt;/HTML&gt;. </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Tags are enclosed in angular brackets i.e. '&lt;' and '&gt;'.</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A complete tag is called as an element.</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A tag has three major parts: opening tag, content and closing tag.</a:t>
            </a:r>
          </a:p>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Syntax:</a:t>
            </a:r>
            <a:r>
              <a:rPr lang="en-US" sz="2400" dirty="0">
                <a:latin typeface="Times New Roman" pitchFamily="18" charset="0"/>
                <a:cs typeface="Times New Roman" pitchFamily="18" charset="0"/>
              </a:rPr>
              <a:t> &lt;</a:t>
            </a:r>
            <a:r>
              <a:rPr lang="en-US" sz="2400" dirty="0" err="1">
                <a:latin typeface="Times New Roman" pitchFamily="18" charset="0"/>
                <a:cs typeface="Times New Roman" pitchFamily="18" charset="0"/>
              </a:rPr>
              <a:t>tagname</a:t>
            </a:r>
            <a:r>
              <a:rPr lang="en-US" sz="2400" dirty="0">
                <a:latin typeface="Times New Roman" pitchFamily="18" charset="0"/>
                <a:cs typeface="Times New Roman" pitchFamily="18" charset="0"/>
              </a:rPr>
              <a:t>&gt;content&lt;/</a:t>
            </a:r>
            <a:r>
              <a:rPr lang="en-US" sz="2400" dirty="0" err="1">
                <a:latin typeface="Times New Roman" pitchFamily="18" charset="0"/>
                <a:cs typeface="Times New Roman" pitchFamily="18" charset="0"/>
              </a:rPr>
              <a:t>tagname</a:t>
            </a:r>
            <a:r>
              <a:rPr lang="en-US" sz="2400" dirty="0">
                <a:latin typeface="Times New Roman" pitchFamily="18" charset="0"/>
                <a:cs typeface="Times New Roman" pitchFamily="18" charset="0"/>
              </a:rPr>
              <a:t>&gt;</a:t>
            </a: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64DBB904-9110-4E40-B8F5-CC859871C0A0}" type="datetime1">
              <a:rPr lang="en-US" smtClean="0"/>
              <a:pPr/>
              <a:t>1/14/2025</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HTML Tags</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533400" y="1371600"/>
            <a:ext cx="8229600" cy="5257800"/>
          </a:xfrm>
        </p:spPr>
        <p:txBody>
          <a:bodyPr>
            <a:normAutofit/>
          </a:bodyPr>
          <a:lstStyle/>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There are two types of tags</a:t>
            </a:r>
          </a:p>
          <a:p>
            <a:r>
              <a:rPr lang="en-US" sz="2400" b="1" dirty="0">
                <a:latin typeface="Times New Roman" pitchFamily="18" charset="0"/>
                <a:cs typeface="Times New Roman" pitchFamily="18" charset="0"/>
              </a:rPr>
              <a:t>Empty tag</a:t>
            </a:r>
          </a:p>
          <a:p>
            <a:r>
              <a:rPr lang="en-US" sz="2400" dirty="0">
                <a:latin typeface="Times New Roman" pitchFamily="18" charset="0"/>
                <a:cs typeface="Times New Roman" pitchFamily="18" charset="0"/>
              </a:rPr>
              <a:t> A tag which does not have any end tag.</a:t>
            </a:r>
            <a:br>
              <a:rPr lang="en-US" sz="2400" dirty="0">
                <a:latin typeface="Times New Roman" pitchFamily="18" charset="0"/>
                <a:cs typeface="Times New Roman" pitchFamily="18" charset="0"/>
              </a:rPr>
            </a:br>
            <a:r>
              <a:rPr lang="en-US" sz="2400" b="1" dirty="0">
                <a:latin typeface="Times New Roman" pitchFamily="18" charset="0"/>
                <a:cs typeface="Times New Roman" pitchFamily="18" charset="0"/>
              </a:rPr>
              <a:t>Example:</a:t>
            </a:r>
            <a:r>
              <a:rPr lang="en-US" sz="2400" dirty="0">
                <a:latin typeface="Times New Roman" pitchFamily="18" charset="0"/>
                <a:cs typeface="Times New Roman" pitchFamily="18" charset="0"/>
              </a:rPr>
              <a:t> &lt;hr&gt;, &lt;</a:t>
            </a:r>
            <a:r>
              <a:rPr lang="en-US" sz="2400" dirty="0" err="1">
                <a:latin typeface="Times New Roman" pitchFamily="18" charset="0"/>
                <a:cs typeface="Times New Roman" pitchFamily="18" charset="0"/>
              </a:rPr>
              <a:t>br</a:t>
            </a:r>
            <a:r>
              <a:rPr lang="en-US" sz="2400" dirty="0">
                <a:latin typeface="Times New Roman" pitchFamily="18" charset="0"/>
                <a:cs typeface="Times New Roman" pitchFamily="18" charset="0"/>
              </a:rPr>
              <a:t>&gt;</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Paired tag</a:t>
            </a:r>
            <a:r>
              <a:rPr lang="en-US" sz="2400" dirty="0">
                <a:latin typeface="Times New Roman" pitchFamily="18" charset="0"/>
                <a:cs typeface="Times New Roman" pitchFamily="18" charset="0"/>
              </a:rPr>
              <a:t> </a:t>
            </a:r>
          </a:p>
          <a:p>
            <a:r>
              <a:rPr lang="en-US" sz="2400" dirty="0">
                <a:latin typeface="Times New Roman" pitchFamily="18" charset="0"/>
                <a:cs typeface="Times New Roman" pitchFamily="18" charset="0"/>
              </a:rPr>
              <a:t>A tag which has starting tag as well as ending tag.</a:t>
            </a:r>
            <a:br>
              <a:rPr lang="en-US" sz="2400" dirty="0">
                <a:latin typeface="Times New Roman" pitchFamily="18" charset="0"/>
                <a:cs typeface="Times New Roman" pitchFamily="18" charset="0"/>
              </a:rPr>
            </a:br>
            <a:r>
              <a:rPr lang="en-US" sz="2400" b="1" dirty="0">
                <a:latin typeface="Times New Roman" pitchFamily="18" charset="0"/>
                <a:cs typeface="Times New Roman" pitchFamily="18" charset="0"/>
              </a:rPr>
              <a:t>Example:</a:t>
            </a:r>
            <a:r>
              <a:rPr lang="en-US" sz="2400" dirty="0">
                <a:latin typeface="Times New Roman" pitchFamily="18" charset="0"/>
                <a:cs typeface="Times New Roman" pitchFamily="18" charset="0"/>
              </a:rPr>
              <a:t> &lt;h1&gt;content&lt;/h1&gt;</a:t>
            </a:r>
          </a:p>
          <a:p>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5D5FB94-61A5-48A3-9F42-88886D45342C}" type="datetime1">
              <a:rPr lang="en-US" smtClean="0"/>
              <a:pPr/>
              <a:t>1/14/2025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blinds(horizontal)">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6" end="6"/>
                                            </p:txEl>
                                          </p:spTgt>
                                        </p:tgtEl>
                                        <p:attrNameLst>
                                          <p:attrName>style.visibility</p:attrName>
                                        </p:attrNameLst>
                                      </p:cBhvr>
                                      <p:to>
                                        <p:strVal val="visible"/>
                                      </p:to>
                                    </p:set>
                                    <p:animEffect transition="in" filter="blinds(horizontal)">
                                      <p:cBhvr>
                                        <p:cTn id="1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pPr>
              <a:defRPr/>
            </a:pPr>
            <a:fld id="{0E5992C7-EC82-470C-89A2-9EDFD70F6EC9}" type="datetime1">
              <a:rPr lang="en-US" smtClean="0"/>
              <a:pPr>
                <a:defRPr/>
              </a:pPr>
              <a:t>1/14/2025</a:t>
            </a:fld>
            <a:endParaRPr lang="en-US"/>
          </a:p>
        </p:txBody>
      </p:sp>
      <p:sp>
        <p:nvSpPr>
          <p:cNvPr id="5" name="Content Placeholder 4"/>
          <p:cNvSpPr>
            <a:spLocks noGrp="1"/>
          </p:cNvSpPr>
          <p:nvPr>
            <p:ph sz="quarter" idx="1"/>
          </p:nvPr>
        </p:nvSpPr>
        <p:spPr>
          <a:xfrm>
            <a:off x="838200" y="609600"/>
            <a:ext cx="7772400" cy="4572000"/>
          </a:xfrm>
        </p:spPr>
        <p:txBody>
          <a:bodyPr>
            <a:noAutofit/>
          </a:bodyPr>
          <a:lstStyle/>
          <a:p>
            <a:pPr algn="just"/>
            <a:r>
              <a:rPr lang="en-US" sz="2400" dirty="0">
                <a:latin typeface="Times New Roman" pitchFamily="18" charset="0"/>
                <a:cs typeface="Times New Roman" pitchFamily="18" charset="0"/>
              </a:rPr>
              <a:t>According to Microsoft.com, some examples of web technologies include:</a:t>
            </a:r>
          </a:p>
          <a:p>
            <a:pPr algn="just"/>
            <a:endParaRPr lang="en-US" sz="2400" dirty="0">
              <a:latin typeface="Times New Roman" pitchFamily="18" charset="0"/>
              <a:cs typeface="Times New Roman" pitchFamily="18" charset="0"/>
            </a:endParaRPr>
          </a:p>
          <a:p>
            <a:pPr marL="777240" lvl="1" indent="-457200" algn="just">
              <a:buAutoNum type="arabicParenR"/>
            </a:pPr>
            <a:r>
              <a:rPr lang="en-US" sz="2000" dirty="0">
                <a:latin typeface="Times New Roman" pitchFamily="18" charset="0"/>
                <a:cs typeface="Times New Roman" pitchFamily="18" charset="0"/>
              </a:rPr>
              <a:t>Mark-up languages including HTML, CSS, XML, CGI </a:t>
            </a:r>
          </a:p>
          <a:p>
            <a:pPr marL="777240" lvl="1" indent="-457200" algn="just">
              <a:buAutoNum type="arabicParenR"/>
            </a:pPr>
            <a:r>
              <a:rPr lang="en-US" sz="2000" dirty="0">
                <a:latin typeface="Times New Roman" pitchFamily="18" charset="0"/>
                <a:cs typeface="Times New Roman" pitchFamily="18" charset="0"/>
              </a:rPr>
              <a:t>Communication protocol-  HTTP;</a:t>
            </a:r>
          </a:p>
          <a:p>
            <a:pPr marL="777240" lvl="1" indent="-457200" algn="just">
              <a:buFont typeface="Wingdings 2"/>
              <a:buAutoNum type="arabicParenR"/>
            </a:pPr>
            <a:r>
              <a:rPr lang="en-US" sz="2000" dirty="0">
                <a:latin typeface="Times New Roman" pitchFamily="18" charset="0"/>
                <a:cs typeface="Times New Roman" pitchFamily="18" charset="0"/>
              </a:rPr>
              <a:t> Programming Languages and Technologies which help in creating applications for the web; some of the languages are Perl, C#, Java and Visual Basic </a:t>
            </a:r>
            <a:r>
              <a:rPr lang="en-US" sz="2000" dirty="0" err="1">
                <a:latin typeface="Times New Roman" pitchFamily="18" charset="0"/>
                <a:cs typeface="Times New Roman" pitchFamily="18" charset="0"/>
              </a:rPr>
              <a:t>.Net</a:t>
            </a:r>
            <a:r>
              <a:rPr lang="en-US" sz="2000" dirty="0">
                <a:latin typeface="Times New Roman" pitchFamily="18" charset="0"/>
                <a:cs typeface="Times New Roman" pitchFamily="18" charset="0"/>
              </a:rPr>
              <a:t>;</a:t>
            </a:r>
          </a:p>
          <a:p>
            <a:pPr marL="777240" lvl="1" indent="-457200" algn="just">
              <a:buFont typeface="Wingdings 2"/>
              <a:buAutoNum type="arabicParenR"/>
            </a:pPr>
            <a:r>
              <a:rPr lang="en-US" sz="2000" dirty="0">
                <a:latin typeface="Times New Roman" pitchFamily="18" charset="0"/>
                <a:cs typeface="Times New Roman" pitchFamily="18" charset="0"/>
              </a:rPr>
              <a:t>Web servers and server technologies which facilitate request handling on a network where different users have to share the same resources and communicate with one another- IIS, Apache  and PHP, ASP;</a:t>
            </a:r>
          </a:p>
          <a:p>
            <a:pPr marL="777240" lvl="1" indent="-457200" algn="just">
              <a:buFont typeface="Wingdings 2"/>
              <a:buAutoNum type="arabicParenR"/>
            </a:pPr>
            <a:r>
              <a:rPr lang="en-US" sz="2000" dirty="0">
                <a:latin typeface="Times New Roman" pitchFamily="18" charset="0"/>
                <a:cs typeface="Times New Roman" pitchFamily="18" charset="0"/>
              </a:rPr>
              <a:t>Databases, which are crucial for data and information storage on a computer network- </a:t>
            </a:r>
            <a:r>
              <a:rPr lang="en-US" sz="2000" dirty="0" err="1">
                <a:latin typeface="Times New Roman" pitchFamily="18" charset="0"/>
                <a:cs typeface="Times New Roman" pitchFamily="18" charset="0"/>
              </a:rPr>
              <a:t>MySQL</a:t>
            </a:r>
            <a:endParaRPr lang="en-US" sz="2000" dirty="0">
              <a:latin typeface="Times New Roman" pitchFamily="18" charset="0"/>
              <a:cs typeface="Times New Roman" pitchFamily="18" charset="0"/>
            </a:endParaRPr>
          </a:p>
          <a:p>
            <a:pPr marL="777240" lvl="1" indent="-457200" algn="just">
              <a:buFont typeface="Wingdings 2"/>
              <a:buAutoNum type="arabicParenR"/>
            </a:pPr>
            <a:r>
              <a:rPr lang="en-US" sz="2000" dirty="0">
                <a:latin typeface="Times New Roman" pitchFamily="18" charset="0"/>
                <a:cs typeface="Times New Roman" pitchFamily="18" charset="0"/>
              </a:rPr>
              <a:t>Business applications customized for specific execution of tasks on a network.</a:t>
            </a:r>
          </a:p>
          <a:p>
            <a:pPr algn="just"/>
            <a:endParaRPr lang="en-US" sz="2000" dirty="0">
              <a:latin typeface="Times New Roman" pitchFamily="18" charset="0"/>
              <a:cs typeface="Times New Roman"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731838"/>
          </a:xfrm>
        </p:spPr>
        <p:txBody>
          <a:bodyPr>
            <a:noAutofit/>
          </a:bodyPr>
          <a:lstStyle/>
          <a:p>
            <a:r>
              <a:rPr lang="en-US" sz="2800" b="1" dirty="0">
                <a:latin typeface="Times New Roman" pitchFamily="18" charset="0"/>
                <a:cs typeface="Times New Roman" pitchFamily="18" charset="0"/>
              </a:rPr>
              <a:t>Basic Structure of HTML</a:t>
            </a:r>
            <a:endParaRPr lang="en-US" sz="2800" dirty="0">
              <a:latin typeface="Times New Roman" pitchFamily="18" charset="0"/>
              <a:cs typeface="Times New Roman" pitchFamily="18" charset="0"/>
            </a:endParaRPr>
          </a:p>
        </p:txBody>
      </p:sp>
      <p:pic>
        <p:nvPicPr>
          <p:cNvPr id="17410" name="Picture 2" descr="structure of HTML"/>
          <p:cNvPicPr>
            <a:picLocks noChangeAspect="1" noChangeArrowheads="1"/>
          </p:cNvPicPr>
          <p:nvPr/>
        </p:nvPicPr>
        <p:blipFill>
          <a:blip r:embed="rId2" cstate="print"/>
          <a:srcRect/>
          <a:stretch>
            <a:fillRect/>
          </a:stretch>
        </p:blipFill>
        <p:spPr bwMode="auto">
          <a:xfrm>
            <a:off x="1600200" y="1600200"/>
            <a:ext cx="5791200" cy="4419600"/>
          </a:xfrm>
          <a:prstGeom prst="rect">
            <a:avLst/>
          </a:prstGeom>
          <a:noFill/>
        </p:spPr>
      </p:pic>
      <p:sp>
        <p:nvSpPr>
          <p:cNvPr id="4" name="Date Placeholder 3"/>
          <p:cNvSpPr>
            <a:spLocks noGrp="1"/>
          </p:cNvSpPr>
          <p:nvPr>
            <p:ph type="dt" sz="half" idx="10"/>
          </p:nvPr>
        </p:nvSpPr>
        <p:spPr/>
        <p:txBody>
          <a:bodyPr/>
          <a:lstStyle/>
          <a:p>
            <a:fld id="{4C19B3DC-3CB6-489E-995B-D330B501F0A3}" type="datetime1">
              <a:rPr lang="en-US" smtClean="0"/>
              <a:pPr/>
              <a:t>1/14/2025</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err="1">
                <a:latin typeface="Times New Roman" pitchFamily="18" charset="0"/>
                <a:cs typeface="Times New Roman" pitchFamily="18" charset="0"/>
              </a:rPr>
              <a:t>Eg</a:t>
            </a:r>
            <a:r>
              <a:rPr lang="en-US" sz="2800" b="1" dirty="0">
                <a:latin typeface="Times New Roman" pitchFamily="18" charset="0"/>
                <a:cs typeface="Times New Roman" pitchFamily="18" charset="0"/>
              </a:rPr>
              <a:t>.</a:t>
            </a: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&lt;html&gt;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&lt;head&gt;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&lt;title&gt;HTML page&lt;/title&gt;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&lt;/head&gt;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&lt;body&gt;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This is my first HTML page.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&lt;/body&gt;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&lt;/html&gt;</a:t>
            </a:r>
          </a:p>
        </p:txBody>
      </p:sp>
      <p:sp>
        <p:nvSpPr>
          <p:cNvPr id="4" name="Date Placeholder 3"/>
          <p:cNvSpPr>
            <a:spLocks noGrp="1"/>
          </p:cNvSpPr>
          <p:nvPr>
            <p:ph type="dt" sz="half" idx="10"/>
          </p:nvPr>
        </p:nvSpPr>
        <p:spPr/>
        <p:txBody>
          <a:bodyPr/>
          <a:lstStyle/>
          <a:p>
            <a:fld id="{A2EF22C1-26CA-4D46-AAD0-F8486AD32FA7}" type="datetime1">
              <a:rPr lang="en-US" smtClean="0"/>
              <a:pPr/>
              <a:t>1/14/2025</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81000"/>
            <a:ext cx="8229600" cy="762000"/>
          </a:xfrm>
        </p:spPr>
        <p:txBody>
          <a:bodyPr>
            <a:normAutofit/>
          </a:bodyPr>
          <a:lstStyle/>
          <a:p>
            <a:r>
              <a:rPr lang="en-US" sz="2800" b="1" dirty="0">
                <a:latin typeface="Times New Roman" pitchFamily="18" charset="0"/>
                <a:cs typeface="Times New Roman" pitchFamily="18" charset="0"/>
              </a:rPr>
              <a:t>Contents</a:t>
            </a:r>
          </a:p>
        </p:txBody>
      </p:sp>
      <p:sp>
        <p:nvSpPr>
          <p:cNvPr id="3" name="Content Placeholder 2"/>
          <p:cNvSpPr>
            <a:spLocks noGrp="1"/>
          </p:cNvSpPr>
          <p:nvPr>
            <p:ph idx="1"/>
          </p:nvPr>
        </p:nvSpPr>
        <p:spPr>
          <a:xfrm>
            <a:off x="457200" y="1371600"/>
            <a:ext cx="8229600" cy="4525963"/>
          </a:xfrm>
        </p:spPr>
        <p:txBody>
          <a:bodyPr>
            <a:noAutofit/>
          </a:bodyPr>
          <a:lstStyle/>
          <a:p>
            <a:pPr algn="just"/>
            <a:r>
              <a:rPr lang="en-US" sz="2400" b="1" dirty="0">
                <a:latin typeface="Times New Roman" pitchFamily="18" charset="0"/>
                <a:cs typeface="Times New Roman" pitchFamily="18" charset="0"/>
              </a:rPr>
              <a:t>HTML elements:</a:t>
            </a:r>
          </a:p>
          <a:p>
            <a:pPr algn="just"/>
            <a:r>
              <a:rPr lang="en-US" sz="2400" dirty="0">
                <a:latin typeface="Times New Roman" pitchFamily="18" charset="0"/>
                <a:cs typeface="Times New Roman" pitchFamily="18" charset="0"/>
              </a:rPr>
              <a:t> headings,</a:t>
            </a:r>
          </a:p>
          <a:p>
            <a:pPr algn="just"/>
            <a:r>
              <a:rPr lang="en-US" sz="2400" dirty="0">
                <a:latin typeface="Times New Roman" pitchFamily="18" charset="0"/>
                <a:cs typeface="Times New Roman" pitchFamily="18" charset="0"/>
              </a:rPr>
              <a:t> paragraphs,</a:t>
            </a:r>
          </a:p>
          <a:p>
            <a:pPr algn="just"/>
            <a:r>
              <a:rPr lang="en-US" sz="2400" dirty="0">
                <a:latin typeface="Times New Roman" pitchFamily="18" charset="0"/>
                <a:cs typeface="Times New Roman" pitchFamily="18" charset="0"/>
              </a:rPr>
              <a:t> line break, </a:t>
            </a:r>
          </a:p>
          <a:p>
            <a:pPr algn="just"/>
            <a:r>
              <a:rPr lang="en-US" sz="2400" dirty="0">
                <a:latin typeface="Times New Roman" pitchFamily="18" charset="0"/>
                <a:cs typeface="Times New Roman" pitchFamily="18" charset="0"/>
              </a:rPr>
              <a:t>colors &amp; fonts,</a:t>
            </a:r>
          </a:p>
          <a:p>
            <a:pPr algn="just"/>
            <a:r>
              <a:rPr lang="en-US" sz="2400" dirty="0">
                <a:latin typeface="Times New Roman" pitchFamily="18" charset="0"/>
                <a:cs typeface="Times New Roman" pitchFamily="18" charset="0"/>
              </a:rPr>
              <a:t> links,</a:t>
            </a:r>
          </a:p>
          <a:p>
            <a:pPr algn="just"/>
            <a:r>
              <a:rPr lang="en-US" sz="2400" dirty="0">
                <a:latin typeface="Times New Roman" pitchFamily="18" charset="0"/>
                <a:cs typeface="Times New Roman" pitchFamily="18" charset="0"/>
              </a:rPr>
              <a:t> frames,</a:t>
            </a:r>
          </a:p>
          <a:p>
            <a:pPr algn="just"/>
            <a:r>
              <a:rPr lang="en-US" sz="2400" dirty="0">
                <a:latin typeface="Times New Roman" pitchFamily="18" charset="0"/>
                <a:cs typeface="Times New Roman" pitchFamily="18" charset="0"/>
              </a:rPr>
              <a:t> lists,</a:t>
            </a:r>
          </a:p>
          <a:p>
            <a:pPr algn="just"/>
            <a:r>
              <a:rPr lang="en-US" sz="2400" dirty="0">
                <a:latin typeface="Times New Roman" pitchFamily="18" charset="0"/>
                <a:cs typeface="Times New Roman" pitchFamily="18" charset="0"/>
              </a:rPr>
              <a:t> tables,</a:t>
            </a:r>
          </a:p>
          <a:p>
            <a:pPr algn="just"/>
            <a:r>
              <a:rPr lang="en-US" sz="2400" dirty="0">
                <a:latin typeface="Times New Roman" pitchFamily="18" charset="0"/>
                <a:cs typeface="Times New Roman" pitchFamily="18" charset="0"/>
              </a:rPr>
              <a:t> images and </a:t>
            </a:r>
          </a:p>
          <a:p>
            <a:pPr algn="just"/>
            <a:r>
              <a:rPr lang="en-US" sz="2400" dirty="0">
                <a:latin typeface="Times New Roman" pitchFamily="18" charset="0"/>
                <a:cs typeface="Times New Roman" pitchFamily="18" charset="0"/>
              </a:rPr>
              <a:t>forms, </a:t>
            </a: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8B681B2-6DD8-42D8-B4EC-CC2348F3643F}" type="datetime1">
              <a:rPr lang="en-US" smtClean="0"/>
              <a:pPr/>
              <a:t>1/14/2025</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457200" y="1600200"/>
          <a:ext cx="8229600" cy="496824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20000"/>
                    </a:ext>
                  </a:extLst>
                </a:gridCol>
                <a:gridCol w="4114800">
                  <a:extLst>
                    <a:ext uri="{9D8B030D-6E8A-4147-A177-3AD203B41FA5}">
                      <a16:colId xmlns:a16="http://schemas.microsoft.com/office/drawing/2014/main" val="20001"/>
                    </a:ext>
                  </a:extLst>
                </a:gridCol>
              </a:tblGrid>
              <a:tr h="370840">
                <a:tc>
                  <a:txBody>
                    <a:bodyPr/>
                    <a:lstStyle/>
                    <a:p>
                      <a:r>
                        <a:rPr lang="en-US" sz="2000" dirty="0">
                          <a:latin typeface="Times New Roman" pitchFamily="18" charset="0"/>
                          <a:cs typeface="Times New Roman" pitchFamily="18" charset="0"/>
                        </a:rPr>
                        <a:t>Tag</a:t>
                      </a:r>
                    </a:p>
                  </a:txBody>
                  <a:tcPr anchor="ctr"/>
                </a:tc>
                <a:tc>
                  <a:txBody>
                    <a:bodyPr/>
                    <a:lstStyle/>
                    <a:p>
                      <a:r>
                        <a:rPr lang="en-US" sz="2000">
                          <a:latin typeface="Times New Roman" pitchFamily="18" charset="0"/>
                          <a:cs typeface="Times New Roman" pitchFamily="18" charset="0"/>
                        </a:rPr>
                        <a:t>Description</a:t>
                      </a:r>
                    </a:p>
                  </a:txBody>
                  <a:tcPr anchor="ctr"/>
                </a:tc>
                <a:extLst>
                  <a:ext uri="{0D108BD9-81ED-4DB2-BD59-A6C34878D82A}">
                    <a16:rowId xmlns:a16="http://schemas.microsoft.com/office/drawing/2014/main" val="10000"/>
                  </a:ext>
                </a:extLst>
              </a:tr>
              <a:tr h="370840">
                <a:tc>
                  <a:txBody>
                    <a:bodyPr/>
                    <a:lstStyle/>
                    <a:p>
                      <a:r>
                        <a:rPr lang="en-US" sz="2000">
                          <a:latin typeface="Times New Roman" pitchFamily="18" charset="0"/>
                          <a:cs typeface="Times New Roman" pitchFamily="18" charset="0"/>
                          <a:hlinkClick r:id="rId2"/>
                        </a:rPr>
                        <a:t>&lt;!DOCTYPE&gt;</a:t>
                      </a:r>
                      <a:r>
                        <a:rPr lang="en-US" sz="2000">
                          <a:latin typeface="Times New Roman" pitchFamily="18" charset="0"/>
                          <a:cs typeface="Times New Roman" pitchFamily="18" charset="0"/>
                        </a:rPr>
                        <a:t> </a:t>
                      </a:r>
                    </a:p>
                  </a:txBody>
                  <a:tcPr anchor="ctr"/>
                </a:tc>
                <a:tc>
                  <a:txBody>
                    <a:bodyPr/>
                    <a:lstStyle/>
                    <a:p>
                      <a:r>
                        <a:rPr lang="en-US" sz="2000">
                          <a:latin typeface="Times New Roman" pitchFamily="18" charset="0"/>
                          <a:cs typeface="Times New Roman" pitchFamily="18" charset="0"/>
                        </a:rPr>
                        <a:t>Defines the document type</a:t>
                      </a:r>
                    </a:p>
                  </a:txBody>
                  <a:tcPr anchor="ctr"/>
                </a:tc>
                <a:extLst>
                  <a:ext uri="{0D108BD9-81ED-4DB2-BD59-A6C34878D82A}">
                    <a16:rowId xmlns:a16="http://schemas.microsoft.com/office/drawing/2014/main" val="10001"/>
                  </a:ext>
                </a:extLst>
              </a:tr>
              <a:tr h="370840">
                <a:tc>
                  <a:txBody>
                    <a:bodyPr/>
                    <a:lstStyle/>
                    <a:p>
                      <a:r>
                        <a:rPr lang="en-US" sz="2000">
                          <a:latin typeface="Times New Roman" pitchFamily="18" charset="0"/>
                          <a:cs typeface="Times New Roman" pitchFamily="18" charset="0"/>
                          <a:hlinkClick r:id="rId3"/>
                        </a:rPr>
                        <a:t>&lt;html&gt;</a:t>
                      </a:r>
                      <a:endParaRPr lang="en-US" sz="2000">
                        <a:latin typeface="Times New Roman" pitchFamily="18" charset="0"/>
                        <a:cs typeface="Times New Roman" pitchFamily="18" charset="0"/>
                      </a:endParaRPr>
                    </a:p>
                  </a:txBody>
                  <a:tcPr anchor="ctr"/>
                </a:tc>
                <a:tc>
                  <a:txBody>
                    <a:bodyPr/>
                    <a:lstStyle/>
                    <a:p>
                      <a:r>
                        <a:rPr lang="en-US" sz="2000">
                          <a:latin typeface="Times New Roman" pitchFamily="18" charset="0"/>
                          <a:cs typeface="Times New Roman" pitchFamily="18" charset="0"/>
                        </a:rPr>
                        <a:t>Defines an HTML document</a:t>
                      </a:r>
                    </a:p>
                  </a:txBody>
                  <a:tcPr anchor="ctr"/>
                </a:tc>
                <a:extLst>
                  <a:ext uri="{0D108BD9-81ED-4DB2-BD59-A6C34878D82A}">
                    <a16:rowId xmlns:a16="http://schemas.microsoft.com/office/drawing/2014/main" val="10002"/>
                  </a:ext>
                </a:extLst>
              </a:tr>
              <a:tr h="370840">
                <a:tc>
                  <a:txBody>
                    <a:bodyPr/>
                    <a:lstStyle/>
                    <a:p>
                      <a:r>
                        <a:rPr lang="en-US" sz="2000">
                          <a:latin typeface="Times New Roman" pitchFamily="18" charset="0"/>
                          <a:cs typeface="Times New Roman" pitchFamily="18" charset="0"/>
                          <a:hlinkClick r:id="rId4"/>
                        </a:rPr>
                        <a:t>&lt;head&gt;</a:t>
                      </a:r>
                      <a:endParaRPr lang="en-US" sz="2000">
                        <a:latin typeface="Times New Roman" pitchFamily="18" charset="0"/>
                        <a:cs typeface="Times New Roman" pitchFamily="18" charset="0"/>
                      </a:endParaRPr>
                    </a:p>
                  </a:txBody>
                  <a:tcPr anchor="ctr"/>
                </a:tc>
                <a:tc>
                  <a:txBody>
                    <a:bodyPr/>
                    <a:lstStyle/>
                    <a:p>
                      <a:r>
                        <a:rPr lang="en-US" sz="2000">
                          <a:latin typeface="Times New Roman" pitchFamily="18" charset="0"/>
                          <a:cs typeface="Times New Roman" pitchFamily="18" charset="0"/>
                        </a:rPr>
                        <a:t>Defines information about the document</a:t>
                      </a:r>
                    </a:p>
                  </a:txBody>
                  <a:tcPr anchor="ctr"/>
                </a:tc>
                <a:extLst>
                  <a:ext uri="{0D108BD9-81ED-4DB2-BD59-A6C34878D82A}">
                    <a16:rowId xmlns:a16="http://schemas.microsoft.com/office/drawing/2014/main" val="10003"/>
                  </a:ext>
                </a:extLst>
              </a:tr>
              <a:tr h="370840">
                <a:tc>
                  <a:txBody>
                    <a:bodyPr/>
                    <a:lstStyle/>
                    <a:p>
                      <a:r>
                        <a:rPr lang="en-US" sz="2000">
                          <a:latin typeface="Times New Roman" pitchFamily="18" charset="0"/>
                          <a:cs typeface="Times New Roman" pitchFamily="18" charset="0"/>
                          <a:hlinkClick r:id="rId5"/>
                        </a:rPr>
                        <a:t>&lt;title&gt;</a:t>
                      </a:r>
                      <a:endParaRPr lang="en-US" sz="2000">
                        <a:latin typeface="Times New Roman" pitchFamily="18" charset="0"/>
                        <a:cs typeface="Times New Roman" pitchFamily="18" charset="0"/>
                      </a:endParaRPr>
                    </a:p>
                  </a:txBody>
                  <a:tcPr anchor="ctr"/>
                </a:tc>
                <a:tc>
                  <a:txBody>
                    <a:bodyPr/>
                    <a:lstStyle/>
                    <a:p>
                      <a:r>
                        <a:rPr lang="en-US" sz="2000">
                          <a:latin typeface="Times New Roman" pitchFamily="18" charset="0"/>
                          <a:cs typeface="Times New Roman" pitchFamily="18" charset="0"/>
                        </a:rPr>
                        <a:t>Defines a title for the document</a:t>
                      </a:r>
                    </a:p>
                  </a:txBody>
                  <a:tcPr anchor="ctr"/>
                </a:tc>
                <a:extLst>
                  <a:ext uri="{0D108BD9-81ED-4DB2-BD59-A6C34878D82A}">
                    <a16:rowId xmlns:a16="http://schemas.microsoft.com/office/drawing/2014/main" val="10004"/>
                  </a:ext>
                </a:extLst>
              </a:tr>
              <a:tr h="370840">
                <a:tc>
                  <a:txBody>
                    <a:bodyPr/>
                    <a:lstStyle/>
                    <a:p>
                      <a:r>
                        <a:rPr lang="en-US" sz="2000">
                          <a:latin typeface="Times New Roman" pitchFamily="18" charset="0"/>
                          <a:cs typeface="Times New Roman" pitchFamily="18" charset="0"/>
                          <a:hlinkClick r:id="rId6"/>
                        </a:rPr>
                        <a:t>&lt;body&gt;</a:t>
                      </a:r>
                      <a:endParaRPr lang="en-US" sz="2000">
                        <a:latin typeface="Times New Roman" pitchFamily="18" charset="0"/>
                        <a:cs typeface="Times New Roman" pitchFamily="18" charset="0"/>
                      </a:endParaRPr>
                    </a:p>
                  </a:txBody>
                  <a:tcPr anchor="ctr"/>
                </a:tc>
                <a:tc>
                  <a:txBody>
                    <a:bodyPr/>
                    <a:lstStyle/>
                    <a:p>
                      <a:r>
                        <a:rPr lang="en-US" sz="2000">
                          <a:latin typeface="Times New Roman" pitchFamily="18" charset="0"/>
                          <a:cs typeface="Times New Roman" pitchFamily="18" charset="0"/>
                        </a:rPr>
                        <a:t>Defines the document's body</a:t>
                      </a:r>
                    </a:p>
                  </a:txBody>
                  <a:tcPr anchor="ctr"/>
                </a:tc>
                <a:extLst>
                  <a:ext uri="{0D108BD9-81ED-4DB2-BD59-A6C34878D82A}">
                    <a16:rowId xmlns:a16="http://schemas.microsoft.com/office/drawing/2014/main" val="10005"/>
                  </a:ext>
                </a:extLst>
              </a:tr>
              <a:tr h="370840">
                <a:tc>
                  <a:txBody>
                    <a:bodyPr/>
                    <a:lstStyle/>
                    <a:p>
                      <a:r>
                        <a:rPr lang="en-US" sz="2000">
                          <a:latin typeface="Times New Roman" pitchFamily="18" charset="0"/>
                          <a:cs typeface="Times New Roman" pitchFamily="18" charset="0"/>
                          <a:hlinkClick r:id="rId7"/>
                        </a:rPr>
                        <a:t>&lt;h1&gt; to &lt;h6&gt;</a:t>
                      </a:r>
                      <a:endParaRPr lang="en-US" sz="2000">
                        <a:latin typeface="Times New Roman" pitchFamily="18" charset="0"/>
                        <a:cs typeface="Times New Roman" pitchFamily="18" charset="0"/>
                      </a:endParaRPr>
                    </a:p>
                  </a:txBody>
                  <a:tcPr anchor="ctr"/>
                </a:tc>
                <a:tc>
                  <a:txBody>
                    <a:bodyPr/>
                    <a:lstStyle/>
                    <a:p>
                      <a:r>
                        <a:rPr lang="en-US" sz="2000">
                          <a:latin typeface="Times New Roman" pitchFamily="18" charset="0"/>
                          <a:cs typeface="Times New Roman" pitchFamily="18" charset="0"/>
                        </a:rPr>
                        <a:t>Defines HTML headings</a:t>
                      </a:r>
                    </a:p>
                  </a:txBody>
                  <a:tcPr anchor="ctr"/>
                </a:tc>
                <a:extLst>
                  <a:ext uri="{0D108BD9-81ED-4DB2-BD59-A6C34878D82A}">
                    <a16:rowId xmlns:a16="http://schemas.microsoft.com/office/drawing/2014/main" val="10006"/>
                  </a:ext>
                </a:extLst>
              </a:tr>
              <a:tr h="370840">
                <a:tc>
                  <a:txBody>
                    <a:bodyPr/>
                    <a:lstStyle/>
                    <a:p>
                      <a:r>
                        <a:rPr lang="en-US" sz="2000">
                          <a:latin typeface="Times New Roman" pitchFamily="18" charset="0"/>
                          <a:cs typeface="Times New Roman" pitchFamily="18" charset="0"/>
                          <a:hlinkClick r:id="rId8"/>
                        </a:rPr>
                        <a:t>&lt;p&gt;</a:t>
                      </a:r>
                      <a:endParaRPr lang="en-US" sz="2000">
                        <a:latin typeface="Times New Roman" pitchFamily="18" charset="0"/>
                        <a:cs typeface="Times New Roman" pitchFamily="18" charset="0"/>
                      </a:endParaRPr>
                    </a:p>
                  </a:txBody>
                  <a:tcPr anchor="ctr"/>
                </a:tc>
                <a:tc>
                  <a:txBody>
                    <a:bodyPr/>
                    <a:lstStyle/>
                    <a:p>
                      <a:r>
                        <a:rPr lang="en-US" sz="2000">
                          <a:latin typeface="Times New Roman" pitchFamily="18" charset="0"/>
                          <a:cs typeface="Times New Roman" pitchFamily="18" charset="0"/>
                        </a:rPr>
                        <a:t>Defines a paragraph</a:t>
                      </a:r>
                    </a:p>
                  </a:txBody>
                  <a:tcPr anchor="ctr"/>
                </a:tc>
                <a:extLst>
                  <a:ext uri="{0D108BD9-81ED-4DB2-BD59-A6C34878D82A}">
                    <a16:rowId xmlns:a16="http://schemas.microsoft.com/office/drawing/2014/main" val="10007"/>
                  </a:ext>
                </a:extLst>
              </a:tr>
              <a:tr h="370840">
                <a:tc>
                  <a:txBody>
                    <a:bodyPr/>
                    <a:lstStyle/>
                    <a:p>
                      <a:r>
                        <a:rPr lang="en-US" sz="2000">
                          <a:latin typeface="Times New Roman" pitchFamily="18" charset="0"/>
                          <a:cs typeface="Times New Roman" pitchFamily="18" charset="0"/>
                          <a:hlinkClick r:id="rId9"/>
                        </a:rPr>
                        <a:t>&lt;br&gt;</a:t>
                      </a:r>
                      <a:endParaRPr lang="en-US" sz="2000">
                        <a:latin typeface="Times New Roman" pitchFamily="18" charset="0"/>
                        <a:cs typeface="Times New Roman" pitchFamily="18" charset="0"/>
                      </a:endParaRPr>
                    </a:p>
                  </a:txBody>
                  <a:tcPr anchor="ctr"/>
                </a:tc>
                <a:tc>
                  <a:txBody>
                    <a:bodyPr/>
                    <a:lstStyle/>
                    <a:p>
                      <a:r>
                        <a:rPr lang="en-US" sz="2000">
                          <a:latin typeface="Times New Roman" pitchFamily="18" charset="0"/>
                          <a:cs typeface="Times New Roman" pitchFamily="18" charset="0"/>
                        </a:rPr>
                        <a:t>Inserts a single line break</a:t>
                      </a:r>
                    </a:p>
                  </a:txBody>
                  <a:tcPr anchor="ctr"/>
                </a:tc>
                <a:extLst>
                  <a:ext uri="{0D108BD9-81ED-4DB2-BD59-A6C34878D82A}">
                    <a16:rowId xmlns:a16="http://schemas.microsoft.com/office/drawing/2014/main" val="10008"/>
                  </a:ext>
                </a:extLst>
              </a:tr>
              <a:tr h="370840">
                <a:tc>
                  <a:txBody>
                    <a:bodyPr/>
                    <a:lstStyle/>
                    <a:p>
                      <a:r>
                        <a:rPr lang="en-US" sz="2000">
                          <a:latin typeface="Times New Roman" pitchFamily="18" charset="0"/>
                          <a:cs typeface="Times New Roman" pitchFamily="18" charset="0"/>
                          <a:hlinkClick r:id="rId10"/>
                        </a:rPr>
                        <a:t>&lt;hr&gt;</a:t>
                      </a:r>
                      <a:endParaRPr lang="en-US" sz="2000">
                        <a:latin typeface="Times New Roman" pitchFamily="18" charset="0"/>
                        <a:cs typeface="Times New Roman" pitchFamily="18" charset="0"/>
                      </a:endParaRPr>
                    </a:p>
                  </a:txBody>
                  <a:tcPr anchor="ctr"/>
                </a:tc>
                <a:tc>
                  <a:txBody>
                    <a:bodyPr/>
                    <a:lstStyle/>
                    <a:p>
                      <a:r>
                        <a:rPr lang="en-US" sz="2000">
                          <a:latin typeface="Times New Roman" pitchFamily="18" charset="0"/>
                          <a:cs typeface="Times New Roman" pitchFamily="18" charset="0"/>
                        </a:rPr>
                        <a:t>Defines a thematic change in the content</a:t>
                      </a:r>
                    </a:p>
                  </a:txBody>
                  <a:tcPr anchor="ctr"/>
                </a:tc>
                <a:extLst>
                  <a:ext uri="{0D108BD9-81ED-4DB2-BD59-A6C34878D82A}">
                    <a16:rowId xmlns:a16="http://schemas.microsoft.com/office/drawing/2014/main" val="10009"/>
                  </a:ext>
                </a:extLst>
              </a:tr>
              <a:tr h="370840">
                <a:tc>
                  <a:txBody>
                    <a:bodyPr/>
                    <a:lstStyle/>
                    <a:p>
                      <a:r>
                        <a:rPr lang="en-US" sz="2000">
                          <a:latin typeface="Times New Roman" pitchFamily="18" charset="0"/>
                          <a:cs typeface="Times New Roman" pitchFamily="18" charset="0"/>
                          <a:hlinkClick r:id="rId11"/>
                        </a:rPr>
                        <a:t>&lt;!--...--&gt;</a:t>
                      </a:r>
                      <a:endParaRPr lang="en-US" sz="2000">
                        <a:latin typeface="Times New Roman" pitchFamily="18" charset="0"/>
                        <a:cs typeface="Times New Roman" pitchFamily="18" charset="0"/>
                      </a:endParaRPr>
                    </a:p>
                  </a:txBody>
                  <a:tcPr anchor="ctr"/>
                </a:tc>
                <a:tc>
                  <a:txBody>
                    <a:bodyPr/>
                    <a:lstStyle/>
                    <a:p>
                      <a:r>
                        <a:rPr lang="en-US" sz="2000" dirty="0">
                          <a:latin typeface="Times New Roman" pitchFamily="18" charset="0"/>
                          <a:cs typeface="Times New Roman" pitchFamily="18" charset="0"/>
                        </a:rPr>
                        <a:t>Defines a comment</a:t>
                      </a:r>
                    </a:p>
                  </a:txBody>
                  <a:tcPr anchor="ctr"/>
                </a:tc>
                <a:extLst>
                  <a:ext uri="{0D108BD9-81ED-4DB2-BD59-A6C34878D82A}">
                    <a16:rowId xmlns:a16="http://schemas.microsoft.com/office/drawing/2014/main" val="10010"/>
                  </a:ext>
                </a:extLst>
              </a:tr>
            </a:tbl>
          </a:graphicData>
        </a:graphic>
      </p:graphicFrame>
      <p:sp>
        <p:nvSpPr>
          <p:cNvPr id="5" name="Date Placeholder 4"/>
          <p:cNvSpPr>
            <a:spLocks noGrp="1"/>
          </p:cNvSpPr>
          <p:nvPr>
            <p:ph type="dt" sz="half" idx="10"/>
          </p:nvPr>
        </p:nvSpPr>
        <p:spPr/>
        <p:txBody>
          <a:bodyPr/>
          <a:lstStyle/>
          <a:p>
            <a:fld id="{21204C73-96FE-4BEC-B138-F3427E88EE01}" type="datetime1">
              <a:rPr lang="en-US" smtClean="0"/>
              <a:pPr/>
              <a:t>1/14/2025</a:t>
            </a:fld>
            <a:endParaRPr lang="en-US"/>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Times New Roman" pitchFamily="18" charset="0"/>
                <a:cs typeface="Times New Roman" pitchFamily="18" charset="0"/>
              </a:rPr>
              <a:t>Common HTML tags</a:t>
            </a:r>
            <a:br>
              <a:rPr lang="en-US" sz="3600" b="1"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76400"/>
            <a:ext cx="8229600" cy="4525963"/>
          </a:xfrm>
        </p:spPr>
        <p:txBody>
          <a:bodyPr>
            <a:noAutofit/>
          </a:bodyPr>
          <a:lstStyle/>
          <a:p>
            <a:r>
              <a:rPr lang="en-US" sz="2400" b="1" dirty="0">
                <a:latin typeface="Times New Roman" pitchFamily="18" charset="0"/>
                <a:cs typeface="Times New Roman" pitchFamily="18" charset="0"/>
              </a:rPr>
              <a:t>&lt;html&gt; :</a:t>
            </a:r>
            <a:r>
              <a:rPr lang="en-US" sz="2400" dirty="0">
                <a:latin typeface="Times New Roman" pitchFamily="18" charset="0"/>
                <a:cs typeface="Times New Roman" pitchFamily="18" charset="0"/>
              </a:rPr>
              <a:t> Every html file starts with &lt;html&gt; tag. This tag tells the browser that content of the file is in html format.</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Syntax:</a:t>
            </a:r>
            <a:r>
              <a:rPr lang="en-US" sz="2400" dirty="0">
                <a:latin typeface="Times New Roman" pitchFamily="18" charset="0"/>
                <a:cs typeface="Times New Roman" pitchFamily="18" charset="0"/>
              </a:rPr>
              <a:t> &lt;html&gt;.........&lt;/html&gt;</a:t>
            </a:r>
          </a:p>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&lt;head&gt; :</a:t>
            </a:r>
            <a:r>
              <a:rPr lang="en-US" sz="2400" dirty="0">
                <a:latin typeface="Times New Roman" pitchFamily="18" charset="0"/>
                <a:cs typeface="Times New Roman" pitchFamily="18" charset="0"/>
              </a:rPr>
              <a:t> The &lt;head&gt; tag is used to indicate header area of the document.</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Syntax:</a:t>
            </a:r>
            <a:r>
              <a:rPr lang="en-US" sz="2400" dirty="0">
                <a:latin typeface="Times New Roman" pitchFamily="18" charset="0"/>
                <a:cs typeface="Times New Roman" pitchFamily="18" charset="0"/>
              </a:rPr>
              <a:t> &lt;head&gt;.........&lt;/head&gt;</a:t>
            </a: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E219B6D5-52D7-4863-B103-FE5A6930DF6F}" type="datetime1">
              <a:rPr lang="en-US" smtClean="0"/>
              <a:pPr/>
              <a:t>1/14/2025</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blinds(horizontal)">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blinds(horizontal)">
                                      <p:cBhvr>
                                        <p:cTn id="2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Times New Roman" pitchFamily="18" charset="0"/>
                <a:cs typeface="Times New Roman" pitchFamily="18" charset="0"/>
              </a:rPr>
              <a:t>Common HTML tags</a:t>
            </a:r>
            <a:br>
              <a:rPr lang="en-US" sz="3600" b="1"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525963"/>
          </a:xfrm>
        </p:spPr>
        <p:txBody>
          <a:bodyPr>
            <a:noAutofit/>
          </a:bodyPr>
          <a:lstStyle/>
          <a:p>
            <a:r>
              <a:rPr lang="en-US" sz="2400" b="1" dirty="0">
                <a:latin typeface="Times New Roman" pitchFamily="18" charset="0"/>
                <a:cs typeface="Times New Roman" pitchFamily="18" charset="0"/>
              </a:rPr>
              <a:t>&lt;title&gt; :</a:t>
            </a:r>
            <a:r>
              <a:rPr lang="en-US" sz="2400" dirty="0">
                <a:latin typeface="Times New Roman" pitchFamily="18" charset="0"/>
                <a:cs typeface="Times New Roman" pitchFamily="18" charset="0"/>
              </a:rPr>
              <a:t> The &lt;title&gt; tag is used to display text on the title bar of the browser.</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Syntax:</a:t>
            </a:r>
            <a:r>
              <a:rPr lang="en-US" sz="2400" dirty="0">
                <a:latin typeface="Times New Roman" pitchFamily="18" charset="0"/>
                <a:cs typeface="Times New Roman" pitchFamily="18" charset="0"/>
              </a:rPr>
              <a:t> &lt;title&gt;.........&lt;/title&gt;</a:t>
            </a: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&lt;body&gt; :</a:t>
            </a:r>
            <a:r>
              <a:rPr lang="en-US" sz="2400" dirty="0">
                <a:latin typeface="Times New Roman" pitchFamily="18" charset="0"/>
                <a:cs typeface="Times New Roman" pitchFamily="18" charset="0"/>
              </a:rPr>
              <a:t> The &lt;body&gt; tag contains actual content of the web page.</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Syntax:</a:t>
            </a:r>
            <a:r>
              <a:rPr lang="en-US" sz="2400" dirty="0">
                <a:latin typeface="Times New Roman" pitchFamily="18" charset="0"/>
                <a:cs typeface="Times New Roman" pitchFamily="18" charset="0"/>
              </a:rPr>
              <a:t> &lt;body&gt;.........&lt;/body&gt;</a:t>
            </a: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75645259-E138-435C-9F04-3C5A1C6C4D1E}" type="datetime1">
              <a:rPr lang="en-US" smtClean="0"/>
              <a:pPr/>
              <a:t>1/14/2025</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Autofit/>
          </a:bodyPr>
          <a:lstStyle/>
          <a:p>
            <a:r>
              <a:rPr lang="en-US" sz="2800" b="1" dirty="0">
                <a:latin typeface="Times New Roman" pitchFamily="18" charset="0"/>
                <a:cs typeface="Times New Roman" pitchFamily="18" charset="0"/>
              </a:rPr>
              <a:t>Common HTML tags</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525963"/>
          </a:xfrm>
        </p:spPr>
        <p:txBody>
          <a:bodyPr>
            <a:noAutofit/>
          </a:bodyPr>
          <a:lstStyle/>
          <a:p>
            <a:r>
              <a:rPr lang="en-US" sz="2400" b="1" dirty="0">
                <a:latin typeface="Times New Roman" pitchFamily="18" charset="0"/>
                <a:cs typeface="Times New Roman" pitchFamily="18" charset="0"/>
              </a:rPr>
              <a:t>Comment tag:</a:t>
            </a:r>
            <a:r>
              <a:rPr lang="en-US" sz="2400" dirty="0">
                <a:latin typeface="Times New Roman" pitchFamily="18" charset="0"/>
                <a:cs typeface="Times New Roman" pitchFamily="18" charset="0"/>
              </a:rPr>
              <a:t> This tag is used to place the comments on the web page. Comments are not executed.</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Syntax:</a:t>
            </a:r>
            <a:r>
              <a:rPr lang="en-US" sz="2400" dirty="0">
                <a:latin typeface="Times New Roman" pitchFamily="18" charset="0"/>
                <a:cs typeface="Times New Roman" pitchFamily="18" charset="0"/>
              </a:rPr>
              <a:t> &lt;comment&gt;.......&lt;/comment&gt;</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All the browsers do not support comment tag. So, instead of a comment tag the delimiter tag is used.</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Syntax:</a:t>
            </a:r>
            <a:r>
              <a:rPr lang="en-US" sz="2400" dirty="0">
                <a:latin typeface="Times New Roman" pitchFamily="18" charset="0"/>
                <a:cs typeface="Times New Roman" pitchFamily="18" charset="0"/>
              </a:rPr>
              <a:t> &lt;!-- place comment here --&gt;</a:t>
            </a:r>
          </a:p>
          <a:p>
            <a:r>
              <a:rPr lang="en-US" sz="2400" b="1" dirty="0" err="1">
                <a:latin typeface="Times New Roman" pitchFamily="18" charset="0"/>
                <a:cs typeface="Times New Roman" pitchFamily="18" charset="0"/>
              </a:rPr>
              <a:t>Eg</a:t>
            </a:r>
            <a:r>
              <a:rPr lang="en-US" sz="2400" b="1" dirty="0">
                <a:latin typeface="Times New Roman" pitchFamily="18" charset="0"/>
                <a:cs typeface="Times New Roman" pitchFamily="18" charset="0"/>
              </a:rPr>
              <a:t>: </a:t>
            </a:r>
          </a:p>
          <a:p>
            <a:r>
              <a:rPr lang="en-US" sz="2400" dirty="0">
                <a:latin typeface="Times New Roman" pitchFamily="18" charset="0"/>
                <a:cs typeface="Times New Roman" pitchFamily="18" charset="0"/>
              </a:rPr>
              <a:t>&lt;!--This is a comment. Comments are not displayed in the browser--&gt;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&lt;p&gt;This is a paragraph.&lt;/p&gt; </a:t>
            </a:r>
          </a:p>
          <a:p>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FEAB0DC-180F-454F-BE87-14D2533390E6}" type="datetime1">
              <a:rPr lang="en-US" smtClean="0"/>
              <a:pPr/>
              <a:t>1/14/2025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linds(horizont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linds(horizontal)">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blinds(horizontal)">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blinds(horizontal)">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latin typeface="Times New Roman" pitchFamily="18" charset="0"/>
                <a:cs typeface="Times New Roman" pitchFamily="18" charset="0"/>
              </a:rPr>
              <a:t>HTML Basic Tags</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b="1" dirty="0">
                <a:latin typeface="Times New Roman" pitchFamily="18" charset="0"/>
                <a:cs typeface="Times New Roman" pitchFamily="18" charset="0"/>
              </a:rPr>
              <a:t>Heading Tag</a:t>
            </a:r>
          </a:p>
          <a:p>
            <a:pPr algn="just"/>
            <a:r>
              <a:rPr lang="en-US" sz="2400" dirty="0">
                <a:latin typeface="Times New Roman" pitchFamily="18" charset="0"/>
                <a:cs typeface="Times New Roman" pitchFamily="18" charset="0"/>
              </a:rPr>
              <a:t>Heading tag is used to define heading in the HTML document.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HTML has six levels of heading tag, which are &lt;h1&gt;, &lt;h2&gt;, &lt;h3&gt;, &lt;h4&gt;, &lt;h5&gt; and &lt;h6&gt;.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Heading tags are used in any order within the HTML document.</a:t>
            </a: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00E20AB1-A3A5-438D-88DD-0C649D08A9EC}" type="datetime1">
              <a:rPr lang="en-US" smtClean="0"/>
              <a:pPr/>
              <a:t>1/14/2025</a:t>
            </a:fld>
            <a:endParaRPr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92162"/>
          </a:xfrm>
        </p:spPr>
        <p:txBody>
          <a:bodyPr>
            <a:noAutofit/>
          </a:bodyPr>
          <a:lstStyle/>
          <a:p>
            <a:r>
              <a:rPr lang="en-US" sz="2800" b="1" dirty="0">
                <a:latin typeface="Times New Roman" pitchFamily="18" charset="0"/>
                <a:cs typeface="Times New Roman" pitchFamily="18" charset="0"/>
              </a:rPr>
              <a:t>Example: Heading Tag</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525963"/>
          </a:xfrm>
        </p:spPr>
        <p:txBody>
          <a:bodyPr>
            <a:noAutofit/>
          </a:bodyPr>
          <a:lstStyle/>
          <a:p>
            <a:r>
              <a:rPr lang="en-US" sz="2400" dirty="0">
                <a:latin typeface="Times New Roman" pitchFamily="18" charset="0"/>
                <a:cs typeface="Times New Roman" pitchFamily="18" charset="0"/>
              </a:rPr>
              <a:t>&lt;!DOCTYPE html&gt;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&lt;html&gt;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&lt;head&gt;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&lt;title&gt;Example of Heading Tag&lt;/title&gt;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&lt;/head&gt;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&lt;body&gt;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&lt;h1&gt;</a:t>
            </a:r>
            <a:r>
              <a:rPr lang="en-US" sz="2400" dirty="0" err="1">
                <a:latin typeface="Times New Roman" pitchFamily="18" charset="0"/>
                <a:cs typeface="Times New Roman" pitchFamily="18" charset="0"/>
              </a:rPr>
              <a:t>CareerRide</a:t>
            </a:r>
            <a:r>
              <a:rPr lang="en-US" sz="2400" dirty="0">
                <a:latin typeface="Times New Roman" pitchFamily="18" charset="0"/>
                <a:cs typeface="Times New Roman" pitchFamily="18" charset="0"/>
              </a:rPr>
              <a:t> Info&lt;/h1&gt;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&lt;h2&gt;</a:t>
            </a:r>
            <a:r>
              <a:rPr lang="en-US" sz="2400" dirty="0" err="1">
                <a:latin typeface="Times New Roman" pitchFamily="18" charset="0"/>
                <a:cs typeface="Times New Roman" pitchFamily="18" charset="0"/>
              </a:rPr>
              <a:t>CareerRide</a:t>
            </a:r>
            <a:r>
              <a:rPr lang="en-US" sz="2400" dirty="0">
                <a:latin typeface="Times New Roman" pitchFamily="18" charset="0"/>
                <a:cs typeface="Times New Roman" pitchFamily="18" charset="0"/>
              </a:rPr>
              <a:t> Info&lt;/h2&gt;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&lt;h3&gt;</a:t>
            </a:r>
            <a:r>
              <a:rPr lang="en-US" sz="2400" dirty="0" err="1">
                <a:latin typeface="Times New Roman" pitchFamily="18" charset="0"/>
                <a:cs typeface="Times New Roman" pitchFamily="18" charset="0"/>
              </a:rPr>
              <a:t>CareerRide</a:t>
            </a:r>
            <a:r>
              <a:rPr lang="en-US" sz="2400" dirty="0">
                <a:latin typeface="Times New Roman" pitchFamily="18" charset="0"/>
                <a:cs typeface="Times New Roman" pitchFamily="18" charset="0"/>
              </a:rPr>
              <a:t> Info&lt;/h3&gt;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&lt;h4&gt;</a:t>
            </a:r>
            <a:r>
              <a:rPr lang="en-US" sz="2400" dirty="0" err="1">
                <a:latin typeface="Times New Roman" pitchFamily="18" charset="0"/>
                <a:cs typeface="Times New Roman" pitchFamily="18" charset="0"/>
              </a:rPr>
              <a:t>CareerRide</a:t>
            </a:r>
            <a:r>
              <a:rPr lang="en-US" sz="2400" dirty="0">
                <a:latin typeface="Times New Roman" pitchFamily="18" charset="0"/>
                <a:cs typeface="Times New Roman" pitchFamily="18" charset="0"/>
              </a:rPr>
              <a:t> Info&lt;/h4&gt;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&lt;h5&gt;</a:t>
            </a:r>
            <a:r>
              <a:rPr lang="en-US" sz="2400" dirty="0" err="1">
                <a:latin typeface="Times New Roman" pitchFamily="18" charset="0"/>
                <a:cs typeface="Times New Roman" pitchFamily="18" charset="0"/>
              </a:rPr>
              <a:t>CareerRide</a:t>
            </a:r>
            <a:r>
              <a:rPr lang="en-US" sz="2400" dirty="0">
                <a:latin typeface="Times New Roman" pitchFamily="18" charset="0"/>
                <a:cs typeface="Times New Roman" pitchFamily="18" charset="0"/>
              </a:rPr>
              <a:t> Info&lt;/h5&gt;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&lt;h6&gt;</a:t>
            </a:r>
            <a:r>
              <a:rPr lang="en-US" sz="2400" dirty="0" err="1">
                <a:latin typeface="Times New Roman" pitchFamily="18" charset="0"/>
                <a:cs typeface="Times New Roman" pitchFamily="18" charset="0"/>
              </a:rPr>
              <a:t>CareerRide</a:t>
            </a:r>
            <a:r>
              <a:rPr lang="en-US" sz="2400" dirty="0">
                <a:latin typeface="Times New Roman" pitchFamily="18" charset="0"/>
                <a:cs typeface="Times New Roman" pitchFamily="18" charset="0"/>
              </a:rPr>
              <a:t> Info&lt;/h6&gt;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&lt;/body&gt;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&lt;/html&gt;</a:t>
            </a:r>
          </a:p>
        </p:txBody>
      </p:sp>
      <p:sp>
        <p:nvSpPr>
          <p:cNvPr id="4" name="Rectangle 3"/>
          <p:cNvSpPr/>
          <p:nvPr/>
        </p:nvSpPr>
        <p:spPr>
          <a:xfrm>
            <a:off x="6019800" y="3048000"/>
            <a:ext cx="2743200" cy="2743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descr="heading tag"/>
          <p:cNvPicPr>
            <a:picLocks noChangeAspect="1" noChangeArrowheads="1"/>
          </p:cNvPicPr>
          <p:nvPr/>
        </p:nvPicPr>
        <p:blipFill>
          <a:blip r:embed="rId2" cstate="print"/>
          <a:srcRect/>
          <a:stretch>
            <a:fillRect/>
          </a:stretch>
        </p:blipFill>
        <p:spPr bwMode="auto">
          <a:xfrm>
            <a:off x="6248400" y="3352800"/>
            <a:ext cx="2333625" cy="2409826"/>
          </a:xfrm>
          <a:prstGeom prst="rect">
            <a:avLst/>
          </a:prstGeom>
          <a:noFill/>
        </p:spPr>
      </p:pic>
      <p:sp>
        <p:nvSpPr>
          <p:cNvPr id="6" name="Date Placeholder 5"/>
          <p:cNvSpPr>
            <a:spLocks noGrp="1"/>
          </p:cNvSpPr>
          <p:nvPr>
            <p:ph type="dt" sz="half" idx="10"/>
          </p:nvPr>
        </p:nvSpPr>
        <p:spPr/>
        <p:txBody>
          <a:bodyPr/>
          <a:lstStyle/>
          <a:p>
            <a:fld id="{72C5B19F-785C-4772-8C0A-796FAAB23F03}" type="datetime1">
              <a:rPr lang="en-US" smtClean="0"/>
              <a:pPr/>
              <a:t>1/14/2025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2290"/>
                                        </p:tgtEl>
                                        <p:attrNameLst>
                                          <p:attrName>style.visibility</p:attrName>
                                        </p:attrNameLst>
                                      </p:cBhvr>
                                      <p:to>
                                        <p:strVal val="visible"/>
                                      </p:to>
                                    </p:set>
                                    <p:animEffect transition="in" filter="blinds(horizontal)">
                                      <p:cBhvr>
                                        <p:cTn id="12" dur="500"/>
                                        <p:tgtEl>
                                          <p:spTgt spid="122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latin typeface="Times New Roman" pitchFamily="18" charset="0"/>
                <a:cs typeface="Times New Roman" pitchFamily="18" charset="0"/>
              </a:rPr>
              <a:t>Paragraph Tag</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itchFamily="18" charset="0"/>
                <a:cs typeface="Times New Roman" pitchFamily="18" charset="0"/>
              </a:rPr>
              <a:t>Paragraph tag is used to create paragraph.</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In this, the end tag is omitted or is optional because whenever a new paragraph starts previous paragraph is already ended.</a:t>
            </a:r>
          </a:p>
          <a:p>
            <a:pPr algn="just"/>
            <a:endParaRPr lang="en-US" sz="2400" b="1" dirty="0">
              <a:latin typeface="Times New Roman" pitchFamily="18" charset="0"/>
              <a:cs typeface="Times New Roman" pitchFamily="18" charset="0"/>
            </a:endParaRPr>
          </a:p>
          <a:p>
            <a:pPr algn="just"/>
            <a:r>
              <a:rPr lang="en-US" sz="2400" b="1" dirty="0">
                <a:latin typeface="Times New Roman" pitchFamily="18" charset="0"/>
                <a:cs typeface="Times New Roman" pitchFamily="18" charset="0"/>
              </a:rPr>
              <a:t>Syntax:</a:t>
            </a:r>
            <a:r>
              <a:rPr lang="en-US" sz="2400" dirty="0">
                <a:latin typeface="Times New Roman" pitchFamily="18" charset="0"/>
                <a:cs typeface="Times New Roman" pitchFamily="18" charset="0"/>
              </a:rPr>
              <a:t> &lt;p&gt;Write content here&lt;/p&gt;</a:t>
            </a:r>
          </a:p>
        </p:txBody>
      </p:sp>
      <p:sp>
        <p:nvSpPr>
          <p:cNvPr id="4" name="Date Placeholder 3"/>
          <p:cNvSpPr>
            <a:spLocks noGrp="1"/>
          </p:cNvSpPr>
          <p:nvPr>
            <p:ph type="dt" sz="half" idx="10"/>
          </p:nvPr>
        </p:nvSpPr>
        <p:spPr/>
        <p:txBody>
          <a:bodyPr/>
          <a:lstStyle/>
          <a:p>
            <a:fld id="{37D24BF8-2C72-4B59-AC3A-52BF3362DD87}" type="datetime1">
              <a:rPr lang="en-US" smtClean="0"/>
              <a:pPr/>
              <a:t>1/14/2025</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I</a:t>
            </a:r>
            <a:r>
              <a:rPr lang="en-US" sz="3600" b="1">
                <a:latin typeface="Times New Roman" pitchFamily="18" charset="0"/>
                <a:cs typeface="Times New Roman" pitchFamily="18" charset="0"/>
              </a:rPr>
              <a:t>nternet </a:t>
            </a:r>
            <a:r>
              <a:rPr lang="en-US" sz="3600" b="1" dirty="0">
                <a:latin typeface="Times New Roman" pitchFamily="18" charset="0"/>
                <a:cs typeface="Times New Roman" pitchFamily="18" charset="0"/>
              </a:rPr>
              <a:t>and www</a:t>
            </a:r>
            <a:endParaRPr lang="en-US" sz="3600" b="1" dirty="0"/>
          </a:p>
        </p:txBody>
      </p:sp>
      <p:sp>
        <p:nvSpPr>
          <p:cNvPr id="3" name="Content Placeholder 2"/>
          <p:cNvSpPr>
            <a:spLocks noGrp="1"/>
          </p:cNvSpPr>
          <p:nvPr>
            <p:ph idx="1"/>
          </p:nvPr>
        </p:nvSpPr>
        <p:spPr>
          <a:xfrm>
            <a:off x="457200" y="1600200"/>
            <a:ext cx="4114800" cy="4572000"/>
          </a:xfrm>
        </p:spPr>
        <p:txBody>
          <a:bodyPr>
            <a:normAutofit lnSpcReduction="10000"/>
          </a:bodyPr>
          <a:lstStyle/>
          <a:p>
            <a:pPr algn="just"/>
            <a:r>
              <a:rPr lang="en-US" sz="2800" b="1" dirty="0">
                <a:latin typeface="Times New Roman" pitchFamily="18" charset="0"/>
                <a:cs typeface="Times New Roman" pitchFamily="18" charset="0"/>
              </a:rPr>
              <a:t>What is Internet?</a:t>
            </a:r>
          </a:p>
          <a:p>
            <a:pPr algn="just"/>
            <a:r>
              <a:rPr lang="en-US" sz="2800" dirty="0">
                <a:latin typeface="Times New Roman" pitchFamily="18" charset="0"/>
                <a:cs typeface="Times New Roman" pitchFamily="18" charset="0"/>
              </a:rPr>
              <a:t>A network of networks based on the TCP/IP communications protocol.</a:t>
            </a:r>
          </a:p>
          <a:p>
            <a:pPr algn="just"/>
            <a:r>
              <a:rPr lang="en-US" sz="2800" dirty="0">
                <a:latin typeface="Times New Roman" pitchFamily="18" charset="0"/>
                <a:cs typeface="Times New Roman" pitchFamily="18" charset="0"/>
              </a:rPr>
              <a:t>International network of computer which is linked  by </a:t>
            </a:r>
            <a:r>
              <a:rPr lang="en-US" sz="2800" dirty="0" err="1">
                <a:latin typeface="Times New Roman" pitchFamily="18" charset="0"/>
                <a:cs typeface="Times New Roman" pitchFamily="18" charset="0"/>
              </a:rPr>
              <a:t>wires,cables,radio</a:t>
            </a:r>
            <a:r>
              <a:rPr lang="en-US" sz="2800" dirty="0">
                <a:latin typeface="Times New Roman" pitchFamily="18" charset="0"/>
                <a:cs typeface="Times New Roman" pitchFamily="18" charset="0"/>
              </a:rPr>
              <a:t> waves and satellites of the telecom system.</a:t>
            </a:r>
          </a:p>
        </p:txBody>
      </p:sp>
      <p:pic>
        <p:nvPicPr>
          <p:cNvPr id="1026" name="Picture 2" descr="Image result for what is internet"/>
          <p:cNvPicPr>
            <a:picLocks noChangeAspect="1" noChangeArrowheads="1"/>
          </p:cNvPicPr>
          <p:nvPr/>
        </p:nvPicPr>
        <p:blipFill>
          <a:blip r:embed="rId2" cstate="print"/>
          <a:srcRect/>
          <a:stretch>
            <a:fillRect/>
          </a:stretch>
        </p:blipFill>
        <p:spPr bwMode="auto">
          <a:xfrm>
            <a:off x="4648200" y="1447800"/>
            <a:ext cx="4495800" cy="3429000"/>
          </a:xfrm>
          <a:prstGeom prst="rect">
            <a:avLst/>
          </a:prstGeom>
          <a:noFill/>
        </p:spPr>
      </p:pic>
      <p:sp>
        <p:nvSpPr>
          <p:cNvPr id="5" name="Date Placeholder 4"/>
          <p:cNvSpPr>
            <a:spLocks noGrp="1"/>
          </p:cNvSpPr>
          <p:nvPr>
            <p:ph type="dt" sz="half" idx="10"/>
          </p:nvPr>
        </p:nvSpPr>
        <p:spPr/>
        <p:txBody>
          <a:bodyPr/>
          <a:lstStyle/>
          <a:p>
            <a:fld id="{7A59BA9F-FFB1-4997-A259-E26CCA44CB55}" type="datetime1">
              <a:rPr lang="en-US" smtClean="0"/>
              <a:pPr/>
              <a:t>1/14/2025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ox(in)">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ox(in)">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err="1">
                <a:latin typeface="Times New Roman" pitchFamily="18" charset="0"/>
                <a:cs typeface="Times New Roman" pitchFamily="18" charset="0"/>
              </a:rPr>
              <a:t>Eg</a:t>
            </a:r>
            <a:r>
              <a:rPr lang="en-US" sz="2800" b="1" dirty="0">
                <a:latin typeface="Times New Roman" pitchFamily="18" charset="0"/>
                <a:cs typeface="Times New Roman" pitchFamily="18" charset="0"/>
              </a:rPr>
              <a:t>: Paragraph Tag</a:t>
            </a:r>
            <a:br>
              <a:rPr lang="en-US" sz="2800" b="1" dirty="0">
                <a:latin typeface="Times New Roman" pitchFamily="18" charset="0"/>
                <a:cs typeface="Times New Roman" pitchFamily="18" charset="0"/>
              </a:rPr>
            </a:br>
            <a:endParaRPr lang="en-US" sz="2800" dirty="0"/>
          </a:p>
        </p:txBody>
      </p:sp>
      <p:sp>
        <p:nvSpPr>
          <p:cNvPr id="3" name="Content Placeholder 2"/>
          <p:cNvSpPr>
            <a:spLocks noGrp="1"/>
          </p:cNvSpPr>
          <p:nvPr>
            <p:ph idx="1"/>
          </p:nvPr>
        </p:nvSpPr>
        <p:spPr>
          <a:xfrm>
            <a:off x="304800" y="1066800"/>
            <a:ext cx="8229600" cy="4525963"/>
          </a:xfrm>
        </p:spPr>
        <p:txBody>
          <a:bodyPr>
            <a:noAutofit/>
          </a:bodyPr>
          <a:lstStyle/>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&lt;!DOCTYPE html&gt;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&lt;html&gt;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&lt;head&gt;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&lt;title&gt;Example of Paragraph Tag&lt;/title&gt;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&lt;/head&gt;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&lt;body&gt;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&lt;p&gt;This is the first paragraph.........&lt;/p&gt;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&lt;p&gt;This is the second paragraph........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&lt;p&gt;This is the third paragraph........&lt;/p&gt;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&lt;/body&gt;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&lt;/html&gt;</a:t>
            </a:r>
          </a:p>
        </p:txBody>
      </p:sp>
      <p:sp>
        <p:nvSpPr>
          <p:cNvPr id="4" name="Rectangle 3"/>
          <p:cNvSpPr/>
          <p:nvPr/>
        </p:nvSpPr>
        <p:spPr>
          <a:xfrm>
            <a:off x="5562600" y="5181600"/>
            <a:ext cx="33528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Times New Roman" pitchFamily="18" charset="0"/>
                <a:cs typeface="Times New Roman" pitchFamily="18" charset="0"/>
              </a:rPr>
              <a:t>Output:</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This is the first paragraph.........</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This is the second paragraph........</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This is the third paragraph........</a:t>
            </a:r>
          </a:p>
        </p:txBody>
      </p:sp>
      <p:sp>
        <p:nvSpPr>
          <p:cNvPr id="5" name="Date Placeholder 4"/>
          <p:cNvSpPr>
            <a:spLocks noGrp="1"/>
          </p:cNvSpPr>
          <p:nvPr>
            <p:ph type="dt" sz="half" idx="10"/>
          </p:nvPr>
        </p:nvSpPr>
        <p:spPr/>
        <p:txBody>
          <a:bodyPr/>
          <a:lstStyle/>
          <a:p>
            <a:fld id="{EB8EEB5D-6AF0-4502-9C1E-DBAC9A4B3445}" type="datetime1">
              <a:rPr lang="en-US" smtClean="0"/>
              <a:pPr/>
              <a:t>1/14/2025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r>
              <a:rPr lang="en-US" sz="2800" b="1" dirty="0">
                <a:latin typeface="Times New Roman" pitchFamily="18" charset="0"/>
                <a:cs typeface="Times New Roman" pitchFamily="18" charset="0"/>
              </a:rPr>
              <a:t>Break Tag</a:t>
            </a:r>
            <a:br>
              <a:rPr lang="en-US" sz="2800" b="1" dirty="0">
                <a:latin typeface="Times New Roman" pitchFamily="18" charset="0"/>
                <a:cs typeface="Times New Roman" pitchFamily="18" charset="0"/>
              </a:rPr>
            </a:br>
            <a:endParaRPr lang="en-US" sz="2800" dirty="0"/>
          </a:p>
        </p:txBody>
      </p:sp>
      <p:sp>
        <p:nvSpPr>
          <p:cNvPr id="3" name="Content Placeholder 2"/>
          <p:cNvSpPr>
            <a:spLocks noGrp="1"/>
          </p:cNvSpPr>
          <p:nvPr>
            <p:ph idx="1"/>
          </p:nvPr>
        </p:nvSpPr>
        <p:spPr>
          <a:xfrm>
            <a:off x="381000" y="1219200"/>
            <a:ext cx="8229600" cy="4525963"/>
          </a:xfrm>
        </p:spPr>
        <p:txBody>
          <a:bodyPr>
            <a:noAutofit/>
          </a:bodyPr>
          <a:lstStyle/>
          <a:p>
            <a:r>
              <a:rPr lang="en-US" sz="2400" dirty="0">
                <a:latin typeface="Times New Roman" pitchFamily="18" charset="0"/>
                <a:cs typeface="Times New Roman" pitchFamily="18" charset="0"/>
              </a:rPr>
              <a:t>Break tag is used to insert </a:t>
            </a:r>
            <a:r>
              <a:rPr lang="en-US" sz="2400" b="1" dirty="0">
                <a:solidFill>
                  <a:srgbClr val="FF0000"/>
                </a:solidFill>
                <a:latin typeface="Times New Roman" pitchFamily="18" charset="0"/>
                <a:cs typeface="Times New Roman" pitchFamily="18" charset="0"/>
              </a:rPr>
              <a:t>a line break.</a:t>
            </a:r>
          </a:p>
          <a:p>
            <a:r>
              <a:rPr lang="en-US" sz="2400" dirty="0">
                <a:latin typeface="Times New Roman" pitchFamily="18" charset="0"/>
                <a:cs typeface="Times New Roman" pitchFamily="18" charset="0"/>
              </a:rPr>
              <a:t>It is an empty tag.</a:t>
            </a:r>
          </a:p>
          <a:p>
            <a:r>
              <a:rPr lang="en-US" sz="2400" b="1" dirty="0">
                <a:latin typeface="Times New Roman" pitchFamily="18" charset="0"/>
                <a:cs typeface="Times New Roman" pitchFamily="18" charset="0"/>
              </a:rPr>
              <a:t>Syntax:</a:t>
            </a:r>
            <a:r>
              <a:rPr lang="en-US" sz="2400" dirty="0">
                <a:latin typeface="Times New Roman" pitchFamily="18" charset="0"/>
                <a:cs typeface="Times New Roman" pitchFamily="18" charset="0"/>
              </a:rPr>
              <a:t> &lt;</a:t>
            </a:r>
            <a:r>
              <a:rPr lang="en-US" sz="2400" dirty="0" err="1">
                <a:latin typeface="Times New Roman" pitchFamily="18" charset="0"/>
                <a:cs typeface="Times New Roman" pitchFamily="18" charset="0"/>
              </a:rPr>
              <a:t>br</a:t>
            </a:r>
            <a:r>
              <a:rPr lang="en-US" sz="2400" dirty="0">
                <a:latin typeface="Times New Roman" pitchFamily="18" charset="0"/>
                <a:cs typeface="Times New Roman" pitchFamily="18" charset="0"/>
              </a:rPr>
              <a:t>&gt; or &lt;</a:t>
            </a:r>
            <a:r>
              <a:rPr lang="en-US" sz="2400" dirty="0" err="1">
                <a:latin typeface="Times New Roman" pitchFamily="18" charset="0"/>
                <a:cs typeface="Times New Roman" pitchFamily="18" charset="0"/>
              </a:rPr>
              <a:t>br</a:t>
            </a:r>
            <a:r>
              <a:rPr lang="en-US" sz="2400" dirty="0">
                <a:latin typeface="Times New Roman" pitchFamily="18" charset="0"/>
                <a:cs typeface="Times New Roman" pitchFamily="18" charset="0"/>
              </a:rPr>
              <a:t>/&gt; or &lt;/</a:t>
            </a:r>
            <a:r>
              <a:rPr lang="en-US" sz="2400" dirty="0" err="1">
                <a:latin typeface="Times New Roman" pitchFamily="18" charset="0"/>
                <a:cs typeface="Times New Roman" pitchFamily="18" charset="0"/>
              </a:rPr>
              <a:t>br</a:t>
            </a:r>
            <a:r>
              <a:rPr lang="en-US" sz="2400" dirty="0">
                <a:latin typeface="Times New Roman" pitchFamily="18" charset="0"/>
                <a:cs typeface="Times New Roman" pitchFamily="18" charset="0"/>
              </a:rPr>
              <a:t>&gt;</a:t>
            </a:r>
            <a:br>
              <a:rPr lang="en-US" sz="2400" dirty="0">
                <a:latin typeface="Times New Roman" pitchFamily="18" charset="0"/>
                <a:cs typeface="Times New Roman" pitchFamily="18" charset="0"/>
              </a:rPr>
            </a:br>
            <a:r>
              <a:rPr lang="en-US" sz="2400" b="1" dirty="0">
                <a:latin typeface="Times New Roman" pitchFamily="18" charset="0"/>
                <a:cs typeface="Times New Roman" pitchFamily="18" charset="0"/>
              </a:rPr>
              <a:t>Example: Break Tag</a:t>
            </a:r>
          </a:p>
          <a:p>
            <a:r>
              <a:rPr lang="en-US" sz="2400" dirty="0">
                <a:latin typeface="Times New Roman" pitchFamily="18" charset="0"/>
                <a:cs typeface="Times New Roman" pitchFamily="18" charset="0"/>
              </a:rPr>
              <a:t>&lt;!DOCTYPE html&gt;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&lt;html&gt;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&lt;head&gt;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&lt;title&gt;Example of Line-break Tag&lt;/title&gt;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&lt;/head&gt;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&lt;body&gt;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&lt;p&gt;This tag is used to insert a line break.&lt;/</a:t>
            </a:r>
            <a:r>
              <a:rPr lang="en-US" sz="2400" dirty="0" err="1">
                <a:latin typeface="Times New Roman" pitchFamily="18" charset="0"/>
                <a:cs typeface="Times New Roman" pitchFamily="18" charset="0"/>
              </a:rPr>
              <a:t>br</a:t>
            </a:r>
            <a:r>
              <a:rPr lang="en-US" sz="2400" dirty="0">
                <a:latin typeface="Times New Roman" pitchFamily="18" charset="0"/>
                <a:cs typeface="Times New Roman" pitchFamily="18" charset="0"/>
              </a:rPr>
              <a:t>&gt;It is empty tag.&lt;/p&gt;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&lt;/body&gt;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&lt;/html&gt;</a:t>
            </a:r>
          </a:p>
          <a:p>
            <a:endParaRPr lang="en-US" sz="2400" dirty="0">
              <a:latin typeface="Times New Roman" pitchFamily="18" charset="0"/>
              <a:cs typeface="Times New Roman" pitchFamily="18" charset="0"/>
            </a:endParaRPr>
          </a:p>
        </p:txBody>
      </p:sp>
      <p:sp>
        <p:nvSpPr>
          <p:cNvPr id="4" name="Rectangle 3"/>
          <p:cNvSpPr/>
          <p:nvPr/>
        </p:nvSpPr>
        <p:spPr>
          <a:xfrm>
            <a:off x="4876800" y="2590800"/>
            <a:ext cx="3886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latin typeface="Times New Roman" pitchFamily="18" charset="0"/>
                <a:cs typeface="Times New Roman" pitchFamily="18" charset="0"/>
              </a:rPr>
              <a:t>Output:</a:t>
            </a:r>
            <a:br>
              <a:rPr lang="en-US" dirty="0">
                <a:latin typeface="Times New Roman" pitchFamily="18" charset="0"/>
                <a:cs typeface="Times New Roman" pitchFamily="18" charset="0"/>
              </a:rPr>
            </a:br>
            <a:r>
              <a:rPr lang="en-US" dirty="0"/>
              <a:t> This tag is used to insert a line break.</a:t>
            </a:r>
            <a:br>
              <a:rPr lang="en-US" dirty="0"/>
            </a:br>
            <a:r>
              <a:rPr lang="en-US" dirty="0"/>
              <a:t>It is empty tag.</a:t>
            </a:r>
            <a:br>
              <a:rPr lang="en-US" dirty="0"/>
            </a:br>
            <a:endParaRPr lang="en-US"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fld id="{DAE958B5-B2A6-4F5F-B4B0-84213A0BEC1E}" type="datetime1">
              <a:rPr lang="en-US" smtClean="0"/>
              <a:pPr/>
              <a:t>1/14/2025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8229600" cy="990600"/>
          </a:xfrm>
        </p:spPr>
        <p:txBody>
          <a:bodyPr>
            <a:noAutofit/>
          </a:bodyPr>
          <a:lstStyle/>
          <a:p>
            <a:r>
              <a:rPr lang="en-US" sz="2800" b="1" dirty="0">
                <a:latin typeface="Times New Roman" pitchFamily="18" charset="0"/>
                <a:cs typeface="Times New Roman" pitchFamily="18" charset="0"/>
              </a:rPr>
              <a:t>Center Tag</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219200"/>
            <a:ext cx="8229600" cy="4525963"/>
          </a:xfrm>
        </p:spPr>
        <p:txBody>
          <a:bodyPr>
            <a:noAutofit/>
          </a:bodyPr>
          <a:lstStyle/>
          <a:p>
            <a:r>
              <a:rPr lang="en-US" sz="2400" dirty="0">
                <a:latin typeface="Times New Roman" pitchFamily="18" charset="0"/>
                <a:cs typeface="Times New Roman" pitchFamily="18" charset="0"/>
              </a:rPr>
              <a:t>Center tag is used to place the content in the center of a web page. </a:t>
            </a:r>
          </a:p>
          <a:p>
            <a:r>
              <a:rPr lang="en-US" sz="2400" b="1" dirty="0">
                <a:latin typeface="Times New Roman" pitchFamily="18" charset="0"/>
                <a:cs typeface="Times New Roman" pitchFamily="18" charset="0"/>
              </a:rPr>
              <a:t>Syntax:</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&lt;center&gt;</a:t>
            </a:r>
            <a:r>
              <a:rPr lang="en-US" sz="2400" dirty="0">
                <a:latin typeface="Times New Roman" pitchFamily="18" charset="0"/>
                <a:cs typeface="Times New Roman" pitchFamily="18" charset="0"/>
              </a:rPr>
              <a:t>content</a:t>
            </a:r>
            <a:r>
              <a:rPr lang="en-US" sz="2400" b="1" dirty="0">
                <a:latin typeface="Times New Roman" pitchFamily="18" charset="0"/>
                <a:cs typeface="Times New Roman" pitchFamily="18" charset="0"/>
              </a:rPr>
              <a:t>&lt;/center&gt; </a:t>
            </a:r>
          </a:p>
          <a:p>
            <a:r>
              <a:rPr lang="en-US" sz="2400" dirty="0">
                <a:latin typeface="Times New Roman" pitchFamily="18" charset="0"/>
                <a:cs typeface="Times New Roman" pitchFamily="18" charset="0"/>
              </a:rPr>
              <a:t>&lt;!DOCTYPE html&gt;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&lt;html&gt;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&lt;head&gt;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&lt;title&gt;Example of Center Tag&lt;/title&gt;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&lt;/head&gt;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&lt;body&gt;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&lt;center&gt;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&lt;p&gt;This is a paragraph.&lt;/p&gt; </a:t>
            </a:r>
            <a:br>
              <a:rPr lang="en-US" sz="2400" dirty="0">
                <a:latin typeface="Times New Roman" pitchFamily="18" charset="0"/>
                <a:cs typeface="Times New Roman" pitchFamily="18" charset="0"/>
              </a:rPr>
            </a:br>
            <a:r>
              <a:rPr lang="en-US" sz="2400" b="1" dirty="0">
                <a:latin typeface="Times New Roman" pitchFamily="18" charset="0"/>
                <a:cs typeface="Times New Roman" pitchFamily="18" charset="0"/>
              </a:rPr>
              <a:t>          &lt;/center&gt;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&lt;/body&gt;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&lt;/html&gt;</a:t>
            </a:r>
          </a:p>
        </p:txBody>
      </p:sp>
      <p:sp>
        <p:nvSpPr>
          <p:cNvPr id="4" name="Rectangle 3"/>
          <p:cNvSpPr/>
          <p:nvPr/>
        </p:nvSpPr>
        <p:spPr>
          <a:xfrm>
            <a:off x="3962400" y="2514600"/>
            <a:ext cx="51816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US" dirty="0"/>
            </a:br>
            <a:endParaRPr lang="en-US" dirty="0">
              <a:latin typeface="Times New Roman" pitchFamily="18" charset="0"/>
              <a:cs typeface="Times New Roman" pitchFamily="18" charset="0"/>
            </a:endParaRPr>
          </a:p>
        </p:txBody>
      </p:sp>
      <p:pic>
        <p:nvPicPr>
          <p:cNvPr id="1026" name="Picture 2" descr="center tag"/>
          <p:cNvPicPr>
            <a:picLocks noChangeAspect="1" noChangeArrowheads="1"/>
          </p:cNvPicPr>
          <p:nvPr/>
        </p:nvPicPr>
        <p:blipFill>
          <a:blip r:embed="rId2" cstate="print"/>
          <a:srcRect/>
          <a:stretch>
            <a:fillRect/>
          </a:stretch>
        </p:blipFill>
        <p:spPr bwMode="auto">
          <a:xfrm>
            <a:off x="3962400" y="2895600"/>
            <a:ext cx="5181599" cy="361951"/>
          </a:xfrm>
          <a:prstGeom prst="rect">
            <a:avLst/>
          </a:prstGeom>
          <a:noFill/>
        </p:spPr>
      </p:pic>
      <p:sp>
        <p:nvSpPr>
          <p:cNvPr id="6" name="Date Placeholder 5"/>
          <p:cNvSpPr>
            <a:spLocks noGrp="1"/>
          </p:cNvSpPr>
          <p:nvPr>
            <p:ph type="dt" sz="half" idx="10"/>
          </p:nvPr>
        </p:nvSpPr>
        <p:spPr/>
        <p:txBody>
          <a:bodyPr/>
          <a:lstStyle/>
          <a:p>
            <a:fld id="{01C696D9-B685-409A-8731-AAD7CFBBC88C}" type="datetime1">
              <a:rPr lang="en-US" smtClean="0"/>
              <a:pPr/>
              <a:t>1/14/2025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990600"/>
          </a:xfrm>
        </p:spPr>
        <p:txBody>
          <a:bodyPr>
            <a:noAutofit/>
          </a:bodyPr>
          <a:lstStyle/>
          <a:p>
            <a:r>
              <a:rPr lang="en-US" sz="2800" b="1" dirty="0">
                <a:latin typeface="Times New Roman" pitchFamily="18" charset="0"/>
                <a:cs typeface="Times New Roman" pitchFamily="18" charset="0"/>
              </a:rPr>
              <a:t>Horizontal line Tag</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990600"/>
            <a:ext cx="8229600" cy="4525963"/>
          </a:xfrm>
        </p:spPr>
        <p:txBody>
          <a:bodyPr>
            <a:noAutofit/>
          </a:bodyPr>
          <a:lstStyle/>
          <a:p>
            <a:r>
              <a:rPr lang="en-US" sz="2400" dirty="0">
                <a:latin typeface="Times New Roman" pitchFamily="18" charset="0"/>
                <a:cs typeface="Times New Roman" pitchFamily="18" charset="0"/>
              </a:rPr>
              <a:t>This is used to draw a horizontal line on a web page.</a:t>
            </a:r>
          </a:p>
          <a:p>
            <a:r>
              <a:rPr lang="en-US" sz="2400" dirty="0">
                <a:latin typeface="Times New Roman" pitchFamily="18" charset="0"/>
                <a:cs typeface="Times New Roman" pitchFamily="18" charset="0"/>
              </a:rPr>
              <a:t>The &lt;hr&gt; tag has no end tag.</a:t>
            </a:r>
          </a:p>
          <a:p>
            <a:r>
              <a:rPr lang="en-US" sz="2400" b="1" dirty="0">
                <a:latin typeface="Times New Roman" pitchFamily="18" charset="0"/>
                <a:cs typeface="Times New Roman" pitchFamily="18" charset="0"/>
              </a:rPr>
              <a:t>Syntax:</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&lt;hr&gt; or &lt;hr/&gt;</a:t>
            </a:r>
          </a:p>
          <a:p>
            <a:r>
              <a:rPr lang="en-US" sz="2400" b="1" dirty="0">
                <a:latin typeface="Times New Roman" pitchFamily="18" charset="0"/>
                <a:cs typeface="Times New Roman" pitchFamily="18" charset="0"/>
              </a:rPr>
              <a:t>Example:  Horizontal line</a:t>
            </a:r>
          </a:p>
          <a:p>
            <a:r>
              <a:rPr lang="en-US" sz="2400" dirty="0">
                <a:latin typeface="Times New Roman" pitchFamily="18" charset="0"/>
                <a:cs typeface="Times New Roman" pitchFamily="18" charset="0"/>
              </a:rPr>
              <a:t>&lt;!DOCTYPE html&gt;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&lt;html&gt;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&lt;head&gt;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&lt;title&gt;Example of Horizontal line Tag&lt;/title&gt;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&lt;/head&gt;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&lt;body&gt;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&lt;p&gt;This is a first paragraph.&lt;/p&gt;</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&lt;hr /&gt;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&lt;p&gt;This is a second paragraph.&lt;/p&gt;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&lt;/body&gt;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&lt;/html&gt;</a:t>
            </a:r>
          </a:p>
        </p:txBody>
      </p:sp>
      <p:sp>
        <p:nvSpPr>
          <p:cNvPr id="6" name="Rectangle 5"/>
          <p:cNvSpPr/>
          <p:nvPr/>
        </p:nvSpPr>
        <p:spPr>
          <a:xfrm>
            <a:off x="5257800" y="2286000"/>
            <a:ext cx="3886200" cy="1143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br>
              <a:rPr lang="en-US" dirty="0"/>
            </a:br>
            <a:endParaRPr lang="en-US" dirty="0">
              <a:latin typeface="Times New Roman" pitchFamily="18" charset="0"/>
              <a:cs typeface="Times New Roman" pitchFamily="18" charset="0"/>
            </a:endParaRPr>
          </a:p>
        </p:txBody>
      </p:sp>
      <p:pic>
        <p:nvPicPr>
          <p:cNvPr id="54274" name="Picture 2" descr="hr tag"/>
          <p:cNvPicPr>
            <a:picLocks noChangeAspect="1" noChangeArrowheads="1"/>
          </p:cNvPicPr>
          <p:nvPr/>
        </p:nvPicPr>
        <p:blipFill>
          <a:blip r:embed="rId2" cstate="print"/>
          <a:srcRect/>
          <a:stretch>
            <a:fillRect/>
          </a:stretch>
        </p:blipFill>
        <p:spPr bwMode="auto">
          <a:xfrm>
            <a:off x="5334000" y="2362200"/>
            <a:ext cx="3810000" cy="885825"/>
          </a:xfrm>
          <a:prstGeom prst="rect">
            <a:avLst/>
          </a:prstGeom>
          <a:noFill/>
        </p:spPr>
      </p:pic>
      <p:sp>
        <p:nvSpPr>
          <p:cNvPr id="7" name="Date Placeholder 6"/>
          <p:cNvSpPr>
            <a:spLocks noGrp="1"/>
          </p:cNvSpPr>
          <p:nvPr>
            <p:ph type="dt" sz="half" idx="10"/>
          </p:nvPr>
        </p:nvSpPr>
        <p:spPr/>
        <p:txBody>
          <a:bodyPr/>
          <a:lstStyle/>
          <a:p>
            <a:fld id="{4E5F77B0-8782-486A-9374-F68389D65D56}" type="datetime1">
              <a:rPr lang="en-US" smtClean="0"/>
              <a:pPr/>
              <a:t>1/14/2025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8229600" cy="990600"/>
          </a:xfrm>
        </p:spPr>
        <p:txBody>
          <a:bodyPr>
            <a:noAutofit/>
          </a:bodyPr>
          <a:lstStyle/>
          <a:p>
            <a:r>
              <a:rPr lang="en-US" sz="2800" b="1" dirty="0">
                <a:latin typeface="Times New Roman" pitchFamily="18" charset="0"/>
                <a:cs typeface="Times New Roman" pitchFamily="18" charset="0"/>
              </a:rPr>
              <a:t>Div Tag</a:t>
            </a: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990600"/>
            <a:ext cx="8229600" cy="4525963"/>
          </a:xfrm>
        </p:spPr>
        <p:txBody>
          <a:bodyPr>
            <a:noAutofit/>
          </a:bodyPr>
          <a:lstStyle/>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&lt;div&gt; tag defines </a:t>
            </a:r>
            <a:r>
              <a:rPr lang="en-US" sz="2400" b="1" dirty="0">
                <a:solidFill>
                  <a:srgbClr val="FF0000"/>
                </a:solidFill>
                <a:latin typeface="Times New Roman" pitchFamily="18" charset="0"/>
                <a:cs typeface="Times New Roman" pitchFamily="18" charset="0"/>
              </a:rPr>
              <a:t>a division or a section </a:t>
            </a:r>
            <a:r>
              <a:rPr lang="en-US" sz="2400" dirty="0">
                <a:latin typeface="Times New Roman" pitchFamily="18" charset="0"/>
                <a:cs typeface="Times New Roman" pitchFamily="18" charset="0"/>
              </a:rPr>
              <a:t>in an HTML document.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&lt;div&gt; tag is used to group block-elements to format them with CSS.</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&lt;div&gt; element is very often used together with CSS, to layout a web page.</a:t>
            </a:r>
          </a:p>
        </p:txBody>
      </p:sp>
      <p:sp>
        <p:nvSpPr>
          <p:cNvPr id="4" name="Date Placeholder 3"/>
          <p:cNvSpPr>
            <a:spLocks noGrp="1"/>
          </p:cNvSpPr>
          <p:nvPr>
            <p:ph type="dt" sz="half" idx="10"/>
          </p:nvPr>
        </p:nvSpPr>
        <p:spPr/>
        <p:txBody>
          <a:bodyPr/>
          <a:lstStyle/>
          <a:p>
            <a:fld id="{1D3E1840-9AC3-4DD8-833E-CB5BD29CD9AC}" type="datetime1">
              <a:rPr lang="en-US" smtClean="0"/>
              <a:pPr/>
              <a:t>1/14/2025</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latin typeface="Times New Roman" pitchFamily="18" charset="0"/>
                <a:cs typeface="Times New Roman" pitchFamily="18" charset="0"/>
              </a:rPr>
              <a:t>Attributes</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525963"/>
          </a:xfrm>
        </p:spPr>
        <p:txBody>
          <a:bodyPr>
            <a:normAutofit/>
          </a:bodyPr>
          <a:lstStyle/>
          <a:p>
            <a:pPr algn="just"/>
            <a:r>
              <a:rPr lang="en-US" sz="2800" dirty="0">
                <a:latin typeface="Times New Roman" pitchFamily="18" charset="0"/>
                <a:cs typeface="Times New Roman" pitchFamily="18" charset="0"/>
              </a:rPr>
              <a:t>Attributes provide </a:t>
            </a:r>
            <a:r>
              <a:rPr lang="en-US" sz="2800" b="1" dirty="0">
                <a:solidFill>
                  <a:srgbClr val="FF0000"/>
                </a:solidFill>
                <a:latin typeface="Times New Roman" pitchFamily="18" charset="0"/>
                <a:cs typeface="Times New Roman" pitchFamily="18" charset="0"/>
              </a:rPr>
              <a:t>additional information </a:t>
            </a:r>
            <a:r>
              <a:rPr lang="en-US" sz="2800" dirty="0">
                <a:latin typeface="Times New Roman" pitchFamily="18" charset="0"/>
                <a:cs typeface="Times New Roman" pitchFamily="18" charset="0"/>
              </a:rPr>
              <a:t>about HTML elements.</a:t>
            </a: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All HTML elements can have </a:t>
            </a:r>
            <a:r>
              <a:rPr lang="en-US" sz="2800" b="1" dirty="0">
                <a:latin typeface="Times New Roman" pitchFamily="18" charset="0"/>
                <a:cs typeface="Times New Roman" pitchFamily="18" charset="0"/>
              </a:rPr>
              <a:t>attributes.</a:t>
            </a:r>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Attributes are always specified in </a:t>
            </a:r>
            <a:r>
              <a:rPr lang="en-US" sz="2800" b="1" dirty="0">
                <a:latin typeface="Times New Roman" pitchFamily="18" charset="0"/>
                <a:cs typeface="Times New Roman" pitchFamily="18" charset="0"/>
              </a:rPr>
              <a:t>the start tag.</a:t>
            </a:r>
            <a:endParaRPr lang="en-US" sz="2800" dirty="0">
              <a:latin typeface="Times New Roman" pitchFamily="18" charset="0"/>
              <a:cs typeface="Times New Roman" pitchFamily="18" charset="0"/>
            </a:endParaRP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Attributes usually come in name/value pairs like: </a:t>
            </a:r>
            <a:r>
              <a:rPr lang="en-US" sz="2800" b="1" dirty="0">
                <a:latin typeface="Times New Roman" pitchFamily="18" charset="0"/>
                <a:cs typeface="Times New Roman" pitchFamily="18" charset="0"/>
              </a:rPr>
              <a:t>name=“value”.</a:t>
            </a:r>
            <a:endParaRPr lang="en-US" sz="2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2F2E595-2F2B-467A-B397-37C45A2AB9E7}" type="datetime1">
              <a:rPr lang="en-US" smtClean="0"/>
              <a:pPr/>
              <a:t>1/14/2025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Attributes</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b="1" dirty="0">
                <a:latin typeface="Times New Roman" pitchFamily="18" charset="0"/>
                <a:cs typeface="Times New Roman" pitchFamily="18" charset="0"/>
              </a:rPr>
              <a:t>Core attributes are </a:t>
            </a:r>
          </a:p>
          <a:p>
            <a:r>
              <a:rPr lang="en-US" dirty="0">
                <a:latin typeface="Times New Roman" pitchFamily="18" charset="0"/>
                <a:cs typeface="Times New Roman" pitchFamily="18" charset="0"/>
              </a:rPr>
              <a:t>id</a:t>
            </a:r>
          </a:p>
          <a:p>
            <a:r>
              <a:rPr lang="en-US" dirty="0">
                <a:latin typeface="Times New Roman" pitchFamily="18" charset="0"/>
                <a:cs typeface="Times New Roman" pitchFamily="18" charset="0"/>
              </a:rPr>
              <a:t>title</a:t>
            </a:r>
          </a:p>
          <a:p>
            <a:r>
              <a:rPr lang="en-US" dirty="0">
                <a:latin typeface="Times New Roman" pitchFamily="18" charset="0"/>
                <a:cs typeface="Times New Roman" pitchFamily="18" charset="0"/>
              </a:rPr>
              <a:t>class</a:t>
            </a:r>
          </a:p>
          <a:p>
            <a:r>
              <a:rPr lang="en-US" dirty="0">
                <a:latin typeface="Times New Roman" pitchFamily="18" charset="0"/>
                <a:cs typeface="Times New Roman" pitchFamily="18" charset="0"/>
              </a:rPr>
              <a:t>style</a:t>
            </a:r>
          </a:p>
          <a:p>
            <a:r>
              <a:rPr lang="en-US" dirty="0" err="1">
                <a:latin typeface="Times New Roman" pitchFamily="18" charset="0"/>
                <a:cs typeface="Times New Roman" pitchFamily="18" charset="0"/>
              </a:rPr>
              <a:t>lang</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dir</a:t>
            </a:r>
          </a:p>
          <a:p>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FCB14D35-B145-4AB0-8490-3FBE4B062774}" type="datetime1">
              <a:rPr lang="en-US" smtClean="0"/>
              <a:pPr/>
              <a:t>1/14/2025</a:t>
            </a:fld>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Attributes</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219200"/>
            <a:ext cx="8458200" cy="5105400"/>
          </a:xfrm>
        </p:spPr>
        <p:txBody>
          <a:bodyPr>
            <a:normAutofit fontScale="70000" lnSpcReduction="20000"/>
          </a:bodyPr>
          <a:lstStyle/>
          <a:p>
            <a:r>
              <a:rPr lang="en-US" b="1" dirty="0">
                <a:latin typeface="Times New Roman" pitchFamily="18" charset="0"/>
                <a:cs typeface="Times New Roman" pitchFamily="18" charset="0"/>
              </a:rPr>
              <a:t>Id</a:t>
            </a:r>
          </a:p>
          <a:p>
            <a:pPr lvl="1"/>
            <a:r>
              <a:rPr lang="en-US" sz="3200" dirty="0">
                <a:latin typeface="Times New Roman" pitchFamily="18" charset="0"/>
                <a:cs typeface="Times New Roman" pitchFamily="18" charset="0"/>
              </a:rPr>
              <a:t>The id attribute of an HTML element provides a unique identifier for an element within the document.</a:t>
            </a:r>
          </a:p>
          <a:p>
            <a:pPr lvl="1"/>
            <a:r>
              <a:rPr lang="en-US" sz="3200" dirty="0">
                <a:latin typeface="Times New Roman" pitchFamily="18" charset="0"/>
                <a:cs typeface="Times New Roman" pitchFamily="18" charset="0"/>
              </a:rPr>
              <a:t>The id value is case sensitive.</a:t>
            </a:r>
          </a:p>
          <a:p>
            <a:pPr lvl="1"/>
            <a:r>
              <a:rPr lang="en-US" sz="3200" b="1" dirty="0">
                <a:latin typeface="Times New Roman" pitchFamily="18" charset="0"/>
                <a:cs typeface="Times New Roman" pitchFamily="18" charset="0"/>
              </a:rPr>
              <a:t>Syntax:</a:t>
            </a:r>
            <a:r>
              <a:rPr lang="en-US" sz="3200" dirty="0">
                <a:latin typeface="Times New Roman" pitchFamily="18" charset="0"/>
                <a:cs typeface="Times New Roman" pitchFamily="18" charset="0"/>
              </a:rPr>
              <a:t> </a:t>
            </a:r>
            <a:br>
              <a:rPr lang="en-US" sz="3200" dirty="0">
                <a:latin typeface="Times New Roman" pitchFamily="18" charset="0"/>
                <a:cs typeface="Times New Roman" pitchFamily="18" charset="0"/>
              </a:rPr>
            </a:br>
            <a:r>
              <a:rPr lang="en-US" sz="3200" dirty="0">
                <a:latin typeface="Times New Roman" pitchFamily="18" charset="0"/>
                <a:cs typeface="Times New Roman" pitchFamily="18" charset="0"/>
              </a:rPr>
              <a:t>&lt;element id=“value”&gt;</a:t>
            </a:r>
          </a:p>
          <a:p>
            <a:pPr lvl="1"/>
            <a:r>
              <a:rPr lang="en-US" sz="3200" b="1" dirty="0">
                <a:latin typeface="Times New Roman" pitchFamily="18" charset="0"/>
                <a:cs typeface="Times New Roman" pitchFamily="18" charset="0"/>
              </a:rPr>
              <a:t>Example:</a:t>
            </a:r>
            <a:br>
              <a:rPr lang="en-US" sz="3200" dirty="0">
                <a:latin typeface="Times New Roman" pitchFamily="18" charset="0"/>
                <a:cs typeface="Times New Roman" pitchFamily="18" charset="0"/>
              </a:rPr>
            </a:br>
            <a:r>
              <a:rPr lang="en-US" sz="3200" dirty="0">
                <a:latin typeface="Times New Roman" pitchFamily="18" charset="0"/>
                <a:cs typeface="Times New Roman" pitchFamily="18" charset="0"/>
              </a:rPr>
              <a:t>&lt;div id=“</a:t>
            </a:r>
            <a:r>
              <a:rPr lang="en-US" sz="3200" dirty="0" err="1">
                <a:latin typeface="Times New Roman" pitchFamily="18" charset="0"/>
                <a:cs typeface="Times New Roman" pitchFamily="18" charset="0"/>
              </a:rPr>
              <a:t>mnu</a:t>
            </a:r>
            <a:r>
              <a:rPr lang="en-US" sz="3200" dirty="0">
                <a:latin typeface="Times New Roman" pitchFamily="18" charset="0"/>
                <a:cs typeface="Times New Roman" pitchFamily="18" charset="0"/>
              </a:rPr>
              <a:t>”&gt;</a:t>
            </a:r>
          </a:p>
          <a:p>
            <a:r>
              <a:rPr lang="en-US" b="1" dirty="0">
                <a:latin typeface="Times New Roman" pitchFamily="18" charset="0"/>
                <a:cs typeface="Times New Roman" pitchFamily="18" charset="0"/>
              </a:rPr>
              <a:t>Title</a:t>
            </a:r>
          </a:p>
          <a:p>
            <a:pPr lvl="1"/>
            <a:r>
              <a:rPr lang="en-US" dirty="0">
                <a:latin typeface="Times New Roman" pitchFamily="18" charset="0"/>
                <a:cs typeface="Times New Roman" pitchFamily="18" charset="0"/>
              </a:rPr>
              <a:t>The title attribute specifies extra information about an element.</a:t>
            </a:r>
          </a:p>
          <a:p>
            <a:pPr lvl="1"/>
            <a:r>
              <a:rPr lang="en-US" dirty="0">
                <a:latin typeface="Times New Roman" pitchFamily="18" charset="0"/>
                <a:cs typeface="Times New Roman" pitchFamily="18" charset="0"/>
              </a:rPr>
              <a:t>The information is displayed in </a:t>
            </a:r>
            <a:r>
              <a:rPr lang="en-US" b="1" dirty="0">
                <a:solidFill>
                  <a:srgbClr val="FF0000"/>
                </a:solidFill>
                <a:latin typeface="Times New Roman" pitchFamily="18" charset="0"/>
                <a:cs typeface="Times New Roman" pitchFamily="18" charset="0"/>
              </a:rPr>
              <a:t>a tooltip </a:t>
            </a:r>
            <a:r>
              <a:rPr lang="en-US" dirty="0">
                <a:latin typeface="Times New Roman" pitchFamily="18" charset="0"/>
                <a:cs typeface="Times New Roman" pitchFamily="18" charset="0"/>
              </a:rPr>
              <a:t>when the mouse pointer is placed over the element.</a:t>
            </a:r>
          </a:p>
          <a:p>
            <a:pPr lvl="1"/>
            <a:r>
              <a:rPr lang="en-US" b="1" dirty="0">
                <a:latin typeface="Times New Roman" pitchFamily="18" charset="0"/>
                <a:cs typeface="Times New Roman" pitchFamily="18" charset="0"/>
              </a:rPr>
              <a:t>Syntax:</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&lt;element title=“text”&gt;</a:t>
            </a: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Example:</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&lt;h1 title=“about JavaScript”&gt;JavaScript&lt;/h1&gt;</a:t>
            </a:r>
          </a:p>
        </p:txBody>
      </p:sp>
      <p:sp>
        <p:nvSpPr>
          <p:cNvPr id="4" name="Date Placeholder 3"/>
          <p:cNvSpPr>
            <a:spLocks noGrp="1"/>
          </p:cNvSpPr>
          <p:nvPr>
            <p:ph type="dt" sz="half" idx="10"/>
          </p:nvPr>
        </p:nvSpPr>
        <p:spPr/>
        <p:txBody>
          <a:bodyPr/>
          <a:lstStyle/>
          <a:p>
            <a:fld id="{8EBE6B89-F02F-41DB-A7FF-24B609D54C3A}" type="datetime1">
              <a:rPr lang="en-US" smtClean="0"/>
              <a:pPr/>
              <a:t>1/14/2025</a:t>
            </a:fld>
            <a:endParaRPr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latin typeface="Times New Roman" pitchFamily="18" charset="0"/>
                <a:cs typeface="Times New Roman" pitchFamily="18" charset="0"/>
              </a:rPr>
              <a:t>Attributes</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17637"/>
            <a:ext cx="8229600" cy="4525963"/>
          </a:xfrm>
        </p:spPr>
        <p:txBody>
          <a:bodyPr>
            <a:normAutofit fontScale="85000" lnSpcReduction="10000"/>
          </a:bodyPr>
          <a:lstStyle/>
          <a:p>
            <a:r>
              <a:rPr lang="en-US" b="1" dirty="0">
                <a:latin typeface="Times New Roman" pitchFamily="18" charset="0"/>
                <a:cs typeface="Times New Roman" pitchFamily="18" charset="0"/>
              </a:rPr>
              <a:t>class</a:t>
            </a:r>
          </a:p>
          <a:p>
            <a:pPr lvl="1"/>
            <a:r>
              <a:rPr lang="en-US" dirty="0">
                <a:latin typeface="Times New Roman" pitchFamily="18" charset="0"/>
                <a:cs typeface="Times New Roman" pitchFamily="18" charset="0"/>
              </a:rPr>
              <a:t>The class attribute is used to specify the class of element.</a:t>
            </a:r>
          </a:p>
          <a:p>
            <a:pPr lvl="1"/>
            <a:r>
              <a:rPr lang="en-US" dirty="0">
                <a:latin typeface="Times New Roman" pitchFamily="18" charset="0"/>
                <a:cs typeface="Times New Roman" pitchFamily="18" charset="0"/>
              </a:rPr>
              <a:t>This attribute is used to associate an element with a style sheet.</a:t>
            </a:r>
          </a:p>
          <a:p>
            <a:pPr lvl="1"/>
            <a:r>
              <a:rPr lang="en-US" dirty="0">
                <a:latin typeface="Times New Roman" pitchFamily="18" charset="0"/>
                <a:cs typeface="Times New Roman" pitchFamily="18" charset="0"/>
              </a:rPr>
              <a:t>One or more class names can be specified for an element.</a:t>
            </a:r>
          </a:p>
          <a:p>
            <a:pPr lvl="1"/>
            <a:r>
              <a:rPr lang="en-US" b="1" dirty="0">
                <a:latin typeface="Times New Roman" pitchFamily="18" charset="0"/>
                <a:cs typeface="Times New Roman" pitchFamily="18" charset="0"/>
              </a:rPr>
              <a:t>Syntax:</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&lt;element class="</a:t>
            </a:r>
            <a:r>
              <a:rPr lang="en-US" dirty="0" err="1">
                <a:latin typeface="Times New Roman" pitchFamily="18" charset="0"/>
                <a:cs typeface="Times New Roman" pitchFamily="18" charset="0"/>
              </a:rPr>
              <a:t>classname</a:t>
            </a:r>
            <a:r>
              <a:rPr lang="en-US" dirty="0">
                <a:latin typeface="Times New Roman" pitchFamily="18" charset="0"/>
                <a:cs typeface="Times New Roman" pitchFamily="18" charset="0"/>
              </a:rPr>
              <a:t>"&gt;</a:t>
            </a:r>
            <a:br>
              <a:rPr lang="en-US" dirty="0">
                <a:latin typeface="Times New Roman" pitchFamily="18" charset="0"/>
                <a:cs typeface="Times New Roman" pitchFamily="18" charset="0"/>
              </a:rPr>
            </a:br>
            <a:br>
              <a:rPr lang="en-US" dirty="0">
                <a:latin typeface="Times New Roman" pitchFamily="18" charset="0"/>
                <a:cs typeface="Times New Roman" pitchFamily="18" charset="0"/>
              </a:rPr>
            </a:br>
            <a:r>
              <a:rPr lang="en-US" b="1" dirty="0">
                <a:latin typeface="Times New Roman" pitchFamily="18" charset="0"/>
                <a:cs typeface="Times New Roman" pitchFamily="18" charset="0"/>
              </a:rPr>
              <a:t>Example:</a:t>
            </a:r>
            <a:br>
              <a:rPr lang="en-US" dirty="0">
                <a:latin typeface="Times New Roman" pitchFamily="18" charset="0"/>
                <a:cs typeface="Times New Roman" pitchFamily="18" charset="0"/>
              </a:rPr>
            </a:br>
            <a:r>
              <a:rPr lang="en-US" dirty="0">
                <a:latin typeface="Times New Roman" pitchFamily="18" charset="0"/>
                <a:cs typeface="Times New Roman" pitchFamily="18" charset="0"/>
              </a:rPr>
              <a:t>&lt;div class="</a:t>
            </a:r>
            <a:r>
              <a:rPr lang="en-US" dirty="0" err="1">
                <a:latin typeface="Times New Roman" pitchFamily="18" charset="0"/>
                <a:cs typeface="Times New Roman" pitchFamily="18" charset="0"/>
              </a:rPr>
              <a:t>applycolor</a:t>
            </a:r>
            <a:r>
              <a:rPr lang="en-US" dirty="0">
                <a:latin typeface="Times New Roman" pitchFamily="18" charset="0"/>
                <a:cs typeface="Times New Roman" pitchFamily="18" charset="0"/>
              </a:rPr>
              <a:t>"&gt;Welcome to </a:t>
            </a:r>
            <a:r>
              <a:rPr lang="en-US" dirty="0" err="1">
                <a:latin typeface="Times New Roman" pitchFamily="18" charset="0"/>
                <a:cs typeface="Times New Roman" pitchFamily="18" charset="0"/>
              </a:rPr>
              <a:t>CareerRide</a:t>
            </a:r>
            <a:r>
              <a:rPr lang="en-US" dirty="0">
                <a:latin typeface="Times New Roman" pitchFamily="18" charset="0"/>
                <a:cs typeface="Times New Roman" pitchFamily="18" charset="0"/>
              </a:rPr>
              <a:t> Info&lt;/div&gt;</a:t>
            </a:r>
          </a:p>
        </p:txBody>
      </p:sp>
      <p:sp>
        <p:nvSpPr>
          <p:cNvPr id="4" name="Date Placeholder 3"/>
          <p:cNvSpPr>
            <a:spLocks noGrp="1"/>
          </p:cNvSpPr>
          <p:nvPr>
            <p:ph type="dt" sz="half" idx="10"/>
          </p:nvPr>
        </p:nvSpPr>
        <p:spPr/>
        <p:txBody>
          <a:bodyPr/>
          <a:lstStyle/>
          <a:p>
            <a:fld id="{45F5B7B2-243B-44AE-A759-EE5A294FF6E8}" type="datetime1">
              <a:rPr lang="en-US" smtClean="0"/>
              <a:pPr/>
              <a:t>1/14/2025</a:t>
            </a:fld>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r>
              <a:rPr lang="en-US" sz="2800" b="1" dirty="0" err="1">
                <a:latin typeface="Times New Roman" pitchFamily="18" charset="0"/>
                <a:cs typeface="Times New Roman" pitchFamily="18" charset="0"/>
              </a:rPr>
              <a:t>Eg</a:t>
            </a:r>
            <a:r>
              <a:rPr lang="en-US" sz="2800" b="1" dirty="0">
                <a:latin typeface="Times New Roman" pitchFamily="18" charset="0"/>
                <a:cs typeface="Times New Roman" pitchFamily="18" charset="0"/>
              </a:rPr>
              <a:t>: Class Attribute </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838200"/>
            <a:ext cx="8229600" cy="5638800"/>
          </a:xfrm>
        </p:spPr>
        <p:txBody>
          <a:bodyPr>
            <a:noAutofit/>
          </a:bodyPr>
          <a:lstStyle/>
          <a:p>
            <a:r>
              <a:rPr lang="en-US" sz="1800" dirty="0">
                <a:latin typeface="Times New Roman" pitchFamily="18" charset="0"/>
                <a:cs typeface="Times New Roman" pitchFamily="18" charset="0"/>
              </a:rPr>
              <a:t>&lt;!DOCTYPE html&gt;</a:t>
            </a:r>
          </a:p>
          <a:p>
            <a:r>
              <a:rPr lang="en-US" sz="1800" dirty="0">
                <a:latin typeface="Times New Roman" pitchFamily="18" charset="0"/>
                <a:cs typeface="Times New Roman" pitchFamily="18" charset="0"/>
              </a:rPr>
              <a:t>&lt;html&gt;</a:t>
            </a:r>
          </a:p>
          <a:p>
            <a:r>
              <a:rPr lang="en-US" sz="1800" dirty="0">
                <a:latin typeface="Times New Roman" pitchFamily="18" charset="0"/>
                <a:cs typeface="Times New Roman" pitchFamily="18" charset="0"/>
              </a:rPr>
              <a:t>&lt;head&gt;</a:t>
            </a:r>
          </a:p>
          <a:p>
            <a:r>
              <a:rPr lang="en-US" sz="1800" dirty="0">
                <a:latin typeface="Times New Roman" pitchFamily="18" charset="0"/>
                <a:cs typeface="Times New Roman" pitchFamily="18" charset="0"/>
              </a:rPr>
              <a:t>&lt;style&gt;</a:t>
            </a:r>
          </a:p>
          <a:p>
            <a:r>
              <a:rPr lang="en-US" sz="1800" dirty="0">
                <a:latin typeface="Times New Roman" pitchFamily="18" charset="0"/>
                <a:cs typeface="Times New Roman" pitchFamily="18" charset="0"/>
              </a:rPr>
              <a:t>h1.intro {</a:t>
            </a:r>
          </a:p>
          <a:p>
            <a:r>
              <a:rPr lang="en-US" sz="1800" dirty="0">
                <a:latin typeface="Times New Roman" pitchFamily="18" charset="0"/>
                <a:cs typeface="Times New Roman" pitchFamily="18" charset="0"/>
              </a:rPr>
              <a:t>    color: blue;</a:t>
            </a:r>
          </a:p>
          <a:p>
            <a:r>
              <a:rPr lang="en-US" sz="1800" dirty="0">
                <a:latin typeface="Times New Roman" pitchFamily="18" charset="0"/>
                <a:cs typeface="Times New Roman" pitchFamily="18" charset="0"/>
              </a:rPr>
              <a:t>}</a:t>
            </a:r>
          </a:p>
          <a:p>
            <a:r>
              <a:rPr lang="en-US" sz="1800" dirty="0">
                <a:latin typeface="Times New Roman" pitchFamily="18" charset="0"/>
                <a:cs typeface="Times New Roman" pitchFamily="18" charset="0"/>
              </a:rPr>
              <a:t>p.important {</a:t>
            </a:r>
          </a:p>
          <a:p>
            <a:r>
              <a:rPr lang="en-US" sz="1800" dirty="0">
                <a:latin typeface="Times New Roman" pitchFamily="18" charset="0"/>
                <a:cs typeface="Times New Roman" pitchFamily="18" charset="0"/>
              </a:rPr>
              <a:t>    color: green;</a:t>
            </a:r>
          </a:p>
          <a:p>
            <a:r>
              <a:rPr lang="en-US" sz="1800" dirty="0">
                <a:latin typeface="Times New Roman" pitchFamily="18" charset="0"/>
                <a:cs typeface="Times New Roman" pitchFamily="18" charset="0"/>
              </a:rPr>
              <a:t>}</a:t>
            </a:r>
          </a:p>
          <a:p>
            <a:r>
              <a:rPr lang="en-US" sz="1800" dirty="0">
                <a:latin typeface="Times New Roman" pitchFamily="18" charset="0"/>
                <a:cs typeface="Times New Roman" pitchFamily="18" charset="0"/>
              </a:rPr>
              <a:t>&lt;/style&gt;</a:t>
            </a:r>
          </a:p>
          <a:p>
            <a:r>
              <a:rPr lang="en-US" sz="1800" dirty="0">
                <a:latin typeface="Times New Roman" pitchFamily="18" charset="0"/>
                <a:cs typeface="Times New Roman" pitchFamily="18" charset="0"/>
              </a:rPr>
              <a:t>&lt;/head&gt;</a:t>
            </a:r>
          </a:p>
          <a:p>
            <a:r>
              <a:rPr lang="en-US" sz="1800" dirty="0">
                <a:latin typeface="Times New Roman" pitchFamily="18" charset="0"/>
                <a:cs typeface="Times New Roman" pitchFamily="18" charset="0"/>
              </a:rPr>
              <a:t>&lt;body&gt;</a:t>
            </a:r>
          </a:p>
          <a:p>
            <a:r>
              <a:rPr lang="en-US" sz="1800" dirty="0">
                <a:latin typeface="Times New Roman" pitchFamily="18" charset="0"/>
                <a:cs typeface="Times New Roman" pitchFamily="18" charset="0"/>
              </a:rPr>
              <a:t>&lt;h1 </a:t>
            </a:r>
            <a:r>
              <a:rPr lang="en-US" sz="1800" b="1" dirty="0">
                <a:latin typeface="Times New Roman" pitchFamily="18" charset="0"/>
                <a:cs typeface="Times New Roman" pitchFamily="18" charset="0"/>
              </a:rPr>
              <a:t>class</a:t>
            </a:r>
            <a:r>
              <a:rPr lang="en-US" sz="1800" dirty="0">
                <a:latin typeface="Times New Roman" pitchFamily="18" charset="0"/>
                <a:cs typeface="Times New Roman" pitchFamily="18" charset="0"/>
              </a:rPr>
              <a:t>="intro"&gt;Header 1&lt;/h1&gt;</a:t>
            </a:r>
          </a:p>
          <a:p>
            <a:r>
              <a:rPr lang="en-US" sz="1800" dirty="0">
                <a:latin typeface="Times New Roman" pitchFamily="18" charset="0"/>
                <a:cs typeface="Times New Roman" pitchFamily="18" charset="0"/>
              </a:rPr>
              <a:t>&lt;p&gt;A paragraph.&lt;/p&gt;</a:t>
            </a:r>
          </a:p>
          <a:p>
            <a:r>
              <a:rPr lang="en-US" sz="1800" dirty="0">
                <a:latin typeface="Times New Roman" pitchFamily="18" charset="0"/>
                <a:cs typeface="Times New Roman" pitchFamily="18" charset="0"/>
              </a:rPr>
              <a:t>&lt;p class="important"&gt;Note that this is an important paragraph.&lt;/p&gt;</a:t>
            </a:r>
          </a:p>
          <a:p>
            <a:r>
              <a:rPr lang="en-US" sz="1800" dirty="0">
                <a:latin typeface="Times New Roman" pitchFamily="18" charset="0"/>
                <a:cs typeface="Times New Roman" pitchFamily="18" charset="0"/>
              </a:rPr>
              <a:t>&lt;/body&gt;</a:t>
            </a:r>
          </a:p>
          <a:p>
            <a:r>
              <a:rPr lang="en-US" sz="1800" dirty="0">
                <a:latin typeface="Times New Roman" pitchFamily="18" charset="0"/>
                <a:cs typeface="Times New Roman" pitchFamily="18" charset="0"/>
              </a:rPr>
              <a:t>&lt;/html&gt;</a:t>
            </a:r>
          </a:p>
          <a:p>
            <a:endParaRPr lang="en-US" sz="1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26E67B92-53E0-4A33-9588-F1306A9E66DA}" type="datetime1">
              <a:rPr lang="en-US" smtClean="0"/>
              <a:pPr/>
              <a:t>1/14/2025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b="1" dirty="0">
                <a:latin typeface="Times New Roman" pitchFamily="18" charset="0"/>
                <a:cs typeface="Times New Roman" pitchFamily="18" charset="0"/>
              </a:rPr>
              <a:t>I</a:t>
            </a:r>
            <a:r>
              <a:rPr lang="en-US" sz="3600" b="1">
                <a:latin typeface="Times New Roman" pitchFamily="18" charset="0"/>
                <a:cs typeface="Times New Roman" pitchFamily="18" charset="0"/>
              </a:rPr>
              <a:t>nternet </a:t>
            </a:r>
            <a:r>
              <a:rPr lang="en-US" sz="3600" b="1" dirty="0">
                <a:latin typeface="Times New Roman" pitchFamily="18" charset="0"/>
                <a:cs typeface="Times New Roman" pitchFamily="18" charset="0"/>
              </a:rPr>
              <a:t>and www</a:t>
            </a:r>
            <a:endParaRPr lang="en-US" sz="3600" b="1" dirty="0"/>
          </a:p>
        </p:txBody>
      </p:sp>
      <p:pic>
        <p:nvPicPr>
          <p:cNvPr id="19460" name="Picture 4" descr="Image result for what is internet"/>
          <p:cNvPicPr>
            <a:picLocks noChangeAspect="1" noChangeArrowheads="1" noCrop="1"/>
          </p:cNvPicPr>
          <p:nvPr/>
        </p:nvPicPr>
        <p:blipFill>
          <a:blip r:embed="rId2" cstate="print"/>
          <a:srcRect/>
          <a:stretch>
            <a:fillRect/>
          </a:stretch>
        </p:blipFill>
        <p:spPr bwMode="auto">
          <a:xfrm>
            <a:off x="1752600" y="1752600"/>
            <a:ext cx="6096000" cy="4800600"/>
          </a:xfrm>
          <a:prstGeom prst="rect">
            <a:avLst/>
          </a:prstGeom>
          <a:noFill/>
        </p:spPr>
      </p:pic>
      <p:sp>
        <p:nvSpPr>
          <p:cNvPr id="4" name="Date Placeholder 3"/>
          <p:cNvSpPr>
            <a:spLocks noGrp="1"/>
          </p:cNvSpPr>
          <p:nvPr>
            <p:ph type="dt" sz="half" idx="10"/>
          </p:nvPr>
        </p:nvSpPr>
        <p:spPr/>
        <p:txBody>
          <a:bodyPr/>
          <a:lstStyle/>
          <a:p>
            <a:fld id="{E14913C9-1A8C-46A3-84A6-28DCB3DAE0A6}" type="datetime1">
              <a:rPr lang="en-US" smtClean="0"/>
              <a:pPr/>
              <a:t>1/14/2025</a:t>
            </a:fld>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latin typeface="Times New Roman" pitchFamily="18" charset="0"/>
                <a:cs typeface="Times New Roman" pitchFamily="18" charset="0"/>
              </a:rPr>
              <a:t>Attributes</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b="1" dirty="0">
                <a:latin typeface="Times New Roman" pitchFamily="18" charset="0"/>
                <a:cs typeface="Times New Roman" pitchFamily="18" charset="0"/>
              </a:rPr>
              <a:t>Core attributes are </a:t>
            </a:r>
          </a:p>
          <a:p>
            <a:r>
              <a:rPr lang="en-US" dirty="0">
                <a:solidFill>
                  <a:srgbClr val="FF0000"/>
                </a:solidFill>
                <a:latin typeface="Times New Roman" pitchFamily="18" charset="0"/>
                <a:cs typeface="Times New Roman" pitchFamily="18" charset="0"/>
              </a:rPr>
              <a:t>id</a:t>
            </a:r>
          </a:p>
          <a:p>
            <a:r>
              <a:rPr lang="en-US" dirty="0">
                <a:solidFill>
                  <a:srgbClr val="FF0000"/>
                </a:solidFill>
                <a:latin typeface="Times New Roman" pitchFamily="18" charset="0"/>
                <a:cs typeface="Times New Roman" pitchFamily="18" charset="0"/>
              </a:rPr>
              <a:t>title</a:t>
            </a:r>
          </a:p>
          <a:p>
            <a:r>
              <a:rPr lang="en-US" dirty="0">
                <a:solidFill>
                  <a:srgbClr val="FF0000"/>
                </a:solidFill>
                <a:latin typeface="Times New Roman" pitchFamily="18" charset="0"/>
                <a:cs typeface="Times New Roman" pitchFamily="18" charset="0"/>
              </a:rPr>
              <a:t>class</a:t>
            </a:r>
          </a:p>
          <a:p>
            <a:r>
              <a:rPr lang="en-US" b="1" dirty="0">
                <a:latin typeface="Times New Roman" pitchFamily="18" charset="0"/>
                <a:cs typeface="Times New Roman" pitchFamily="18" charset="0"/>
              </a:rPr>
              <a:t>style</a:t>
            </a:r>
          </a:p>
          <a:p>
            <a:r>
              <a:rPr lang="en-US" dirty="0" err="1">
                <a:latin typeface="Times New Roman" pitchFamily="18" charset="0"/>
                <a:cs typeface="Times New Roman" pitchFamily="18" charset="0"/>
              </a:rPr>
              <a:t>lang</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dir</a:t>
            </a:r>
          </a:p>
          <a:p>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AD3DA08E-B351-4A05-B51C-62650AC7F1FA}" type="datetime1">
              <a:rPr lang="en-US" smtClean="0"/>
              <a:pPr/>
              <a:t>1/14/2025</a:t>
            </a:fld>
            <a:endParaRPr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Attributes</a:t>
            </a:r>
            <a:br>
              <a:rPr lang="en-US" sz="2800" b="1" dirty="0">
                <a:latin typeface="Times New Roman" pitchFamily="18" charset="0"/>
                <a:cs typeface="Times New Roman" pitchFamily="18" charset="0"/>
              </a:rPr>
            </a:br>
            <a:endParaRPr lang="en-US" sz="2800" dirty="0"/>
          </a:p>
        </p:txBody>
      </p:sp>
      <p:sp>
        <p:nvSpPr>
          <p:cNvPr id="3" name="Content Placeholder 2"/>
          <p:cNvSpPr>
            <a:spLocks noGrp="1"/>
          </p:cNvSpPr>
          <p:nvPr>
            <p:ph idx="1"/>
          </p:nvPr>
        </p:nvSpPr>
        <p:spPr>
          <a:xfrm>
            <a:off x="457200" y="914400"/>
            <a:ext cx="8229600" cy="4525963"/>
          </a:xfrm>
        </p:spPr>
        <p:txBody>
          <a:bodyPr>
            <a:noAutofit/>
          </a:bodyPr>
          <a:lstStyle/>
          <a:p>
            <a:pPr algn="just"/>
            <a:r>
              <a:rPr lang="en-US" sz="2800" b="1" dirty="0">
                <a:latin typeface="Times New Roman" pitchFamily="18" charset="0"/>
                <a:cs typeface="Times New Roman" pitchFamily="18" charset="0"/>
              </a:rPr>
              <a:t>Style</a:t>
            </a:r>
          </a:p>
          <a:p>
            <a:pPr algn="just"/>
            <a:r>
              <a:rPr lang="en-US" sz="2800" dirty="0">
                <a:latin typeface="Times New Roman" pitchFamily="18" charset="0"/>
                <a:cs typeface="Times New Roman" pitchFamily="18" charset="0"/>
              </a:rPr>
              <a:t>The style attribute specifies an inline style for the element.</a:t>
            </a:r>
          </a:p>
          <a:p>
            <a:pPr algn="just"/>
            <a:r>
              <a:rPr lang="en-US" sz="2800" dirty="0">
                <a:latin typeface="Times New Roman" pitchFamily="18" charset="0"/>
                <a:cs typeface="Times New Roman" pitchFamily="18" charset="0"/>
              </a:rPr>
              <a:t>This attribute provides the facility to specify Cascading Style Sheet (CSS) rules within the element.</a:t>
            </a:r>
          </a:p>
          <a:p>
            <a:pPr algn="just"/>
            <a:r>
              <a:rPr lang="en-US" sz="2800" b="1" dirty="0">
                <a:latin typeface="Times New Roman" pitchFamily="18" charset="0"/>
                <a:cs typeface="Times New Roman" pitchFamily="18" charset="0"/>
              </a:rPr>
              <a:t>Syntax:  </a:t>
            </a:r>
          </a:p>
          <a:p>
            <a:pPr algn="just"/>
            <a:r>
              <a:rPr lang="en-US" sz="2800" dirty="0">
                <a:latin typeface="Times New Roman" pitchFamily="18" charset="0"/>
                <a:cs typeface="Times New Roman" pitchFamily="18" charset="0"/>
              </a:rPr>
              <a:t>&lt;</a:t>
            </a:r>
            <a:r>
              <a:rPr lang="en-US" sz="2800" dirty="0" err="1">
                <a:latin typeface="Times New Roman" pitchFamily="18" charset="0"/>
                <a:cs typeface="Times New Roman" pitchFamily="18" charset="0"/>
              </a:rPr>
              <a:t>tagname</a:t>
            </a:r>
            <a:r>
              <a:rPr lang="en-US" sz="2800" dirty="0">
                <a:latin typeface="Times New Roman" pitchFamily="18" charset="0"/>
                <a:cs typeface="Times New Roman" pitchFamily="18" charset="0"/>
              </a:rPr>
              <a:t> style="</a:t>
            </a:r>
            <a:r>
              <a:rPr lang="en-US" sz="2800" i="1" dirty="0" err="1">
                <a:latin typeface="Times New Roman" pitchFamily="18" charset="0"/>
                <a:cs typeface="Times New Roman" pitchFamily="18" charset="0"/>
              </a:rPr>
              <a:t>property</a:t>
            </a:r>
            <a:r>
              <a:rPr lang="en-US" sz="2800" dirty="0" err="1">
                <a:latin typeface="Times New Roman" pitchFamily="18" charset="0"/>
                <a:cs typeface="Times New Roman" pitchFamily="18" charset="0"/>
              </a:rPr>
              <a:t>:</a:t>
            </a:r>
            <a:r>
              <a:rPr lang="en-US" sz="2800" i="1" dirty="0" err="1">
                <a:latin typeface="Times New Roman" pitchFamily="18" charset="0"/>
                <a:cs typeface="Times New Roman" pitchFamily="18" charset="0"/>
              </a:rPr>
              <a:t>value</a:t>
            </a:r>
            <a:r>
              <a:rPr lang="en-US" sz="2800" i="1" dirty="0">
                <a:latin typeface="Times New Roman" pitchFamily="18" charset="0"/>
                <a:cs typeface="Times New Roman" pitchFamily="18" charset="0"/>
              </a:rPr>
              <a:t>;</a:t>
            </a:r>
            <a:r>
              <a:rPr lang="en-US" sz="2800" dirty="0">
                <a:latin typeface="Times New Roman" pitchFamily="18" charset="0"/>
                <a:cs typeface="Times New Roman" pitchFamily="18" charset="0"/>
              </a:rPr>
              <a:t>"&gt;</a:t>
            </a:r>
            <a:endParaRPr lang="en-US" sz="2800" b="1" dirty="0">
              <a:latin typeface="Times New Roman" pitchFamily="18" charset="0"/>
              <a:cs typeface="Times New Roman" pitchFamily="18" charset="0"/>
            </a:endParaRPr>
          </a:p>
          <a:p>
            <a:r>
              <a:rPr lang="en-US" sz="2800" b="1" dirty="0">
                <a:latin typeface="Times New Roman" pitchFamily="18" charset="0"/>
                <a:cs typeface="Times New Roman" pitchFamily="18" charset="0"/>
              </a:rPr>
              <a:t>Example:</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&lt;p style="font-</a:t>
            </a:r>
            <a:r>
              <a:rPr lang="en-US" sz="2800" dirty="0" err="1">
                <a:latin typeface="Times New Roman" pitchFamily="18" charset="0"/>
                <a:cs typeface="Times New Roman" pitchFamily="18" charset="0"/>
              </a:rPr>
              <a:t>family:arial</a:t>
            </a:r>
            <a:r>
              <a:rPr lang="en-US" sz="2800" dirty="0">
                <a:latin typeface="Times New Roman" pitchFamily="18" charset="0"/>
                <a:cs typeface="Times New Roman" pitchFamily="18" charset="0"/>
              </a:rPr>
              <a:t>; color:#800080; text-</a:t>
            </a:r>
            <a:r>
              <a:rPr lang="en-US" sz="2800" dirty="0" err="1">
                <a:latin typeface="Times New Roman" pitchFamily="18" charset="0"/>
                <a:cs typeface="Times New Roman" pitchFamily="18" charset="0"/>
              </a:rPr>
              <a:t>align:center</a:t>
            </a:r>
            <a:r>
              <a:rPr lang="en-US" sz="2800" dirty="0">
                <a:latin typeface="Times New Roman" pitchFamily="18" charset="0"/>
                <a:cs typeface="Times New Roman" pitchFamily="18" charset="0"/>
              </a:rPr>
              <a:t>"&gt;</a:t>
            </a:r>
            <a:r>
              <a:rPr lang="en-US" sz="2800" dirty="0" err="1">
                <a:latin typeface="Times New Roman" pitchFamily="18" charset="0"/>
                <a:cs typeface="Times New Roman" pitchFamily="18" charset="0"/>
              </a:rPr>
              <a:t>CareerRide</a:t>
            </a:r>
            <a:r>
              <a:rPr lang="en-US" sz="2800" dirty="0">
                <a:latin typeface="Times New Roman" pitchFamily="18" charset="0"/>
                <a:cs typeface="Times New Roman" pitchFamily="18" charset="0"/>
              </a:rPr>
              <a:t> Info&lt;/p&gt;</a:t>
            </a: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75573DE5-E3BD-4675-A68A-BCB8DECE6753}" type="datetime1">
              <a:rPr lang="en-US" smtClean="0"/>
              <a:pPr/>
              <a:t>1/14/2025</a:t>
            </a:fld>
            <a:endParaRPr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err="1">
                <a:latin typeface="Times New Roman" pitchFamily="18" charset="0"/>
                <a:cs typeface="Times New Roman" pitchFamily="18" charset="0"/>
              </a:rPr>
              <a:t>Eg</a:t>
            </a:r>
            <a:r>
              <a:rPr lang="en-US" sz="2800" b="1" dirty="0">
                <a:latin typeface="Times New Roman" pitchFamily="18" charset="0"/>
                <a:cs typeface="Times New Roman" pitchFamily="18" charset="0"/>
              </a:rPr>
              <a:t>: Style Attribute</a:t>
            </a:r>
          </a:p>
        </p:txBody>
      </p:sp>
      <p:sp>
        <p:nvSpPr>
          <p:cNvPr id="3" name="Content Placeholder 2"/>
          <p:cNvSpPr>
            <a:spLocks noGrp="1"/>
          </p:cNvSpPr>
          <p:nvPr>
            <p:ph idx="1"/>
          </p:nvPr>
        </p:nvSpPr>
        <p:spPr/>
        <p:txBody>
          <a:bodyPr>
            <a:noAutofit/>
          </a:bodyPr>
          <a:lstStyle/>
          <a:p>
            <a:r>
              <a:rPr lang="en-US" sz="2800" dirty="0">
                <a:latin typeface="Times New Roman" pitchFamily="18" charset="0"/>
                <a:cs typeface="Times New Roman" pitchFamily="18" charset="0"/>
              </a:rPr>
              <a:t>&lt;html&gt;</a:t>
            </a:r>
          </a:p>
          <a:p>
            <a:r>
              <a:rPr lang="en-US" sz="2800" dirty="0">
                <a:latin typeface="Times New Roman" pitchFamily="18" charset="0"/>
                <a:cs typeface="Times New Roman" pitchFamily="18" charset="0"/>
              </a:rPr>
              <a:t>&lt;body&gt;</a:t>
            </a: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&lt;p&gt;I am normal&lt;/p&gt;</a:t>
            </a:r>
          </a:p>
          <a:p>
            <a:r>
              <a:rPr lang="en-US" sz="2800" dirty="0">
                <a:latin typeface="Times New Roman" pitchFamily="18" charset="0"/>
                <a:cs typeface="Times New Roman" pitchFamily="18" charset="0"/>
              </a:rPr>
              <a:t>&lt;p style="</a:t>
            </a:r>
            <a:r>
              <a:rPr lang="en-US" sz="2800" dirty="0" err="1">
                <a:latin typeface="Times New Roman" pitchFamily="18" charset="0"/>
                <a:cs typeface="Times New Roman" pitchFamily="18" charset="0"/>
              </a:rPr>
              <a:t>color:red</a:t>
            </a:r>
            <a:r>
              <a:rPr lang="en-US" sz="2800" dirty="0">
                <a:latin typeface="Times New Roman" pitchFamily="18" charset="0"/>
                <a:cs typeface="Times New Roman" pitchFamily="18" charset="0"/>
              </a:rPr>
              <a:t>;"&gt;I am red&lt;/p&gt;</a:t>
            </a:r>
          </a:p>
          <a:p>
            <a:r>
              <a:rPr lang="en-US" sz="2800" dirty="0">
                <a:latin typeface="Times New Roman" pitchFamily="18" charset="0"/>
                <a:cs typeface="Times New Roman" pitchFamily="18" charset="0"/>
              </a:rPr>
              <a:t>&lt;p style="</a:t>
            </a:r>
            <a:r>
              <a:rPr lang="en-US" sz="2800" dirty="0" err="1">
                <a:latin typeface="Times New Roman" pitchFamily="18" charset="0"/>
                <a:cs typeface="Times New Roman" pitchFamily="18" charset="0"/>
              </a:rPr>
              <a:t>color:blue</a:t>
            </a:r>
            <a:r>
              <a:rPr lang="en-US" sz="2800" dirty="0">
                <a:latin typeface="Times New Roman" pitchFamily="18" charset="0"/>
                <a:cs typeface="Times New Roman" pitchFamily="18" charset="0"/>
              </a:rPr>
              <a:t>;"&gt;I am blue&lt;/p&gt;</a:t>
            </a:r>
          </a:p>
          <a:p>
            <a:r>
              <a:rPr lang="en-US" sz="2800" dirty="0">
                <a:latin typeface="Times New Roman" pitchFamily="18" charset="0"/>
                <a:cs typeface="Times New Roman" pitchFamily="18" charset="0"/>
              </a:rPr>
              <a:t>&lt;p style="font-size:36px;"&gt;I am big&lt;/p&gt;</a:t>
            </a:r>
          </a:p>
          <a:p>
            <a:endParaRPr lang="en-US" sz="2800" dirty="0">
              <a:latin typeface="Times New Roman" pitchFamily="18" charset="0"/>
              <a:cs typeface="Times New Roman" pitchFamily="18" charset="0"/>
            </a:endParaRPr>
          </a:p>
          <a:p>
            <a:r>
              <a:rPr lang="en-US" sz="2800" dirty="0">
                <a:latin typeface="Times New Roman" pitchFamily="18" charset="0"/>
                <a:cs typeface="Times New Roman" pitchFamily="18" charset="0"/>
              </a:rPr>
              <a:t>&lt;/body&gt;</a:t>
            </a:r>
          </a:p>
          <a:p>
            <a:r>
              <a:rPr lang="en-US" sz="2800" dirty="0">
                <a:latin typeface="Times New Roman" pitchFamily="18" charset="0"/>
                <a:cs typeface="Times New Roman" pitchFamily="18" charset="0"/>
              </a:rPr>
              <a:t>&lt;/html&gt;</a:t>
            </a:r>
          </a:p>
          <a:p>
            <a:endParaRPr lang="en-US" sz="2800" dirty="0">
              <a:latin typeface="Times New Roman" pitchFamily="18" charset="0"/>
              <a:cs typeface="Times New Roman" pitchFamily="18" charset="0"/>
            </a:endParaRPr>
          </a:p>
        </p:txBody>
      </p:sp>
      <p:sp>
        <p:nvSpPr>
          <p:cNvPr id="4" name="Rectangle 3"/>
          <p:cNvSpPr/>
          <p:nvPr/>
        </p:nvSpPr>
        <p:spPr>
          <a:xfrm>
            <a:off x="4572000" y="1676400"/>
            <a:ext cx="4572000" cy="1477328"/>
          </a:xfrm>
          <a:prstGeom prst="rect">
            <a:avLst/>
          </a:prstGeom>
        </p:spPr>
        <p:txBody>
          <a:bodyPr>
            <a:spAutoFit/>
          </a:bodyPr>
          <a:lstStyle/>
          <a:p>
            <a:r>
              <a:rPr lang="en-US" dirty="0">
                <a:latin typeface="Times New Roman" pitchFamily="18" charset="0"/>
                <a:cs typeface="Times New Roman" pitchFamily="18" charset="0"/>
              </a:rPr>
              <a:t>I am normal</a:t>
            </a:r>
          </a:p>
          <a:p>
            <a:r>
              <a:rPr lang="en-US" dirty="0">
                <a:solidFill>
                  <a:srgbClr val="FF0000"/>
                </a:solidFill>
                <a:latin typeface="Times New Roman" pitchFamily="18" charset="0"/>
                <a:cs typeface="Times New Roman" pitchFamily="18" charset="0"/>
              </a:rPr>
              <a:t>I am red</a:t>
            </a:r>
          </a:p>
          <a:p>
            <a:r>
              <a:rPr lang="en-US" dirty="0">
                <a:solidFill>
                  <a:srgbClr val="0070C0"/>
                </a:solidFill>
                <a:latin typeface="Times New Roman" pitchFamily="18" charset="0"/>
                <a:cs typeface="Times New Roman" pitchFamily="18" charset="0"/>
              </a:rPr>
              <a:t>I am blue</a:t>
            </a:r>
          </a:p>
          <a:p>
            <a:r>
              <a:rPr lang="en-US" sz="3600" dirty="0">
                <a:latin typeface="Times New Roman" pitchFamily="18" charset="0"/>
                <a:cs typeface="Times New Roman" pitchFamily="18" charset="0"/>
              </a:rPr>
              <a:t>I am big</a:t>
            </a:r>
          </a:p>
        </p:txBody>
      </p:sp>
      <p:sp>
        <p:nvSpPr>
          <p:cNvPr id="5" name="Date Placeholder 4"/>
          <p:cNvSpPr>
            <a:spLocks noGrp="1"/>
          </p:cNvSpPr>
          <p:nvPr>
            <p:ph type="dt" sz="half" idx="10"/>
          </p:nvPr>
        </p:nvSpPr>
        <p:spPr/>
        <p:txBody>
          <a:bodyPr/>
          <a:lstStyle/>
          <a:p>
            <a:fld id="{41D39DCA-4FED-4AC7-8D48-B781B47C336F}" type="datetime1">
              <a:rPr lang="en-US" smtClean="0"/>
              <a:pPr/>
              <a:t>1/14/2025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Times New Roman" pitchFamily="18" charset="0"/>
                <a:cs typeface="Times New Roman" pitchFamily="18" charset="0"/>
              </a:rPr>
              <a:t>Attributes</a:t>
            </a:r>
            <a:br>
              <a:rPr lang="en-US" sz="3600" b="1"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b="1" dirty="0">
                <a:latin typeface="Times New Roman" pitchFamily="18" charset="0"/>
                <a:cs typeface="Times New Roman" pitchFamily="18" charset="0"/>
              </a:rPr>
              <a:t>Core attributes are </a:t>
            </a:r>
          </a:p>
          <a:p>
            <a:r>
              <a:rPr lang="en-US" dirty="0">
                <a:solidFill>
                  <a:srgbClr val="FF0000"/>
                </a:solidFill>
                <a:latin typeface="Times New Roman" pitchFamily="18" charset="0"/>
                <a:cs typeface="Times New Roman" pitchFamily="18" charset="0"/>
              </a:rPr>
              <a:t>id</a:t>
            </a:r>
          </a:p>
          <a:p>
            <a:r>
              <a:rPr lang="en-US" dirty="0">
                <a:solidFill>
                  <a:srgbClr val="FF0000"/>
                </a:solidFill>
                <a:latin typeface="Times New Roman" pitchFamily="18" charset="0"/>
                <a:cs typeface="Times New Roman" pitchFamily="18" charset="0"/>
              </a:rPr>
              <a:t>title</a:t>
            </a:r>
          </a:p>
          <a:p>
            <a:r>
              <a:rPr lang="en-US" dirty="0">
                <a:solidFill>
                  <a:srgbClr val="FF0000"/>
                </a:solidFill>
                <a:latin typeface="Times New Roman" pitchFamily="18" charset="0"/>
                <a:cs typeface="Times New Roman" pitchFamily="18" charset="0"/>
              </a:rPr>
              <a:t>class</a:t>
            </a:r>
          </a:p>
          <a:p>
            <a:r>
              <a:rPr lang="en-US" dirty="0">
                <a:solidFill>
                  <a:srgbClr val="FF0000"/>
                </a:solidFill>
                <a:latin typeface="Times New Roman" pitchFamily="18" charset="0"/>
                <a:cs typeface="Times New Roman" pitchFamily="18" charset="0"/>
              </a:rPr>
              <a:t>style</a:t>
            </a:r>
          </a:p>
          <a:p>
            <a:r>
              <a:rPr lang="en-US" dirty="0" err="1">
                <a:latin typeface="Times New Roman" pitchFamily="18" charset="0"/>
                <a:cs typeface="Times New Roman" pitchFamily="18" charset="0"/>
              </a:rPr>
              <a:t>lang</a:t>
            </a:r>
            <a:endParaRPr lang="en-US" dirty="0">
              <a:latin typeface="Times New Roman" pitchFamily="18" charset="0"/>
              <a:cs typeface="Times New Roman" pitchFamily="18" charset="0"/>
            </a:endParaRPr>
          </a:p>
          <a:p>
            <a:r>
              <a:rPr lang="en-US" dirty="0">
                <a:latin typeface="Times New Roman" pitchFamily="18" charset="0"/>
                <a:cs typeface="Times New Roman" pitchFamily="18" charset="0"/>
              </a:rPr>
              <a:t>dir</a:t>
            </a:r>
          </a:p>
          <a:p>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1C72E70C-63F0-4D51-A333-F9AF53917C06}" type="datetime1">
              <a:rPr lang="en-US" smtClean="0"/>
              <a:pPr/>
              <a:t>1/14/2025</a:t>
            </a:fld>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br>
              <a:rPr lang="en-US" sz="3600" b="1" dirty="0">
                <a:latin typeface="Times New Roman" pitchFamily="18" charset="0"/>
                <a:cs typeface="Times New Roman" pitchFamily="18" charset="0"/>
              </a:rPr>
            </a:br>
            <a:r>
              <a:rPr lang="en-US" sz="3600" b="1" dirty="0">
                <a:latin typeface="Times New Roman" pitchFamily="18" charset="0"/>
                <a:cs typeface="Times New Roman" pitchFamily="18" charset="0"/>
              </a:rPr>
              <a:t>Attributes</a:t>
            </a:r>
            <a:br>
              <a:rPr lang="en-US" sz="3600" b="1" dirty="0">
                <a:latin typeface="Times New Roman" pitchFamily="18" charset="0"/>
                <a:cs typeface="Times New Roman" pitchFamily="18" charset="0"/>
              </a:rPr>
            </a:br>
            <a:endParaRPr lang="en-US" sz="3600" dirty="0"/>
          </a:p>
        </p:txBody>
      </p:sp>
      <p:sp>
        <p:nvSpPr>
          <p:cNvPr id="3" name="Content Placeholder 2"/>
          <p:cNvSpPr>
            <a:spLocks noGrp="1"/>
          </p:cNvSpPr>
          <p:nvPr>
            <p:ph idx="1"/>
          </p:nvPr>
        </p:nvSpPr>
        <p:spPr>
          <a:xfrm>
            <a:off x="457200" y="1219200"/>
            <a:ext cx="8229600" cy="5257800"/>
          </a:xfrm>
        </p:spPr>
        <p:txBody>
          <a:bodyPr>
            <a:noAutofit/>
          </a:bodyPr>
          <a:lstStyle/>
          <a:p>
            <a:r>
              <a:rPr lang="en-US" sz="2400" b="1" dirty="0">
                <a:latin typeface="Times New Roman" pitchFamily="18" charset="0"/>
                <a:cs typeface="Times New Roman" pitchFamily="18" charset="0"/>
              </a:rPr>
              <a:t>Lang</a:t>
            </a:r>
          </a:p>
          <a:p>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lang</a:t>
            </a:r>
            <a:r>
              <a:rPr lang="en-US" sz="2400" dirty="0">
                <a:latin typeface="Times New Roman" pitchFamily="18" charset="0"/>
                <a:cs typeface="Times New Roman" pitchFamily="18" charset="0"/>
              </a:rPr>
              <a:t> attribute specifies the language of the element’s content </a:t>
            </a:r>
          </a:p>
          <a:p>
            <a:r>
              <a:rPr lang="en-US" sz="2400" dirty="0">
                <a:latin typeface="Times New Roman" pitchFamily="18" charset="0"/>
                <a:cs typeface="Times New Roman" pitchFamily="18" charset="0"/>
              </a:rPr>
              <a:t>The </a:t>
            </a:r>
            <a:r>
              <a:rPr lang="en-US" sz="2400" dirty="0" err="1">
                <a:latin typeface="Times New Roman" pitchFamily="18" charset="0"/>
                <a:cs typeface="Times New Roman" pitchFamily="18" charset="0"/>
              </a:rPr>
              <a:t>lang</a:t>
            </a:r>
            <a:r>
              <a:rPr lang="en-US" sz="2400" dirty="0">
                <a:latin typeface="Times New Roman" pitchFamily="18" charset="0"/>
                <a:cs typeface="Times New Roman" pitchFamily="18" charset="0"/>
              </a:rPr>
              <a:t> attribute can be used on </a:t>
            </a:r>
            <a:r>
              <a:rPr lang="en-US" sz="2400" b="1" dirty="0">
                <a:latin typeface="Times New Roman" pitchFamily="18" charset="0"/>
                <a:cs typeface="Times New Roman" pitchFamily="18" charset="0"/>
              </a:rPr>
              <a:t>any HTML element.</a:t>
            </a:r>
          </a:p>
          <a:p>
            <a:r>
              <a:rPr lang="en-US" sz="2400" b="1" dirty="0">
                <a:latin typeface="Times New Roman" pitchFamily="18" charset="0"/>
                <a:cs typeface="Times New Roman" pitchFamily="18" charset="0"/>
              </a:rPr>
              <a:t>Syntax:</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&lt;element </a:t>
            </a:r>
            <a:r>
              <a:rPr lang="en-US" sz="2400" dirty="0" err="1">
                <a:latin typeface="Times New Roman" pitchFamily="18" charset="0"/>
                <a:cs typeface="Times New Roman" pitchFamily="18" charset="0"/>
              </a:rPr>
              <a:t>lang</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language_code</a:t>
            </a:r>
            <a:r>
              <a:rPr lang="en-US" sz="2400" dirty="0">
                <a:latin typeface="Times New Roman" pitchFamily="18" charset="0"/>
                <a:cs typeface="Times New Roman" pitchFamily="18" charset="0"/>
              </a:rPr>
              <a:t>”&gt;</a:t>
            </a:r>
          </a:p>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Example: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&lt;html </a:t>
            </a:r>
            <a:r>
              <a:rPr lang="en-US" sz="2400" dirty="0" err="1">
                <a:latin typeface="Times New Roman" pitchFamily="18" charset="0"/>
                <a:cs typeface="Times New Roman" pitchFamily="18" charset="0"/>
              </a:rPr>
              <a:t>lang</a:t>
            </a:r>
            <a:r>
              <a:rPr lang="en-US" sz="2400" dirty="0">
                <a:latin typeface="Times New Roman" pitchFamily="18" charset="0"/>
                <a:cs typeface="Times New Roman" pitchFamily="18" charset="0"/>
              </a:rPr>
              <a:t>="en"&gt;</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“en" for English, "</a:t>
            </a:r>
            <a:r>
              <a:rPr lang="en-US" sz="2400" dirty="0" err="1">
                <a:latin typeface="Times New Roman" pitchFamily="18" charset="0"/>
                <a:cs typeface="Times New Roman" pitchFamily="18" charset="0"/>
              </a:rPr>
              <a:t>es</a:t>
            </a:r>
            <a:r>
              <a:rPr lang="en-US" sz="2400" dirty="0">
                <a:latin typeface="Times New Roman" pitchFamily="18" charset="0"/>
                <a:cs typeface="Times New Roman" pitchFamily="18" charset="0"/>
              </a:rPr>
              <a:t>" for Spanish, "</a:t>
            </a:r>
            <a:r>
              <a:rPr lang="en-US" sz="2400" dirty="0" err="1">
                <a:latin typeface="Times New Roman" pitchFamily="18" charset="0"/>
                <a:cs typeface="Times New Roman" pitchFamily="18" charset="0"/>
              </a:rPr>
              <a:t>fr</a:t>
            </a:r>
            <a:r>
              <a:rPr lang="en-US" sz="2400" dirty="0">
                <a:latin typeface="Times New Roman" pitchFamily="18" charset="0"/>
                <a:cs typeface="Times New Roman" pitchFamily="18" charset="0"/>
              </a:rPr>
              <a:t>" for France and so on.</a:t>
            </a:r>
          </a:p>
          <a:p>
            <a:pPr>
              <a:buNone/>
            </a:pP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C3A8EED-4904-41EE-8301-33C507D32E4D}" type="datetime1">
              <a:rPr lang="en-US" smtClean="0"/>
              <a:pPr/>
              <a:t>1/14/2025</a:t>
            </a:fld>
            <a:endParaRPr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err="1">
                <a:latin typeface="Times New Roman" pitchFamily="18" charset="0"/>
                <a:cs typeface="Times New Roman" pitchFamily="18" charset="0"/>
              </a:rPr>
              <a:t>Eg</a:t>
            </a:r>
            <a:r>
              <a:rPr lang="en-US" sz="2800" b="1" dirty="0">
                <a:latin typeface="Times New Roman" pitchFamily="18" charset="0"/>
                <a:cs typeface="Times New Roman" pitchFamily="18" charset="0"/>
              </a:rPr>
              <a:t>: Lang Attribute</a:t>
            </a:r>
          </a:p>
        </p:txBody>
      </p:sp>
      <p:sp>
        <p:nvSpPr>
          <p:cNvPr id="3" name="Content Placeholder 2"/>
          <p:cNvSpPr>
            <a:spLocks noGrp="1"/>
          </p:cNvSpPr>
          <p:nvPr>
            <p:ph idx="1"/>
          </p:nvPr>
        </p:nvSpPr>
        <p:spPr/>
        <p:txBody>
          <a:bodyPr>
            <a:normAutofit/>
          </a:bodyPr>
          <a:lstStyle/>
          <a:p>
            <a:r>
              <a:rPr lang="en-US" sz="2800" dirty="0">
                <a:latin typeface="Times New Roman" pitchFamily="18" charset="0"/>
                <a:cs typeface="Times New Roman" pitchFamily="18" charset="0"/>
              </a:rPr>
              <a:t>&lt;html&gt;</a:t>
            </a:r>
          </a:p>
          <a:p>
            <a:r>
              <a:rPr lang="en-US" sz="2800" dirty="0">
                <a:latin typeface="Times New Roman" pitchFamily="18" charset="0"/>
                <a:cs typeface="Times New Roman" pitchFamily="18" charset="0"/>
              </a:rPr>
              <a:t>&lt;body&gt;</a:t>
            </a:r>
          </a:p>
          <a:p>
            <a:r>
              <a:rPr lang="en-US" sz="2800" dirty="0">
                <a:latin typeface="Times New Roman" pitchFamily="18" charset="0"/>
                <a:cs typeface="Times New Roman" pitchFamily="18" charset="0"/>
              </a:rPr>
              <a:t>&lt;p&gt;This is a paragraph.&lt;/p&gt;</a:t>
            </a:r>
          </a:p>
          <a:p>
            <a:r>
              <a:rPr lang="en-US" sz="2800" dirty="0">
                <a:latin typeface="Times New Roman" pitchFamily="18" charset="0"/>
                <a:cs typeface="Times New Roman" pitchFamily="18" charset="0"/>
              </a:rPr>
              <a:t>&lt;p </a:t>
            </a:r>
            <a:r>
              <a:rPr lang="en-US" sz="2800" dirty="0" err="1">
                <a:latin typeface="Times New Roman" pitchFamily="18" charset="0"/>
                <a:cs typeface="Times New Roman" pitchFamily="18" charset="0"/>
              </a:rPr>
              <a:t>lang</a:t>
            </a:r>
            <a:r>
              <a:rPr lang="en-US" sz="2800" dirty="0">
                <a:latin typeface="Times New Roman" pitchFamily="18" charset="0"/>
                <a:cs typeface="Times New Roman" pitchFamily="18" charset="0"/>
              </a:rPr>
              <a:t>="</a:t>
            </a:r>
            <a:r>
              <a:rPr lang="en-US" sz="2800" dirty="0" err="1">
                <a:latin typeface="Times New Roman" pitchFamily="18" charset="0"/>
                <a:cs typeface="Times New Roman" pitchFamily="18" charset="0"/>
              </a:rPr>
              <a:t>fr</a:t>
            </a:r>
            <a:r>
              <a:rPr lang="en-US" sz="2800" dirty="0">
                <a:latin typeface="Times New Roman" pitchFamily="18" charset="0"/>
                <a:cs typeface="Times New Roman" pitchFamily="18" charset="0"/>
              </a:rPr>
              <a:t>"&gt;</a:t>
            </a:r>
            <a:r>
              <a:rPr lang="en-US" sz="2800" dirty="0" err="1">
                <a:latin typeface="Times New Roman" pitchFamily="18" charset="0"/>
                <a:cs typeface="Times New Roman" pitchFamily="18" charset="0"/>
              </a:rPr>
              <a:t>Ceci</a:t>
            </a: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est</a:t>
            </a:r>
            <a:r>
              <a:rPr lang="en-US" sz="2800" dirty="0">
                <a:latin typeface="Times New Roman" pitchFamily="18" charset="0"/>
                <a:cs typeface="Times New Roman" pitchFamily="18" charset="0"/>
              </a:rPr>
              <a:t> un </a:t>
            </a:r>
            <a:r>
              <a:rPr lang="en-US" sz="2800" dirty="0" err="1">
                <a:latin typeface="Times New Roman" pitchFamily="18" charset="0"/>
                <a:cs typeface="Times New Roman" pitchFamily="18" charset="0"/>
              </a:rPr>
              <a:t>paragraphe</a:t>
            </a:r>
            <a:r>
              <a:rPr lang="en-US" sz="2800" dirty="0">
                <a:latin typeface="Times New Roman" pitchFamily="18" charset="0"/>
                <a:cs typeface="Times New Roman" pitchFamily="18" charset="0"/>
              </a:rPr>
              <a:t>.&lt;/p&gt;</a:t>
            </a:r>
          </a:p>
          <a:p>
            <a:r>
              <a:rPr lang="en-US" sz="2800" dirty="0">
                <a:latin typeface="Times New Roman" pitchFamily="18" charset="0"/>
                <a:cs typeface="Times New Roman" pitchFamily="18" charset="0"/>
              </a:rPr>
              <a:t>&lt;/body&gt;</a:t>
            </a:r>
          </a:p>
          <a:p>
            <a:r>
              <a:rPr lang="en-US" sz="2800" dirty="0">
                <a:latin typeface="Times New Roman" pitchFamily="18" charset="0"/>
                <a:cs typeface="Times New Roman" pitchFamily="18" charset="0"/>
              </a:rPr>
              <a:t>&lt;/html&gt;</a:t>
            </a:r>
          </a:p>
          <a:p>
            <a:endParaRPr lang="en-US" sz="2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FF33D1A9-45FE-48A4-BD7F-705FFEC951CF}" type="datetime1">
              <a:rPr lang="en-US" smtClean="0"/>
              <a:pPr/>
              <a:t>1/14/2025</a:t>
            </a:fld>
            <a:endParaRPr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latin typeface="Times New Roman" pitchFamily="18" charset="0"/>
                <a:cs typeface="Times New Roman" pitchFamily="18" charset="0"/>
              </a:rPr>
              <a:t>Attributes</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b="1" dirty="0">
                <a:latin typeface="Times New Roman" pitchFamily="18" charset="0"/>
                <a:cs typeface="Times New Roman" pitchFamily="18" charset="0"/>
              </a:rPr>
              <a:t>Core attributes are </a:t>
            </a:r>
          </a:p>
          <a:p>
            <a:r>
              <a:rPr lang="en-US" dirty="0">
                <a:solidFill>
                  <a:srgbClr val="FF0000"/>
                </a:solidFill>
                <a:latin typeface="Times New Roman" pitchFamily="18" charset="0"/>
                <a:cs typeface="Times New Roman" pitchFamily="18" charset="0"/>
              </a:rPr>
              <a:t>id</a:t>
            </a:r>
          </a:p>
          <a:p>
            <a:r>
              <a:rPr lang="en-US" dirty="0">
                <a:solidFill>
                  <a:srgbClr val="FF0000"/>
                </a:solidFill>
                <a:latin typeface="Times New Roman" pitchFamily="18" charset="0"/>
                <a:cs typeface="Times New Roman" pitchFamily="18" charset="0"/>
              </a:rPr>
              <a:t>title</a:t>
            </a:r>
          </a:p>
          <a:p>
            <a:r>
              <a:rPr lang="en-US" dirty="0">
                <a:solidFill>
                  <a:srgbClr val="FF0000"/>
                </a:solidFill>
                <a:latin typeface="Times New Roman" pitchFamily="18" charset="0"/>
                <a:cs typeface="Times New Roman" pitchFamily="18" charset="0"/>
              </a:rPr>
              <a:t>class</a:t>
            </a:r>
          </a:p>
          <a:p>
            <a:r>
              <a:rPr lang="en-US" dirty="0">
                <a:solidFill>
                  <a:srgbClr val="FF0000"/>
                </a:solidFill>
                <a:latin typeface="Times New Roman" pitchFamily="18" charset="0"/>
                <a:cs typeface="Times New Roman" pitchFamily="18" charset="0"/>
              </a:rPr>
              <a:t>style</a:t>
            </a:r>
          </a:p>
          <a:p>
            <a:r>
              <a:rPr lang="en-US" dirty="0" err="1">
                <a:solidFill>
                  <a:srgbClr val="FF0000"/>
                </a:solidFill>
                <a:latin typeface="Times New Roman" pitchFamily="18" charset="0"/>
                <a:cs typeface="Times New Roman" pitchFamily="18" charset="0"/>
              </a:rPr>
              <a:t>lang</a:t>
            </a:r>
            <a:endParaRPr lang="en-US" dirty="0">
              <a:solidFill>
                <a:srgbClr val="FF0000"/>
              </a:solidFill>
              <a:latin typeface="Times New Roman" pitchFamily="18" charset="0"/>
              <a:cs typeface="Times New Roman" pitchFamily="18" charset="0"/>
            </a:endParaRPr>
          </a:p>
          <a:p>
            <a:r>
              <a:rPr lang="en-US" dirty="0">
                <a:latin typeface="Times New Roman" pitchFamily="18" charset="0"/>
                <a:cs typeface="Times New Roman" pitchFamily="18" charset="0"/>
              </a:rPr>
              <a:t>dir</a:t>
            </a:r>
          </a:p>
          <a:p>
            <a:endParaRPr lang="en-US"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D98F6994-7C6D-42E8-A87B-FE827199D02B}" type="datetime1">
              <a:rPr lang="en-US" smtClean="0"/>
              <a:pPr/>
              <a:t>1/14/2025</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Attributes</a:t>
            </a:r>
            <a:br>
              <a:rPr lang="en-US" sz="2800" b="1" dirty="0">
                <a:latin typeface="Times New Roman" pitchFamily="18" charset="0"/>
                <a:cs typeface="Times New Roman" pitchFamily="18" charset="0"/>
              </a:rPr>
            </a:br>
            <a:endParaRPr lang="en-US" sz="2800" dirty="0"/>
          </a:p>
        </p:txBody>
      </p:sp>
      <p:sp>
        <p:nvSpPr>
          <p:cNvPr id="3" name="Content Placeholder 2"/>
          <p:cNvSpPr>
            <a:spLocks noGrp="1"/>
          </p:cNvSpPr>
          <p:nvPr>
            <p:ph idx="1"/>
          </p:nvPr>
        </p:nvSpPr>
        <p:spPr>
          <a:xfrm>
            <a:off x="457200" y="1219200"/>
            <a:ext cx="8229600" cy="5257800"/>
          </a:xfrm>
        </p:spPr>
        <p:txBody>
          <a:bodyPr>
            <a:noAutofit/>
          </a:bodyPr>
          <a:lstStyle/>
          <a:p>
            <a:r>
              <a:rPr lang="en-US" sz="2400" b="1" dirty="0">
                <a:latin typeface="Times New Roman" pitchFamily="18" charset="0"/>
                <a:cs typeface="Times New Roman" pitchFamily="18" charset="0"/>
              </a:rPr>
              <a:t>dir </a:t>
            </a:r>
          </a:p>
          <a:p>
            <a:r>
              <a:rPr lang="en-US" sz="2400" dirty="0">
                <a:latin typeface="Times New Roman" pitchFamily="18" charset="0"/>
                <a:cs typeface="Times New Roman" pitchFamily="18" charset="0"/>
              </a:rPr>
              <a:t>The dir attribute specifies the reading </a:t>
            </a:r>
            <a:r>
              <a:rPr lang="en-US" sz="2400" dirty="0">
                <a:solidFill>
                  <a:srgbClr val="FF0000"/>
                </a:solidFill>
                <a:latin typeface="Times New Roman" pitchFamily="18" charset="0"/>
                <a:cs typeface="Times New Roman" pitchFamily="18" charset="0"/>
              </a:rPr>
              <a:t>direction</a:t>
            </a:r>
            <a:r>
              <a:rPr lang="en-US" sz="2400" dirty="0">
                <a:latin typeface="Times New Roman" pitchFamily="18" charset="0"/>
                <a:cs typeface="Times New Roman" pitchFamily="18" charset="0"/>
              </a:rPr>
              <a:t> for text as left to right or right to left. </a:t>
            </a: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a:p>
            <a:endParaRPr lang="fr-FR" sz="2400" b="1" dirty="0">
              <a:latin typeface="Times New Roman" pitchFamily="18" charset="0"/>
              <a:cs typeface="Times New Roman" pitchFamily="18" charset="0"/>
            </a:endParaRPr>
          </a:p>
          <a:p>
            <a:r>
              <a:rPr lang="fr-FR" sz="2400" b="1" dirty="0" err="1">
                <a:latin typeface="Times New Roman" pitchFamily="18" charset="0"/>
                <a:cs typeface="Times New Roman" pitchFamily="18" charset="0"/>
              </a:rPr>
              <a:t>Syntax</a:t>
            </a:r>
            <a:r>
              <a:rPr lang="fr-FR" sz="2400" b="1" dirty="0">
                <a:latin typeface="Times New Roman" pitchFamily="18" charset="0"/>
                <a:cs typeface="Times New Roman" pitchFamily="18" charset="0"/>
              </a:rPr>
              <a:t>:</a:t>
            </a:r>
            <a:br>
              <a:rPr lang="fr-FR" sz="2400" dirty="0">
                <a:latin typeface="Times New Roman" pitchFamily="18" charset="0"/>
                <a:cs typeface="Times New Roman" pitchFamily="18" charset="0"/>
              </a:rPr>
            </a:br>
            <a:r>
              <a:rPr lang="fr-FR" sz="2400" dirty="0">
                <a:latin typeface="Times New Roman" pitchFamily="18" charset="0"/>
                <a:cs typeface="Times New Roman" pitchFamily="18" charset="0"/>
              </a:rPr>
              <a:t>&lt;</a:t>
            </a:r>
            <a:r>
              <a:rPr lang="fr-FR" sz="2400" dirty="0" err="1">
                <a:latin typeface="Times New Roman" pitchFamily="18" charset="0"/>
                <a:cs typeface="Times New Roman" pitchFamily="18" charset="0"/>
              </a:rPr>
              <a:t>element</a:t>
            </a:r>
            <a:r>
              <a:rPr lang="fr-FR" sz="2400" dirty="0">
                <a:latin typeface="Times New Roman" pitchFamily="18" charset="0"/>
                <a:cs typeface="Times New Roman" pitchFamily="18" charset="0"/>
              </a:rPr>
              <a:t> </a:t>
            </a:r>
            <a:r>
              <a:rPr lang="fr-FR" sz="2400" dirty="0" err="1">
                <a:latin typeface="Times New Roman" pitchFamily="18" charset="0"/>
                <a:cs typeface="Times New Roman" pitchFamily="18" charset="0"/>
              </a:rPr>
              <a:t>dir</a:t>
            </a:r>
            <a:r>
              <a:rPr lang="fr-FR" sz="2400" dirty="0">
                <a:latin typeface="Times New Roman" pitchFamily="18" charset="0"/>
                <a:cs typeface="Times New Roman" pitchFamily="18" charset="0"/>
              </a:rPr>
              <a:t>="</a:t>
            </a:r>
            <a:r>
              <a:rPr lang="fr-FR" sz="2400" dirty="0" err="1">
                <a:latin typeface="Times New Roman" pitchFamily="18" charset="0"/>
                <a:cs typeface="Times New Roman" pitchFamily="18" charset="0"/>
              </a:rPr>
              <a:t>ltr</a:t>
            </a:r>
            <a:r>
              <a:rPr lang="fr-FR" sz="2400" dirty="0">
                <a:latin typeface="Times New Roman" pitchFamily="18" charset="0"/>
                <a:cs typeface="Times New Roman" pitchFamily="18" charset="0"/>
              </a:rPr>
              <a:t>"&gt;</a:t>
            </a:r>
            <a:br>
              <a:rPr lang="fr-FR" sz="2400" dirty="0">
                <a:latin typeface="Times New Roman" pitchFamily="18" charset="0"/>
                <a:cs typeface="Times New Roman" pitchFamily="18" charset="0"/>
              </a:rPr>
            </a:br>
            <a:br>
              <a:rPr lang="fr-FR" sz="2400" dirty="0">
                <a:latin typeface="Times New Roman" pitchFamily="18" charset="0"/>
                <a:cs typeface="Times New Roman" pitchFamily="18" charset="0"/>
              </a:rPr>
            </a:br>
            <a:r>
              <a:rPr lang="fr-FR" sz="2400" b="1" dirty="0" err="1">
                <a:latin typeface="Times New Roman" pitchFamily="18" charset="0"/>
                <a:cs typeface="Times New Roman" pitchFamily="18" charset="0"/>
              </a:rPr>
              <a:t>Example</a:t>
            </a:r>
            <a:r>
              <a:rPr lang="fr-FR" sz="2400" b="1" dirty="0">
                <a:latin typeface="Times New Roman" pitchFamily="18" charset="0"/>
                <a:cs typeface="Times New Roman" pitchFamily="18" charset="0"/>
              </a:rPr>
              <a:t>:</a:t>
            </a:r>
            <a:br>
              <a:rPr lang="fr-FR" sz="2400" dirty="0">
                <a:latin typeface="Times New Roman" pitchFamily="18" charset="0"/>
                <a:cs typeface="Times New Roman" pitchFamily="18" charset="0"/>
              </a:rPr>
            </a:br>
            <a:r>
              <a:rPr lang="fr-FR" sz="2400" dirty="0">
                <a:latin typeface="Times New Roman" pitchFamily="18" charset="0"/>
                <a:cs typeface="Times New Roman" pitchFamily="18" charset="0"/>
              </a:rPr>
              <a:t>&lt;p </a:t>
            </a:r>
            <a:r>
              <a:rPr lang="fr-FR" sz="2400" dirty="0" err="1">
                <a:latin typeface="Times New Roman" pitchFamily="18" charset="0"/>
                <a:cs typeface="Times New Roman" pitchFamily="18" charset="0"/>
              </a:rPr>
              <a:t>dir</a:t>
            </a:r>
            <a:r>
              <a:rPr lang="fr-FR" sz="2400" dirty="0">
                <a:latin typeface="Times New Roman" pitchFamily="18" charset="0"/>
                <a:cs typeface="Times New Roman" pitchFamily="18" charset="0"/>
              </a:rPr>
              <a:t>="</a:t>
            </a:r>
            <a:r>
              <a:rPr lang="fr-FR" sz="2400" dirty="0" err="1">
                <a:latin typeface="Times New Roman" pitchFamily="18" charset="0"/>
                <a:cs typeface="Times New Roman" pitchFamily="18" charset="0"/>
              </a:rPr>
              <a:t>rtl</a:t>
            </a:r>
            <a:r>
              <a:rPr lang="fr-FR" sz="2400" dirty="0">
                <a:latin typeface="Times New Roman" pitchFamily="18" charset="0"/>
                <a:cs typeface="Times New Roman" pitchFamily="18" charset="0"/>
              </a:rPr>
              <a:t>"&gt; content &lt;/p&gt;</a:t>
            </a:r>
            <a:endParaRPr lang="en-US" sz="24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1371600" y="2743200"/>
          <a:ext cx="6096000" cy="118872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r>
                        <a:rPr lang="en-US" sz="2000" dirty="0">
                          <a:latin typeface="Times New Roman" pitchFamily="18" charset="0"/>
                          <a:cs typeface="Times New Roman" pitchFamily="18" charset="0"/>
                        </a:rPr>
                        <a:t>Value</a:t>
                      </a:r>
                    </a:p>
                  </a:txBody>
                  <a:tcPr anchor="ctr"/>
                </a:tc>
                <a:tc>
                  <a:txBody>
                    <a:bodyPr/>
                    <a:lstStyle/>
                    <a:p>
                      <a:r>
                        <a:rPr lang="en-US" sz="2000">
                          <a:latin typeface="Times New Roman" pitchFamily="18" charset="0"/>
                          <a:cs typeface="Times New Roman" pitchFamily="18" charset="0"/>
                        </a:rPr>
                        <a:t>Meaning</a:t>
                      </a:r>
                    </a:p>
                  </a:txBody>
                  <a:tcPr anchor="ctr"/>
                </a:tc>
                <a:extLst>
                  <a:ext uri="{0D108BD9-81ED-4DB2-BD59-A6C34878D82A}">
                    <a16:rowId xmlns:a16="http://schemas.microsoft.com/office/drawing/2014/main" val="10000"/>
                  </a:ext>
                </a:extLst>
              </a:tr>
              <a:tr h="370840">
                <a:tc>
                  <a:txBody>
                    <a:bodyPr/>
                    <a:lstStyle/>
                    <a:p>
                      <a:pPr algn="ctr"/>
                      <a:r>
                        <a:rPr lang="en-US" sz="2000" dirty="0" err="1">
                          <a:latin typeface="Times New Roman" pitchFamily="18" charset="0"/>
                          <a:cs typeface="Times New Roman" pitchFamily="18" charset="0"/>
                        </a:rPr>
                        <a:t>ltr</a:t>
                      </a:r>
                      <a:endParaRPr lang="en-US" sz="2000" dirty="0">
                        <a:latin typeface="Times New Roman" pitchFamily="18" charset="0"/>
                        <a:cs typeface="Times New Roman" pitchFamily="18" charset="0"/>
                      </a:endParaRPr>
                    </a:p>
                  </a:txBody>
                  <a:tcPr anchor="ctr"/>
                </a:tc>
                <a:tc>
                  <a:txBody>
                    <a:bodyPr/>
                    <a:lstStyle/>
                    <a:p>
                      <a:pPr algn="ctr"/>
                      <a:r>
                        <a:rPr lang="en-US" sz="2000">
                          <a:latin typeface="Times New Roman" pitchFamily="18" charset="0"/>
                          <a:cs typeface="Times New Roman" pitchFamily="18" charset="0"/>
                        </a:rPr>
                        <a:t>Left to right direction</a:t>
                      </a:r>
                    </a:p>
                  </a:txBody>
                  <a:tcPr anchor="ctr"/>
                </a:tc>
                <a:extLst>
                  <a:ext uri="{0D108BD9-81ED-4DB2-BD59-A6C34878D82A}">
                    <a16:rowId xmlns:a16="http://schemas.microsoft.com/office/drawing/2014/main" val="10001"/>
                  </a:ext>
                </a:extLst>
              </a:tr>
              <a:tr h="370840">
                <a:tc>
                  <a:txBody>
                    <a:bodyPr/>
                    <a:lstStyle/>
                    <a:p>
                      <a:pPr algn="ctr"/>
                      <a:r>
                        <a:rPr lang="en-US" sz="2000">
                          <a:latin typeface="Times New Roman" pitchFamily="18" charset="0"/>
                          <a:cs typeface="Times New Roman" pitchFamily="18" charset="0"/>
                        </a:rPr>
                        <a:t>rtl</a:t>
                      </a:r>
                    </a:p>
                  </a:txBody>
                  <a:tcPr anchor="ctr"/>
                </a:tc>
                <a:tc>
                  <a:txBody>
                    <a:bodyPr/>
                    <a:lstStyle/>
                    <a:p>
                      <a:pPr algn="ctr"/>
                      <a:r>
                        <a:rPr lang="en-US" sz="2000" dirty="0">
                          <a:latin typeface="Times New Roman" pitchFamily="18" charset="0"/>
                          <a:cs typeface="Times New Roman" pitchFamily="18" charset="0"/>
                        </a:rPr>
                        <a:t>Right to left direction</a:t>
                      </a:r>
                    </a:p>
                  </a:txBody>
                  <a:tcPr anchor="ctr"/>
                </a:tc>
                <a:extLst>
                  <a:ext uri="{0D108BD9-81ED-4DB2-BD59-A6C34878D82A}">
                    <a16:rowId xmlns:a16="http://schemas.microsoft.com/office/drawing/2014/main" val="10002"/>
                  </a:ext>
                </a:extLst>
              </a:tr>
            </a:tbl>
          </a:graphicData>
        </a:graphic>
      </p:graphicFrame>
      <p:sp>
        <p:nvSpPr>
          <p:cNvPr id="5" name="Date Placeholder 4"/>
          <p:cNvSpPr>
            <a:spLocks noGrp="1"/>
          </p:cNvSpPr>
          <p:nvPr>
            <p:ph type="dt" sz="half" idx="10"/>
          </p:nvPr>
        </p:nvSpPr>
        <p:spPr/>
        <p:txBody>
          <a:bodyPr/>
          <a:lstStyle/>
          <a:p>
            <a:fld id="{22FD0B95-0C11-4FE7-BE9A-E413F9CCBC17}" type="datetime1">
              <a:rPr lang="en-US" smtClean="0"/>
              <a:pPr/>
              <a:t>1/14/2025</a:t>
            </a:fld>
            <a:endParaRPr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Text Formatting Tags</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457200" y="1600200"/>
          <a:ext cx="8229600" cy="457708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US" dirty="0"/>
                        <a:t>Tag</a:t>
                      </a:r>
                    </a:p>
                  </a:txBody>
                  <a:tcPr anchor="ctr"/>
                </a:tc>
                <a:tc>
                  <a:txBody>
                    <a:bodyPr/>
                    <a:lstStyle/>
                    <a:p>
                      <a:r>
                        <a:rPr lang="en-US"/>
                        <a:t>Description</a:t>
                      </a:r>
                    </a:p>
                  </a:txBody>
                  <a:tcPr anchor="ctr"/>
                </a:tc>
                <a:tc>
                  <a:txBody>
                    <a:bodyPr/>
                    <a:lstStyle/>
                    <a:p>
                      <a:r>
                        <a:rPr lang="en-US"/>
                        <a:t>Example and Output</a:t>
                      </a:r>
                    </a:p>
                  </a:txBody>
                  <a:tcPr anchor="ctr"/>
                </a:tc>
                <a:extLst>
                  <a:ext uri="{0D108BD9-81ED-4DB2-BD59-A6C34878D82A}">
                    <a16:rowId xmlns:a16="http://schemas.microsoft.com/office/drawing/2014/main" val="10000"/>
                  </a:ext>
                </a:extLst>
              </a:tr>
              <a:tr h="370840">
                <a:tc>
                  <a:txBody>
                    <a:bodyPr/>
                    <a:lstStyle/>
                    <a:p>
                      <a:r>
                        <a:rPr lang="en-US"/>
                        <a:t>Bold</a:t>
                      </a:r>
                    </a:p>
                  </a:txBody>
                  <a:tcPr anchor="ctr"/>
                </a:tc>
                <a:tc>
                  <a:txBody>
                    <a:bodyPr/>
                    <a:lstStyle/>
                    <a:p>
                      <a:r>
                        <a:rPr lang="en-US"/>
                        <a:t>It defines bold text.</a:t>
                      </a:r>
                    </a:p>
                  </a:txBody>
                  <a:tcPr anchor="ctr"/>
                </a:tc>
                <a:tc>
                  <a:txBody>
                    <a:bodyPr/>
                    <a:lstStyle/>
                    <a:p>
                      <a:r>
                        <a:rPr lang="en-US" b="1"/>
                        <a:t>Example:</a:t>
                      </a:r>
                      <a:r>
                        <a:rPr lang="en-US"/>
                        <a:t>  &lt;b&gt;CareerRide Info&lt;/b&gt;</a:t>
                      </a:r>
                      <a:br>
                        <a:rPr lang="en-US"/>
                      </a:br>
                      <a:r>
                        <a:rPr lang="en-US" b="1"/>
                        <a:t>Output:</a:t>
                      </a:r>
                      <a:r>
                        <a:rPr lang="en-US"/>
                        <a:t> </a:t>
                      </a:r>
                      <a:r>
                        <a:rPr lang="en-US" b="1"/>
                        <a:t>CareerRide Info</a:t>
                      </a:r>
                      <a:endParaRPr lang="en-US"/>
                    </a:p>
                  </a:txBody>
                  <a:tcPr anchor="ctr"/>
                </a:tc>
                <a:extLst>
                  <a:ext uri="{0D108BD9-81ED-4DB2-BD59-A6C34878D82A}">
                    <a16:rowId xmlns:a16="http://schemas.microsoft.com/office/drawing/2014/main" val="10001"/>
                  </a:ext>
                </a:extLst>
              </a:tr>
              <a:tr h="370840">
                <a:tc>
                  <a:txBody>
                    <a:bodyPr/>
                    <a:lstStyle/>
                    <a:p>
                      <a:r>
                        <a:rPr lang="en-US"/>
                        <a:t>Italic</a:t>
                      </a:r>
                    </a:p>
                  </a:txBody>
                  <a:tcPr anchor="ctr"/>
                </a:tc>
                <a:tc>
                  <a:txBody>
                    <a:bodyPr/>
                    <a:lstStyle/>
                    <a:p>
                      <a:r>
                        <a:rPr lang="en-US"/>
                        <a:t>It defines italic text.</a:t>
                      </a:r>
                    </a:p>
                  </a:txBody>
                  <a:tcPr anchor="ctr"/>
                </a:tc>
                <a:tc>
                  <a:txBody>
                    <a:bodyPr/>
                    <a:lstStyle/>
                    <a:p>
                      <a:r>
                        <a:rPr lang="en-US" b="1"/>
                        <a:t>Example:</a:t>
                      </a:r>
                      <a:r>
                        <a:rPr lang="en-US"/>
                        <a:t> &lt;i&gt;TutorialRide.com&lt;/i&gt;</a:t>
                      </a:r>
                      <a:br>
                        <a:rPr lang="en-US"/>
                      </a:br>
                      <a:r>
                        <a:rPr lang="en-US" b="1"/>
                        <a:t>Output:</a:t>
                      </a:r>
                      <a:r>
                        <a:rPr lang="en-US"/>
                        <a:t> </a:t>
                      </a:r>
                      <a:r>
                        <a:rPr lang="en-US" i="1"/>
                        <a:t>TutorialRide.com</a:t>
                      </a:r>
                      <a:endParaRPr lang="en-US"/>
                    </a:p>
                  </a:txBody>
                  <a:tcPr anchor="ctr"/>
                </a:tc>
                <a:extLst>
                  <a:ext uri="{0D108BD9-81ED-4DB2-BD59-A6C34878D82A}">
                    <a16:rowId xmlns:a16="http://schemas.microsoft.com/office/drawing/2014/main" val="10002"/>
                  </a:ext>
                </a:extLst>
              </a:tr>
              <a:tr h="370840">
                <a:tc>
                  <a:txBody>
                    <a:bodyPr/>
                    <a:lstStyle/>
                    <a:p>
                      <a:r>
                        <a:rPr lang="en-US"/>
                        <a:t>Underline</a:t>
                      </a:r>
                    </a:p>
                  </a:txBody>
                  <a:tcPr anchor="ctr"/>
                </a:tc>
                <a:tc>
                  <a:txBody>
                    <a:bodyPr/>
                    <a:lstStyle/>
                    <a:p>
                      <a:r>
                        <a:rPr lang="en-US"/>
                        <a:t>It underlines the text.</a:t>
                      </a:r>
                    </a:p>
                  </a:txBody>
                  <a:tcPr anchor="ctr"/>
                </a:tc>
                <a:tc>
                  <a:txBody>
                    <a:bodyPr/>
                    <a:lstStyle/>
                    <a:p>
                      <a:r>
                        <a:rPr lang="en-US" b="1"/>
                        <a:t>Example:</a:t>
                      </a:r>
                      <a:r>
                        <a:rPr lang="en-US"/>
                        <a:t> &lt;u&gt;TutorialRide.com&lt;/u&gt;</a:t>
                      </a:r>
                      <a:br>
                        <a:rPr lang="en-US"/>
                      </a:br>
                      <a:r>
                        <a:rPr lang="en-US" b="1"/>
                        <a:t>Output:</a:t>
                      </a:r>
                      <a:r>
                        <a:rPr lang="en-US"/>
                        <a:t> </a:t>
                      </a:r>
                      <a:r>
                        <a:rPr lang="en-US" u="sng"/>
                        <a:t>TutorialRide.com</a:t>
                      </a:r>
                      <a:r>
                        <a:rPr lang="en-US"/>
                        <a:t> </a:t>
                      </a:r>
                    </a:p>
                  </a:txBody>
                  <a:tcPr anchor="ctr"/>
                </a:tc>
                <a:extLst>
                  <a:ext uri="{0D108BD9-81ED-4DB2-BD59-A6C34878D82A}">
                    <a16:rowId xmlns:a16="http://schemas.microsoft.com/office/drawing/2014/main" val="10003"/>
                  </a:ext>
                </a:extLst>
              </a:tr>
              <a:tr h="370840">
                <a:tc>
                  <a:txBody>
                    <a:bodyPr/>
                    <a:lstStyle/>
                    <a:p>
                      <a:r>
                        <a:rPr lang="en-US"/>
                        <a:t>Strike-out</a:t>
                      </a:r>
                    </a:p>
                  </a:txBody>
                  <a:tcPr anchor="ctr"/>
                </a:tc>
                <a:tc>
                  <a:txBody>
                    <a:bodyPr/>
                    <a:lstStyle/>
                    <a:p>
                      <a:r>
                        <a:rPr lang="en-US"/>
                        <a:t>It puts a line right through the center of the text, crossing it out. It shows that the text is old and no longer relevant.</a:t>
                      </a:r>
                    </a:p>
                  </a:txBody>
                  <a:tcPr anchor="ctr"/>
                </a:tc>
                <a:tc>
                  <a:txBody>
                    <a:bodyPr/>
                    <a:lstStyle/>
                    <a:p>
                      <a:r>
                        <a:rPr lang="en-US" b="1" dirty="0"/>
                        <a:t>Example:</a:t>
                      </a:r>
                      <a:r>
                        <a:rPr lang="en-US" dirty="0"/>
                        <a:t> &lt;strike&gt;ABC </a:t>
                      </a:r>
                      <a:r>
                        <a:rPr lang="en-US" dirty="0" err="1"/>
                        <a:t>Coperation</a:t>
                      </a:r>
                      <a:r>
                        <a:rPr lang="en-US" dirty="0"/>
                        <a:t>&lt;/strike&gt;</a:t>
                      </a:r>
                      <a:br>
                        <a:rPr lang="en-US" dirty="0"/>
                      </a:br>
                      <a:r>
                        <a:rPr lang="en-US" b="1" dirty="0"/>
                        <a:t>Output:</a:t>
                      </a:r>
                      <a:r>
                        <a:rPr lang="en-US" dirty="0"/>
                        <a:t> ABC </a:t>
                      </a:r>
                      <a:r>
                        <a:rPr lang="en-US" dirty="0" err="1"/>
                        <a:t>Coperation</a:t>
                      </a:r>
                      <a:endParaRPr lang="en-US" dirty="0"/>
                    </a:p>
                  </a:txBody>
                  <a:tcPr anchor="ctr"/>
                </a:tc>
                <a:extLst>
                  <a:ext uri="{0D108BD9-81ED-4DB2-BD59-A6C34878D82A}">
                    <a16:rowId xmlns:a16="http://schemas.microsoft.com/office/drawing/2014/main" val="10004"/>
                  </a:ext>
                </a:extLst>
              </a:tr>
            </a:tbl>
          </a:graphicData>
        </a:graphic>
      </p:graphicFrame>
      <p:sp>
        <p:nvSpPr>
          <p:cNvPr id="5" name="Date Placeholder 4"/>
          <p:cNvSpPr>
            <a:spLocks noGrp="1"/>
          </p:cNvSpPr>
          <p:nvPr>
            <p:ph type="dt" sz="half" idx="10"/>
          </p:nvPr>
        </p:nvSpPr>
        <p:spPr/>
        <p:txBody>
          <a:bodyPr/>
          <a:lstStyle/>
          <a:p>
            <a:fld id="{DCF82E6F-4821-4575-9328-E247B9334BE6}" type="datetime1">
              <a:rPr lang="en-US" smtClean="0"/>
              <a:pPr/>
              <a:t>1/14/2025</a:t>
            </a:fld>
            <a:endParaRPr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Text Formatting Tags</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457200" y="1600200"/>
          <a:ext cx="8229600" cy="48514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US" dirty="0"/>
                        <a:t>Tag</a:t>
                      </a:r>
                    </a:p>
                  </a:txBody>
                  <a:tcPr anchor="ctr"/>
                </a:tc>
                <a:tc>
                  <a:txBody>
                    <a:bodyPr/>
                    <a:lstStyle/>
                    <a:p>
                      <a:r>
                        <a:rPr lang="en-US"/>
                        <a:t>Description</a:t>
                      </a:r>
                    </a:p>
                  </a:txBody>
                  <a:tcPr anchor="ctr"/>
                </a:tc>
                <a:tc>
                  <a:txBody>
                    <a:bodyPr/>
                    <a:lstStyle/>
                    <a:p>
                      <a:r>
                        <a:rPr lang="en-US"/>
                        <a:t>Example and Output</a:t>
                      </a:r>
                    </a:p>
                  </a:txBody>
                  <a:tcPr anchor="ctr"/>
                </a:tc>
                <a:extLst>
                  <a:ext uri="{0D108BD9-81ED-4DB2-BD59-A6C34878D82A}">
                    <a16:rowId xmlns:a16="http://schemas.microsoft.com/office/drawing/2014/main" val="10000"/>
                  </a:ext>
                </a:extLst>
              </a:tr>
              <a:tr h="370840">
                <a:tc>
                  <a:txBody>
                    <a:bodyPr/>
                    <a:lstStyle/>
                    <a:p>
                      <a:r>
                        <a:rPr lang="en-US"/>
                        <a:t>Small</a:t>
                      </a:r>
                    </a:p>
                  </a:txBody>
                  <a:tcPr anchor="ctr"/>
                </a:tc>
                <a:tc>
                  <a:txBody>
                    <a:bodyPr/>
                    <a:lstStyle/>
                    <a:p>
                      <a:r>
                        <a:rPr lang="en-US"/>
                        <a:t>It defines small text.</a:t>
                      </a:r>
                    </a:p>
                  </a:txBody>
                  <a:tcPr anchor="ctr"/>
                </a:tc>
                <a:tc>
                  <a:txBody>
                    <a:bodyPr/>
                    <a:lstStyle/>
                    <a:p>
                      <a:r>
                        <a:rPr lang="en-US" b="1"/>
                        <a:t>Example:</a:t>
                      </a:r>
                      <a:r>
                        <a:rPr lang="en-US"/>
                        <a:t> &lt;h4&gt;CareerRide &lt;small&gt;Info&lt;/small&gt;&lt;/h4&gt;</a:t>
                      </a:r>
                      <a:br>
                        <a:rPr lang="en-US"/>
                      </a:br>
                      <a:r>
                        <a:rPr lang="en-US" b="1"/>
                        <a:t>Output:CareerRide Info</a:t>
                      </a:r>
                    </a:p>
                  </a:txBody>
                  <a:tcPr anchor="ctr"/>
                </a:tc>
                <a:extLst>
                  <a:ext uri="{0D108BD9-81ED-4DB2-BD59-A6C34878D82A}">
                    <a16:rowId xmlns:a16="http://schemas.microsoft.com/office/drawing/2014/main" val="10001"/>
                  </a:ext>
                </a:extLst>
              </a:tr>
              <a:tr h="370840">
                <a:tc>
                  <a:txBody>
                    <a:bodyPr/>
                    <a:lstStyle/>
                    <a:p>
                      <a:r>
                        <a:rPr lang="en-US"/>
                        <a:t>Font Color</a:t>
                      </a:r>
                    </a:p>
                  </a:txBody>
                  <a:tcPr anchor="ctr"/>
                </a:tc>
                <a:tc>
                  <a:txBody>
                    <a:bodyPr/>
                    <a:lstStyle/>
                    <a:p>
                      <a:r>
                        <a:rPr lang="en-US"/>
                        <a:t>It changes the text color.</a:t>
                      </a:r>
                    </a:p>
                  </a:txBody>
                  <a:tcPr anchor="ctr"/>
                </a:tc>
                <a:tc>
                  <a:txBody>
                    <a:bodyPr/>
                    <a:lstStyle/>
                    <a:p>
                      <a:r>
                        <a:rPr lang="en-US" b="1"/>
                        <a:t>Example:</a:t>
                      </a:r>
                      <a:r>
                        <a:rPr lang="en-US"/>
                        <a:t> &lt;font color=“#000fff”&gt;TutorialRide.com&lt;/font&gt;</a:t>
                      </a:r>
                      <a:br>
                        <a:rPr lang="en-US"/>
                      </a:br>
                      <a:r>
                        <a:rPr lang="en-US" b="1"/>
                        <a:t>Output:</a:t>
                      </a:r>
                      <a:r>
                        <a:rPr lang="en-US"/>
                        <a:t> TutorialRide.com</a:t>
                      </a:r>
                    </a:p>
                  </a:txBody>
                  <a:tcPr anchor="ctr"/>
                </a:tc>
                <a:extLst>
                  <a:ext uri="{0D108BD9-81ED-4DB2-BD59-A6C34878D82A}">
                    <a16:rowId xmlns:a16="http://schemas.microsoft.com/office/drawing/2014/main" val="10002"/>
                  </a:ext>
                </a:extLst>
              </a:tr>
              <a:tr h="370840">
                <a:tc>
                  <a:txBody>
                    <a:bodyPr/>
                    <a:lstStyle/>
                    <a:p>
                      <a:r>
                        <a:rPr lang="en-US" dirty="0"/>
                        <a:t>Emphasis</a:t>
                      </a:r>
                    </a:p>
                  </a:txBody>
                  <a:tcPr anchor="ctr"/>
                </a:tc>
                <a:tc>
                  <a:txBody>
                    <a:bodyPr/>
                    <a:lstStyle/>
                    <a:p>
                      <a:r>
                        <a:rPr lang="en-US" dirty="0"/>
                        <a:t>It is used to emphasize text, usually it appears in italics but can vary according to your browser.</a:t>
                      </a:r>
                    </a:p>
                  </a:txBody>
                  <a:tcPr anchor="ctr"/>
                </a:tc>
                <a:tc>
                  <a:txBody>
                    <a:bodyPr/>
                    <a:lstStyle/>
                    <a:p>
                      <a:r>
                        <a:rPr lang="pt-BR" b="1" dirty="0"/>
                        <a:t>Example:</a:t>
                      </a:r>
                      <a:r>
                        <a:rPr lang="pt-BR" dirty="0"/>
                        <a:t> &lt;em&gt;CareerRide Info&lt;/em&gt;</a:t>
                      </a:r>
                      <a:br>
                        <a:rPr lang="pt-BR" dirty="0"/>
                      </a:br>
                      <a:r>
                        <a:rPr lang="pt-BR" b="1" dirty="0"/>
                        <a:t>Output:</a:t>
                      </a:r>
                      <a:r>
                        <a:rPr lang="pt-BR" dirty="0"/>
                        <a:t> </a:t>
                      </a:r>
                      <a:r>
                        <a:rPr lang="pt-BR" i="1" dirty="0"/>
                        <a:t>CareerRide Info</a:t>
                      </a:r>
                      <a:endParaRPr lang="pt-BR" dirty="0"/>
                    </a:p>
                  </a:txBody>
                  <a:tcPr anchor="ctr"/>
                </a:tc>
                <a:extLst>
                  <a:ext uri="{0D108BD9-81ED-4DB2-BD59-A6C34878D82A}">
                    <a16:rowId xmlns:a16="http://schemas.microsoft.com/office/drawing/2014/main" val="10003"/>
                  </a:ext>
                </a:extLst>
              </a:tr>
              <a:tr h="370840">
                <a:tc>
                  <a:txBody>
                    <a:bodyPr/>
                    <a:lstStyle/>
                    <a:p>
                      <a:r>
                        <a:rPr lang="en-US"/>
                        <a:t>Mark</a:t>
                      </a:r>
                    </a:p>
                  </a:txBody>
                  <a:tcPr anchor="ctr"/>
                </a:tc>
                <a:tc>
                  <a:txBody>
                    <a:bodyPr/>
                    <a:lstStyle/>
                    <a:p>
                      <a:r>
                        <a:rPr lang="en-US"/>
                        <a:t>It defines marked or highlighted text.</a:t>
                      </a:r>
                    </a:p>
                  </a:txBody>
                  <a:tcPr anchor="ctr"/>
                </a:tc>
                <a:tc>
                  <a:txBody>
                    <a:bodyPr/>
                    <a:lstStyle/>
                    <a:p>
                      <a:r>
                        <a:rPr lang="en-US" b="1" dirty="0"/>
                        <a:t>Example:</a:t>
                      </a:r>
                      <a:r>
                        <a:rPr lang="en-US" dirty="0"/>
                        <a:t> &lt;mark&gt;TutorialRide.com&lt;/mark&gt;</a:t>
                      </a:r>
                      <a:br>
                        <a:rPr lang="en-US" dirty="0"/>
                      </a:br>
                      <a:r>
                        <a:rPr lang="en-US" b="1" dirty="0"/>
                        <a:t>Output:</a:t>
                      </a:r>
                      <a:r>
                        <a:rPr lang="en-US" dirty="0"/>
                        <a:t> TutorialRide.com</a:t>
                      </a:r>
                    </a:p>
                  </a:txBody>
                  <a:tcPr anchor="ctr"/>
                </a:tc>
                <a:extLst>
                  <a:ext uri="{0D108BD9-81ED-4DB2-BD59-A6C34878D82A}">
                    <a16:rowId xmlns:a16="http://schemas.microsoft.com/office/drawing/2014/main" val="10004"/>
                  </a:ext>
                </a:extLst>
              </a:tr>
            </a:tbl>
          </a:graphicData>
        </a:graphic>
      </p:graphicFrame>
      <p:sp>
        <p:nvSpPr>
          <p:cNvPr id="5" name="Date Placeholder 4"/>
          <p:cNvSpPr>
            <a:spLocks noGrp="1"/>
          </p:cNvSpPr>
          <p:nvPr>
            <p:ph type="dt" sz="half" idx="10"/>
          </p:nvPr>
        </p:nvSpPr>
        <p:spPr/>
        <p:txBody>
          <a:bodyPr/>
          <a:lstStyle/>
          <a:p>
            <a:fld id="{9DB11F18-EAB2-4411-8698-19AC59F19612}" type="datetime1">
              <a:rPr lang="en-US" smtClean="0"/>
              <a:pPr/>
              <a:t>1/14/2025</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r>
              <a:rPr lang="en-US" sz="3600" b="1" dirty="0">
                <a:latin typeface="Times New Roman" pitchFamily="18" charset="0"/>
                <a:cs typeface="Times New Roman" pitchFamily="18" charset="0"/>
              </a:rPr>
              <a:t>Internet-Based Services</a:t>
            </a:r>
            <a:br>
              <a:rPr lang="en-US" sz="3600" b="1"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4830763"/>
          </a:xfrm>
        </p:spPr>
        <p:txBody>
          <a:bodyPr>
            <a:noAutofit/>
          </a:bodyPr>
          <a:lstStyle/>
          <a:p>
            <a:pPr algn="just"/>
            <a:r>
              <a:rPr lang="en-US" sz="2400" b="1" dirty="0">
                <a:latin typeface="Times New Roman" pitchFamily="18" charset="0"/>
                <a:cs typeface="Times New Roman" pitchFamily="18" charset="0"/>
              </a:rPr>
              <a:t>Email</a:t>
            </a:r>
            <a:r>
              <a:rPr lang="en-US" sz="2400" dirty="0">
                <a:latin typeface="Times New Roman" pitchFamily="18" charset="0"/>
                <a:cs typeface="Times New Roman" pitchFamily="18" charset="0"/>
              </a:rPr>
              <a:t> </a:t>
            </a:r>
          </a:p>
          <a:p>
            <a:pPr lvl="1" algn="just"/>
            <a:r>
              <a:rPr lang="en-US" sz="2000" dirty="0">
                <a:latin typeface="Times New Roman" pitchFamily="18" charset="0"/>
                <a:cs typeface="Times New Roman" pitchFamily="18" charset="0"/>
              </a:rPr>
              <a:t>A fast, easy, and inexpensive way to communicate with other Internet users around the world.</a:t>
            </a:r>
          </a:p>
          <a:p>
            <a:pPr algn="just"/>
            <a:r>
              <a:rPr lang="en-US" sz="2400" b="1" dirty="0">
                <a:latin typeface="Times New Roman" pitchFamily="18" charset="0"/>
                <a:cs typeface="Times New Roman" pitchFamily="18" charset="0"/>
              </a:rPr>
              <a:t>Telnet</a:t>
            </a:r>
            <a:r>
              <a:rPr lang="en-US" sz="2400" dirty="0">
                <a:latin typeface="Times New Roman" pitchFamily="18" charset="0"/>
                <a:cs typeface="Times New Roman" pitchFamily="18" charset="0"/>
              </a:rPr>
              <a:t>  </a:t>
            </a:r>
          </a:p>
          <a:p>
            <a:pPr lvl="1" algn="just"/>
            <a:r>
              <a:rPr lang="en-US" sz="2000" dirty="0">
                <a:latin typeface="Times New Roman" pitchFamily="18" charset="0"/>
                <a:cs typeface="Times New Roman" pitchFamily="18" charset="0"/>
              </a:rPr>
              <a:t>Allows a user to log into a remote computer as though it were a local system.</a:t>
            </a:r>
          </a:p>
          <a:p>
            <a:pPr algn="just"/>
            <a:r>
              <a:rPr lang="en-US" sz="2400" b="1" dirty="0">
                <a:latin typeface="Times New Roman" pitchFamily="18" charset="0"/>
                <a:cs typeface="Times New Roman" pitchFamily="18" charset="0"/>
              </a:rPr>
              <a:t>FTP</a:t>
            </a:r>
            <a:r>
              <a:rPr lang="en-US" sz="2400" dirty="0">
                <a:latin typeface="Times New Roman" pitchFamily="18" charset="0"/>
                <a:cs typeface="Times New Roman" pitchFamily="18" charset="0"/>
              </a:rPr>
              <a:t> </a:t>
            </a:r>
          </a:p>
          <a:p>
            <a:pPr lvl="1" algn="just"/>
            <a:r>
              <a:rPr lang="en-US" sz="2000" dirty="0">
                <a:latin typeface="Times New Roman" pitchFamily="18" charset="0"/>
                <a:cs typeface="Times New Roman" pitchFamily="18" charset="0"/>
              </a:rPr>
              <a:t>Allows a user to transfer virtually every kind of file that can be stored on a computer from one Internet-connected computer to another.</a:t>
            </a:r>
          </a:p>
          <a:p>
            <a:pPr algn="just"/>
            <a:r>
              <a:rPr lang="en-US" sz="2400" b="1" dirty="0">
                <a:latin typeface="Times New Roman" pitchFamily="18" charset="0"/>
                <a:cs typeface="Times New Roman" pitchFamily="18" charset="0"/>
              </a:rPr>
              <a:t>UseNet news</a:t>
            </a:r>
            <a:r>
              <a:rPr lang="en-US" sz="2400" dirty="0">
                <a:latin typeface="Times New Roman" pitchFamily="18" charset="0"/>
                <a:cs typeface="Times New Roman" pitchFamily="18" charset="0"/>
              </a:rPr>
              <a:t> </a:t>
            </a:r>
          </a:p>
          <a:p>
            <a:pPr lvl="1" algn="just"/>
            <a:r>
              <a:rPr lang="en-US" sz="2000" dirty="0">
                <a:latin typeface="Times New Roman" pitchFamily="18" charset="0"/>
                <a:cs typeface="Times New Roman" pitchFamily="18" charset="0"/>
              </a:rPr>
              <a:t> A distributed bulletin board that offers a combination news and discussion service on thousands of topics.</a:t>
            </a:r>
          </a:p>
          <a:p>
            <a:pPr algn="just"/>
            <a:r>
              <a:rPr lang="en-US" sz="2400" b="1" dirty="0">
                <a:latin typeface="Times New Roman" pitchFamily="18" charset="0"/>
                <a:cs typeface="Times New Roman" pitchFamily="18" charset="0"/>
              </a:rPr>
              <a:t>World Wide Web (WWW)</a:t>
            </a:r>
            <a:r>
              <a:rPr lang="en-US" sz="2400" dirty="0">
                <a:latin typeface="Times New Roman" pitchFamily="18" charset="0"/>
                <a:cs typeface="Times New Roman" pitchFamily="18" charset="0"/>
              </a:rPr>
              <a:t> </a:t>
            </a:r>
          </a:p>
          <a:p>
            <a:pPr lvl="1" algn="just"/>
            <a:r>
              <a:rPr lang="en-US" sz="2000" dirty="0">
                <a:latin typeface="Times New Roman" pitchFamily="18" charset="0"/>
                <a:cs typeface="Times New Roman" pitchFamily="18" charset="0"/>
              </a:rPr>
              <a:t>A hypertext interface to Internet information resources.</a:t>
            </a: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B877E4EF-1CBF-43B8-B60D-8B5853B10C89}" type="datetime1">
              <a:rPr lang="en-US" smtClean="0"/>
              <a:pPr/>
              <a:t>1/14/2025</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3" end="3"/>
                                            </p:txEl>
                                          </p:spTgt>
                                        </p:tgtEl>
                                        <p:attrNameLst>
                                          <p:attrName>style.visibility</p:attrName>
                                        </p:attrNameLst>
                                      </p:cBhvr>
                                      <p:to>
                                        <p:strVal val="visible"/>
                                      </p:to>
                                    </p:set>
                                    <p:animEffect transition="in" filter="blinds(horizontal)">
                                      <p:cBhvr>
                                        <p:cTn id="12" dur="500"/>
                                        <p:tgtEl>
                                          <p:spTgt spid="3">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animEffect transition="in" filter="blinds(horizontal)">
                                      <p:cBhvr>
                                        <p:cTn id="17" dur="500"/>
                                        <p:tgtEl>
                                          <p:spTgt spid="3">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blinds(horizontal)">
                                      <p:cBhvr>
                                        <p:cTn id="22" dur="500"/>
                                        <p:tgtEl>
                                          <p:spTgt spid="3">
                                            <p:txEl>
                                              <p:pRg st="7" end="7"/>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blinds(horizontal)">
                                      <p:cBhvr>
                                        <p:cTn id="2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Text Formatting Tags</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457200" y="1600200"/>
          <a:ext cx="8229600" cy="311404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US" dirty="0"/>
                        <a:t>Tag</a:t>
                      </a:r>
                    </a:p>
                  </a:txBody>
                  <a:tcPr anchor="ctr"/>
                </a:tc>
                <a:tc>
                  <a:txBody>
                    <a:bodyPr/>
                    <a:lstStyle/>
                    <a:p>
                      <a:r>
                        <a:rPr lang="en-US"/>
                        <a:t>Description</a:t>
                      </a:r>
                    </a:p>
                  </a:txBody>
                  <a:tcPr anchor="ctr"/>
                </a:tc>
                <a:tc>
                  <a:txBody>
                    <a:bodyPr/>
                    <a:lstStyle/>
                    <a:p>
                      <a:r>
                        <a:rPr lang="en-US"/>
                        <a:t>Example and Output</a:t>
                      </a:r>
                    </a:p>
                  </a:txBody>
                  <a:tcPr anchor="ctr"/>
                </a:tc>
                <a:extLst>
                  <a:ext uri="{0D108BD9-81ED-4DB2-BD59-A6C34878D82A}">
                    <a16:rowId xmlns:a16="http://schemas.microsoft.com/office/drawing/2014/main" val="10000"/>
                  </a:ext>
                </a:extLst>
              </a:tr>
              <a:tr h="370840">
                <a:tc>
                  <a:txBody>
                    <a:bodyPr/>
                    <a:lstStyle/>
                    <a:p>
                      <a:r>
                        <a:rPr lang="en-US"/>
                        <a:t>Subscript</a:t>
                      </a:r>
                    </a:p>
                  </a:txBody>
                  <a:tcPr anchor="ctr"/>
                </a:tc>
                <a:tc>
                  <a:txBody>
                    <a:bodyPr/>
                    <a:lstStyle/>
                    <a:p>
                      <a:r>
                        <a:rPr lang="en-US"/>
                        <a:t>It defines subscripted text.</a:t>
                      </a:r>
                    </a:p>
                  </a:txBody>
                  <a:tcPr anchor="ctr"/>
                </a:tc>
                <a:tc>
                  <a:txBody>
                    <a:bodyPr/>
                    <a:lstStyle/>
                    <a:p>
                      <a:r>
                        <a:rPr lang="pt-BR" b="1"/>
                        <a:t>Example:</a:t>
                      </a:r>
                      <a:r>
                        <a:rPr lang="pt-BR"/>
                        <a:t> H&lt;sub&gt;2&lt;/sub&gt;O</a:t>
                      </a:r>
                      <a:br>
                        <a:rPr lang="pt-BR"/>
                      </a:br>
                      <a:r>
                        <a:rPr lang="pt-BR" b="1"/>
                        <a:t>Output:</a:t>
                      </a:r>
                      <a:r>
                        <a:rPr lang="pt-BR"/>
                        <a:t> H</a:t>
                      </a:r>
                      <a:r>
                        <a:rPr lang="pt-BR" baseline="-25000"/>
                        <a:t>2</a:t>
                      </a:r>
                      <a:r>
                        <a:rPr lang="pt-BR"/>
                        <a:t>O</a:t>
                      </a:r>
                    </a:p>
                  </a:txBody>
                  <a:tcPr anchor="ctr"/>
                </a:tc>
                <a:extLst>
                  <a:ext uri="{0D108BD9-81ED-4DB2-BD59-A6C34878D82A}">
                    <a16:rowId xmlns:a16="http://schemas.microsoft.com/office/drawing/2014/main" val="10001"/>
                  </a:ext>
                </a:extLst>
              </a:tr>
              <a:tr h="370840">
                <a:tc>
                  <a:txBody>
                    <a:bodyPr/>
                    <a:lstStyle/>
                    <a:p>
                      <a:r>
                        <a:rPr lang="en-US"/>
                        <a:t>Superscipt</a:t>
                      </a:r>
                    </a:p>
                  </a:txBody>
                  <a:tcPr anchor="ctr"/>
                </a:tc>
                <a:tc>
                  <a:txBody>
                    <a:bodyPr/>
                    <a:lstStyle/>
                    <a:p>
                      <a:r>
                        <a:rPr lang="en-US"/>
                        <a:t>It defines superscripted text.</a:t>
                      </a:r>
                    </a:p>
                  </a:txBody>
                  <a:tcPr anchor="ctr"/>
                </a:tc>
                <a:tc>
                  <a:txBody>
                    <a:bodyPr/>
                    <a:lstStyle/>
                    <a:p>
                      <a:r>
                        <a:rPr lang="en-US" b="1"/>
                        <a:t>Example:</a:t>
                      </a:r>
                      <a:r>
                        <a:rPr lang="en-US"/>
                        <a:t> E = mc&lt;sup&gt;2&lt;/sup&gt;</a:t>
                      </a:r>
                      <a:br>
                        <a:rPr lang="en-US"/>
                      </a:br>
                      <a:r>
                        <a:rPr lang="en-US" b="1"/>
                        <a:t>Output:</a:t>
                      </a:r>
                      <a:r>
                        <a:rPr lang="en-US"/>
                        <a:t> E = mc</a:t>
                      </a:r>
                      <a:r>
                        <a:rPr lang="en-US" baseline="30000"/>
                        <a:t>2</a:t>
                      </a:r>
                      <a:endParaRPr lang="en-US"/>
                    </a:p>
                  </a:txBody>
                  <a:tcPr anchor="ctr"/>
                </a:tc>
                <a:extLst>
                  <a:ext uri="{0D108BD9-81ED-4DB2-BD59-A6C34878D82A}">
                    <a16:rowId xmlns:a16="http://schemas.microsoft.com/office/drawing/2014/main" val="10002"/>
                  </a:ext>
                </a:extLst>
              </a:tr>
              <a:tr h="370840">
                <a:tc>
                  <a:txBody>
                    <a:bodyPr/>
                    <a:lstStyle/>
                    <a:p>
                      <a:r>
                        <a:rPr lang="en-US"/>
                        <a:t>Strong</a:t>
                      </a:r>
                    </a:p>
                  </a:txBody>
                  <a:tcPr anchor="ctr"/>
                </a:tc>
                <a:tc>
                  <a:txBody>
                    <a:bodyPr/>
                    <a:lstStyle/>
                    <a:p>
                      <a:r>
                        <a:rPr lang="en-US"/>
                        <a:t>It defines strong text. Usually it appears in bold but can vary according to your browser.</a:t>
                      </a:r>
                    </a:p>
                  </a:txBody>
                  <a:tcPr anchor="ctr"/>
                </a:tc>
                <a:tc>
                  <a:txBody>
                    <a:bodyPr/>
                    <a:lstStyle/>
                    <a:p>
                      <a:r>
                        <a:rPr lang="en-US" b="1" dirty="0"/>
                        <a:t>Example:</a:t>
                      </a:r>
                      <a:r>
                        <a:rPr lang="en-US" dirty="0"/>
                        <a:t> &lt;strong&gt;</a:t>
                      </a:r>
                      <a:r>
                        <a:rPr lang="en-US" dirty="0" err="1"/>
                        <a:t>CareerRide</a:t>
                      </a:r>
                      <a:r>
                        <a:rPr lang="en-US" dirty="0"/>
                        <a:t> Info&lt;/strong&gt;</a:t>
                      </a:r>
                      <a:br>
                        <a:rPr lang="en-US" dirty="0"/>
                      </a:br>
                      <a:r>
                        <a:rPr lang="en-US" b="1" dirty="0"/>
                        <a:t>Output:</a:t>
                      </a:r>
                      <a:r>
                        <a:rPr lang="en-US" dirty="0"/>
                        <a:t> </a:t>
                      </a:r>
                      <a:r>
                        <a:rPr lang="en-US" b="1" dirty="0" err="1"/>
                        <a:t>CareerRide</a:t>
                      </a:r>
                      <a:r>
                        <a:rPr lang="en-US" b="1" dirty="0"/>
                        <a:t> Info</a:t>
                      </a:r>
                      <a:endParaRPr lang="en-US" dirty="0"/>
                    </a:p>
                  </a:txBody>
                  <a:tcPr anchor="ct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9A66B9F0-141E-4027-9557-6C43EA0E8672}" type="datetime1">
              <a:rPr lang="en-US" smtClean="0"/>
              <a:pPr/>
              <a:t>1/14/2025</a:t>
            </a:fld>
            <a:endParaRPr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US" sz="2800" b="1" dirty="0">
                <a:latin typeface="Times New Roman" pitchFamily="18" charset="0"/>
                <a:cs typeface="Times New Roman" pitchFamily="18" charset="0"/>
              </a:rPr>
              <a:t>Contents</a:t>
            </a:r>
          </a:p>
        </p:txBody>
      </p:sp>
      <p:sp>
        <p:nvSpPr>
          <p:cNvPr id="3" name="Content Placeholder 2"/>
          <p:cNvSpPr>
            <a:spLocks noGrp="1"/>
          </p:cNvSpPr>
          <p:nvPr>
            <p:ph idx="1"/>
          </p:nvPr>
        </p:nvSpPr>
        <p:spPr>
          <a:xfrm>
            <a:off x="457200" y="1371600"/>
            <a:ext cx="8229600" cy="4525963"/>
          </a:xfrm>
        </p:spPr>
        <p:txBody>
          <a:bodyPr>
            <a:noAutofit/>
          </a:bodyPr>
          <a:lstStyle/>
          <a:p>
            <a:pPr algn="just"/>
            <a:r>
              <a:rPr lang="en-US" sz="2400" dirty="0">
                <a:solidFill>
                  <a:srgbClr val="FF0000"/>
                </a:solidFill>
                <a:latin typeface="Times New Roman" pitchFamily="18" charset="0"/>
                <a:cs typeface="Times New Roman" pitchFamily="18" charset="0"/>
              </a:rPr>
              <a:t>Introduction to web technology, </a:t>
            </a:r>
          </a:p>
          <a:p>
            <a:pPr algn="just"/>
            <a:r>
              <a:rPr lang="en-US" sz="2400" dirty="0">
                <a:solidFill>
                  <a:srgbClr val="FF0000"/>
                </a:solidFill>
                <a:latin typeface="Times New Roman" pitchFamily="18" charset="0"/>
                <a:cs typeface="Times New Roman" pitchFamily="18" charset="0"/>
              </a:rPr>
              <a:t>internet and www, Web site planning and design issues,</a:t>
            </a:r>
          </a:p>
          <a:p>
            <a:pPr algn="just"/>
            <a:r>
              <a:rPr lang="en-US" sz="2400" dirty="0">
                <a:solidFill>
                  <a:srgbClr val="FF0000"/>
                </a:solidFill>
                <a:latin typeface="Times New Roman" pitchFamily="18" charset="0"/>
                <a:cs typeface="Times New Roman" pitchFamily="18" charset="0"/>
              </a:rPr>
              <a:t>HTML: structure of html document , </a:t>
            </a:r>
          </a:p>
          <a:p>
            <a:pPr algn="just"/>
            <a:r>
              <a:rPr lang="en-US" sz="2400" dirty="0">
                <a:solidFill>
                  <a:srgbClr val="FF0000"/>
                </a:solidFill>
                <a:latin typeface="Times New Roman" pitchFamily="18" charset="0"/>
                <a:cs typeface="Times New Roman" pitchFamily="18" charset="0"/>
              </a:rPr>
              <a:t>HTML elements: headings, paragraphs, line break, colors &amp; fonts,</a:t>
            </a:r>
            <a:r>
              <a:rPr lang="en-US" sz="2400" dirty="0">
                <a:latin typeface="Times New Roman" pitchFamily="18" charset="0"/>
                <a:cs typeface="Times New Roman" pitchFamily="18" charset="0"/>
              </a:rPr>
              <a:t> links, frames, lists, tables, images and forms, </a:t>
            </a:r>
          </a:p>
          <a:p>
            <a:pPr algn="just"/>
            <a:r>
              <a:rPr lang="en-US" sz="2400" dirty="0">
                <a:latin typeface="Times New Roman" pitchFamily="18" charset="0"/>
                <a:cs typeface="Times New Roman" pitchFamily="18" charset="0"/>
              </a:rPr>
              <a:t>Difference between HTML and HTML5. </a:t>
            </a:r>
          </a:p>
          <a:p>
            <a:pPr algn="just"/>
            <a:r>
              <a:rPr lang="en-US" sz="2400" dirty="0">
                <a:latin typeface="Times New Roman" pitchFamily="18" charset="0"/>
                <a:cs typeface="Times New Roman" pitchFamily="18" charset="0"/>
              </a:rPr>
              <a:t>CSS: Introduction to Style Sheet, Inserting CSS in an HTML page, CSS selectors, </a:t>
            </a:r>
          </a:p>
          <a:p>
            <a:pPr algn="just"/>
            <a:r>
              <a:rPr lang="en-US" sz="2400" dirty="0">
                <a:latin typeface="Times New Roman" pitchFamily="18" charset="0"/>
                <a:cs typeface="Times New Roman" pitchFamily="18" charset="0"/>
              </a:rPr>
              <a:t>XML: Introduction to XML, XML key component, Transforming XML into XSLT, </a:t>
            </a:r>
          </a:p>
          <a:p>
            <a:pPr algn="just"/>
            <a:r>
              <a:rPr lang="en-US" sz="2400" dirty="0">
                <a:latin typeface="Times New Roman" pitchFamily="18" charset="0"/>
                <a:cs typeface="Times New Roman" pitchFamily="18" charset="0"/>
              </a:rPr>
              <a:t>DTD: Schema, elements, attributes, Introduction to JSON. </a:t>
            </a:r>
          </a:p>
          <a:p>
            <a:pPr algn="just"/>
            <a:r>
              <a:rPr lang="en-US" sz="2400" dirty="0">
                <a:latin typeface="Times New Roman" pitchFamily="18" charset="0"/>
                <a:cs typeface="Times New Roman" pitchFamily="18" charset="0"/>
              </a:rPr>
              <a:t>	</a:t>
            </a:r>
          </a:p>
          <a:p>
            <a:pPr algn="just"/>
            <a:endParaRPr lang="en-US" sz="24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95FCA80C-96C1-499B-A99F-1B0C16E09D51}" type="datetime1">
              <a:rPr lang="en-US" smtClean="0"/>
              <a:pPr/>
              <a:t>1/14/2025</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latin typeface="Times New Roman" pitchFamily="18" charset="0"/>
                <a:cs typeface="Times New Roman" pitchFamily="18" charset="0"/>
              </a:rPr>
              <a:t>HTML Links</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algn="just"/>
            <a:r>
              <a:rPr lang="en-US" sz="2800" dirty="0">
                <a:latin typeface="Times New Roman" pitchFamily="18" charset="0"/>
                <a:cs typeface="Times New Roman" pitchFamily="18" charset="0"/>
              </a:rPr>
              <a:t>HTML links are nothing but the hyperlinks.</a:t>
            </a: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Hyperlinks are used to navigate between web pages by clicking on words, phrases, and images.</a:t>
            </a:r>
          </a:p>
          <a:p>
            <a:pPr algn="just"/>
            <a:endParaRPr lang="en-US" sz="2800" dirty="0">
              <a:latin typeface="Times New Roman" pitchFamily="18" charset="0"/>
              <a:cs typeface="Times New Roman" pitchFamily="18" charset="0"/>
            </a:endParaRPr>
          </a:p>
          <a:p>
            <a:pPr algn="just"/>
            <a:r>
              <a:rPr lang="en-US" sz="2800" dirty="0">
                <a:latin typeface="Times New Roman" pitchFamily="18" charset="0"/>
                <a:cs typeface="Times New Roman" pitchFamily="18" charset="0"/>
              </a:rPr>
              <a:t>The HTML </a:t>
            </a:r>
            <a:r>
              <a:rPr lang="en-US" sz="2800" b="1" dirty="0">
                <a:latin typeface="Times New Roman" pitchFamily="18" charset="0"/>
                <a:cs typeface="Times New Roman" pitchFamily="18" charset="0"/>
              </a:rPr>
              <a:t>anchor tag </a:t>
            </a:r>
            <a:r>
              <a:rPr lang="en-US" sz="2800" dirty="0">
                <a:latin typeface="Times New Roman" pitchFamily="18" charset="0"/>
                <a:cs typeface="Times New Roman" pitchFamily="18" charset="0"/>
              </a:rPr>
              <a:t>is used to define a hyperlink.</a:t>
            </a:r>
          </a:p>
          <a:p>
            <a:pPr algn="just"/>
            <a:endParaRPr lang="en-US" sz="2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35DAE400-0B59-48CE-8EC4-19B4680047A9}" type="datetime1">
              <a:rPr lang="en-US" smtClean="0"/>
              <a:pPr/>
              <a:t>1/14/2025</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latin typeface="Times New Roman" pitchFamily="18" charset="0"/>
                <a:cs typeface="Times New Roman" pitchFamily="18" charset="0"/>
              </a:rPr>
              <a:t>HTML Links</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b="1" dirty="0">
                <a:latin typeface="Times New Roman" pitchFamily="18" charset="0"/>
                <a:cs typeface="Times New Roman" pitchFamily="18" charset="0"/>
              </a:rPr>
              <a:t>Syntax:</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&lt;a </a:t>
            </a:r>
            <a:r>
              <a:rPr lang="en-US" sz="2800" dirty="0" err="1">
                <a:latin typeface="Times New Roman" pitchFamily="18" charset="0"/>
                <a:cs typeface="Times New Roman" pitchFamily="18" charset="0"/>
              </a:rPr>
              <a:t>href</a:t>
            </a:r>
            <a:r>
              <a:rPr lang="en-US" sz="2800" dirty="0">
                <a:latin typeface="Times New Roman" pitchFamily="18" charset="0"/>
                <a:cs typeface="Times New Roman" pitchFamily="18" charset="0"/>
              </a:rPr>
              <a:t>="URL"&gt; Link text &lt;/a&gt;</a:t>
            </a:r>
            <a:br>
              <a:rPr lang="en-US" sz="2800" dirty="0">
                <a:latin typeface="Times New Roman" pitchFamily="18" charset="0"/>
                <a:cs typeface="Times New Roman" pitchFamily="18" charset="0"/>
              </a:rPr>
            </a:br>
            <a:br>
              <a:rPr lang="en-US" sz="2800" dirty="0">
                <a:latin typeface="Times New Roman" pitchFamily="18" charset="0"/>
                <a:cs typeface="Times New Roman" pitchFamily="18" charset="0"/>
              </a:rPr>
            </a:br>
            <a:r>
              <a:rPr lang="en-US" sz="2800" b="1" dirty="0" err="1">
                <a:latin typeface="Times New Roman" pitchFamily="18" charset="0"/>
                <a:cs typeface="Times New Roman" pitchFamily="18" charset="0"/>
              </a:rPr>
              <a:t>href</a:t>
            </a:r>
            <a:r>
              <a:rPr lang="en-US" sz="2800" b="1" dirty="0">
                <a:latin typeface="Times New Roman" pitchFamily="18" charset="0"/>
                <a:cs typeface="Times New Roman" pitchFamily="18" charset="0"/>
              </a:rPr>
              <a:t>:</a:t>
            </a:r>
            <a:r>
              <a:rPr lang="en-US" sz="2800" dirty="0">
                <a:latin typeface="Times New Roman" pitchFamily="18" charset="0"/>
                <a:cs typeface="Times New Roman" pitchFamily="18" charset="0"/>
              </a:rPr>
              <a:t> Specifies the destination address</a:t>
            </a:r>
          </a:p>
          <a:p>
            <a:pPr>
              <a:buNone/>
            </a:pPr>
            <a:br>
              <a:rPr lang="en-US" sz="2800" dirty="0">
                <a:latin typeface="Times New Roman" pitchFamily="18" charset="0"/>
                <a:cs typeface="Times New Roman" pitchFamily="18" charset="0"/>
              </a:rPr>
            </a:br>
            <a:r>
              <a:rPr lang="en-US" sz="2800" b="1" dirty="0">
                <a:latin typeface="Times New Roman" pitchFamily="18" charset="0"/>
                <a:cs typeface="Times New Roman" pitchFamily="18" charset="0"/>
              </a:rPr>
              <a:t>Link text:</a:t>
            </a:r>
            <a:r>
              <a:rPr lang="en-US" sz="2800" dirty="0">
                <a:latin typeface="Times New Roman" pitchFamily="18" charset="0"/>
                <a:cs typeface="Times New Roman" pitchFamily="18" charset="0"/>
              </a:rPr>
              <a:t> Link text is visible part.</a:t>
            </a:r>
          </a:p>
          <a:p>
            <a:pPr>
              <a:buNone/>
            </a:pPr>
            <a:endParaRPr lang="en-US" sz="2800" dirty="0">
              <a:latin typeface="Times New Roman" pitchFamily="18" charset="0"/>
              <a:cs typeface="Times New Roman" pitchFamily="18" charset="0"/>
            </a:endParaRPr>
          </a:p>
          <a:p>
            <a:pPr>
              <a:buNone/>
            </a:pPr>
            <a:br>
              <a:rPr lang="en-US" sz="2800"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5F6F0BBA-996A-4565-A1F8-F84EE14AE631}" type="datetime1">
              <a:rPr lang="en-US" smtClean="0"/>
              <a:pPr/>
              <a:t>1/14/2025</a:t>
            </a:fld>
            <a:endParaRPr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92162"/>
          </a:xfrm>
        </p:spPr>
        <p:txBody>
          <a:bodyPr>
            <a:noAutofit/>
          </a:bodyPr>
          <a:lstStyle/>
          <a:p>
            <a:r>
              <a:rPr lang="en-US" sz="2800" b="1" dirty="0">
                <a:latin typeface="Times New Roman" pitchFamily="18" charset="0"/>
                <a:cs typeface="Times New Roman" pitchFamily="18" charset="0"/>
              </a:rPr>
              <a:t>HTML Links</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152400" y="1066800"/>
            <a:ext cx="8839200" cy="2362200"/>
          </a:xfrm>
        </p:spPr>
        <p:txBody>
          <a:bodyPr>
            <a:normAutofit/>
          </a:bodyPr>
          <a:lstStyle/>
          <a:p>
            <a:r>
              <a:rPr lang="en-US" sz="2800" b="1" dirty="0">
                <a:latin typeface="Times New Roman" pitchFamily="18" charset="0"/>
                <a:cs typeface="Times New Roman" pitchFamily="18" charset="0"/>
              </a:rPr>
              <a:t>The target attribute</a:t>
            </a:r>
          </a:p>
          <a:p>
            <a:pPr lvl="1"/>
            <a:r>
              <a:rPr lang="en-US" sz="2400" dirty="0">
                <a:latin typeface="Times New Roman" pitchFamily="18" charset="0"/>
                <a:cs typeface="Times New Roman" pitchFamily="18" charset="0"/>
              </a:rPr>
              <a:t>The target attribute is used to specify the location where linked document is opened.</a:t>
            </a:r>
          </a:p>
          <a:p>
            <a:pPr lvl="1"/>
            <a:r>
              <a:rPr lang="en-US" sz="2400" dirty="0">
                <a:latin typeface="Times New Roman" pitchFamily="18" charset="0"/>
                <a:cs typeface="Times New Roman" pitchFamily="18" charset="0"/>
              </a:rPr>
              <a:t>Every target name starts with underscore (_).</a:t>
            </a:r>
          </a:p>
          <a:p>
            <a:pPr lvl="1"/>
            <a:r>
              <a:rPr lang="en-US" sz="2400" dirty="0">
                <a:latin typeface="Times New Roman" pitchFamily="18" charset="0"/>
                <a:cs typeface="Times New Roman" pitchFamily="18" charset="0"/>
              </a:rPr>
              <a:t>&lt;a </a:t>
            </a:r>
            <a:r>
              <a:rPr lang="en-US" sz="2400" dirty="0" err="1">
                <a:latin typeface="Times New Roman" pitchFamily="18" charset="0"/>
                <a:cs typeface="Times New Roman" pitchFamily="18" charset="0"/>
              </a:rPr>
              <a:t>href</a:t>
            </a:r>
            <a:r>
              <a:rPr lang="en-US" sz="2400" dirty="0">
                <a:latin typeface="Times New Roman" pitchFamily="18" charset="0"/>
                <a:cs typeface="Times New Roman" pitchFamily="18" charset="0"/>
              </a:rPr>
              <a:t>="first.htm"  </a:t>
            </a:r>
            <a:r>
              <a:rPr lang="en-US" sz="2400" b="1" dirty="0">
                <a:latin typeface="Times New Roman" pitchFamily="18" charset="0"/>
                <a:cs typeface="Times New Roman" pitchFamily="18" charset="0"/>
              </a:rPr>
              <a:t>target="_blank"&gt;</a:t>
            </a:r>
            <a:r>
              <a:rPr lang="en-US" sz="2400" dirty="0">
                <a:latin typeface="Times New Roman" pitchFamily="18" charset="0"/>
                <a:cs typeface="Times New Roman" pitchFamily="18" charset="0"/>
              </a:rPr>
              <a:t>Opens in New&lt;/a&gt;&lt;/</a:t>
            </a:r>
            <a:r>
              <a:rPr lang="en-US" sz="2400" dirty="0" err="1">
                <a:latin typeface="Times New Roman" pitchFamily="18" charset="0"/>
                <a:cs typeface="Times New Roman" pitchFamily="18" charset="0"/>
              </a:rPr>
              <a:t>br</a:t>
            </a:r>
            <a:r>
              <a:rPr lang="en-US" sz="2400" dirty="0">
                <a:latin typeface="Times New Roman" pitchFamily="18" charset="0"/>
                <a:cs typeface="Times New Roman" pitchFamily="18" charset="0"/>
              </a:rPr>
              <a:t>&gt;</a:t>
            </a:r>
          </a:p>
          <a:p>
            <a:pPr lvl="1">
              <a:buNone/>
            </a:pPr>
            <a:endParaRPr lang="en-US" sz="2400" dirty="0">
              <a:latin typeface="Times New Roman" pitchFamily="18" charset="0"/>
              <a:cs typeface="Times New Roman" pitchFamily="18" charset="0"/>
            </a:endParaRPr>
          </a:p>
          <a:p>
            <a:pPr>
              <a:buNone/>
            </a:pPr>
            <a:endParaRPr lang="en-US" sz="28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381000" y="3581400"/>
          <a:ext cx="8534400" cy="3022521"/>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377924">
                <a:tc>
                  <a:txBody>
                    <a:bodyPr/>
                    <a:lstStyle/>
                    <a:p>
                      <a:pPr algn="just"/>
                      <a:r>
                        <a:rPr lang="en-US" sz="2000" dirty="0">
                          <a:latin typeface="Times New Roman" pitchFamily="18" charset="0"/>
                          <a:cs typeface="Times New Roman" pitchFamily="18" charset="0"/>
                        </a:rPr>
                        <a:t>Option</a:t>
                      </a:r>
                    </a:p>
                  </a:txBody>
                  <a:tcPr anchor="ctr"/>
                </a:tc>
                <a:tc>
                  <a:txBody>
                    <a:bodyPr/>
                    <a:lstStyle/>
                    <a:p>
                      <a:pPr algn="just"/>
                      <a:r>
                        <a:rPr lang="en-US" sz="2000">
                          <a:latin typeface="Times New Roman" pitchFamily="18" charset="0"/>
                          <a:cs typeface="Times New Roman" pitchFamily="18" charset="0"/>
                        </a:rPr>
                        <a:t>Description</a:t>
                      </a:r>
                    </a:p>
                  </a:txBody>
                  <a:tcPr anchor="ctr"/>
                </a:tc>
                <a:extLst>
                  <a:ext uri="{0D108BD9-81ED-4DB2-BD59-A6C34878D82A}">
                    <a16:rowId xmlns:a16="http://schemas.microsoft.com/office/drawing/2014/main" val="10000"/>
                  </a:ext>
                </a:extLst>
              </a:tr>
              <a:tr h="668635">
                <a:tc>
                  <a:txBody>
                    <a:bodyPr/>
                    <a:lstStyle/>
                    <a:p>
                      <a:pPr algn="just"/>
                      <a:r>
                        <a:rPr lang="en-US" sz="2000" dirty="0">
                          <a:latin typeface="Times New Roman" pitchFamily="18" charset="0"/>
                          <a:cs typeface="Times New Roman" pitchFamily="18" charset="0"/>
                        </a:rPr>
                        <a:t>_top</a:t>
                      </a:r>
                    </a:p>
                  </a:txBody>
                  <a:tcPr anchor="ctr"/>
                </a:tc>
                <a:tc>
                  <a:txBody>
                    <a:bodyPr/>
                    <a:lstStyle/>
                    <a:p>
                      <a:pPr algn="just"/>
                      <a:r>
                        <a:rPr lang="en-US" sz="2000">
                          <a:latin typeface="Times New Roman" pitchFamily="18" charset="0"/>
                          <a:cs typeface="Times New Roman" pitchFamily="18" charset="0"/>
                        </a:rPr>
                        <a:t>Opens the linked document in new window breaking all the frames.</a:t>
                      </a:r>
                    </a:p>
                  </a:txBody>
                  <a:tcPr anchor="ctr"/>
                </a:tc>
                <a:extLst>
                  <a:ext uri="{0D108BD9-81ED-4DB2-BD59-A6C34878D82A}">
                    <a16:rowId xmlns:a16="http://schemas.microsoft.com/office/drawing/2014/main" val="10001"/>
                  </a:ext>
                </a:extLst>
              </a:tr>
              <a:tr h="560513">
                <a:tc>
                  <a:txBody>
                    <a:bodyPr/>
                    <a:lstStyle/>
                    <a:p>
                      <a:pPr algn="just"/>
                      <a:r>
                        <a:rPr lang="en-US" sz="2000">
                          <a:latin typeface="Times New Roman" pitchFamily="18" charset="0"/>
                          <a:cs typeface="Times New Roman" pitchFamily="18" charset="0"/>
                        </a:rPr>
                        <a:t>_blank</a:t>
                      </a:r>
                    </a:p>
                  </a:txBody>
                  <a:tcPr anchor="ctr"/>
                </a:tc>
                <a:tc>
                  <a:txBody>
                    <a:bodyPr/>
                    <a:lstStyle/>
                    <a:p>
                      <a:pPr algn="just"/>
                      <a:r>
                        <a:rPr lang="en-US" sz="2000">
                          <a:latin typeface="Times New Roman" pitchFamily="18" charset="0"/>
                          <a:cs typeface="Times New Roman" pitchFamily="18" charset="0"/>
                        </a:rPr>
                        <a:t>Opens the linked document in new blank window.</a:t>
                      </a:r>
                    </a:p>
                  </a:txBody>
                  <a:tcPr anchor="ctr"/>
                </a:tc>
                <a:extLst>
                  <a:ext uri="{0D108BD9-81ED-4DB2-BD59-A6C34878D82A}">
                    <a16:rowId xmlns:a16="http://schemas.microsoft.com/office/drawing/2014/main" val="10002"/>
                  </a:ext>
                </a:extLst>
              </a:tr>
              <a:tr h="804215">
                <a:tc>
                  <a:txBody>
                    <a:bodyPr/>
                    <a:lstStyle/>
                    <a:p>
                      <a:pPr algn="just"/>
                      <a:r>
                        <a:rPr lang="en-US" sz="2000">
                          <a:latin typeface="Times New Roman" pitchFamily="18" charset="0"/>
                          <a:cs typeface="Times New Roman" pitchFamily="18" charset="0"/>
                        </a:rPr>
                        <a:t>_parent</a:t>
                      </a:r>
                    </a:p>
                  </a:txBody>
                  <a:tcPr anchor="ctr"/>
                </a:tc>
                <a:tc>
                  <a:txBody>
                    <a:bodyPr/>
                    <a:lstStyle/>
                    <a:p>
                      <a:pPr algn="just"/>
                      <a:r>
                        <a:rPr lang="en-US" sz="2000">
                          <a:latin typeface="Times New Roman" pitchFamily="18" charset="0"/>
                          <a:cs typeface="Times New Roman" pitchFamily="18" charset="0"/>
                        </a:rPr>
                        <a:t>Opens the linked document in the parent frame of the current document.</a:t>
                      </a:r>
                    </a:p>
                  </a:txBody>
                  <a:tcPr anchor="ctr"/>
                </a:tc>
                <a:extLst>
                  <a:ext uri="{0D108BD9-81ED-4DB2-BD59-A6C34878D82A}">
                    <a16:rowId xmlns:a16="http://schemas.microsoft.com/office/drawing/2014/main" val="10003"/>
                  </a:ext>
                </a:extLst>
              </a:tr>
              <a:tr h="560513">
                <a:tc>
                  <a:txBody>
                    <a:bodyPr/>
                    <a:lstStyle/>
                    <a:p>
                      <a:pPr algn="just"/>
                      <a:r>
                        <a:rPr lang="en-US" sz="2000">
                          <a:latin typeface="Times New Roman" pitchFamily="18" charset="0"/>
                          <a:cs typeface="Times New Roman" pitchFamily="18" charset="0"/>
                        </a:rPr>
                        <a:t>_self</a:t>
                      </a:r>
                    </a:p>
                  </a:txBody>
                  <a:tcPr anchor="ctr"/>
                </a:tc>
                <a:tc>
                  <a:txBody>
                    <a:bodyPr/>
                    <a:lstStyle/>
                    <a:p>
                      <a:pPr algn="just"/>
                      <a:r>
                        <a:rPr lang="en-US" sz="2000" dirty="0">
                          <a:latin typeface="Times New Roman" pitchFamily="18" charset="0"/>
                          <a:cs typeface="Times New Roman" pitchFamily="18" charset="0"/>
                        </a:rPr>
                        <a:t>Opens the linked document in the current frame.</a:t>
                      </a:r>
                    </a:p>
                  </a:txBody>
                  <a:tcPr anchor="ctr"/>
                </a:tc>
                <a:extLst>
                  <a:ext uri="{0D108BD9-81ED-4DB2-BD59-A6C34878D82A}">
                    <a16:rowId xmlns:a16="http://schemas.microsoft.com/office/drawing/2014/main" val="10004"/>
                  </a:ext>
                </a:extLst>
              </a:tr>
            </a:tbl>
          </a:graphicData>
        </a:graphic>
      </p:graphicFrame>
      <p:sp>
        <p:nvSpPr>
          <p:cNvPr id="5" name="Date Placeholder 4"/>
          <p:cNvSpPr>
            <a:spLocks noGrp="1"/>
          </p:cNvSpPr>
          <p:nvPr>
            <p:ph type="dt" sz="half" idx="10"/>
          </p:nvPr>
        </p:nvSpPr>
        <p:spPr/>
        <p:txBody>
          <a:bodyPr/>
          <a:lstStyle/>
          <a:p>
            <a:fld id="{D739465B-5C70-40CC-9C2E-7CAEAD26B27D}" type="datetime1">
              <a:rPr lang="en-US" smtClean="0"/>
              <a:pPr/>
              <a:t>1/14/2025</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8229600" cy="792162"/>
          </a:xfrm>
        </p:spPr>
        <p:txBody>
          <a:bodyPr>
            <a:noAutofit/>
          </a:bodyPr>
          <a:lstStyle/>
          <a:p>
            <a:r>
              <a:rPr lang="en-US" sz="3600" b="1" dirty="0">
                <a:latin typeface="Times New Roman" pitchFamily="18" charset="0"/>
                <a:cs typeface="Times New Roman" pitchFamily="18" charset="0"/>
              </a:rPr>
              <a:t>HTML Links</a:t>
            </a:r>
            <a:br>
              <a:rPr lang="en-US" sz="3600" b="1" dirty="0">
                <a:latin typeface="Times New Roman" pitchFamily="18" charset="0"/>
                <a:cs typeface="Times New Roman" pitchFamily="18" charset="0"/>
              </a:rPr>
            </a:br>
            <a:r>
              <a:rPr lang="en-US" sz="3600" b="1" strike="sngStrike" dirty="0" err="1">
                <a:latin typeface="Times New Roman" pitchFamily="18" charset="0"/>
                <a:cs typeface="Times New Roman" pitchFamily="18" charset="0"/>
                <a:hlinkClick r:id="rId2" action="ppaction://hlinkfile"/>
              </a:rPr>
              <a:t>eg</a:t>
            </a:r>
            <a:br>
              <a:rPr lang="en-US" sz="3600" b="1"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304800" y="1295400"/>
            <a:ext cx="8839200" cy="1447800"/>
          </a:xfrm>
        </p:spPr>
        <p:txBody>
          <a:bodyPr>
            <a:normAutofit/>
          </a:bodyPr>
          <a:lstStyle/>
          <a:p>
            <a:r>
              <a:rPr lang="en-US" sz="2800" b="1" dirty="0">
                <a:latin typeface="Times New Roman" pitchFamily="18" charset="0"/>
                <a:cs typeface="Times New Roman" pitchFamily="18" charset="0"/>
              </a:rPr>
              <a:t>HTML links colors</a:t>
            </a:r>
          </a:p>
          <a:p>
            <a:pPr lvl="1"/>
            <a:r>
              <a:rPr lang="en-US" sz="2400" dirty="0">
                <a:latin typeface="Times New Roman" pitchFamily="18" charset="0"/>
                <a:cs typeface="Times New Roman" pitchFamily="18" charset="0"/>
              </a:rPr>
              <a:t>Colors of hyperlink can be set by using the following attributes.</a:t>
            </a:r>
          </a:p>
        </p:txBody>
      </p:sp>
      <p:graphicFrame>
        <p:nvGraphicFramePr>
          <p:cNvPr id="4" name="Table 3"/>
          <p:cNvGraphicFramePr>
            <a:graphicFrameLocks noGrp="1"/>
          </p:cNvGraphicFramePr>
          <p:nvPr/>
        </p:nvGraphicFramePr>
        <p:xfrm>
          <a:off x="381000" y="3124200"/>
          <a:ext cx="8534400" cy="2429603"/>
        </p:xfrm>
        <a:graphic>
          <a:graphicData uri="http://schemas.openxmlformats.org/drawingml/2006/table">
            <a:tbl>
              <a:tblPr firstRow="1" bandRow="1">
                <a:tableStyleId>{5C22544A-7EE6-4342-B048-85BDC9FD1C3A}</a:tableStyleId>
              </a:tblPr>
              <a:tblGrid>
                <a:gridCol w="2438400">
                  <a:extLst>
                    <a:ext uri="{9D8B030D-6E8A-4147-A177-3AD203B41FA5}">
                      <a16:colId xmlns:a16="http://schemas.microsoft.com/office/drawing/2014/main" val="20000"/>
                    </a:ext>
                  </a:extLst>
                </a:gridCol>
                <a:gridCol w="6096000">
                  <a:extLst>
                    <a:ext uri="{9D8B030D-6E8A-4147-A177-3AD203B41FA5}">
                      <a16:colId xmlns:a16="http://schemas.microsoft.com/office/drawing/2014/main" val="20001"/>
                    </a:ext>
                  </a:extLst>
                </a:gridCol>
              </a:tblGrid>
              <a:tr h="377924">
                <a:tc>
                  <a:txBody>
                    <a:bodyPr/>
                    <a:lstStyle/>
                    <a:p>
                      <a:r>
                        <a:rPr lang="en-US" sz="2000" dirty="0">
                          <a:latin typeface="Times New Roman" pitchFamily="18" charset="0"/>
                          <a:cs typeface="Times New Roman" pitchFamily="18" charset="0"/>
                        </a:rPr>
                        <a:t>Attribute</a:t>
                      </a:r>
                    </a:p>
                  </a:txBody>
                  <a:tcPr anchor="ctr"/>
                </a:tc>
                <a:tc>
                  <a:txBody>
                    <a:bodyPr/>
                    <a:lstStyle/>
                    <a:p>
                      <a:r>
                        <a:rPr lang="en-US" sz="2000">
                          <a:latin typeface="Times New Roman" pitchFamily="18" charset="0"/>
                          <a:cs typeface="Times New Roman" pitchFamily="18" charset="0"/>
                        </a:rPr>
                        <a:t>Description</a:t>
                      </a:r>
                    </a:p>
                  </a:txBody>
                  <a:tcPr anchor="ctr"/>
                </a:tc>
                <a:extLst>
                  <a:ext uri="{0D108BD9-81ED-4DB2-BD59-A6C34878D82A}">
                    <a16:rowId xmlns:a16="http://schemas.microsoft.com/office/drawing/2014/main" val="10000"/>
                  </a:ext>
                </a:extLst>
              </a:tr>
              <a:tr h="668635">
                <a:tc>
                  <a:txBody>
                    <a:bodyPr/>
                    <a:lstStyle/>
                    <a:p>
                      <a:r>
                        <a:rPr lang="en-US" sz="2000" dirty="0">
                          <a:latin typeface="Times New Roman" pitchFamily="18" charset="0"/>
                          <a:cs typeface="Times New Roman" pitchFamily="18" charset="0"/>
                        </a:rPr>
                        <a:t>link</a:t>
                      </a:r>
                    </a:p>
                  </a:txBody>
                  <a:tcPr anchor="ctr"/>
                </a:tc>
                <a:tc>
                  <a:txBody>
                    <a:bodyPr/>
                    <a:lstStyle/>
                    <a:p>
                      <a:r>
                        <a:rPr lang="en-US" sz="2000">
                          <a:latin typeface="Times New Roman" pitchFamily="18" charset="0"/>
                          <a:cs typeface="Times New Roman" pitchFamily="18" charset="0"/>
                        </a:rPr>
                        <a:t>Used to change the default color of the hyperlink.</a:t>
                      </a:r>
                    </a:p>
                  </a:txBody>
                  <a:tcPr anchor="ctr"/>
                </a:tc>
                <a:extLst>
                  <a:ext uri="{0D108BD9-81ED-4DB2-BD59-A6C34878D82A}">
                    <a16:rowId xmlns:a16="http://schemas.microsoft.com/office/drawing/2014/main" val="10001"/>
                  </a:ext>
                </a:extLst>
              </a:tr>
              <a:tr h="560513">
                <a:tc>
                  <a:txBody>
                    <a:bodyPr/>
                    <a:lstStyle/>
                    <a:p>
                      <a:r>
                        <a:rPr lang="en-US" sz="2000">
                          <a:latin typeface="Times New Roman" pitchFamily="18" charset="0"/>
                          <a:cs typeface="Times New Roman" pitchFamily="18" charset="0"/>
                        </a:rPr>
                        <a:t>alink</a:t>
                      </a:r>
                    </a:p>
                  </a:txBody>
                  <a:tcPr anchor="ctr"/>
                </a:tc>
                <a:tc>
                  <a:txBody>
                    <a:bodyPr/>
                    <a:lstStyle/>
                    <a:p>
                      <a:r>
                        <a:rPr lang="en-US" sz="2000">
                          <a:latin typeface="Times New Roman" pitchFamily="18" charset="0"/>
                          <a:cs typeface="Times New Roman" pitchFamily="18" charset="0"/>
                        </a:rPr>
                        <a:t>Used to change the default color of the active hyperlink.</a:t>
                      </a:r>
                    </a:p>
                  </a:txBody>
                  <a:tcPr anchor="ctr"/>
                </a:tc>
                <a:extLst>
                  <a:ext uri="{0D108BD9-81ED-4DB2-BD59-A6C34878D82A}">
                    <a16:rowId xmlns:a16="http://schemas.microsoft.com/office/drawing/2014/main" val="10002"/>
                  </a:ext>
                </a:extLst>
              </a:tr>
              <a:tr h="804215">
                <a:tc>
                  <a:txBody>
                    <a:bodyPr/>
                    <a:lstStyle/>
                    <a:p>
                      <a:r>
                        <a:rPr lang="en-US" sz="2000">
                          <a:latin typeface="Times New Roman" pitchFamily="18" charset="0"/>
                          <a:cs typeface="Times New Roman" pitchFamily="18" charset="0"/>
                        </a:rPr>
                        <a:t>vlink</a:t>
                      </a:r>
                    </a:p>
                  </a:txBody>
                  <a:tcPr anchor="ctr"/>
                </a:tc>
                <a:tc>
                  <a:txBody>
                    <a:bodyPr/>
                    <a:lstStyle/>
                    <a:p>
                      <a:r>
                        <a:rPr lang="en-US" sz="2000" dirty="0">
                          <a:latin typeface="Times New Roman" pitchFamily="18" charset="0"/>
                          <a:cs typeface="Times New Roman" pitchFamily="18" charset="0"/>
                        </a:rPr>
                        <a:t>Used to change the default color of the visited hyperlink.</a:t>
                      </a:r>
                    </a:p>
                  </a:txBody>
                  <a:tcPr anchor="ctr"/>
                </a:tc>
                <a:extLst>
                  <a:ext uri="{0D108BD9-81ED-4DB2-BD59-A6C34878D82A}">
                    <a16:rowId xmlns:a16="http://schemas.microsoft.com/office/drawing/2014/main" val="10003"/>
                  </a:ext>
                </a:extLst>
              </a:tr>
            </a:tbl>
          </a:graphicData>
        </a:graphic>
      </p:graphicFrame>
      <p:sp>
        <p:nvSpPr>
          <p:cNvPr id="5" name="Date Placeholder 4"/>
          <p:cNvSpPr>
            <a:spLocks noGrp="1"/>
          </p:cNvSpPr>
          <p:nvPr>
            <p:ph type="dt" sz="half" idx="10"/>
          </p:nvPr>
        </p:nvSpPr>
        <p:spPr/>
        <p:txBody>
          <a:bodyPr/>
          <a:lstStyle/>
          <a:p>
            <a:fld id="{A3661C48-DA32-477B-9CE7-4C433BED9191}" type="datetime1">
              <a:rPr lang="en-US" smtClean="0"/>
              <a:pPr/>
              <a:t>1/14/2025</a:t>
            </a:fld>
            <a:endParaRPr lang="en-US"/>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latin typeface="Times New Roman" pitchFamily="18" charset="0"/>
                <a:cs typeface="Times New Roman" pitchFamily="18" charset="0"/>
              </a:rPr>
              <a:t>HTML Table</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4953000" cy="4724399"/>
          </a:xfrm>
        </p:spPr>
        <p:txBody>
          <a:bodyPr>
            <a:normAutofit fontScale="92500" lnSpcReduction="20000"/>
          </a:bodyPr>
          <a:lstStyle/>
          <a:p>
            <a:pPr algn="just">
              <a:buNone/>
            </a:pPr>
            <a:endParaRPr lang="en-US" sz="2400" dirty="0">
              <a:latin typeface="Times New Roman" pitchFamily="18" charset="0"/>
              <a:cs typeface="Times New Roman" pitchFamily="18" charset="0"/>
            </a:endParaRPr>
          </a:p>
          <a:p>
            <a:pPr algn="just">
              <a:buNone/>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a:t>
            </a:r>
            <a:r>
              <a:rPr lang="en-US" sz="2400" b="1" dirty="0">
                <a:solidFill>
                  <a:srgbClr val="0070C0"/>
                </a:solidFill>
                <a:latin typeface="Times New Roman" pitchFamily="18" charset="0"/>
                <a:cs typeface="Times New Roman" pitchFamily="18" charset="0"/>
              </a:rPr>
              <a:t>&lt;table&gt; </a:t>
            </a:r>
            <a:r>
              <a:rPr lang="en-US" sz="2400" dirty="0">
                <a:latin typeface="Times New Roman" pitchFamily="18" charset="0"/>
                <a:cs typeface="Times New Roman" pitchFamily="18" charset="0"/>
              </a:rPr>
              <a:t>tag is used to define a table.</a:t>
            </a:r>
          </a:p>
          <a:p>
            <a:pPr algn="just"/>
            <a:r>
              <a:rPr lang="en-US" sz="2400" dirty="0">
                <a:latin typeface="Times New Roman" pitchFamily="18" charset="0"/>
                <a:cs typeface="Times New Roman" pitchFamily="18" charset="0"/>
              </a:rPr>
              <a:t>Table rows are created by using </a:t>
            </a:r>
            <a:r>
              <a:rPr lang="en-US" sz="2400" b="1" dirty="0">
                <a:solidFill>
                  <a:srgbClr val="0070C0"/>
                </a:solidFill>
                <a:latin typeface="Times New Roman" pitchFamily="18" charset="0"/>
                <a:cs typeface="Times New Roman" pitchFamily="18" charset="0"/>
              </a:rPr>
              <a:t>&lt;</a:t>
            </a:r>
            <a:r>
              <a:rPr lang="en-US" sz="2400" b="1" dirty="0" err="1">
                <a:solidFill>
                  <a:srgbClr val="0070C0"/>
                </a:solidFill>
                <a:latin typeface="Times New Roman" pitchFamily="18" charset="0"/>
                <a:cs typeface="Times New Roman" pitchFamily="18" charset="0"/>
              </a:rPr>
              <a:t>tr</a:t>
            </a:r>
            <a:r>
              <a:rPr lang="en-US" sz="2400" b="1" dirty="0">
                <a:solidFill>
                  <a:srgbClr val="0070C0"/>
                </a:solidFill>
                <a:latin typeface="Times New Roman" pitchFamily="18" charset="0"/>
                <a:cs typeface="Times New Roman" pitchFamily="18" charset="0"/>
              </a:rPr>
              <a:t>&gt; </a:t>
            </a:r>
            <a:r>
              <a:rPr lang="en-US" sz="2400" dirty="0">
                <a:latin typeface="Times New Roman" pitchFamily="18" charset="0"/>
                <a:cs typeface="Times New Roman" pitchFamily="18" charset="0"/>
              </a:rPr>
              <a:t>tag.</a:t>
            </a:r>
          </a:p>
          <a:p>
            <a:pPr algn="just"/>
            <a:r>
              <a:rPr lang="en-US" sz="2400" dirty="0">
                <a:latin typeface="Times New Roman" pitchFamily="18" charset="0"/>
                <a:cs typeface="Times New Roman" pitchFamily="18" charset="0"/>
              </a:rPr>
              <a:t>Table tows are divided into table data by using </a:t>
            </a:r>
            <a:r>
              <a:rPr lang="en-US" sz="2400" b="1" dirty="0">
                <a:solidFill>
                  <a:srgbClr val="0070C0"/>
                </a:solidFill>
                <a:latin typeface="Times New Roman" pitchFamily="18" charset="0"/>
                <a:cs typeface="Times New Roman" pitchFamily="18" charset="0"/>
              </a:rPr>
              <a:t>&lt;td&gt; </a:t>
            </a:r>
            <a:r>
              <a:rPr lang="en-US" sz="2400" dirty="0">
                <a:latin typeface="Times New Roman" pitchFamily="18" charset="0"/>
                <a:cs typeface="Times New Roman" pitchFamily="18" charset="0"/>
              </a:rPr>
              <a:t>tag.</a:t>
            </a:r>
          </a:p>
          <a:p>
            <a:pPr algn="just"/>
            <a:r>
              <a:rPr lang="en-US" sz="2400" dirty="0">
                <a:latin typeface="Times New Roman" pitchFamily="18" charset="0"/>
                <a:cs typeface="Times New Roman" pitchFamily="18" charset="0"/>
              </a:rPr>
              <a:t>The </a:t>
            </a:r>
            <a:r>
              <a:rPr lang="en-US" sz="2400" b="1" dirty="0">
                <a:solidFill>
                  <a:srgbClr val="0070C0"/>
                </a:solidFill>
                <a:latin typeface="Times New Roman" pitchFamily="18" charset="0"/>
                <a:cs typeface="Times New Roman" pitchFamily="18" charset="0"/>
              </a:rPr>
              <a:t>&lt;</a:t>
            </a:r>
            <a:r>
              <a:rPr lang="en-US" sz="2400" b="1" dirty="0" err="1">
                <a:solidFill>
                  <a:srgbClr val="0070C0"/>
                </a:solidFill>
                <a:latin typeface="Times New Roman" pitchFamily="18" charset="0"/>
                <a:cs typeface="Times New Roman" pitchFamily="18" charset="0"/>
              </a:rPr>
              <a:t>th</a:t>
            </a:r>
            <a:r>
              <a:rPr lang="en-US" sz="2400" b="1" dirty="0">
                <a:solidFill>
                  <a:srgbClr val="0070C0"/>
                </a:solidFill>
                <a:latin typeface="Times New Roman" pitchFamily="18" charset="0"/>
                <a:cs typeface="Times New Roman" pitchFamily="18" charset="0"/>
              </a:rPr>
              <a:t>&gt; </a:t>
            </a:r>
            <a:r>
              <a:rPr lang="en-US" sz="2400" dirty="0">
                <a:latin typeface="Times New Roman" pitchFamily="18" charset="0"/>
                <a:cs typeface="Times New Roman" pitchFamily="18" charset="0"/>
              </a:rPr>
              <a:t>tag is used to create table column heading or row heading.</a:t>
            </a:r>
          </a:p>
          <a:p>
            <a:pPr algn="just"/>
            <a:r>
              <a:rPr lang="en-US" sz="2400" b="1" dirty="0">
                <a:latin typeface="Times New Roman" pitchFamily="18" charset="0"/>
                <a:cs typeface="Times New Roman" pitchFamily="18" charset="0"/>
              </a:rPr>
              <a:t>Table Attributes       </a:t>
            </a:r>
          </a:p>
          <a:p>
            <a:pPr algn="just"/>
            <a:r>
              <a:rPr lang="en-US" sz="2400" dirty="0">
                <a:latin typeface="Times New Roman" pitchFamily="18" charset="0"/>
                <a:cs typeface="Times New Roman" pitchFamily="18" charset="0"/>
              </a:rPr>
              <a:t>Table border</a:t>
            </a:r>
          </a:p>
          <a:p>
            <a:pPr algn="just"/>
            <a:r>
              <a:rPr lang="en-US" sz="2400" dirty="0">
                <a:latin typeface="Times New Roman" pitchFamily="18" charset="0"/>
                <a:cs typeface="Times New Roman" pitchFamily="18" charset="0"/>
              </a:rPr>
              <a:t>Background color</a:t>
            </a:r>
          </a:p>
          <a:p>
            <a:pPr algn="just"/>
            <a:r>
              <a:rPr lang="en-US" sz="2400" dirty="0">
                <a:latin typeface="Times New Roman" pitchFamily="18" charset="0"/>
                <a:cs typeface="Times New Roman" pitchFamily="18" charset="0"/>
              </a:rPr>
              <a:t>Table border color</a:t>
            </a:r>
          </a:p>
          <a:p>
            <a:pPr algn="just"/>
            <a:endParaRPr lang="en-US" sz="2400" b="1" dirty="0">
              <a:latin typeface="Times New Roman" pitchFamily="18" charset="0"/>
              <a:cs typeface="Times New Roman" pitchFamily="18" charset="0"/>
            </a:endParaRPr>
          </a:p>
        </p:txBody>
      </p:sp>
      <p:sp>
        <p:nvSpPr>
          <p:cNvPr id="4" name="Date Placeholder 3"/>
          <p:cNvSpPr>
            <a:spLocks noGrp="1"/>
          </p:cNvSpPr>
          <p:nvPr>
            <p:ph type="dt" sz="half" idx="10"/>
          </p:nvPr>
        </p:nvSpPr>
        <p:spPr/>
        <p:txBody>
          <a:bodyPr/>
          <a:lstStyle/>
          <a:p>
            <a:fld id="{C97087C8-0C91-42AA-9DB5-9290A8AEB31A}" type="datetime1">
              <a:rPr lang="en-US" smtClean="0"/>
              <a:pPr/>
              <a:t>1/14/2025</a:t>
            </a:fld>
            <a:endParaRPr lang="en-US"/>
          </a:p>
        </p:txBody>
      </p:sp>
      <p:sp>
        <p:nvSpPr>
          <p:cNvPr id="5" name="Rectangle 4"/>
          <p:cNvSpPr/>
          <p:nvPr/>
        </p:nvSpPr>
        <p:spPr>
          <a:xfrm>
            <a:off x="5638800" y="1447800"/>
            <a:ext cx="2971800" cy="4801314"/>
          </a:xfrm>
          <a:prstGeom prst="rect">
            <a:avLst/>
          </a:prstGeom>
        </p:spPr>
        <p:txBody>
          <a:bodyPr wrap="square">
            <a:spAutoFit/>
          </a:bodyPr>
          <a:lstStyle/>
          <a:p>
            <a:r>
              <a:rPr lang="en-US" b="1" dirty="0"/>
              <a:t>&lt;html&gt;</a:t>
            </a:r>
          </a:p>
          <a:p>
            <a:r>
              <a:rPr lang="en-US" b="1" dirty="0"/>
              <a:t>&lt;table border=2 </a:t>
            </a:r>
            <a:r>
              <a:rPr lang="en-US" b="1" dirty="0" err="1"/>
              <a:t>bordercolor</a:t>
            </a:r>
            <a:r>
              <a:rPr lang="en-US" b="1" dirty="0"/>
              <a:t>="red" </a:t>
            </a:r>
            <a:r>
              <a:rPr lang="en-US" b="1" dirty="0" err="1"/>
              <a:t>bgcolor</a:t>
            </a:r>
            <a:r>
              <a:rPr lang="en-US" b="1" dirty="0"/>
              <a:t>="blue" align="center" style= "</a:t>
            </a:r>
            <a:r>
              <a:rPr lang="en-US" b="1" dirty="0" err="1"/>
              <a:t>color:yellow</a:t>
            </a:r>
            <a:r>
              <a:rPr lang="en-US" b="1" dirty="0"/>
              <a:t>"&gt;</a:t>
            </a:r>
          </a:p>
          <a:p>
            <a:r>
              <a:rPr lang="en-US" b="1" dirty="0"/>
              <a:t>&lt;</a:t>
            </a:r>
            <a:r>
              <a:rPr lang="en-US" b="1" dirty="0" err="1"/>
              <a:t>th</a:t>
            </a:r>
            <a:r>
              <a:rPr lang="en-US" b="1" dirty="0"/>
              <a:t>&gt;</a:t>
            </a:r>
            <a:r>
              <a:rPr lang="en-US" b="1" dirty="0" err="1"/>
              <a:t>rollno</a:t>
            </a:r>
            <a:r>
              <a:rPr lang="en-US" b="1" dirty="0"/>
              <a:t>.&lt;/</a:t>
            </a:r>
            <a:r>
              <a:rPr lang="en-US" b="1" dirty="0" err="1"/>
              <a:t>th</a:t>
            </a:r>
            <a:r>
              <a:rPr lang="en-US" b="1" dirty="0"/>
              <a:t>&gt;</a:t>
            </a:r>
          </a:p>
          <a:p>
            <a:r>
              <a:rPr lang="en-US" b="1" dirty="0"/>
              <a:t>&lt;</a:t>
            </a:r>
            <a:r>
              <a:rPr lang="en-US" b="1" dirty="0" err="1"/>
              <a:t>th</a:t>
            </a:r>
            <a:r>
              <a:rPr lang="en-US" b="1" dirty="0"/>
              <a:t>&gt;Name&lt;/</a:t>
            </a:r>
            <a:r>
              <a:rPr lang="en-US" b="1" dirty="0" err="1"/>
              <a:t>th</a:t>
            </a:r>
            <a:r>
              <a:rPr lang="en-US" b="1" dirty="0"/>
              <a:t>&gt;</a:t>
            </a:r>
          </a:p>
          <a:p>
            <a:r>
              <a:rPr lang="en-US" b="1" dirty="0"/>
              <a:t>&lt;</a:t>
            </a:r>
            <a:r>
              <a:rPr lang="en-US" b="1" dirty="0" err="1"/>
              <a:t>th</a:t>
            </a:r>
            <a:r>
              <a:rPr lang="en-US" b="1" dirty="0"/>
              <a:t>&gt;class&lt;/</a:t>
            </a:r>
            <a:r>
              <a:rPr lang="en-US" b="1" dirty="0" err="1"/>
              <a:t>th</a:t>
            </a:r>
            <a:r>
              <a:rPr lang="en-US" b="1" dirty="0"/>
              <a:t>&gt;</a:t>
            </a:r>
          </a:p>
          <a:p>
            <a:r>
              <a:rPr lang="en-US" b="1" dirty="0"/>
              <a:t>&lt;/</a:t>
            </a:r>
            <a:r>
              <a:rPr lang="en-US" b="1" dirty="0" err="1"/>
              <a:t>tr</a:t>
            </a:r>
            <a:r>
              <a:rPr lang="en-US" b="1" dirty="0"/>
              <a:t>&gt;</a:t>
            </a:r>
          </a:p>
          <a:p>
            <a:r>
              <a:rPr lang="en-US" b="1" dirty="0"/>
              <a:t>&lt;</a:t>
            </a:r>
            <a:r>
              <a:rPr lang="en-US" b="1" dirty="0" err="1"/>
              <a:t>tr</a:t>
            </a:r>
            <a:r>
              <a:rPr lang="en-US" b="1" dirty="0"/>
              <a:t>&gt;</a:t>
            </a:r>
          </a:p>
          <a:p>
            <a:r>
              <a:rPr lang="en-US" b="1" dirty="0"/>
              <a:t>&lt;td&gt;1&lt;/td&gt;</a:t>
            </a:r>
          </a:p>
          <a:p>
            <a:r>
              <a:rPr lang="en-US" b="1" dirty="0"/>
              <a:t>&lt;td&gt;</a:t>
            </a:r>
            <a:r>
              <a:rPr lang="en-US" b="1" dirty="0" err="1"/>
              <a:t>xy</a:t>
            </a:r>
            <a:r>
              <a:rPr lang="en-US" b="1" dirty="0"/>
              <a:t>&lt;/td&gt;</a:t>
            </a:r>
          </a:p>
          <a:p>
            <a:r>
              <a:rPr lang="en-US" b="1" dirty="0"/>
              <a:t>&lt;td&gt;te2&lt;/td&gt;</a:t>
            </a:r>
          </a:p>
          <a:p>
            <a:r>
              <a:rPr lang="en-US" b="1" dirty="0"/>
              <a:t>&lt;/</a:t>
            </a:r>
            <a:r>
              <a:rPr lang="en-US" b="1" dirty="0" err="1"/>
              <a:t>tr</a:t>
            </a:r>
            <a:r>
              <a:rPr lang="en-US" b="1" dirty="0"/>
              <a:t>&gt;</a:t>
            </a:r>
          </a:p>
          <a:p>
            <a:r>
              <a:rPr lang="en-US" b="1" dirty="0"/>
              <a:t>&lt;/table&gt;</a:t>
            </a:r>
          </a:p>
          <a:p>
            <a:r>
              <a:rPr lang="en-US" b="1" dirty="0"/>
              <a:t>&lt;/html&gt;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HTML Table</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hlinkClick r:id="rId2" action="ppaction://hlinkfile"/>
              </a:rPr>
              <a:t> </a:t>
            </a:r>
            <a:r>
              <a:rPr lang="en-US" sz="2800" b="1" dirty="0" err="1">
                <a:latin typeface="Times New Roman" pitchFamily="18" charset="0"/>
                <a:cs typeface="Times New Roman" pitchFamily="18" charset="0"/>
                <a:hlinkClick r:id="rId2" action="ppaction://hlinkfile"/>
              </a:rPr>
              <a:t>eg</a:t>
            </a:r>
            <a:r>
              <a:rPr lang="en-US" sz="2800" b="1" dirty="0">
                <a:latin typeface="Times New Roman" pitchFamily="18" charset="0"/>
                <a:cs typeface="Times New Roman" pitchFamily="18" charset="0"/>
                <a:hlinkClick r:id="rId2" action="ppaction://hlinkfile"/>
              </a:rPr>
              <a:t> </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447800"/>
            <a:ext cx="8229600" cy="1981200"/>
          </a:xfrm>
        </p:spPr>
        <p:txBody>
          <a:bodyPr>
            <a:noAutofit/>
          </a:bodyPr>
          <a:lstStyle/>
          <a:p>
            <a:pPr algn="just"/>
            <a:r>
              <a:rPr lang="en-US" sz="2000" b="1" dirty="0" err="1">
                <a:latin typeface="Times New Roman" pitchFamily="18" charset="0"/>
                <a:cs typeface="Times New Roman" pitchFamily="18" charset="0"/>
              </a:rPr>
              <a:t>Rowspan</a:t>
            </a:r>
            <a:r>
              <a:rPr lang="en-US" sz="2000" b="1" dirty="0">
                <a:latin typeface="Times New Roman" pitchFamily="18" charset="0"/>
                <a:cs typeface="Times New Roman" pitchFamily="18" charset="0"/>
              </a:rPr>
              <a:t> and </a:t>
            </a:r>
            <a:r>
              <a:rPr lang="en-US" sz="2000" b="1" dirty="0" err="1">
                <a:latin typeface="Times New Roman" pitchFamily="18" charset="0"/>
                <a:cs typeface="Times New Roman" pitchFamily="18" charset="0"/>
              </a:rPr>
              <a:t>Colspan</a:t>
            </a:r>
            <a:r>
              <a:rPr lang="en-US" sz="2000" b="1" dirty="0">
                <a:latin typeface="Times New Roman" pitchFamily="18" charset="0"/>
                <a:cs typeface="Times New Roman" pitchFamily="18" charset="0"/>
              </a:rPr>
              <a:t> Attribute</a:t>
            </a:r>
          </a:p>
          <a:p>
            <a:pPr algn="just"/>
            <a:r>
              <a:rPr lang="en-US" sz="2000" b="1" dirty="0" err="1">
                <a:latin typeface="Times New Roman" pitchFamily="18" charset="0"/>
                <a:cs typeface="Times New Roman" pitchFamily="18" charset="0"/>
              </a:rPr>
              <a:t>rowspan</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This attribute is used to combine two or more rows into a single cell.</a:t>
            </a:r>
          </a:p>
          <a:p>
            <a:r>
              <a:rPr lang="en-US" sz="2000" b="1" dirty="0" err="1">
                <a:latin typeface="Times New Roman" pitchFamily="18" charset="0"/>
                <a:cs typeface="Times New Roman" pitchFamily="18" charset="0"/>
              </a:rPr>
              <a:t>colspan</a:t>
            </a:r>
            <a:r>
              <a:rPr lang="en-US" sz="2000" b="1" dirty="0">
                <a:latin typeface="Times New Roman" pitchFamily="18" charset="0"/>
                <a:cs typeface="Times New Roman" pitchFamily="18" charset="0"/>
              </a:rPr>
              <a:t>:</a:t>
            </a:r>
            <a:r>
              <a:rPr lang="en-US" sz="2000" dirty="0">
                <a:latin typeface="Times New Roman" pitchFamily="18" charset="0"/>
                <a:cs typeface="Times New Roman" pitchFamily="18" charset="0"/>
              </a:rPr>
              <a:t> This attribute is used to combine two or more columns into a single cell.</a:t>
            </a:r>
            <a:br>
              <a:rPr lang="en-US" sz="2000" dirty="0">
                <a:latin typeface="Times New Roman" pitchFamily="18" charset="0"/>
                <a:cs typeface="Times New Roman" pitchFamily="18" charset="0"/>
              </a:rPr>
            </a:br>
            <a:endParaRPr lang="en-US" sz="2000" b="1"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fld id="{E3710D8C-7212-4F0A-B2DD-FBAFB715F07A}" type="datetime1">
              <a:rPr lang="en-US" smtClean="0"/>
              <a:pPr/>
              <a:t>1/14/2025</a:t>
            </a:fld>
            <a:endParaRPr lang="en-US"/>
          </a:p>
        </p:txBody>
      </p:sp>
      <p:graphicFrame>
        <p:nvGraphicFramePr>
          <p:cNvPr id="7" name="Table 6"/>
          <p:cNvGraphicFramePr>
            <a:graphicFrameLocks noGrp="1"/>
          </p:cNvGraphicFramePr>
          <p:nvPr/>
        </p:nvGraphicFramePr>
        <p:xfrm>
          <a:off x="685800" y="4343400"/>
          <a:ext cx="3657600" cy="11023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185420">
                <a:tc rowSpan="2">
                  <a:txBody>
                    <a:bodyPr/>
                    <a:lstStyle/>
                    <a:p>
                      <a:r>
                        <a:rPr lang="en-US" dirty="0">
                          <a:solidFill>
                            <a:schemeClr val="tx1"/>
                          </a:solidFill>
                          <a:hlinkClick r:id="rId3" action="ppaction://hlinkfile"/>
                        </a:rPr>
                        <a: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85420">
                <a:tc vMerge="1">
                  <a:txBody>
                    <a:bodyPr/>
                    <a:lstStyle/>
                    <a:p>
                      <a:endParaRPr lang="en-US"/>
                    </a:p>
                  </a:txBody>
                  <a:tcPr/>
                </a:tc>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10" name="Rectangle 9"/>
          <p:cNvSpPr/>
          <p:nvPr/>
        </p:nvSpPr>
        <p:spPr>
          <a:xfrm>
            <a:off x="5486400" y="2887682"/>
            <a:ext cx="3124200" cy="3970318"/>
          </a:xfrm>
          <a:prstGeom prst="rect">
            <a:avLst/>
          </a:prstGeom>
        </p:spPr>
        <p:txBody>
          <a:bodyPr wrap="square">
            <a:spAutoFit/>
          </a:bodyPr>
          <a:lstStyle/>
          <a:p>
            <a:r>
              <a:rPr lang="en-US" dirty="0">
                <a:latin typeface="Times New Roman" pitchFamily="18" charset="0"/>
                <a:cs typeface="Times New Roman" pitchFamily="18" charset="0"/>
              </a:rPr>
              <a:t>&lt;html&gt;</a:t>
            </a:r>
          </a:p>
          <a:p>
            <a:r>
              <a:rPr lang="en-US" dirty="0">
                <a:latin typeface="Times New Roman" pitchFamily="18" charset="0"/>
                <a:cs typeface="Times New Roman" pitchFamily="18" charset="0"/>
              </a:rPr>
              <a:t>&lt;table border=2 width="50"&gt;</a:t>
            </a:r>
          </a:p>
          <a:p>
            <a:r>
              <a:rPr lang="en-US" dirty="0">
                <a:latin typeface="Times New Roman" pitchFamily="18" charset="0"/>
                <a:cs typeface="Times New Roman" pitchFamily="18" charset="0"/>
              </a:rPr>
              <a:t>&lt;</a:t>
            </a:r>
            <a:r>
              <a:rPr lang="en-US" dirty="0" err="1">
                <a:latin typeface="Times New Roman" pitchFamily="18" charset="0"/>
                <a:cs typeface="Times New Roman" pitchFamily="18" charset="0"/>
              </a:rPr>
              <a:t>tr</a:t>
            </a:r>
            <a:r>
              <a:rPr lang="en-US" dirty="0">
                <a:latin typeface="Times New Roman" pitchFamily="18" charset="0"/>
                <a:cs typeface="Times New Roman" pitchFamily="18" charset="0"/>
              </a:rPr>
              <a:t>&gt;</a:t>
            </a:r>
          </a:p>
          <a:p>
            <a:r>
              <a:rPr lang="en-US" dirty="0">
                <a:latin typeface="Times New Roman" pitchFamily="18" charset="0"/>
                <a:cs typeface="Times New Roman" pitchFamily="18" charset="0"/>
              </a:rPr>
              <a:t>&lt;td </a:t>
            </a:r>
            <a:r>
              <a:rPr lang="en-US" dirty="0" err="1">
                <a:latin typeface="Times New Roman" pitchFamily="18" charset="0"/>
                <a:cs typeface="Times New Roman" pitchFamily="18" charset="0"/>
              </a:rPr>
              <a:t>rowspan</a:t>
            </a:r>
            <a:r>
              <a:rPr lang="en-US" dirty="0">
                <a:latin typeface="Times New Roman" pitchFamily="18" charset="0"/>
                <a:cs typeface="Times New Roman" pitchFamily="18" charset="0"/>
              </a:rPr>
              <a:t>="2"&gt;1 &lt;/td&gt;</a:t>
            </a:r>
          </a:p>
          <a:p>
            <a:r>
              <a:rPr lang="en-US" dirty="0">
                <a:latin typeface="Times New Roman" pitchFamily="18" charset="0"/>
                <a:cs typeface="Times New Roman" pitchFamily="18" charset="0"/>
              </a:rPr>
              <a:t>&lt;td&gt;2&lt;/td&gt;</a:t>
            </a:r>
          </a:p>
          <a:p>
            <a:r>
              <a:rPr lang="en-US" dirty="0">
                <a:latin typeface="Times New Roman" pitchFamily="18" charset="0"/>
                <a:cs typeface="Times New Roman" pitchFamily="18" charset="0"/>
              </a:rPr>
              <a:t>&lt;/</a:t>
            </a:r>
            <a:r>
              <a:rPr lang="en-US" dirty="0" err="1">
                <a:latin typeface="Times New Roman" pitchFamily="18" charset="0"/>
                <a:cs typeface="Times New Roman" pitchFamily="18" charset="0"/>
              </a:rPr>
              <a:t>tr</a:t>
            </a:r>
            <a:r>
              <a:rPr lang="en-US" dirty="0">
                <a:latin typeface="Times New Roman" pitchFamily="18" charset="0"/>
                <a:cs typeface="Times New Roman" pitchFamily="18" charset="0"/>
              </a:rPr>
              <a:t>&gt;</a:t>
            </a:r>
          </a:p>
          <a:p>
            <a:r>
              <a:rPr lang="en-US" dirty="0">
                <a:latin typeface="Times New Roman" pitchFamily="18" charset="0"/>
                <a:cs typeface="Times New Roman" pitchFamily="18" charset="0"/>
              </a:rPr>
              <a:t>&lt;</a:t>
            </a:r>
            <a:r>
              <a:rPr lang="en-US" dirty="0" err="1">
                <a:latin typeface="Times New Roman" pitchFamily="18" charset="0"/>
                <a:cs typeface="Times New Roman" pitchFamily="18" charset="0"/>
              </a:rPr>
              <a:t>tr</a:t>
            </a:r>
            <a:r>
              <a:rPr lang="en-US" dirty="0">
                <a:latin typeface="Times New Roman" pitchFamily="18" charset="0"/>
                <a:cs typeface="Times New Roman" pitchFamily="18" charset="0"/>
              </a:rPr>
              <a:t>&gt;&lt;td&gt;3&lt;/td&gt;</a:t>
            </a:r>
          </a:p>
          <a:p>
            <a:r>
              <a:rPr lang="en-US" dirty="0">
                <a:latin typeface="Times New Roman" pitchFamily="18" charset="0"/>
                <a:cs typeface="Times New Roman" pitchFamily="18" charset="0"/>
              </a:rPr>
              <a:t>&lt;/</a:t>
            </a:r>
            <a:r>
              <a:rPr lang="en-US" dirty="0" err="1">
                <a:latin typeface="Times New Roman" pitchFamily="18" charset="0"/>
                <a:cs typeface="Times New Roman" pitchFamily="18" charset="0"/>
              </a:rPr>
              <a:t>tr</a:t>
            </a:r>
            <a:r>
              <a:rPr lang="en-US" dirty="0">
                <a:latin typeface="Times New Roman" pitchFamily="18" charset="0"/>
                <a:cs typeface="Times New Roman" pitchFamily="18" charset="0"/>
              </a:rPr>
              <a:t>&gt;</a:t>
            </a:r>
          </a:p>
          <a:p>
            <a:r>
              <a:rPr lang="en-US" dirty="0">
                <a:latin typeface="Times New Roman" pitchFamily="18" charset="0"/>
                <a:cs typeface="Times New Roman" pitchFamily="18" charset="0"/>
              </a:rPr>
              <a:t>&lt;</a:t>
            </a:r>
            <a:r>
              <a:rPr lang="en-US" dirty="0" err="1">
                <a:latin typeface="Times New Roman" pitchFamily="18" charset="0"/>
                <a:cs typeface="Times New Roman" pitchFamily="18" charset="0"/>
              </a:rPr>
              <a:t>tr</a:t>
            </a:r>
            <a:r>
              <a:rPr lang="en-US" dirty="0">
                <a:latin typeface="Times New Roman" pitchFamily="18" charset="0"/>
                <a:cs typeface="Times New Roman" pitchFamily="18" charset="0"/>
              </a:rPr>
              <a:t>&gt;</a:t>
            </a:r>
          </a:p>
          <a:p>
            <a:r>
              <a:rPr lang="en-US" dirty="0">
                <a:latin typeface="Times New Roman" pitchFamily="18" charset="0"/>
                <a:cs typeface="Times New Roman" pitchFamily="18" charset="0"/>
              </a:rPr>
              <a:t>&lt;td&gt;4&lt;/td&gt;</a:t>
            </a:r>
          </a:p>
          <a:p>
            <a:r>
              <a:rPr lang="en-US" dirty="0">
                <a:latin typeface="Times New Roman" pitchFamily="18" charset="0"/>
                <a:cs typeface="Times New Roman" pitchFamily="18" charset="0"/>
              </a:rPr>
              <a:t>&lt;td&gt;5&lt;/td&gt;</a:t>
            </a:r>
          </a:p>
          <a:p>
            <a:r>
              <a:rPr lang="en-US" dirty="0">
                <a:latin typeface="Times New Roman" pitchFamily="18" charset="0"/>
                <a:cs typeface="Times New Roman" pitchFamily="18" charset="0"/>
              </a:rPr>
              <a:t>&lt;/</a:t>
            </a:r>
            <a:r>
              <a:rPr lang="en-US" dirty="0" err="1">
                <a:latin typeface="Times New Roman" pitchFamily="18" charset="0"/>
                <a:cs typeface="Times New Roman" pitchFamily="18" charset="0"/>
              </a:rPr>
              <a:t>tr</a:t>
            </a:r>
            <a:r>
              <a:rPr lang="en-US" dirty="0">
                <a:latin typeface="Times New Roman" pitchFamily="18" charset="0"/>
                <a:cs typeface="Times New Roman" pitchFamily="18" charset="0"/>
              </a:rPr>
              <a:t>&gt;</a:t>
            </a:r>
          </a:p>
          <a:p>
            <a:r>
              <a:rPr lang="en-US" dirty="0">
                <a:latin typeface="Times New Roman" pitchFamily="18" charset="0"/>
                <a:cs typeface="Times New Roman" pitchFamily="18" charset="0"/>
              </a:rPr>
              <a:t>&lt;/table&gt;</a:t>
            </a:r>
          </a:p>
          <a:p>
            <a:r>
              <a:rPr lang="en-US" dirty="0">
                <a:latin typeface="Times New Roman" pitchFamily="18" charset="0"/>
                <a:cs typeface="Times New Roman" pitchFamily="18" charset="0"/>
              </a:rPr>
              <a:t>&lt;/html&gt;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HTML Table</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hlinkClick r:id="rId2" action="ppaction://hlinkfile"/>
              </a:rPr>
              <a:t> </a:t>
            </a:r>
            <a:r>
              <a:rPr lang="en-US" sz="2800" b="1" dirty="0" err="1">
                <a:latin typeface="Times New Roman" pitchFamily="18" charset="0"/>
                <a:cs typeface="Times New Roman" pitchFamily="18" charset="0"/>
                <a:hlinkClick r:id="rId2" action="ppaction://hlinkfile"/>
              </a:rPr>
              <a:t>eg</a:t>
            </a:r>
            <a:r>
              <a:rPr lang="en-US" sz="2800" b="1" dirty="0">
                <a:latin typeface="Times New Roman" pitchFamily="18" charset="0"/>
                <a:cs typeface="Times New Roman" pitchFamily="18" charset="0"/>
                <a:hlinkClick r:id="rId2" action="ppaction://hlinkfile"/>
              </a:rPr>
              <a:t> </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fld id="{27CDA1B2-E87A-4BFC-ACE8-07CB02E3C22F}" type="datetime1">
              <a:rPr lang="en-US" smtClean="0"/>
              <a:pPr/>
              <a:t>1/14/2025</a:t>
            </a:fld>
            <a:endParaRPr lang="en-US"/>
          </a:p>
        </p:txBody>
      </p:sp>
      <p:graphicFrame>
        <p:nvGraphicFramePr>
          <p:cNvPr id="8" name="Table 7"/>
          <p:cNvGraphicFramePr>
            <a:graphicFrameLocks noGrp="1"/>
          </p:cNvGraphicFramePr>
          <p:nvPr/>
        </p:nvGraphicFramePr>
        <p:xfrm>
          <a:off x="2514600" y="2057400"/>
          <a:ext cx="3657600" cy="1102360"/>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185420">
                <a:tc>
                  <a:txBody>
                    <a:bodyPr/>
                    <a:lstStyle/>
                    <a:p>
                      <a:r>
                        <a:rPr lang="en-US" dirty="0">
                          <a:solidFill>
                            <a:schemeClr val="tx1"/>
                          </a:solidFill>
                          <a:hlinkClick r:id="rId3" action="ppaction://hlinkfile"/>
                        </a:rPr>
                        <a: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rowSpan="2">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85420">
                <a:tc>
                  <a:txBody>
                    <a:bodyPr/>
                    <a:lstStyle/>
                    <a:p>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extLst>
                  <a:ext uri="{0D108BD9-81ED-4DB2-BD59-A6C34878D82A}">
                    <a16:rowId xmlns:a16="http://schemas.microsoft.com/office/drawing/2014/main" val="10001"/>
                  </a:ext>
                </a:extLst>
              </a:tr>
              <a:tr h="370840">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9" name="Table 8"/>
          <p:cNvGraphicFramePr>
            <a:graphicFrameLocks noGrp="1"/>
          </p:cNvGraphicFramePr>
          <p:nvPr/>
        </p:nvGraphicFramePr>
        <p:xfrm>
          <a:off x="2514600" y="3886200"/>
          <a:ext cx="3657600" cy="110236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1828800">
                  <a:extLst>
                    <a:ext uri="{9D8B030D-6E8A-4147-A177-3AD203B41FA5}">
                      <a16:colId xmlns:a16="http://schemas.microsoft.com/office/drawing/2014/main" val="20002"/>
                    </a:ext>
                  </a:extLst>
                </a:gridCol>
              </a:tblGrid>
              <a:tr h="185420">
                <a:tc gridSpan="2">
                  <a:txBody>
                    <a:bodyPr/>
                    <a:lstStyle/>
                    <a:p>
                      <a:r>
                        <a:rPr lang="en-US" dirty="0">
                          <a:solidFill>
                            <a:schemeClr val="tx1"/>
                          </a:solidFill>
                          <a:hlinkClick r:id="rId3" action="ppaction://hlinkfile"/>
                        </a:rPr>
                        <a: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rowSpan="2">
                  <a:txBody>
                    <a:bodyPr/>
                    <a:lstStyle/>
                    <a:p>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185420">
                <a:tc>
                  <a:txBody>
                    <a:bodyPr/>
                    <a:lstStyle/>
                    <a:p>
                      <a:r>
                        <a:rPr lang="en-US" dirty="0">
                          <a:solidFill>
                            <a:schemeClr val="tx1"/>
                          </a:solidFill>
                          <a:hlinkClick r:id="rId4" action="ppaction://hlinkfile"/>
                        </a:rPr>
                        <a:t>3</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vMerge="1">
                  <a:txBody>
                    <a:bodyPr/>
                    <a:lstStyle/>
                    <a:p>
                      <a:endParaRPr lang="en-US"/>
                    </a:p>
                  </a:txBody>
                  <a:tcPr/>
                </a:tc>
                <a:extLst>
                  <a:ext uri="{0D108BD9-81ED-4DB2-BD59-A6C34878D82A}">
                    <a16:rowId xmlns:a16="http://schemas.microsoft.com/office/drawing/2014/main" val="10001"/>
                  </a:ext>
                </a:extLst>
              </a:tr>
              <a:tr h="370840">
                <a:tc gridSpan="2">
                  <a:txBody>
                    <a:bodyPr/>
                    <a:lstStyle/>
                    <a:p>
                      <a:r>
                        <a:rPr lang="en-US"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hMerge="1">
                  <a:txBody>
                    <a:bodyPr/>
                    <a:lstStyle/>
                    <a:p>
                      <a:endParaRPr lang="en-US"/>
                    </a:p>
                  </a:txBody>
                  <a:tcPr/>
                </a:tc>
                <a:tc>
                  <a:txBody>
                    <a:bodyPr/>
                    <a:lstStyle/>
                    <a:p>
                      <a:r>
                        <a:rPr lang="en-US" dirty="0">
                          <a:solidFill>
                            <a:schemeClr val="tx1"/>
                          </a:solidFill>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HTML Table</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hlinkClick r:id="rId2" action="ppaction://hlinkfile"/>
              </a:rPr>
              <a:t> </a:t>
            </a:r>
            <a:r>
              <a:rPr lang="en-US" sz="2800" b="1" dirty="0" err="1">
                <a:latin typeface="Times New Roman" pitchFamily="18" charset="0"/>
                <a:cs typeface="Times New Roman" pitchFamily="18" charset="0"/>
                <a:hlinkClick r:id="rId2" action="ppaction://hlinkfile"/>
              </a:rPr>
              <a:t>eg</a:t>
            </a:r>
            <a:r>
              <a:rPr lang="en-US" sz="2800" b="1" dirty="0">
                <a:latin typeface="Times New Roman" pitchFamily="18" charset="0"/>
                <a:cs typeface="Times New Roman" pitchFamily="18" charset="0"/>
                <a:hlinkClick r:id="rId2" action="ppaction://hlinkfile"/>
              </a:rPr>
              <a:t> </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pic>
        <p:nvPicPr>
          <p:cNvPr id="1026" name="Picture 2" descr="table with rowspan and colspan"/>
          <p:cNvPicPr>
            <a:picLocks noChangeAspect="1" noChangeArrowheads="1"/>
          </p:cNvPicPr>
          <p:nvPr/>
        </p:nvPicPr>
        <p:blipFill>
          <a:blip r:embed="rId3" cstate="print"/>
          <a:srcRect/>
          <a:stretch>
            <a:fillRect/>
          </a:stretch>
        </p:blipFill>
        <p:spPr bwMode="auto">
          <a:xfrm>
            <a:off x="2438400" y="2590800"/>
            <a:ext cx="3886200" cy="1685926"/>
          </a:xfrm>
          <a:prstGeom prst="rect">
            <a:avLst/>
          </a:prstGeom>
          <a:noFill/>
        </p:spPr>
      </p:pic>
      <p:sp>
        <p:nvSpPr>
          <p:cNvPr id="5" name="Date Placeholder 4"/>
          <p:cNvSpPr>
            <a:spLocks noGrp="1"/>
          </p:cNvSpPr>
          <p:nvPr>
            <p:ph type="dt" sz="half" idx="10"/>
          </p:nvPr>
        </p:nvSpPr>
        <p:spPr/>
        <p:txBody>
          <a:bodyPr/>
          <a:lstStyle/>
          <a:p>
            <a:fld id="{BC2F41FE-46AF-4AC5-BF16-84AB256C1C56}" type="datetime1">
              <a:rPr lang="en-US" smtClean="0"/>
              <a:pPr/>
              <a:t>1/14/2025</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600" b="1" dirty="0">
                <a:latin typeface="Times New Roman" pitchFamily="18" charset="0"/>
                <a:cs typeface="Times New Roman" pitchFamily="18" charset="0"/>
              </a:rPr>
              <a:t>Introduction to Web Technology</a:t>
            </a:r>
          </a:p>
        </p:txBody>
      </p:sp>
      <p:sp>
        <p:nvSpPr>
          <p:cNvPr id="3" name="Date Placeholder 2"/>
          <p:cNvSpPr>
            <a:spLocks noGrp="1"/>
          </p:cNvSpPr>
          <p:nvPr>
            <p:ph type="dt" sz="half" idx="10"/>
          </p:nvPr>
        </p:nvSpPr>
        <p:spPr/>
        <p:txBody>
          <a:bodyPr/>
          <a:lstStyle/>
          <a:p>
            <a:pPr>
              <a:defRPr/>
            </a:pPr>
            <a:fld id="{81918CBB-C41B-430A-BF5F-96A5004DFD29}" type="datetime1">
              <a:rPr lang="en-US" smtClean="0"/>
              <a:pPr>
                <a:defRPr/>
              </a:pPr>
              <a:t>1/14/2025</a:t>
            </a:fld>
            <a:endParaRPr lang="en-US"/>
          </a:p>
        </p:txBody>
      </p:sp>
      <p:sp>
        <p:nvSpPr>
          <p:cNvPr id="5" name="Content Placeholder 4"/>
          <p:cNvSpPr>
            <a:spLocks noGrp="1"/>
          </p:cNvSpPr>
          <p:nvPr>
            <p:ph sz="quarter" idx="1"/>
          </p:nvPr>
        </p:nvSpPr>
        <p:spPr>
          <a:xfrm>
            <a:off x="914400" y="1447800"/>
            <a:ext cx="7772400" cy="4572000"/>
          </a:xfrm>
        </p:spPr>
        <p:txBody>
          <a:bodyPr>
            <a:normAutofit/>
          </a:bodyPr>
          <a:lstStyle/>
          <a:p>
            <a:pPr algn="just"/>
            <a:r>
              <a:rPr lang="en-US" sz="2400" dirty="0">
                <a:latin typeface="Times New Roman" pitchFamily="18" charset="0"/>
                <a:cs typeface="Times New Roman" pitchFamily="18" charset="0"/>
              </a:rPr>
              <a:t>Web technology is the establishment and use of mechanisms that make it possible for different computers to communicate and share resources.</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methods by which computers communicate with each other through the use of markup languages and multimedia packages is known as web technology</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It gives us a way to interact with hosted information, like websites. </a:t>
            </a: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HTML Table</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hlinkClick r:id="rId2" action="ppaction://hlinkfile"/>
              </a:rPr>
              <a:t> </a:t>
            </a:r>
            <a:r>
              <a:rPr lang="en-US" sz="2800" b="1" dirty="0" err="1">
                <a:latin typeface="Times New Roman" pitchFamily="18" charset="0"/>
                <a:cs typeface="Times New Roman" pitchFamily="18" charset="0"/>
                <a:hlinkClick r:id="rId3" action="ppaction://hlinkfile"/>
              </a:rPr>
              <a:t>eg</a:t>
            </a:r>
            <a:r>
              <a:rPr lang="en-US" sz="2800" b="1" dirty="0">
                <a:latin typeface="Times New Roman" pitchFamily="18" charset="0"/>
                <a:cs typeface="Times New Roman" pitchFamily="18" charset="0"/>
                <a:hlinkClick r:id="rId2" action="ppaction://hlinkfile"/>
              </a:rPr>
              <a:t> </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295400"/>
            <a:ext cx="8229600" cy="2286000"/>
          </a:xfrm>
        </p:spPr>
        <p:txBody>
          <a:bodyPr>
            <a:normAutofit/>
          </a:bodyPr>
          <a:lstStyle/>
          <a:p>
            <a:r>
              <a:rPr lang="en-US" sz="2000" b="1" dirty="0" err="1">
                <a:latin typeface="Times New Roman" pitchFamily="18" charset="0"/>
                <a:cs typeface="Times New Roman" pitchFamily="18" charset="0"/>
              </a:rPr>
              <a:t>Cellspacing</a:t>
            </a:r>
            <a:r>
              <a:rPr lang="en-US" sz="2000" b="1" dirty="0">
                <a:latin typeface="Times New Roman" pitchFamily="18" charset="0"/>
                <a:cs typeface="Times New Roman" pitchFamily="18" charset="0"/>
              </a:rPr>
              <a:t> and </a:t>
            </a:r>
            <a:r>
              <a:rPr lang="en-US" sz="2000" b="1" dirty="0" err="1">
                <a:latin typeface="Times New Roman" pitchFamily="18" charset="0"/>
                <a:cs typeface="Times New Roman" pitchFamily="18" charset="0"/>
              </a:rPr>
              <a:t>Cellpadding</a:t>
            </a:r>
            <a:r>
              <a:rPr lang="en-US" sz="2000" b="1" dirty="0">
                <a:latin typeface="Times New Roman" pitchFamily="18" charset="0"/>
                <a:cs typeface="Times New Roman" pitchFamily="18" charset="0"/>
              </a:rPr>
              <a:t> Attributes</a:t>
            </a:r>
          </a:p>
          <a:p>
            <a:endParaRPr lang="en-US"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Cell spacing:</a:t>
            </a:r>
            <a:r>
              <a:rPr lang="en-US" sz="2000" dirty="0">
                <a:latin typeface="Times New Roman" pitchFamily="18" charset="0"/>
                <a:cs typeface="Times New Roman" pitchFamily="18" charset="0"/>
              </a:rPr>
              <a:t> Cell spacing specifies the distance between the edges of the table cells.</a:t>
            </a:r>
            <a:endParaRPr lang="en-US"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Cell padding:</a:t>
            </a:r>
            <a:r>
              <a:rPr lang="en-US" sz="2000" dirty="0">
                <a:latin typeface="Times New Roman" pitchFamily="18" charset="0"/>
                <a:cs typeface="Times New Roman" pitchFamily="18" charset="0"/>
              </a:rPr>
              <a:t> Cell padding specifies the distance between the edges of the table cells and their content.</a:t>
            </a:r>
            <a:endParaRPr lang="en-US" sz="2000" b="1" dirty="0">
              <a:latin typeface="Times New Roman" pitchFamily="18" charset="0"/>
              <a:cs typeface="Times New Roman" pitchFamily="18" charset="0"/>
            </a:endParaRPr>
          </a:p>
        </p:txBody>
      </p:sp>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Arial" charset="0"/>
              </a:rPr>
              <a:t>Output:</a:t>
            </a:r>
            <a:br>
              <a:rPr kumimoji="0" lang="en-US" sz="1800" b="0" i="0" u="none" strike="noStrike" cap="none" normalizeH="0" baseline="0">
                <a:ln>
                  <a:noFill/>
                </a:ln>
                <a:solidFill>
                  <a:schemeClr val="tx1"/>
                </a:solidFill>
                <a:effectLst/>
                <a:latin typeface="Arial" charset="0"/>
                <a:cs typeface="Arial" charset="0"/>
              </a:rPr>
            </a:br>
            <a:r>
              <a:rPr kumimoji="0" lang="en-US" sz="1800" b="0" i="0" u="none" strike="noStrike" cap="none" normalizeH="0" baseline="0">
                <a:ln>
                  <a:noFill/>
                </a:ln>
                <a:solidFill>
                  <a:schemeClr val="tx1"/>
                </a:solidFill>
                <a:effectLst/>
                <a:latin typeface="Arial" charset="0"/>
                <a:cs typeface="Arial" charset="0"/>
              </a:rPr>
              <a:t>  </a:t>
            </a:r>
            <a:r>
              <a:rPr kumimoji="0" lang="en-US" sz="91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cs typeface="Arial" charset="0"/>
            </a:endParaRPr>
          </a:p>
        </p:txBody>
      </p:sp>
      <p:pic>
        <p:nvPicPr>
          <p:cNvPr id="4" name="Picture 2" descr="cellspacing table"/>
          <p:cNvPicPr>
            <a:picLocks noChangeAspect="1" noChangeArrowheads="1"/>
          </p:cNvPicPr>
          <p:nvPr/>
        </p:nvPicPr>
        <p:blipFill>
          <a:blip r:embed="rId4" cstate="print"/>
          <a:srcRect/>
          <a:stretch>
            <a:fillRect/>
          </a:stretch>
        </p:blipFill>
        <p:spPr bwMode="auto">
          <a:xfrm>
            <a:off x="1143000" y="4419600"/>
            <a:ext cx="1971675" cy="1457325"/>
          </a:xfrm>
          <a:prstGeom prst="rect">
            <a:avLst/>
          </a:prstGeom>
          <a:noFill/>
        </p:spPr>
      </p:pic>
      <p:sp>
        <p:nvSpPr>
          <p:cNvPr id="6" name="Date Placeholder 5"/>
          <p:cNvSpPr>
            <a:spLocks noGrp="1"/>
          </p:cNvSpPr>
          <p:nvPr>
            <p:ph type="dt" sz="half" idx="10"/>
          </p:nvPr>
        </p:nvSpPr>
        <p:spPr/>
        <p:txBody>
          <a:bodyPr/>
          <a:lstStyle/>
          <a:p>
            <a:fld id="{256BABC3-A62C-4433-9F26-07E72B37CB89}" type="datetime1">
              <a:rPr lang="en-US" smtClean="0"/>
              <a:pPr/>
              <a:t>1/14/2025</a:t>
            </a:fld>
            <a:endParaRPr lang="en-US"/>
          </a:p>
        </p:txBody>
      </p:sp>
      <p:sp>
        <p:nvSpPr>
          <p:cNvPr id="7" name="Rectangle 6"/>
          <p:cNvSpPr/>
          <p:nvPr/>
        </p:nvSpPr>
        <p:spPr>
          <a:xfrm>
            <a:off x="4038600" y="2971800"/>
            <a:ext cx="4876800" cy="4247317"/>
          </a:xfrm>
          <a:prstGeom prst="rect">
            <a:avLst/>
          </a:prstGeom>
        </p:spPr>
        <p:txBody>
          <a:bodyPr wrap="square">
            <a:spAutoFit/>
          </a:bodyPr>
          <a:lstStyle/>
          <a:p>
            <a:r>
              <a:rPr lang="en-US" dirty="0">
                <a:latin typeface="Times New Roman" pitchFamily="18" charset="0"/>
                <a:cs typeface="Times New Roman" pitchFamily="18" charset="0"/>
              </a:rPr>
              <a:t>&lt;table border="1" </a:t>
            </a:r>
            <a:r>
              <a:rPr lang="en-US" dirty="0" err="1">
                <a:latin typeface="Times New Roman" pitchFamily="18" charset="0"/>
                <a:cs typeface="Times New Roman" pitchFamily="18" charset="0"/>
              </a:rPr>
              <a:t>cellpadding</a:t>
            </a:r>
            <a:r>
              <a:rPr lang="en-US" dirty="0">
                <a:latin typeface="Times New Roman" pitchFamily="18" charset="0"/>
                <a:cs typeface="Times New Roman" pitchFamily="18" charset="0"/>
              </a:rPr>
              <a:t>="10" </a:t>
            </a:r>
            <a:r>
              <a:rPr lang="en-US" dirty="0" err="1">
                <a:latin typeface="Times New Roman" pitchFamily="18" charset="0"/>
                <a:cs typeface="Times New Roman" pitchFamily="18" charset="0"/>
              </a:rPr>
              <a:t>cellspacing</a:t>
            </a:r>
            <a:r>
              <a:rPr lang="en-US" dirty="0">
                <a:latin typeface="Times New Roman" pitchFamily="18" charset="0"/>
                <a:cs typeface="Times New Roman" pitchFamily="18" charset="0"/>
              </a:rPr>
              <a:t>="5"&gt;</a:t>
            </a:r>
          </a:p>
          <a:p>
            <a:r>
              <a:rPr lang="en-US" dirty="0">
                <a:latin typeface="Times New Roman" pitchFamily="18" charset="0"/>
                <a:cs typeface="Times New Roman" pitchFamily="18" charset="0"/>
              </a:rPr>
              <a:t>               &lt;</a:t>
            </a:r>
            <a:r>
              <a:rPr lang="en-US" dirty="0" err="1">
                <a:latin typeface="Times New Roman" pitchFamily="18" charset="0"/>
                <a:cs typeface="Times New Roman" pitchFamily="18" charset="0"/>
              </a:rPr>
              <a:t>tr</a:t>
            </a:r>
            <a:r>
              <a:rPr lang="en-US" dirty="0">
                <a:latin typeface="Times New Roman" pitchFamily="18" charset="0"/>
                <a:cs typeface="Times New Roman" pitchFamily="18" charset="0"/>
              </a:rPr>
              <a:t>&gt;</a:t>
            </a:r>
          </a:p>
          <a:p>
            <a:r>
              <a:rPr lang="en-US" dirty="0">
                <a:latin typeface="Times New Roman" pitchFamily="18" charset="0"/>
                <a:cs typeface="Times New Roman" pitchFamily="18" charset="0"/>
              </a:rPr>
              <a:t>                    &lt;</a:t>
            </a:r>
            <a:r>
              <a:rPr lang="en-US" dirty="0" err="1">
                <a:latin typeface="Times New Roman" pitchFamily="18" charset="0"/>
                <a:cs typeface="Times New Roman" pitchFamily="18" charset="0"/>
              </a:rPr>
              <a:t>th</a:t>
            </a:r>
            <a:r>
              <a:rPr lang="en-US" dirty="0">
                <a:latin typeface="Times New Roman" pitchFamily="18" charset="0"/>
                <a:cs typeface="Times New Roman" pitchFamily="18" charset="0"/>
              </a:rPr>
              <a:t>&gt;Subject&lt;/</a:t>
            </a:r>
            <a:r>
              <a:rPr lang="en-US" dirty="0" err="1">
                <a:latin typeface="Times New Roman" pitchFamily="18" charset="0"/>
                <a:cs typeface="Times New Roman" pitchFamily="18" charset="0"/>
              </a:rPr>
              <a:t>th</a:t>
            </a:r>
            <a:r>
              <a:rPr lang="en-US" dirty="0">
                <a:latin typeface="Times New Roman" pitchFamily="18" charset="0"/>
                <a:cs typeface="Times New Roman" pitchFamily="18" charset="0"/>
              </a:rPr>
              <a:t>&gt;</a:t>
            </a:r>
          </a:p>
          <a:p>
            <a:r>
              <a:rPr lang="en-US" dirty="0">
                <a:latin typeface="Times New Roman" pitchFamily="18" charset="0"/>
                <a:cs typeface="Times New Roman" pitchFamily="18" charset="0"/>
              </a:rPr>
              <a:t>                    &lt;</a:t>
            </a:r>
            <a:r>
              <a:rPr lang="en-US" dirty="0" err="1">
                <a:latin typeface="Times New Roman" pitchFamily="18" charset="0"/>
                <a:cs typeface="Times New Roman" pitchFamily="18" charset="0"/>
              </a:rPr>
              <a:t>th</a:t>
            </a:r>
            <a:r>
              <a:rPr lang="en-US" dirty="0">
                <a:latin typeface="Times New Roman" pitchFamily="18" charset="0"/>
                <a:cs typeface="Times New Roman" pitchFamily="18" charset="0"/>
              </a:rPr>
              <a:t>&gt;Total marks&lt;/</a:t>
            </a:r>
            <a:r>
              <a:rPr lang="en-US" dirty="0" err="1">
                <a:latin typeface="Times New Roman" pitchFamily="18" charset="0"/>
                <a:cs typeface="Times New Roman" pitchFamily="18" charset="0"/>
              </a:rPr>
              <a:t>th</a:t>
            </a:r>
            <a:r>
              <a:rPr lang="en-US" dirty="0">
                <a:latin typeface="Times New Roman" pitchFamily="18" charset="0"/>
                <a:cs typeface="Times New Roman" pitchFamily="18" charset="0"/>
              </a:rPr>
              <a:t>&gt;</a:t>
            </a:r>
          </a:p>
          <a:p>
            <a:r>
              <a:rPr lang="en-US" dirty="0">
                <a:latin typeface="Times New Roman" pitchFamily="18" charset="0"/>
                <a:cs typeface="Times New Roman" pitchFamily="18" charset="0"/>
              </a:rPr>
              <a:t>               &lt;/</a:t>
            </a:r>
            <a:r>
              <a:rPr lang="en-US" dirty="0" err="1">
                <a:latin typeface="Times New Roman" pitchFamily="18" charset="0"/>
                <a:cs typeface="Times New Roman" pitchFamily="18" charset="0"/>
              </a:rPr>
              <a:t>tr</a:t>
            </a:r>
            <a:r>
              <a:rPr lang="en-US" dirty="0">
                <a:latin typeface="Times New Roman" pitchFamily="18" charset="0"/>
                <a:cs typeface="Times New Roman" pitchFamily="18" charset="0"/>
              </a:rPr>
              <a:t>&gt;</a:t>
            </a:r>
          </a:p>
          <a:p>
            <a:r>
              <a:rPr lang="en-US" dirty="0">
                <a:latin typeface="Times New Roman" pitchFamily="18" charset="0"/>
                <a:cs typeface="Times New Roman" pitchFamily="18" charset="0"/>
              </a:rPr>
              <a:t>               &lt;</a:t>
            </a:r>
            <a:r>
              <a:rPr lang="en-US" dirty="0" err="1">
                <a:latin typeface="Times New Roman" pitchFamily="18" charset="0"/>
                <a:cs typeface="Times New Roman" pitchFamily="18" charset="0"/>
              </a:rPr>
              <a:t>tr</a:t>
            </a:r>
            <a:r>
              <a:rPr lang="en-US" dirty="0">
                <a:latin typeface="Times New Roman" pitchFamily="18" charset="0"/>
                <a:cs typeface="Times New Roman" pitchFamily="18" charset="0"/>
              </a:rPr>
              <a:t>&gt;</a:t>
            </a:r>
          </a:p>
          <a:p>
            <a:r>
              <a:rPr lang="en-US" dirty="0">
                <a:latin typeface="Times New Roman" pitchFamily="18" charset="0"/>
                <a:cs typeface="Times New Roman" pitchFamily="18" charset="0"/>
              </a:rPr>
              <a:t>                    &lt;td&gt;Math&lt;/td&gt;</a:t>
            </a:r>
          </a:p>
          <a:p>
            <a:r>
              <a:rPr lang="en-US" dirty="0">
                <a:latin typeface="Times New Roman" pitchFamily="18" charset="0"/>
                <a:cs typeface="Times New Roman" pitchFamily="18" charset="0"/>
              </a:rPr>
              <a:t>                    &lt;td&gt;100&lt;/td&gt;</a:t>
            </a:r>
          </a:p>
          <a:p>
            <a:r>
              <a:rPr lang="en-US" dirty="0">
                <a:latin typeface="Times New Roman" pitchFamily="18" charset="0"/>
                <a:cs typeface="Times New Roman" pitchFamily="18" charset="0"/>
              </a:rPr>
              <a:t>               &lt;/</a:t>
            </a:r>
            <a:r>
              <a:rPr lang="en-US" dirty="0" err="1">
                <a:latin typeface="Times New Roman" pitchFamily="18" charset="0"/>
                <a:cs typeface="Times New Roman" pitchFamily="18" charset="0"/>
              </a:rPr>
              <a:t>tr</a:t>
            </a:r>
            <a:r>
              <a:rPr lang="en-US" dirty="0">
                <a:latin typeface="Times New Roman" pitchFamily="18" charset="0"/>
                <a:cs typeface="Times New Roman" pitchFamily="18" charset="0"/>
              </a:rPr>
              <a:t>&gt;</a:t>
            </a:r>
          </a:p>
          <a:p>
            <a:r>
              <a:rPr lang="en-US" dirty="0">
                <a:latin typeface="Times New Roman" pitchFamily="18" charset="0"/>
                <a:cs typeface="Times New Roman" pitchFamily="18" charset="0"/>
              </a:rPr>
              <a:t>               &lt;</a:t>
            </a:r>
            <a:r>
              <a:rPr lang="en-US" dirty="0" err="1">
                <a:latin typeface="Times New Roman" pitchFamily="18" charset="0"/>
                <a:cs typeface="Times New Roman" pitchFamily="18" charset="0"/>
              </a:rPr>
              <a:t>tr</a:t>
            </a:r>
            <a:r>
              <a:rPr lang="en-US" dirty="0">
                <a:latin typeface="Times New Roman" pitchFamily="18" charset="0"/>
                <a:cs typeface="Times New Roman" pitchFamily="18" charset="0"/>
              </a:rPr>
              <a:t>&gt;</a:t>
            </a:r>
          </a:p>
          <a:p>
            <a:r>
              <a:rPr lang="en-US" dirty="0">
                <a:latin typeface="Times New Roman" pitchFamily="18" charset="0"/>
                <a:cs typeface="Times New Roman" pitchFamily="18" charset="0"/>
              </a:rPr>
              <a:t>                    &lt;td&gt;Science&lt;/td&gt;</a:t>
            </a:r>
          </a:p>
          <a:p>
            <a:r>
              <a:rPr lang="en-US" dirty="0">
                <a:latin typeface="Times New Roman" pitchFamily="18" charset="0"/>
                <a:cs typeface="Times New Roman" pitchFamily="18" charset="0"/>
              </a:rPr>
              <a:t>                    &lt;td&gt;100&lt;/td&gt;</a:t>
            </a:r>
          </a:p>
          <a:p>
            <a:r>
              <a:rPr lang="en-US" dirty="0">
                <a:latin typeface="Times New Roman" pitchFamily="18" charset="0"/>
                <a:cs typeface="Times New Roman" pitchFamily="18" charset="0"/>
              </a:rPr>
              <a:t>               &lt;/</a:t>
            </a:r>
            <a:r>
              <a:rPr lang="en-US" dirty="0" err="1">
                <a:latin typeface="Times New Roman" pitchFamily="18" charset="0"/>
                <a:cs typeface="Times New Roman" pitchFamily="18" charset="0"/>
              </a:rPr>
              <a:t>tr</a:t>
            </a:r>
            <a:r>
              <a:rPr lang="en-US" dirty="0">
                <a:latin typeface="Times New Roman" pitchFamily="18" charset="0"/>
                <a:cs typeface="Times New Roman" pitchFamily="18" charset="0"/>
              </a:rPr>
              <a:t>&gt;</a:t>
            </a:r>
          </a:p>
          <a:p>
            <a:r>
              <a:rPr lang="en-US" dirty="0">
                <a:latin typeface="Times New Roman" pitchFamily="18" charset="0"/>
                <a:cs typeface="Times New Roman" pitchFamily="18" charset="0"/>
              </a:rPr>
              <a:t>          &lt;/table&gt;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HTML Table</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2362200"/>
          </a:xfrm>
        </p:spPr>
        <p:txBody>
          <a:bodyPr>
            <a:normAutofit fontScale="92500" lnSpcReduction="10000"/>
          </a:bodyPr>
          <a:lstStyle/>
          <a:p>
            <a:r>
              <a:rPr lang="en-US" sz="2400" b="1" dirty="0">
                <a:latin typeface="Times New Roman" pitchFamily="18" charset="0"/>
                <a:cs typeface="Times New Roman" pitchFamily="18" charset="0"/>
              </a:rPr>
              <a:t>Width and Height Attributes</a:t>
            </a:r>
          </a:p>
          <a:p>
            <a:r>
              <a:rPr lang="en-US" sz="2400" dirty="0">
                <a:latin typeface="Times New Roman" pitchFamily="18" charset="0"/>
                <a:cs typeface="Times New Roman" pitchFamily="18" charset="0"/>
              </a:rPr>
              <a:t>Width and height attributes are used to set table width and height.</a:t>
            </a:r>
          </a:p>
          <a:p>
            <a:r>
              <a:rPr lang="en-US" sz="2400" dirty="0">
                <a:latin typeface="Times New Roman" pitchFamily="18" charset="0"/>
                <a:cs typeface="Times New Roman" pitchFamily="18" charset="0"/>
              </a:rPr>
              <a:t>Values are given in pixels.</a:t>
            </a:r>
          </a:p>
          <a:p>
            <a:r>
              <a:rPr lang="en-US" sz="2400" b="1" dirty="0">
                <a:latin typeface="Times New Roman" pitchFamily="18" charset="0"/>
                <a:cs typeface="Times New Roman" pitchFamily="18" charset="0"/>
              </a:rPr>
              <a:t>Table Caption</a:t>
            </a:r>
          </a:p>
          <a:p>
            <a:r>
              <a:rPr lang="en-US" sz="2400" dirty="0">
                <a:latin typeface="Times New Roman" pitchFamily="18" charset="0"/>
                <a:cs typeface="Times New Roman" pitchFamily="18" charset="0"/>
              </a:rPr>
              <a:t>The &lt;caption&gt; tag is used to give heading to the whole table.</a:t>
            </a:r>
          </a:p>
          <a:p>
            <a:r>
              <a:rPr lang="en-US" sz="2400" dirty="0">
                <a:latin typeface="Times New Roman" pitchFamily="18" charset="0"/>
                <a:cs typeface="Times New Roman" pitchFamily="18" charset="0"/>
              </a:rPr>
              <a:t>This tag is always placed after &lt;table&gt; and before first &lt;</a:t>
            </a:r>
            <a:r>
              <a:rPr lang="en-US" sz="2400" dirty="0" err="1">
                <a:latin typeface="Times New Roman" pitchFamily="18" charset="0"/>
                <a:cs typeface="Times New Roman" pitchFamily="18" charset="0"/>
              </a:rPr>
              <a:t>tr</a:t>
            </a:r>
            <a:r>
              <a:rPr lang="en-US" sz="2400" dirty="0">
                <a:latin typeface="Times New Roman" pitchFamily="18" charset="0"/>
                <a:cs typeface="Times New Roman" pitchFamily="18" charset="0"/>
              </a:rPr>
              <a:t>&gt; tag.</a:t>
            </a:r>
          </a:p>
        </p:txBody>
      </p:sp>
      <p:pic>
        <p:nvPicPr>
          <p:cNvPr id="76802" name="Picture 2" descr="width height caption"/>
          <p:cNvPicPr>
            <a:picLocks noChangeAspect="1" noChangeArrowheads="1"/>
          </p:cNvPicPr>
          <p:nvPr/>
        </p:nvPicPr>
        <p:blipFill>
          <a:blip r:embed="rId3" cstate="print"/>
          <a:srcRect/>
          <a:stretch>
            <a:fillRect/>
          </a:stretch>
        </p:blipFill>
        <p:spPr bwMode="auto">
          <a:xfrm>
            <a:off x="762000" y="4343400"/>
            <a:ext cx="2962275" cy="1171575"/>
          </a:xfrm>
          <a:prstGeom prst="rect">
            <a:avLst/>
          </a:prstGeom>
          <a:noFill/>
        </p:spPr>
      </p:pic>
      <p:sp>
        <p:nvSpPr>
          <p:cNvPr id="6" name="Date Placeholder 5"/>
          <p:cNvSpPr>
            <a:spLocks noGrp="1"/>
          </p:cNvSpPr>
          <p:nvPr>
            <p:ph type="dt" sz="half" idx="10"/>
          </p:nvPr>
        </p:nvSpPr>
        <p:spPr/>
        <p:txBody>
          <a:bodyPr/>
          <a:lstStyle/>
          <a:p>
            <a:fld id="{0D3C8AB3-A862-4CB6-84E5-809DC9F38F33}" type="datetime1">
              <a:rPr lang="en-US" smtClean="0"/>
              <a:pPr/>
              <a:t>1/14/2025</a:t>
            </a:fld>
            <a:endParaRPr lang="en-US"/>
          </a:p>
        </p:txBody>
      </p:sp>
      <p:sp>
        <p:nvSpPr>
          <p:cNvPr id="7" name="Rectangle 6"/>
          <p:cNvSpPr/>
          <p:nvPr/>
        </p:nvSpPr>
        <p:spPr>
          <a:xfrm>
            <a:off x="4038600" y="3441680"/>
            <a:ext cx="4724400" cy="3139321"/>
          </a:xfrm>
          <a:prstGeom prst="rect">
            <a:avLst/>
          </a:prstGeom>
        </p:spPr>
        <p:txBody>
          <a:bodyPr wrap="square">
            <a:spAutoFit/>
          </a:bodyPr>
          <a:lstStyle/>
          <a:p>
            <a:r>
              <a:rPr lang="en-US" dirty="0"/>
              <a:t> &lt;table border="1" width="300" height="100" &gt;</a:t>
            </a:r>
          </a:p>
          <a:p>
            <a:r>
              <a:rPr lang="en-US" dirty="0"/>
              <a:t>               &lt;caption&gt;Employee Details&lt;/caption&gt;</a:t>
            </a:r>
          </a:p>
          <a:p>
            <a:r>
              <a:rPr lang="en-US" dirty="0"/>
              <a:t>               &lt;</a:t>
            </a:r>
            <a:r>
              <a:rPr lang="en-US" dirty="0" err="1"/>
              <a:t>tr</a:t>
            </a:r>
            <a:r>
              <a:rPr lang="en-US" dirty="0"/>
              <a:t>&gt;</a:t>
            </a:r>
          </a:p>
          <a:p>
            <a:r>
              <a:rPr lang="en-US" dirty="0"/>
              <a:t>                    &lt;</a:t>
            </a:r>
            <a:r>
              <a:rPr lang="en-US" dirty="0" err="1"/>
              <a:t>th</a:t>
            </a:r>
            <a:r>
              <a:rPr lang="en-US" dirty="0"/>
              <a:t>&gt;Name&lt;/</a:t>
            </a:r>
            <a:r>
              <a:rPr lang="en-US" dirty="0" err="1"/>
              <a:t>th</a:t>
            </a:r>
            <a:r>
              <a:rPr lang="en-US" dirty="0"/>
              <a:t>&gt;</a:t>
            </a:r>
          </a:p>
          <a:p>
            <a:r>
              <a:rPr lang="en-US" dirty="0"/>
              <a:t>                    &lt;</a:t>
            </a:r>
            <a:r>
              <a:rPr lang="en-US" dirty="0" err="1"/>
              <a:t>th</a:t>
            </a:r>
            <a:r>
              <a:rPr lang="en-US" dirty="0"/>
              <a:t>&gt;Salary&lt;/</a:t>
            </a:r>
            <a:r>
              <a:rPr lang="en-US" dirty="0" err="1"/>
              <a:t>th</a:t>
            </a:r>
            <a:r>
              <a:rPr lang="en-US" dirty="0"/>
              <a:t>&gt;</a:t>
            </a:r>
          </a:p>
          <a:p>
            <a:r>
              <a:rPr lang="en-US" dirty="0"/>
              <a:t>               &lt;/</a:t>
            </a:r>
            <a:r>
              <a:rPr lang="en-US" dirty="0" err="1"/>
              <a:t>tr</a:t>
            </a:r>
            <a:r>
              <a:rPr lang="en-US" dirty="0"/>
              <a:t>&gt;</a:t>
            </a:r>
          </a:p>
          <a:p>
            <a:r>
              <a:rPr lang="en-US" dirty="0"/>
              <a:t>               &lt;</a:t>
            </a:r>
            <a:r>
              <a:rPr lang="en-US" dirty="0" err="1"/>
              <a:t>tr</a:t>
            </a:r>
            <a:r>
              <a:rPr lang="en-US" dirty="0"/>
              <a:t>&gt;</a:t>
            </a:r>
          </a:p>
          <a:p>
            <a:r>
              <a:rPr lang="en-US" dirty="0"/>
              <a:t>                    &lt;td&gt;</a:t>
            </a:r>
            <a:r>
              <a:rPr lang="en-US" dirty="0" err="1"/>
              <a:t>Varun</a:t>
            </a:r>
            <a:r>
              <a:rPr lang="en-US" dirty="0"/>
              <a:t> </a:t>
            </a:r>
            <a:r>
              <a:rPr lang="en-US" dirty="0" err="1"/>
              <a:t>Rathi</a:t>
            </a:r>
            <a:r>
              <a:rPr lang="en-US" dirty="0"/>
              <a:t>&lt;/td&gt;</a:t>
            </a:r>
          </a:p>
          <a:p>
            <a:r>
              <a:rPr lang="en-US" dirty="0"/>
              <a:t>                    &lt;td&gt;7000&lt;/td&gt;</a:t>
            </a:r>
          </a:p>
          <a:p>
            <a:r>
              <a:rPr lang="en-US" dirty="0"/>
              <a:t>               &lt;/</a:t>
            </a:r>
            <a:r>
              <a:rPr lang="en-US" dirty="0" err="1"/>
              <a:t>tr</a:t>
            </a:r>
            <a:r>
              <a:rPr lang="en-US" dirty="0"/>
              <a:t>&gt;</a:t>
            </a:r>
          </a:p>
          <a:p>
            <a:r>
              <a:rPr lang="en-US" dirty="0"/>
              <a:t>             &lt;/table&gt;</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HTML List</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 </a:t>
            </a: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47800"/>
            <a:ext cx="8229600" cy="4800600"/>
          </a:xfrm>
        </p:spPr>
        <p:txBody>
          <a:bodyPr>
            <a:noAutofit/>
          </a:bodyPr>
          <a:lstStyle/>
          <a:p>
            <a:r>
              <a:rPr lang="en-US" sz="2400" dirty="0">
                <a:latin typeface="Times New Roman" pitchFamily="18" charset="0"/>
                <a:cs typeface="Times New Roman" pitchFamily="18" charset="0"/>
              </a:rPr>
              <a:t>Lists are used to represent group of items.</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They must contain one or more list elements.</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HTML supports three types of lists – </a:t>
            </a:r>
          </a:p>
          <a:p>
            <a:pPr lvl="1"/>
            <a:r>
              <a:rPr lang="en-US" sz="2000" dirty="0">
                <a:latin typeface="Times New Roman" pitchFamily="18" charset="0"/>
                <a:cs typeface="Times New Roman" pitchFamily="18" charset="0"/>
              </a:rPr>
              <a:t>Ordered list,</a:t>
            </a:r>
          </a:p>
          <a:p>
            <a:pPr lvl="1"/>
            <a:r>
              <a:rPr lang="en-US" sz="2000" dirty="0">
                <a:latin typeface="Times New Roman" pitchFamily="18" charset="0"/>
                <a:cs typeface="Times New Roman" pitchFamily="18" charset="0"/>
              </a:rPr>
              <a:t>Unordered list and </a:t>
            </a:r>
          </a:p>
          <a:p>
            <a:pPr lvl="1"/>
            <a:r>
              <a:rPr lang="en-US" sz="2000" dirty="0">
                <a:latin typeface="Times New Roman" pitchFamily="18" charset="0"/>
                <a:cs typeface="Times New Roman" pitchFamily="18" charset="0"/>
              </a:rPr>
              <a:t>Definition list.</a:t>
            </a:r>
          </a:p>
        </p:txBody>
      </p:sp>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Arial" charset="0"/>
              </a:rPr>
              <a:t>Output:</a:t>
            </a:r>
            <a:br>
              <a:rPr kumimoji="0" lang="en-US" sz="1800" b="0" i="0" u="none" strike="noStrike" cap="none" normalizeH="0" baseline="0">
                <a:ln>
                  <a:noFill/>
                </a:ln>
                <a:solidFill>
                  <a:schemeClr val="tx1"/>
                </a:solidFill>
                <a:effectLst/>
                <a:latin typeface="Arial" charset="0"/>
                <a:cs typeface="Arial" charset="0"/>
              </a:rPr>
            </a:br>
            <a:r>
              <a:rPr kumimoji="0" lang="en-US" sz="1800" b="0" i="0" u="none" strike="noStrike" cap="none" normalizeH="0" baseline="0">
                <a:ln>
                  <a:noFill/>
                </a:ln>
                <a:solidFill>
                  <a:schemeClr val="tx1"/>
                </a:solidFill>
                <a:effectLst/>
                <a:latin typeface="Arial" charset="0"/>
                <a:cs typeface="Arial" charset="0"/>
              </a:rPr>
              <a:t>  </a:t>
            </a:r>
            <a:r>
              <a:rPr kumimoji="0" lang="en-US" sz="91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cs typeface="Arial" charset="0"/>
            </a:endParaRPr>
          </a:p>
        </p:txBody>
      </p:sp>
      <p:sp>
        <p:nvSpPr>
          <p:cNvPr id="5" name="Date Placeholder 4"/>
          <p:cNvSpPr>
            <a:spLocks noGrp="1"/>
          </p:cNvSpPr>
          <p:nvPr>
            <p:ph type="dt" sz="half" idx="10"/>
          </p:nvPr>
        </p:nvSpPr>
        <p:spPr/>
        <p:txBody>
          <a:bodyPr/>
          <a:lstStyle/>
          <a:p>
            <a:fld id="{096C8AEB-D082-442F-9169-695E4C6203B3}" type="datetime1">
              <a:rPr lang="en-US" smtClean="0"/>
              <a:pPr/>
              <a:t>1/14/2025</a:t>
            </a:fld>
            <a:endParaRPr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HTML List</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hlinkClick r:id="rId2" action="ppaction://hlinkfile"/>
              </a:rPr>
              <a:t> </a:t>
            </a:r>
            <a:r>
              <a:rPr lang="en-US" sz="2800" b="1" dirty="0" err="1">
                <a:latin typeface="Times New Roman" pitchFamily="18" charset="0"/>
                <a:cs typeface="Times New Roman" pitchFamily="18" charset="0"/>
                <a:hlinkClick r:id="rId2" action="ppaction://hlinkfile"/>
              </a:rPr>
              <a:t>eg</a:t>
            </a:r>
            <a:r>
              <a:rPr lang="en-US" sz="2800" b="1" dirty="0">
                <a:latin typeface="Times New Roman" pitchFamily="18" charset="0"/>
                <a:cs typeface="Times New Roman" pitchFamily="18" charset="0"/>
                <a:hlinkClick r:id="rId2" action="ppaction://hlinkfile"/>
              </a:rPr>
              <a:t> </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371600"/>
            <a:ext cx="8229600" cy="4876800"/>
          </a:xfrm>
        </p:spPr>
        <p:txBody>
          <a:bodyPr>
            <a:noAutofit/>
          </a:bodyPr>
          <a:lstStyle/>
          <a:p>
            <a:pPr marL="457200" indent="-457200">
              <a:buAutoNum type="arabicPeriod"/>
            </a:pPr>
            <a:r>
              <a:rPr lang="en-US" sz="2400" b="1" dirty="0">
                <a:latin typeface="Times New Roman" pitchFamily="18" charset="0"/>
                <a:cs typeface="Times New Roman" pitchFamily="18" charset="0"/>
              </a:rPr>
              <a:t>Ordered list</a:t>
            </a:r>
          </a:p>
          <a:p>
            <a:pPr marL="457200" indent="-457200"/>
            <a:r>
              <a:rPr lang="en-US" sz="2400" dirty="0">
                <a:latin typeface="Times New Roman" pitchFamily="18" charset="0"/>
                <a:cs typeface="Times New Roman" pitchFamily="18" charset="0"/>
              </a:rPr>
              <a:t>Ordered list is the collection of related items which has special order or sequence. </a:t>
            </a:r>
          </a:p>
          <a:p>
            <a:r>
              <a:rPr lang="en-US" sz="2400" dirty="0">
                <a:latin typeface="Times New Roman" pitchFamily="18" charset="0"/>
                <a:cs typeface="Times New Roman" pitchFamily="18" charset="0"/>
              </a:rPr>
              <a:t>  This list is numbered.</a:t>
            </a:r>
          </a:p>
          <a:p>
            <a:r>
              <a:rPr lang="en-US" sz="2400" dirty="0">
                <a:latin typeface="Times New Roman" pitchFamily="18" charset="0"/>
                <a:cs typeface="Times New Roman" pitchFamily="18" charset="0"/>
              </a:rPr>
              <a:t>  The ordered list is created by using &lt;</a:t>
            </a:r>
            <a:r>
              <a:rPr lang="en-US" sz="2400" dirty="0" err="1">
                <a:latin typeface="Times New Roman" pitchFamily="18" charset="0"/>
                <a:cs typeface="Times New Roman" pitchFamily="18" charset="0"/>
              </a:rPr>
              <a:t>ol</a:t>
            </a:r>
            <a:r>
              <a:rPr lang="en-US" sz="2400" dirty="0">
                <a:latin typeface="Times New Roman" pitchFamily="18" charset="0"/>
                <a:cs typeface="Times New Roman" pitchFamily="18" charset="0"/>
              </a:rPr>
              <a:t>&gt; tag.</a:t>
            </a:r>
          </a:p>
          <a:p>
            <a:r>
              <a:rPr lang="en-US" sz="2400" b="1" dirty="0">
                <a:latin typeface="Times New Roman" pitchFamily="18" charset="0"/>
                <a:cs typeface="Times New Roman" pitchFamily="18" charset="0"/>
              </a:rPr>
              <a:t>Syntax:</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a:t>
            </a:r>
            <a:r>
              <a:rPr lang="en-US" sz="2400" dirty="0" err="1">
                <a:latin typeface="Times New Roman" pitchFamily="18" charset="0"/>
                <a:cs typeface="Times New Roman" pitchFamily="18" charset="0"/>
              </a:rPr>
              <a:t>ol</a:t>
            </a:r>
            <a:r>
              <a:rPr lang="en-US" sz="2400" dirty="0">
                <a:latin typeface="Times New Roman" pitchFamily="18" charset="0"/>
                <a:cs typeface="Times New Roman" pitchFamily="18" charset="0"/>
              </a:rPr>
              <a:t>&gt; &lt;</a:t>
            </a:r>
            <a:r>
              <a:rPr lang="en-US" sz="2400" dirty="0" err="1">
                <a:latin typeface="Times New Roman" pitchFamily="18" charset="0"/>
                <a:cs typeface="Times New Roman" pitchFamily="18" charset="0"/>
              </a:rPr>
              <a:t>li</a:t>
            </a:r>
            <a:r>
              <a:rPr lang="en-US" sz="2400" dirty="0">
                <a:latin typeface="Times New Roman" pitchFamily="18" charset="0"/>
                <a:cs typeface="Times New Roman" pitchFamily="18" charset="0"/>
              </a:rPr>
              <a:t>&gt;text&lt;/</a:t>
            </a:r>
            <a:r>
              <a:rPr lang="en-US" sz="2400" dirty="0" err="1">
                <a:latin typeface="Times New Roman" pitchFamily="18" charset="0"/>
                <a:cs typeface="Times New Roman" pitchFamily="18" charset="0"/>
              </a:rPr>
              <a:t>li</a:t>
            </a:r>
            <a:r>
              <a:rPr lang="en-US" sz="2400" dirty="0">
                <a:latin typeface="Times New Roman" pitchFamily="18" charset="0"/>
                <a:cs typeface="Times New Roman" pitchFamily="18" charset="0"/>
              </a:rPr>
              <a:t>&gt; &lt;/</a:t>
            </a:r>
            <a:r>
              <a:rPr lang="en-US" sz="2400" dirty="0" err="1">
                <a:latin typeface="Times New Roman" pitchFamily="18" charset="0"/>
                <a:cs typeface="Times New Roman" pitchFamily="18" charset="0"/>
              </a:rPr>
              <a:t>ol</a:t>
            </a:r>
            <a:r>
              <a:rPr lang="en-US" sz="2400" dirty="0">
                <a:latin typeface="Times New Roman" pitchFamily="18" charset="0"/>
                <a:cs typeface="Times New Roman" pitchFamily="18" charset="0"/>
              </a:rPr>
              <a:t>&gt;</a:t>
            </a:r>
          </a:p>
          <a:p>
            <a:r>
              <a:rPr lang="en-US" sz="2400" b="1" dirty="0" err="1">
                <a:latin typeface="Times New Roman" pitchFamily="18" charset="0"/>
                <a:cs typeface="Times New Roman" pitchFamily="18" charset="0"/>
              </a:rPr>
              <a:t>Eg</a:t>
            </a:r>
            <a:r>
              <a:rPr lang="en-US" sz="2400" b="1" dirty="0">
                <a:latin typeface="Times New Roman" pitchFamily="18" charset="0"/>
                <a:cs typeface="Times New Roman" pitchFamily="18" charset="0"/>
              </a:rPr>
              <a:t>:</a:t>
            </a:r>
          </a:p>
          <a:p>
            <a:r>
              <a:rPr lang="it-IT" sz="2400" dirty="0">
                <a:latin typeface="Times New Roman" pitchFamily="18" charset="0"/>
                <a:cs typeface="Times New Roman" pitchFamily="18" charset="0"/>
              </a:rPr>
              <a:t>&lt;ol&gt;</a:t>
            </a:r>
            <a:br>
              <a:rPr lang="it-IT" sz="2400" dirty="0">
                <a:latin typeface="Times New Roman" pitchFamily="18" charset="0"/>
                <a:cs typeface="Times New Roman" pitchFamily="18" charset="0"/>
              </a:rPr>
            </a:br>
            <a:r>
              <a:rPr lang="it-IT" sz="2400" dirty="0">
                <a:latin typeface="Times New Roman" pitchFamily="18" charset="0"/>
                <a:cs typeface="Times New Roman" pitchFamily="18" charset="0"/>
              </a:rPr>
              <a:t>               &lt;li&gt;Maths&lt;/li&gt;</a:t>
            </a:r>
            <a:br>
              <a:rPr lang="it-IT" sz="2400" dirty="0">
                <a:latin typeface="Times New Roman" pitchFamily="18" charset="0"/>
                <a:cs typeface="Times New Roman" pitchFamily="18" charset="0"/>
              </a:rPr>
            </a:br>
            <a:r>
              <a:rPr lang="it-IT" sz="2400" dirty="0">
                <a:latin typeface="Times New Roman" pitchFamily="18" charset="0"/>
                <a:cs typeface="Times New Roman" pitchFamily="18" charset="0"/>
              </a:rPr>
              <a:t>               &lt;li&gt;Physics&lt;/li&gt;</a:t>
            </a:r>
          </a:p>
          <a:p>
            <a:r>
              <a:rPr lang="it-IT" sz="2400" dirty="0">
                <a:latin typeface="Times New Roman" pitchFamily="18" charset="0"/>
                <a:cs typeface="Times New Roman" pitchFamily="18" charset="0"/>
              </a:rPr>
              <a:t>&lt;/ol&gt;</a:t>
            </a:r>
            <a:endParaRPr lang="en-US" sz="2400" dirty="0">
              <a:latin typeface="Times New Roman" pitchFamily="18" charset="0"/>
              <a:cs typeface="Times New Roman" pitchFamily="18" charset="0"/>
            </a:endParaRPr>
          </a:p>
        </p:txBody>
      </p:sp>
      <p:sp>
        <p:nvSpPr>
          <p:cNvPr id="5" name="Rectangle 4"/>
          <p:cNvSpPr/>
          <p:nvPr/>
        </p:nvSpPr>
        <p:spPr>
          <a:xfrm>
            <a:off x="5181600" y="4343400"/>
            <a:ext cx="2667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Output:</a:t>
            </a:r>
          </a:p>
          <a:p>
            <a:r>
              <a:rPr lang="en-US" dirty="0"/>
              <a:t>1. </a:t>
            </a:r>
            <a:r>
              <a:rPr lang="en-US" dirty="0" err="1"/>
              <a:t>Maths</a:t>
            </a:r>
            <a:endParaRPr lang="en-US" dirty="0"/>
          </a:p>
          <a:p>
            <a:r>
              <a:rPr lang="en-US" dirty="0"/>
              <a:t>2. Physics</a:t>
            </a:r>
          </a:p>
        </p:txBody>
      </p:sp>
      <p:sp>
        <p:nvSpPr>
          <p:cNvPr id="6" name="Date Placeholder 5"/>
          <p:cNvSpPr>
            <a:spLocks noGrp="1"/>
          </p:cNvSpPr>
          <p:nvPr>
            <p:ph type="dt" sz="half" idx="10"/>
          </p:nvPr>
        </p:nvSpPr>
        <p:spPr/>
        <p:txBody>
          <a:bodyPr/>
          <a:lstStyle/>
          <a:p>
            <a:fld id="{B6C46AF8-2791-41FE-B99F-36AD2FD0DB8B}" type="datetime1">
              <a:rPr lang="en-US" smtClean="0"/>
              <a:pPr/>
              <a:t>1/14/2025</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762000"/>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HTML List Attribute</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 </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nvPr>
        </p:nvGraphicFramePr>
        <p:xfrm>
          <a:off x="304800" y="914400"/>
          <a:ext cx="8229600" cy="545592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US" sz="2000" dirty="0">
                          <a:latin typeface="Times New Roman" pitchFamily="18" charset="0"/>
                          <a:cs typeface="Times New Roman" pitchFamily="18" charset="0"/>
                        </a:rPr>
                        <a:t>Attributes</a:t>
                      </a:r>
                    </a:p>
                  </a:txBody>
                  <a:tcPr anchor="ctr"/>
                </a:tc>
                <a:tc>
                  <a:txBody>
                    <a:bodyPr/>
                    <a:lstStyle/>
                    <a:p>
                      <a:r>
                        <a:rPr lang="en-US" sz="2000">
                          <a:latin typeface="Times New Roman" pitchFamily="18" charset="0"/>
                          <a:cs typeface="Times New Roman" pitchFamily="18" charset="0"/>
                        </a:rPr>
                        <a:t>Description</a:t>
                      </a:r>
                    </a:p>
                  </a:txBody>
                  <a:tcPr anchor="ctr"/>
                </a:tc>
                <a:tc>
                  <a:txBody>
                    <a:bodyPr/>
                    <a:lstStyle/>
                    <a:p>
                      <a:r>
                        <a:rPr lang="en-US" sz="2000">
                          <a:latin typeface="Times New Roman" pitchFamily="18" charset="0"/>
                          <a:cs typeface="Times New Roman" pitchFamily="18" charset="0"/>
                        </a:rPr>
                        <a:t>Example and Output</a:t>
                      </a:r>
                    </a:p>
                  </a:txBody>
                  <a:tcPr anchor="ctr"/>
                </a:tc>
                <a:extLst>
                  <a:ext uri="{0D108BD9-81ED-4DB2-BD59-A6C34878D82A}">
                    <a16:rowId xmlns:a16="http://schemas.microsoft.com/office/drawing/2014/main" val="10000"/>
                  </a:ext>
                </a:extLst>
              </a:tr>
              <a:tr h="370840">
                <a:tc>
                  <a:txBody>
                    <a:bodyPr/>
                    <a:lstStyle/>
                    <a:p>
                      <a:r>
                        <a:rPr lang="en-US" sz="2000" dirty="0">
                          <a:latin typeface="Times New Roman" pitchFamily="18" charset="0"/>
                          <a:cs typeface="Times New Roman" pitchFamily="18" charset="0"/>
                        </a:rPr>
                        <a:t>type</a:t>
                      </a:r>
                    </a:p>
                  </a:txBody>
                  <a:tcPr anchor="ctr"/>
                </a:tc>
                <a:tc>
                  <a:txBody>
                    <a:bodyPr/>
                    <a:lstStyle/>
                    <a:p>
                      <a:r>
                        <a:rPr lang="en-US" sz="2000">
                          <a:latin typeface="Times New Roman" pitchFamily="18" charset="0"/>
                          <a:cs typeface="Times New Roman" pitchFamily="18" charset="0"/>
                        </a:rPr>
                        <a:t>Used to specify type of numbering like 1/a/A/I/i. Default type is ‘1’.</a:t>
                      </a:r>
                    </a:p>
                  </a:txBody>
                  <a:tcPr anchor="ctr"/>
                </a:tc>
                <a:tc>
                  <a:txBody>
                    <a:bodyPr/>
                    <a:lstStyle/>
                    <a:p>
                      <a:r>
                        <a:rPr lang="en-US" sz="2000" b="1" dirty="0">
                          <a:latin typeface="Times New Roman" pitchFamily="18" charset="0"/>
                          <a:cs typeface="Times New Roman" pitchFamily="18" charset="0"/>
                        </a:rPr>
                        <a:t>Example:</a:t>
                      </a:r>
                      <a:r>
                        <a:rPr lang="en-US" sz="2000" dirty="0">
                          <a:latin typeface="Times New Roman" pitchFamily="18" charset="0"/>
                          <a:cs typeface="Times New Roman" pitchFamily="18" charset="0"/>
                        </a:rPr>
                        <a:t>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ol</a:t>
                      </a:r>
                      <a:r>
                        <a:rPr lang="en-US" sz="2000" dirty="0">
                          <a:latin typeface="Times New Roman" pitchFamily="18" charset="0"/>
                          <a:cs typeface="Times New Roman" pitchFamily="18" charset="0"/>
                        </a:rPr>
                        <a:t> type="a"&gt;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li</a:t>
                      </a:r>
                      <a:r>
                        <a:rPr lang="en-US" sz="2000" dirty="0">
                          <a:latin typeface="Times New Roman" pitchFamily="18" charset="0"/>
                          <a:cs typeface="Times New Roman" pitchFamily="18" charset="0"/>
                        </a:rPr>
                        <a:t>&gt;</a:t>
                      </a:r>
                      <a:r>
                        <a:rPr lang="en-US" sz="2000" dirty="0" err="1">
                          <a:latin typeface="Times New Roman" pitchFamily="18" charset="0"/>
                          <a:cs typeface="Times New Roman" pitchFamily="18" charset="0"/>
                        </a:rPr>
                        <a:t>Maths</a:t>
                      </a: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li</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li</a:t>
                      </a:r>
                      <a:r>
                        <a:rPr lang="en-US" sz="2000" dirty="0">
                          <a:latin typeface="Times New Roman" pitchFamily="18" charset="0"/>
                          <a:cs typeface="Times New Roman" pitchFamily="18" charset="0"/>
                        </a:rPr>
                        <a:t>&gt;Physics&lt;/</a:t>
                      </a:r>
                      <a:r>
                        <a:rPr lang="en-US" sz="2000" dirty="0" err="1">
                          <a:latin typeface="Times New Roman" pitchFamily="18" charset="0"/>
                          <a:cs typeface="Times New Roman" pitchFamily="18" charset="0"/>
                        </a:rPr>
                        <a:t>li</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ol</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b="1" dirty="0">
                          <a:latin typeface="Times New Roman" pitchFamily="18" charset="0"/>
                          <a:cs typeface="Times New Roman" pitchFamily="18" charset="0"/>
                        </a:rPr>
                        <a:t>Output:</a:t>
                      </a:r>
                      <a:r>
                        <a:rPr lang="en-US" sz="2000" dirty="0">
                          <a:latin typeface="Times New Roman" pitchFamily="18" charset="0"/>
                          <a:cs typeface="Times New Roman" pitchFamily="18" charset="0"/>
                        </a:rPr>
                        <a:t>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a. </a:t>
                      </a:r>
                      <a:r>
                        <a:rPr lang="en-US" sz="2000" dirty="0" err="1">
                          <a:latin typeface="Times New Roman" pitchFamily="18" charset="0"/>
                          <a:cs typeface="Times New Roman" pitchFamily="18" charset="0"/>
                        </a:rPr>
                        <a:t>Maths</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b. Physics</a:t>
                      </a:r>
                    </a:p>
                  </a:txBody>
                  <a:tcPr anchor="ctr"/>
                </a:tc>
                <a:extLst>
                  <a:ext uri="{0D108BD9-81ED-4DB2-BD59-A6C34878D82A}">
                    <a16:rowId xmlns:a16="http://schemas.microsoft.com/office/drawing/2014/main" val="10001"/>
                  </a:ext>
                </a:extLst>
              </a:tr>
              <a:tr h="370840">
                <a:tc>
                  <a:txBody>
                    <a:bodyPr/>
                    <a:lstStyle/>
                    <a:p>
                      <a:r>
                        <a:rPr lang="en-US" sz="2000">
                          <a:latin typeface="Times New Roman" pitchFamily="18" charset="0"/>
                          <a:cs typeface="Times New Roman" pitchFamily="18" charset="0"/>
                        </a:rPr>
                        <a:t>start</a:t>
                      </a:r>
                    </a:p>
                  </a:txBody>
                  <a:tcPr anchor="ctr"/>
                </a:tc>
                <a:tc>
                  <a:txBody>
                    <a:bodyPr/>
                    <a:lstStyle/>
                    <a:p>
                      <a:r>
                        <a:rPr lang="en-US" sz="2000">
                          <a:latin typeface="Times New Roman" pitchFamily="18" charset="0"/>
                          <a:cs typeface="Times New Roman" pitchFamily="18" charset="0"/>
                        </a:rPr>
                        <a:t>Using this attribute any value can be set as the starting position.</a:t>
                      </a:r>
                    </a:p>
                  </a:txBody>
                  <a:tcPr anchor="ctr"/>
                </a:tc>
                <a:tc>
                  <a:txBody>
                    <a:bodyPr/>
                    <a:lstStyle/>
                    <a:p>
                      <a:r>
                        <a:rPr lang="en-US" sz="2000" b="1" dirty="0">
                          <a:latin typeface="Times New Roman" pitchFamily="18" charset="0"/>
                          <a:cs typeface="Times New Roman" pitchFamily="18" charset="0"/>
                        </a:rPr>
                        <a:t>Example:</a:t>
                      </a:r>
                      <a:r>
                        <a:rPr lang="en-US" sz="2000" dirty="0">
                          <a:latin typeface="Times New Roman" pitchFamily="18" charset="0"/>
                          <a:cs typeface="Times New Roman" pitchFamily="18" charset="0"/>
                        </a:rPr>
                        <a:t>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ol</a:t>
                      </a:r>
                      <a:r>
                        <a:rPr lang="en-US" sz="2000" dirty="0">
                          <a:latin typeface="Times New Roman" pitchFamily="18" charset="0"/>
                          <a:cs typeface="Times New Roman" pitchFamily="18" charset="0"/>
                        </a:rPr>
                        <a:t> type="</a:t>
                      </a:r>
                      <a:r>
                        <a:rPr lang="en-US" sz="2000" dirty="0" err="1">
                          <a:latin typeface="Times New Roman" pitchFamily="18" charset="0"/>
                          <a:cs typeface="Times New Roman" pitchFamily="18" charset="0"/>
                        </a:rPr>
                        <a:t>i</a:t>
                      </a:r>
                      <a:r>
                        <a:rPr lang="en-US" sz="2000" dirty="0">
                          <a:latin typeface="Times New Roman" pitchFamily="18" charset="0"/>
                          <a:cs typeface="Times New Roman" pitchFamily="18" charset="0"/>
                        </a:rPr>
                        <a:t>" start="4"&gt;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li</a:t>
                      </a:r>
                      <a:r>
                        <a:rPr lang="en-US" sz="2000" dirty="0">
                          <a:latin typeface="Times New Roman" pitchFamily="18" charset="0"/>
                          <a:cs typeface="Times New Roman" pitchFamily="18" charset="0"/>
                        </a:rPr>
                        <a:t>&gt;</a:t>
                      </a:r>
                      <a:r>
                        <a:rPr lang="en-US" sz="2000" dirty="0" err="1">
                          <a:latin typeface="Times New Roman" pitchFamily="18" charset="0"/>
                          <a:cs typeface="Times New Roman" pitchFamily="18" charset="0"/>
                        </a:rPr>
                        <a:t>Maths</a:t>
                      </a: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li</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li</a:t>
                      </a:r>
                      <a:r>
                        <a:rPr lang="en-US" sz="2000" dirty="0">
                          <a:latin typeface="Times New Roman" pitchFamily="18" charset="0"/>
                          <a:cs typeface="Times New Roman" pitchFamily="18" charset="0"/>
                        </a:rPr>
                        <a:t>&gt;Physics&lt;/</a:t>
                      </a:r>
                      <a:r>
                        <a:rPr lang="en-US" sz="2000" dirty="0" err="1">
                          <a:latin typeface="Times New Roman" pitchFamily="18" charset="0"/>
                          <a:cs typeface="Times New Roman" pitchFamily="18" charset="0"/>
                        </a:rPr>
                        <a:t>li</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ol</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b="1" dirty="0">
                          <a:latin typeface="Times New Roman" pitchFamily="18" charset="0"/>
                          <a:cs typeface="Times New Roman" pitchFamily="18" charset="0"/>
                        </a:rPr>
                        <a:t>Output:</a:t>
                      </a:r>
                      <a:r>
                        <a:rPr lang="en-US" sz="2000" dirty="0">
                          <a:latin typeface="Times New Roman" pitchFamily="18" charset="0"/>
                          <a:cs typeface="Times New Roman" pitchFamily="18" charset="0"/>
                        </a:rPr>
                        <a:t>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iv. </a:t>
                      </a:r>
                      <a:r>
                        <a:rPr lang="en-US" sz="2000" dirty="0" err="1">
                          <a:latin typeface="Times New Roman" pitchFamily="18" charset="0"/>
                          <a:cs typeface="Times New Roman" pitchFamily="18" charset="0"/>
                        </a:rPr>
                        <a:t>Maths</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v. Physics</a:t>
                      </a:r>
                    </a:p>
                  </a:txBody>
                  <a:tcPr anchor="ctr"/>
                </a:tc>
                <a:extLst>
                  <a:ext uri="{0D108BD9-81ED-4DB2-BD59-A6C34878D82A}">
                    <a16:rowId xmlns:a16="http://schemas.microsoft.com/office/drawing/2014/main" val="10002"/>
                  </a:ext>
                </a:extLst>
              </a:tr>
            </a:tbl>
          </a:graphicData>
        </a:graphic>
      </p:graphicFrame>
      <p:sp>
        <p:nvSpPr>
          <p:cNvPr id="4" name="Date Placeholder 3"/>
          <p:cNvSpPr>
            <a:spLocks noGrp="1"/>
          </p:cNvSpPr>
          <p:nvPr>
            <p:ph type="dt" sz="half" idx="10"/>
          </p:nvPr>
        </p:nvSpPr>
        <p:spPr/>
        <p:txBody>
          <a:bodyPr/>
          <a:lstStyle/>
          <a:p>
            <a:fld id="{6B16BE80-0628-466E-B3D4-4E1123CF441C}" type="datetime1">
              <a:rPr lang="en-US" smtClean="0"/>
              <a:pPr/>
              <a:t>1/14/2025</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944562"/>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HTML List Attribute</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 </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nvPr>
        </p:nvGraphicFramePr>
        <p:xfrm>
          <a:off x="457200" y="1447800"/>
          <a:ext cx="8229600" cy="384048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370840">
                <a:tc>
                  <a:txBody>
                    <a:bodyPr/>
                    <a:lstStyle/>
                    <a:p>
                      <a:r>
                        <a:rPr lang="en-US" sz="2000" dirty="0">
                          <a:latin typeface="Times New Roman" pitchFamily="18" charset="0"/>
                          <a:cs typeface="Times New Roman" pitchFamily="18" charset="0"/>
                        </a:rPr>
                        <a:t>Attributes</a:t>
                      </a:r>
                    </a:p>
                  </a:txBody>
                  <a:tcPr anchor="ctr"/>
                </a:tc>
                <a:tc>
                  <a:txBody>
                    <a:bodyPr/>
                    <a:lstStyle/>
                    <a:p>
                      <a:r>
                        <a:rPr lang="en-US" sz="2000">
                          <a:latin typeface="Times New Roman" pitchFamily="18" charset="0"/>
                          <a:cs typeface="Times New Roman" pitchFamily="18" charset="0"/>
                        </a:rPr>
                        <a:t>Description</a:t>
                      </a:r>
                    </a:p>
                  </a:txBody>
                  <a:tcPr anchor="ctr"/>
                </a:tc>
                <a:tc>
                  <a:txBody>
                    <a:bodyPr/>
                    <a:lstStyle/>
                    <a:p>
                      <a:r>
                        <a:rPr lang="en-US" sz="2000">
                          <a:latin typeface="Times New Roman" pitchFamily="18" charset="0"/>
                          <a:cs typeface="Times New Roman" pitchFamily="18" charset="0"/>
                        </a:rPr>
                        <a:t>Example and Output</a:t>
                      </a:r>
                    </a:p>
                  </a:txBody>
                  <a:tcPr anchor="ctr"/>
                </a:tc>
                <a:extLst>
                  <a:ext uri="{0D108BD9-81ED-4DB2-BD59-A6C34878D82A}">
                    <a16:rowId xmlns:a16="http://schemas.microsoft.com/office/drawing/2014/main" val="10000"/>
                  </a:ext>
                </a:extLst>
              </a:tr>
              <a:tr h="370840">
                <a:tc>
                  <a:txBody>
                    <a:bodyPr/>
                    <a:lstStyle/>
                    <a:p>
                      <a:r>
                        <a:rPr lang="en-US" sz="2000" dirty="0">
                          <a:latin typeface="Times New Roman" pitchFamily="18" charset="0"/>
                          <a:cs typeface="Times New Roman" pitchFamily="18" charset="0"/>
                        </a:rPr>
                        <a:t>value</a:t>
                      </a:r>
                    </a:p>
                  </a:txBody>
                  <a:tcPr anchor="ctr"/>
                </a:tc>
                <a:tc>
                  <a:txBody>
                    <a:bodyPr/>
                    <a:lstStyle/>
                    <a:p>
                      <a:r>
                        <a:rPr lang="en-US" sz="2000">
                          <a:latin typeface="Times New Roman" pitchFamily="18" charset="0"/>
                          <a:cs typeface="Times New Roman" pitchFamily="18" charset="0"/>
                        </a:rPr>
                        <a:t>Using this attribute the numbering sequence can be changed in the middle of an ordered list.</a:t>
                      </a:r>
                      <a:br>
                        <a:rPr lang="en-US" sz="2000">
                          <a:latin typeface="Times New Roman" pitchFamily="18" charset="0"/>
                          <a:cs typeface="Times New Roman" pitchFamily="18" charset="0"/>
                        </a:rPr>
                      </a:br>
                      <a:r>
                        <a:rPr lang="en-US" sz="2000">
                          <a:latin typeface="Times New Roman" pitchFamily="18" charset="0"/>
                          <a:cs typeface="Times New Roman" pitchFamily="18" charset="0"/>
                        </a:rPr>
                        <a:t>It is to be specified with the &lt;li&gt; tag.</a:t>
                      </a:r>
                    </a:p>
                  </a:txBody>
                  <a:tcPr anchor="ctr"/>
                </a:tc>
                <a:tc>
                  <a:txBody>
                    <a:bodyPr/>
                    <a:lstStyle/>
                    <a:p>
                      <a:r>
                        <a:rPr lang="en-US" sz="2000" b="1" dirty="0">
                          <a:latin typeface="Times New Roman" pitchFamily="18" charset="0"/>
                          <a:cs typeface="Times New Roman" pitchFamily="18" charset="0"/>
                        </a:rPr>
                        <a:t>Example:</a:t>
                      </a:r>
                      <a:r>
                        <a:rPr lang="en-US" sz="2000" dirty="0">
                          <a:latin typeface="Times New Roman" pitchFamily="18" charset="0"/>
                          <a:cs typeface="Times New Roman" pitchFamily="18" charset="0"/>
                        </a:rPr>
                        <a:t>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ol</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li</a:t>
                      </a:r>
                      <a:r>
                        <a:rPr lang="en-US" sz="2000" dirty="0">
                          <a:latin typeface="Times New Roman" pitchFamily="18" charset="0"/>
                          <a:cs typeface="Times New Roman" pitchFamily="18" charset="0"/>
                        </a:rPr>
                        <a:t> type="a" value="3"&gt;</a:t>
                      </a:r>
                      <a:r>
                        <a:rPr lang="en-US" sz="2000" dirty="0" err="1">
                          <a:latin typeface="Times New Roman" pitchFamily="18" charset="0"/>
                          <a:cs typeface="Times New Roman" pitchFamily="18" charset="0"/>
                        </a:rPr>
                        <a:t>Maths</a:t>
                      </a: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li</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li</a:t>
                      </a:r>
                      <a:r>
                        <a:rPr lang="en-US" sz="2000" dirty="0">
                          <a:latin typeface="Times New Roman" pitchFamily="18" charset="0"/>
                          <a:cs typeface="Times New Roman" pitchFamily="18" charset="0"/>
                        </a:rPr>
                        <a:t> value="5"&gt;Physics&lt;/</a:t>
                      </a:r>
                      <a:r>
                        <a:rPr lang="en-US" sz="2000" dirty="0" err="1">
                          <a:latin typeface="Times New Roman" pitchFamily="18" charset="0"/>
                          <a:cs typeface="Times New Roman" pitchFamily="18" charset="0"/>
                        </a:rPr>
                        <a:t>li</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ol</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br>
                        <a:rPr lang="en-US" sz="2000" dirty="0">
                          <a:latin typeface="Times New Roman" pitchFamily="18" charset="0"/>
                          <a:cs typeface="Times New Roman" pitchFamily="18" charset="0"/>
                        </a:rPr>
                      </a:br>
                      <a:r>
                        <a:rPr lang="en-US" sz="2000" b="1" dirty="0">
                          <a:latin typeface="Times New Roman" pitchFamily="18" charset="0"/>
                          <a:cs typeface="Times New Roman" pitchFamily="18" charset="0"/>
                        </a:rPr>
                        <a:t>Output:</a:t>
                      </a:r>
                      <a:r>
                        <a:rPr lang="en-US" sz="2000" dirty="0">
                          <a:latin typeface="Times New Roman" pitchFamily="18" charset="0"/>
                          <a:cs typeface="Times New Roman" pitchFamily="18" charset="0"/>
                        </a:rPr>
                        <a:t> </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c. </a:t>
                      </a:r>
                      <a:r>
                        <a:rPr lang="en-US" sz="2000" dirty="0" err="1">
                          <a:latin typeface="Times New Roman" pitchFamily="18" charset="0"/>
                          <a:cs typeface="Times New Roman" pitchFamily="18" charset="0"/>
                        </a:rPr>
                        <a:t>Maths</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5. Physics</a:t>
                      </a:r>
                    </a:p>
                  </a:txBody>
                  <a:tcPr anchor="ctr"/>
                </a:tc>
                <a:extLst>
                  <a:ext uri="{0D108BD9-81ED-4DB2-BD59-A6C34878D82A}">
                    <a16:rowId xmlns:a16="http://schemas.microsoft.com/office/drawing/2014/main" val="10001"/>
                  </a:ext>
                </a:extLst>
              </a:tr>
            </a:tbl>
          </a:graphicData>
        </a:graphic>
      </p:graphicFrame>
      <p:sp>
        <p:nvSpPr>
          <p:cNvPr id="4" name="Date Placeholder 3"/>
          <p:cNvSpPr>
            <a:spLocks noGrp="1"/>
          </p:cNvSpPr>
          <p:nvPr>
            <p:ph type="dt" sz="half" idx="10"/>
          </p:nvPr>
        </p:nvSpPr>
        <p:spPr/>
        <p:txBody>
          <a:bodyPr/>
          <a:lstStyle/>
          <a:p>
            <a:fld id="{10CD8AD2-8DB5-4C42-9695-B37E4163F067}" type="datetime1">
              <a:rPr lang="en-US" smtClean="0"/>
              <a:pPr/>
              <a:t>1/14/2025</a:t>
            </a:fld>
            <a:endParaRPr 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15962"/>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HTML List</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hlinkClick r:id="rId3" action="ppaction://hlinkfile"/>
              </a:rPr>
              <a:t> </a:t>
            </a:r>
            <a:r>
              <a:rPr lang="en-US" sz="2800" b="1" dirty="0" err="1">
                <a:latin typeface="Times New Roman" pitchFamily="18" charset="0"/>
                <a:cs typeface="Times New Roman" pitchFamily="18" charset="0"/>
                <a:hlinkClick r:id="rId4" action="ppaction://hlinkfile"/>
              </a:rPr>
              <a:t>eg</a:t>
            </a:r>
            <a:r>
              <a:rPr lang="en-US" sz="2800" b="1" dirty="0">
                <a:latin typeface="Times New Roman" pitchFamily="18" charset="0"/>
                <a:cs typeface="Times New Roman" pitchFamily="18" charset="0"/>
                <a:hlinkClick r:id="rId4" action="ppaction://hlinkfile"/>
              </a:rPr>
              <a:t> </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410200"/>
          </a:xfrm>
        </p:spPr>
        <p:txBody>
          <a:bodyPr>
            <a:noAutofit/>
          </a:bodyPr>
          <a:lstStyle/>
          <a:p>
            <a:r>
              <a:rPr lang="en-US" sz="2400" b="1" dirty="0">
                <a:latin typeface="Times New Roman" pitchFamily="18" charset="0"/>
                <a:cs typeface="Times New Roman" pitchFamily="18" charset="0"/>
              </a:rPr>
              <a:t>Unordered list:</a:t>
            </a:r>
          </a:p>
          <a:p>
            <a:r>
              <a:rPr lang="en-US" sz="2400" dirty="0">
                <a:latin typeface="Times New Roman" pitchFamily="18" charset="0"/>
                <a:cs typeface="Times New Roman" pitchFamily="18" charset="0"/>
              </a:rPr>
              <a:t>Unordered list is nothing but the collection of related items which has no special order or sequence.</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list item in the list is indicated by bullet.</a:t>
            </a:r>
          </a:p>
          <a:p>
            <a:endParaRPr lang="en-US" sz="2400" b="1" dirty="0">
              <a:latin typeface="Times New Roman" pitchFamily="18" charset="0"/>
              <a:cs typeface="Times New Roman" pitchFamily="18" charset="0"/>
            </a:endParaRPr>
          </a:p>
          <a:p>
            <a:r>
              <a:rPr lang="en-US" sz="2400" b="1" dirty="0">
                <a:latin typeface="Times New Roman" pitchFamily="18" charset="0"/>
                <a:cs typeface="Times New Roman" pitchFamily="18" charset="0"/>
              </a:rPr>
              <a:t>Syntax:</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a:t>
            </a:r>
            <a:r>
              <a:rPr lang="en-US" sz="2400" dirty="0" err="1">
                <a:latin typeface="Times New Roman" pitchFamily="18" charset="0"/>
                <a:cs typeface="Times New Roman" pitchFamily="18" charset="0"/>
              </a:rPr>
              <a:t>ul</a:t>
            </a:r>
            <a:r>
              <a:rPr lang="en-US" sz="2400" dirty="0">
                <a:latin typeface="Times New Roman" pitchFamily="18" charset="0"/>
                <a:cs typeface="Times New Roman" pitchFamily="18" charset="0"/>
              </a:rPr>
              <a:t>&gt;&lt;</a:t>
            </a:r>
            <a:r>
              <a:rPr lang="en-US" sz="2400" dirty="0" err="1">
                <a:latin typeface="Times New Roman" pitchFamily="18" charset="0"/>
                <a:cs typeface="Times New Roman" pitchFamily="18" charset="0"/>
              </a:rPr>
              <a:t>li</a:t>
            </a:r>
            <a:r>
              <a:rPr lang="en-US" sz="2400" dirty="0">
                <a:latin typeface="Times New Roman" pitchFamily="18" charset="0"/>
                <a:cs typeface="Times New Roman" pitchFamily="18" charset="0"/>
              </a:rPr>
              <a:t>&gt;text&lt;/</a:t>
            </a:r>
            <a:r>
              <a:rPr lang="en-US" sz="2400" dirty="0" err="1">
                <a:latin typeface="Times New Roman" pitchFamily="18" charset="0"/>
                <a:cs typeface="Times New Roman" pitchFamily="18" charset="0"/>
              </a:rPr>
              <a:t>li</a:t>
            </a:r>
            <a:r>
              <a:rPr lang="en-US" sz="2400" dirty="0">
                <a:latin typeface="Times New Roman" pitchFamily="18" charset="0"/>
                <a:cs typeface="Times New Roman" pitchFamily="18" charset="0"/>
              </a:rPr>
              <a:t>&gt;&lt;/</a:t>
            </a:r>
            <a:r>
              <a:rPr lang="en-US" sz="2400" dirty="0" err="1">
                <a:latin typeface="Times New Roman" pitchFamily="18" charset="0"/>
                <a:cs typeface="Times New Roman" pitchFamily="18" charset="0"/>
              </a:rPr>
              <a:t>ul</a:t>
            </a:r>
            <a:r>
              <a:rPr lang="en-US" sz="2400" dirty="0">
                <a:latin typeface="Times New Roman" pitchFamily="18" charset="0"/>
                <a:cs typeface="Times New Roman" pitchFamily="18" charset="0"/>
              </a:rPr>
              <a:t>&gt;</a:t>
            </a:r>
          </a:p>
          <a:p>
            <a:r>
              <a:rPr lang="en-US" sz="2400" b="1" dirty="0" err="1">
                <a:latin typeface="Times New Roman" pitchFamily="18" charset="0"/>
                <a:cs typeface="Times New Roman" pitchFamily="18" charset="0"/>
              </a:rPr>
              <a:t>Eg</a:t>
            </a:r>
            <a:r>
              <a:rPr lang="en-US" sz="2400" b="1" dirty="0">
                <a:latin typeface="Times New Roman" pitchFamily="18" charset="0"/>
                <a:cs typeface="Times New Roman" pitchFamily="18" charset="0"/>
              </a:rPr>
              <a:t>:</a:t>
            </a:r>
          </a:p>
          <a:p>
            <a:r>
              <a:rPr lang="it-IT" sz="2400" dirty="0">
                <a:latin typeface="Times New Roman" pitchFamily="18" charset="0"/>
                <a:cs typeface="Times New Roman" pitchFamily="18" charset="0"/>
              </a:rPr>
              <a:t>&lt;ul&gt;</a:t>
            </a:r>
            <a:br>
              <a:rPr lang="it-IT" sz="2400" dirty="0">
                <a:latin typeface="Times New Roman" pitchFamily="18" charset="0"/>
                <a:cs typeface="Times New Roman" pitchFamily="18" charset="0"/>
              </a:rPr>
            </a:br>
            <a:r>
              <a:rPr lang="it-IT" sz="2400" dirty="0">
                <a:latin typeface="Times New Roman" pitchFamily="18" charset="0"/>
                <a:cs typeface="Times New Roman" pitchFamily="18" charset="0"/>
              </a:rPr>
              <a:t>               &lt;li&gt;Maths&lt;/li&gt;</a:t>
            </a:r>
            <a:br>
              <a:rPr lang="it-IT" sz="2400" dirty="0">
                <a:latin typeface="Times New Roman" pitchFamily="18" charset="0"/>
                <a:cs typeface="Times New Roman" pitchFamily="18" charset="0"/>
              </a:rPr>
            </a:br>
            <a:r>
              <a:rPr lang="it-IT" sz="2400" dirty="0">
                <a:latin typeface="Times New Roman" pitchFamily="18" charset="0"/>
                <a:cs typeface="Times New Roman" pitchFamily="18" charset="0"/>
              </a:rPr>
              <a:t>               &lt;li&gt;Physics&lt;/li&gt;</a:t>
            </a:r>
          </a:p>
          <a:p>
            <a:r>
              <a:rPr lang="it-IT" sz="2400" dirty="0">
                <a:latin typeface="Times New Roman" pitchFamily="18" charset="0"/>
                <a:cs typeface="Times New Roman" pitchFamily="18" charset="0"/>
              </a:rPr>
              <a:t>&lt;/ul&gt;</a:t>
            </a:r>
            <a:endParaRPr lang="en-US" sz="2400" dirty="0">
              <a:latin typeface="Times New Roman" pitchFamily="18" charset="0"/>
              <a:cs typeface="Times New Roman" pitchFamily="18" charset="0"/>
            </a:endParaRPr>
          </a:p>
          <a:p>
            <a:endParaRPr lang="en-US" sz="2400" dirty="0">
              <a:latin typeface="Times New Roman" pitchFamily="18" charset="0"/>
              <a:cs typeface="Times New Roman" pitchFamily="18" charset="0"/>
            </a:endParaRPr>
          </a:p>
        </p:txBody>
      </p:sp>
      <p:sp>
        <p:nvSpPr>
          <p:cNvPr id="5" name="Rectangle 4"/>
          <p:cNvSpPr/>
          <p:nvPr/>
        </p:nvSpPr>
        <p:spPr>
          <a:xfrm>
            <a:off x="5181600" y="4343400"/>
            <a:ext cx="2667000" cy="1371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latin typeface="Times New Roman" pitchFamily="18" charset="0"/>
                <a:cs typeface="Times New Roman" pitchFamily="18" charset="0"/>
              </a:rPr>
              <a:t>Output:</a:t>
            </a:r>
          </a:p>
          <a:p>
            <a:pPr>
              <a:buFont typeface="Arial" pitchFamily="34" charset="0"/>
              <a:buChar char="•"/>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Maths</a:t>
            </a:r>
            <a:endParaRPr lang="en-US" sz="2000" dirty="0">
              <a:latin typeface="Times New Roman" pitchFamily="18" charset="0"/>
              <a:cs typeface="Times New Roman" pitchFamily="18" charset="0"/>
            </a:endParaRPr>
          </a:p>
          <a:p>
            <a:pPr>
              <a:buFont typeface="Arial" pitchFamily="34" charset="0"/>
              <a:buChar char="•"/>
            </a:pPr>
            <a:r>
              <a:rPr lang="en-US" sz="2000" dirty="0">
                <a:latin typeface="Times New Roman" pitchFamily="18" charset="0"/>
                <a:cs typeface="Times New Roman" pitchFamily="18" charset="0"/>
              </a:rPr>
              <a:t> Physics</a:t>
            </a:r>
          </a:p>
        </p:txBody>
      </p:sp>
      <p:sp>
        <p:nvSpPr>
          <p:cNvPr id="6" name="Date Placeholder 5"/>
          <p:cNvSpPr>
            <a:spLocks noGrp="1"/>
          </p:cNvSpPr>
          <p:nvPr>
            <p:ph type="dt" sz="half" idx="10"/>
          </p:nvPr>
        </p:nvSpPr>
        <p:spPr/>
        <p:txBody>
          <a:bodyPr/>
          <a:lstStyle/>
          <a:p>
            <a:fld id="{ED572E9B-5A7E-4E0A-81F5-6203CFCAE716}" type="datetime1">
              <a:rPr lang="en-US" smtClean="0"/>
              <a:pPr/>
              <a:t>1/14/2025</a:t>
            </a:fld>
            <a:endParaRPr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8229600" cy="533400"/>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HTML List Attribute</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 </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nvPr>
        </p:nvGraphicFramePr>
        <p:xfrm>
          <a:off x="457200" y="1752600"/>
          <a:ext cx="8229600" cy="39624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501309">
                <a:tc>
                  <a:txBody>
                    <a:bodyPr/>
                    <a:lstStyle/>
                    <a:p>
                      <a:r>
                        <a:rPr lang="en-US" sz="2000" dirty="0">
                          <a:latin typeface="Times New Roman" pitchFamily="18" charset="0"/>
                          <a:cs typeface="Times New Roman" pitchFamily="18" charset="0"/>
                        </a:rPr>
                        <a:t>Attribute</a:t>
                      </a:r>
                    </a:p>
                  </a:txBody>
                  <a:tcPr anchor="ctr"/>
                </a:tc>
                <a:tc>
                  <a:txBody>
                    <a:bodyPr/>
                    <a:lstStyle/>
                    <a:p>
                      <a:r>
                        <a:rPr lang="en-US" sz="2000" dirty="0">
                          <a:latin typeface="Times New Roman" pitchFamily="18" charset="0"/>
                          <a:cs typeface="Times New Roman" pitchFamily="18" charset="0"/>
                        </a:rPr>
                        <a:t>Description</a:t>
                      </a:r>
                    </a:p>
                  </a:txBody>
                  <a:tcPr anchor="ctr"/>
                </a:tc>
                <a:tc>
                  <a:txBody>
                    <a:bodyPr/>
                    <a:lstStyle/>
                    <a:p>
                      <a:r>
                        <a:rPr lang="en-US" sz="2000">
                          <a:latin typeface="Times New Roman" pitchFamily="18" charset="0"/>
                          <a:cs typeface="Times New Roman" pitchFamily="18" charset="0"/>
                        </a:rPr>
                        <a:t>Example and Output</a:t>
                      </a:r>
                    </a:p>
                  </a:txBody>
                  <a:tcPr anchor="ctr"/>
                </a:tc>
                <a:extLst>
                  <a:ext uri="{0D108BD9-81ED-4DB2-BD59-A6C34878D82A}">
                    <a16:rowId xmlns:a16="http://schemas.microsoft.com/office/drawing/2014/main" val="10000"/>
                  </a:ext>
                </a:extLst>
              </a:tr>
              <a:tr h="3461091">
                <a:tc>
                  <a:txBody>
                    <a:bodyPr/>
                    <a:lstStyle/>
                    <a:p>
                      <a:r>
                        <a:rPr lang="en-US" sz="2000" dirty="0">
                          <a:latin typeface="Times New Roman" pitchFamily="18" charset="0"/>
                          <a:cs typeface="Times New Roman" pitchFamily="18" charset="0"/>
                        </a:rPr>
                        <a:t>type</a:t>
                      </a:r>
                    </a:p>
                  </a:txBody>
                  <a:tcPr anchor="ctr"/>
                </a:tc>
                <a:tc>
                  <a:txBody>
                    <a:bodyPr/>
                    <a:lstStyle/>
                    <a:p>
                      <a:r>
                        <a:rPr lang="en-US" sz="2000">
                          <a:latin typeface="Times New Roman" pitchFamily="18" charset="0"/>
                          <a:cs typeface="Times New Roman" pitchFamily="18" charset="0"/>
                        </a:rPr>
                        <a:t>Used to specify type of list item like bullet, circle and square.</a:t>
                      </a:r>
                      <a:br>
                        <a:rPr lang="en-US" sz="2000">
                          <a:latin typeface="Times New Roman" pitchFamily="18" charset="0"/>
                          <a:cs typeface="Times New Roman" pitchFamily="18" charset="0"/>
                        </a:rPr>
                      </a:br>
                      <a:r>
                        <a:rPr lang="en-US" sz="2000">
                          <a:latin typeface="Times New Roman" pitchFamily="18" charset="0"/>
                          <a:cs typeface="Times New Roman" pitchFamily="18" charset="0"/>
                        </a:rPr>
                        <a:t>Default type is bullet.</a:t>
                      </a:r>
                    </a:p>
                  </a:txBody>
                  <a:tcPr anchor="ctr"/>
                </a:tc>
                <a:tc>
                  <a:txBody>
                    <a:bodyPr/>
                    <a:lstStyle/>
                    <a:p>
                      <a:r>
                        <a:rPr lang="it-IT" sz="2000" b="1" dirty="0">
                          <a:latin typeface="Times New Roman" pitchFamily="18" charset="0"/>
                          <a:cs typeface="Times New Roman" pitchFamily="18" charset="0"/>
                        </a:rPr>
                        <a:t>Example:</a:t>
                      </a:r>
                      <a:r>
                        <a:rPr lang="it-IT" sz="2000" dirty="0">
                          <a:latin typeface="Times New Roman" pitchFamily="18" charset="0"/>
                          <a:cs typeface="Times New Roman" pitchFamily="18" charset="0"/>
                        </a:rPr>
                        <a:t>  </a:t>
                      </a:r>
                      <a:br>
                        <a:rPr lang="it-IT" sz="2000" dirty="0">
                          <a:latin typeface="Times New Roman" pitchFamily="18" charset="0"/>
                          <a:cs typeface="Times New Roman" pitchFamily="18" charset="0"/>
                        </a:rPr>
                      </a:br>
                      <a:r>
                        <a:rPr lang="it-IT" sz="2000" dirty="0">
                          <a:latin typeface="Times New Roman" pitchFamily="18" charset="0"/>
                          <a:cs typeface="Times New Roman" pitchFamily="18" charset="0"/>
                        </a:rPr>
                        <a:t>&lt;ul type="square"&gt;</a:t>
                      </a:r>
                      <a:br>
                        <a:rPr lang="it-IT" sz="2000" dirty="0">
                          <a:latin typeface="Times New Roman" pitchFamily="18" charset="0"/>
                          <a:cs typeface="Times New Roman" pitchFamily="18" charset="0"/>
                        </a:rPr>
                      </a:br>
                      <a:r>
                        <a:rPr lang="it-IT" sz="2000" dirty="0">
                          <a:latin typeface="Times New Roman" pitchFamily="18" charset="0"/>
                          <a:cs typeface="Times New Roman" pitchFamily="18" charset="0"/>
                        </a:rPr>
                        <a:t>&lt;li&gt;Maths&lt;/li&gt;</a:t>
                      </a:r>
                      <a:br>
                        <a:rPr lang="it-IT" sz="2000" dirty="0">
                          <a:latin typeface="Times New Roman" pitchFamily="18" charset="0"/>
                          <a:cs typeface="Times New Roman" pitchFamily="18" charset="0"/>
                        </a:rPr>
                      </a:br>
                      <a:r>
                        <a:rPr lang="it-IT" sz="2000" dirty="0">
                          <a:latin typeface="Times New Roman" pitchFamily="18" charset="0"/>
                          <a:cs typeface="Times New Roman" pitchFamily="18" charset="0"/>
                        </a:rPr>
                        <a:t>&lt;li&gt;Physics&lt;/li&gt;</a:t>
                      </a:r>
                      <a:br>
                        <a:rPr lang="it-IT" sz="2000" dirty="0">
                          <a:latin typeface="Times New Roman" pitchFamily="18" charset="0"/>
                          <a:cs typeface="Times New Roman" pitchFamily="18" charset="0"/>
                        </a:rPr>
                      </a:br>
                      <a:r>
                        <a:rPr lang="it-IT" sz="2000" dirty="0">
                          <a:latin typeface="Times New Roman" pitchFamily="18" charset="0"/>
                          <a:cs typeface="Times New Roman" pitchFamily="18" charset="0"/>
                        </a:rPr>
                        <a:t>&lt;/ul&gt;</a:t>
                      </a:r>
                      <a:br>
                        <a:rPr lang="it-IT" sz="2000" dirty="0">
                          <a:latin typeface="Times New Roman" pitchFamily="18" charset="0"/>
                          <a:cs typeface="Times New Roman" pitchFamily="18" charset="0"/>
                        </a:rPr>
                      </a:br>
                      <a:br>
                        <a:rPr lang="it-IT" sz="2000" dirty="0">
                          <a:latin typeface="Times New Roman" pitchFamily="18" charset="0"/>
                          <a:cs typeface="Times New Roman" pitchFamily="18" charset="0"/>
                        </a:rPr>
                      </a:br>
                      <a:r>
                        <a:rPr lang="it-IT" sz="2000" b="1" dirty="0">
                          <a:latin typeface="Times New Roman" pitchFamily="18" charset="0"/>
                          <a:cs typeface="Times New Roman" pitchFamily="18" charset="0"/>
                        </a:rPr>
                        <a:t>Output:</a:t>
                      </a:r>
                    </a:p>
                    <a:p>
                      <a:pPr>
                        <a:buFont typeface="Wingdings" pitchFamily="2" charset="2"/>
                        <a:buChar char="q"/>
                      </a:pPr>
                      <a:r>
                        <a:rPr lang="en-US" sz="2000" dirty="0">
                          <a:latin typeface="Times New Roman" pitchFamily="18" charset="0"/>
                          <a:cs typeface="Times New Roman" pitchFamily="18" charset="0"/>
                        </a:rPr>
                        <a:t> </a:t>
                      </a:r>
                      <a:r>
                        <a:rPr lang="en-US" sz="2000" dirty="0" err="1">
                          <a:latin typeface="Times New Roman" pitchFamily="18" charset="0"/>
                          <a:cs typeface="Times New Roman" pitchFamily="18" charset="0"/>
                        </a:rPr>
                        <a:t>Maths</a:t>
                      </a:r>
                      <a:endParaRPr lang="en-US" sz="2000" dirty="0">
                        <a:latin typeface="Times New Roman" pitchFamily="18" charset="0"/>
                        <a:cs typeface="Times New Roman" pitchFamily="18" charset="0"/>
                      </a:endParaRPr>
                    </a:p>
                    <a:p>
                      <a:pPr>
                        <a:buFont typeface="Wingdings" pitchFamily="2" charset="2"/>
                        <a:buChar char="q"/>
                      </a:pPr>
                      <a:r>
                        <a:rPr lang="en-US" sz="2000" dirty="0">
                          <a:latin typeface="Times New Roman" pitchFamily="18" charset="0"/>
                          <a:cs typeface="Times New Roman" pitchFamily="18" charset="0"/>
                        </a:rPr>
                        <a:t>Physics</a:t>
                      </a:r>
                      <a:br>
                        <a:rPr lang="en-US" sz="2000" dirty="0">
                          <a:latin typeface="Times New Roman" pitchFamily="18" charset="0"/>
                          <a:cs typeface="Times New Roman" pitchFamily="18" charset="0"/>
                        </a:rPr>
                      </a:br>
                      <a:br>
                        <a:rPr lang="it-IT" sz="2000" dirty="0">
                          <a:solidFill>
                            <a:srgbClr val="FF0000"/>
                          </a:solidFill>
                          <a:latin typeface="Times New Roman" pitchFamily="18" charset="0"/>
                          <a:cs typeface="Times New Roman" pitchFamily="18" charset="0"/>
                        </a:rPr>
                      </a:br>
                      <a:endParaRPr lang="it-IT" sz="2000" dirty="0">
                        <a:solidFill>
                          <a:srgbClr val="FF0000"/>
                        </a:solidFill>
                        <a:latin typeface="Times New Roman" pitchFamily="18" charset="0"/>
                        <a:cs typeface="Times New Roman" pitchFamily="18" charset="0"/>
                      </a:endParaRPr>
                    </a:p>
                  </a:txBody>
                  <a:tcPr anchor="ctr"/>
                </a:tc>
                <a:extLst>
                  <a:ext uri="{0D108BD9-81ED-4DB2-BD59-A6C34878D82A}">
                    <a16:rowId xmlns:a16="http://schemas.microsoft.com/office/drawing/2014/main" val="10001"/>
                  </a:ext>
                </a:extLst>
              </a:tr>
            </a:tbl>
          </a:graphicData>
        </a:graphic>
      </p:graphicFrame>
      <p:sp>
        <p:nvSpPr>
          <p:cNvPr id="6" name="Date Placeholder 5"/>
          <p:cNvSpPr>
            <a:spLocks noGrp="1"/>
          </p:cNvSpPr>
          <p:nvPr>
            <p:ph type="dt" sz="half" idx="10"/>
          </p:nvPr>
        </p:nvSpPr>
        <p:spPr/>
        <p:txBody>
          <a:bodyPr/>
          <a:lstStyle/>
          <a:p>
            <a:fld id="{1FB88350-9B23-4ECC-8325-97EB902579BB}" type="datetime1">
              <a:rPr lang="en-US" smtClean="0"/>
              <a:pPr/>
              <a:t>1/14/2025</a:t>
            </a:fld>
            <a:endParaRPr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44562"/>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HTML List</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hlinkClick r:id="rId3" action="ppaction://hlinkfile"/>
              </a:rPr>
              <a:t> </a:t>
            </a:r>
            <a:r>
              <a:rPr lang="en-US" sz="2800" b="1" dirty="0" err="1">
                <a:latin typeface="Times New Roman" pitchFamily="18" charset="0"/>
                <a:cs typeface="Times New Roman" pitchFamily="18" charset="0"/>
                <a:hlinkClick r:id="rId3" action="ppaction://hlinkfile"/>
              </a:rPr>
              <a:t>eg</a:t>
            </a:r>
            <a:r>
              <a:rPr lang="en-US" sz="2800" b="1" dirty="0">
                <a:latin typeface="Times New Roman" pitchFamily="18" charset="0"/>
                <a:cs typeface="Times New Roman" pitchFamily="18" charset="0"/>
                <a:hlinkClick r:id="rId3" action="ppaction://hlinkfile"/>
              </a:rPr>
              <a:t> </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143000"/>
            <a:ext cx="8534400" cy="3657600"/>
          </a:xfrm>
        </p:spPr>
        <p:txBody>
          <a:bodyPr>
            <a:noAutofit/>
          </a:bodyPr>
          <a:lstStyle/>
          <a:p>
            <a:r>
              <a:rPr lang="en-US" sz="2000" b="1" dirty="0">
                <a:latin typeface="Times New Roman" pitchFamily="18" charset="0"/>
                <a:cs typeface="Times New Roman" pitchFamily="18" charset="0"/>
              </a:rPr>
              <a:t>Definition list: </a:t>
            </a:r>
          </a:p>
          <a:p>
            <a:r>
              <a:rPr lang="en-US" sz="2000" dirty="0">
                <a:latin typeface="Times New Roman" pitchFamily="18" charset="0"/>
                <a:cs typeface="Times New Roman" pitchFamily="18" charset="0"/>
              </a:rPr>
              <a:t>Definition list has two parts, first is definition term and second is actual definition.</a:t>
            </a:r>
          </a:p>
          <a:p>
            <a:r>
              <a:rPr lang="en-US" sz="2000" dirty="0">
                <a:latin typeface="Times New Roman" pitchFamily="18" charset="0"/>
                <a:cs typeface="Times New Roman" pitchFamily="18" charset="0"/>
              </a:rPr>
              <a:t>The &lt;dl&gt; tag is used to create definition list.</a:t>
            </a:r>
          </a:p>
          <a:p>
            <a:r>
              <a:rPr lang="en-US" sz="2000" dirty="0">
                <a:latin typeface="Times New Roman" pitchFamily="18" charset="0"/>
                <a:cs typeface="Times New Roman" pitchFamily="18" charset="0"/>
              </a:rPr>
              <a:t>The &lt;dl&gt; tag encloses &lt;</a:t>
            </a:r>
            <a:r>
              <a:rPr lang="en-US" sz="2000" dirty="0" err="1">
                <a:latin typeface="Times New Roman" pitchFamily="18" charset="0"/>
                <a:cs typeface="Times New Roman" pitchFamily="18" charset="0"/>
              </a:rPr>
              <a:t>dt</a:t>
            </a:r>
            <a:r>
              <a:rPr lang="en-US" sz="2000" dirty="0">
                <a:latin typeface="Times New Roman" pitchFamily="18" charset="0"/>
                <a:cs typeface="Times New Roman" pitchFamily="18" charset="0"/>
              </a:rPr>
              <a:t>&gt; and &lt;</a:t>
            </a:r>
            <a:r>
              <a:rPr lang="en-US" sz="2000" dirty="0" err="1">
                <a:latin typeface="Times New Roman" pitchFamily="18" charset="0"/>
                <a:cs typeface="Times New Roman" pitchFamily="18" charset="0"/>
              </a:rPr>
              <a:t>dd</a:t>
            </a:r>
            <a:r>
              <a:rPr lang="en-US" sz="2000" dirty="0">
                <a:latin typeface="Times New Roman" pitchFamily="18" charset="0"/>
                <a:cs typeface="Times New Roman" pitchFamily="18" charset="0"/>
              </a:rPr>
              <a:t>&gt; tags which are used for definition term and actual definition respectively.</a:t>
            </a:r>
          </a:p>
          <a:p>
            <a:pPr>
              <a:buNone/>
            </a:pPr>
            <a:endParaRPr lang="en-US" sz="2000" b="1" dirty="0">
              <a:latin typeface="Times New Roman" pitchFamily="18" charset="0"/>
              <a:cs typeface="Times New Roman" pitchFamily="18" charset="0"/>
            </a:endParaRPr>
          </a:p>
          <a:p>
            <a:pPr>
              <a:buNone/>
            </a:pPr>
            <a:endParaRPr lang="en-US" sz="2000" b="1" dirty="0">
              <a:latin typeface="Times New Roman" pitchFamily="18" charset="0"/>
              <a:cs typeface="Times New Roman" pitchFamily="18" charset="0"/>
            </a:endParaRPr>
          </a:p>
          <a:p>
            <a:pPr>
              <a:buNone/>
            </a:pPr>
            <a:r>
              <a:rPr lang="en-US" sz="2000" b="1" dirty="0">
                <a:latin typeface="Times New Roman" pitchFamily="18" charset="0"/>
                <a:cs typeface="Times New Roman" pitchFamily="18" charset="0"/>
              </a:rPr>
              <a:t>Syntax:</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&lt;dl&gt;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dt</a:t>
            </a:r>
            <a:r>
              <a:rPr lang="en-US" sz="2000" dirty="0">
                <a:latin typeface="Times New Roman" pitchFamily="18" charset="0"/>
                <a:cs typeface="Times New Roman" pitchFamily="18" charset="0"/>
              </a:rPr>
              <a:t>&gt;Definition Term&lt;/</a:t>
            </a:r>
            <a:r>
              <a:rPr lang="en-US" sz="2000" dirty="0" err="1">
                <a:latin typeface="Times New Roman" pitchFamily="18" charset="0"/>
                <a:cs typeface="Times New Roman" pitchFamily="18" charset="0"/>
              </a:rPr>
              <a:t>dt</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&lt;</a:t>
            </a:r>
            <a:r>
              <a:rPr lang="en-US" sz="2000" dirty="0" err="1">
                <a:latin typeface="Times New Roman" pitchFamily="18" charset="0"/>
                <a:cs typeface="Times New Roman" pitchFamily="18" charset="0"/>
              </a:rPr>
              <a:t>dd</a:t>
            </a:r>
            <a:r>
              <a:rPr lang="en-US" sz="2000" dirty="0">
                <a:latin typeface="Times New Roman" pitchFamily="18" charset="0"/>
                <a:cs typeface="Times New Roman" pitchFamily="18" charset="0"/>
              </a:rPr>
              <a:t>&gt;Definition&lt;/</a:t>
            </a:r>
            <a:r>
              <a:rPr lang="en-US" sz="2000" dirty="0" err="1">
                <a:latin typeface="Times New Roman" pitchFamily="18" charset="0"/>
                <a:cs typeface="Times New Roman" pitchFamily="18" charset="0"/>
              </a:rPr>
              <a:t>dd</a:t>
            </a:r>
            <a:r>
              <a:rPr lang="en-US" sz="2000" dirty="0">
                <a:latin typeface="Times New Roman" pitchFamily="18" charset="0"/>
                <a:cs typeface="Times New Roman" pitchFamily="18" charset="0"/>
              </a:rPr>
              <a:t>&gt;</a:t>
            </a:r>
            <a:br>
              <a:rPr lang="en-US" sz="2000" dirty="0">
                <a:latin typeface="Times New Roman" pitchFamily="18" charset="0"/>
                <a:cs typeface="Times New Roman" pitchFamily="18" charset="0"/>
              </a:rPr>
            </a:br>
            <a:r>
              <a:rPr lang="en-US" sz="2000" dirty="0">
                <a:latin typeface="Times New Roman" pitchFamily="18" charset="0"/>
                <a:cs typeface="Times New Roman" pitchFamily="18" charset="0"/>
              </a:rPr>
              <a:t>&lt;/dl&gt;</a:t>
            </a:r>
          </a:p>
          <a:p>
            <a:pPr>
              <a:buNone/>
            </a:pPr>
            <a:endParaRPr lang="en-US" sz="2000" dirty="0">
              <a:latin typeface="Times New Roman" pitchFamily="18" charset="0"/>
              <a:cs typeface="Times New Roman" pitchFamily="18" charset="0"/>
            </a:endParaRPr>
          </a:p>
        </p:txBody>
      </p:sp>
      <p:sp>
        <p:nvSpPr>
          <p:cNvPr id="1025" name="Rectangle 1"/>
          <p:cNvSpPr>
            <a:spLocks noChangeArrowheads="1"/>
          </p:cNvSpPr>
          <p:nvPr/>
        </p:nvSpPr>
        <p:spPr bwMode="auto">
          <a:xfrm>
            <a:off x="0" y="-173017"/>
            <a:ext cx="91440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3600" b="0" i="0" u="none" strike="noStrike" cap="none" normalizeH="0" baseline="0" dirty="0">
                <a:ln>
                  <a:noFill/>
                </a:ln>
                <a:solidFill>
                  <a:schemeClr val="tx1"/>
                </a:solidFill>
                <a:effectLst/>
                <a:latin typeface="Times New Roman" pitchFamily="18" charset="0"/>
                <a:cs typeface="Times New Roman" pitchFamily="18" charset="0"/>
              </a:rPr>
            </a:br>
            <a:r>
              <a:rPr kumimoji="0" lang="en-US" sz="3600" b="0" i="0" u="none" strike="noStrike" cap="none" normalizeH="0" baseline="0" dirty="0">
                <a:ln>
                  <a:noFill/>
                </a:ln>
                <a:solidFill>
                  <a:schemeClr val="tx1"/>
                </a:solidFill>
                <a:effectLst/>
                <a:latin typeface="Times New Roman" pitchFamily="18" charset="0"/>
                <a:cs typeface="Times New Roman" pitchFamily="18" charset="0"/>
              </a:rPr>
              <a:t>   </a:t>
            </a:r>
          </a:p>
        </p:txBody>
      </p:sp>
      <p:sp>
        <p:nvSpPr>
          <p:cNvPr id="5" name="Date Placeholder 4"/>
          <p:cNvSpPr>
            <a:spLocks noGrp="1"/>
          </p:cNvSpPr>
          <p:nvPr>
            <p:ph type="dt" sz="half" idx="10"/>
          </p:nvPr>
        </p:nvSpPr>
        <p:spPr/>
        <p:txBody>
          <a:bodyPr/>
          <a:lstStyle/>
          <a:p>
            <a:fld id="{73C64BD1-B1B3-4C5A-AF73-5DF033BD2361}" type="datetime1">
              <a:rPr lang="en-US" smtClean="0"/>
              <a:pPr/>
              <a:t>1/14/2025</a:t>
            </a:fld>
            <a:endParaRPr lang="en-US"/>
          </a:p>
        </p:txBody>
      </p:sp>
      <p:sp>
        <p:nvSpPr>
          <p:cNvPr id="8" name="Rectangle 7"/>
          <p:cNvSpPr/>
          <p:nvPr/>
        </p:nvSpPr>
        <p:spPr>
          <a:xfrm>
            <a:off x="5867400" y="3657600"/>
            <a:ext cx="2971800" cy="304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&lt;dl&gt;</a:t>
            </a:r>
          </a:p>
          <a:p>
            <a:r>
              <a:rPr lang="en-US" dirty="0"/>
              <a:t>            &lt;</a:t>
            </a:r>
            <a:r>
              <a:rPr lang="en-US" dirty="0" err="1"/>
              <a:t>dt</a:t>
            </a:r>
            <a:r>
              <a:rPr lang="en-US" dirty="0"/>
              <a:t>&gt;&lt;b&gt;</a:t>
            </a:r>
            <a:r>
              <a:rPr lang="en-US" dirty="0" err="1"/>
              <a:t>jQuery</a:t>
            </a:r>
            <a:r>
              <a:rPr lang="en-US" dirty="0"/>
              <a:t>&lt;/b&gt;&lt;/</a:t>
            </a:r>
            <a:r>
              <a:rPr lang="en-US" dirty="0" err="1"/>
              <a:t>dt</a:t>
            </a:r>
            <a:r>
              <a:rPr lang="en-US" dirty="0"/>
              <a:t>&gt;</a:t>
            </a:r>
          </a:p>
          <a:p>
            <a:r>
              <a:rPr lang="en-US" dirty="0"/>
              <a:t>               &lt;</a:t>
            </a:r>
            <a:r>
              <a:rPr lang="en-US" dirty="0" err="1"/>
              <a:t>dd</a:t>
            </a:r>
            <a:r>
              <a:rPr lang="en-US" dirty="0"/>
              <a:t>&gt;</a:t>
            </a:r>
            <a:r>
              <a:rPr lang="en-US" dirty="0" err="1"/>
              <a:t>jQuery</a:t>
            </a:r>
            <a:r>
              <a:rPr lang="en-US" dirty="0"/>
              <a:t> is a JavaScript Library.&lt;/</a:t>
            </a:r>
            <a:r>
              <a:rPr lang="en-US" dirty="0" err="1"/>
              <a:t>dd</a:t>
            </a:r>
            <a:r>
              <a:rPr lang="en-US" dirty="0"/>
              <a:t>&gt;</a:t>
            </a:r>
          </a:p>
          <a:p>
            <a:r>
              <a:rPr lang="en-US" dirty="0"/>
              <a:t>               &lt;</a:t>
            </a:r>
            <a:r>
              <a:rPr lang="en-US" dirty="0" err="1"/>
              <a:t>dt</a:t>
            </a:r>
            <a:r>
              <a:rPr lang="en-US" dirty="0"/>
              <a:t>&gt;&lt;b&gt;</a:t>
            </a:r>
            <a:r>
              <a:rPr lang="en-US" dirty="0" err="1"/>
              <a:t>AngularJS</a:t>
            </a:r>
            <a:r>
              <a:rPr lang="en-US" dirty="0"/>
              <a:t>&lt;/b&gt;&lt;/</a:t>
            </a:r>
            <a:r>
              <a:rPr lang="en-US" dirty="0" err="1"/>
              <a:t>dt</a:t>
            </a:r>
            <a:r>
              <a:rPr lang="en-US" dirty="0"/>
              <a:t>&gt;</a:t>
            </a:r>
          </a:p>
          <a:p>
            <a:r>
              <a:rPr lang="en-US" dirty="0"/>
              <a:t>               &lt;</a:t>
            </a:r>
            <a:r>
              <a:rPr lang="en-US" dirty="0" err="1"/>
              <a:t>dd</a:t>
            </a:r>
            <a:r>
              <a:rPr lang="en-US" dirty="0"/>
              <a:t>&gt;</a:t>
            </a:r>
            <a:r>
              <a:rPr lang="en-US" dirty="0" err="1"/>
              <a:t>AngularJS</a:t>
            </a:r>
            <a:r>
              <a:rPr lang="en-US" dirty="0"/>
              <a:t> is a JavaScript framework.&lt;/</a:t>
            </a:r>
            <a:r>
              <a:rPr lang="en-US" dirty="0" err="1"/>
              <a:t>dd</a:t>
            </a:r>
            <a:r>
              <a:rPr lang="en-US" dirty="0"/>
              <a:t>&gt;</a:t>
            </a:r>
          </a:p>
          <a:p>
            <a:r>
              <a:rPr lang="en-US" dirty="0"/>
              <a:t>          &lt;/dl&gt;</a:t>
            </a:r>
          </a:p>
          <a:p>
            <a:pPr algn="ct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HTML Image</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hlinkClick r:id="rId3" action="ppaction://hlinkfile"/>
              </a:rPr>
              <a:t> </a:t>
            </a:r>
            <a:r>
              <a:rPr lang="en-US" sz="2800" b="1" dirty="0" err="1">
                <a:latin typeface="Times New Roman" pitchFamily="18" charset="0"/>
                <a:cs typeface="Times New Roman" pitchFamily="18" charset="0"/>
                <a:hlinkClick r:id="rId3" action="ppaction://hlinkfile"/>
              </a:rPr>
              <a:t>eg</a:t>
            </a:r>
            <a:r>
              <a:rPr lang="en-US" sz="2800" b="1" dirty="0">
                <a:latin typeface="Times New Roman" pitchFamily="18" charset="0"/>
                <a:cs typeface="Times New Roman" pitchFamily="18" charset="0"/>
                <a:hlinkClick r:id="rId3" action="ppaction://hlinkfile"/>
              </a:rPr>
              <a:t> </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52600"/>
            <a:ext cx="8229600" cy="4800600"/>
          </a:xfrm>
        </p:spPr>
        <p:txBody>
          <a:bodyPr>
            <a:noAutofit/>
          </a:bodyPr>
          <a:lstStyle/>
          <a:p>
            <a:r>
              <a:rPr lang="en-US" sz="2400" b="1" dirty="0" err="1">
                <a:latin typeface="Times New Roman" pitchFamily="18" charset="0"/>
                <a:cs typeface="Times New Roman" pitchFamily="18" charset="0"/>
              </a:rPr>
              <a:t>img</a:t>
            </a:r>
            <a:r>
              <a:rPr lang="en-US" sz="2400" dirty="0">
                <a:latin typeface="Times New Roman" pitchFamily="18" charset="0"/>
                <a:cs typeface="Times New Roman" pitchFamily="18" charset="0"/>
              </a:rPr>
              <a:t> tag is used to insert image in web page.</a:t>
            </a:r>
          </a:p>
          <a:p>
            <a:r>
              <a:rPr lang="en-US" sz="2400" dirty="0">
                <a:latin typeface="Times New Roman" pitchFamily="18" charset="0"/>
                <a:cs typeface="Times New Roman" pitchFamily="18" charset="0"/>
              </a:rPr>
              <a:t>It is an empty tag, means it does not have end tag.</a:t>
            </a:r>
          </a:p>
          <a:p>
            <a:endParaRPr lang="en-US" sz="2400" dirty="0">
              <a:latin typeface="Times New Roman" pitchFamily="18" charset="0"/>
              <a:cs typeface="Times New Roman" pitchFamily="18" charset="0"/>
            </a:endParaRPr>
          </a:p>
          <a:p>
            <a:r>
              <a:rPr lang="en-US" sz="2400" b="1" dirty="0">
                <a:latin typeface="Times New Roman" pitchFamily="18" charset="0"/>
                <a:cs typeface="Times New Roman" pitchFamily="18" charset="0"/>
              </a:rPr>
              <a:t>Syntax:</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a:t>
            </a:r>
            <a:r>
              <a:rPr lang="en-US" sz="2400" dirty="0" err="1">
                <a:latin typeface="Times New Roman" pitchFamily="18" charset="0"/>
                <a:cs typeface="Times New Roman" pitchFamily="18" charset="0"/>
              </a:rPr>
              <a:t>img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src</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url</a:t>
            </a:r>
            <a:r>
              <a:rPr lang="en-US" sz="2400" dirty="0">
                <a:latin typeface="Times New Roman" pitchFamily="18" charset="0"/>
                <a:cs typeface="Times New Roman" pitchFamily="18" charset="0"/>
              </a:rPr>
              <a:t>" alt="</a:t>
            </a:r>
            <a:r>
              <a:rPr lang="en-US" sz="2400" dirty="0" err="1">
                <a:latin typeface="Times New Roman" pitchFamily="18" charset="0"/>
                <a:cs typeface="Times New Roman" pitchFamily="18" charset="0"/>
              </a:rPr>
              <a:t>some_text</a:t>
            </a:r>
            <a:r>
              <a:rPr lang="en-US" sz="2400" dirty="0">
                <a:latin typeface="Times New Roman" pitchFamily="18" charset="0"/>
                <a:cs typeface="Times New Roman" pitchFamily="18" charset="0"/>
              </a:rPr>
              <a:t>"&gt;</a:t>
            </a:r>
            <a:br>
              <a:rPr lang="en-US" sz="2400" dirty="0">
                <a:latin typeface="Times New Roman" pitchFamily="18" charset="0"/>
                <a:cs typeface="Times New Roman" pitchFamily="18" charset="0"/>
              </a:rPr>
            </a:br>
            <a:br>
              <a:rPr lang="en-US" sz="2400" dirty="0">
                <a:latin typeface="Times New Roman" pitchFamily="18" charset="0"/>
                <a:cs typeface="Times New Roman" pitchFamily="18" charset="0"/>
              </a:rPr>
            </a:br>
            <a:r>
              <a:rPr lang="en-US" sz="2400" b="1" dirty="0">
                <a:latin typeface="Times New Roman" pitchFamily="18" charset="0"/>
                <a:cs typeface="Times New Roman" pitchFamily="18" charset="0"/>
              </a:rPr>
              <a:t>Example:</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a:t>
            </a:r>
            <a:r>
              <a:rPr lang="en-US" sz="2400" dirty="0" err="1">
                <a:latin typeface="Times New Roman" pitchFamily="18" charset="0"/>
                <a:cs typeface="Times New Roman" pitchFamily="18" charset="0"/>
              </a:rPr>
              <a:t>img</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src</a:t>
            </a:r>
            <a:r>
              <a:rPr lang="en-US" sz="2400" dirty="0">
                <a:latin typeface="Times New Roman" pitchFamily="18" charset="0"/>
                <a:cs typeface="Times New Roman" pitchFamily="18" charset="0"/>
              </a:rPr>
              <a:t>=“desert.jpg" width="200" height="100" alt=“desert" </a:t>
            </a:r>
            <a:r>
              <a:rPr lang="en-US" sz="2400" dirty="0" err="1">
                <a:latin typeface="Times New Roman" pitchFamily="18" charset="0"/>
                <a:cs typeface="Times New Roman" pitchFamily="18" charset="0"/>
              </a:rPr>
              <a:t>valign</a:t>
            </a:r>
            <a:r>
              <a:rPr lang="en-US" sz="2400" dirty="0">
                <a:latin typeface="Times New Roman" pitchFamily="18" charset="0"/>
                <a:cs typeface="Times New Roman" pitchFamily="18" charset="0"/>
              </a:rPr>
              <a:t>=“top“  align=“left”&gt;</a:t>
            </a:r>
          </a:p>
        </p:txBody>
      </p:sp>
      <p:sp>
        <p:nvSpPr>
          <p:cNvPr id="4" name="Date Placeholder 3"/>
          <p:cNvSpPr>
            <a:spLocks noGrp="1"/>
          </p:cNvSpPr>
          <p:nvPr>
            <p:ph type="dt" sz="half" idx="10"/>
          </p:nvPr>
        </p:nvSpPr>
        <p:spPr/>
        <p:txBody>
          <a:bodyPr/>
          <a:lstStyle/>
          <a:p>
            <a:fld id="{CF1048D7-0B0A-497B-A45F-87B5C286E435}" type="datetime1">
              <a:rPr lang="en-US" smtClean="0"/>
              <a:pPr/>
              <a:t>1/14/2025</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0"/>
            <a:ext cx="8229600" cy="1143000"/>
          </a:xfrm>
        </p:spPr>
        <p:txBody>
          <a:bodyPr>
            <a:normAutofit/>
          </a:bodyPr>
          <a:lstStyle/>
          <a:p>
            <a:r>
              <a:rPr lang="en-US" sz="3600" b="1" dirty="0">
                <a:latin typeface="Times New Roman" pitchFamily="18" charset="0"/>
                <a:cs typeface="Times New Roman" pitchFamily="18" charset="0"/>
              </a:rPr>
              <a:t>Internet and www</a:t>
            </a:r>
            <a:endParaRPr lang="en-US" sz="3600" b="1" dirty="0"/>
          </a:p>
        </p:txBody>
      </p:sp>
      <p:sp>
        <p:nvSpPr>
          <p:cNvPr id="3" name="Date Placeholder 2"/>
          <p:cNvSpPr>
            <a:spLocks noGrp="1"/>
          </p:cNvSpPr>
          <p:nvPr>
            <p:ph type="dt" sz="half" idx="10"/>
          </p:nvPr>
        </p:nvSpPr>
        <p:spPr/>
        <p:txBody>
          <a:bodyPr/>
          <a:lstStyle/>
          <a:p>
            <a:pPr>
              <a:defRPr/>
            </a:pPr>
            <a:fld id="{309BCCBF-5F1E-44A9-BAEE-6226A4BA2E13}" type="datetime1">
              <a:rPr lang="en-US" smtClean="0"/>
              <a:pPr>
                <a:defRPr/>
              </a:pPr>
              <a:t>1/14/2025</a:t>
            </a:fld>
            <a:endParaRPr lang="en-US"/>
          </a:p>
        </p:txBody>
      </p:sp>
      <p:sp>
        <p:nvSpPr>
          <p:cNvPr id="5" name="Content Placeholder 4"/>
          <p:cNvSpPr>
            <a:spLocks noGrp="1"/>
          </p:cNvSpPr>
          <p:nvPr>
            <p:ph sz="quarter" idx="1"/>
          </p:nvPr>
        </p:nvSpPr>
        <p:spPr>
          <a:xfrm>
            <a:off x="457200" y="1143000"/>
            <a:ext cx="8229600" cy="4525963"/>
          </a:xfrm>
        </p:spPr>
        <p:txBody>
          <a:bodyPr>
            <a:noAutofit/>
          </a:bodyPr>
          <a:lstStyle/>
          <a:p>
            <a:r>
              <a:rPr lang="en-US" sz="2000" dirty="0">
                <a:latin typeface="Times New Roman" pitchFamily="18" charset="0"/>
                <a:cs typeface="Times New Roman" pitchFamily="18" charset="0"/>
              </a:rPr>
              <a:t>How computer links to the internet</a:t>
            </a:r>
          </a:p>
          <a:p>
            <a:r>
              <a:rPr lang="en-US" sz="2000" dirty="0">
                <a:latin typeface="Times New Roman" pitchFamily="18" charset="0"/>
                <a:cs typeface="Times New Roman" pitchFamily="18" charset="0"/>
              </a:rPr>
              <a:t>How actual communication takes place </a:t>
            </a:r>
          </a:p>
          <a:p>
            <a:pPr lvl="1"/>
            <a:r>
              <a:rPr lang="en-US" sz="2000" dirty="0">
                <a:latin typeface="Times New Roman" pitchFamily="18" charset="0"/>
                <a:cs typeface="Times New Roman" pitchFamily="18" charset="0"/>
              </a:rPr>
              <a:t>TCP/IP suite – set of communication protocols or convention for dialogue between computers and devices .</a:t>
            </a:r>
          </a:p>
          <a:p>
            <a:pPr lvl="1"/>
            <a:r>
              <a:rPr lang="en-US" sz="2000" dirty="0">
                <a:latin typeface="Times New Roman" pitchFamily="18" charset="0"/>
                <a:cs typeface="Times New Roman" pitchFamily="18" charset="0"/>
              </a:rPr>
              <a:t>These protocols implement a stack </a:t>
            </a:r>
          </a:p>
          <a:p>
            <a:pPr lvl="1"/>
            <a:r>
              <a:rPr lang="en-US" sz="2000" dirty="0">
                <a:latin typeface="Times New Roman" pitchFamily="18" charset="0"/>
                <a:cs typeface="Times New Roman" pitchFamily="18" charset="0"/>
              </a:rPr>
              <a:t>Physical layer- physical characteristics of communication such as </a:t>
            </a:r>
          </a:p>
          <a:p>
            <a:pPr lvl="2"/>
            <a:r>
              <a:rPr lang="en-US" sz="2000" dirty="0">
                <a:latin typeface="Times New Roman" pitchFamily="18" charset="0"/>
                <a:cs typeface="Times New Roman" pitchFamily="18" charset="0"/>
              </a:rPr>
              <a:t>Convention about the medium( wires, fiber optic, or radio links</a:t>
            </a:r>
          </a:p>
          <a:p>
            <a:pPr lvl="2"/>
            <a:r>
              <a:rPr lang="en-US" sz="2000" dirty="0">
                <a:latin typeface="Times New Roman" pitchFamily="18" charset="0"/>
                <a:cs typeface="Times New Roman" pitchFamily="18" charset="0"/>
              </a:rPr>
              <a:t>Connectors, channels, modulation, signal strength , timing and distance </a:t>
            </a:r>
          </a:p>
          <a:p>
            <a:pPr lvl="1"/>
            <a:r>
              <a:rPr lang="en-US" sz="2000" dirty="0">
                <a:latin typeface="Times New Roman" pitchFamily="18" charset="0"/>
                <a:cs typeface="Times New Roman" pitchFamily="18" charset="0"/>
              </a:rPr>
              <a:t>Data link layer- node to node - it specifies how packets of information are transported  in LAN- framing, error control, flow control.</a:t>
            </a:r>
          </a:p>
          <a:p>
            <a:pPr lvl="1"/>
            <a:r>
              <a:rPr lang="en-US" sz="2000" dirty="0">
                <a:latin typeface="Times New Roman" pitchFamily="18" charset="0"/>
                <a:cs typeface="Times New Roman" pitchFamily="18" charset="0"/>
              </a:rPr>
              <a:t>Network layer- host to host - how the packets are transferred over and between networks.</a:t>
            </a:r>
          </a:p>
          <a:p>
            <a:pPr lvl="1"/>
            <a:r>
              <a:rPr lang="en-US" sz="2000" dirty="0">
                <a:latin typeface="Times New Roman" pitchFamily="18" charset="0"/>
                <a:cs typeface="Times New Roman" pitchFamily="18" charset="0"/>
              </a:rPr>
              <a:t>Transport layer-  process to process-  reliability- TCP, unreliable- UDP</a:t>
            </a:r>
          </a:p>
          <a:p>
            <a:pPr lvl="1"/>
            <a:r>
              <a:rPr lang="en-US" sz="2000" dirty="0">
                <a:latin typeface="Times New Roman" pitchFamily="18" charset="0"/>
                <a:cs typeface="Times New Roman" pitchFamily="18" charset="0"/>
              </a:rPr>
              <a:t>Application layer-  program to program </a:t>
            </a:r>
          </a:p>
          <a:p>
            <a:pPr lvl="1"/>
            <a:endParaRPr lang="en-US" sz="2000" dirty="0">
              <a:latin typeface="Times New Roman" pitchFamily="18" charset="0"/>
              <a:cs typeface="Times New Roman" pitchFamily="18" charset="0"/>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HTML Image Attributes</a:t>
            </a: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idx="1"/>
          </p:nvPr>
        </p:nvGraphicFramePr>
        <p:xfrm>
          <a:off x="457200" y="1447800"/>
          <a:ext cx="8229600" cy="448056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20000"/>
                    </a:ext>
                  </a:extLst>
                </a:gridCol>
                <a:gridCol w="6248400">
                  <a:extLst>
                    <a:ext uri="{9D8B030D-6E8A-4147-A177-3AD203B41FA5}">
                      <a16:colId xmlns:a16="http://schemas.microsoft.com/office/drawing/2014/main" val="20001"/>
                    </a:ext>
                  </a:extLst>
                </a:gridCol>
              </a:tblGrid>
              <a:tr h="370840">
                <a:tc>
                  <a:txBody>
                    <a:bodyPr/>
                    <a:lstStyle/>
                    <a:p>
                      <a:r>
                        <a:rPr lang="en-US" sz="2000" dirty="0">
                          <a:latin typeface="Times New Roman" pitchFamily="18" charset="0"/>
                          <a:cs typeface="Times New Roman" pitchFamily="18" charset="0"/>
                        </a:rPr>
                        <a:t>Attributes</a:t>
                      </a:r>
                    </a:p>
                  </a:txBody>
                  <a:tcPr anchor="ctr"/>
                </a:tc>
                <a:tc>
                  <a:txBody>
                    <a:bodyPr/>
                    <a:lstStyle/>
                    <a:p>
                      <a:r>
                        <a:rPr lang="en-US" sz="2000">
                          <a:latin typeface="Times New Roman" pitchFamily="18" charset="0"/>
                          <a:cs typeface="Times New Roman" pitchFamily="18" charset="0"/>
                        </a:rPr>
                        <a:t>Description</a:t>
                      </a:r>
                    </a:p>
                  </a:txBody>
                  <a:tcPr anchor="ctr"/>
                </a:tc>
                <a:extLst>
                  <a:ext uri="{0D108BD9-81ED-4DB2-BD59-A6C34878D82A}">
                    <a16:rowId xmlns:a16="http://schemas.microsoft.com/office/drawing/2014/main" val="10000"/>
                  </a:ext>
                </a:extLst>
              </a:tr>
              <a:tr h="370840">
                <a:tc>
                  <a:txBody>
                    <a:bodyPr/>
                    <a:lstStyle/>
                    <a:p>
                      <a:r>
                        <a:rPr lang="en-US" sz="2000">
                          <a:latin typeface="Times New Roman" pitchFamily="18" charset="0"/>
                          <a:cs typeface="Times New Roman" pitchFamily="18" charset="0"/>
                        </a:rPr>
                        <a:t>vspace</a:t>
                      </a:r>
                    </a:p>
                  </a:txBody>
                  <a:tcPr anchor="ctr"/>
                </a:tc>
                <a:tc>
                  <a:txBody>
                    <a:bodyPr/>
                    <a:lstStyle/>
                    <a:p>
                      <a:r>
                        <a:rPr lang="en-US" sz="2000">
                          <a:latin typeface="Times New Roman" pitchFamily="18" charset="0"/>
                          <a:cs typeface="Times New Roman" pitchFamily="18" charset="0"/>
                        </a:rPr>
                        <a:t>Specifies the amount of space to the top and bottom of the image.</a:t>
                      </a:r>
                    </a:p>
                  </a:txBody>
                  <a:tcPr anchor="ctr"/>
                </a:tc>
                <a:extLst>
                  <a:ext uri="{0D108BD9-81ED-4DB2-BD59-A6C34878D82A}">
                    <a16:rowId xmlns:a16="http://schemas.microsoft.com/office/drawing/2014/main" val="10001"/>
                  </a:ext>
                </a:extLst>
              </a:tr>
              <a:tr h="370840">
                <a:tc>
                  <a:txBody>
                    <a:bodyPr/>
                    <a:lstStyle/>
                    <a:p>
                      <a:r>
                        <a:rPr lang="en-US" sz="2000">
                          <a:latin typeface="Times New Roman" pitchFamily="18" charset="0"/>
                          <a:cs typeface="Times New Roman" pitchFamily="18" charset="0"/>
                        </a:rPr>
                        <a:t>hspace</a:t>
                      </a:r>
                    </a:p>
                  </a:txBody>
                  <a:tcPr anchor="ctr"/>
                </a:tc>
                <a:tc>
                  <a:txBody>
                    <a:bodyPr/>
                    <a:lstStyle/>
                    <a:p>
                      <a:r>
                        <a:rPr lang="en-US" sz="2000">
                          <a:latin typeface="Times New Roman" pitchFamily="18" charset="0"/>
                          <a:cs typeface="Times New Roman" pitchFamily="18" charset="0"/>
                        </a:rPr>
                        <a:t>Specifies the amount of space to the left and right of the image.</a:t>
                      </a:r>
                    </a:p>
                  </a:txBody>
                  <a:tcPr anchor="ctr"/>
                </a:tc>
                <a:extLst>
                  <a:ext uri="{0D108BD9-81ED-4DB2-BD59-A6C34878D82A}">
                    <a16:rowId xmlns:a16="http://schemas.microsoft.com/office/drawing/2014/main" val="10002"/>
                  </a:ext>
                </a:extLst>
              </a:tr>
              <a:tr h="370840">
                <a:tc>
                  <a:txBody>
                    <a:bodyPr/>
                    <a:lstStyle/>
                    <a:p>
                      <a:r>
                        <a:rPr lang="en-US" sz="2000">
                          <a:latin typeface="Times New Roman" pitchFamily="18" charset="0"/>
                          <a:cs typeface="Times New Roman" pitchFamily="18" charset="0"/>
                        </a:rPr>
                        <a:t>alt</a:t>
                      </a:r>
                    </a:p>
                  </a:txBody>
                  <a:tcPr anchor="ctr"/>
                </a:tc>
                <a:tc>
                  <a:txBody>
                    <a:bodyPr/>
                    <a:lstStyle/>
                    <a:p>
                      <a:r>
                        <a:rPr lang="en-US" sz="2000">
                          <a:latin typeface="Times New Roman" pitchFamily="18" charset="0"/>
                          <a:cs typeface="Times New Roman" pitchFamily="18" charset="0"/>
                        </a:rPr>
                        <a:t>Specifies alternate text for an image when image is not found.</a:t>
                      </a:r>
                    </a:p>
                  </a:txBody>
                  <a:tcPr anchor="ctr"/>
                </a:tc>
                <a:extLst>
                  <a:ext uri="{0D108BD9-81ED-4DB2-BD59-A6C34878D82A}">
                    <a16:rowId xmlns:a16="http://schemas.microsoft.com/office/drawing/2014/main" val="10003"/>
                  </a:ext>
                </a:extLst>
              </a:tr>
              <a:tr h="370840">
                <a:tc>
                  <a:txBody>
                    <a:bodyPr/>
                    <a:lstStyle/>
                    <a:p>
                      <a:r>
                        <a:rPr lang="en-US" sz="2000">
                          <a:latin typeface="Times New Roman" pitchFamily="18" charset="0"/>
                          <a:cs typeface="Times New Roman" pitchFamily="18" charset="0"/>
                        </a:rPr>
                        <a:t>src</a:t>
                      </a:r>
                    </a:p>
                  </a:txBody>
                  <a:tcPr anchor="ctr"/>
                </a:tc>
                <a:tc>
                  <a:txBody>
                    <a:bodyPr/>
                    <a:lstStyle/>
                    <a:p>
                      <a:r>
                        <a:rPr lang="en-US" sz="2000">
                          <a:latin typeface="Times New Roman" pitchFamily="18" charset="0"/>
                          <a:cs typeface="Times New Roman" pitchFamily="18" charset="0"/>
                        </a:rPr>
                        <a:t>Indicate the source file.</a:t>
                      </a:r>
                    </a:p>
                  </a:txBody>
                  <a:tcPr anchor="ctr"/>
                </a:tc>
                <a:extLst>
                  <a:ext uri="{0D108BD9-81ED-4DB2-BD59-A6C34878D82A}">
                    <a16:rowId xmlns:a16="http://schemas.microsoft.com/office/drawing/2014/main" val="10004"/>
                  </a:ext>
                </a:extLst>
              </a:tr>
              <a:tr h="370840">
                <a:tc>
                  <a:txBody>
                    <a:bodyPr/>
                    <a:lstStyle/>
                    <a:p>
                      <a:r>
                        <a:rPr lang="en-US" sz="2000">
                          <a:latin typeface="Times New Roman" pitchFamily="18" charset="0"/>
                          <a:cs typeface="Times New Roman" pitchFamily="18" charset="0"/>
                        </a:rPr>
                        <a:t>border</a:t>
                      </a:r>
                    </a:p>
                  </a:txBody>
                  <a:tcPr anchor="ctr"/>
                </a:tc>
                <a:tc>
                  <a:txBody>
                    <a:bodyPr/>
                    <a:lstStyle/>
                    <a:p>
                      <a:r>
                        <a:rPr lang="en-US" sz="2000">
                          <a:latin typeface="Times New Roman" pitchFamily="18" charset="0"/>
                          <a:cs typeface="Times New Roman" pitchFamily="18" charset="0"/>
                        </a:rPr>
                        <a:t>Specifies the thickness of border.</a:t>
                      </a:r>
                    </a:p>
                  </a:txBody>
                  <a:tcPr anchor="ctr"/>
                </a:tc>
                <a:extLst>
                  <a:ext uri="{0D108BD9-81ED-4DB2-BD59-A6C34878D82A}">
                    <a16:rowId xmlns:a16="http://schemas.microsoft.com/office/drawing/2014/main" val="10005"/>
                  </a:ext>
                </a:extLst>
              </a:tr>
              <a:tr h="370840">
                <a:tc>
                  <a:txBody>
                    <a:bodyPr/>
                    <a:lstStyle/>
                    <a:p>
                      <a:r>
                        <a:rPr lang="en-US" sz="2000">
                          <a:latin typeface="Times New Roman" pitchFamily="18" charset="0"/>
                          <a:cs typeface="Times New Roman" pitchFamily="18" charset="0"/>
                        </a:rPr>
                        <a:t>width and height</a:t>
                      </a:r>
                    </a:p>
                  </a:txBody>
                  <a:tcPr anchor="ctr"/>
                </a:tc>
                <a:tc>
                  <a:txBody>
                    <a:bodyPr/>
                    <a:lstStyle/>
                    <a:p>
                      <a:r>
                        <a:rPr lang="en-US" sz="2000">
                          <a:latin typeface="Times New Roman" pitchFamily="18" charset="0"/>
                          <a:cs typeface="Times New Roman" pitchFamily="18" charset="0"/>
                        </a:rPr>
                        <a:t>Specifies width and height of the image.</a:t>
                      </a:r>
                    </a:p>
                  </a:txBody>
                  <a:tcPr anchor="ctr"/>
                </a:tc>
                <a:extLst>
                  <a:ext uri="{0D108BD9-81ED-4DB2-BD59-A6C34878D82A}">
                    <a16:rowId xmlns:a16="http://schemas.microsoft.com/office/drawing/2014/main" val="10006"/>
                  </a:ext>
                </a:extLst>
              </a:tr>
              <a:tr h="370840">
                <a:tc>
                  <a:txBody>
                    <a:bodyPr/>
                    <a:lstStyle/>
                    <a:p>
                      <a:r>
                        <a:rPr lang="en-US" sz="2000">
                          <a:latin typeface="Times New Roman" pitchFamily="18" charset="0"/>
                          <a:cs typeface="Times New Roman" pitchFamily="18" charset="0"/>
                        </a:rPr>
                        <a:t>align</a:t>
                      </a:r>
                    </a:p>
                  </a:txBody>
                  <a:tcPr anchor="ctr"/>
                </a:tc>
                <a:tc>
                  <a:txBody>
                    <a:bodyPr/>
                    <a:lstStyle/>
                    <a:p>
                      <a:r>
                        <a:rPr lang="en-US" sz="2000">
                          <a:latin typeface="Times New Roman" pitchFamily="18" charset="0"/>
                          <a:cs typeface="Times New Roman" pitchFamily="18" charset="0"/>
                        </a:rPr>
                        <a:t>Use to set horizontal alignment of the image. (left, right)</a:t>
                      </a:r>
                    </a:p>
                  </a:txBody>
                  <a:tcPr anchor="ctr"/>
                </a:tc>
                <a:extLst>
                  <a:ext uri="{0D108BD9-81ED-4DB2-BD59-A6C34878D82A}">
                    <a16:rowId xmlns:a16="http://schemas.microsoft.com/office/drawing/2014/main" val="10007"/>
                  </a:ext>
                </a:extLst>
              </a:tr>
              <a:tr h="370840">
                <a:tc>
                  <a:txBody>
                    <a:bodyPr/>
                    <a:lstStyle/>
                    <a:p>
                      <a:r>
                        <a:rPr lang="en-US" sz="2000">
                          <a:latin typeface="Times New Roman" pitchFamily="18" charset="0"/>
                          <a:cs typeface="Times New Roman" pitchFamily="18" charset="0"/>
                        </a:rPr>
                        <a:t>valign</a:t>
                      </a:r>
                    </a:p>
                  </a:txBody>
                  <a:tcPr anchor="ctr"/>
                </a:tc>
                <a:tc>
                  <a:txBody>
                    <a:bodyPr/>
                    <a:lstStyle/>
                    <a:p>
                      <a:r>
                        <a:rPr lang="en-US" sz="2000" dirty="0">
                          <a:latin typeface="Times New Roman" pitchFamily="18" charset="0"/>
                          <a:cs typeface="Times New Roman" pitchFamily="18" charset="0"/>
                        </a:rPr>
                        <a:t>Used to set vertical alignment of the image. (top, bottom)</a:t>
                      </a:r>
                    </a:p>
                  </a:txBody>
                  <a:tcPr anchor="ctr"/>
                </a:tc>
                <a:extLst>
                  <a:ext uri="{0D108BD9-81ED-4DB2-BD59-A6C34878D82A}">
                    <a16:rowId xmlns:a16="http://schemas.microsoft.com/office/drawing/2014/main" val="10008"/>
                  </a:ext>
                </a:extLst>
              </a:tr>
            </a:tbl>
          </a:graphicData>
        </a:graphic>
      </p:graphicFrame>
      <p:sp>
        <p:nvSpPr>
          <p:cNvPr id="5" name="Date Placeholder 4"/>
          <p:cNvSpPr>
            <a:spLocks noGrp="1"/>
          </p:cNvSpPr>
          <p:nvPr>
            <p:ph type="dt" sz="half" idx="10"/>
          </p:nvPr>
        </p:nvSpPr>
        <p:spPr/>
        <p:txBody>
          <a:bodyPr/>
          <a:lstStyle/>
          <a:p>
            <a:fld id="{66B512F9-7BAF-4532-89BD-8AA04D1D38C4}" type="datetime1">
              <a:rPr lang="en-US" smtClean="0"/>
              <a:pPr/>
              <a:t>1/14/2025</a:t>
            </a:fld>
            <a:endParaRPr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HTML Frame</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76400"/>
            <a:ext cx="8229600" cy="4572000"/>
          </a:xfrm>
        </p:spPr>
        <p:txBody>
          <a:bodyPr>
            <a:normAutofit lnSpcReduction="10000"/>
          </a:bodyPr>
          <a:lstStyle/>
          <a:p>
            <a:pPr algn="just"/>
            <a:r>
              <a:rPr lang="en-US" sz="2400" dirty="0">
                <a:latin typeface="Times New Roman" pitchFamily="18" charset="0"/>
                <a:cs typeface="Times New Roman" pitchFamily="18" charset="0"/>
              </a:rPr>
              <a:t>Frames are the sections created on the window.</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Each section can load a separate HTML document.</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window is divided into frames in a similar way the tables are organized into rows and columns.</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Frames provide the facility to display multiple HTML document inside one browser window at a time.</a:t>
            </a: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To create frames, we need &lt;frameset&gt; and &lt;frame&gt; tag.</a:t>
            </a:r>
          </a:p>
          <a:p>
            <a:pPr algn="just"/>
            <a:endParaRPr lang="en-US" sz="2400" dirty="0">
              <a:latin typeface="Times New Roman" pitchFamily="18" charset="0"/>
              <a:cs typeface="Times New Roman" pitchFamily="18" charset="0"/>
            </a:endParaRPr>
          </a:p>
        </p:txBody>
      </p:sp>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Arial" charset="0"/>
              </a:rPr>
              <a:t>Output:</a:t>
            </a:r>
            <a:br>
              <a:rPr kumimoji="0" lang="en-US" sz="1800" b="0" i="0" u="none" strike="noStrike" cap="none" normalizeH="0" baseline="0">
                <a:ln>
                  <a:noFill/>
                </a:ln>
                <a:solidFill>
                  <a:schemeClr val="tx1"/>
                </a:solidFill>
                <a:effectLst/>
                <a:latin typeface="Arial" charset="0"/>
                <a:cs typeface="Arial" charset="0"/>
              </a:rPr>
            </a:br>
            <a:r>
              <a:rPr kumimoji="0" lang="en-US" sz="1800" b="0" i="0" u="none" strike="noStrike" cap="none" normalizeH="0" baseline="0">
                <a:ln>
                  <a:noFill/>
                </a:ln>
                <a:solidFill>
                  <a:schemeClr val="tx1"/>
                </a:solidFill>
                <a:effectLst/>
                <a:latin typeface="Arial" charset="0"/>
                <a:cs typeface="Arial" charset="0"/>
              </a:rPr>
              <a:t>  </a:t>
            </a:r>
            <a:r>
              <a:rPr kumimoji="0" lang="en-US" sz="91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cs typeface="Arial" charset="0"/>
            </a:endParaRPr>
          </a:p>
        </p:txBody>
      </p:sp>
      <p:sp>
        <p:nvSpPr>
          <p:cNvPr id="5" name="Date Placeholder 4"/>
          <p:cNvSpPr>
            <a:spLocks noGrp="1"/>
          </p:cNvSpPr>
          <p:nvPr>
            <p:ph type="dt" sz="half" idx="10"/>
          </p:nvPr>
        </p:nvSpPr>
        <p:spPr/>
        <p:txBody>
          <a:bodyPr/>
          <a:lstStyle/>
          <a:p>
            <a:fld id="{92845B4D-7BFF-478F-9071-932E06910A04}" type="datetime1">
              <a:rPr lang="en-US" smtClean="0"/>
              <a:pPr/>
              <a:t>1/14/2025</a:t>
            </a:fld>
            <a:endParaRPr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HTML Frame</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2" action="ppaction://hlinkfile"/>
              </a:rPr>
              <a:t>eg</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066800"/>
            <a:ext cx="8229600" cy="5334000"/>
          </a:xfrm>
        </p:spPr>
        <p:txBody>
          <a:bodyPr>
            <a:noAutofit/>
          </a:bodyPr>
          <a:lstStyle/>
          <a:p>
            <a:r>
              <a:rPr lang="en-US" sz="2000" b="1" dirty="0">
                <a:solidFill>
                  <a:srgbClr val="FF0000"/>
                </a:solidFill>
                <a:latin typeface="Times New Roman" pitchFamily="18" charset="0"/>
                <a:cs typeface="Times New Roman" pitchFamily="18" charset="0"/>
              </a:rPr>
              <a:t>&lt;frameset&gt; tag  </a:t>
            </a:r>
            <a:r>
              <a:rPr lang="en-US" sz="2000" dirty="0">
                <a:latin typeface="Times New Roman" pitchFamily="18" charset="0"/>
                <a:cs typeface="Times New Roman" pitchFamily="18" charset="0"/>
              </a:rPr>
              <a:t>Collection of frames is called as frameset.</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When  using frames on a page then use &lt;frameset&gt; tag instead of &lt;body&gt; tag.</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The </a:t>
            </a:r>
            <a:r>
              <a:rPr lang="en-US" sz="2000" b="1" dirty="0">
                <a:latin typeface="Times New Roman" pitchFamily="18" charset="0"/>
                <a:cs typeface="Times New Roman" pitchFamily="18" charset="0"/>
              </a:rPr>
              <a:t>rows</a:t>
            </a:r>
            <a:r>
              <a:rPr lang="en-US" sz="2000" dirty="0">
                <a:latin typeface="Times New Roman" pitchFamily="18" charset="0"/>
                <a:cs typeface="Times New Roman" pitchFamily="18" charset="0"/>
              </a:rPr>
              <a:t> attribute of &lt;frameset&gt; tag indicates </a:t>
            </a:r>
            <a:r>
              <a:rPr lang="en-US" sz="2000" b="1" dirty="0">
                <a:latin typeface="Times New Roman" pitchFamily="18" charset="0"/>
                <a:cs typeface="Times New Roman" pitchFamily="18" charset="0"/>
              </a:rPr>
              <a:t>horizontal</a:t>
            </a:r>
            <a:r>
              <a:rPr lang="en-US" sz="2000" dirty="0">
                <a:latin typeface="Times New Roman" pitchFamily="18" charset="0"/>
                <a:cs typeface="Times New Roman" pitchFamily="18" charset="0"/>
              </a:rPr>
              <a:t> frames and </a:t>
            </a:r>
            <a:r>
              <a:rPr lang="en-US" sz="2000" b="1" dirty="0">
                <a:latin typeface="Times New Roman" pitchFamily="18" charset="0"/>
                <a:cs typeface="Times New Roman" pitchFamily="18" charset="0"/>
              </a:rPr>
              <a:t>cols</a:t>
            </a:r>
            <a:r>
              <a:rPr lang="en-US" sz="2000" dirty="0">
                <a:latin typeface="Times New Roman" pitchFamily="18" charset="0"/>
                <a:cs typeface="Times New Roman" pitchFamily="18" charset="0"/>
              </a:rPr>
              <a:t> attribute indicates </a:t>
            </a:r>
            <a:r>
              <a:rPr lang="en-US" sz="2000" b="1" dirty="0">
                <a:latin typeface="Times New Roman" pitchFamily="18" charset="0"/>
                <a:cs typeface="Times New Roman" pitchFamily="18" charset="0"/>
              </a:rPr>
              <a:t>vertical</a:t>
            </a:r>
            <a:r>
              <a:rPr lang="en-US" sz="2000" dirty="0">
                <a:latin typeface="Times New Roman" pitchFamily="18" charset="0"/>
                <a:cs typeface="Times New Roman" pitchFamily="18" charset="0"/>
              </a:rPr>
              <a:t> frames.</a:t>
            </a:r>
          </a:p>
          <a:p>
            <a:endParaRPr lang="en-US"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Syntax:</a:t>
            </a:r>
            <a:r>
              <a:rPr lang="en-US" sz="2000" dirty="0">
                <a:latin typeface="Times New Roman" pitchFamily="18" charset="0"/>
                <a:cs typeface="Times New Roman" pitchFamily="18" charset="0"/>
              </a:rPr>
              <a:t>&lt;frameset&gt;...........&lt;/frameset&gt;</a:t>
            </a:r>
          </a:p>
          <a:p>
            <a:endParaRPr lang="en-US" sz="2000" b="1" dirty="0">
              <a:solidFill>
                <a:srgbClr val="FF0000"/>
              </a:solidFill>
              <a:latin typeface="Times New Roman" pitchFamily="18" charset="0"/>
              <a:cs typeface="Times New Roman" pitchFamily="18" charset="0"/>
            </a:endParaRPr>
          </a:p>
          <a:p>
            <a:r>
              <a:rPr lang="en-US" sz="2000" b="1" dirty="0">
                <a:solidFill>
                  <a:srgbClr val="FF0000"/>
                </a:solidFill>
                <a:latin typeface="Times New Roman" pitchFamily="18" charset="0"/>
                <a:cs typeface="Times New Roman" pitchFamily="18" charset="0"/>
              </a:rPr>
              <a:t>&lt;frame&gt; tag</a:t>
            </a:r>
            <a:r>
              <a:rPr lang="en-US" sz="2000" dirty="0">
                <a:latin typeface="Times New Roman" pitchFamily="18" charset="0"/>
                <a:cs typeface="Times New Roman" pitchFamily="18" charset="0"/>
              </a:rPr>
              <a:t>&lt;frame&gt; tag is used to define a frame within a &lt;frameset&gt; tag.</a:t>
            </a:r>
          </a:p>
          <a:p>
            <a:endParaRPr lang="en-US" sz="2000" dirty="0">
              <a:latin typeface="Times New Roman" pitchFamily="18" charset="0"/>
              <a:cs typeface="Times New Roman" pitchFamily="18" charset="0"/>
            </a:endParaRPr>
          </a:p>
          <a:p>
            <a:r>
              <a:rPr lang="en-US" sz="2000" dirty="0">
                <a:latin typeface="Times New Roman" pitchFamily="18" charset="0"/>
                <a:cs typeface="Times New Roman" pitchFamily="18" charset="0"/>
              </a:rPr>
              <a:t>A frame should be used within a &lt;frameset&gt; tag.</a:t>
            </a:r>
          </a:p>
          <a:p>
            <a:endParaRPr lang="en-US" sz="2000" b="1" dirty="0">
              <a:latin typeface="Times New Roman" pitchFamily="18" charset="0"/>
              <a:cs typeface="Times New Roman" pitchFamily="18" charset="0"/>
            </a:endParaRPr>
          </a:p>
          <a:p>
            <a:r>
              <a:rPr lang="en-US" sz="2000" b="1" dirty="0">
                <a:latin typeface="Times New Roman" pitchFamily="18" charset="0"/>
                <a:cs typeface="Times New Roman" pitchFamily="18" charset="0"/>
              </a:rPr>
              <a:t>Syntax:</a:t>
            </a:r>
            <a:r>
              <a:rPr lang="en-US" sz="2000" dirty="0">
                <a:latin typeface="Times New Roman" pitchFamily="18" charset="0"/>
                <a:cs typeface="Times New Roman" pitchFamily="18" charset="0"/>
              </a:rPr>
              <a:t>&lt;frame </a:t>
            </a:r>
            <a:r>
              <a:rPr lang="en-US" sz="2000" dirty="0" err="1">
                <a:latin typeface="Times New Roman" pitchFamily="18" charset="0"/>
                <a:cs typeface="Times New Roman" pitchFamily="18" charset="0"/>
              </a:rPr>
              <a:t>src</a:t>
            </a:r>
            <a:r>
              <a:rPr lang="en-US" sz="2000" dirty="0">
                <a:latin typeface="Times New Roman" pitchFamily="18" charset="0"/>
                <a:cs typeface="Times New Roman" pitchFamily="18" charset="0"/>
              </a:rPr>
              <a:t>=”frm1.htm”&gt;</a:t>
            </a:r>
            <a:br>
              <a:rPr lang="en-US" sz="2000" dirty="0">
                <a:latin typeface="Times New Roman" pitchFamily="18" charset="0"/>
                <a:cs typeface="Times New Roman" pitchFamily="18" charset="0"/>
              </a:rPr>
            </a:br>
            <a:endParaRPr lang="en-US" sz="2000"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fld id="{ED5D5CF3-84BB-4C68-8C5B-4DD0A59357C2}" type="datetime1">
              <a:rPr lang="en-US" smtClean="0"/>
              <a:pPr/>
              <a:t>1/14/2025</a:t>
            </a:fld>
            <a:endParaRPr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HTML Frame</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3" action="ppaction://hlinkfile"/>
              </a:rPr>
              <a:t>eg</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334000"/>
          </a:xfrm>
        </p:spPr>
        <p:txBody>
          <a:bodyPr>
            <a:noAutofit/>
          </a:bodyPr>
          <a:lstStyle/>
          <a:p>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&lt;frameset cols="50%,50%"&gt;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&lt;frame </a:t>
            </a:r>
            <a:r>
              <a:rPr lang="en-US" sz="2400" dirty="0" err="1">
                <a:latin typeface="Times New Roman" pitchFamily="18" charset="0"/>
                <a:cs typeface="Times New Roman" pitchFamily="18" charset="0"/>
              </a:rPr>
              <a:t>src</a:t>
            </a:r>
            <a:r>
              <a:rPr lang="en-US" sz="2400" dirty="0">
                <a:latin typeface="Times New Roman" pitchFamily="18" charset="0"/>
                <a:cs typeface="Times New Roman" pitchFamily="18" charset="0"/>
              </a:rPr>
              <a:t>="http://www.careerride.com/test-login.aspx" &gt;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&lt;frame </a:t>
            </a:r>
            <a:r>
              <a:rPr lang="en-US" sz="2400" dirty="0" err="1">
                <a:latin typeface="Times New Roman" pitchFamily="18" charset="0"/>
                <a:cs typeface="Times New Roman" pitchFamily="18" charset="0"/>
              </a:rPr>
              <a:t>src</a:t>
            </a:r>
            <a:r>
              <a:rPr lang="en-US" sz="2400" dirty="0">
                <a:latin typeface="Times New Roman" pitchFamily="18" charset="0"/>
                <a:cs typeface="Times New Roman" pitchFamily="18" charset="0"/>
              </a:rPr>
              <a:t>="http://careerride.com/" &gt;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&lt;/frameset&gt; </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sp>
        <p:nvSpPr>
          <p:cNvPr id="5" name="Date Placeholder 4"/>
          <p:cNvSpPr>
            <a:spLocks noGrp="1"/>
          </p:cNvSpPr>
          <p:nvPr>
            <p:ph type="dt" sz="half" idx="10"/>
          </p:nvPr>
        </p:nvSpPr>
        <p:spPr/>
        <p:txBody>
          <a:bodyPr/>
          <a:lstStyle/>
          <a:p>
            <a:fld id="{05FF06FD-5253-4859-BD83-99332C24DAB6}" type="datetime1">
              <a:rPr lang="en-US" smtClean="0"/>
              <a:pPr/>
              <a:t>1/14/2025</a:t>
            </a:fld>
            <a:endParaRPr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Target Attribute in HTML Frame </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3" action="ppaction://hlinkfile"/>
              </a:rPr>
              <a:t>eg</a:t>
            </a: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676400"/>
            <a:ext cx="8229600" cy="4876800"/>
          </a:xfrm>
        </p:spPr>
        <p:txBody>
          <a:bodyPr>
            <a:noAutofit/>
          </a:bodyPr>
          <a:lstStyle/>
          <a:p>
            <a:r>
              <a:rPr lang="en-US" sz="2400" dirty="0">
                <a:solidFill>
                  <a:srgbClr val="FF0000"/>
                </a:solidFill>
                <a:latin typeface="Times New Roman" pitchFamily="18" charset="0"/>
                <a:cs typeface="Times New Roman" pitchFamily="18" charset="0"/>
              </a:rPr>
              <a:t>Frame_target.html</a:t>
            </a:r>
          </a:p>
          <a:p>
            <a:r>
              <a:rPr lang="en-US" sz="2400" dirty="0">
                <a:latin typeface="Times New Roman" pitchFamily="18" charset="0"/>
                <a:cs typeface="Times New Roman" pitchFamily="18" charset="0"/>
              </a:rPr>
              <a:t>&lt;frameset cols="20%,40%,40%"&gt;</a:t>
            </a:r>
          </a:p>
          <a:p>
            <a:r>
              <a:rPr lang="en-US" sz="2400" dirty="0">
                <a:latin typeface="Times New Roman" pitchFamily="18" charset="0"/>
                <a:cs typeface="Times New Roman" pitchFamily="18" charset="0"/>
              </a:rPr>
              <a:t>          &lt;frame </a:t>
            </a:r>
            <a:r>
              <a:rPr lang="en-US" sz="2400" dirty="0" err="1">
                <a:latin typeface="Times New Roman" pitchFamily="18" charset="0"/>
                <a:cs typeface="Times New Roman" pitchFamily="18" charset="0"/>
              </a:rPr>
              <a:t>src</a:t>
            </a:r>
            <a:r>
              <a:rPr lang="en-US" sz="2400" dirty="0">
                <a:latin typeface="Times New Roman" pitchFamily="18" charset="0"/>
                <a:cs typeface="Times New Roman" pitchFamily="18" charset="0"/>
              </a:rPr>
              <a:t>="frame3.html" name="f1"&gt;</a:t>
            </a:r>
          </a:p>
          <a:p>
            <a:r>
              <a:rPr lang="en-US" sz="2400" dirty="0">
                <a:latin typeface="Times New Roman" pitchFamily="18" charset="0"/>
                <a:cs typeface="Times New Roman" pitchFamily="18" charset="0"/>
              </a:rPr>
              <a:t>          &lt;frame  name="f2" &gt;</a:t>
            </a:r>
          </a:p>
          <a:p>
            <a:r>
              <a:rPr lang="en-US" sz="2400" dirty="0">
                <a:latin typeface="Times New Roman" pitchFamily="18" charset="0"/>
                <a:cs typeface="Times New Roman" pitchFamily="18" charset="0"/>
              </a:rPr>
              <a:t>          &lt;frame  name="f3" &gt;</a:t>
            </a:r>
          </a:p>
          <a:p>
            <a:r>
              <a:rPr lang="en-US" sz="2400" dirty="0">
                <a:latin typeface="Times New Roman" pitchFamily="18" charset="0"/>
                <a:cs typeface="Times New Roman" pitchFamily="18" charset="0"/>
              </a:rPr>
              <a:t>     &lt;/frameset&gt;</a:t>
            </a:r>
          </a:p>
        </p:txBody>
      </p:sp>
      <p:sp>
        <p:nvSpPr>
          <p:cNvPr id="5" name="Date Placeholder 4"/>
          <p:cNvSpPr>
            <a:spLocks noGrp="1"/>
          </p:cNvSpPr>
          <p:nvPr>
            <p:ph type="dt" sz="half" idx="10"/>
          </p:nvPr>
        </p:nvSpPr>
        <p:spPr/>
        <p:txBody>
          <a:bodyPr/>
          <a:lstStyle/>
          <a:p>
            <a:fld id="{0A280796-BF41-4C40-9533-2A28DD5518E2}" type="datetime1">
              <a:rPr lang="en-US" smtClean="0"/>
              <a:pPr/>
              <a:t>1/14/2025</a:t>
            </a:fld>
            <a:endParaRPr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br>
              <a:rPr lang="en-US" sz="3600" b="1" dirty="0">
                <a:latin typeface="Times New Roman" pitchFamily="18" charset="0"/>
                <a:cs typeface="Times New Roman" pitchFamily="18" charset="0"/>
              </a:rPr>
            </a:br>
            <a:br>
              <a:rPr lang="en-US" sz="3600" b="1" dirty="0">
                <a:latin typeface="Times New Roman" pitchFamily="18" charset="0"/>
                <a:cs typeface="Times New Roman" pitchFamily="18" charset="0"/>
              </a:rPr>
            </a:br>
            <a:r>
              <a:rPr lang="en-US" sz="3600" b="1" dirty="0">
                <a:latin typeface="Times New Roman" pitchFamily="18" charset="0"/>
                <a:cs typeface="Times New Roman" pitchFamily="18" charset="0"/>
              </a:rPr>
              <a:t>Target attribute in HTML Frame </a:t>
            </a:r>
            <a:br>
              <a:rPr lang="en-US" sz="3600" b="1" dirty="0">
                <a:latin typeface="Times New Roman" pitchFamily="18" charset="0"/>
                <a:cs typeface="Times New Roman" pitchFamily="18" charset="0"/>
              </a:rPr>
            </a:br>
            <a:r>
              <a:rPr lang="en-US" sz="3600" b="1" dirty="0" err="1">
                <a:latin typeface="Times New Roman" pitchFamily="18" charset="0"/>
                <a:cs typeface="Times New Roman" pitchFamily="18" charset="0"/>
                <a:hlinkClick r:id="rId3" action="ppaction://hlinkfile"/>
              </a:rPr>
              <a:t>eg</a:t>
            </a:r>
            <a:br>
              <a:rPr lang="en-US" sz="3600" b="1" dirty="0">
                <a:latin typeface="Times New Roman" pitchFamily="18" charset="0"/>
                <a:cs typeface="Times New Roman" pitchFamily="18" charset="0"/>
              </a:rPr>
            </a:br>
            <a:r>
              <a:rPr lang="en-US" sz="3600" b="1" dirty="0">
                <a:latin typeface="Times New Roman" pitchFamily="18" charset="0"/>
                <a:cs typeface="Times New Roman" pitchFamily="18" charset="0"/>
              </a:rPr>
              <a:t>+</a:t>
            </a:r>
            <a:br>
              <a:rPr lang="en-US" sz="3600" b="1"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334000"/>
          </a:xfrm>
        </p:spPr>
        <p:txBody>
          <a:bodyPr>
            <a:noAutofit/>
          </a:bodyPr>
          <a:lstStyle/>
          <a:p>
            <a:r>
              <a:rPr lang="en-US" sz="2400" dirty="0">
                <a:solidFill>
                  <a:srgbClr val="FF0000"/>
                </a:solidFill>
                <a:latin typeface="Times New Roman" pitchFamily="18" charset="0"/>
                <a:cs typeface="Times New Roman" pitchFamily="18" charset="0"/>
              </a:rPr>
              <a:t>Frame3.html</a:t>
            </a:r>
          </a:p>
          <a:p>
            <a:r>
              <a:rPr lang="en-US" sz="2400" dirty="0">
                <a:latin typeface="Times New Roman" pitchFamily="18" charset="0"/>
                <a:cs typeface="Times New Roman" pitchFamily="18" charset="0"/>
              </a:rPr>
              <a:t>&lt;html&gt;</a:t>
            </a:r>
          </a:p>
          <a:p>
            <a:r>
              <a:rPr lang="en-US" sz="2400" dirty="0">
                <a:latin typeface="Times New Roman" pitchFamily="18" charset="0"/>
                <a:cs typeface="Times New Roman" pitchFamily="18" charset="0"/>
              </a:rPr>
              <a:t>&lt;body&gt;</a:t>
            </a:r>
          </a:p>
          <a:p>
            <a:r>
              <a:rPr lang="en-US" sz="2400" dirty="0">
                <a:latin typeface="Times New Roman" pitchFamily="18" charset="0"/>
                <a:cs typeface="Times New Roman" pitchFamily="18" charset="0"/>
              </a:rPr>
              <a:t>&lt;a </a:t>
            </a:r>
            <a:r>
              <a:rPr lang="en-US" sz="2400" dirty="0" err="1">
                <a:latin typeface="Times New Roman" pitchFamily="18" charset="0"/>
                <a:cs typeface="Times New Roman" pitchFamily="18" charset="0"/>
              </a:rPr>
              <a:t>href</a:t>
            </a:r>
            <a:r>
              <a:rPr lang="en-US" sz="2400" dirty="0">
                <a:latin typeface="Times New Roman" pitchFamily="18" charset="0"/>
                <a:cs typeface="Times New Roman" pitchFamily="18" charset="0"/>
              </a:rPr>
              <a:t>="table.html" target="f2" &gt;SE&lt;/a&gt;</a:t>
            </a:r>
          </a:p>
          <a:p>
            <a:r>
              <a:rPr lang="en-US" sz="2400" dirty="0">
                <a:latin typeface="Times New Roman" pitchFamily="18" charset="0"/>
                <a:cs typeface="Times New Roman" pitchFamily="18" charset="0"/>
              </a:rPr>
              <a:t>&lt;a </a:t>
            </a:r>
            <a:r>
              <a:rPr lang="en-US" sz="2400" dirty="0" err="1">
                <a:latin typeface="Times New Roman" pitchFamily="18" charset="0"/>
                <a:cs typeface="Times New Roman" pitchFamily="18" charset="0"/>
              </a:rPr>
              <a:t>href</a:t>
            </a:r>
            <a:r>
              <a:rPr lang="en-US" sz="2400" dirty="0">
                <a:latin typeface="Times New Roman" pitchFamily="18" charset="0"/>
                <a:cs typeface="Times New Roman" pitchFamily="18" charset="0"/>
              </a:rPr>
              <a:t>="table_span.html" target=“f3"&gt;TE&lt;/a&gt;</a:t>
            </a:r>
          </a:p>
          <a:p>
            <a:r>
              <a:rPr lang="en-US" sz="2400" dirty="0">
                <a:latin typeface="Times New Roman" pitchFamily="18" charset="0"/>
                <a:cs typeface="Times New Roman" pitchFamily="18" charset="0"/>
              </a:rPr>
              <a:t>&lt;/body&gt;</a:t>
            </a:r>
          </a:p>
        </p:txBody>
      </p:sp>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Arial" charset="0"/>
              </a:rPr>
              <a:t>Output:</a:t>
            </a:r>
            <a:br>
              <a:rPr kumimoji="0" lang="en-US" sz="1800" b="0" i="0" u="none" strike="noStrike" cap="none" normalizeH="0" baseline="0">
                <a:ln>
                  <a:noFill/>
                </a:ln>
                <a:solidFill>
                  <a:schemeClr val="tx1"/>
                </a:solidFill>
                <a:effectLst/>
                <a:latin typeface="Arial" charset="0"/>
                <a:cs typeface="Arial" charset="0"/>
              </a:rPr>
            </a:br>
            <a:r>
              <a:rPr kumimoji="0" lang="en-US" sz="1800" b="0" i="0" u="none" strike="noStrike" cap="none" normalizeH="0" baseline="0">
                <a:ln>
                  <a:noFill/>
                </a:ln>
                <a:solidFill>
                  <a:schemeClr val="tx1"/>
                </a:solidFill>
                <a:effectLst/>
                <a:latin typeface="Arial" charset="0"/>
                <a:cs typeface="Arial" charset="0"/>
              </a:rPr>
              <a:t>  </a:t>
            </a:r>
            <a:r>
              <a:rPr kumimoji="0" lang="en-US" sz="91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cs typeface="Arial" charset="0"/>
            </a:endParaRPr>
          </a:p>
        </p:txBody>
      </p:sp>
      <p:sp>
        <p:nvSpPr>
          <p:cNvPr id="5" name="Date Placeholder 4"/>
          <p:cNvSpPr>
            <a:spLocks noGrp="1"/>
          </p:cNvSpPr>
          <p:nvPr>
            <p:ph type="dt" sz="half" idx="10"/>
          </p:nvPr>
        </p:nvSpPr>
        <p:spPr/>
        <p:txBody>
          <a:bodyPr/>
          <a:lstStyle/>
          <a:p>
            <a:fld id="{6FE7B185-1A61-4AB0-ACEF-D95B8B64EF2A}" type="datetime1">
              <a:rPr lang="en-US" smtClean="0"/>
              <a:pPr/>
              <a:t>1/14/2025</a:t>
            </a:fld>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639762"/>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HTML Frame</a:t>
            </a:r>
            <a:br>
              <a:rPr lang="en-US" sz="2800" b="1" dirty="0">
                <a:latin typeface="Times New Roman" pitchFamily="18" charset="0"/>
                <a:cs typeface="Times New Roman" pitchFamily="18" charset="0"/>
              </a:rPr>
            </a:br>
            <a:r>
              <a:rPr lang="en-US" sz="2800" b="1" dirty="0" err="1">
                <a:latin typeface="Times New Roman" pitchFamily="18" charset="0"/>
                <a:cs typeface="Times New Roman" pitchFamily="18" charset="0"/>
                <a:hlinkClick r:id="rId3" action="ppaction://hlinkfile"/>
              </a:rPr>
              <a:t>eg</a:t>
            </a: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a:t>
            </a: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33400"/>
          </a:xfrm>
        </p:spPr>
        <p:txBody>
          <a:bodyPr>
            <a:noAutofit/>
          </a:bodyPr>
          <a:lstStyle/>
          <a:p>
            <a:r>
              <a:rPr lang="en-US" sz="2400" b="1" dirty="0">
                <a:latin typeface="Times New Roman" pitchFamily="18" charset="0"/>
                <a:cs typeface="Times New Roman" pitchFamily="18" charset="0"/>
              </a:rPr>
              <a:t>&lt;frameset&gt; Tag Attributes: </a:t>
            </a:r>
            <a:br>
              <a:rPr lang="en-US" sz="2400" dirty="0">
                <a:latin typeface="Times New Roman" pitchFamily="18" charset="0"/>
                <a:cs typeface="Times New Roman" pitchFamily="18" charset="0"/>
              </a:rPr>
            </a:br>
            <a:endParaRPr lang="en-US" sz="2400" dirty="0">
              <a:latin typeface="Times New Roman" pitchFamily="18" charset="0"/>
              <a:cs typeface="Times New Roman" pitchFamily="18" charset="0"/>
            </a:endParaRPr>
          </a:p>
        </p:txBody>
      </p:sp>
      <p:graphicFrame>
        <p:nvGraphicFramePr>
          <p:cNvPr id="5" name="Table 4"/>
          <p:cNvGraphicFramePr>
            <a:graphicFrameLocks noGrp="1"/>
          </p:cNvGraphicFramePr>
          <p:nvPr/>
        </p:nvGraphicFramePr>
        <p:xfrm>
          <a:off x="228600" y="1636636"/>
          <a:ext cx="8382000" cy="5171322"/>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532688">
                <a:tc>
                  <a:txBody>
                    <a:bodyPr/>
                    <a:lstStyle/>
                    <a:p>
                      <a:pPr algn="just"/>
                      <a:r>
                        <a:rPr lang="en-US" sz="2400" dirty="0">
                          <a:latin typeface="Times New Roman" pitchFamily="18" charset="0"/>
                          <a:cs typeface="Times New Roman" pitchFamily="18" charset="0"/>
                        </a:rPr>
                        <a:t>Attributes</a:t>
                      </a:r>
                    </a:p>
                  </a:txBody>
                  <a:tcPr anchor="ctr"/>
                </a:tc>
                <a:tc>
                  <a:txBody>
                    <a:bodyPr/>
                    <a:lstStyle/>
                    <a:p>
                      <a:pPr algn="just"/>
                      <a:r>
                        <a:rPr lang="en-US" sz="2400">
                          <a:latin typeface="Times New Roman" pitchFamily="18" charset="0"/>
                          <a:cs typeface="Times New Roman" pitchFamily="18" charset="0"/>
                        </a:rPr>
                        <a:t>Description</a:t>
                      </a:r>
                    </a:p>
                  </a:txBody>
                  <a:tcPr anchor="ctr"/>
                </a:tc>
                <a:extLst>
                  <a:ext uri="{0D108BD9-81ED-4DB2-BD59-A6C34878D82A}">
                    <a16:rowId xmlns:a16="http://schemas.microsoft.com/office/drawing/2014/main" val="10000"/>
                  </a:ext>
                </a:extLst>
              </a:tr>
              <a:tr h="919434">
                <a:tc>
                  <a:txBody>
                    <a:bodyPr/>
                    <a:lstStyle/>
                    <a:p>
                      <a:pPr algn="just"/>
                      <a:r>
                        <a:rPr lang="en-US" sz="2400">
                          <a:latin typeface="Times New Roman" pitchFamily="18" charset="0"/>
                          <a:cs typeface="Times New Roman" pitchFamily="18" charset="0"/>
                        </a:rPr>
                        <a:t>cols (Columns)</a:t>
                      </a:r>
                    </a:p>
                  </a:txBody>
                  <a:tcPr anchor="ctr"/>
                </a:tc>
                <a:tc>
                  <a:txBody>
                    <a:bodyPr/>
                    <a:lstStyle/>
                    <a:p>
                      <a:pPr algn="just"/>
                      <a:r>
                        <a:rPr lang="en-US" sz="2400" dirty="0">
                          <a:latin typeface="Times New Roman" pitchFamily="18" charset="0"/>
                          <a:cs typeface="Times New Roman" pitchFamily="18" charset="0"/>
                        </a:rPr>
                        <a:t>It specifies how many columns are to be contained in the frameset and the size of each column.</a:t>
                      </a:r>
                    </a:p>
                  </a:txBody>
                  <a:tcPr anchor="ctr"/>
                </a:tc>
                <a:extLst>
                  <a:ext uri="{0D108BD9-81ED-4DB2-BD59-A6C34878D82A}">
                    <a16:rowId xmlns:a16="http://schemas.microsoft.com/office/drawing/2014/main" val="10001"/>
                  </a:ext>
                </a:extLst>
              </a:tr>
              <a:tr h="532688">
                <a:tc>
                  <a:txBody>
                    <a:bodyPr/>
                    <a:lstStyle/>
                    <a:p>
                      <a:pPr algn="just"/>
                      <a:r>
                        <a:rPr lang="en-US" sz="2400">
                          <a:latin typeface="Times New Roman" pitchFamily="18" charset="0"/>
                          <a:cs typeface="Times New Roman" pitchFamily="18" charset="0"/>
                        </a:rPr>
                        <a:t>rows</a:t>
                      </a:r>
                    </a:p>
                  </a:txBody>
                  <a:tcPr anchor="ctr"/>
                </a:tc>
                <a:tc>
                  <a:txBody>
                    <a:bodyPr/>
                    <a:lstStyle/>
                    <a:p>
                      <a:pPr algn="just"/>
                      <a:r>
                        <a:rPr lang="en-US" sz="2400" dirty="0">
                          <a:latin typeface="Times New Roman" pitchFamily="18" charset="0"/>
                          <a:cs typeface="Times New Roman" pitchFamily="18" charset="0"/>
                        </a:rPr>
                        <a:t>It is used to specify the number of rows in the frameset.</a:t>
                      </a:r>
                    </a:p>
                  </a:txBody>
                  <a:tcPr anchor="ctr"/>
                </a:tc>
                <a:extLst>
                  <a:ext uri="{0D108BD9-81ED-4DB2-BD59-A6C34878D82A}">
                    <a16:rowId xmlns:a16="http://schemas.microsoft.com/office/drawing/2014/main" val="10002"/>
                  </a:ext>
                </a:extLst>
              </a:tr>
              <a:tr h="919434">
                <a:tc>
                  <a:txBody>
                    <a:bodyPr/>
                    <a:lstStyle/>
                    <a:p>
                      <a:pPr algn="just"/>
                      <a:r>
                        <a:rPr lang="en-US" sz="2400" dirty="0">
                          <a:latin typeface="Times New Roman" pitchFamily="18" charset="0"/>
                          <a:cs typeface="Times New Roman" pitchFamily="18" charset="0"/>
                        </a:rPr>
                        <a:t>border</a:t>
                      </a:r>
                    </a:p>
                  </a:txBody>
                  <a:tcPr anchor="ctr"/>
                </a:tc>
                <a:tc>
                  <a:txBody>
                    <a:bodyPr/>
                    <a:lstStyle/>
                    <a:p>
                      <a:pPr algn="just"/>
                      <a:r>
                        <a:rPr lang="en-US" sz="2400">
                          <a:latin typeface="Times New Roman" pitchFamily="18" charset="0"/>
                          <a:cs typeface="Times New Roman" pitchFamily="18" charset="0"/>
                        </a:rPr>
                        <a:t>It specifies the width of the border of each frame in pixels. For example; border = “5”. A value of zero means no border.</a:t>
                      </a:r>
                    </a:p>
                  </a:txBody>
                  <a:tcPr anchor="ctr"/>
                </a:tc>
                <a:extLst>
                  <a:ext uri="{0D108BD9-81ED-4DB2-BD59-A6C34878D82A}">
                    <a16:rowId xmlns:a16="http://schemas.microsoft.com/office/drawing/2014/main" val="10003"/>
                  </a:ext>
                </a:extLst>
              </a:tr>
              <a:tr h="1707520">
                <a:tc>
                  <a:txBody>
                    <a:bodyPr/>
                    <a:lstStyle/>
                    <a:p>
                      <a:pPr algn="just"/>
                      <a:r>
                        <a:rPr lang="en-US" sz="2400" dirty="0" err="1">
                          <a:latin typeface="Times New Roman" pitchFamily="18" charset="0"/>
                          <a:cs typeface="Times New Roman" pitchFamily="18" charset="0"/>
                        </a:rPr>
                        <a:t>framespacing</a:t>
                      </a:r>
                      <a:endParaRPr lang="en-US" sz="2400" dirty="0">
                        <a:latin typeface="Times New Roman" pitchFamily="18" charset="0"/>
                        <a:cs typeface="Times New Roman" pitchFamily="18" charset="0"/>
                      </a:endParaRPr>
                    </a:p>
                  </a:txBody>
                  <a:tcPr anchor="ctr"/>
                </a:tc>
                <a:tc>
                  <a:txBody>
                    <a:bodyPr/>
                    <a:lstStyle/>
                    <a:p>
                      <a:pPr algn="just"/>
                      <a:r>
                        <a:rPr lang="en-US" sz="2400" dirty="0">
                          <a:latin typeface="Times New Roman" pitchFamily="18" charset="0"/>
                          <a:cs typeface="Times New Roman" pitchFamily="18" charset="0"/>
                        </a:rPr>
                        <a:t>It specifies the amount of space between frames in a frameset. It can take any integer value. For example; frame spacing = “10” means there should be 10 pixels spacing between each frame.</a:t>
                      </a:r>
                    </a:p>
                  </a:txBody>
                  <a:tcPr anchor="ctr"/>
                </a:tc>
                <a:extLst>
                  <a:ext uri="{0D108BD9-81ED-4DB2-BD59-A6C34878D82A}">
                    <a16:rowId xmlns:a16="http://schemas.microsoft.com/office/drawing/2014/main" val="10004"/>
                  </a:ext>
                </a:extLst>
              </a:tr>
            </a:tbl>
          </a:graphicData>
        </a:graphic>
      </p:graphicFrame>
      <p:sp>
        <p:nvSpPr>
          <p:cNvPr id="6" name="Date Placeholder 5"/>
          <p:cNvSpPr>
            <a:spLocks noGrp="1"/>
          </p:cNvSpPr>
          <p:nvPr>
            <p:ph type="dt" sz="half" idx="10"/>
          </p:nvPr>
        </p:nvSpPr>
        <p:spPr/>
        <p:txBody>
          <a:bodyPr/>
          <a:lstStyle/>
          <a:p>
            <a:fld id="{ACCDDD06-72C3-4757-B966-75F841C38E3D}" type="datetime1">
              <a:rPr lang="en-US" smtClean="0"/>
              <a:pPr/>
              <a:t>1/14/2025</a:t>
            </a:fld>
            <a:endParaRPr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r>
              <a:rPr lang="en-US" sz="2800" b="1" dirty="0">
                <a:latin typeface="Times New Roman" pitchFamily="18" charset="0"/>
                <a:cs typeface="Times New Roman" pitchFamily="18" charset="0"/>
              </a:rPr>
              <a:t>HTML Form</a:t>
            </a: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br>
              <a:rPr lang="en-US" sz="2800" b="1" dirty="0">
                <a:latin typeface="Times New Roman" pitchFamily="18" charset="0"/>
                <a:cs typeface="Times New Roman" pitchFamily="18" charset="0"/>
              </a:rPr>
            </a:br>
            <a:endParaRPr lang="en-US" sz="28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5257800"/>
          </a:xfrm>
        </p:spPr>
        <p:txBody>
          <a:bodyPr>
            <a:noAutofit/>
          </a:bodyPr>
          <a:lstStyle/>
          <a:p>
            <a:r>
              <a:rPr lang="en-US" sz="2400" dirty="0">
                <a:latin typeface="Times New Roman" pitchFamily="18" charset="0"/>
                <a:cs typeface="Times New Roman" pitchFamily="18" charset="0"/>
              </a:rPr>
              <a:t>Form is a part of web page.</a:t>
            </a:r>
          </a:p>
          <a:p>
            <a:r>
              <a:rPr lang="en-US" sz="2400" dirty="0">
                <a:latin typeface="Times New Roman" pitchFamily="18" charset="0"/>
                <a:cs typeface="Times New Roman" pitchFamily="18" charset="0"/>
              </a:rPr>
              <a:t>It is used to </a:t>
            </a:r>
            <a:r>
              <a:rPr lang="en-US" sz="2400" dirty="0">
                <a:solidFill>
                  <a:srgbClr val="FF0000"/>
                </a:solidFill>
                <a:latin typeface="Times New Roman" pitchFamily="18" charset="0"/>
                <a:cs typeface="Times New Roman" pitchFamily="18" charset="0"/>
              </a:rPr>
              <a:t>collect user input through</a:t>
            </a:r>
            <a:r>
              <a:rPr lang="en-US" sz="2400" dirty="0">
                <a:latin typeface="Times New Roman" pitchFamily="18" charset="0"/>
                <a:cs typeface="Times New Roman" pitchFamily="18" charset="0"/>
              </a:rPr>
              <a:t> elements like </a:t>
            </a:r>
          </a:p>
          <a:p>
            <a:pPr lvl="1"/>
            <a:r>
              <a:rPr lang="en-US" sz="2000" b="1" dirty="0">
                <a:latin typeface="Times New Roman" pitchFamily="18" charset="0"/>
                <a:cs typeface="Times New Roman" pitchFamily="18" charset="0"/>
              </a:rPr>
              <a:t>text fields, check box and radio button, select option, text area, submit buttons </a:t>
            </a:r>
          </a:p>
          <a:p>
            <a:pPr lvl="1">
              <a:buNone/>
            </a:pPr>
            <a:endParaRPr lang="en-US" sz="2000" b="1" dirty="0">
              <a:latin typeface="Times New Roman" pitchFamily="18" charset="0"/>
              <a:cs typeface="Times New Roman" pitchFamily="18" charset="0"/>
            </a:endParaRPr>
          </a:p>
          <a:p>
            <a:r>
              <a:rPr lang="en-US" sz="2400" dirty="0">
                <a:latin typeface="Times New Roman" pitchFamily="18" charset="0"/>
                <a:cs typeface="Times New Roman" pitchFamily="18" charset="0"/>
              </a:rPr>
              <a:t>Form works like a container which consists of controls known as form elements.</a:t>
            </a:r>
          </a:p>
          <a:p>
            <a:endParaRPr lang="en-US" sz="2400" dirty="0">
              <a:latin typeface="Times New Roman" pitchFamily="18" charset="0"/>
              <a:cs typeface="Times New Roman" pitchFamily="18" charset="0"/>
            </a:endParaRPr>
          </a:p>
          <a:p>
            <a:r>
              <a:rPr lang="en-US" sz="2400" dirty="0">
                <a:latin typeface="Times New Roman" pitchFamily="18" charset="0"/>
                <a:cs typeface="Times New Roman" pitchFamily="18" charset="0"/>
              </a:rPr>
              <a:t>The HTML &lt;form&gt; tag is used to create an HTML form.</a:t>
            </a:r>
          </a:p>
          <a:p>
            <a:r>
              <a:rPr lang="en-US" sz="2400" b="1" dirty="0">
                <a:latin typeface="Times New Roman" pitchFamily="18" charset="0"/>
                <a:cs typeface="Times New Roman" pitchFamily="18" charset="0"/>
              </a:rPr>
              <a:t>Syntax:</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&lt;form action="Script URL" method="GET/POST"&gt; </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    form elements land layout tags</a:t>
            </a:r>
            <a:br>
              <a:rPr lang="en-US" sz="2400" dirty="0">
                <a:latin typeface="Times New Roman" pitchFamily="18" charset="0"/>
                <a:cs typeface="Times New Roman" pitchFamily="18" charset="0"/>
              </a:rPr>
            </a:br>
            <a:r>
              <a:rPr lang="en-US" sz="2400" dirty="0">
                <a:latin typeface="Times New Roman" pitchFamily="18" charset="0"/>
                <a:cs typeface="Times New Roman" pitchFamily="18" charset="0"/>
              </a:rPr>
              <a:t>&lt;/form&gt;</a:t>
            </a:r>
          </a:p>
        </p:txBody>
      </p:sp>
      <p:sp>
        <p:nvSpPr>
          <p:cNvPr id="5" name="Date Placeholder 4"/>
          <p:cNvSpPr>
            <a:spLocks noGrp="1"/>
          </p:cNvSpPr>
          <p:nvPr>
            <p:ph type="dt" sz="half" idx="10"/>
          </p:nvPr>
        </p:nvSpPr>
        <p:spPr/>
        <p:txBody>
          <a:bodyPr/>
          <a:lstStyle/>
          <a:p>
            <a:fld id="{7E211883-F7A3-4D5B-AAB4-022ECCACF63B}" type="datetime1">
              <a:rPr lang="en-US" smtClean="0"/>
              <a:pPr/>
              <a:t>1/14/2025</a:t>
            </a:fld>
            <a:endParaRPr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br>
              <a:rPr lang="en-US" sz="3600" b="1" dirty="0">
                <a:latin typeface="Times New Roman" pitchFamily="18" charset="0"/>
                <a:cs typeface="Times New Roman" pitchFamily="18" charset="0"/>
              </a:rPr>
            </a:br>
            <a:br>
              <a:rPr lang="en-US" sz="3600" b="1" dirty="0">
                <a:latin typeface="Times New Roman" pitchFamily="18" charset="0"/>
                <a:cs typeface="Times New Roman" pitchFamily="18" charset="0"/>
              </a:rPr>
            </a:br>
            <a:r>
              <a:rPr lang="en-US" sz="3600" b="1" dirty="0">
                <a:latin typeface="Times New Roman" pitchFamily="18" charset="0"/>
                <a:cs typeface="Times New Roman" pitchFamily="18" charset="0"/>
              </a:rPr>
              <a:t>HTML Form</a:t>
            </a:r>
            <a:br>
              <a:rPr lang="en-US" sz="3600" b="1" dirty="0">
                <a:latin typeface="Times New Roman" pitchFamily="18" charset="0"/>
                <a:cs typeface="Times New Roman" pitchFamily="18" charset="0"/>
              </a:rPr>
            </a:br>
            <a:br>
              <a:rPr lang="en-US" sz="3600" b="1" dirty="0">
                <a:latin typeface="Times New Roman" pitchFamily="18" charset="0"/>
                <a:cs typeface="Times New Roman" pitchFamily="18" charset="0"/>
              </a:rPr>
            </a:br>
            <a:r>
              <a:rPr lang="en-US" sz="3600" b="1" dirty="0">
                <a:latin typeface="Times New Roman" pitchFamily="18" charset="0"/>
                <a:cs typeface="Times New Roman" pitchFamily="18" charset="0"/>
              </a:rPr>
              <a:t>+</a:t>
            </a:r>
            <a:br>
              <a:rPr lang="en-US" sz="3600" b="1"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graphicFrame>
        <p:nvGraphicFramePr>
          <p:cNvPr id="5" name="Content Placeholder 4"/>
          <p:cNvGraphicFramePr>
            <a:graphicFrameLocks noGrp="1"/>
          </p:cNvGraphicFramePr>
          <p:nvPr>
            <p:ph idx="1"/>
          </p:nvPr>
        </p:nvGraphicFramePr>
        <p:xfrm>
          <a:off x="457200" y="2133600"/>
          <a:ext cx="8229600" cy="301752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6172200">
                  <a:extLst>
                    <a:ext uri="{9D8B030D-6E8A-4147-A177-3AD203B41FA5}">
                      <a16:colId xmlns:a16="http://schemas.microsoft.com/office/drawing/2014/main" val="20001"/>
                    </a:ext>
                  </a:extLst>
                </a:gridCol>
              </a:tblGrid>
              <a:tr h="370840">
                <a:tc>
                  <a:txBody>
                    <a:bodyPr/>
                    <a:lstStyle/>
                    <a:p>
                      <a:r>
                        <a:rPr lang="en-US" sz="2400" dirty="0">
                          <a:latin typeface="Times New Roman" pitchFamily="18" charset="0"/>
                          <a:cs typeface="Times New Roman" pitchFamily="18" charset="0"/>
                        </a:rPr>
                        <a:t>Attribute</a:t>
                      </a:r>
                    </a:p>
                  </a:txBody>
                  <a:tcPr anchor="ctr"/>
                </a:tc>
                <a:tc>
                  <a:txBody>
                    <a:bodyPr/>
                    <a:lstStyle/>
                    <a:p>
                      <a:r>
                        <a:rPr lang="en-US" sz="2400">
                          <a:latin typeface="Times New Roman" pitchFamily="18" charset="0"/>
                          <a:cs typeface="Times New Roman" pitchFamily="18" charset="0"/>
                        </a:rPr>
                        <a:t>Description</a:t>
                      </a:r>
                    </a:p>
                  </a:txBody>
                  <a:tcPr anchor="ctr"/>
                </a:tc>
                <a:extLst>
                  <a:ext uri="{0D108BD9-81ED-4DB2-BD59-A6C34878D82A}">
                    <a16:rowId xmlns:a16="http://schemas.microsoft.com/office/drawing/2014/main" val="10000"/>
                  </a:ext>
                </a:extLst>
              </a:tr>
              <a:tr h="370840">
                <a:tc>
                  <a:txBody>
                    <a:bodyPr/>
                    <a:lstStyle/>
                    <a:p>
                      <a:r>
                        <a:rPr lang="en-US" sz="2400">
                          <a:latin typeface="Times New Roman" pitchFamily="18" charset="0"/>
                          <a:cs typeface="Times New Roman" pitchFamily="18" charset="0"/>
                        </a:rPr>
                        <a:t>action</a:t>
                      </a:r>
                    </a:p>
                  </a:txBody>
                  <a:tcPr anchor="ctr"/>
                </a:tc>
                <a:tc>
                  <a:txBody>
                    <a:bodyPr/>
                    <a:lstStyle/>
                    <a:p>
                      <a:r>
                        <a:rPr lang="en-US" sz="2400">
                          <a:latin typeface="Times New Roman" pitchFamily="18" charset="0"/>
                          <a:cs typeface="Times New Roman" pitchFamily="18" charset="0"/>
                        </a:rPr>
                        <a:t>Specifies the encoding of the submitted data.</a:t>
                      </a:r>
                    </a:p>
                  </a:txBody>
                  <a:tcPr anchor="ctr"/>
                </a:tc>
                <a:extLst>
                  <a:ext uri="{0D108BD9-81ED-4DB2-BD59-A6C34878D82A}">
                    <a16:rowId xmlns:a16="http://schemas.microsoft.com/office/drawing/2014/main" val="10001"/>
                  </a:ext>
                </a:extLst>
              </a:tr>
              <a:tr h="370840">
                <a:tc>
                  <a:txBody>
                    <a:bodyPr/>
                    <a:lstStyle/>
                    <a:p>
                      <a:r>
                        <a:rPr lang="en-US" sz="2400" dirty="0">
                          <a:latin typeface="Times New Roman" pitchFamily="18" charset="0"/>
                          <a:cs typeface="Times New Roman" pitchFamily="18" charset="0"/>
                        </a:rPr>
                        <a:t>method</a:t>
                      </a:r>
                    </a:p>
                  </a:txBody>
                  <a:tcPr anchor="ctr"/>
                </a:tc>
                <a:tc>
                  <a:txBody>
                    <a:bodyPr/>
                    <a:lstStyle/>
                    <a:p>
                      <a:r>
                        <a:rPr lang="en-US" sz="2400">
                          <a:latin typeface="Times New Roman" pitchFamily="18" charset="0"/>
                          <a:cs typeface="Times New Roman" pitchFamily="18" charset="0"/>
                        </a:rPr>
                        <a:t>Specify the method to be used to upload data.</a:t>
                      </a:r>
                    </a:p>
                  </a:txBody>
                  <a:tcPr anchor="ctr"/>
                </a:tc>
                <a:extLst>
                  <a:ext uri="{0D108BD9-81ED-4DB2-BD59-A6C34878D82A}">
                    <a16:rowId xmlns:a16="http://schemas.microsoft.com/office/drawing/2014/main" val="10002"/>
                  </a:ext>
                </a:extLst>
              </a:tr>
              <a:tr h="370840">
                <a:tc>
                  <a:txBody>
                    <a:bodyPr/>
                    <a:lstStyle/>
                    <a:p>
                      <a:r>
                        <a:rPr lang="en-US" sz="2400">
                          <a:latin typeface="Times New Roman" pitchFamily="18" charset="0"/>
                          <a:cs typeface="Times New Roman" pitchFamily="18" charset="0"/>
                        </a:rPr>
                        <a:t>name</a:t>
                      </a:r>
                    </a:p>
                  </a:txBody>
                  <a:tcPr anchor="ctr"/>
                </a:tc>
                <a:tc>
                  <a:txBody>
                    <a:bodyPr/>
                    <a:lstStyle/>
                    <a:p>
                      <a:r>
                        <a:rPr lang="en-US" sz="2400">
                          <a:latin typeface="Times New Roman" pitchFamily="18" charset="0"/>
                          <a:cs typeface="Times New Roman" pitchFamily="18" charset="0"/>
                        </a:rPr>
                        <a:t>Used to identify and retrieve values from each form on the web page.</a:t>
                      </a:r>
                    </a:p>
                  </a:txBody>
                  <a:tcPr anchor="ctr"/>
                </a:tc>
                <a:extLst>
                  <a:ext uri="{0D108BD9-81ED-4DB2-BD59-A6C34878D82A}">
                    <a16:rowId xmlns:a16="http://schemas.microsoft.com/office/drawing/2014/main" val="10003"/>
                  </a:ext>
                </a:extLst>
              </a:tr>
              <a:tr h="370840">
                <a:tc>
                  <a:txBody>
                    <a:bodyPr/>
                    <a:lstStyle/>
                    <a:p>
                      <a:r>
                        <a:rPr lang="en-US" sz="2400">
                          <a:latin typeface="Times New Roman" pitchFamily="18" charset="0"/>
                          <a:cs typeface="Times New Roman" pitchFamily="18" charset="0"/>
                        </a:rPr>
                        <a:t>target</a:t>
                      </a:r>
                    </a:p>
                  </a:txBody>
                  <a:tcPr anchor="ctr"/>
                </a:tc>
                <a:tc>
                  <a:txBody>
                    <a:bodyPr/>
                    <a:lstStyle/>
                    <a:p>
                      <a:r>
                        <a:rPr lang="en-US" sz="2400" dirty="0">
                          <a:latin typeface="Times New Roman" pitchFamily="18" charset="0"/>
                          <a:cs typeface="Times New Roman" pitchFamily="18" charset="0"/>
                        </a:rPr>
                        <a:t>Indicates the target of the address in the action attribute.</a:t>
                      </a:r>
                    </a:p>
                  </a:txBody>
                  <a:tcPr anchor="ctr"/>
                </a:tc>
                <a:extLst>
                  <a:ext uri="{0D108BD9-81ED-4DB2-BD59-A6C34878D82A}">
                    <a16:rowId xmlns:a16="http://schemas.microsoft.com/office/drawing/2014/main" val="10004"/>
                  </a:ext>
                </a:extLst>
              </a:tr>
            </a:tbl>
          </a:graphicData>
        </a:graphic>
      </p:graphicFrame>
      <p:sp>
        <p:nvSpPr>
          <p:cNvPr id="4" name="Date Placeholder 3"/>
          <p:cNvSpPr>
            <a:spLocks noGrp="1"/>
          </p:cNvSpPr>
          <p:nvPr>
            <p:ph type="dt" sz="half" idx="10"/>
          </p:nvPr>
        </p:nvSpPr>
        <p:spPr/>
        <p:txBody>
          <a:bodyPr/>
          <a:lstStyle/>
          <a:p>
            <a:fld id="{9B4C07A5-B40B-4E3D-9D94-61B375B28D59}" type="datetime1">
              <a:rPr lang="en-US" smtClean="0"/>
              <a:pPr/>
              <a:t>1/14/2025</a:t>
            </a:fld>
            <a:endParaRPr lang="en-US"/>
          </a:p>
        </p:txBody>
      </p:sp>
      <p:sp>
        <p:nvSpPr>
          <p:cNvPr id="6" name="Rectangle 5"/>
          <p:cNvSpPr/>
          <p:nvPr/>
        </p:nvSpPr>
        <p:spPr>
          <a:xfrm>
            <a:off x="838200" y="5638800"/>
            <a:ext cx="3515514" cy="369332"/>
          </a:xfrm>
          <a:prstGeom prst="rect">
            <a:avLst/>
          </a:prstGeom>
        </p:spPr>
        <p:txBody>
          <a:bodyPr wrap="none">
            <a:spAutoFit/>
          </a:bodyPr>
          <a:lstStyle/>
          <a:p>
            <a:r>
              <a:rPr lang="en-US" dirty="0"/>
              <a:t>&lt;form </a:t>
            </a:r>
            <a:r>
              <a:rPr lang="en-US" b="1" dirty="0"/>
              <a:t>action="/action_page.php</a:t>
            </a:r>
            <a:r>
              <a:rPr lang="en-US" dirty="0"/>
              <a:t>"&gt;</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Autofit/>
          </a:bodyPr>
          <a:lstStyle/>
          <a:p>
            <a:br>
              <a:rPr lang="en-US" sz="3600" b="1" dirty="0">
                <a:latin typeface="Times New Roman" pitchFamily="18" charset="0"/>
                <a:cs typeface="Times New Roman" pitchFamily="18" charset="0"/>
              </a:rPr>
            </a:br>
            <a:br>
              <a:rPr lang="en-US" sz="3600" b="1" dirty="0">
                <a:latin typeface="Times New Roman" pitchFamily="18" charset="0"/>
                <a:cs typeface="Times New Roman" pitchFamily="18" charset="0"/>
              </a:rPr>
            </a:br>
            <a:r>
              <a:rPr lang="en-US" sz="3600" b="1" dirty="0">
                <a:latin typeface="Times New Roman" pitchFamily="18" charset="0"/>
                <a:cs typeface="Times New Roman" pitchFamily="18" charset="0"/>
              </a:rPr>
              <a:t>HTML Form</a:t>
            </a:r>
            <a:br>
              <a:rPr lang="en-US" sz="3600" b="1" dirty="0">
                <a:latin typeface="Times New Roman" pitchFamily="18" charset="0"/>
                <a:cs typeface="Times New Roman" pitchFamily="18" charset="0"/>
              </a:rPr>
            </a:br>
            <a:r>
              <a:rPr lang="en-US" sz="3600" b="1" dirty="0" err="1">
                <a:latin typeface="Times New Roman" pitchFamily="18" charset="0"/>
                <a:cs typeface="Times New Roman" pitchFamily="18" charset="0"/>
                <a:hlinkClick r:id="rId3" action="ppaction://hlinkfile"/>
              </a:rPr>
              <a:t>eg</a:t>
            </a:r>
            <a:br>
              <a:rPr lang="en-US" sz="3600" b="1" dirty="0">
                <a:latin typeface="Times New Roman" pitchFamily="18" charset="0"/>
                <a:cs typeface="Times New Roman" pitchFamily="18" charset="0"/>
              </a:rPr>
            </a:br>
            <a:r>
              <a:rPr lang="en-US" sz="3600" b="1" dirty="0">
                <a:latin typeface="Times New Roman" pitchFamily="18" charset="0"/>
                <a:cs typeface="Times New Roman" pitchFamily="18" charset="0"/>
              </a:rPr>
              <a:t>+</a:t>
            </a:r>
            <a:br>
              <a:rPr lang="en-US" sz="3600" b="1"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5334000"/>
          </a:xfrm>
        </p:spPr>
        <p:txBody>
          <a:bodyPr>
            <a:noAutofit/>
          </a:bodyPr>
          <a:lstStyle/>
          <a:p>
            <a:r>
              <a:rPr lang="en-US" sz="2400" b="1" dirty="0">
                <a:latin typeface="Times New Roman" pitchFamily="18" charset="0"/>
                <a:cs typeface="Times New Roman" pitchFamily="18" charset="0"/>
              </a:rPr>
              <a:t>Creating text box</a:t>
            </a:r>
          </a:p>
          <a:p>
            <a:r>
              <a:rPr lang="en-US" sz="2400" dirty="0">
                <a:latin typeface="Times New Roman" pitchFamily="18" charset="0"/>
                <a:cs typeface="Times New Roman" pitchFamily="18" charset="0"/>
              </a:rPr>
              <a:t>The &lt;input&gt; tag is used to create form elements.</a:t>
            </a:r>
          </a:p>
          <a:p>
            <a:r>
              <a:rPr lang="en-US" sz="2400" dirty="0">
                <a:latin typeface="Times New Roman" pitchFamily="18" charset="0"/>
                <a:cs typeface="Times New Roman" pitchFamily="18" charset="0"/>
              </a:rPr>
              <a:t>It does not have end tag.</a:t>
            </a:r>
          </a:p>
          <a:p>
            <a:r>
              <a:rPr lang="en-US" sz="2400" b="1" dirty="0">
                <a:latin typeface="Times New Roman" pitchFamily="18" charset="0"/>
                <a:cs typeface="Times New Roman" pitchFamily="18" charset="0"/>
              </a:rPr>
              <a:t>Attributes of &lt;input&gt; tag</a:t>
            </a:r>
          </a:p>
          <a:p>
            <a:endParaRPr lang="en-US" sz="2400" dirty="0">
              <a:latin typeface="Times New Roman" pitchFamily="18" charset="0"/>
              <a:cs typeface="Times New Roman" pitchFamily="18" charset="0"/>
            </a:endParaRPr>
          </a:p>
        </p:txBody>
      </p:sp>
      <p:sp>
        <p:nvSpPr>
          <p:cNvPr id="1025" name="Rectangle 1"/>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Arial" charset="0"/>
                <a:cs typeface="Arial" charset="0"/>
              </a:rPr>
              <a:t>Output:</a:t>
            </a:r>
            <a:br>
              <a:rPr kumimoji="0" lang="en-US" sz="1800" b="0" i="0" u="none" strike="noStrike" cap="none" normalizeH="0" baseline="0">
                <a:ln>
                  <a:noFill/>
                </a:ln>
                <a:solidFill>
                  <a:schemeClr val="tx1"/>
                </a:solidFill>
                <a:effectLst/>
                <a:latin typeface="Arial" charset="0"/>
                <a:cs typeface="Arial" charset="0"/>
              </a:rPr>
            </a:br>
            <a:r>
              <a:rPr kumimoji="0" lang="en-US" sz="1800" b="0" i="0" u="none" strike="noStrike" cap="none" normalizeH="0" baseline="0">
                <a:ln>
                  <a:noFill/>
                </a:ln>
                <a:solidFill>
                  <a:schemeClr val="tx1"/>
                </a:solidFill>
                <a:effectLst/>
                <a:latin typeface="Arial" charset="0"/>
                <a:cs typeface="Arial" charset="0"/>
              </a:rPr>
              <a:t>  </a:t>
            </a:r>
            <a:r>
              <a:rPr kumimoji="0" lang="en-US" sz="9100" b="0" i="0" u="none" strike="noStrike" cap="none" normalizeH="0" baseline="0">
                <a:ln>
                  <a:noFill/>
                </a:ln>
                <a:solidFill>
                  <a:schemeClr val="tx1"/>
                </a:solidFill>
                <a:effectLst/>
                <a:latin typeface="Arial" charset="0"/>
                <a:cs typeface="Arial" charset="0"/>
              </a:rPr>
              <a:t> </a:t>
            </a:r>
            <a:endParaRPr kumimoji="0" lang="en-US" sz="1800" b="0" i="0" u="none" strike="noStrike" cap="none" normalizeH="0" baseline="0">
              <a:ln>
                <a:noFill/>
              </a:ln>
              <a:solidFill>
                <a:schemeClr val="tx1"/>
              </a:solidFill>
              <a:effectLst/>
              <a:latin typeface="Arial" charset="0"/>
              <a:cs typeface="Arial" charset="0"/>
            </a:endParaRPr>
          </a:p>
        </p:txBody>
      </p:sp>
      <p:graphicFrame>
        <p:nvGraphicFramePr>
          <p:cNvPr id="5" name="Table 4"/>
          <p:cNvGraphicFramePr>
            <a:graphicFrameLocks noGrp="1"/>
          </p:cNvGraphicFramePr>
          <p:nvPr/>
        </p:nvGraphicFramePr>
        <p:xfrm>
          <a:off x="838200" y="2971800"/>
          <a:ext cx="7467600" cy="3688080"/>
        </p:xfrm>
        <a:graphic>
          <a:graphicData uri="http://schemas.openxmlformats.org/drawingml/2006/table">
            <a:tbl>
              <a:tblPr firstRow="1" bandRow="1">
                <a:tableStyleId>{5C22544A-7EE6-4342-B048-85BDC9FD1C3A}</a:tableStyleId>
              </a:tblPr>
              <a:tblGrid>
                <a:gridCol w="1866900">
                  <a:extLst>
                    <a:ext uri="{9D8B030D-6E8A-4147-A177-3AD203B41FA5}">
                      <a16:colId xmlns:a16="http://schemas.microsoft.com/office/drawing/2014/main" val="20000"/>
                    </a:ext>
                  </a:extLst>
                </a:gridCol>
                <a:gridCol w="5600700">
                  <a:extLst>
                    <a:ext uri="{9D8B030D-6E8A-4147-A177-3AD203B41FA5}">
                      <a16:colId xmlns:a16="http://schemas.microsoft.com/office/drawing/2014/main" val="20001"/>
                    </a:ext>
                  </a:extLst>
                </a:gridCol>
              </a:tblGrid>
              <a:tr h="370840">
                <a:tc>
                  <a:txBody>
                    <a:bodyPr/>
                    <a:lstStyle/>
                    <a:p>
                      <a:r>
                        <a:rPr lang="en-US" sz="2000" dirty="0">
                          <a:latin typeface="Times New Roman" pitchFamily="18" charset="0"/>
                          <a:cs typeface="Times New Roman" pitchFamily="18" charset="0"/>
                        </a:rPr>
                        <a:t>Attribute</a:t>
                      </a:r>
                    </a:p>
                  </a:txBody>
                  <a:tcPr anchor="ctr"/>
                </a:tc>
                <a:tc>
                  <a:txBody>
                    <a:bodyPr/>
                    <a:lstStyle/>
                    <a:p>
                      <a:r>
                        <a:rPr lang="en-US" sz="2000">
                          <a:latin typeface="Times New Roman" pitchFamily="18" charset="0"/>
                          <a:cs typeface="Times New Roman" pitchFamily="18" charset="0"/>
                        </a:rPr>
                        <a:t>Description</a:t>
                      </a:r>
                    </a:p>
                  </a:txBody>
                  <a:tcPr anchor="ctr"/>
                </a:tc>
                <a:extLst>
                  <a:ext uri="{0D108BD9-81ED-4DB2-BD59-A6C34878D82A}">
                    <a16:rowId xmlns:a16="http://schemas.microsoft.com/office/drawing/2014/main" val="10000"/>
                  </a:ext>
                </a:extLst>
              </a:tr>
              <a:tr h="370840">
                <a:tc>
                  <a:txBody>
                    <a:bodyPr/>
                    <a:lstStyle/>
                    <a:p>
                      <a:r>
                        <a:rPr lang="en-US" sz="2000">
                          <a:latin typeface="Times New Roman" pitchFamily="18" charset="0"/>
                          <a:cs typeface="Times New Roman" pitchFamily="18" charset="0"/>
                        </a:rPr>
                        <a:t>Type</a:t>
                      </a:r>
                    </a:p>
                  </a:txBody>
                  <a:tcPr anchor="ctr"/>
                </a:tc>
                <a:tc>
                  <a:txBody>
                    <a:bodyPr/>
                    <a:lstStyle/>
                    <a:p>
                      <a:r>
                        <a:rPr lang="en-US" sz="2000">
                          <a:latin typeface="Times New Roman" pitchFamily="18" charset="0"/>
                          <a:cs typeface="Times New Roman" pitchFamily="18" charset="0"/>
                        </a:rPr>
                        <a:t>Specifies the type of input control.</a:t>
                      </a:r>
                    </a:p>
                  </a:txBody>
                  <a:tcPr anchor="ctr"/>
                </a:tc>
                <a:extLst>
                  <a:ext uri="{0D108BD9-81ED-4DB2-BD59-A6C34878D82A}">
                    <a16:rowId xmlns:a16="http://schemas.microsoft.com/office/drawing/2014/main" val="10001"/>
                  </a:ext>
                </a:extLst>
              </a:tr>
              <a:tr h="370840">
                <a:tc>
                  <a:txBody>
                    <a:bodyPr/>
                    <a:lstStyle/>
                    <a:p>
                      <a:r>
                        <a:rPr lang="en-US" sz="2000">
                          <a:latin typeface="Times New Roman" pitchFamily="18" charset="0"/>
                          <a:cs typeface="Times New Roman" pitchFamily="18" charset="0"/>
                        </a:rPr>
                        <a:t>Name</a:t>
                      </a:r>
                    </a:p>
                  </a:txBody>
                  <a:tcPr anchor="ctr"/>
                </a:tc>
                <a:tc>
                  <a:txBody>
                    <a:bodyPr/>
                    <a:lstStyle/>
                    <a:p>
                      <a:r>
                        <a:rPr lang="en-US" sz="2000">
                          <a:latin typeface="Times New Roman" pitchFamily="18" charset="0"/>
                          <a:cs typeface="Times New Roman" pitchFamily="18" charset="0"/>
                        </a:rPr>
                        <a:t>Used to give a name to the control.</a:t>
                      </a:r>
                    </a:p>
                  </a:txBody>
                  <a:tcPr anchor="ctr"/>
                </a:tc>
                <a:extLst>
                  <a:ext uri="{0D108BD9-81ED-4DB2-BD59-A6C34878D82A}">
                    <a16:rowId xmlns:a16="http://schemas.microsoft.com/office/drawing/2014/main" val="10002"/>
                  </a:ext>
                </a:extLst>
              </a:tr>
              <a:tr h="370840">
                <a:tc>
                  <a:txBody>
                    <a:bodyPr/>
                    <a:lstStyle/>
                    <a:p>
                      <a:r>
                        <a:rPr lang="en-US" sz="2000">
                          <a:latin typeface="Times New Roman" pitchFamily="18" charset="0"/>
                          <a:cs typeface="Times New Roman" pitchFamily="18" charset="0"/>
                        </a:rPr>
                        <a:t>Id</a:t>
                      </a:r>
                    </a:p>
                  </a:txBody>
                  <a:tcPr anchor="ctr"/>
                </a:tc>
                <a:tc>
                  <a:txBody>
                    <a:bodyPr/>
                    <a:lstStyle/>
                    <a:p>
                      <a:r>
                        <a:rPr lang="en-US" sz="2000">
                          <a:latin typeface="Times New Roman" pitchFamily="18" charset="0"/>
                          <a:cs typeface="Times New Roman" pitchFamily="18" charset="0"/>
                        </a:rPr>
                        <a:t>Used to identify the input field uniquely.</a:t>
                      </a:r>
                    </a:p>
                  </a:txBody>
                  <a:tcPr anchor="ctr"/>
                </a:tc>
                <a:extLst>
                  <a:ext uri="{0D108BD9-81ED-4DB2-BD59-A6C34878D82A}">
                    <a16:rowId xmlns:a16="http://schemas.microsoft.com/office/drawing/2014/main" val="10003"/>
                  </a:ext>
                </a:extLst>
              </a:tr>
              <a:tr h="370840">
                <a:tc>
                  <a:txBody>
                    <a:bodyPr/>
                    <a:lstStyle/>
                    <a:p>
                      <a:r>
                        <a:rPr lang="en-US" sz="2000">
                          <a:latin typeface="Times New Roman" pitchFamily="18" charset="0"/>
                          <a:cs typeface="Times New Roman" pitchFamily="18" charset="0"/>
                        </a:rPr>
                        <a:t>Size</a:t>
                      </a:r>
                    </a:p>
                  </a:txBody>
                  <a:tcPr anchor="ctr"/>
                </a:tc>
                <a:tc>
                  <a:txBody>
                    <a:bodyPr/>
                    <a:lstStyle/>
                    <a:p>
                      <a:r>
                        <a:rPr lang="en-US" sz="2000">
                          <a:latin typeface="Times New Roman" pitchFamily="18" charset="0"/>
                          <a:cs typeface="Times New Roman" pitchFamily="18" charset="0"/>
                        </a:rPr>
                        <a:t>Used to specify the width of the text-input control in terms of characters</a:t>
                      </a:r>
                    </a:p>
                  </a:txBody>
                  <a:tcPr anchor="ctr"/>
                </a:tc>
                <a:extLst>
                  <a:ext uri="{0D108BD9-81ED-4DB2-BD59-A6C34878D82A}">
                    <a16:rowId xmlns:a16="http://schemas.microsoft.com/office/drawing/2014/main" val="10004"/>
                  </a:ext>
                </a:extLst>
              </a:tr>
              <a:tr h="370840">
                <a:tc>
                  <a:txBody>
                    <a:bodyPr/>
                    <a:lstStyle/>
                    <a:p>
                      <a:r>
                        <a:rPr lang="en-US" sz="2000">
                          <a:latin typeface="Times New Roman" pitchFamily="18" charset="0"/>
                          <a:cs typeface="Times New Roman" pitchFamily="18" charset="0"/>
                        </a:rPr>
                        <a:t>Value</a:t>
                      </a:r>
                    </a:p>
                  </a:txBody>
                  <a:tcPr anchor="ctr"/>
                </a:tc>
                <a:tc>
                  <a:txBody>
                    <a:bodyPr/>
                    <a:lstStyle/>
                    <a:p>
                      <a:r>
                        <a:rPr lang="en-US" sz="2000">
                          <a:latin typeface="Times New Roman" pitchFamily="18" charset="0"/>
                          <a:cs typeface="Times New Roman" pitchFamily="18" charset="0"/>
                        </a:rPr>
                        <a:t>It is a default text or number that is displayed in the text field.</a:t>
                      </a:r>
                    </a:p>
                  </a:txBody>
                  <a:tcPr anchor="ctr"/>
                </a:tc>
                <a:extLst>
                  <a:ext uri="{0D108BD9-81ED-4DB2-BD59-A6C34878D82A}">
                    <a16:rowId xmlns:a16="http://schemas.microsoft.com/office/drawing/2014/main" val="10005"/>
                  </a:ext>
                </a:extLst>
              </a:tr>
              <a:tr h="370840">
                <a:tc>
                  <a:txBody>
                    <a:bodyPr/>
                    <a:lstStyle/>
                    <a:p>
                      <a:r>
                        <a:rPr lang="en-US" sz="2000">
                          <a:latin typeface="Times New Roman" pitchFamily="18" charset="0"/>
                          <a:cs typeface="Times New Roman" pitchFamily="18" charset="0"/>
                        </a:rPr>
                        <a:t>Maxlength</a:t>
                      </a:r>
                    </a:p>
                  </a:txBody>
                  <a:tcPr anchor="ctr"/>
                </a:tc>
                <a:tc>
                  <a:txBody>
                    <a:bodyPr/>
                    <a:lstStyle/>
                    <a:p>
                      <a:r>
                        <a:rPr lang="en-US" sz="2000" dirty="0">
                          <a:latin typeface="Times New Roman" pitchFamily="18" charset="0"/>
                          <a:cs typeface="Times New Roman" pitchFamily="18" charset="0"/>
                        </a:rPr>
                        <a:t>Used to specify the maximum number of characters a user can enter into a input field.</a:t>
                      </a:r>
                    </a:p>
                  </a:txBody>
                  <a:tcPr anchor="ctr"/>
                </a:tc>
                <a:extLst>
                  <a:ext uri="{0D108BD9-81ED-4DB2-BD59-A6C34878D82A}">
                    <a16:rowId xmlns:a16="http://schemas.microsoft.com/office/drawing/2014/main" val="10006"/>
                  </a:ext>
                </a:extLst>
              </a:tr>
            </a:tbl>
          </a:graphicData>
        </a:graphic>
      </p:graphicFrame>
      <p:sp>
        <p:nvSpPr>
          <p:cNvPr id="6" name="Date Placeholder 5"/>
          <p:cNvSpPr>
            <a:spLocks noGrp="1"/>
          </p:cNvSpPr>
          <p:nvPr>
            <p:ph type="dt" sz="half" idx="10"/>
          </p:nvPr>
        </p:nvSpPr>
        <p:spPr/>
        <p:txBody>
          <a:bodyPr/>
          <a:lstStyle/>
          <a:p>
            <a:fld id="{BE4ED6EF-3D03-41FD-A82D-32599702C624}" type="datetime1">
              <a:rPr lang="en-US" smtClean="0"/>
              <a:pPr/>
              <a:t>1/14/2025</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5349</TotalTime>
  <Words>17327</Words>
  <Application>Microsoft Office PowerPoint</Application>
  <PresentationFormat>On-screen Show (4:3)</PresentationFormat>
  <Paragraphs>2502</Paragraphs>
  <Slides>211</Slides>
  <Notes>40</Notes>
  <HiddenSlides>13</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211</vt:i4>
      </vt:variant>
    </vt:vector>
  </HeadingPairs>
  <TitlesOfParts>
    <vt:vector size="219" baseType="lpstr">
      <vt:lpstr>Arial</vt:lpstr>
      <vt:lpstr>Calibri</vt:lpstr>
      <vt:lpstr>Symbol</vt:lpstr>
      <vt:lpstr>Times New Roman</vt:lpstr>
      <vt:lpstr>Verdana</vt:lpstr>
      <vt:lpstr>Wingdings</vt:lpstr>
      <vt:lpstr>Wingdings 2</vt:lpstr>
      <vt:lpstr>Office Theme</vt:lpstr>
      <vt:lpstr>UNIT-I</vt:lpstr>
      <vt:lpstr>Contents</vt:lpstr>
      <vt:lpstr>Web Technology</vt:lpstr>
      <vt:lpstr>PowerPoint Presentation</vt:lpstr>
      <vt:lpstr>Internet and www</vt:lpstr>
      <vt:lpstr>Internet and www</vt:lpstr>
      <vt:lpstr>Internet-Based Services </vt:lpstr>
      <vt:lpstr>Introduction to Web Technology</vt:lpstr>
      <vt:lpstr>Internet and www</vt:lpstr>
      <vt:lpstr>PowerPoint Presentation</vt:lpstr>
      <vt:lpstr>WWW</vt:lpstr>
      <vt:lpstr>Protocols and Programs</vt:lpstr>
      <vt:lpstr>Web site planning and design issues</vt:lpstr>
      <vt:lpstr> Design Issues cont…. </vt:lpstr>
      <vt:lpstr>Design Issues Cont….</vt:lpstr>
      <vt:lpstr>Design Issues Cont….</vt:lpstr>
      <vt:lpstr>Design Issues Cont….</vt:lpstr>
      <vt:lpstr>Design Issues Cont….</vt:lpstr>
      <vt:lpstr>Design Issues Cont….</vt:lpstr>
      <vt:lpstr>Web Site Planning and Design Issues Cont…</vt:lpstr>
      <vt:lpstr>Web site planning- cont…</vt:lpstr>
      <vt:lpstr>Web site planning- cont…</vt:lpstr>
      <vt:lpstr>Web Site Planning- cont…</vt:lpstr>
      <vt:lpstr>Web Site Planning- cont…</vt:lpstr>
      <vt:lpstr>Web Site Planning- cont…</vt:lpstr>
      <vt:lpstr>HTML</vt:lpstr>
      <vt:lpstr> What is HTTP? </vt:lpstr>
      <vt:lpstr>What is URL? </vt:lpstr>
      <vt:lpstr> What is URL? </vt:lpstr>
      <vt:lpstr>What is Website?</vt:lpstr>
      <vt:lpstr>What is Web Server?</vt:lpstr>
      <vt:lpstr>What is Web Browser?</vt:lpstr>
      <vt:lpstr>What is SMTP Server?</vt:lpstr>
      <vt:lpstr>What is ISP?</vt:lpstr>
      <vt:lpstr>What is HTML?</vt:lpstr>
      <vt:lpstr>Disadvantages</vt:lpstr>
      <vt:lpstr> Advantages </vt:lpstr>
      <vt:lpstr> HTML Tags </vt:lpstr>
      <vt:lpstr> HTML Tags </vt:lpstr>
      <vt:lpstr>Basic Structure of HTML</vt:lpstr>
      <vt:lpstr>Eg.</vt:lpstr>
      <vt:lpstr>Contents</vt:lpstr>
      <vt:lpstr>PowerPoint Presentation</vt:lpstr>
      <vt:lpstr>Common HTML tags </vt:lpstr>
      <vt:lpstr>Common HTML tags </vt:lpstr>
      <vt:lpstr>Common HTML tags </vt:lpstr>
      <vt:lpstr>HTML Basic Tags </vt:lpstr>
      <vt:lpstr>Example: Heading Tag </vt:lpstr>
      <vt:lpstr>Paragraph Tag </vt:lpstr>
      <vt:lpstr>Eg: Paragraph Tag </vt:lpstr>
      <vt:lpstr>Break Tag </vt:lpstr>
      <vt:lpstr>Center Tag</vt:lpstr>
      <vt:lpstr>Horizontal line Tag</vt:lpstr>
      <vt:lpstr>Div Tag</vt:lpstr>
      <vt:lpstr>Attributes </vt:lpstr>
      <vt:lpstr> Attributes </vt:lpstr>
      <vt:lpstr> Attributes </vt:lpstr>
      <vt:lpstr>Attributes </vt:lpstr>
      <vt:lpstr>Eg: Class Attribute  </vt:lpstr>
      <vt:lpstr>Attributes </vt:lpstr>
      <vt:lpstr>Attributes </vt:lpstr>
      <vt:lpstr>Eg: Style Attribute</vt:lpstr>
      <vt:lpstr>Attributes </vt:lpstr>
      <vt:lpstr> Attributes </vt:lpstr>
      <vt:lpstr>Eg: Lang Attribute</vt:lpstr>
      <vt:lpstr>Attributes </vt:lpstr>
      <vt:lpstr> Attributes </vt:lpstr>
      <vt:lpstr> Text Formatting Tags </vt:lpstr>
      <vt:lpstr> Text Formatting Tags </vt:lpstr>
      <vt:lpstr> Text Formatting Tags </vt:lpstr>
      <vt:lpstr>Contents</vt:lpstr>
      <vt:lpstr>HTML Links </vt:lpstr>
      <vt:lpstr>HTML Links eg </vt:lpstr>
      <vt:lpstr>HTML Links eg </vt:lpstr>
      <vt:lpstr>HTML Links eg </vt:lpstr>
      <vt:lpstr>HTML Table eg </vt:lpstr>
      <vt:lpstr>  HTML Table  eg  + </vt:lpstr>
      <vt:lpstr>  HTML Table  eg  + </vt:lpstr>
      <vt:lpstr>  HTML Table  eg  + </vt:lpstr>
      <vt:lpstr>  HTML Table  eg  + </vt:lpstr>
      <vt:lpstr>  HTML Table eg + </vt:lpstr>
      <vt:lpstr>  HTML List    </vt:lpstr>
      <vt:lpstr>  HTML List  eg  + </vt:lpstr>
      <vt:lpstr>   HTML List Attribute   + </vt:lpstr>
      <vt:lpstr>   HTML List Attribute   + </vt:lpstr>
      <vt:lpstr>   HTML List  eg  + </vt:lpstr>
      <vt:lpstr>   HTML List Attribute   + </vt:lpstr>
      <vt:lpstr>  HTML List  eg  + </vt:lpstr>
      <vt:lpstr>  HTML Image  eg  + </vt:lpstr>
      <vt:lpstr>  HTML Image Attributes  </vt:lpstr>
      <vt:lpstr>  HTML Frame eg + </vt:lpstr>
      <vt:lpstr>  HTML Frame eg + </vt:lpstr>
      <vt:lpstr>  HTML Frame eg + </vt:lpstr>
      <vt:lpstr>   Target Attribute in HTML Frame  eg  </vt:lpstr>
      <vt:lpstr>  Target attribute in HTML Frame  eg + </vt:lpstr>
      <vt:lpstr>  HTML Frame eg + </vt:lpstr>
      <vt:lpstr>   HTML Form   </vt:lpstr>
      <vt:lpstr>  HTML Form  + </vt:lpstr>
      <vt:lpstr>  HTML Form eg + </vt:lpstr>
      <vt:lpstr>  HTML Form eg + </vt:lpstr>
      <vt:lpstr>  HTML Form eg + </vt:lpstr>
      <vt:lpstr>   HTML Form eg + </vt:lpstr>
      <vt:lpstr>   HTML Form eg + </vt:lpstr>
      <vt:lpstr>   HTML Form eg + </vt:lpstr>
      <vt:lpstr>   HTML Form eg + </vt:lpstr>
      <vt:lpstr>HTML 5.0 eg</vt:lpstr>
      <vt:lpstr>HTML 5.0 eg</vt:lpstr>
      <vt:lpstr>Difference between HTML and HTML5</vt:lpstr>
      <vt:lpstr>Difference between HTML and HTML5</vt:lpstr>
      <vt:lpstr>Contents</vt:lpstr>
      <vt:lpstr>Cascading Style-Sheet(CSS)</vt:lpstr>
      <vt:lpstr>Advantages of using CSS</vt:lpstr>
      <vt:lpstr>Cascading Style-Sheet(CSS)</vt:lpstr>
      <vt:lpstr>Cascading Style-Sheet(CSS) eg</vt:lpstr>
      <vt:lpstr>Style Attribute eg</vt:lpstr>
      <vt:lpstr>Cascading Style-Sheet(CSS) eg</vt:lpstr>
      <vt:lpstr>Cascading Style-Sheet(CSS) eg</vt:lpstr>
      <vt:lpstr>Cascading Style-Sheet(CSS) eg</vt:lpstr>
      <vt:lpstr>Cascading Style-Sheet(CSS) eg</vt:lpstr>
      <vt:lpstr>Cascading Style-Sheet(CSS) eg</vt:lpstr>
      <vt:lpstr>CSS Selector eg</vt:lpstr>
      <vt:lpstr> CSS Element Selector eg</vt:lpstr>
      <vt:lpstr>CSS ID Selector eg</vt:lpstr>
      <vt:lpstr>CSS Class Selector eg</vt:lpstr>
      <vt:lpstr>CSS Class Selector for specific element eg</vt:lpstr>
      <vt:lpstr>CSS Selector eg</vt:lpstr>
      <vt:lpstr>CSS Selector eg</vt:lpstr>
      <vt:lpstr>Contents</vt:lpstr>
      <vt:lpstr>XML</vt:lpstr>
      <vt:lpstr>XML</vt:lpstr>
      <vt:lpstr>XML</vt:lpstr>
      <vt:lpstr>XML</vt:lpstr>
      <vt:lpstr>XML</vt:lpstr>
      <vt:lpstr>HTML  vs XML</vt:lpstr>
      <vt:lpstr>PowerPoint Presentation</vt:lpstr>
      <vt:lpstr>PowerPoint Presentation</vt:lpstr>
      <vt:lpstr>Rules of a xml file</vt:lpstr>
      <vt:lpstr>Naming Conventions for Elements</vt:lpstr>
      <vt:lpstr> XML Comments  </vt:lpstr>
      <vt:lpstr>A Typical XML document</vt:lpstr>
      <vt:lpstr>The XML Prolog</vt:lpstr>
      <vt:lpstr>Entity References</vt:lpstr>
      <vt:lpstr>XML Element</vt:lpstr>
      <vt:lpstr>XML  Attributes</vt:lpstr>
      <vt:lpstr>PowerPoint Presentation</vt:lpstr>
      <vt:lpstr>XSLT Transformation</vt:lpstr>
      <vt:lpstr>Advantages of XSL over CSS</vt:lpstr>
      <vt:lpstr>How does XSL works?</vt:lpstr>
      <vt:lpstr>How to transform XML into XHTML using XSLT?</vt:lpstr>
      <vt:lpstr>How to transform XML into XHTML using XSLT?</vt:lpstr>
      <vt:lpstr>How to transform XML into XHTML using XSLT? eg </vt:lpstr>
      <vt:lpstr>Correct Style Sheet Declaration</vt:lpstr>
      <vt:lpstr>XSL Elements</vt:lpstr>
      <vt:lpstr>XSL Elements- &lt;xsl : template&gt;</vt:lpstr>
      <vt:lpstr>XSL Elements- &lt;xsl : template&gt;</vt:lpstr>
      <vt:lpstr>XSL Elements- &lt;xsl : template&gt;</vt:lpstr>
      <vt:lpstr>XSL Elements- &lt;xsl: value-of&gt;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DTD</vt:lpstr>
      <vt:lpstr>DTD- Document Type Definition</vt:lpstr>
      <vt:lpstr>Types of DTD</vt:lpstr>
      <vt:lpstr>Example of Internal DTD Eg </vt:lpstr>
      <vt:lpstr>Example of External DTD</vt:lpstr>
      <vt:lpstr>Example : External DTD eg</vt:lpstr>
      <vt:lpstr> The Building Blocks of XML Documents </vt:lpstr>
      <vt:lpstr> The Building Blocks of XML Documents </vt:lpstr>
      <vt:lpstr>PCData Example</vt:lpstr>
      <vt:lpstr>CDATA</vt:lpstr>
      <vt:lpstr>CDATA example</vt:lpstr>
      <vt:lpstr> Declaring Elements </vt:lpstr>
      <vt:lpstr> Empty Elements </vt:lpstr>
      <vt:lpstr> Elements with Children (sequences) </vt:lpstr>
      <vt:lpstr> Elements with Children (sequences) </vt:lpstr>
      <vt:lpstr> Elements with Children (sequences) </vt:lpstr>
      <vt:lpstr> Elements with Children (sequences) </vt:lpstr>
      <vt:lpstr> Elements with Children (sequences) </vt:lpstr>
      <vt:lpstr>DTD - Attributes</vt:lpstr>
      <vt:lpstr>Attribute validations</vt:lpstr>
      <vt:lpstr>Example of Attribute validations</vt:lpstr>
      <vt:lpstr>XML file using the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Drawbacks of DTD</vt:lpstr>
      <vt:lpstr>Features of Schema</vt:lpstr>
      <vt:lpstr>Advantages of Schemas</vt:lpstr>
      <vt:lpstr>XML Schemas Secure Data Communication </vt:lpstr>
      <vt:lpstr>A Simple XML Document </vt:lpstr>
      <vt:lpstr>A DTD File </vt:lpstr>
      <vt:lpstr>An XML Schema  </vt:lpstr>
      <vt:lpstr>PowerPoint Presentation</vt:lpstr>
      <vt:lpstr>Introduction to JSON</vt:lpstr>
      <vt:lpstr>Introduction to JSON</vt:lpstr>
      <vt:lpstr>Introduction to JSON</vt:lpstr>
      <vt:lpstr>XML/JSON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UNIT-I</dc:title>
  <dc:creator>Deepali</dc:creator>
  <cp:lastModifiedBy>Deepali Salapurkar</cp:lastModifiedBy>
  <cp:revision>821</cp:revision>
  <dcterms:created xsi:type="dcterms:W3CDTF">2017-11-17T07:17:26Z</dcterms:created>
  <dcterms:modified xsi:type="dcterms:W3CDTF">2025-01-14T05:27:31Z</dcterms:modified>
</cp:coreProperties>
</file>