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8.jpg" ContentType="image/jpg"/>
  <Override PartName="/ppt/media/image19.jpg" ContentType="image/jpg"/>
  <Override PartName="/ppt/media/image20.jpg" ContentType="image/jpg"/>
  <Override PartName="/ppt/media/image22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media/image48.jpg" ContentType="image/jpg"/>
  <Override PartName="/ppt/media/image50.jpg" ContentType="image/jpg"/>
  <Override PartName="/ppt/media/image51.jpg" ContentType="image/jpg"/>
  <Override PartName="/ppt/media/image5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362" r:id="rId2"/>
    <p:sldId id="363" r:id="rId3"/>
    <p:sldId id="258" r:id="rId4"/>
    <p:sldId id="259" r:id="rId5"/>
    <p:sldId id="260" r:id="rId6"/>
    <p:sldId id="261" r:id="rId7"/>
    <p:sldId id="36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3686" autoAdjust="0"/>
  </p:normalViewPr>
  <p:slideViewPr>
    <p:cSldViewPr>
      <p:cViewPr varScale="1">
        <p:scale>
          <a:sx n="61" d="100"/>
          <a:sy n="61" d="100"/>
        </p:scale>
        <p:origin x="1422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9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54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67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53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25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98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29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03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2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23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3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1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online_html_editor.ph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online_html_editor.ph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uds/css/gsearch.css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reference.asp#font)" TargetMode="External"/><Relationship Id="rId2" Type="http://schemas.openxmlformats.org/officeDocument/2006/relationships/hyperlink" Target="http://www.w3schools.com/css/css_reference.asp#font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reference.asp#text)" TargetMode="External"/><Relationship Id="rId2" Type="http://schemas.openxmlformats.org/officeDocument/2006/relationships/hyperlink" Target="http://www.w3schools.com/css/css_reference.asp#text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images/vcss" TargetMode="External"/><Relationship Id="rId2" Type="http://schemas.openxmlformats.org/officeDocument/2006/relationships/hyperlink" Target="http://jigsaw.w3.org/css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pc="-5" dirty="0">
                <a:solidFill>
                  <a:schemeClr val="tx1"/>
                </a:solidFill>
                <a:latin typeface="Corbel"/>
                <a:cs typeface="Corbel"/>
              </a:rPr>
              <a:t>UNIT</a:t>
            </a:r>
            <a:r>
              <a:rPr lang="en-IN" b="1" spc="-40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Corbel"/>
                <a:cs typeface="Corbel"/>
              </a:rPr>
              <a:t>–</a:t>
            </a:r>
            <a:r>
              <a:rPr lang="en-IN" b="1" spc="-2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Corbel"/>
                <a:cs typeface="Corbel"/>
              </a:rPr>
              <a:t>I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2126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In</a:t>
            </a:r>
            <a:r>
              <a:rPr lang="en-IN" sz="4800" b="1" spc="-2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rodu</a:t>
            </a:r>
            <a:r>
              <a:rPr lang="en-IN" sz="4800" b="1" spc="-20" dirty="0">
                <a:solidFill>
                  <a:schemeClr val="tx1"/>
                </a:solidFill>
                <a:latin typeface="Corbel"/>
                <a:cs typeface="Corbel"/>
              </a:rPr>
              <a:t>c</a:t>
            </a:r>
            <a:r>
              <a:rPr lang="en-IN" sz="4800" b="1" spc="-5" dirty="0">
                <a:solidFill>
                  <a:schemeClr val="tx1"/>
                </a:solidFill>
                <a:latin typeface="Corbel"/>
                <a:cs typeface="Corbel"/>
              </a:rPr>
              <a:t>tio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n</a:t>
            </a:r>
            <a:r>
              <a:rPr lang="en-IN" sz="4800" b="1" spc="-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sz="4800" b="1" spc="-1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o</a:t>
            </a:r>
            <a:r>
              <a:rPr lang="en-IN" sz="4800" b="1" spc="-24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sz="4800" b="1" spc="-155" dirty="0">
                <a:solidFill>
                  <a:schemeClr val="tx1"/>
                </a:solidFill>
                <a:latin typeface="Corbel"/>
                <a:cs typeface="Corbel"/>
              </a:rPr>
              <a:t>W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eb</a:t>
            </a:r>
            <a:r>
              <a:rPr lang="en-IN" sz="4800" b="1" spc="-305" dirty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IN" sz="4800" b="1" spc="-265" dirty="0">
                <a:solidFill>
                  <a:schemeClr val="tx1"/>
                </a:solidFill>
                <a:latin typeface="Corbel"/>
                <a:cs typeface="Corbel"/>
              </a:rPr>
              <a:t>T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echnolo</a:t>
            </a:r>
            <a:r>
              <a:rPr lang="en-IN" sz="4800" b="1" spc="-20" dirty="0">
                <a:solidFill>
                  <a:schemeClr val="tx1"/>
                </a:solidFill>
                <a:latin typeface="Corbel"/>
                <a:cs typeface="Corbel"/>
              </a:rPr>
              <a:t>g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i</a:t>
            </a:r>
            <a:r>
              <a:rPr lang="en-IN" sz="4800" b="1" spc="10" dirty="0">
                <a:solidFill>
                  <a:schemeClr val="tx1"/>
                </a:solidFill>
                <a:latin typeface="Corbel"/>
                <a:cs typeface="Corbel"/>
              </a:rPr>
              <a:t>e</a:t>
            </a:r>
            <a:r>
              <a:rPr lang="en-IN" sz="4800" b="1" dirty="0">
                <a:solidFill>
                  <a:schemeClr val="tx1"/>
                </a:solidFill>
                <a:latin typeface="Corbel"/>
                <a:cs typeface="Corbe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1108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338327"/>
            <a:ext cx="9777984" cy="52821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75407" y="5645302"/>
            <a:ext cx="7441565" cy="74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5"/>
              </a:lnSpc>
              <a:spcBef>
                <a:spcPts val="100"/>
              </a:spcBef>
            </a:pPr>
            <a:r>
              <a:rPr sz="2400" spc="-65" dirty="0">
                <a:latin typeface="Times New Roman"/>
                <a:cs typeface="Times New Roman"/>
              </a:rPr>
              <a:t>Web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pages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known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interconnected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845"/>
              </a:lnSpc>
            </a:pP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hyperlinks.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907403"/>
            <a:ext cx="9671685" cy="379476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9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Cascading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Style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Sheet.</a:t>
            </a:r>
            <a:endParaRPr sz="22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8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spc="-20" dirty="0">
                <a:latin typeface="Times New Roman"/>
                <a:cs typeface="Times New Roman"/>
              </a:rPr>
              <a:t>It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markup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used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web document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presentation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purpose.</a:t>
            </a:r>
            <a:endParaRPr sz="2200">
              <a:latin typeface="Times New Roman"/>
              <a:cs typeface="Times New Roman"/>
            </a:endParaRPr>
          </a:p>
          <a:p>
            <a:pPr marL="265430" indent="-253365">
              <a:lnSpc>
                <a:spcPts val="2375"/>
              </a:lnSpc>
              <a:spcBef>
                <a:spcPts val="87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  <a:tab pos="1304925" algn="l"/>
                <a:tab pos="2475865" algn="l"/>
                <a:tab pos="2850515" algn="l"/>
                <a:tab pos="3484879" algn="l"/>
                <a:tab pos="4060825" algn="l"/>
                <a:tab pos="4420870" algn="l"/>
                <a:tab pos="5475605" algn="l"/>
                <a:tab pos="5972810" algn="l"/>
                <a:tab pos="6454140" algn="l"/>
                <a:tab pos="7061200" algn="l"/>
                <a:tab pos="8024495" algn="l"/>
                <a:tab pos="8707120" algn="l"/>
                <a:tab pos="9192260" algn="l"/>
              </a:tabLst>
            </a:pPr>
            <a:r>
              <a:rPr sz="2200" dirty="0">
                <a:latin typeface="Times New Roman"/>
                <a:cs typeface="Times New Roman"/>
              </a:rPr>
              <a:t>Pr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-35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y	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en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spc="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on	of	</a:t>
            </a: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spc="-3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as	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	</a:t>
            </a:r>
            <a:r>
              <a:rPr sz="2200" spc="-2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epa</a:t>
            </a:r>
            <a:r>
              <a:rPr sz="2200" spc="-2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	out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25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	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eb	con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t	</a:t>
            </a:r>
            <a:r>
              <a:rPr sz="2200" spc="5" dirty="0">
                <a:latin typeface="Times New Roman"/>
                <a:cs typeface="Times New Roman"/>
              </a:rPr>
              <a:t>from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he	</a:t>
            </a:r>
            <a:r>
              <a:rPr sz="2200" spc="-5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eb</a:t>
            </a:r>
            <a:endParaRPr sz="2200">
              <a:latin typeface="Times New Roman"/>
              <a:cs typeface="Times New Roman"/>
            </a:endParaRPr>
          </a:p>
          <a:p>
            <a:pPr marR="8022590" algn="r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presentation.</a:t>
            </a:r>
            <a:endParaRPr sz="2200">
              <a:latin typeface="Times New Roman"/>
              <a:cs typeface="Times New Roman"/>
            </a:endParaRPr>
          </a:p>
          <a:p>
            <a:pPr marL="237490" marR="8014970" indent="-237490" algn="r">
              <a:lnSpc>
                <a:spcPts val="2500"/>
              </a:lnSpc>
              <a:spcBef>
                <a:spcPts val="89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37490" algn="l"/>
                <a:tab pos="238125" algn="l"/>
              </a:tabLst>
            </a:pP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25" dirty="0">
                <a:latin typeface="Times New Roman"/>
                <a:cs typeface="Times New Roman"/>
              </a:rPr>
              <a:t>v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10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g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1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combining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HTML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document,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flexibility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achieved.</a:t>
            </a:r>
            <a:endParaRPr sz="200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12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Help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managing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large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scale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sites.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160"/>
              </a:lnSpc>
              <a:spcBef>
                <a:spcPts val="12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effectively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global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sheet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applied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document.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160"/>
              </a:lnSpc>
            </a:pPr>
            <a:r>
              <a:rPr sz="2000" spc="-15" dirty="0">
                <a:latin typeface="Times New Roman"/>
                <a:cs typeface="Times New Roman"/>
              </a:rPr>
              <a:t>maintains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consistency.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160"/>
              </a:lnSpc>
              <a:spcBef>
                <a:spcPts val="12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small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changes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done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content,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then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use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CSS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4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more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160"/>
              </a:lnSpc>
            </a:pPr>
            <a:r>
              <a:rPr sz="2000" spc="-10" dirty="0">
                <a:latin typeface="Times New Roman"/>
                <a:cs typeface="Times New Roman"/>
              </a:rPr>
              <a:t>convenient.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2049018"/>
            <a:ext cx="5458460" cy="136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There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three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level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Cascading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Style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Sheet.</a:t>
            </a:r>
            <a:endParaRPr sz="2200">
              <a:latin typeface="Times New Roman"/>
              <a:cs typeface="Times New Roman"/>
            </a:endParaRPr>
          </a:p>
          <a:p>
            <a:pPr marL="487680" lvl="1" indent="-247015">
              <a:lnSpc>
                <a:spcPts val="238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Inline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sheet</a:t>
            </a:r>
            <a:endParaRPr sz="200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36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10" dirty="0">
                <a:latin typeface="Times New Roman"/>
                <a:cs typeface="Times New Roman"/>
              </a:rPr>
              <a:t>Document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/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Internal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sheet</a:t>
            </a:r>
            <a:endParaRPr sz="200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external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level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Style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2049018"/>
            <a:ext cx="9673590" cy="3323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40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CSS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selectors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used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specific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content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</a:t>
            </a:r>
            <a:r>
              <a:rPr sz="2200" spc="1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want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style.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Selectors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internal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part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CSS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rule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set.</a:t>
            </a:r>
            <a:endParaRPr sz="2200">
              <a:latin typeface="Times New Roman"/>
              <a:cs typeface="Times New Roman"/>
            </a:endParaRPr>
          </a:p>
          <a:p>
            <a:pPr marL="265430" indent="-253365">
              <a:lnSpc>
                <a:spcPct val="100000"/>
              </a:lnSpc>
              <a:spcBef>
                <a:spcPts val="109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CSS </a:t>
            </a:r>
            <a:r>
              <a:rPr sz="2200" spc="5" dirty="0">
                <a:latin typeface="Times New Roman"/>
                <a:cs typeface="Times New Roman"/>
              </a:rPr>
              <a:t>selectors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chose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different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 as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Id,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type,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attribute.</a:t>
            </a:r>
            <a:endParaRPr sz="2200">
              <a:latin typeface="Times New Roman"/>
              <a:cs typeface="Times New Roman"/>
            </a:endParaRPr>
          </a:p>
          <a:p>
            <a:pPr marL="259079" indent="-247015">
              <a:lnSpc>
                <a:spcPts val="262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59079" algn="l"/>
                <a:tab pos="259715" algn="l"/>
              </a:tabLst>
            </a:pPr>
            <a:r>
              <a:rPr sz="2200" spc="-35" dirty="0">
                <a:latin typeface="Times New Roman"/>
                <a:cs typeface="Times New Roman"/>
              </a:rPr>
              <a:t>Type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Selectors:</a:t>
            </a:r>
            <a:endParaRPr sz="22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38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-5" dirty="0">
                <a:latin typeface="Times New Roman"/>
                <a:cs typeface="Times New Roman"/>
              </a:rPr>
              <a:t> class 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59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-5" dirty="0">
                <a:latin typeface="Times New Roman"/>
                <a:cs typeface="Times New Roman"/>
              </a:rPr>
              <a:t> Group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CSS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universal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selector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spc="-15" dirty="0">
                <a:latin typeface="Times New Roman"/>
                <a:cs typeface="Times New Roman"/>
              </a:rPr>
              <a:t>will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apply</a:t>
            </a:r>
            <a:r>
              <a:rPr sz="2000" spc="-10" dirty="0">
                <a:latin typeface="Times New Roman"/>
                <a:cs typeface="Times New Roman"/>
              </a:rPr>
              <a:t> 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975866"/>
            <a:ext cx="9352280" cy="393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720"/>
              </a:lnSpc>
              <a:spcBef>
                <a:spcPts val="9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 </a:t>
            </a:r>
            <a:r>
              <a:rPr sz="2500" spc="-5" dirty="0">
                <a:latin typeface="Times New Roman"/>
                <a:cs typeface="Times New Roman"/>
              </a:rPr>
              <a:t>Element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24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24180" algn="l"/>
              </a:tabLst>
            </a:pPr>
            <a:r>
              <a:rPr sz="2100" spc="-5" dirty="0">
                <a:latin typeface="Times New Roman"/>
                <a:cs typeface="Times New Roman"/>
              </a:rPr>
              <a:t>Simple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selector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form</a:t>
            </a:r>
            <a:r>
              <a:rPr sz="2100" spc="-5" dirty="0">
                <a:latin typeface="Times New Roman"/>
                <a:cs typeface="Times New Roman"/>
              </a:rPr>
              <a:t> is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single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element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which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property</a:t>
            </a:r>
            <a:r>
              <a:rPr sz="2100" spc="5" dirty="0">
                <a:latin typeface="Times New Roman"/>
                <a:cs typeface="Times New Roman"/>
              </a:rPr>
              <a:t> and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value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applied.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20"/>
              </a:lnSpc>
              <a:spcBef>
                <a:spcPts val="894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Class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90855" lvl="1" indent="-250190">
              <a:lnSpc>
                <a:spcPts val="224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90855" algn="l"/>
                <a:tab pos="491490" algn="l"/>
              </a:tabLst>
            </a:pPr>
            <a:r>
              <a:rPr sz="2100" dirty="0">
                <a:latin typeface="Times New Roman"/>
                <a:cs typeface="Times New Roman"/>
              </a:rPr>
              <a:t>Using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class</a:t>
            </a:r>
            <a:r>
              <a:rPr sz="2100" dirty="0">
                <a:latin typeface="Times New Roman"/>
                <a:cs typeface="Times New Roman"/>
              </a:rPr>
              <a:t> selector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apply </a:t>
            </a:r>
            <a:r>
              <a:rPr sz="2100" spc="-5" dirty="0">
                <a:latin typeface="Times New Roman"/>
                <a:cs typeface="Times New Roman"/>
              </a:rPr>
              <a:t>different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styles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same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element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30"/>
              </a:lnSpc>
              <a:spcBef>
                <a:spcPts val="90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 </a:t>
            </a:r>
            <a:r>
              <a:rPr sz="2500" dirty="0">
                <a:latin typeface="Times New Roman"/>
                <a:cs typeface="Times New Roman"/>
              </a:rPr>
              <a:t>Id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85140" lvl="1" indent="-243840">
              <a:lnSpc>
                <a:spcPts val="225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84505" algn="l"/>
                <a:tab pos="485140" algn="l"/>
              </a:tabLst>
            </a:pP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Id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selector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spc="-10" dirty="0">
                <a:latin typeface="Times New Roman"/>
                <a:cs typeface="Times New Roman"/>
              </a:rPr>
              <a:t>similar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dirty="0">
                <a:latin typeface="Times New Roman"/>
                <a:cs typeface="Times New Roman"/>
              </a:rPr>
              <a:t>the class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selector.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20"/>
              </a:lnSpc>
              <a:spcBef>
                <a:spcPts val="90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10" dirty="0">
                <a:latin typeface="Times New Roman"/>
                <a:cs typeface="Times New Roman"/>
              </a:rPr>
              <a:t>CSS</a:t>
            </a:r>
            <a:r>
              <a:rPr sz="2500" spc="-5" dirty="0">
                <a:latin typeface="Times New Roman"/>
                <a:cs typeface="Times New Roman"/>
              </a:rPr>
              <a:t> Generic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85140" lvl="1" indent="-243840">
              <a:lnSpc>
                <a:spcPts val="2155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84505" algn="l"/>
                <a:tab pos="485140" algn="l"/>
              </a:tabLst>
            </a:pPr>
            <a:r>
              <a:rPr sz="2100" spc="-75" dirty="0">
                <a:latin typeface="Times New Roman"/>
                <a:cs typeface="Times New Roman"/>
              </a:rPr>
              <a:t>We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define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 </a:t>
            </a:r>
            <a:r>
              <a:rPr sz="2100" dirty="0">
                <a:latin typeface="Times New Roman"/>
                <a:cs typeface="Times New Roman"/>
              </a:rPr>
              <a:t>generalized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form.</a:t>
            </a:r>
            <a:endParaRPr sz="2100">
              <a:latin typeface="Times New Roman"/>
              <a:cs typeface="Times New Roman"/>
            </a:endParaRPr>
          </a:p>
          <a:p>
            <a:pPr marL="490855" lvl="1" indent="-250190">
              <a:lnSpc>
                <a:spcPts val="2435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90855" algn="l"/>
                <a:tab pos="491490" algn="l"/>
              </a:tabLst>
            </a:pPr>
            <a:r>
              <a:rPr sz="2100" dirty="0">
                <a:latin typeface="Times New Roman"/>
                <a:cs typeface="Times New Roman"/>
              </a:rPr>
              <a:t>Particular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class </a:t>
            </a:r>
            <a:r>
              <a:rPr sz="2100" dirty="0">
                <a:latin typeface="Times New Roman"/>
                <a:cs typeface="Times New Roman"/>
              </a:rPr>
              <a:t>can </a:t>
            </a:r>
            <a:r>
              <a:rPr sz="2100" spc="5" dirty="0">
                <a:latin typeface="Times New Roman"/>
                <a:cs typeface="Times New Roman"/>
              </a:rPr>
              <a:t>be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apply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any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tag.</a:t>
            </a:r>
            <a:endParaRPr sz="2100">
              <a:latin typeface="Times New Roman"/>
              <a:cs typeface="Times New Roman"/>
            </a:endParaRPr>
          </a:p>
          <a:p>
            <a:pPr marL="195580" indent="-182880">
              <a:lnSpc>
                <a:spcPts val="2735"/>
              </a:lnSpc>
              <a:spcBef>
                <a:spcPts val="894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500" spc="-5" dirty="0">
                <a:latin typeface="Times New Roman"/>
                <a:cs typeface="Times New Roman"/>
              </a:rPr>
              <a:t>CSS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Universal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Selector</a:t>
            </a:r>
            <a:endParaRPr sz="2500">
              <a:latin typeface="Times New Roman"/>
              <a:cs typeface="Times New Roman"/>
            </a:endParaRPr>
          </a:p>
          <a:p>
            <a:pPr marL="485140" lvl="1" indent="-243840">
              <a:lnSpc>
                <a:spcPts val="2255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84505" algn="l"/>
                <a:tab pos="485140" algn="l"/>
              </a:tabLst>
            </a:pP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5" dirty="0">
                <a:latin typeface="Times New Roman"/>
                <a:cs typeface="Times New Roman"/>
              </a:rPr>
              <a:t> selector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be </a:t>
            </a:r>
            <a:r>
              <a:rPr sz="2100" dirty="0">
                <a:latin typeface="Times New Roman"/>
                <a:cs typeface="Times New Roman"/>
              </a:rPr>
              <a:t>applied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all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elements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document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125329"/>
            <a:ext cx="632175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Corbel"/>
                <a:cs typeface="Corbel"/>
              </a:rPr>
              <a:t>BOOTSTRAP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7062"/>
            <a:ext cx="6634480" cy="408051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5" dirty="0">
                <a:latin typeface="Calibri"/>
                <a:cs typeface="Calibri"/>
              </a:rPr>
              <a:t>Why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CSS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Bootstrap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Grid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Responsive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Classes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Components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(i.e.,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Button,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Table,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10" dirty="0">
                <a:latin typeface="Calibri"/>
                <a:cs typeface="Calibri"/>
              </a:rPr>
              <a:t>Bootstrap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Cross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88314"/>
            <a:ext cx="126555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W3C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7062"/>
            <a:ext cx="6003925" cy="10369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W3C</a:t>
            </a:r>
            <a:endParaRPr sz="24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W3C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handles/Supports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Web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Technologies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7605" y="2682951"/>
            <a:ext cx="29375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Tha</a:t>
            </a:r>
            <a:r>
              <a:rPr sz="4800" spc="-25" dirty="0"/>
              <a:t>n</a:t>
            </a:r>
            <a:r>
              <a:rPr sz="4800" dirty="0"/>
              <a:t>k</a:t>
            </a:r>
            <a:r>
              <a:rPr sz="4800" spc="-515" dirty="0"/>
              <a:t> </a:t>
            </a:r>
            <a:r>
              <a:rPr sz="4800" spc="-385" dirty="0"/>
              <a:t>Y</a:t>
            </a:r>
            <a:r>
              <a:rPr sz="4800" spc="-5" dirty="0"/>
              <a:t>o</a:t>
            </a:r>
            <a:r>
              <a:rPr sz="4800" spc="5" dirty="0"/>
              <a:t>u</a:t>
            </a:r>
            <a:r>
              <a:rPr sz="4800" spc="-5" dirty="0"/>
              <a:t>!!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1907440"/>
            <a:ext cx="9672955" cy="35763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(Hyper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Text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Markup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Language)</a:t>
            </a:r>
            <a:endParaRPr sz="22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Structure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document.</a:t>
            </a:r>
          </a:p>
          <a:p>
            <a:pPr marL="195580" indent="-182880">
              <a:lnSpc>
                <a:spcPts val="262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document</a:t>
            </a:r>
            <a:r>
              <a:rPr sz="2200" spc="5" dirty="0">
                <a:latin typeface="Times New Roman"/>
                <a:cs typeface="Times New Roman"/>
              </a:rPr>
              <a:t> contain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parts</a:t>
            </a:r>
            <a:endParaRPr sz="2200" dirty="0">
              <a:latin typeface="Times New Roman"/>
              <a:cs typeface="Times New Roman"/>
            </a:endParaRPr>
          </a:p>
          <a:p>
            <a:pPr marL="487680" lvl="1" indent="-247015">
              <a:lnSpc>
                <a:spcPts val="238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Head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698500" lvl="2" indent="-184150">
              <a:lnSpc>
                <a:spcPct val="100000"/>
              </a:lnSpc>
              <a:spcBef>
                <a:spcPts val="39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element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title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matadata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web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document.</a:t>
            </a:r>
            <a:endParaRPr sz="1800" dirty="0">
              <a:latin typeface="Times New Roman"/>
              <a:cs typeface="Times New Roman"/>
            </a:endParaRPr>
          </a:p>
          <a:p>
            <a:pPr marL="756285" lvl="2" indent="-241935">
              <a:lnSpc>
                <a:spcPts val="2055"/>
              </a:lnSpc>
              <a:spcBef>
                <a:spcPts val="3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Times New Roman"/>
                <a:cs typeface="Times New Roman"/>
              </a:rPr>
              <a:t>Used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declare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scripting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languages.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These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variables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functions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endParaRPr sz="1800" dirty="0">
              <a:latin typeface="Times New Roman"/>
              <a:cs typeface="Times New Roman"/>
            </a:endParaRPr>
          </a:p>
          <a:p>
            <a:pPr marL="698500">
              <a:lnSpc>
                <a:spcPts val="2055"/>
              </a:lnSpc>
            </a:pP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accessible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throughout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page.</a:t>
            </a:r>
            <a:endParaRPr sz="1800" dirty="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spcBef>
                <a:spcPts val="35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dirty="0">
                <a:latin typeface="Times New Roman"/>
                <a:cs typeface="Times New Roman"/>
              </a:rPr>
              <a:t>Body</a:t>
            </a:r>
          </a:p>
          <a:p>
            <a:pPr marL="698500" lvl="2" indent="-184150">
              <a:lnSpc>
                <a:spcPts val="2050"/>
              </a:lnSpc>
              <a:spcBef>
                <a:spcPts val="39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Element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contain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information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which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web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page.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All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text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displayed</a:t>
            </a:r>
            <a:endParaRPr sz="1800" dirty="0">
              <a:latin typeface="Times New Roman"/>
              <a:cs typeface="Times New Roman"/>
            </a:endParaRPr>
          </a:p>
          <a:p>
            <a:pPr marL="698500">
              <a:lnSpc>
                <a:spcPts val="2050"/>
              </a:lnSpc>
            </a:pP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creation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5" dirty="0">
                <a:latin typeface="Times New Roman"/>
                <a:cs typeface="Times New Roman"/>
              </a:rPr>
              <a:t>done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795527"/>
            <a:ext cx="10000488" cy="52821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810768"/>
            <a:ext cx="9954768" cy="52212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795527"/>
            <a:ext cx="10043160" cy="52364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19" y="1097280"/>
            <a:ext cx="966216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768095"/>
            <a:ext cx="9893808" cy="53370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19" y="795527"/>
            <a:ext cx="9854184" cy="53248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151" y="1106423"/>
            <a:ext cx="7976616" cy="37612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17552"/>
            <a:ext cx="25971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HTM</a:t>
            </a:r>
            <a:r>
              <a:rPr b="1" spc="-5" dirty="0"/>
              <a:t>L</a:t>
            </a:r>
            <a:r>
              <a:rPr b="1" spc="-300" dirty="0"/>
              <a:t> </a:t>
            </a:r>
            <a:r>
              <a:rPr b="1" spc="-310" dirty="0"/>
              <a:t>T</a:t>
            </a:r>
            <a:r>
              <a:rPr b="1" spc="-5" dirty="0"/>
              <a:t>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5970"/>
            <a:ext cx="9594215" cy="23856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64135" indent="-182880" algn="just">
              <a:lnSpc>
                <a:spcPts val="2590"/>
              </a:lnSpc>
              <a:spcBef>
                <a:spcPts val="42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content.</a:t>
            </a:r>
          </a:p>
          <a:p>
            <a:pPr marL="195580" marR="377190" indent="-182880" algn="just">
              <a:lnSpc>
                <a:spcPts val="2590"/>
              </a:lnSpc>
              <a:spcBef>
                <a:spcPts val="142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braces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&lt;Tag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Name&gt;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tags,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tags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corresponding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580" indent="-182880" algn="just">
              <a:lnSpc>
                <a:spcPts val="2700"/>
              </a:lnSpc>
              <a:spcBef>
                <a:spcPts val="107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sz="24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r>
              <a:rPr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sz="240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</a:p>
          <a:p>
            <a:pPr marL="195580" algn="just">
              <a:lnSpc>
                <a:spcPts val="2700"/>
              </a:lnSpc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r>
              <a:rPr sz="24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17552"/>
            <a:ext cx="380715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Syllab</a:t>
            </a:r>
            <a:r>
              <a:rPr lang="en-US" b="1" spc="-10" dirty="0"/>
              <a:t>u</a:t>
            </a:r>
            <a:r>
              <a:rPr b="1" spc="-1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98928"/>
            <a:ext cx="9438005" cy="425372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spc="-10" dirty="0">
                <a:latin typeface="Calibri"/>
                <a:cs typeface="Calibri"/>
              </a:rPr>
              <a:t>INTRODUCTION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WEB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TECHNOLOGIES</a:t>
            </a:r>
            <a:endParaRPr sz="2000" dirty="0">
              <a:latin typeface="Calibri"/>
              <a:cs typeface="Calibri"/>
            </a:endParaRPr>
          </a:p>
          <a:p>
            <a:pPr marL="195580" marR="76835" indent="-182880">
              <a:lnSpc>
                <a:spcPts val="2160"/>
              </a:lnSpc>
              <a:spcBef>
                <a:spcPts val="14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HTML: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Getting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started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Why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HTML,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Tags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Elements,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Attributes,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Headings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list,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Links,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Tables,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Images,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Media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(Audio,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Video),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Semantic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HTML5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Elements.</a:t>
            </a:r>
            <a:endParaRPr sz="2000" dirty="0">
              <a:latin typeface="Calibri"/>
              <a:cs typeface="Calibri"/>
            </a:endParaRPr>
          </a:p>
          <a:p>
            <a:pPr marL="195580" marR="5080" indent="-182880">
              <a:lnSpc>
                <a:spcPct val="90100"/>
              </a:lnSpc>
              <a:spcBef>
                <a:spcPts val="139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CSS: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Why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CSS,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Types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CSS,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CSS,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Classes,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Child-Class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(Nested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CSS),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Colors,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Text,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Background,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Border,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Margin,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Padding,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Positioning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(flex,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grid,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inline,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block),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Animation,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Transition.</a:t>
            </a:r>
            <a:endParaRPr sz="2000" dirty="0">
              <a:latin typeface="Calibri"/>
              <a:cs typeface="Calibri"/>
            </a:endParaRPr>
          </a:p>
          <a:p>
            <a:pPr marL="195580" marR="200025" indent="-182880">
              <a:lnSpc>
                <a:spcPct val="90000"/>
              </a:lnSpc>
              <a:spcBef>
                <a:spcPts val="139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b="1" spc="-20" dirty="0">
                <a:latin typeface="Calibri"/>
                <a:cs typeface="Calibri"/>
              </a:rPr>
              <a:t>BOOTSTRAP: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Why</a:t>
            </a:r>
            <a:r>
              <a:rPr sz="2000" spc="-10" dirty="0">
                <a:latin typeface="Calibri"/>
                <a:cs typeface="Calibri"/>
              </a:rPr>
              <a:t> Bootstrap,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CSS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over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Bootstrap,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Bootstrap,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Bootstrap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Grid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System,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Bootstrap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Responsive,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Bootstrap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Classes,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Bootstrap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(i.e.,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Button,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Table,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List,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etc.),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Bootstrap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Cross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Platform.</a:t>
            </a:r>
            <a:r>
              <a:rPr lang="en-US" sz="2000" spc="-15" dirty="0">
                <a:latin typeface="Calibri"/>
                <a:cs typeface="Calibri"/>
              </a:rPr>
              <a:t> </a:t>
            </a:r>
            <a:r>
              <a:rPr lang="en-US" sz="2000" spc="-15">
                <a:latin typeface="Calibri"/>
                <a:cs typeface="Calibri"/>
              </a:rPr>
              <a:t>https://www.youtube.com/watch?v=R6AEjUewTNw</a:t>
            </a:r>
            <a:endParaRPr sz="20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5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b="1" spc="-10" dirty="0">
                <a:latin typeface="Calibri"/>
                <a:cs typeface="Calibri"/>
              </a:rPr>
              <a:t>W3C: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W3C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W3C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handles/Supports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Web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Technologies.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048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727" y="1048511"/>
            <a:ext cx="9144000" cy="47609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336" y="841247"/>
            <a:ext cx="9101327" cy="48676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967" y="826008"/>
            <a:ext cx="9912096" cy="51175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1" y="1225296"/>
            <a:ext cx="9790176" cy="50871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826008"/>
            <a:ext cx="10000488" cy="52059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616" y="1018032"/>
            <a:ext cx="9954768" cy="51480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1075944"/>
            <a:ext cx="9454896" cy="49560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62712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55" dirty="0"/>
              <a:t> </a:t>
            </a:r>
            <a:r>
              <a:rPr spc="-5" dirty="0"/>
              <a:t>Document</a:t>
            </a:r>
            <a:r>
              <a:rPr spc="-125" dirty="0"/>
              <a:t> </a:t>
            </a:r>
            <a:r>
              <a:rPr spc="-5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1892757"/>
            <a:ext cx="7042150" cy="38784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755" y="483184"/>
            <a:ext cx="7812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20" dirty="0"/>
              <a:t> </a:t>
            </a:r>
            <a:r>
              <a:rPr spc="-5" dirty="0">
                <a:solidFill>
                  <a:srgbClr val="000000"/>
                </a:solidFill>
                <a:latin typeface="Segoe UI"/>
                <a:cs typeface="Segoe UI"/>
              </a:rPr>
              <a:t>&lt;!DOCTYPE&gt;</a:t>
            </a:r>
            <a:r>
              <a:rPr spc="5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-10" dirty="0">
                <a:solidFill>
                  <a:srgbClr val="000000"/>
                </a:solidFill>
                <a:latin typeface="Segoe UI"/>
                <a:cs typeface="Segoe UI"/>
              </a:rPr>
              <a:t>Declaration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350" y="1522298"/>
            <a:ext cx="505841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&lt;!DOCTYPE</a:t>
            </a:r>
            <a:r>
              <a:rPr sz="2000" spc="-60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00000"/>
                </a:solidFill>
                <a:latin typeface="Consolas"/>
                <a:cs typeface="Consolas"/>
              </a:rPr>
              <a:t>html&gt;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html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head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onsolas"/>
                <a:cs typeface="Consolas"/>
              </a:rPr>
              <a:t>title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2000" spc="-5" dirty="0">
                <a:latin typeface="Consolas"/>
                <a:cs typeface="Consolas"/>
              </a:rPr>
              <a:t>Title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of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the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document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onsolas"/>
                <a:cs typeface="Consolas"/>
              </a:rPr>
              <a:t>/title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/head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016" y="4907279"/>
            <a:ext cx="11125200" cy="1198245"/>
          </a:xfrm>
          <a:custGeom>
            <a:avLst/>
            <a:gdLst/>
            <a:ahLst/>
            <a:cxnLst/>
            <a:rect l="l" t="t" r="r" b="b"/>
            <a:pathLst>
              <a:path w="11125200" h="1198245">
                <a:moveTo>
                  <a:pt x="11125200" y="0"/>
                </a:moveTo>
                <a:lnTo>
                  <a:pt x="0" y="0"/>
                </a:lnTo>
                <a:lnTo>
                  <a:pt x="0" y="1197864"/>
                </a:lnTo>
                <a:lnTo>
                  <a:pt x="11125200" y="1197864"/>
                </a:lnTo>
                <a:lnTo>
                  <a:pt x="11125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8755" y="3169412"/>
            <a:ext cx="7477125" cy="2889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014">
              <a:lnSpc>
                <a:spcPts val="2280"/>
              </a:lnSpc>
              <a:spcBef>
                <a:spcPts val="90"/>
              </a:spcBef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body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0014">
              <a:lnSpc>
                <a:spcPts val="2160"/>
              </a:lnSpc>
            </a:pPr>
            <a:r>
              <a:rPr sz="2000" spc="-5" dirty="0">
                <a:latin typeface="Consolas"/>
                <a:cs typeface="Consolas"/>
              </a:rPr>
              <a:t>The content of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the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document......</a:t>
            </a:r>
            <a:endParaRPr sz="2000">
              <a:latin typeface="Consolas"/>
              <a:cs typeface="Consolas"/>
            </a:endParaRPr>
          </a:p>
          <a:p>
            <a:pPr marL="120014">
              <a:lnSpc>
                <a:spcPts val="2280"/>
              </a:lnSpc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/body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onsolas"/>
              <a:cs typeface="Consolas"/>
            </a:endParaRPr>
          </a:p>
          <a:p>
            <a:pPr marL="120014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A42A2A"/>
                </a:solidFill>
                <a:latin typeface="Consolas"/>
                <a:cs typeface="Consolas"/>
              </a:rPr>
              <a:t>/html</a:t>
            </a:r>
            <a:r>
              <a:rPr sz="20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onsolas"/>
              <a:cs typeface="Consolas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All </a:t>
            </a:r>
            <a:r>
              <a:rPr sz="1800" spc="-10" dirty="0">
                <a:latin typeface="Verdana"/>
                <a:cs typeface="Verdana"/>
              </a:rPr>
              <a:t>HTML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must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start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DC133B"/>
                </a:solidFill>
                <a:latin typeface="Consolas"/>
                <a:cs typeface="Consolas"/>
              </a:rPr>
              <a:t>&lt;!DOCTYPE&gt;</a:t>
            </a:r>
            <a:r>
              <a:rPr sz="1800" spc="-34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Verdana"/>
                <a:cs typeface="Verdana"/>
              </a:rPr>
              <a:t>declaration.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•"/>
            </a:pP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ts val="2135"/>
              </a:lnSpc>
              <a:spcBef>
                <a:spcPts val="5"/>
              </a:spcBef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HTML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declaration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simple:</a:t>
            </a:r>
            <a:endParaRPr sz="1800">
              <a:latin typeface="Verdana"/>
              <a:cs typeface="Verdana"/>
            </a:endParaRPr>
          </a:p>
          <a:p>
            <a:pPr marL="469900">
              <a:lnSpc>
                <a:spcPts val="2135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1800" spc="-4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9007" y="313943"/>
            <a:ext cx="2218944" cy="12588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31602" y="1552778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1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to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7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4224" y="1414829"/>
            <a:ext cx="8928735" cy="342011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580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&lt;!DOCTYPE&gt;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  <a:p>
            <a:pPr marL="195580" indent="-183515">
              <a:lnSpc>
                <a:spcPct val="100000"/>
              </a:lnSpc>
              <a:spcBef>
                <a:spcPts val="122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6215" algn="l"/>
              </a:tabLst>
            </a:pP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declaration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is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not an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HTML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tag.</a:t>
            </a:r>
            <a:endParaRPr sz="2000">
              <a:latin typeface="Verdana"/>
              <a:cs typeface="Verdana"/>
            </a:endParaRPr>
          </a:p>
          <a:p>
            <a:pPr marL="195580" marR="5080" indent="-183515">
              <a:lnSpc>
                <a:spcPts val="2590"/>
              </a:lnSpc>
              <a:spcBef>
                <a:spcPts val="139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r>
              <a:rPr sz="2400" spc="5" dirty="0">
                <a:latin typeface="Microsoft Sans Serif"/>
                <a:cs typeface="Microsoft Sans Serif"/>
              </a:rPr>
              <a:t>The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&lt;!DOCTYPE&gt;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declaration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tag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used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web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browser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understand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10" dirty="0">
                <a:latin typeface="Microsoft Sans Serif"/>
                <a:cs typeface="Microsoft Sans Serif"/>
              </a:rPr>
              <a:t> version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HTML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document.</a:t>
            </a:r>
            <a:endParaRPr sz="2400">
              <a:latin typeface="Microsoft Sans Serif"/>
              <a:cs typeface="Microsoft Sans Serif"/>
            </a:endParaRPr>
          </a:p>
          <a:p>
            <a:pPr marL="195580" marR="340360" indent="-183515">
              <a:lnSpc>
                <a:spcPts val="2590"/>
              </a:lnSpc>
              <a:spcBef>
                <a:spcPts val="139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6215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Current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version</a:t>
            </a:r>
            <a:r>
              <a:rPr sz="2400" spc="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HTML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5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 </a:t>
            </a:r>
            <a:r>
              <a:rPr sz="2400" spc="-10" dirty="0">
                <a:latin typeface="Microsoft Sans Serif"/>
                <a:cs typeface="Microsoft Sans Serif"/>
              </a:rPr>
              <a:t>it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makes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following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declaration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−</a:t>
            </a:r>
            <a:endParaRPr sz="240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2235"/>
              </a:spcBef>
            </a:pPr>
            <a:r>
              <a:rPr sz="2800" spc="-15" dirty="0">
                <a:latin typeface="Microsoft Sans Serif"/>
                <a:cs typeface="Microsoft Sans Serif"/>
              </a:rPr>
              <a:t>&lt;!DOCTYPE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html&gt;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125329"/>
            <a:ext cx="73723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/>
              <a:t>In</a:t>
            </a:r>
            <a:r>
              <a:rPr sz="2800" b="1" spc="10" dirty="0"/>
              <a:t>t</a:t>
            </a:r>
            <a:r>
              <a:rPr sz="2800" b="1" spc="-5" dirty="0"/>
              <a:t>roduction</a:t>
            </a:r>
            <a:r>
              <a:rPr sz="2800" b="1" spc="10" dirty="0"/>
              <a:t> t</a:t>
            </a:r>
            <a:r>
              <a:rPr sz="2800" b="1" spc="-5" dirty="0"/>
              <a:t>o</a:t>
            </a:r>
            <a:r>
              <a:rPr sz="2800" b="1" spc="-250" dirty="0"/>
              <a:t> </a:t>
            </a:r>
            <a:r>
              <a:rPr sz="2800" b="1" spc="-185" dirty="0"/>
              <a:t>W</a:t>
            </a:r>
            <a:r>
              <a:rPr sz="2800" b="1" spc="-5" dirty="0"/>
              <a:t>eb</a:t>
            </a:r>
            <a:r>
              <a:rPr sz="2800" b="1" spc="-285" dirty="0"/>
              <a:t> T</a:t>
            </a:r>
            <a:r>
              <a:rPr sz="2800" b="1" spc="-5" dirty="0"/>
              <a:t>ec</a:t>
            </a:r>
            <a:r>
              <a:rPr sz="2800" b="1" spc="-25" dirty="0"/>
              <a:t>h</a:t>
            </a:r>
            <a:r>
              <a:rPr sz="2800" b="1" spc="-10" dirty="0"/>
              <a:t>n</a:t>
            </a:r>
            <a:r>
              <a:rPr sz="2800" b="1" spc="10" dirty="0"/>
              <a:t>o</a:t>
            </a:r>
            <a:r>
              <a:rPr sz="2800" b="1" spc="-5" dirty="0"/>
              <a:t>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indent="-182880">
              <a:lnSpc>
                <a:spcPts val="3150"/>
              </a:lnSpc>
              <a:spcBef>
                <a:spcPts val="105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213995" algn="l"/>
              </a:tabLst>
            </a:pPr>
            <a:r>
              <a:rPr sz="2800" spc="-30" dirty="0">
                <a:solidFill>
                  <a:srgbClr val="1F5F9F"/>
                </a:solidFill>
                <a:latin typeface="Corbel"/>
                <a:cs typeface="Corbel"/>
              </a:rPr>
              <a:t>Web</a:t>
            </a:r>
            <a:endParaRPr sz="2800">
              <a:latin typeface="Corbel"/>
              <a:cs typeface="Corbel"/>
            </a:endParaRPr>
          </a:p>
          <a:p>
            <a:pPr marL="716280" marR="5080" lvl="1" indent="-183515">
              <a:lnSpc>
                <a:spcPts val="2500"/>
              </a:lnSpc>
              <a:spcBef>
                <a:spcPts val="390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762635" algn="l"/>
                <a:tab pos="763270" algn="l"/>
              </a:tabLst>
            </a:pPr>
            <a:r>
              <a:rPr dirty="0"/>
              <a:t>	</a:t>
            </a:r>
            <a:r>
              <a:rPr sz="2600" spc="-10" dirty="0">
                <a:latin typeface="Corbel"/>
                <a:cs typeface="Corbel"/>
              </a:rPr>
              <a:t>The</a:t>
            </a:r>
            <a:r>
              <a:rPr sz="2600" spc="4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web</a:t>
            </a:r>
            <a:r>
              <a:rPr sz="2600" spc="42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is</a:t>
            </a:r>
            <a:r>
              <a:rPr sz="2600" spc="42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collection</a:t>
            </a:r>
            <a:r>
              <a:rPr sz="2600" spc="42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of</a:t>
            </a:r>
            <a:r>
              <a:rPr sz="2600" spc="40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documents</a:t>
            </a:r>
            <a:r>
              <a:rPr sz="2600" spc="409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that</a:t>
            </a:r>
            <a:r>
              <a:rPr sz="2600" spc="42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are</a:t>
            </a:r>
            <a:r>
              <a:rPr sz="2600" spc="4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interconnected</a:t>
            </a:r>
            <a:r>
              <a:rPr sz="2600" spc="43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by </a:t>
            </a:r>
            <a:r>
              <a:rPr sz="2600" spc="-50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hyper</a:t>
            </a:r>
            <a:r>
              <a:rPr sz="2600" spc="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links.</a:t>
            </a:r>
            <a:endParaRPr sz="2600">
              <a:latin typeface="Corbel"/>
              <a:cs typeface="Corbel"/>
            </a:endParaRPr>
          </a:p>
          <a:p>
            <a:pPr marL="716280" marR="7620" lvl="1" indent="-183515">
              <a:lnSpc>
                <a:spcPts val="2500"/>
              </a:lnSpc>
              <a:spcBef>
                <a:spcPts val="595"/>
              </a:spcBef>
              <a:buClr>
                <a:srgbClr val="4966AC"/>
              </a:buClr>
              <a:buSzPct val="80769"/>
              <a:buFont typeface="Microsoft Sans Serif"/>
              <a:buChar char="•"/>
              <a:tabLst>
                <a:tab pos="762635" algn="l"/>
                <a:tab pos="763270" algn="l"/>
              </a:tabLst>
            </a:pPr>
            <a:r>
              <a:rPr dirty="0"/>
              <a:t>	</a:t>
            </a:r>
            <a:r>
              <a:rPr sz="2600" spc="-5" dirty="0">
                <a:latin typeface="Corbel"/>
                <a:cs typeface="Corbel"/>
              </a:rPr>
              <a:t>These</a:t>
            </a:r>
            <a:r>
              <a:rPr sz="2600" spc="10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documents</a:t>
            </a:r>
            <a:r>
              <a:rPr sz="2600" spc="10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are</a:t>
            </a:r>
            <a:r>
              <a:rPr sz="2600" spc="7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accessed</a:t>
            </a:r>
            <a:r>
              <a:rPr sz="2600" spc="1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by</a:t>
            </a:r>
            <a:r>
              <a:rPr sz="2600" spc="10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web</a:t>
            </a:r>
            <a:r>
              <a:rPr sz="2600" spc="10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browsers</a:t>
            </a:r>
            <a:r>
              <a:rPr sz="2600" spc="1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and</a:t>
            </a:r>
            <a:r>
              <a:rPr sz="2600" spc="10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provided</a:t>
            </a:r>
            <a:r>
              <a:rPr sz="2600" spc="1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by </a:t>
            </a:r>
            <a:r>
              <a:rPr sz="2600" spc="-50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web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servers.</a:t>
            </a:r>
            <a:endParaRPr sz="2600">
              <a:latin typeface="Corbel"/>
              <a:cs typeface="Corbel"/>
            </a:endParaRPr>
          </a:p>
          <a:p>
            <a:pPr marL="264795" indent="-234950">
              <a:lnSpc>
                <a:spcPts val="3160"/>
              </a:lnSpc>
              <a:spcBef>
                <a:spcPts val="1140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800" dirty="0">
                <a:solidFill>
                  <a:srgbClr val="1F5F9F"/>
                </a:solidFill>
                <a:latin typeface="Corbel"/>
                <a:cs typeface="Corbel"/>
              </a:rPr>
              <a:t>WW</a:t>
            </a:r>
            <a:r>
              <a:rPr sz="2800" spc="5" dirty="0">
                <a:solidFill>
                  <a:srgbClr val="1F5F9F"/>
                </a:solidFill>
                <a:latin typeface="Corbel"/>
                <a:cs typeface="Corbel"/>
              </a:rPr>
              <a:t>W </a:t>
            </a:r>
            <a:r>
              <a:rPr sz="2800" dirty="0">
                <a:solidFill>
                  <a:srgbClr val="1F5F9F"/>
                </a:solidFill>
                <a:latin typeface="Corbel"/>
                <a:cs typeface="Corbel"/>
              </a:rPr>
              <a:t>(</a:t>
            </a:r>
            <a:r>
              <a:rPr sz="2800" spc="-100" dirty="0">
                <a:solidFill>
                  <a:srgbClr val="1F5F9F"/>
                </a:solidFill>
                <a:latin typeface="Corbel"/>
                <a:cs typeface="Corbel"/>
              </a:rPr>
              <a:t>W</a:t>
            </a:r>
            <a:r>
              <a:rPr sz="2800" spc="-10" dirty="0">
                <a:solidFill>
                  <a:srgbClr val="1F5F9F"/>
                </a:solidFill>
                <a:latin typeface="Corbel"/>
                <a:cs typeface="Corbel"/>
              </a:rPr>
              <a:t>o</a:t>
            </a:r>
            <a:r>
              <a:rPr sz="2800" dirty="0">
                <a:solidFill>
                  <a:srgbClr val="1F5F9F"/>
                </a:solidFill>
                <a:latin typeface="Corbel"/>
                <a:cs typeface="Corbel"/>
              </a:rPr>
              <a:t>rld</a:t>
            </a:r>
            <a:r>
              <a:rPr sz="2800" spc="-155" dirty="0">
                <a:solidFill>
                  <a:srgbClr val="1F5F9F"/>
                </a:solidFill>
                <a:latin typeface="Corbel"/>
                <a:cs typeface="Corbel"/>
              </a:rPr>
              <a:t> </a:t>
            </a:r>
            <a:r>
              <a:rPr sz="2800" dirty="0">
                <a:solidFill>
                  <a:srgbClr val="1F5F9F"/>
                </a:solidFill>
                <a:latin typeface="Corbel"/>
                <a:cs typeface="Corbel"/>
              </a:rPr>
              <a:t>Wide</a:t>
            </a:r>
            <a:r>
              <a:rPr sz="2800" spc="-180" dirty="0">
                <a:solidFill>
                  <a:srgbClr val="1F5F9F"/>
                </a:solidFill>
                <a:latin typeface="Corbel"/>
                <a:cs typeface="Corbel"/>
              </a:rPr>
              <a:t> </a:t>
            </a:r>
            <a:r>
              <a:rPr sz="2800" spc="-100" dirty="0">
                <a:solidFill>
                  <a:srgbClr val="1F5F9F"/>
                </a:solidFill>
                <a:latin typeface="Corbel"/>
                <a:cs typeface="Corbel"/>
              </a:rPr>
              <a:t>W</a:t>
            </a:r>
            <a:r>
              <a:rPr sz="2800" dirty="0">
                <a:solidFill>
                  <a:srgbClr val="1F5F9F"/>
                </a:solidFill>
                <a:latin typeface="Corbel"/>
                <a:cs typeface="Corbel"/>
              </a:rPr>
              <a:t>e</a:t>
            </a:r>
            <a:r>
              <a:rPr sz="2800" spc="-50" dirty="0">
                <a:solidFill>
                  <a:srgbClr val="1F5F9F"/>
                </a:solidFill>
                <a:latin typeface="Corbel"/>
                <a:cs typeface="Corbel"/>
              </a:rPr>
              <a:t>b</a:t>
            </a:r>
            <a:r>
              <a:rPr sz="2800" dirty="0">
                <a:solidFill>
                  <a:srgbClr val="1F5F9F"/>
                </a:solidFill>
                <a:latin typeface="Corbel"/>
                <a:cs typeface="Corbel"/>
              </a:rPr>
              <a:t>)</a:t>
            </a:r>
            <a:endParaRPr sz="2800">
              <a:latin typeface="Corbel"/>
              <a:cs typeface="Corbel"/>
            </a:endParaRPr>
          </a:p>
          <a:p>
            <a:pPr marL="716280" marR="5080" lvl="1" indent="-183515">
              <a:lnSpc>
                <a:spcPts val="2500"/>
              </a:lnSpc>
              <a:spcBef>
                <a:spcPts val="400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717550" algn="l"/>
              </a:tabLst>
            </a:pPr>
            <a:r>
              <a:rPr sz="2600" spc="-10" dirty="0">
                <a:latin typeface="Corbel"/>
                <a:cs typeface="Corbel"/>
              </a:rPr>
              <a:t>The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spc="-15" dirty="0">
                <a:latin typeface="Corbel"/>
                <a:cs typeface="Corbel"/>
              </a:rPr>
              <a:t>WWW</a:t>
            </a:r>
            <a:r>
              <a:rPr sz="2600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sometimes</a:t>
            </a:r>
            <a:r>
              <a:rPr sz="2600" spc="3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only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pronounced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simply</a:t>
            </a:r>
            <a:r>
              <a:rPr sz="2600" spc="2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as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spc="-30" dirty="0">
                <a:latin typeface="Corbel"/>
                <a:cs typeface="Corbel"/>
              </a:rPr>
              <a:t>Web,</a:t>
            </a:r>
            <a:r>
              <a:rPr sz="260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is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</a:t>
            </a:r>
            <a:r>
              <a:rPr sz="2600" spc="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way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spc="-25" dirty="0">
                <a:latin typeface="Corbel"/>
                <a:cs typeface="Corbel"/>
              </a:rPr>
              <a:t>of </a:t>
            </a:r>
            <a:r>
              <a:rPr sz="2600" spc="-50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retrieving</a:t>
            </a:r>
            <a:r>
              <a:rPr sz="2600" spc="25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information</a:t>
            </a:r>
            <a:r>
              <a:rPr sz="2600" spc="3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over</a:t>
            </a:r>
            <a:r>
              <a:rPr sz="2600" spc="1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the </a:t>
            </a:r>
            <a:r>
              <a:rPr sz="2600" dirty="0">
                <a:latin typeface="Corbel"/>
                <a:cs typeface="Corbel"/>
              </a:rPr>
              <a:t>internet.</a:t>
            </a:r>
            <a:endParaRPr sz="2600">
              <a:latin typeface="Corbel"/>
              <a:cs typeface="Corbel"/>
            </a:endParaRPr>
          </a:p>
          <a:p>
            <a:pPr marL="716280" marR="8255" lvl="1" indent="-183515">
              <a:lnSpc>
                <a:spcPts val="2500"/>
              </a:lnSpc>
              <a:spcBef>
                <a:spcPts val="595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717550" algn="l"/>
                <a:tab pos="1646555" algn="l"/>
                <a:tab pos="2951480" algn="l"/>
                <a:tab pos="3317240" algn="l"/>
                <a:tab pos="4112895" algn="l"/>
                <a:tab pos="4601210" algn="l"/>
                <a:tab pos="5210810" algn="l"/>
                <a:tab pos="5939155" algn="l"/>
                <a:tab pos="6384290" algn="l"/>
                <a:tab pos="7695565" algn="l"/>
                <a:tab pos="8466455" algn="l"/>
                <a:tab pos="9222740" algn="l"/>
              </a:tabLst>
            </a:pPr>
            <a:r>
              <a:rPr sz="2600" spc="-10" dirty="0">
                <a:latin typeface="Corbel"/>
                <a:cs typeface="Corbel"/>
              </a:rPr>
              <a:t>HTT</a:t>
            </a:r>
            <a:r>
              <a:rPr sz="2600" spc="-5" dirty="0">
                <a:latin typeface="Corbel"/>
                <a:cs typeface="Corbel"/>
              </a:rPr>
              <a:t>P</a:t>
            </a:r>
            <a:r>
              <a:rPr sz="2600" dirty="0">
                <a:latin typeface="Corbel"/>
                <a:cs typeface="Corbel"/>
              </a:rPr>
              <a:t>	</a:t>
            </a:r>
            <a:r>
              <a:rPr sz="2600" spc="-15" dirty="0">
                <a:latin typeface="Corbel"/>
                <a:cs typeface="Corbel"/>
              </a:rPr>
              <a:t>p</a:t>
            </a:r>
            <a:r>
              <a:rPr sz="2600" spc="-5" dirty="0">
                <a:latin typeface="Corbel"/>
                <a:cs typeface="Corbel"/>
              </a:rPr>
              <a:t>ro</a:t>
            </a:r>
            <a:r>
              <a:rPr sz="2600" spc="5" dirty="0">
                <a:latin typeface="Corbel"/>
                <a:cs typeface="Corbel"/>
              </a:rPr>
              <a:t>t</a:t>
            </a:r>
            <a:r>
              <a:rPr sz="2600" dirty="0">
                <a:latin typeface="Corbel"/>
                <a:cs typeface="Corbel"/>
              </a:rPr>
              <a:t>o</a:t>
            </a:r>
            <a:r>
              <a:rPr sz="2600" spc="-15" dirty="0">
                <a:latin typeface="Corbel"/>
                <a:cs typeface="Corbel"/>
              </a:rPr>
              <a:t>c</a:t>
            </a:r>
            <a:r>
              <a:rPr sz="2600" dirty="0">
                <a:latin typeface="Corbel"/>
                <a:cs typeface="Corbel"/>
              </a:rPr>
              <a:t>o</a:t>
            </a:r>
            <a:r>
              <a:rPr sz="2600" spc="-5" dirty="0">
                <a:latin typeface="Corbel"/>
                <a:cs typeface="Corbel"/>
              </a:rPr>
              <a:t>l</a:t>
            </a:r>
            <a:r>
              <a:rPr sz="2600" dirty="0">
                <a:latin typeface="Corbel"/>
                <a:cs typeface="Corbel"/>
              </a:rPr>
              <a:t>	</a:t>
            </a:r>
            <a:r>
              <a:rPr sz="2600" spc="-10" dirty="0">
                <a:latin typeface="Corbel"/>
                <a:cs typeface="Corbel"/>
              </a:rPr>
              <a:t>i</a:t>
            </a:r>
            <a:r>
              <a:rPr sz="2600" spc="-5" dirty="0">
                <a:latin typeface="Corbel"/>
                <a:cs typeface="Corbel"/>
              </a:rPr>
              <a:t>s</a:t>
            </a:r>
            <a:r>
              <a:rPr sz="2600" dirty="0">
                <a:latin typeface="Corbel"/>
                <a:cs typeface="Corbel"/>
              </a:rPr>
              <a:t>	</a:t>
            </a:r>
            <a:r>
              <a:rPr sz="2600" spc="-5" dirty="0">
                <a:latin typeface="Corbel"/>
                <a:cs typeface="Corbel"/>
              </a:rPr>
              <a:t>u</a:t>
            </a:r>
            <a:r>
              <a:rPr sz="2600" spc="-20" dirty="0">
                <a:latin typeface="Corbel"/>
                <a:cs typeface="Corbel"/>
              </a:rPr>
              <a:t>s</a:t>
            </a:r>
            <a:r>
              <a:rPr sz="2600" spc="-25" dirty="0">
                <a:latin typeface="Corbel"/>
                <a:cs typeface="Corbel"/>
              </a:rPr>
              <a:t>e</a:t>
            </a:r>
            <a:r>
              <a:rPr sz="2600" spc="-5" dirty="0">
                <a:latin typeface="Corbel"/>
                <a:cs typeface="Corbel"/>
              </a:rPr>
              <a:t>d</a:t>
            </a:r>
            <a:r>
              <a:rPr sz="2600" dirty="0">
                <a:latin typeface="Corbel"/>
                <a:cs typeface="Corbel"/>
              </a:rPr>
              <a:t>	</a:t>
            </a:r>
            <a:r>
              <a:rPr sz="2600" spc="-5" dirty="0">
                <a:latin typeface="Corbel"/>
                <a:cs typeface="Corbel"/>
              </a:rPr>
              <a:t>by</a:t>
            </a:r>
            <a:r>
              <a:rPr sz="2600" dirty="0">
                <a:latin typeface="Corbel"/>
                <a:cs typeface="Corbel"/>
              </a:rPr>
              <a:t>	t</a:t>
            </a:r>
            <a:r>
              <a:rPr sz="2600" spc="-20" dirty="0">
                <a:latin typeface="Corbel"/>
                <a:cs typeface="Corbel"/>
              </a:rPr>
              <a:t>h</a:t>
            </a:r>
            <a:r>
              <a:rPr sz="2600" spc="-5" dirty="0">
                <a:latin typeface="Corbel"/>
                <a:cs typeface="Corbel"/>
              </a:rPr>
              <a:t>e</a:t>
            </a:r>
            <a:r>
              <a:rPr sz="2600" dirty="0">
                <a:latin typeface="Corbel"/>
                <a:cs typeface="Corbel"/>
              </a:rPr>
              <a:t>	</a:t>
            </a:r>
            <a:r>
              <a:rPr sz="2600" spc="-5" dirty="0">
                <a:latin typeface="Corbel"/>
                <a:cs typeface="Corbel"/>
              </a:rPr>
              <a:t>web</a:t>
            </a:r>
            <a:r>
              <a:rPr sz="2600" dirty="0">
                <a:latin typeface="Corbel"/>
                <a:cs typeface="Corbel"/>
              </a:rPr>
              <a:t>	</a:t>
            </a:r>
            <a:r>
              <a:rPr sz="2600" spc="5" dirty="0">
                <a:latin typeface="Corbel"/>
                <a:cs typeface="Corbel"/>
              </a:rPr>
              <a:t>t</a:t>
            </a:r>
            <a:r>
              <a:rPr sz="2600" spc="-5" dirty="0">
                <a:latin typeface="Corbel"/>
                <a:cs typeface="Corbel"/>
              </a:rPr>
              <a:t>o</a:t>
            </a:r>
            <a:r>
              <a:rPr sz="2600" dirty="0">
                <a:latin typeface="Corbel"/>
                <a:cs typeface="Corbel"/>
              </a:rPr>
              <a:t>	t</a:t>
            </a:r>
            <a:r>
              <a:rPr sz="2600" spc="-5" dirty="0">
                <a:latin typeface="Corbel"/>
                <a:cs typeface="Corbel"/>
              </a:rPr>
              <a:t>r</a:t>
            </a:r>
            <a:r>
              <a:rPr sz="2600" spc="-35" dirty="0">
                <a:latin typeface="Corbel"/>
                <a:cs typeface="Corbel"/>
              </a:rPr>
              <a:t>a</a:t>
            </a:r>
            <a:r>
              <a:rPr sz="2600" spc="-10" dirty="0">
                <a:latin typeface="Corbel"/>
                <a:cs typeface="Corbel"/>
              </a:rPr>
              <a:t>n</a:t>
            </a:r>
            <a:r>
              <a:rPr sz="2600" spc="-5" dirty="0">
                <a:latin typeface="Corbel"/>
                <a:cs typeface="Corbel"/>
              </a:rPr>
              <a:t>s</a:t>
            </a:r>
            <a:r>
              <a:rPr sz="2600" spc="-20" dirty="0">
                <a:latin typeface="Corbel"/>
                <a:cs typeface="Corbel"/>
              </a:rPr>
              <a:t>m</a:t>
            </a:r>
            <a:r>
              <a:rPr sz="2600" spc="-5" dirty="0">
                <a:latin typeface="Corbel"/>
                <a:cs typeface="Corbel"/>
              </a:rPr>
              <a:t>it</a:t>
            </a:r>
            <a:r>
              <a:rPr sz="2600" dirty="0">
                <a:latin typeface="Corbel"/>
                <a:cs typeface="Corbel"/>
              </a:rPr>
              <a:t>	</a:t>
            </a:r>
            <a:r>
              <a:rPr sz="2600" spc="-5" dirty="0">
                <a:latin typeface="Corbel"/>
                <a:cs typeface="Corbel"/>
              </a:rPr>
              <a:t>da</a:t>
            </a:r>
            <a:r>
              <a:rPr sz="2600" spc="5" dirty="0">
                <a:latin typeface="Corbel"/>
                <a:cs typeface="Corbel"/>
              </a:rPr>
              <a:t>t</a:t>
            </a:r>
            <a:r>
              <a:rPr sz="2600" spc="-5" dirty="0">
                <a:latin typeface="Corbel"/>
                <a:cs typeface="Corbel"/>
              </a:rPr>
              <a:t>a</a:t>
            </a:r>
            <a:r>
              <a:rPr sz="2600" dirty="0">
                <a:latin typeface="Corbel"/>
                <a:cs typeface="Corbel"/>
              </a:rPr>
              <a:t>	o</a:t>
            </a:r>
            <a:r>
              <a:rPr sz="2600" spc="-30" dirty="0">
                <a:latin typeface="Corbel"/>
                <a:cs typeface="Corbel"/>
              </a:rPr>
              <a:t>v</a:t>
            </a:r>
            <a:r>
              <a:rPr sz="2600" spc="-5" dirty="0">
                <a:latin typeface="Corbel"/>
                <a:cs typeface="Corbel"/>
              </a:rPr>
              <a:t>er</a:t>
            </a:r>
            <a:r>
              <a:rPr sz="2600" dirty="0">
                <a:latin typeface="Corbel"/>
                <a:cs typeface="Corbel"/>
              </a:rPr>
              <a:t>	t</a:t>
            </a:r>
            <a:r>
              <a:rPr sz="2600" spc="-20" dirty="0">
                <a:latin typeface="Corbel"/>
                <a:cs typeface="Corbel"/>
              </a:rPr>
              <a:t>h</a:t>
            </a:r>
            <a:r>
              <a:rPr sz="2600" spc="-5" dirty="0">
                <a:latin typeface="Corbel"/>
                <a:cs typeface="Corbel"/>
              </a:rPr>
              <a:t>e  </a:t>
            </a:r>
            <a:r>
              <a:rPr sz="2600" dirty="0">
                <a:latin typeface="Corbel"/>
                <a:cs typeface="Corbel"/>
              </a:rPr>
              <a:t>internet.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301" y="454609"/>
            <a:ext cx="37712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solidFill>
                  <a:srgbClr val="000000"/>
                </a:solidFill>
                <a:latin typeface="Segoe UI"/>
                <a:cs typeface="Segoe UI"/>
              </a:rPr>
              <a:t>Browser</a:t>
            </a:r>
            <a:r>
              <a:rPr sz="4000" spc="-10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4000" spc="20" dirty="0">
                <a:solidFill>
                  <a:srgbClr val="000000"/>
                </a:solidFill>
                <a:latin typeface="Segoe UI"/>
                <a:cs typeface="Segoe UI"/>
              </a:rPr>
              <a:t>Support</a:t>
            </a:r>
            <a:endParaRPr sz="4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047" y="2585923"/>
            <a:ext cx="9237980" cy="332867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75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spc="-5" dirty="0">
                <a:latin typeface="Segoe UI"/>
                <a:cs typeface="Segoe UI"/>
              </a:rPr>
              <a:t>Older </a:t>
            </a:r>
            <a:r>
              <a:rPr sz="2200" dirty="0">
                <a:latin typeface="Segoe UI"/>
                <a:cs typeface="Segoe UI"/>
              </a:rPr>
              <a:t>HTML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Documents</a:t>
            </a:r>
            <a:endParaRPr sz="2200">
              <a:latin typeface="Segoe UI"/>
              <a:cs typeface="Segoe UI"/>
            </a:endParaRPr>
          </a:p>
          <a:p>
            <a:pPr marL="195580" marR="5080" indent="-183515">
              <a:lnSpc>
                <a:spcPts val="2380"/>
              </a:lnSpc>
              <a:spcBef>
                <a:spcPts val="1475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dirty="0">
                <a:latin typeface="Verdana"/>
                <a:cs typeface="Verdana"/>
              </a:rPr>
              <a:t>In </a:t>
            </a:r>
            <a:r>
              <a:rPr sz="2200" spc="-5" dirty="0">
                <a:latin typeface="Verdana"/>
                <a:cs typeface="Verdana"/>
              </a:rPr>
              <a:t>older </a:t>
            </a:r>
            <a:r>
              <a:rPr sz="2200" dirty="0">
                <a:latin typeface="Verdana"/>
                <a:cs typeface="Verdana"/>
              </a:rPr>
              <a:t>documents </a:t>
            </a:r>
            <a:r>
              <a:rPr sz="2200" spc="5" dirty="0">
                <a:latin typeface="Verdana"/>
                <a:cs typeface="Verdana"/>
              </a:rPr>
              <a:t>(HTML 4 </a:t>
            </a:r>
            <a:r>
              <a:rPr sz="2200" dirty="0">
                <a:latin typeface="Verdana"/>
                <a:cs typeface="Verdana"/>
              </a:rPr>
              <a:t>or XHTML), </a:t>
            </a:r>
            <a:r>
              <a:rPr sz="2200" spc="-5" dirty="0">
                <a:latin typeface="Verdana"/>
                <a:cs typeface="Verdana"/>
              </a:rPr>
              <a:t>the </a:t>
            </a:r>
            <a:r>
              <a:rPr sz="2200" spc="-10" dirty="0">
                <a:latin typeface="Verdana"/>
                <a:cs typeface="Verdana"/>
              </a:rPr>
              <a:t>declaration </a:t>
            </a:r>
            <a:r>
              <a:rPr sz="2200" spc="-15" dirty="0">
                <a:latin typeface="Verdana"/>
                <a:cs typeface="Verdana"/>
              </a:rPr>
              <a:t>is </a:t>
            </a:r>
            <a:r>
              <a:rPr sz="2200" dirty="0">
                <a:latin typeface="Verdana"/>
                <a:cs typeface="Verdana"/>
              </a:rPr>
              <a:t>more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complicated</a:t>
            </a:r>
            <a:r>
              <a:rPr sz="2200" spc="2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because</a:t>
            </a:r>
            <a:r>
              <a:rPr sz="2200" spc="-5" dirty="0">
                <a:latin typeface="Verdana"/>
                <a:cs typeface="Verdana"/>
              </a:rPr>
              <a:t> the </a:t>
            </a:r>
            <a:r>
              <a:rPr sz="2200" spc="-10" dirty="0">
                <a:latin typeface="Verdana"/>
                <a:cs typeface="Verdana"/>
              </a:rPr>
              <a:t>declaration</a:t>
            </a:r>
            <a:r>
              <a:rPr sz="2200" spc="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must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refer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DTD 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(Document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spc="-55" dirty="0">
                <a:latin typeface="Verdana"/>
                <a:cs typeface="Verdana"/>
              </a:rPr>
              <a:t>Type</a:t>
            </a:r>
            <a:r>
              <a:rPr sz="2200" spc="-2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Definition).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966AC"/>
              </a:buClr>
              <a:buFont typeface="Corbel"/>
              <a:buChar char="•"/>
            </a:pPr>
            <a:endParaRPr sz="4000">
              <a:latin typeface="Verdana"/>
              <a:cs typeface="Verdana"/>
            </a:endParaRPr>
          </a:p>
          <a:p>
            <a:pPr marL="195580" indent="-183515">
              <a:lnSpc>
                <a:spcPct val="100000"/>
              </a:lnSpc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spc="5" dirty="0">
                <a:latin typeface="Verdana"/>
                <a:cs typeface="Verdana"/>
              </a:rPr>
              <a:t>HTML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4.01:</a:t>
            </a:r>
            <a:endParaRPr sz="2200">
              <a:latin typeface="Verdana"/>
              <a:cs typeface="Verdana"/>
            </a:endParaRPr>
          </a:p>
          <a:p>
            <a:pPr marL="195580" indent="-183515">
              <a:lnSpc>
                <a:spcPts val="2510"/>
              </a:lnSpc>
              <a:spcBef>
                <a:spcPts val="1035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1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HTML PUBLIC</a:t>
            </a:r>
            <a:r>
              <a:rPr sz="2200" spc="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"-//W3C//DTD</a:t>
            </a: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spc="-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4.01</a:t>
            </a:r>
            <a:endParaRPr sz="2200">
              <a:latin typeface="Consolas"/>
              <a:cs typeface="Consolas"/>
            </a:endParaRPr>
          </a:p>
          <a:p>
            <a:pPr marL="195580">
              <a:lnSpc>
                <a:spcPts val="2510"/>
              </a:lnSpc>
            </a:pP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Transitional//EN"</a:t>
            </a:r>
            <a:r>
              <a:rPr sz="2200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  <a:hlinkClick r:id="rId2"/>
              </a:rPr>
              <a:t>http://www.w3.org/TR/html4/loose.dtd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"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" y="1106424"/>
            <a:ext cx="11295888" cy="11216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7713" y="963831"/>
            <a:ext cx="2338705" cy="204470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200" dirty="0">
                <a:latin typeface="Segoe UI"/>
                <a:cs typeface="Segoe UI"/>
              </a:rPr>
              <a:t>Examples</a:t>
            </a:r>
            <a:endParaRPr sz="22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!doctype</a:t>
            </a:r>
            <a:r>
              <a:rPr sz="2200" spc="-5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3520765"/>
            <a:ext cx="9448800" cy="198247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400" b="1" dirty="0">
                <a:latin typeface="Segoe UI"/>
                <a:cs typeface="Segoe UI"/>
              </a:rPr>
              <a:t>HTML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&lt;a&gt;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70" dirty="0">
                <a:latin typeface="Segoe UI"/>
                <a:cs typeface="Segoe UI"/>
              </a:rPr>
              <a:t>Tag</a:t>
            </a:r>
            <a:endParaRPr sz="24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16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z="2200" dirty="0">
                <a:latin typeface="Segoe UI"/>
                <a:cs typeface="Segoe UI"/>
              </a:rPr>
              <a:t>Example</a:t>
            </a:r>
            <a:endParaRPr sz="2200">
              <a:latin typeface="Segoe UI"/>
              <a:cs typeface="Segoe UI"/>
            </a:endParaRPr>
          </a:p>
          <a:p>
            <a:pPr marL="195580" indent="-182880">
              <a:lnSpc>
                <a:spcPct val="100000"/>
              </a:lnSpc>
              <a:spcBef>
                <a:spcPts val="118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z="2200" spc="-5" dirty="0">
                <a:latin typeface="Verdana"/>
                <a:cs typeface="Verdana"/>
              </a:rPr>
              <a:t>Create </a:t>
            </a:r>
            <a:r>
              <a:rPr sz="2200" dirty="0">
                <a:latin typeface="Verdana"/>
                <a:cs typeface="Verdana"/>
              </a:rPr>
              <a:t>a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link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W3Schools.com:</a:t>
            </a:r>
            <a:endParaRPr sz="2200">
              <a:latin typeface="Verdana"/>
              <a:cs typeface="Verdana"/>
            </a:endParaRPr>
          </a:p>
          <a:p>
            <a:pPr marL="195580" indent="-182880">
              <a:lnSpc>
                <a:spcPct val="100000"/>
              </a:lnSpc>
              <a:spcBef>
                <a:spcPts val="101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5580" algn="l"/>
              </a:tabLst>
            </a:pPr>
            <a:r>
              <a:rPr sz="2200" spc="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spc="5" dirty="0">
                <a:solidFill>
                  <a:srgbClr val="A42A2A"/>
                </a:solidFill>
                <a:latin typeface="Consolas"/>
                <a:cs typeface="Consolas"/>
              </a:rPr>
              <a:t>a</a:t>
            </a:r>
            <a:r>
              <a:rPr sz="2200" spc="-1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FF0000"/>
                </a:solidFill>
                <a:latin typeface="Consolas"/>
                <a:cs typeface="Consolas"/>
              </a:rPr>
              <a:t>href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="https://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  <a:hlinkClick r:id="rId2"/>
              </a:rPr>
              <a:t>www.w3schools.com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"&gt;</a:t>
            </a:r>
            <a:r>
              <a:rPr sz="2200" dirty="0">
                <a:latin typeface="Consolas"/>
                <a:cs typeface="Consolas"/>
              </a:rPr>
              <a:t>Visit</a:t>
            </a:r>
            <a:r>
              <a:rPr sz="2200" spc="5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W3Schools.com!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A42A2A"/>
                </a:solidFill>
                <a:latin typeface="Consolas"/>
                <a:cs typeface="Consolas"/>
              </a:rPr>
              <a:t>/a</a:t>
            </a:r>
            <a:r>
              <a:rPr sz="220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2044" y="551129"/>
            <a:ext cx="7581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DC133B"/>
                </a:solidFill>
                <a:latin typeface="Consolas"/>
                <a:cs typeface="Consolas"/>
              </a:rPr>
              <a:t>&lt;!DOCTYPE</a:t>
            </a:r>
            <a:r>
              <a:rPr sz="2400" b="1" dirty="0">
                <a:solidFill>
                  <a:srgbClr val="DC133B"/>
                </a:solidFill>
                <a:latin typeface="Consolas"/>
                <a:cs typeface="Consolas"/>
              </a:rPr>
              <a:t>&gt;</a:t>
            </a:r>
            <a:r>
              <a:rPr sz="2400" b="1" spc="-455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decla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r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10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ion is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 N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spc="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c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spc="-1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n</a:t>
            </a:r>
            <a:r>
              <a:rPr sz="2400" b="1" spc="-15" dirty="0">
                <a:solidFill>
                  <a:srgbClr val="000000"/>
                </a:solidFill>
                <a:latin typeface="Verdana"/>
                <a:cs typeface="Verdana"/>
              </a:rPr>
              <a:t>s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</a:t>
            </a:r>
            <a:r>
              <a:rPr sz="2400" b="1" spc="5" dirty="0">
                <a:solidFill>
                  <a:srgbClr val="000000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iv</a:t>
            </a:r>
            <a:r>
              <a:rPr sz="2400" b="1" spc="-15" dirty="0">
                <a:solidFill>
                  <a:srgbClr val="000000"/>
                </a:solidFill>
                <a:latin typeface="Verdana"/>
                <a:cs typeface="Verdana"/>
              </a:rPr>
              <a:t>e</a:t>
            </a:r>
            <a:r>
              <a:rPr sz="2400" b="1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7400" y="438912"/>
            <a:ext cx="2218944" cy="1258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729721" y="1682877"/>
            <a:ext cx="14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8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3155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</a:t>
            </a:r>
            <a:r>
              <a:rPr spc="-65" dirty="0"/>
              <a:t> </a:t>
            </a:r>
            <a:r>
              <a:rPr spc="-5" dirty="0"/>
              <a:t>HTML</a:t>
            </a:r>
            <a:r>
              <a:rPr spc="-65" dirty="0"/>
              <a:t> </a:t>
            </a:r>
            <a:r>
              <a:rPr spc="-5" dirty="0"/>
              <a:t>Document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783079"/>
            <a:ext cx="4998720" cy="4465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49361" y="967562"/>
            <a:ext cx="2061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Live</a:t>
            </a:r>
            <a:r>
              <a:rPr sz="3600" u="heavy" spc="-7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 </a:t>
            </a:r>
            <a:r>
              <a:rPr sz="3600" u="heavy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3"/>
              </a:rPr>
              <a:t>Demo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6122"/>
            <a:ext cx="54857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-20" dirty="0"/>
              <a:t> </a:t>
            </a:r>
            <a:r>
              <a:rPr spc="-5" dirty="0"/>
              <a:t>- 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Heading</a:t>
            </a:r>
            <a:r>
              <a:rPr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90" dirty="0">
                <a:solidFill>
                  <a:srgbClr val="000000"/>
                </a:solidFill>
                <a:latin typeface="Arial"/>
                <a:cs typeface="Arial"/>
              </a:rPr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5970"/>
            <a:ext cx="9604375" cy="2715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5580" marR="5080" indent="-182880">
              <a:lnSpc>
                <a:spcPct val="90000"/>
              </a:lnSpc>
              <a:spcBef>
                <a:spcPts val="385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dirty="0">
                <a:latin typeface="Microsoft Sans Serif"/>
                <a:cs typeface="Microsoft Sans Serif"/>
              </a:rPr>
              <a:t>Any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document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starts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with</a:t>
            </a:r>
            <a:r>
              <a:rPr sz="2400" spc="6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heading.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You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different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sizes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for 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your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headings.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HTML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also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has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six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levels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headings,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elements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Arial"/>
                <a:cs typeface="Arial"/>
              </a:rPr>
              <a:t>&lt;h1&gt;,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&lt;h2&gt;,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&lt;h3&gt;,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&lt;h4&gt;,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&lt;h5&gt;,</a:t>
            </a:r>
            <a:r>
              <a:rPr sz="2400" b="1" spc="40" dirty="0">
                <a:latin typeface="Arial"/>
                <a:cs typeface="Arial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 </a:t>
            </a:r>
            <a:r>
              <a:rPr sz="2400" b="1" spc="-5" dirty="0">
                <a:latin typeface="Arial"/>
                <a:cs typeface="Arial"/>
              </a:rPr>
              <a:t>&lt;h6&gt;</a:t>
            </a:r>
            <a:r>
              <a:rPr sz="2400" spc="-5" dirty="0">
                <a:latin typeface="Microsoft Sans Serif"/>
                <a:cs typeface="Microsoft Sans Serif"/>
              </a:rPr>
              <a:t>.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While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displaying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heading,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browser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adds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one</a:t>
            </a:r>
            <a:r>
              <a:rPr sz="2400" spc="-10" dirty="0">
                <a:latin typeface="Microsoft Sans Serif"/>
                <a:cs typeface="Microsoft Sans Serif"/>
              </a:rPr>
              <a:t> line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before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one</a:t>
            </a:r>
            <a:r>
              <a:rPr sz="2400" spc="-10" dirty="0">
                <a:latin typeface="Microsoft Sans Serif"/>
                <a:cs typeface="Microsoft Sans Serif"/>
              </a:rPr>
              <a:t> line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after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that 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heading.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4966AC"/>
              </a:buClr>
              <a:buFont typeface="Corbel"/>
              <a:buChar char="•"/>
            </a:pPr>
            <a:endParaRPr sz="2700">
              <a:latin typeface="Microsoft Sans Serif"/>
              <a:cs typeface="Microsoft Sans Serif"/>
            </a:endParaRPr>
          </a:p>
          <a:p>
            <a:pPr marL="195580" indent="-182880">
              <a:lnSpc>
                <a:spcPct val="100000"/>
              </a:lnSpc>
              <a:spcBef>
                <a:spcPts val="1989"/>
              </a:spcBef>
              <a:buClr>
                <a:srgbClr val="4966AC"/>
              </a:buClr>
              <a:buSzPct val="79166"/>
              <a:buFont typeface="Corbel"/>
              <a:buChar char="•"/>
              <a:tabLst>
                <a:tab pos="195580" algn="l"/>
              </a:tabLst>
            </a:pPr>
            <a:r>
              <a:rPr sz="2400" u="heavy" spc="-1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Microsoft Sans Serif"/>
                <a:cs typeface="Microsoft Sans Serif"/>
                <a:hlinkClick r:id="rId2"/>
              </a:rPr>
              <a:t>Live</a:t>
            </a:r>
            <a:r>
              <a:rPr sz="2400" u="heavy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heavy" spc="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Microsoft Sans Serif"/>
                <a:cs typeface="Microsoft Sans Serif"/>
                <a:hlinkClick r:id="rId2"/>
              </a:rPr>
              <a:t>Demo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85266"/>
            <a:ext cx="89935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HTML</a:t>
            </a:r>
            <a:r>
              <a:rPr b="1" spc="-225" dirty="0"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Heading-Paragraph-Line</a:t>
            </a:r>
            <a:r>
              <a:rPr sz="4000" b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Breaks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2049018"/>
            <a:ext cx="9671685" cy="1143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>
              <a:lnSpc>
                <a:spcPts val="2380"/>
              </a:lnSpc>
              <a:spcBef>
                <a:spcPts val="40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tags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standard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keywords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3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web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page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define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web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browser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should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format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display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content.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09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Headings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6313" y="3114298"/>
            <a:ext cx="748030" cy="7277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6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000" dirty="0">
                <a:latin typeface="Times New Roman"/>
                <a:cs typeface="Times New Roman"/>
              </a:rPr>
              <a:t>&lt;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6063" y="3114298"/>
            <a:ext cx="635000" cy="72771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00" spc="-5" dirty="0">
                <a:latin typeface="Times New Roman"/>
                <a:cs typeface="Times New Roman"/>
              </a:rPr>
              <a:t>&lt;/</a:t>
            </a:r>
            <a:r>
              <a:rPr sz="2000" spc="-20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Times New Roman"/>
                <a:cs typeface="Times New Roman"/>
              </a:rPr>
              <a:t>&lt;/</a:t>
            </a:r>
            <a:r>
              <a:rPr sz="2000" spc="-15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713" y="3687943"/>
            <a:ext cx="1869439" cy="103441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424180" indent="-182880">
              <a:lnSpc>
                <a:spcPct val="100000"/>
              </a:lnSpc>
              <a:spcBef>
                <a:spcPts val="147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5" dirty="0">
                <a:latin typeface="Times New Roman"/>
                <a:cs typeface="Times New Roman"/>
              </a:rPr>
              <a:t>Upto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&lt;h6&gt;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5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dirty="0">
                <a:latin typeface="Times New Roman"/>
                <a:cs typeface="Times New Roman"/>
              </a:rPr>
              <a:t>Paragraph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&lt;p&gt;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9653" y="4360291"/>
            <a:ext cx="5613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Times New Roman"/>
                <a:cs typeface="Times New Roman"/>
              </a:rPr>
              <a:t>&lt;</a:t>
            </a:r>
            <a:r>
              <a:rPr sz="2200" spc="10" dirty="0">
                <a:latin typeface="Times New Roman"/>
                <a:cs typeface="Times New Roman"/>
              </a:rPr>
              <a:t>/</a:t>
            </a:r>
            <a:r>
              <a:rPr sz="2200" dirty="0">
                <a:latin typeface="Times New Roman"/>
                <a:cs typeface="Times New Roman"/>
              </a:rPr>
              <a:t>p&gt;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713" y="4842129"/>
            <a:ext cx="62757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  <a:tab pos="2381250" algn="l"/>
              </a:tabLst>
            </a:pPr>
            <a:r>
              <a:rPr sz="2200" dirty="0">
                <a:latin typeface="Times New Roman"/>
                <a:cs typeface="Times New Roman"/>
              </a:rPr>
              <a:t>Line</a:t>
            </a:r>
            <a:r>
              <a:rPr sz="2200" spc="-5" dirty="0">
                <a:latin typeface="Times New Roman"/>
                <a:cs typeface="Times New Roman"/>
              </a:rPr>
              <a:t> Breaks </a:t>
            </a:r>
            <a:r>
              <a:rPr sz="2200" spc="5" dirty="0">
                <a:latin typeface="Times New Roman"/>
                <a:cs typeface="Times New Roman"/>
              </a:rPr>
              <a:t>&lt;br&gt;	it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works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/n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C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programming.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6122"/>
            <a:ext cx="672210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HTML</a:t>
            </a:r>
            <a:r>
              <a:rPr b="1" spc="-220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Color</a:t>
            </a:r>
            <a:r>
              <a:rPr b="1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Font</a:t>
            </a:r>
            <a:r>
              <a:rPr b="1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907403"/>
            <a:ext cx="8361045" cy="40227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dirty="0">
                <a:latin typeface="Times New Roman"/>
                <a:cs typeface="Times New Roman"/>
              </a:rPr>
              <a:t>Colors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Fonts</a:t>
            </a:r>
            <a:endParaRPr sz="2200">
              <a:latin typeface="Times New Roman"/>
              <a:cs typeface="Times New Roman"/>
            </a:endParaRPr>
          </a:p>
          <a:p>
            <a:pPr marL="265430" indent="-253365">
              <a:lnSpc>
                <a:spcPts val="2500"/>
              </a:lnSpc>
              <a:spcBef>
                <a:spcPts val="8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Colors</a:t>
            </a:r>
            <a:endParaRPr sz="22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5" dirty="0">
                <a:latin typeface="Times New Roman"/>
                <a:cs typeface="Times New Roman"/>
              </a:rPr>
              <a:t>Attributes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&lt;body&gt;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</a:t>
            </a:r>
            <a:endParaRPr sz="2000">
              <a:latin typeface="Times New Roman"/>
              <a:cs typeface="Times New Roman"/>
            </a:endParaRPr>
          </a:p>
          <a:p>
            <a:pPr marL="698500" lvl="2" indent="-184150">
              <a:lnSpc>
                <a:spcPct val="100000"/>
              </a:lnSpc>
              <a:spcBef>
                <a:spcPts val="1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dirty="0">
                <a:latin typeface="Times New Roman"/>
                <a:cs typeface="Times New Roman"/>
              </a:rPr>
              <a:t>bgcolor</a:t>
            </a:r>
            <a:endParaRPr sz="1800">
              <a:latin typeface="Times New Roman"/>
              <a:cs typeface="Times New Roman"/>
            </a:endParaRPr>
          </a:p>
          <a:p>
            <a:pPr marL="972819" lvl="3" indent="-183515">
              <a:lnSpc>
                <a:spcPct val="100000"/>
              </a:lnSpc>
              <a:spcBef>
                <a:spcPts val="220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background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page</a:t>
            </a:r>
            <a:endParaRPr sz="1600">
              <a:latin typeface="Times New Roman"/>
              <a:cs typeface="Times New Roman"/>
            </a:endParaRPr>
          </a:p>
          <a:p>
            <a:pPr marL="698500" lvl="2" indent="-184150">
              <a:lnSpc>
                <a:spcPct val="100000"/>
              </a:lnSpc>
              <a:spcBef>
                <a:spcPts val="16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text</a:t>
            </a:r>
            <a:endParaRPr sz="1800">
              <a:latin typeface="Times New Roman"/>
              <a:cs typeface="Times New Roman"/>
            </a:endParaRPr>
          </a:p>
          <a:p>
            <a:pPr marL="972819" lvl="3" indent="-183515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color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body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text.</a:t>
            </a:r>
            <a:endParaRPr sz="1600">
              <a:latin typeface="Times New Roman"/>
              <a:cs typeface="Times New Roman"/>
            </a:endParaRPr>
          </a:p>
          <a:p>
            <a:pPr marL="756285" lvl="2" indent="-241935">
              <a:lnSpc>
                <a:spcPct val="100000"/>
              </a:lnSpc>
              <a:spcBef>
                <a:spcPts val="16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alink</a:t>
            </a:r>
            <a:endParaRPr sz="1800">
              <a:latin typeface="Times New Roman"/>
              <a:cs typeface="Times New Roman"/>
            </a:endParaRPr>
          </a:p>
          <a:p>
            <a:pPr marL="972819" lvl="3" indent="-183515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color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active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selected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links</a:t>
            </a:r>
            <a:endParaRPr sz="1600">
              <a:latin typeface="Times New Roman"/>
              <a:cs typeface="Times New Roman"/>
            </a:endParaRPr>
          </a:p>
          <a:p>
            <a:pPr marL="756285" lvl="2" indent="-241935">
              <a:lnSpc>
                <a:spcPct val="100000"/>
              </a:lnSpc>
              <a:spcBef>
                <a:spcPts val="16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  <a:p>
            <a:pPr marL="972819" lvl="3" indent="-183515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color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text</a:t>
            </a:r>
            <a:endParaRPr sz="1600">
              <a:latin typeface="Times New Roman"/>
              <a:cs typeface="Times New Roman"/>
            </a:endParaRPr>
          </a:p>
          <a:p>
            <a:pPr marL="756285" lvl="2" indent="-241935">
              <a:lnSpc>
                <a:spcPct val="100000"/>
              </a:lnSpc>
              <a:spcBef>
                <a:spcPts val="16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vlink</a:t>
            </a:r>
            <a:endParaRPr sz="1800">
              <a:latin typeface="Times New Roman"/>
              <a:cs typeface="Times New Roman"/>
            </a:endParaRPr>
          </a:p>
          <a:p>
            <a:pPr marL="972819" lvl="3" indent="-183515">
              <a:lnSpc>
                <a:spcPct val="100000"/>
              </a:lnSpc>
              <a:spcBef>
                <a:spcPts val="22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1600" spc="-5" dirty="0">
                <a:latin typeface="Times New Roman"/>
                <a:cs typeface="Times New Roman"/>
              </a:rPr>
              <a:t>Used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color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visited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i.e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linked </a:t>
            </a:r>
            <a:r>
              <a:rPr sz="1600" spc="-5" dirty="0">
                <a:latin typeface="Times New Roman"/>
                <a:cs typeface="Times New Roman"/>
              </a:rPr>
              <a:t>text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that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you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-5" dirty="0">
                <a:latin typeface="Times New Roman"/>
                <a:cs typeface="Times New Roman"/>
              </a:rPr>
              <a:t> already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clicked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on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6122"/>
            <a:ext cx="36398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H</a:t>
            </a:r>
            <a:r>
              <a:rPr b="1" spc="-20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ML</a:t>
            </a:r>
            <a:r>
              <a:rPr b="1" spc="-2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9018"/>
            <a:ext cx="9670415" cy="3338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635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-5" dirty="0">
                <a:latin typeface="Times New Roman"/>
                <a:cs typeface="Times New Roman"/>
              </a:rPr>
              <a:t>Frames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756285" lvl="1" indent="-241935" algn="just">
              <a:lnSpc>
                <a:spcPts val="215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Usually </a:t>
            </a:r>
            <a:r>
              <a:rPr sz="1800" spc="-20" dirty="0">
                <a:latin typeface="Times New Roman"/>
                <a:cs typeface="Times New Roman"/>
              </a:rPr>
              <a:t>we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only one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web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page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time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browser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window.</a:t>
            </a:r>
            <a:endParaRPr sz="1800">
              <a:latin typeface="Times New Roman"/>
              <a:cs typeface="Times New Roman"/>
            </a:endParaRPr>
          </a:p>
          <a:p>
            <a:pPr marL="698500" marR="5080" lvl="1" indent="-183515" algn="just">
              <a:lnSpc>
                <a:spcPct val="90000"/>
              </a:lnSpc>
              <a:spcBef>
                <a:spcPts val="60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15" dirty="0">
                <a:latin typeface="Times New Roman"/>
                <a:cs typeface="Times New Roman"/>
              </a:rPr>
              <a:t>we </a:t>
            </a:r>
            <a:r>
              <a:rPr sz="1800" spc="-10" dirty="0">
                <a:latin typeface="Times New Roman"/>
                <a:cs typeface="Times New Roman"/>
              </a:rPr>
              <a:t>wish </a:t>
            </a:r>
            <a:r>
              <a:rPr sz="1800" dirty="0">
                <a:latin typeface="Times New Roman"/>
                <a:cs typeface="Times New Roman"/>
              </a:rPr>
              <a:t>to display </a:t>
            </a:r>
            <a:r>
              <a:rPr sz="1800" spc="-5" dirty="0">
                <a:latin typeface="Times New Roman"/>
                <a:cs typeface="Times New Roman"/>
              </a:rPr>
              <a:t>multiple </a:t>
            </a:r>
            <a:r>
              <a:rPr sz="1800" spc="-10" dirty="0">
                <a:latin typeface="Times New Roman"/>
                <a:cs typeface="Times New Roman"/>
              </a:rPr>
              <a:t>pages </a:t>
            </a:r>
            <a:r>
              <a:rPr sz="1800" spc="-5" dirty="0">
                <a:latin typeface="Times New Roman"/>
                <a:cs typeface="Times New Roman"/>
              </a:rPr>
              <a:t>at </a:t>
            </a:r>
            <a:r>
              <a:rPr sz="1800" dirty="0">
                <a:latin typeface="Times New Roman"/>
                <a:cs typeface="Times New Roman"/>
              </a:rPr>
              <a:t>a the </a:t>
            </a:r>
            <a:r>
              <a:rPr sz="1800" spc="-5" dirty="0">
                <a:latin typeface="Times New Roman"/>
                <a:cs typeface="Times New Roman"/>
              </a:rPr>
              <a:t>same time </a:t>
            </a:r>
            <a:r>
              <a:rPr sz="1800" spc="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browser </a:t>
            </a:r>
            <a:r>
              <a:rPr sz="1800" spc="-25" dirty="0">
                <a:latin typeface="Times New Roman"/>
                <a:cs typeface="Times New Roman"/>
              </a:rPr>
              <a:t>window, </a:t>
            </a:r>
            <a:r>
              <a:rPr sz="1800" dirty="0">
                <a:latin typeface="Times New Roman"/>
                <a:cs typeface="Times New Roman"/>
              </a:rPr>
              <a:t>then </a:t>
            </a:r>
            <a:r>
              <a:rPr sz="1800" spc="-15" dirty="0">
                <a:latin typeface="Times New Roman"/>
                <a:cs typeface="Times New Roman"/>
              </a:rPr>
              <a:t>we </a:t>
            </a:r>
            <a:r>
              <a:rPr sz="1800" spc="-10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use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frames </a:t>
            </a:r>
            <a:r>
              <a:rPr sz="1800" dirty="0">
                <a:latin typeface="Times New Roman"/>
                <a:cs typeface="Times New Roman"/>
              </a:rPr>
              <a:t>to divide </a:t>
            </a:r>
            <a:r>
              <a:rPr sz="1800" spc="-5" dirty="0">
                <a:latin typeface="Times New Roman"/>
                <a:cs typeface="Times New Roman"/>
              </a:rPr>
              <a:t>the window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different </a:t>
            </a:r>
            <a:r>
              <a:rPr sz="1800" spc="-5" dirty="0">
                <a:latin typeface="Times New Roman"/>
                <a:cs typeface="Times New Roman"/>
              </a:rPr>
              <a:t>sections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5" dirty="0">
                <a:latin typeface="Times New Roman"/>
                <a:cs typeface="Times New Roman"/>
              </a:rPr>
              <a:t>in </a:t>
            </a:r>
            <a:r>
              <a:rPr sz="1800" spc="-10" dirty="0">
                <a:latin typeface="Times New Roman"/>
                <a:cs typeface="Times New Roman"/>
              </a:rPr>
              <a:t>each </a:t>
            </a:r>
            <a:r>
              <a:rPr sz="1800" spc="-5" dirty="0">
                <a:latin typeface="Times New Roman"/>
                <a:cs typeface="Times New Roman"/>
              </a:rPr>
              <a:t>section </a:t>
            </a:r>
            <a:r>
              <a:rPr sz="1800" spc="-20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can display 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separate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webpage.</a:t>
            </a:r>
            <a:endParaRPr sz="1800">
              <a:latin typeface="Times New Roman"/>
              <a:cs typeface="Times New Roman"/>
            </a:endParaRPr>
          </a:p>
          <a:p>
            <a:pPr marL="756285" lvl="1" indent="-241935">
              <a:lnSpc>
                <a:spcPct val="100000"/>
              </a:lnSpc>
              <a:spcBef>
                <a:spcPts val="39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frames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window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frameset.</a:t>
            </a:r>
            <a:endParaRPr sz="1800">
              <a:latin typeface="Times New Roman"/>
              <a:cs typeface="Times New Roman"/>
            </a:endParaRPr>
          </a:p>
          <a:p>
            <a:pPr marL="698500" lvl="1" indent="-184150">
              <a:lnSpc>
                <a:spcPct val="100000"/>
              </a:lnSpc>
              <a:spcBef>
                <a:spcPts val="3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5" dirty="0">
                <a:latin typeface="Times New Roman"/>
                <a:cs typeface="Times New Roman"/>
              </a:rPr>
              <a:t>frameset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application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basic</a:t>
            </a:r>
            <a:r>
              <a:rPr sz="1800" dirty="0">
                <a:latin typeface="Times New Roman"/>
                <a:cs typeface="Times New Roman"/>
              </a:rPr>
              <a:t> tag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html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like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&lt;body&gt;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used.</a:t>
            </a:r>
            <a:endParaRPr sz="1800">
              <a:latin typeface="Times New Roman"/>
              <a:cs typeface="Times New Roman"/>
            </a:endParaRPr>
          </a:p>
          <a:p>
            <a:pPr marL="698500" lvl="1" indent="-184150">
              <a:lnSpc>
                <a:spcPct val="100000"/>
              </a:lnSpc>
              <a:spcBef>
                <a:spcPts val="39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15" dirty="0">
                <a:latin typeface="Times New Roman"/>
                <a:cs typeface="Times New Roman"/>
              </a:rPr>
              <a:t>&lt;frameset&gt;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used.</a:t>
            </a:r>
            <a:endParaRPr sz="1800">
              <a:latin typeface="Times New Roman"/>
              <a:cs typeface="Times New Roman"/>
            </a:endParaRPr>
          </a:p>
          <a:p>
            <a:pPr marL="756285" lvl="1" indent="-241935">
              <a:lnSpc>
                <a:spcPct val="100000"/>
              </a:lnSpc>
              <a:spcBef>
                <a:spcPts val="384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2</a:t>
            </a:r>
            <a:r>
              <a:rPr sz="1800" spc="-15" dirty="0">
                <a:latin typeface="Times New Roman"/>
                <a:cs typeface="Times New Roman"/>
              </a:rPr>
              <a:t> main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&lt;frameset&gt;tag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972819" lvl="2" indent="-183515">
              <a:lnSpc>
                <a:spcPct val="100000"/>
              </a:lnSpc>
              <a:spcBef>
                <a:spcPts val="415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1600" spc="-10" dirty="0">
                <a:latin typeface="Times New Roman"/>
                <a:cs typeface="Times New Roman"/>
              </a:rPr>
              <a:t>Rows</a:t>
            </a:r>
            <a:r>
              <a:rPr sz="1600" dirty="0">
                <a:latin typeface="Times New Roman"/>
                <a:cs typeface="Times New Roman"/>
              </a:rPr>
              <a:t> :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Define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horizontal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frames.</a:t>
            </a:r>
            <a:endParaRPr sz="1600">
              <a:latin typeface="Times New Roman"/>
              <a:cs typeface="Times New Roman"/>
            </a:endParaRPr>
          </a:p>
          <a:p>
            <a:pPr marL="972819" lvl="2" indent="-183515">
              <a:lnSpc>
                <a:spcPct val="100000"/>
              </a:lnSpc>
              <a:spcBef>
                <a:spcPts val="409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1600" spc="-5" dirty="0">
                <a:latin typeface="Times New Roman"/>
                <a:cs typeface="Times New Roman"/>
              </a:rPr>
              <a:t>Cols</a:t>
            </a:r>
            <a:r>
              <a:rPr sz="1600" dirty="0">
                <a:latin typeface="Times New Roman"/>
                <a:cs typeface="Times New Roman"/>
              </a:rPr>
              <a:t> :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Define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the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vertical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frames.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6122"/>
            <a:ext cx="364045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H</a:t>
            </a:r>
            <a:r>
              <a:rPr b="1" spc="-20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ML</a:t>
            </a:r>
            <a:r>
              <a:rPr b="1" spc="-210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15489"/>
            <a:ext cx="9673590" cy="3879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53365">
              <a:lnSpc>
                <a:spcPts val="2500"/>
              </a:lnSpc>
              <a:spcBef>
                <a:spcPts val="10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&lt;frameset&gt;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02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10" dirty="0">
                <a:latin typeface="Times New Roman"/>
                <a:cs typeface="Times New Roman"/>
              </a:rPr>
              <a:t>&lt;frame&gt;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sub-tag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frameset.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&lt;frame&gt;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tag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“src”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to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160"/>
              </a:lnSpc>
            </a:pPr>
            <a:r>
              <a:rPr sz="2000" spc="-5" dirty="0">
                <a:latin typeface="Times New Roman"/>
                <a:cs typeface="Times New Roman"/>
              </a:rPr>
              <a:t>specify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URL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page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which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we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want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display in particular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frame.</a:t>
            </a:r>
            <a:endParaRPr sz="2000">
              <a:latin typeface="Times New Roman"/>
              <a:cs typeface="Times New Roman"/>
            </a:endParaRPr>
          </a:p>
          <a:p>
            <a:pPr marL="250190" indent="-238125">
              <a:lnSpc>
                <a:spcPts val="2530"/>
              </a:lnSpc>
              <a:spcBef>
                <a:spcPts val="127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50190" algn="l"/>
                <a:tab pos="250825" algn="l"/>
              </a:tabLst>
            </a:pPr>
            <a:r>
              <a:rPr sz="2200" dirty="0">
                <a:latin typeface="Times New Roman"/>
                <a:cs typeface="Times New Roman"/>
              </a:rPr>
              <a:t>Attributes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&lt;frameset&gt;</a:t>
            </a:r>
            <a:endParaRPr sz="2200">
              <a:latin typeface="Times New Roman"/>
              <a:cs typeface="Times New Roman"/>
            </a:endParaRPr>
          </a:p>
          <a:p>
            <a:pPr marL="756285" lvl="1" indent="-241935">
              <a:lnSpc>
                <a:spcPts val="1835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  <a:tab pos="1548765" algn="l"/>
              </a:tabLst>
            </a:pPr>
            <a:r>
              <a:rPr sz="1800" dirty="0">
                <a:latin typeface="Times New Roman"/>
                <a:cs typeface="Times New Roman"/>
              </a:rPr>
              <a:t>Cols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	</a:t>
            </a:r>
            <a:r>
              <a:rPr sz="1800" spc="-5" dirty="0">
                <a:latin typeface="Times New Roman"/>
                <a:cs typeface="Times New Roman"/>
              </a:rPr>
              <a:t>Specifies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columns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contained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in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frameset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also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ts val="1945"/>
              </a:lnSpc>
            </a:pPr>
            <a:r>
              <a:rPr sz="1800" spc="-5" dirty="0">
                <a:latin typeface="Times New Roman"/>
                <a:cs typeface="Times New Roman"/>
              </a:rPr>
              <a:t>columns.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We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“200,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400,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100”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“20%,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70%,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10%”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cols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 </a:t>
            </a:r>
            <a:r>
              <a:rPr sz="1800" spc="-5" dirty="0">
                <a:latin typeface="Times New Roman"/>
                <a:cs typeface="Times New Roman"/>
              </a:rPr>
              <a:t>“20%,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*,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20%.</a:t>
            </a:r>
            <a:endParaRPr sz="1800">
              <a:latin typeface="Times New Roman"/>
              <a:cs typeface="Times New Roman"/>
            </a:endParaRPr>
          </a:p>
          <a:p>
            <a:pPr marL="698500" lvl="1" indent="-184150">
              <a:lnSpc>
                <a:spcPct val="100000"/>
              </a:lnSpc>
              <a:spcBef>
                <a:spcPts val="16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5" dirty="0">
                <a:latin typeface="Times New Roman"/>
                <a:cs typeface="Times New Roman"/>
              </a:rPr>
              <a:t>Rows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horizontal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frames.</a:t>
            </a:r>
            <a:endParaRPr sz="1800">
              <a:latin typeface="Times New Roman"/>
              <a:cs typeface="Times New Roman"/>
            </a:endParaRPr>
          </a:p>
          <a:p>
            <a:pPr marL="972819" lvl="2" indent="-183515">
              <a:lnSpc>
                <a:spcPct val="100000"/>
              </a:lnSpc>
              <a:spcBef>
                <a:spcPts val="229"/>
              </a:spcBef>
              <a:buClr>
                <a:srgbClr val="4966AC"/>
              </a:buClr>
              <a:buSzPct val="78125"/>
              <a:buFont typeface="Microsoft Sans Serif"/>
              <a:buChar char="•"/>
              <a:tabLst>
                <a:tab pos="973455" algn="l"/>
              </a:tabLst>
            </a:pPr>
            <a:r>
              <a:rPr sz="1600" spc="-10" dirty="0">
                <a:latin typeface="Times New Roman"/>
                <a:cs typeface="Times New Roman"/>
              </a:rPr>
              <a:t>Rows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“20%,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80%”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It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two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horizontal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frames</a:t>
            </a:r>
            <a:endParaRPr sz="1600">
              <a:latin typeface="Times New Roman"/>
              <a:cs typeface="Times New Roman"/>
            </a:endParaRPr>
          </a:p>
          <a:p>
            <a:pPr marL="195580" indent="-182880">
              <a:lnSpc>
                <a:spcPts val="2530"/>
              </a:lnSpc>
              <a:spcBef>
                <a:spcPts val="124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dirty="0">
                <a:latin typeface="Times New Roman"/>
                <a:cs typeface="Times New Roman"/>
              </a:rPr>
              <a:t>Attributes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&lt;frameset&gt;</a:t>
            </a:r>
            <a:endParaRPr sz="2200">
              <a:latin typeface="Times New Roman"/>
              <a:cs typeface="Times New Roman"/>
            </a:endParaRPr>
          </a:p>
          <a:p>
            <a:pPr marL="814705" lvl="1" indent="-299720" algn="just">
              <a:lnSpc>
                <a:spcPts val="2050"/>
              </a:lnSpc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814705" algn="l"/>
              </a:tabLst>
            </a:pPr>
            <a:r>
              <a:rPr sz="1800" dirty="0">
                <a:latin typeface="Times New Roman"/>
                <a:cs typeface="Times New Roman"/>
              </a:rPr>
              <a:t>border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width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border.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border=“3”.</a:t>
            </a:r>
            <a:endParaRPr sz="1800">
              <a:latin typeface="Times New Roman"/>
              <a:cs typeface="Times New Roman"/>
            </a:endParaRPr>
          </a:p>
          <a:p>
            <a:pPr marL="698500" marR="10795" lvl="1" indent="-183515" algn="just">
              <a:lnSpc>
                <a:spcPct val="80100"/>
              </a:lnSpc>
              <a:spcBef>
                <a:spcPts val="60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920" algn="l"/>
              </a:tabLst>
            </a:pPr>
            <a:r>
              <a:rPr dirty="0"/>
              <a:t>	</a:t>
            </a:r>
            <a:r>
              <a:rPr sz="1800" spc="-5" dirty="0">
                <a:latin typeface="Times New Roman"/>
                <a:cs typeface="Times New Roman"/>
              </a:rPr>
              <a:t>Frameborder </a:t>
            </a:r>
            <a:r>
              <a:rPr sz="1800" dirty="0">
                <a:latin typeface="Times New Roman"/>
                <a:cs typeface="Times New Roman"/>
              </a:rPr>
              <a:t>: this </a:t>
            </a:r>
            <a:r>
              <a:rPr sz="1800" spc="-5" dirty="0">
                <a:latin typeface="Times New Roman"/>
                <a:cs typeface="Times New Roman"/>
              </a:rPr>
              <a:t>attributes mentions whether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display </a:t>
            </a:r>
            <a:r>
              <a:rPr sz="1800" dirty="0">
                <a:latin typeface="Times New Roman"/>
                <a:cs typeface="Times New Roman"/>
              </a:rPr>
              <a:t>a three </a:t>
            </a:r>
            <a:r>
              <a:rPr sz="1800" spc="-5" dirty="0">
                <a:latin typeface="Times New Roman"/>
                <a:cs typeface="Times New Roman"/>
              </a:rPr>
              <a:t>dimensional </a:t>
            </a:r>
            <a:r>
              <a:rPr sz="1800" dirty="0">
                <a:latin typeface="Times New Roman"/>
                <a:cs typeface="Times New Roman"/>
              </a:rPr>
              <a:t>border </a:t>
            </a:r>
            <a:r>
              <a:rPr sz="1800" spc="-1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frames </a:t>
            </a:r>
            <a:r>
              <a:rPr sz="1800" spc="5" dirty="0">
                <a:latin typeface="Times New Roman"/>
                <a:cs typeface="Times New Roman"/>
              </a:rPr>
              <a:t>or not. </a:t>
            </a:r>
            <a:r>
              <a:rPr sz="1800" spc="-5" dirty="0">
                <a:latin typeface="Times New Roman"/>
                <a:cs typeface="Times New Roman"/>
              </a:rPr>
              <a:t>It </a:t>
            </a:r>
            <a:r>
              <a:rPr sz="1800" spc="-10" dirty="0">
                <a:latin typeface="Times New Roman"/>
                <a:cs typeface="Times New Roman"/>
              </a:rPr>
              <a:t>takes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1 (true) </a:t>
            </a:r>
            <a:r>
              <a:rPr sz="1800" spc="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0 </a:t>
            </a:r>
            <a:r>
              <a:rPr sz="1800" spc="-10" dirty="0">
                <a:latin typeface="Times New Roman"/>
                <a:cs typeface="Times New Roman"/>
              </a:rPr>
              <a:t>(false).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eg: </a:t>
            </a:r>
            <a:r>
              <a:rPr sz="1800" spc="-5" dirty="0">
                <a:latin typeface="Times New Roman"/>
                <a:cs typeface="Times New Roman"/>
              </a:rPr>
              <a:t>frameborder </a:t>
            </a:r>
            <a:r>
              <a:rPr sz="1800" dirty="0">
                <a:latin typeface="Times New Roman"/>
                <a:cs typeface="Times New Roman"/>
              </a:rPr>
              <a:t>= “1” </a:t>
            </a:r>
            <a:r>
              <a:rPr sz="1800" spc="-5" dirty="0">
                <a:latin typeface="Times New Roman"/>
                <a:cs typeface="Times New Roman"/>
              </a:rPr>
              <a:t>specifies frame </a:t>
            </a:r>
            <a:r>
              <a:rPr sz="1800" spc="-1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three</a:t>
            </a:r>
            <a:r>
              <a:rPr sz="1800" spc="-5" dirty="0">
                <a:latin typeface="Times New Roman"/>
                <a:cs typeface="Times New Roman"/>
              </a:rPr>
              <a:t> dimensional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border.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6122"/>
            <a:ext cx="29902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H</a:t>
            </a:r>
            <a:r>
              <a:rPr b="1" spc="-20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ML</a:t>
            </a:r>
            <a:r>
              <a:rPr b="1" spc="-210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907403"/>
            <a:ext cx="5322570" cy="148145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5" dirty="0">
                <a:latin typeface="Times New Roman"/>
                <a:cs typeface="Times New Roman"/>
              </a:rPr>
              <a:t>Lists:</a:t>
            </a:r>
            <a:endParaRPr sz="2200">
              <a:latin typeface="Times New Roman"/>
              <a:cs typeface="Times New Roman"/>
            </a:endParaRPr>
          </a:p>
          <a:p>
            <a:pPr marL="195580" indent="-182880">
              <a:lnSpc>
                <a:spcPts val="2500"/>
              </a:lnSpc>
              <a:spcBef>
                <a:spcPts val="86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-35" dirty="0">
                <a:latin typeface="Times New Roman"/>
                <a:cs typeface="Times New Roman"/>
              </a:rPr>
              <a:t>Type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HTML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list</a:t>
            </a:r>
            <a:endParaRPr sz="22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dirty="0">
                <a:latin typeface="Times New Roman"/>
                <a:cs typeface="Times New Roman"/>
              </a:rPr>
              <a:t>Ordered</a:t>
            </a:r>
            <a:endParaRPr sz="2000">
              <a:latin typeface="Times New Roman"/>
              <a:cs typeface="Times New Roman"/>
            </a:endParaRPr>
          </a:p>
          <a:p>
            <a:pPr marL="698500" lvl="2" indent="-184150">
              <a:lnSpc>
                <a:spcPct val="100000"/>
              </a:lnSpc>
              <a:spcBef>
                <a:spcPts val="18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699135" algn="l"/>
              </a:tabLst>
            </a:pPr>
            <a:r>
              <a:rPr sz="1800" spc="-45" dirty="0">
                <a:latin typeface="Times New Roman"/>
                <a:cs typeface="Times New Roman"/>
              </a:rPr>
              <a:t>Type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Number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Upper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roman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Lower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roman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7952" y="3088640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upp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10" dirty="0">
                <a:latin typeface="Times New Roman"/>
                <a:cs typeface="Times New Roman"/>
              </a:rPr>
              <a:t>ph</a:t>
            </a:r>
            <a:r>
              <a:rPr sz="18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3275" y="3088640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lower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alpha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313" y="3649519"/>
            <a:ext cx="3807460" cy="21545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285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000" spc="-5" dirty="0">
                <a:latin typeface="Times New Roman"/>
                <a:cs typeface="Times New Roman"/>
              </a:rPr>
              <a:t>Unordered</a:t>
            </a:r>
            <a:endParaRPr sz="2000">
              <a:latin typeface="Times New Roman"/>
              <a:cs typeface="Times New Roman"/>
            </a:endParaRPr>
          </a:p>
          <a:p>
            <a:pPr marL="515620" lvl="1" indent="-229870">
              <a:lnSpc>
                <a:spcPct val="100000"/>
              </a:lnSpc>
              <a:spcBef>
                <a:spcPts val="17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515620" algn="l"/>
                <a:tab pos="516255" algn="l"/>
              </a:tabLst>
            </a:pPr>
            <a:r>
              <a:rPr sz="1800" spc="-5" dirty="0">
                <a:latin typeface="Times New Roman"/>
                <a:cs typeface="Times New Roman"/>
              </a:rPr>
              <a:t>Attribute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type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circle,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square,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</a:t>
            </a:r>
            <a:endParaRPr sz="18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14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195580" algn="l"/>
              </a:tabLst>
            </a:pPr>
            <a:r>
              <a:rPr sz="2000" spc="-10" dirty="0"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17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470534" algn="l"/>
              </a:tabLst>
            </a:pPr>
            <a:r>
              <a:rPr sz="1800" spc="-5" dirty="0">
                <a:latin typeface="Times New Roman"/>
                <a:cs typeface="Times New Roman"/>
              </a:rPr>
              <a:t>&lt;dl&gt;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Defining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beginning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17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&lt;dt&gt;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Specify</a:t>
            </a:r>
            <a:r>
              <a:rPr sz="1800" dirty="0">
                <a:latin typeface="Times New Roman"/>
                <a:cs typeface="Times New Roman"/>
              </a:rPr>
              <a:t> 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</a:t>
            </a:r>
            <a:endParaRPr sz="18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17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&lt;dd&gt;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5" dirty="0">
                <a:latin typeface="Times New Roman"/>
                <a:cs typeface="Times New Roman"/>
              </a:rPr>
              <a:t> Specify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definition</a:t>
            </a:r>
            <a:endParaRPr sz="1800">
              <a:latin typeface="Times New Roman"/>
              <a:cs typeface="Times New Roman"/>
            </a:endParaRPr>
          </a:p>
          <a:p>
            <a:pPr marL="469900" lvl="1" indent="-184150">
              <a:lnSpc>
                <a:spcPct val="100000"/>
              </a:lnSpc>
              <a:spcBef>
                <a:spcPts val="17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470534" algn="l"/>
              </a:tabLst>
            </a:pPr>
            <a:r>
              <a:rPr sz="1800" dirty="0">
                <a:latin typeface="Times New Roman"/>
                <a:cs typeface="Times New Roman"/>
              </a:rPr>
              <a:t>&lt;/dl&gt;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74370"/>
            <a:ext cx="31222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HTML</a:t>
            </a:r>
            <a:r>
              <a:rPr spc="260" dirty="0"/>
              <a:t> </a:t>
            </a:r>
            <a:r>
              <a:rPr spc="-80" dirty="0">
                <a:solidFill>
                  <a:srgbClr val="000000"/>
                </a:solidFill>
                <a:latin typeface="Segoe UI"/>
                <a:cs typeface="Segoe UI"/>
              </a:rPr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8996" y="1590801"/>
            <a:ext cx="9320530" cy="45370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3515">
              <a:lnSpc>
                <a:spcPts val="2380"/>
              </a:lnSpc>
              <a:spcBef>
                <a:spcPts val="400"/>
              </a:spcBef>
              <a:buClr>
                <a:srgbClr val="4966AC"/>
              </a:buClr>
              <a:buSzPct val="79545"/>
              <a:buFont typeface="Corbel"/>
              <a:buChar char="•"/>
              <a:tabLst>
                <a:tab pos="196215" algn="l"/>
              </a:tabLst>
            </a:pPr>
            <a:r>
              <a:rPr sz="2200" spc="5" dirty="0">
                <a:latin typeface="Verdana"/>
                <a:cs typeface="Verdana"/>
              </a:rPr>
              <a:t>HTML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tables</a:t>
            </a:r>
            <a:r>
              <a:rPr sz="2200" spc="4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allow</a:t>
            </a:r>
            <a:r>
              <a:rPr sz="2200" spc="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web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developers</a:t>
            </a:r>
            <a:r>
              <a:rPr sz="2200" spc="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-10" dirty="0">
                <a:latin typeface="Verdana"/>
                <a:cs typeface="Verdana"/>
              </a:rPr>
              <a:t> arrange</a:t>
            </a:r>
            <a:r>
              <a:rPr sz="2200" spc="2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data</a:t>
            </a:r>
            <a:r>
              <a:rPr sz="220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into</a:t>
            </a:r>
            <a:r>
              <a:rPr sz="2200" spc="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rows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and </a:t>
            </a:r>
            <a:r>
              <a:rPr sz="2200" spc="-76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columns.</a:t>
            </a:r>
            <a:endParaRPr sz="2200">
              <a:latin typeface="Verdana"/>
              <a:cs typeface="Verdana"/>
            </a:endParaRPr>
          </a:p>
          <a:p>
            <a:pPr marL="191770">
              <a:lnSpc>
                <a:spcPct val="100000"/>
              </a:lnSpc>
              <a:spcBef>
                <a:spcPts val="1900"/>
              </a:spcBef>
            </a:pPr>
            <a:r>
              <a:rPr sz="1800" spc="-5" dirty="0">
                <a:latin typeface="Verdana"/>
                <a:cs typeface="Verdana"/>
              </a:rPr>
              <a:t>Each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cell is</a:t>
            </a:r>
            <a:r>
              <a:rPr sz="1800" spc="-5" dirty="0">
                <a:latin typeface="Verdana"/>
                <a:cs typeface="Verdana"/>
              </a:rPr>
              <a:t> defined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 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&lt;td&gt;</a:t>
            </a:r>
            <a:r>
              <a:rPr sz="1800" spc="-345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&lt;/td&gt;</a:t>
            </a:r>
            <a:r>
              <a:rPr sz="1800" spc="-35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Verdana"/>
                <a:cs typeface="Verdana"/>
              </a:rPr>
              <a:t>tag.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Verdana"/>
              <a:cs typeface="Verdana"/>
            </a:endParaRPr>
          </a:p>
          <a:p>
            <a:pPr marL="19177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table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tr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69215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td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Emil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/td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69215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td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Tobias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/td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692150">
              <a:lnSpc>
                <a:spcPct val="100000"/>
              </a:lnSpc>
            </a:pP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td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sz="1800" spc="-5" dirty="0">
                <a:latin typeface="Consolas"/>
                <a:cs typeface="Consolas"/>
              </a:rPr>
              <a:t>Linus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A42A2A"/>
                </a:solidFill>
                <a:latin typeface="Consolas"/>
                <a:cs typeface="Consolas"/>
              </a:rPr>
              <a:t>/td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41959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/tr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9177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/table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nsolas"/>
              <a:cs typeface="Consolas"/>
            </a:endParaRPr>
          </a:p>
          <a:p>
            <a:pPr marL="282575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Note: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table</a:t>
            </a:r>
            <a:r>
              <a:rPr sz="1800" dirty="0">
                <a:latin typeface="Verdana"/>
                <a:cs typeface="Verdana"/>
              </a:rPr>
              <a:t> data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elements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containers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table.</a:t>
            </a:r>
            <a:endParaRPr sz="1800">
              <a:latin typeface="Verdana"/>
              <a:cs typeface="Verdana"/>
            </a:endParaRPr>
          </a:p>
          <a:p>
            <a:pPr marL="282575" marR="80645">
              <a:lnSpc>
                <a:spcPts val="2090"/>
              </a:lnSpc>
              <a:spcBef>
                <a:spcPts val="200"/>
              </a:spcBef>
            </a:pP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can contain all sorts of </a:t>
            </a:r>
            <a:r>
              <a:rPr sz="1800" spc="-10" dirty="0">
                <a:latin typeface="Verdana"/>
                <a:cs typeface="Verdana"/>
              </a:rPr>
              <a:t>HTML </a:t>
            </a:r>
            <a:r>
              <a:rPr sz="1800" dirty="0">
                <a:latin typeface="Verdana"/>
                <a:cs typeface="Verdana"/>
              </a:rPr>
              <a:t>elements; text, images, lists, other tables,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8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10" dirty="0"/>
              <a:t>t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833" y="1379677"/>
            <a:ext cx="13506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0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195580" algn="l"/>
              </a:tabLst>
            </a:pPr>
            <a:r>
              <a:rPr sz="2800" spc="-245" dirty="0">
                <a:solidFill>
                  <a:srgbClr val="1F5F9F"/>
                </a:solidFill>
                <a:latin typeface="Times New Roman"/>
                <a:cs typeface="Times New Roman"/>
              </a:rPr>
              <a:t>W</a:t>
            </a:r>
            <a:r>
              <a:rPr sz="2800" dirty="0">
                <a:solidFill>
                  <a:srgbClr val="1F5F9F"/>
                </a:solidFill>
                <a:latin typeface="Times New Roman"/>
                <a:cs typeface="Times New Roman"/>
              </a:rPr>
              <a:t>e</a:t>
            </a:r>
            <a:r>
              <a:rPr sz="2800" spc="10" dirty="0">
                <a:solidFill>
                  <a:srgbClr val="1F5F9F"/>
                </a:solidFill>
                <a:latin typeface="Times New Roman"/>
                <a:cs typeface="Times New Roman"/>
              </a:rPr>
              <a:t>b</a:t>
            </a:r>
            <a:r>
              <a:rPr sz="2800" spc="5" dirty="0">
                <a:solidFill>
                  <a:srgbClr val="1F5F9F"/>
                </a:solidFill>
                <a:latin typeface="Times New Roman"/>
                <a:cs typeface="Times New Roman"/>
              </a:rPr>
              <a:t>sit</a:t>
            </a:r>
            <a:r>
              <a:rPr sz="2800" dirty="0">
                <a:solidFill>
                  <a:srgbClr val="1F5F9F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7033" y="1797811"/>
            <a:ext cx="9932670" cy="45478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10160" indent="-182880" algn="just">
              <a:lnSpc>
                <a:spcPts val="2590"/>
              </a:lnSpc>
              <a:spcBef>
                <a:spcPts val="42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website is made up of </a:t>
            </a:r>
            <a:r>
              <a:rPr sz="2400" spc="-5" dirty="0">
                <a:latin typeface="Times New Roman"/>
                <a:cs typeface="Times New Roman"/>
              </a:rPr>
              <a:t>web pages. </a:t>
            </a:r>
            <a:r>
              <a:rPr sz="2400" dirty="0">
                <a:latin typeface="Times New Roman"/>
                <a:cs typeface="Times New Roman"/>
              </a:rPr>
              <a:t>These web </a:t>
            </a:r>
            <a:r>
              <a:rPr sz="2400" spc="-5" dirty="0">
                <a:latin typeface="Times New Roman"/>
                <a:cs typeface="Times New Roman"/>
              </a:rPr>
              <a:t>pages also </a:t>
            </a:r>
            <a:r>
              <a:rPr sz="2400" dirty="0">
                <a:latin typeface="Times New Roman"/>
                <a:cs typeface="Times New Roman"/>
              </a:rPr>
              <a:t>known </a:t>
            </a:r>
            <a:r>
              <a:rPr sz="2400" spc="-10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web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interconnected</a:t>
            </a:r>
            <a:r>
              <a:rPr sz="2400" dirty="0">
                <a:latin typeface="Times New Roman"/>
                <a:cs typeface="Times New Roman"/>
              </a:rPr>
              <a:t> with </a:t>
            </a:r>
            <a:r>
              <a:rPr sz="2400" spc="-15" dirty="0">
                <a:latin typeface="Times New Roman"/>
                <a:cs typeface="Times New Roman"/>
              </a:rPr>
              <a:t>each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help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hyperlinks.</a:t>
            </a:r>
            <a:endParaRPr sz="2400">
              <a:latin typeface="Times New Roman"/>
              <a:cs typeface="Times New Roman"/>
            </a:endParaRPr>
          </a:p>
          <a:p>
            <a:pPr marL="194945" marR="5080" indent="-182880" algn="just">
              <a:lnSpc>
                <a:spcPct val="90100"/>
              </a:lnSpc>
              <a:spcBef>
                <a:spcPts val="56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webpages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by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-5" dirty="0">
                <a:latin typeface="Times New Roman"/>
                <a:cs typeface="Times New Roman"/>
              </a:rPr>
              <a:t> browsers</a:t>
            </a:r>
            <a:r>
              <a:rPr sz="2400" dirty="0">
                <a:latin typeface="Times New Roman"/>
                <a:cs typeface="Times New Roman"/>
              </a:rPr>
              <a:t> like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IE, 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Chrome,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Firefox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etc..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-5" dirty="0">
                <a:latin typeface="Times New Roman"/>
                <a:cs typeface="Times New Roman"/>
              </a:rPr>
              <a:t> document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contain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tables,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graphics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etc..</a:t>
            </a:r>
            <a:endParaRPr sz="2400">
              <a:latin typeface="Times New Roman"/>
              <a:cs typeface="Times New Roman"/>
            </a:endParaRPr>
          </a:p>
          <a:p>
            <a:pPr marL="194945" marR="10160" indent="-182880" algn="just">
              <a:lnSpc>
                <a:spcPts val="2590"/>
              </a:lnSpc>
              <a:spcBef>
                <a:spcPts val="64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195580" algn="l"/>
              </a:tabLst>
            </a:pPr>
            <a:r>
              <a:rPr sz="2400" spc="-65" dirty="0">
                <a:latin typeface="Times New Roman"/>
                <a:cs typeface="Times New Roman"/>
              </a:rPr>
              <a:t>Web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usually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commercial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purpose.</a:t>
            </a:r>
            <a:r>
              <a:rPr sz="2400" dirty="0">
                <a:latin typeface="Times New Roman"/>
                <a:cs typeface="Times New Roman"/>
              </a:rPr>
              <a:t> There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extensions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web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depending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upon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purpose.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28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.com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Commercial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20" dirty="0">
                <a:latin typeface="Times New Roman"/>
                <a:cs typeface="Times New Roman"/>
              </a:rPr>
              <a:t>.org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.net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dirty="0">
                <a:latin typeface="Times New Roman"/>
                <a:cs typeface="Times New Roman"/>
              </a:rPr>
              <a:t>.biz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Business</a:t>
            </a:r>
            <a:endParaRPr sz="2400">
              <a:latin typeface="Times New Roman"/>
              <a:cs typeface="Times New Roman"/>
            </a:endParaRPr>
          </a:p>
          <a:p>
            <a:pPr marL="820419" lvl="1" indent="-259079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819785" algn="l"/>
                <a:tab pos="820419" algn="l"/>
              </a:tabLst>
            </a:pPr>
            <a:r>
              <a:rPr sz="2400" spc="-5" dirty="0">
                <a:latin typeface="Times New Roman"/>
                <a:cs typeface="Times New Roman"/>
              </a:rPr>
              <a:t>.edu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Education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326593"/>
            <a:ext cx="200025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solidFill>
                  <a:srgbClr val="000000"/>
                </a:solidFill>
                <a:latin typeface="Segoe UI"/>
                <a:cs typeface="Segoe UI"/>
              </a:rPr>
              <a:t>Table</a:t>
            </a:r>
            <a:r>
              <a:rPr sz="3200" spc="-6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200" spc="-30" dirty="0">
                <a:solidFill>
                  <a:srgbClr val="000000"/>
                </a:solidFill>
                <a:latin typeface="Segoe UI"/>
                <a:cs typeface="Segoe UI"/>
              </a:rPr>
              <a:t>Rows</a:t>
            </a:r>
            <a:endParaRPr sz="3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8880" y="1140714"/>
            <a:ext cx="6887209" cy="212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ach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ab</a:t>
            </a:r>
            <a:r>
              <a:rPr sz="1800" spc="1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ar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</a:t>
            </a:r>
            <a:r>
              <a:rPr sz="1800" spc="5" dirty="0">
                <a:latin typeface="Verdana"/>
                <a:cs typeface="Verdana"/>
              </a:rPr>
              <a:t>it</a:t>
            </a:r>
            <a:r>
              <a:rPr sz="1800" dirty="0">
                <a:latin typeface="Verdana"/>
                <a:cs typeface="Verdana"/>
              </a:rPr>
              <a:t>h a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&lt;tr</a:t>
            </a:r>
            <a:r>
              <a:rPr sz="1800" dirty="0">
                <a:solidFill>
                  <a:srgbClr val="DC133B"/>
                </a:solidFill>
                <a:latin typeface="Consolas"/>
                <a:cs typeface="Consolas"/>
              </a:rPr>
              <a:t>&gt;</a:t>
            </a:r>
            <a:r>
              <a:rPr sz="1800" spc="-35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</a:t>
            </a:r>
            <a:r>
              <a:rPr sz="1800" spc="5" dirty="0">
                <a:latin typeface="Verdana"/>
                <a:cs typeface="Verdana"/>
              </a:rPr>
              <a:t>it</a:t>
            </a:r>
            <a:r>
              <a:rPr sz="1800" dirty="0">
                <a:latin typeface="Verdana"/>
                <a:cs typeface="Verdana"/>
              </a:rPr>
              <a:t>h a </a:t>
            </a: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&lt;/tr</a:t>
            </a:r>
            <a:r>
              <a:rPr sz="1800" dirty="0">
                <a:solidFill>
                  <a:srgbClr val="DC133B"/>
                </a:solidFill>
                <a:latin typeface="Consolas"/>
                <a:cs typeface="Consolas"/>
              </a:rPr>
              <a:t>&gt;</a:t>
            </a:r>
            <a:r>
              <a:rPr sz="1800" spc="-325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ag.</a:t>
            </a:r>
            <a:endParaRPr sz="180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1615"/>
              </a:spcBef>
            </a:pP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t</a:t>
            </a:r>
            <a:r>
              <a:rPr sz="1800" dirty="0">
                <a:solidFill>
                  <a:srgbClr val="DC133B"/>
                </a:solidFill>
                <a:latin typeface="Consolas"/>
                <a:cs typeface="Consolas"/>
              </a:rPr>
              <a:t>r</a:t>
            </a:r>
            <a:r>
              <a:rPr sz="1800" spc="-35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0" dirty="0">
                <a:latin typeface="Verdana"/>
                <a:cs typeface="Verdana"/>
              </a:rPr>
              <a:t> f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ab</a:t>
            </a:r>
            <a:r>
              <a:rPr sz="1800" spc="1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85" dirty="0">
                <a:latin typeface="Verdana"/>
                <a:cs typeface="Verdana"/>
              </a:rPr>
              <a:t>w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Verdana"/>
              <a:cs typeface="Verdana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sz="2800" spc="-55" dirty="0">
                <a:latin typeface="Segoe UI"/>
                <a:cs typeface="Segoe UI"/>
              </a:rPr>
              <a:t>Table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spc="5" dirty="0">
                <a:latin typeface="Segoe UI"/>
                <a:cs typeface="Segoe UI"/>
              </a:rPr>
              <a:t>Headers</a:t>
            </a:r>
            <a:endParaRPr sz="28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e </a:t>
            </a:r>
            <a:r>
              <a:rPr sz="1800" spc="-5" dirty="0">
                <a:solidFill>
                  <a:srgbClr val="DC133B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th</a:t>
            </a:r>
            <a:r>
              <a:rPr sz="1800" dirty="0">
                <a:solidFill>
                  <a:srgbClr val="DC133B"/>
                </a:solidFill>
                <a:latin typeface="Consolas"/>
                <a:cs typeface="Consolas"/>
              </a:rPr>
              <a:t>&gt;</a:t>
            </a:r>
            <a:r>
              <a:rPr sz="1800" spc="-35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ag 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te</a:t>
            </a:r>
            <a:r>
              <a:rPr sz="1800" dirty="0">
                <a:latin typeface="Verdana"/>
                <a:cs typeface="Verdana"/>
              </a:rPr>
              <a:t>ad 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 t</a:t>
            </a:r>
            <a:r>
              <a:rPr sz="1800" spc="-1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&lt;td</a:t>
            </a:r>
            <a:r>
              <a:rPr sz="1800" dirty="0">
                <a:solidFill>
                  <a:srgbClr val="DC133B"/>
                </a:solidFill>
                <a:latin typeface="Consolas"/>
                <a:cs typeface="Consolas"/>
              </a:rPr>
              <a:t>&gt;</a:t>
            </a:r>
            <a:r>
              <a:rPr sz="1800" spc="-35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ag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6650" y="3539744"/>
          <a:ext cx="7620000" cy="2776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66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6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&lt;table&gt;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defines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&lt;tr&gt;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defines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row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&lt;th&gt;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heading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define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column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headings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76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&lt;td&gt;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Table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defines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2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&lt;caption&gt;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defines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caption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838" y="794969"/>
            <a:ext cx="2610485" cy="11734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marR="5080" indent="-289560">
              <a:lnSpc>
                <a:spcPts val="4230"/>
              </a:lnSpc>
              <a:spcBef>
                <a:spcPts val="725"/>
              </a:spcBef>
            </a:pPr>
            <a:r>
              <a:rPr sz="40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Attribute</a:t>
            </a:r>
            <a:r>
              <a:rPr sz="4000" b="1" spc="-1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4000" b="1" spc="-9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-70" dirty="0">
                <a:solidFill>
                  <a:srgbClr val="000000"/>
                </a:solidFill>
                <a:latin typeface="Times New Roman"/>
                <a:cs typeface="Times New Roman"/>
              </a:rPr>
              <a:t>Table</a:t>
            </a:r>
            <a:r>
              <a:rPr sz="4000" b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tag</a:t>
            </a:r>
            <a:endParaRPr sz="4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12871" y="461009"/>
          <a:ext cx="8229600" cy="5923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47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TAG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8134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align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right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alignment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table.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bgcolor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rgb(x,x,x)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#xxxxxx,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colopname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background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74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cellpadding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63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space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wall</a:t>
                      </a:r>
                      <a:r>
                        <a:rPr sz="18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content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Cellspacing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8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between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cells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5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Width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width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6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Height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Pixels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Bordercolor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711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rgb(x,x,x)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#xxxxxx, </a:t>
                      </a:r>
                      <a:r>
                        <a:rPr sz="1800" spc="-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colopname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border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6122"/>
            <a:ext cx="5191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Attribute of</a:t>
            </a:r>
            <a:r>
              <a:rPr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85" dirty="0">
                <a:solidFill>
                  <a:srgbClr val="000000"/>
                </a:solidFill>
                <a:latin typeface="Times New Roman"/>
                <a:cs typeface="Times New Roman"/>
              </a:rPr>
              <a:t>Table</a:t>
            </a:r>
            <a:r>
              <a:rPr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907440"/>
            <a:ext cx="9669145" cy="336169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265430" indent="-253365">
              <a:lnSpc>
                <a:spcPct val="100000"/>
              </a:lnSpc>
              <a:spcBef>
                <a:spcPts val="122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spc="-5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sp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sp</a:t>
            </a:r>
            <a:r>
              <a:rPr sz="2200" spc="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ttri</a:t>
            </a:r>
            <a:r>
              <a:rPr sz="2200" dirty="0">
                <a:latin typeface="Times New Roman"/>
                <a:cs typeface="Times New Roman"/>
              </a:rPr>
              <a:t>bu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265430" indent="-253365">
              <a:lnSpc>
                <a:spcPts val="262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Colspan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define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columns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cell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should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span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merge)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horizontally.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Colspan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280"/>
              </a:lnSpc>
            </a:pPr>
            <a:r>
              <a:rPr sz="2000" spc="-25" dirty="0">
                <a:latin typeface="Times New Roman"/>
                <a:cs typeface="Times New Roman"/>
              </a:rPr>
              <a:t>merge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cells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horizontally,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default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colspan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1.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5" dirty="0">
                <a:latin typeface="Times New Roman"/>
                <a:cs typeface="Times New Roman"/>
              </a:rPr>
              <a:t>&lt;td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colspan=</a:t>
            </a:r>
            <a:r>
              <a:rPr sz="2000" dirty="0">
                <a:latin typeface="Times New Roman"/>
                <a:cs typeface="Times New Roman"/>
              </a:rPr>
              <a:t> 2&gt;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merged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&lt;/td&gt;</a:t>
            </a:r>
            <a:endParaRPr sz="2000">
              <a:latin typeface="Times New Roman"/>
              <a:cs typeface="Times New Roman"/>
            </a:endParaRPr>
          </a:p>
          <a:p>
            <a:pPr marL="265430" indent="-253365">
              <a:lnSpc>
                <a:spcPts val="2620"/>
              </a:lnSpc>
              <a:spcBef>
                <a:spcPts val="15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dirty="0">
                <a:latin typeface="Times New Roman"/>
                <a:cs typeface="Times New Roman"/>
              </a:rPr>
              <a:t>Rowspan:</a:t>
            </a:r>
            <a:endParaRPr sz="2200">
              <a:latin typeface="Times New Roman"/>
              <a:cs typeface="Times New Roman"/>
            </a:endParaRPr>
          </a:p>
          <a:p>
            <a:pPr marL="424180" lvl="1" indent="-182880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define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number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rows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cell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should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(or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merge)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vertically.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rowspan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merge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280"/>
              </a:lnSpc>
            </a:pP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cells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vwrtically,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default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rowspan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 1.</a:t>
            </a:r>
            <a:endParaRPr sz="2000">
              <a:latin typeface="Times New Roman"/>
              <a:cs typeface="Times New Roman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24180" algn="l"/>
              </a:tabLst>
            </a:pPr>
            <a:r>
              <a:rPr sz="2000" spc="-5" dirty="0">
                <a:latin typeface="Times New Roman"/>
                <a:cs typeface="Times New Roman"/>
              </a:rPr>
              <a:t>&lt;td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rowspan=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2&gt;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merged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&lt;/td&gt;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6122"/>
            <a:ext cx="33305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H</a:t>
            </a:r>
            <a:r>
              <a:rPr b="1" spc="-20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ML</a:t>
            </a:r>
            <a:r>
              <a:rPr b="1" spc="-210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1" spc="1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907440"/>
            <a:ext cx="9673590" cy="347535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195580" algn="l"/>
              </a:tabLst>
            </a:pPr>
            <a:r>
              <a:rPr sz="2200" spc="-15" dirty="0">
                <a:latin typeface="Times New Roman"/>
                <a:cs typeface="Times New Roman"/>
              </a:rPr>
              <a:t>Images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265430" indent="-253365">
              <a:lnSpc>
                <a:spcPts val="2620"/>
              </a:lnSpc>
              <a:spcBef>
                <a:spcPts val="113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5430" algn="l"/>
                <a:tab pos="266065" algn="l"/>
              </a:tabLst>
            </a:pPr>
            <a:r>
              <a:rPr sz="2200" spc="5" dirty="0">
                <a:latin typeface="Times New Roman"/>
                <a:cs typeface="Times New Roman"/>
              </a:rPr>
              <a:t>2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option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insert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image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webpage</a:t>
            </a:r>
            <a:endParaRPr sz="2200">
              <a:latin typeface="Times New Roman"/>
              <a:cs typeface="Times New Roman"/>
            </a:endParaRPr>
          </a:p>
          <a:p>
            <a:pPr marL="487680" lvl="1" indent="-247015">
              <a:lnSpc>
                <a:spcPts val="226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&lt;body&gt;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body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background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set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image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background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424180">
              <a:lnSpc>
                <a:spcPts val="2280"/>
              </a:lnSpc>
            </a:pP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page.</a:t>
            </a:r>
            <a:endParaRPr sz="20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imes New Roman"/>
                <a:cs typeface="Times New Roman"/>
              </a:rPr>
              <a:t>&lt;body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background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= “Desert.jpg”&gt;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487680" lvl="1" indent="-247015">
              <a:lnSpc>
                <a:spcPct val="100000"/>
              </a:lnSpc>
              <a:buClr>
                <a:srgbClr val="4966AC"/>
              </a:buClr>
              <a:buSzPct val="80000"/>
              <a:buFont typeface="Microsoft Sans Serif"/>
              <a:buChar char="•"/>
              <a:tabLst>
                <a:tab pos="487680" algn="l"/>
                <a:tab pos="488315" algn="l"/>
              </a:tabLst>
            </a:pPr>
            <a:r>
              <a:rPr sz="2000" spc="-10" dirty="0">
                <a:latin typeface="Times New Roman"/>
                <a:cs typeface="Times New Roman"/>
              </a:rPr>
              <a:t>Using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&lt;img&gt;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tag</a:t>
            </a:r>
            <a:endParaRPr sz="2000">
              <a:latin typeface="Times New Roman"/>
              <a:cs typeface="Times New Roman"/>
            </a:endParaRPr>
          </a:p>
          <a:p>
            <a:pPr marL="753745" lvl="2" indent="-238760">
              <a:lnSpc>
                <a:spcPts val="2055"/>
              </a:lnSpc>
              <a:spcBef>
                <a:spcPts val="390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3110" algn="l"/>
                <a:tab pos="753745" algn="l"/>
              </a:tabLst>
            </a:pPr>
            <a:r>
              <a:rPr sz="1800" spc="-10" dirty="0">
                <a:latin typeface="Times New Roman"/>
                <a:cs typeface="Times New Roman"/>
              </a:rPr>
              <a:t>The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background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image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occupies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entire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background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webpage.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We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cannot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size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698500">
              <a:lnSpc>
                <a:spcPts val="2055"/>
              </a:lnSpc>
            </a:pPr>
            <a:r>
              <a:rPr sz="1800" dirty="0">
                <a:latin typeface="Times New Roman"/>
                <a:cs typeface="Times New Roman"/>
              </a:rPr>
              <a:t>location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it.</a:t>
            </a:r>
            <a:r>
              <a:rPr sz="1800" spc="-15" dirty="0">
                <a:latin typeface="Times New Roman"/>
                <a:cs typeface="Times New Roman"/>
              </a:rPr>
              <a:t> &lt;img&gt;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insert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images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desired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location </a:t>
            </a:r>
            <a:r>
              <a:rPr sz="1800" spc="-10" dirty="0">
                <a:latin typeface="Times New Roman"/>
                <a:cs typeface="Times New Roman"/>
              </a:rPr>
              <a:t>with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desired size.</a:t>
            </a:r>
            <a:endParaRPr sz="1800">
              <a:latin typeface="Times New Roman"/>
              <a:cs typeface="Times New Roman"/>
            </a:endParaRPr>
          </a:p>
          <a:p>
            <a:pPr marL="756285" lvl="2" indent="-241935">
              <a:lnSpc>
                <a:spcPct val="100000"/>
              </a:lnSpc>
              <a:spcBef>
                <a:spcPts val="385"/>
              </a:spcBef>
              <a:buClr>
                <a:srgbClr val="4966AC"/>
              </a:buClr>
              <a:buSzPct val="80555"/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No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need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closing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776" y="607313"/>
            <a:ext cx="2249170" cy="9417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13360" marR="5080" indent="-201295">
              <a:lnSpc>
                <a:spcPts val="3379"/>
              </a:lnSpc>
              <a:spcBef>
                <a:spcPts val="585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Attributes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sz="3200" b="1" spc="-7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Image</a:t>
            </a:r>
            <a:r>
              <a:rPr sz="32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0" dirty="0">
                <a:solidFill>
                  <a:srgbClr val="000000"/>
                </a:solidFill>
                <a:latin typeface="Times New Roman"/>
                <a:cs typeface="Times New Roman"/>
              </a:rPr>
              <a:t>Tag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86683" y="397509"/>
          <a:ext cx="8534400" cy="6050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41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Attribute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Value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Description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98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align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latin typeface="Corbel"/>
                          <a:cs typeface="Corbel"/>
                        </a:rPr>
                        <a:t>Top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bottom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left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middle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right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Specifies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alignment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alt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Corbel"/>
                          <a:cs typeface="Corbel"/>
                        </a:rPr>
                        <a:t>Text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alternate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text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for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border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width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border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around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height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height</a:t>
                      </a:r>
                      <a:r>
                        <a:rPr sz="18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hspace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540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whitesapce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 </a:t>
                      </a:r>
                      <a:r>
                        <a:rPr sz="1800" spc="-3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both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left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right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side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orbel"/>
                          <a:cs typeface="Corbel"/>
                        </a:rPr>
                        <a:t>vspace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whitesapce</a:t>
                      </a:r>
                      <a:r>
                        <a:rPr sz="18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on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top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bottom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 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src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URL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7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URL</a:t>
                      </a:r>
                      <a:r>
                        <a:rPr sz="18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dirty="0">
                          <a:latin typeface="Corbel"/>
                          <a:cs typeface="Corbel"/>
                        </a:rPr>
                        <a:t>an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width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orbel"/>
                          <a:cs typeface="Corbel"/>
                        </a:rPr>
                        <a:t>Pixels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Defines</a:t>
                      </a:r>
                      <a:r>
                        <a:rPr sz="18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18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10" dirty="0">
                          <a:latin typeface="Corbel"/>
                          <a:cs typeface="Corbel"/>
                        </a:rPr>
                        <a:t>width</a:t>
                      </a:r>
                      <a:r>
                        <a:rPr sz="18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18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1800" spc="-5" dirty="0">
                          <a:latin typeface="Corbel"/>
                          <a:cs typeface="Corbel"/>
                        </a:rPr>
                        <a:t>the</a:t>
                      </a:r>
                      <a:endParaRPr sz="18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orbel"/>
                          <a:cs typeface="Corbel"/>
                        </a:rPr>
                        <a:t>image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6122"/>
            <a:ext cx="30206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H</a:t>
            </a:r>
            <a:r>
              <a:rPr b="1" spc="-20" dirty="0">
                <a:latin typeface="Times New Roman"/>
                <a:cs typeface="Times New Roman"/>
              </a:rPr>
              <a:t>T</a:t>
            </a:r>
            <a:r>
              <a:rPr b="1" spc="-5" dirty="0">
                <a:latin typeface="Times New Roman"/>
                <a:cs typeface="Times New Roman"/>
              </a:rPr>
              <a:t>ML</a:t>
            </a:r>
            <a:r>
              <a:rPr b="1" spc="-210" dirty="0"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49018"/>
            <a:ext cx="9675495" cy="20485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2880" algn="just">
              <a:lnSpc>
                <a:spcPts val="2380"/>
              </a:lnSpc>
              <a:spcBef>
                <a:spcPts val="400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59715" algn="l"/>
              </a:tabLst>
            </a:pPr>
            <a:r>
              <a:rPr dirty="0"/>
              <a:t>	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HTML form </a:t>
            </a:r>
            <a:r>
              <a:rPr sz="2200" spc="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5" dirty="0">
                <a:latin typeface="Times New Roman"/>
                <a:cs typeface="Times New Roman"/>
              </a:rPr>
              <a:t>part </a:t>
            </a:r>
            <a:r>
              <a:rPr sz="2200" dirty="0">
                <a:latin typeface="Times New Roman"/>
                <a:cs typeface="Times New Roman"/>
              </a:rPr>
              <a:t>of a </a:t>
            </a:r>
            <a:r>
              <a:rPr sz="2200" spc="-5" dirty="0">
                <a:latin typeface="Times New Roman"/>
                <a:cs typeface="Times New Roman"/>
              </a:rPr>
              <a:t>document </a:t>
            </a:r>
            <a:r>
              <a:rPr sz="2200" dirty="0">
                <a:latin typeface="Times New Roman"/>
                <a:cs typeface="Times New Roman"/>
              </a:rPr>
              <a:t>which </a:t>
            </a:r>
            <a:r>
              <a:rPr sz="2200" spc="-10" dirty="0">
                <a:latin typeface="Times New Roman"/>
                <a:cs typeface="Times New Roman"/>
              </a:rPr>
              <a:t>may </a:t>
            </a:r>
            <a:r>
              <a:rPr sz="2200" spc="-5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general content, </a:t>
            </a:r>
            <a:r>
              <a:rPr sz="2200" spc="-5" dirty="0">
                <a:latin typeface="Times New Roman"/>
                <a:cs typeface="Times New Roman"/>
              </a:rPr>
              <a:t>special </a:t>
            </a:r>
            <a:r>
              <a:rPr sz="2200" dirty="0">
                <a:latin typeface="Times New Roman"/>
                <a:cs typeface="Times New Roman"/>
              </a:rPr>
              <a:t> elements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as</a:t>
            </a:r>
            <a:r>
              <a:rPr sz="2200" spc="-5" dirty="0">
                <a:latin typeface="Times New Roman"/>
                <a:cs typeface="Times New Roman"/>
              </a:rPr>
              <a:t> controls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like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textfields,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checkboxex</a:t>
            </a:r>
            <a:r>
              <a:rPr sz="2200" dirty="0">
                <a:latin typeface="Times New Roman"/>
                <a:cs typeface="Times New Roman"/>
              </a:rPr>
              <a:t> 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submit</a:t>
            </a:r>
            <a:r>
              <a:rPr sz="2200" dirty="0">
                <a:latin typeface="Times New Roman"/>
                <a:cs typeface="Times New Roman"/>
              </a:rPr>
              <a:t> button,</a:t>
            </a:r>
            <a:r>
              <a:rPr sz="2200" spc="5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radio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buttons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etc.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users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usually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complete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form</a:t>
            </a:r>
            <a:r>
              <a:rPr sz="2200" spc="5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modifying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it’s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elements.</a:t>
            </a:r>
            <a:endParaRPr sz="220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ts val="2380"/>
              </a:lnSpc>
              <a:spcBef>
                <a:spcPts val="1385"/>
              </a:spcBef>
              <a:buClr>
                <a:srgbClr val="4966AC"/>
              </a:buClr>
              <a:buSzPct val="79545"/>
              <a:buFont typeface="Microsoft Sans Serif"/>
              <a:buChar char="•"/>
              <a:tabLst>
                <a:tab pos="266065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HTML </a:t>
            </a:r>
            <a:r>
              <a:rPr sz="2200" spc="-5" dirty="0">
                <a:latin typeface="Times New Roman"/>
                <a:cs typeface="Times New Roman"/>
              </a:rPr>
              <a:t>forms are generally </a:t>
            </a:r>
            <a:r>
              <a:rPr sz="2200" dirty="0">
                <a:latin typeface="Times New Roman"/>
                <a:cs typeface="Times New Roman"/>
              </a:rPr>
              <a:t>necessary when we </a:t>
            </a:r>
            <a:r>
              <a:rPr sz="2200" spc="-5" dirty="0">
                <a:latin typeface="Times New Roman"/>
                <a:cs typeface="Times New Roman"/>
              </a:rPr>
              <a:t>want </a:t>
            </a:r>
            <a:r>
              <a:rPr sz="2200" spc="5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accept </a:t>
            </a:r>
            <a:r>
              <a:rPr sz="2200" spc="-10" dirty="0">
                <a:latin typeface="Times New Roman"/>
                <a:cs typeface="Times New Roman"/>
              </a:rPr>
              <a:t>some </a:t>
            </a:r>
            <a:r>
              <a:rPr sz="2200" spc="5" dirty="0">
                <a:latin typeface="Times New Roman"/>
                <a:cs typeface="Times New Roman"/>
              </a:rPr>
              <a:t>data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5" dirty="0">
                <a:latin typeface="Times New Roman"/>
                <a:cs typeface="Times New Roman"/>
              </a:rPr>
              <a:t>the 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website </a:t>
            </a:r>
            <a:r>
              <a:rPr sz="2200" spc="-5" dirty="0">
                <a:latin typeface="Times New Roman"/>
                <a:cs typeface="Times New Roman"/>
              </a:rPr>
              <a:t>visitors.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example email account </a:t>
            </a:r>
            <a:r>
              <a:rPr sz="2200" spc="-10" dirty="0">
                <a:latin typeface="Times New Roman"/>
                <a:cs typeface="Times New Roman"/>
              </a:rPr>
              <a:t>form, </a:t>
            </a:r>
            <a:r>
              <a:rPr sz="2200" spc="5" dirty="0">
                <a:latin typeface="Times New Roman"/>
                <a:cs typeface="Times New Roman"/>
              </a:rPr>
              <a:t>credit </a:t>
            </a:r>
            <a:r>
              <a:rPr sz="2200" spc="-5" dirty="0">
                <a:latin typeface="Times New Roman"/>
                <a:cs typeface="Times New Roman"/>
              </a:rPr>
              <a:t>card </a:t>
            </a:r>
            <a:r>
              <a:rPr sz="2200" dirty="0">
                <a:latin typeface="Times New Roman"/>
                <a:cs typeface="Times New Roman"/>
              </a:rPr>
              <a:t>form where </a:t>
            </a:r>
            <a:r>
              <a:rPr sz="2200" spc="-5" dirty="0">
                <a:latin typeface="Times New Roman"/>
                <a:cs typeface="Times New Roman"/>
              </a:rPr>
              <a:t>we may </a:t>
            </a:r>
            <a:r>
              <a:rPr sz="2200" dirty="0">
                <a:latin typeface="Times New Roman"/>
                <a:cs typeface="Times New Roman"/>
              </a:rPr>
              <a:t> like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accept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information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like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name,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email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address,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phone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number,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gender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5183" y="228650"/>
            <a:ext cx="7620000" cy="499109"/>
          </a:xfrm>
          <a:custGeom>
            <a:avLst/>
            <a:gdLst/>
            <a:ahLst/>
            <a:cxnLst/>
            <a:rect l="l" t="t" r="r" b="b"/>
            <a:pathLst>
              <a:path w="7620000" h="499109">
                <a:moveTo>
                  <a:pt x="7620000" y="0"/>
                </a:moveTo>
                <a:lnTo>
                  <a:pt x="3810000" y="0"/>
                </a:lnTo>
                <a:lnTo>
                  <a:pt x="0" y="0"/>
                </a:lnTo>
                <a:lnTo>
                  <a:pt x="0" y="498678"/>
                </a:lnTo>
                <a:lnTo>
                  <a:pt x="3810000" y="498678"/>
                </a:lnTo>
                <a:lnTo>
                  <a:pt x="7620000" y="498678"/>
                </a:lnTo>
                <a:lnTo>
                  <a:pt x="7620000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78833" y="222250"/>
          <a:ext cx="7620000" cy="6400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67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HTML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b="1" dirty="0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HTML5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966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729">
                <a:tc>
                  <a:txBody>
                    <a:bodyPr/>
                    <a:lstStyle/>
                    <a:p>
                      <a:pPr marL="92075" marR="4883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Corbel"/>
                          <a:cs typeface="Corbel"/>
                        </a:rPr>
                        <a:t>&lt;audio&gt;</a:t>
                      </a:r>
                      <a:r>
                        <a:rPr sz="21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21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&lt;video&gt;</a:t>
                      </a:r>
                      <a:r>
                        <a:rPr sz="21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tags</a:t>
                      </a:r>
                      <a:r>
                        <a:rPr sz="21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are </a:t>
                      </a:r>
                      <a:r>
                        <a:rPr sz="2100" spc="-40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not</a:t>
                      </a:r>
                      <a:r>
                        <a:rPr sz="21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supported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870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100" dirty="0">
                          <a:latin typeface="Corbel"/>
                          <a:cs typeface="Corbel"/>
                        </a:rPr>
                        <a:t>&lt;audio&gt;</a:t>
                      </a:r>
                      <a:r>
                        <a:rPr sz="21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and</a:t>
                      </a:r>
                      <a:r>
                        <a:rPr sz="21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&lt;video&gt;</a:t>
                      </a:r>
                      <a:r>
                        <a:rPr sz="21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tags</a:t>
                      </a:r>
                      <a:r>
                        <a:rPr sz="21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are </a:t>
                      </a:r>
                      <a:r>
                        <a:rPr sz="2100" spc="-40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supported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613">
                <a:tc>
                  <a:txBody>
                    <a:bodyPr/>
                    <a:lstStyle/>
                    <a:p>
                      <a:pPr marL="92075" marR="7112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Corbel"/>
                          <a:cs typeface="Corbel"/>
                        </a:rPr>
                        <a:t>Finding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out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geographical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location</a:t>
                      </a:r>
                      <a:r>
                        <a:rPr sz="21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1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impossible</a:t>
                      </a:r>
                      <a:r>
                        <a:rPr sz="21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using </a:t>
                      </a:r>
                      <a:r>
                        <a:rPr sz="2100" spc="-40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HTML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873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100" spc="-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h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1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H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TML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5</a:t>
                      </a:r>
                      <a:r>
                        <a:rPr sz="21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su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pp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2100" spc="-10" dirty="0">
                          <a:latin typeface="Corbel"/>
                          <a:cs typeface="Corbel"/>
                        </a:rPr>
                        <a:t>r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s</a:t>
                      </a:r>
                      <a:r>
                        <a:rPr sz="21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h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e</a:t>
                      </a:r>
                      <a:r>
                        <a:rPr sz="2100" spc="-1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AP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1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for 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identifying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the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geographic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location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56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spc="5" dirty="0">
                          <a:latin typeface="Corbel"/>
                          <a:cs typeface="Corbel"/>
                        </a:rPr>
                        <a:t>Supports</a:t>
                      </a:r>
                      <a:r>
                        <a:rPr sz="2100" spc="-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tags</a:t>
                      </a:r>
                      <a:r>
                        <a:rPr sz="21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such</a:t>
                      </a:r>
                      <a:r>
                        <a:rPr sz="21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21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&lt;applet&gt;,</a:t>
                      </a:r>
                      <a:endParaRPr sz="21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100" dirty="0">
                          <a:latin typeface="Corbel"/>
                          <a:cs typeface="Corbel"/>
                        </a:rPr>
                        <a:t>&lt;center&gt;,</a:t>
                      </a:r>
                      <a:r>
                        <a:rPr sz="21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&lt;font&gt;,</a:t>
                      </a:r>
                      <a:r>
                        <a:rPr sz="21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&lt;frame&gt;,</a:t>
                      </a:r>
                      <a:endParaRPr sz="21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Corbel"/>
                          <a:cs typeface="Corbel"/>
                        </a:rPr>
                        <a:t>&lt;strike&gt;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100" dirty="0">
                          <a:latin typeface="Corbel"/>
                          <a:cs typeface="Corbel"/>
                        </a:rPr>
                        <a:t>&lt;applet&gt;,</a:t>
                      </a:r>
                      <a:r>
                        <a:rPr sz="2100" spc="-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&lt;center&gt;,</a:t>
                      </a:r>
                      <a:r>
                        <a:rPr sz="21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&lt;font&gt;,</a:t>
                      </a:r>
                      <a:endParaRPr sz="21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100" dirty="0">
                          <a:latin typeface="Corbel"/>
                          <a:cs typeface="Corbel"/>
                        </a:rPr>
                        <a:t>&lt;frame&gt;,</a:t>
                      </a:r>
                      <a:r>
                        <a:rPr sz="21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&lt;strike&gt;</a:t>
                      </a:r>
                      <a:r>
                        <a:rPr sz="21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tags</a:t>
                      </a:r>
                      <a:r>
                        <a:rPr sz="21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are</a:t>
                      </a:r>
                      <a:endParaRPr sz="21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100" spc="5" dirty="0">
                          <a:latin typeface="Corbel"/>
                          <a:cs typeface="Corbel"/>
                        </a:rPr>
                        <a:t>removed</a:t>
                      </a:r>
                      <a:r>
                        <a:rPr sz="2100" spc="-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from</a:t>
                      </a:r>
                      <a:r>
                        <a:rPr sz="21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HTML5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07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100" spc="5" dirty="0">
                          <a:latin typeface="Corbel"/>
                          <a:cs typeface="Corbel"/>
                        </a:rPr>
                        <a:t>Dose</a:t>
                      </a:r>
                      <a:r>
                        <a:rPr sz="21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not</a:t>
                      </a:r>
                      <a:r>
                        <a:rPr sz="21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allow</a:t>
                      </a:r>
                      <a:r>
                        <a:rPr sz="21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Java</a:t>
                      </a:r>
                      <a:r>
                        <a:rPr sz="21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script</a:t>
                      </a:r>
                      <a:r>
                        <a:rPr sz="21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1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run</a:t>
                      </a:r>
                      <a:endParaRPr sz="21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Corbel"/>
                          <a:cs typeface="Corbel"/>
                        </a:rPr>
                        <a:t>in</a:t>
                      </a:r>
                      <a:r>
                        <a:rPr sz="21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15" dirty="0">
                          <a:latin typeface="Corbel"/>
                          <a:cs typeface="Corbel"/>
                        </a:rPr>
                        <a:t>browser.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100" spc="5" dirty="0">
                          <a:latin typeface="Corbel"/>
                          <a:cs typeface="Corbel"/>
                        </a:rPr>
                        <a:t>It</a:t>
                      </a:r>
                      <a:r>
                        <a:rPr sz="21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allows</a:t>
                      </a:r>
                      <a:r>
                        <a:rPr sz="21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JavaScript</a:t>
                      </a:r>
                      <a:r>
                        <a:rPr sz="2100" spc="-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1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run</a:t>
                      </a:r>
                      <a:r>
                        <a:rPr sz="21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in</a:t>
                      </a:r>
                      <a:endParaRPr sz="21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100" spc="-5" dirty="0">
                          <a:latin typeface="Corbel"/>
                          <a:cs typeface="Corbel"/>
                        </a:rPr>
                        <a:t>background.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07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dirty="0">
                          <a:latin typeface="Corbel"/>
                          <a:cs typeface="Corbel"/>
                        </a:rPr>
                        <a:t>There</a:t>
                      </a:r>
                      <a:r>
                        <a:rPr sz="21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1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no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support</a:t>
                      </a:r>
                      <a:r>
                        <a:rPr sz="2100" spc="-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2100" spc="-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&lt;canvas&gt;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255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100" spc="5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1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&lt;canvas&gt;</a:t>
                      </a:r>
                      <a:r>
                        <a:rPr sz="21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tag</a:t>
                      </a:r>
                      <a:r>
                        <a:rPr sz="21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is</a:t>
                      </a:r>
                      <a:r>
                        <a:rPr sz="21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21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2D </a:t>
                      </a:r>
                      <a:r>
                        <a:rPr sz="2100" spc="-40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drawing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D0D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07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spc="5" dirty="0">
                          <a:latin typeface="Corbel"/>
                          <a:cs typeface="Corbel"/>
                        </a:rPr>
                        <a:t>It</a:t>
                      </a:r>
                      <a:r>
                        <a:rPr sz="2100" spc="-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needs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external</a:t>
                      </a:r>
                      <a:r>
                        <a:rPr sz="2100" spc="-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plugins</a:t>
                      </a:r>
                      <a:r>
                        <a:rPr sz="21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10" dirty="0">
                          <a:latin typeface="Corbel"/>
                          <a:cs typeface="Corbel"/>
                        </a:rPr>
                        <a:t>such</a:t>
                      </a:r>
                      <a:r>
                        <a:rPr sz="2100" spc="-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as</a:t>
                      </a:r>
                      <a:endParaRPr sz="2100">
                        <a:latin typeface="Corbel"/>
                        <a:cs typeface="Corbe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100" dirty="0">
                          <a:latin typeface="Corbel"/>
                          <a:cs typeface="Corbel"/>
                        </a:rPr>
                        <a:t>flash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10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1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need</a:t>
                      </a:r>
                      <a:r>
                        <a:rPr sz="21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5" dirty="0">
                          <a:latin typeface="Corbel"/>
                          <a:cs typeface="Corbel"/>
                        </a:rPr>
                        <a:t>for</a:t>
                      </a:r>
                      <a:r>
                        <a:rPr sz="2100" spc="-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external</a:t>
                      </a:r>
                      <a:r>
                        <a:rPr sz="2100" spc="-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dirty="0">
                          <a:latin typeface="Corbel"/>
                          <a:cs typeface="Corbel"/>
                        </a:rPr>
                        <a:t>plugin</a:t>
                      </a:r>
                      <a:r>
                        <a:rPr sz="2100" spc="-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100" spc="-5" dirty="0">
                          <a:latin typeface="Corbel"/>
                          <a:cs typeface="Corbel"/>
                        </a:rPr>
                        <a:t>is</a:t>
                      </a:r>
                      <a:endParaRPr sz="2100">
                        <a:latin typeface="Corbel"/>
                        <a:cs typeface="Corbe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2100" spc="5" dirty="0">
                          <a:latin typeface="Corbel"/>
                          <a:cs typeface="Corbel"/>
                        </a:rPr>
                        <a:t>reduced</a:t>
                      </a:r>
                      <a:endParaRPr sz="21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4294" y="2313254"/>
            <a:ext cx="2010410" cy="1891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95"/>
              </a:spcBef>
            </a:pPr>
            <a:r>
              <a:rPr b="1" spc="-10" dirty="0">
                <a:latin typeface="Times New Roman"/>
                <a:cs typeface="Times New Roman"/>
              </a:rPr>
              <a:t>HTML</a:t>
            </a:r>
          </a:p>
          <a:p>
            <a:pPr marL="12700" marR="5080" indent="1905" algn="ctr">
              <a:lnSpc>
                <a:spcPts val="4660"/>
              </a:lnSpc>
              <a:spcBef>
                <a:spcPts val="405"/>
              </a:spcBef>
            </a:pPr>
            <a:r>
              <a:rPr b="1" spc="5" dirty="0">
                <a:solidFill>
                  <a:srgbClr val="000000"/>
                </a:solidFill>
                <a:latin typeface="Times New Roman"/>
                <a:cs typeface="Times New Roman"/>
              </a:rPr>
              <a:t>vs </a:t>
            </a:r>
            <a:r>
              <a:rPr b="1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HTML5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284" y="438734"/>
            <a:ext cx="56038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000000"/>
                </a:solidFill>
                <a:latin typeface="Verdana"/>
                <a:cs typeface="Verdana"/>
              </a:rPr>
              <a:t>Use</a:t>
            </a:r>
            <a:r>
              <a:rPr sz="4000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000" spc="-10" dirty="0">
                <a:solidFill>
                  <a:srgbClr val="000000"/>
                </a:solidFill>
                <a:latin typeface="Verdana"/>
                <a:cs typeface="Verdana"/>
              </a:rPr>
              <a:t>CSS</a:t>
            </a:r>
            <a:r>
              <a:rPr sz="4000" spc="-1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000" dirty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sz="4000" spc="-4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000" dirty="0">
                <a:solidFill>
                  <a:srgbClr val="000000"/>
                </a:solidFill>
                <a:latin typeface="Verdana"/>
                <a:cs typeface="Verdana"/>
              </a:rPr>
              <a:t>style</a:t>
            </a:r>
            <a:r>
              <a:rPr sz="400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Verdana"/>
                <a:cs typeface="Verdana"/>
              </a:rPr>
              <a:t>links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2680" y="1495120"/>
            <a:ext cx="70377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Verdana"/>
                <a:cs typeface="Verdana"/>
              </a:rPr>
              <a:t>With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CS..S,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links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can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styled </a:t>
            </a:r>
            <a:r>
              <a:rPr sz="2000" spc="10" dirty="0">
                <a:latin typeface="Verdana"/>
                <a:cs typeface="Verdana"/>
              </a:rPr>
              <a:t>in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many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different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ways.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680" y="1798802"/>
            <a:ext cx="6080760" cy="221869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000" dirty="0">
                <a:latin typeface="Verdana"/>
                <a:cs typeface="Verdana"/>
              </a:rPr>
              <a:t>Links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can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styled </a:t>
            </a:r>
            <a:r>
              <a:rPr sz="2000" dirty="0">
                <a:latin typeface="Verdana"/>
                <a:cs typeface="Verdana"/>
              </a:rPr>
              <a:t>with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any</a:t>
            </a:r>
            <a:r>
              <a:rPr sz="2000" spc="-15" dirty="0">
                <a:latin typeface="Verdana"/>
                <a:cs typeface="Verdana"/>
              </a:rPr>
              <a:t> CSS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property</a:t>
            </a:r>
            <a:endParaRPr sz="2000">
              <a:latin typeface="Verdana"/>
              <a:cs typeface="Verdana"/>
            </a:endParaRPr>
          </a:p>
          <a:p>
            <a:pPr marL="1359535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latin typeface="Verdana"/>
                <a:cs typeface="Verdana"/>
              </a:rPr>
              <a:t>e.g.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color</a:t>
            </a:r>
            <a:r>
              <a:rPr sz="1800" spc="-10" dirty="0">
                <a:latin typeface="Verdana"/>
                <a:cs typeface="Verdana"/>
              </a:rPr>
              <a:t>,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font-family</a:t>
            </a:r>
            <a:r>
              <a:rPr sz="1800" spc="-10" dirty="0">
                <a:latin typeface="Verdana"/>
                <a:cs typeface="Verdana"/>
              </a:rPr>
              <a:t>,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DC133B"/>
                </a:solidFill>
                <a:latin typeface="Consolas"/>
                <a:cs typeface="Consolas"/>
              </a:rPr>
              <a:t>background</a:t>
            </a:r>
            <a:r>
              <a:rPr sz="1800" spc="-10" dirty="0">
                <a:latin typeface="Verdana"/>
                <a:cs typeface="Verdana"/>
              </a:rPr>
              <a:t>,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spc="-10" dirty="0">
                <a:latin typeface="Segoe UI"/>
                <a:cs typeface="Segoe UI"/>
              </a:rPr>
              <a:t>Example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ts val="2280"/>
              </a:lnSpc>
              <a:spcBef>
                <a:spcPts val="1080"/>
              </a:spcBef>
            </a:pPr>
            <a:r>
              <a:rPr sz="2000" spc="-5" dirty="0">
                <a:solidFill>
                  <a:srgbClr val="A42A2A"/>
                </a:solidFill>
                <a:latin typeface="Consolas"/>
                <a:cs typeface="Consolas"/>
              </a:rPr>
              <a:t>a</a:t>
            </a:r>
            <a:r>
              <a:rPr sz="2000" spc="-5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292735">
              <a:lnSpc>
                <a:spcPts val="2160"/>
              </a:lnSpc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color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5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0CD"/>
                </a:solidFill>
                <a:latin typeface="Consolas"/>
                <a:cs typeface="Consolas"/>
              </a:rPr>
              <a:t>hotpink</a:t>
            </a:r>
            <a:r>
              <a:rPr sz="2000" spc="-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400" y="438912"/>
            <a:ext cx="2218944" cy="1258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95026" y="1682877"/>
            <a:ext cx="61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rbel"/>
                <a:cs typeface="Corbel"/>
              </a:rPr>
              <a:t>9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&amp;</a:t>
            </a:r>
            <a:r>
              <a:rPr sz="1800" spc="-50" dirty="0">
                <a:latin typeface="Corbel"/>
                <a:cs typeface="Corbel"/>
              </a:rPr>
              <a:t> </a:t>
            </a:r>
            <a:r>
              <a:rPr sz="1800" spc="-5" dirty="0">
                <a:latin typeface="Corbel"/>
                <a:cs typeface="Corbel"/>
              </a:rPr>
              <a:t>10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1080" y="4483608"/>
            <a:ext cx="6910070" cy="1630680"/>
          </a:xfrm>
          <a:custGeom>
            <a:avLst/>
            <a:gdLst/>
            <a:ahLst/>
            <a:cxnLst/>
            <a:rect l="l" t="t" r="r" b="b"/>
            <a:pathLst>
              <a:path w="6910070" h="1630679">
                <a:moveTo>
                  <a:pt x="6909816" y="0"/>
                </a:moveTo>
                <a:lnTo>
                  <a:pt x="0" y="0"/>
                </a:lnTo>
                <a:lnTo>
                  <a:pt x="0" y="1630680"/>
                </a:lnTo>
                <a:lnTo>
                  <a:pt x="6909816" y="1630680"/>
                </a:lnTo>
                <a:lnTo>
                  <a:pt x="69098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8905" y="4515103"/>
            <a:ext cx="601154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Verdana"/>
                <a:cs typeface="Verdana"/>
              </a:rPr>
              <a:t>four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5" dirty="0">
                <a:latin typeface="Verdana"/>
                <a:cs typeface="Verdana"/>
              </a:rPr>
              <a:t>links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states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are:</a:t>
            </a:r>
            <a:endParaRPr sz="2000">
              <a:latin typeface="Verdana"/>
              <a:cs typeface="Verdana"/>
            </a:endParaRPr>
          </a:p>
          <a:p>
            <a:pPr marL="152400" indent="-140335">
              <a:lnSpc>
                <a:spcPct val="100000"/>
              </a:lnSpc>
              <a:buSzPct val="95000"/>
              <a:buChar char="•"/>
              <a:tabLst>
                <a:tab pos="153035" algn="l"/>
              </a:tabLst>
            </a:pPr>
            <a:r>
              <a:rPr sz="2000" dirty="0">
                <a:solidFill>
                  <a:srgbClr val="DC133B"/>
                </a:solidFill>
                <a:latin typeface="Consolas"/>
                <a:cs typeface="Consolas"/>
              </a:rPr>
              <a:t>a:lin</a:t>
            </a:r>
            <a:r>
              <a:rPr sz="2000" spc="-5" dirty="0">
                <a:solidFill>
                  <a:srgbClr val="DC133B"/>
                </a:solidFill>
                <a:latin typeface="Consolas"/>
                <a:cs typeface="Consolas"/>
              </a:rPr>
              <a:t>k</a:t>
            </a:r>
            <a:r>
              <a:rPr sz="2000" spc="-42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Verdana"/>
                <a:cs typeface="Verdana"/>
              </a:rPr>
              <a:t>- a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ma</a:t>
            </a:r>
            <a:r>
              <a:rPr sz="2000" spc="3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,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2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v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li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k</a:t>
            </a:r>
            <a:endParaRPr sz="2000">
              <a:latin typeface="Verdana"/>
              <a:cs typeface="Verdana"/>
            </a:endParaRPr>
          </a:p>
          <a:p>
            <a:pPr marL="152400" indent="-140335">
              <a:lnSpc>
                <a:spcPct val="100000"/>
              </a:lnSpc>
              <a:buSzPct val="95000"/>
              <a:buChar char="•"/>
              <a:tabLst>
                <a:tab pos="153035" algn="l"/>
              </a:tabLst>
            </a:pPr>
            <a:r>
              <a:rPr sz="2000" dirty="0">
                <a:solidFill>
                  <a:srgbClr val="DC133B"/>
                </a:solidFill>
                <a:latin typeface="Consolas"/>
                <a:cs typeface="Consolas"/>
              </a:rPr>
              <a:t>a:visite</a:t>
            </a:r>
            <a:r>
              <a:rPr sz="2000" spc="-5" dirty="0">
                <a:solidFill>
                  <a:srgbClr val="DC133B"/>
                </a:solidFill>
                <a:latin typeface="Consolas"/>
                <a:cs typeface="Consolas"/>
              </a:rPr>
              <a:t>d</a:t>
            </a:r>
            <a:r>
              <a:rPr sz="2000" spc="-42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20" dirty="0">
                <a:latin typeface="Verdana"/>
                <a:cs typeface="Verdana"/>
              </a:rPr>
              <a:t>li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k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us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 h</a:t>
            </a:r>
            <a:r>
              <a:rPr sz="2000" spc="-5" dirty="0">
                <a:latin typeface="Verdana"/>
                <a:cs typeface="Verdana"/>
              </a:rPr>
              <a:t>as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  <a:p>
            <a:pPr marL="152400" indent="-140335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53035" algn="l"/>
              </a:tabLst>
            </a:pPr>
            <a:r>
              <a:rPr sz="2000" dirty="0">
                <a:solidFill>
                  <a:srgbClr val="DC133B"/>
                </a:solidFill>
                <a:latin typeface="Consolas"/>
                <a:cs typeface="Consolas"/>
              </a:rPr>
              <a:t>a:hove</a:t>
            </a:r>
            <a:r>
              <a:rPr sz="2000" spc="-5" dirty="0">
                <a:solidFill>
                  <a:srgbClr val="DC133B"/>
                </a:solidFill>
                <a:latin typeface="Consolas"/>
                <a:cs typeface="Consolas"/>
              </a:rPr>
              <a:t>r</a:t>
            </a:r>
            <a:r>
              <a:rPr sz="2000" spc="-42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Verdana"/>
                <a:cs typeface="Verdana"/>
              </a:rPr>
              <a:t>- 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l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k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w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2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u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o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spc="5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marL="152400" indent="-140335">
              <a:lnSpc>
                <a:spcPct val="100000"/>
              </a:lnSpc>
              <a:buSzPct val="95000"/>
              <a:buChar char="•"/>
              <a:tabLst>
                <a:tab pos="153035" algn="l"/>
              </a:tabLst>
            </a:pPr>
            <a:r>
              <a:rPr sz="2000" dirty="0">
                <a:solidFill>
                  <a:srgbClr val="DC133B"/>
                </a:solidFill>
                <a:latin typeface="Consolas"/>
                <a:cs typeface="Consolas"/>
              </a:rPr>
              <a:t>a:activ</a:t>
            </a:r>
            <a:r>
              <a:rPr sz="2000" spc="-5" dirty="0">
                <a:solidFill>
                  <a:srgbClr val="DC133B"/>
                </a:solidFill>
                <a:latin typeface="Consolas"/>
                <a:cs typeface="Consolas"/>
              </a:rPr>
              <a:t>e</a:t>
            </a:r>
            <a:r>
              <a:rPr sz="2000" spc="-42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Verdana"/>
                <a:cs typeface="Verdana"/>
              </a:rPr>
              <a:t>-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20" dirty="0">
                <a:latin typeface="Verdana"/>
                <a:cs typeface="Verdana"/>
              </a:rPr>
              <a:t>li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k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ment</a:t>
            </a:r>
            <a:r>
              <a:rPr sz="2000" spc="20" dirty="0">
                <a:latin typeface="Verdana"/>
                <a:cs typeface="Verdana"/>
              </a:rPr>
              <a:t> i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c</a:t>
            </a:r>
            <a:r>
              <a:rPr sz="2000" spc="20" dirty="0">
                <a:latin typeface="Verdana"/>
                <a:cs typeface="Verdana"/>
              </a:rPr>
              <a:t>li</a:t>
            </a:r>
            <a:r>
              <a:rPr sz="2000" spc="-5" dirty="0">
                <a:latin typeface="Verdana"/>
                <a:cs typeface="Verdana"/>
              </a:rPr>
              <a:t>c</a:t>
            </a:r>
            <a:r>
              <a:rPr sz="2000" spc="-40" dirty="0">
                <a:latin typeface="Verdana"/>
                <a:cs typeface="Verdana"/>
              </a:rPr>
              <a:t>k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238" y="328371"/>
            <a:ext cx="36398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HTML</a:t>
            </a:r>
            <a:r>
              <a:rPr sz="4000" spc="-70" dirty="0"/>
              <a:t> </a:t>
            </a:r>
            <a:r>
              <a:rPr sz="4000" spc="-5" dirty="0">
                <a:solidFill>
                  <a:srgbClr val="000000"/>
                </a:solidFill>
                <a:latin typeface="Segoe UI"/>
                <a:cs typeface="Segoe UI"/>
              </a:rPr>
              <a:t>Attributes</a:t>
            </a:r>
            <a:endParaRPr sz="40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1127760"/>
            <a:ext cx="10683240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590" y="263093"/>
            <a:ext cx="25971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HTM</a:t>
            </a:r>
            <a:r>
              <a:rPr spc="-5" dirty="0"/>
              <a:t>L</a:t>
            </a:r>
            <a:r>
              <a:rPr spc="-300" dirty="0"/>
              <a:t> </a:t>
            </a:r>
            <a:r>
              <a:rPr spc="-310" dirty="0"/>
              <a:t>T</a:t>
            </a:r>
            <a:r>
              <a:rPr spc="-5" dirty="0"/>
              <a:t>ags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3464" y="1365503"/>
            <a:ext cx="1185672" cy="4322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36" y="1353311"/>
            <a:ext cx="1319783" cy="4373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9111" y="1338072"/>
            <a:ext cx="1322832" cy="43891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72255" y="1353311"/>
            <a:ext cx="1341120" cy="43891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6359" y="1353311"/>
            <a:ext cx="1149096" cy="43891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16623" y="1353311"/>
            <a:ext cx="1185672" cy="4477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08592" y="1405127"/>
            <a:ext cx="1185672" cy="4322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95431" y="1435607"/>
            <a:ext cx="1185672" cy="4261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8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10" dirty="0"/>
              <a:t>t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36825"/>
            <a:ext cx="9220835" cy="248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3290"/>
              </a:lnSpc>
              <a:spcBef>
                <a:spcPts val="105"/>
              </a:spcBef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1F5F9F"/>
                </a:solidFill>
                <a:latin typeface="Times New Roman"/>
                <a:cs typeface="Times New Roman"/>
              </a:rPr>
              <a:t>Website</a:t>
            </a:r>
            <a:r>
              <a:rPr sz="2800" spc="-105" dirty="0">
                <a:solidFill>
                  <a:srgbClr val="1F5F9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F5F9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94030" lvl="1" indent="-253365">
              <a:lnSpc>
                <a:spcPts val="3290"/>
              </a:lnSpc>
              <a:buClr>
                <a:srgbClr val="4966AC"/>
              </a:buClr>
              <a:buSzPct val="78571"/>
              <a:buFont typeface="Microsoft Sans Serif"/>
              <a:buChar char="•"/>
              <a:tabLst>
                <a:tab pos="494030" algn="l"/>
                <a:tab pos="494665" algn="l"/>
              </a:tabLst>
            </a:pPr>
            <a:r>
              <a:rPr sz="2800" spc="5" dirty="0">
                <a:latin typeface="Times New Roman"/>
                <a:cs typeface="Times New Roman"/>
              </a:rPr>
              <a:t>Also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there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some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extensions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depending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upon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countries</a:t>
            </a:r>
            <a:endParaRPr sz="28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3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dirty="0">
                <a:latin typeface="Times New Roman"/>
                <a:cs typeface="Times New Roman"/>
              </a:rPr>
              <a:t>.in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India</a:t>
            </a:r>
            <a:endParaRPr sz="24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dirty="0">
                <a:latin typeface="Times New Roman"/>
                <a:cs typeface="Times New Roman"/>
              </a:rPr>
              <a:t>.uk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Kingdom</a:t>
            </a:r>
            <a:endParaRPr sz="24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spc="-5" dirty="0">
                <a:latin typeface="Times New Roman"/>
                <a:cs typeface="Times New Roman"/>
              </a:rPr>
              <a:t>.us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America</a:t>
            </a:r>
            <a:endParaRPr sz="2400">
              <a:latin typeface="Times New Roman"/>
              <a:cs typeface="Times New Roman"/>
            </a:endParaRPr>
          </a:p>
          <a:p>
            <a:pPr marL="774700" lvl="2" indent="-2603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74700" algn="l"/>
                <a:tab pos="775335" algn="l"/>
              </a:tabLst>
            </a:pPr>
            <a:r>
              <a:rPr sz="2400" dirty="0">
                <a:latin typeface="Times New Roman"/>
                <a:cs typeface="Times New Roman"/>
              </a:rPr>
              <a:t>.nz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Zealand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628" y="419861"/>
            <a:ext cx="260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Segoe UI"/>
                <a:cs typeface="Segoe UI"/>
              </a:rPr>
              <a:t>HTML</a:t>
            </a:r>
            <a:r>
              <a:rPr sz="3600" spc="-8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3600" spc="-5" dirty="0">
                <a:solidFill>
                  <a:srgbClr val="000000"/>
                </a:solidFill>
                <a:latin typeface="Segoe UI"/>
                <a:cs typeface="Segoe UI"/>
              </a:rPr>
              <a:t>Media</a:t>
            </a:r>
            <a:endParaRPr sz="36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1164336"/>
            <a:ext cx="8561832" cy="533704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836" y="335356"/>
            <a:ext cx="51593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rgbClr val="000000"/>
                </a:solidFill>
              </a:rPr>
              <a:t>Common</a:t>
            </a:r>
            <a:r>
              <a:rPr sz="4000" spc="-195" dirty="0">
                <a:solidFill>
                  <a:srgbClr val="000000"/>
                </a:solidFill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Audio</a:t>
            </a:r>
            <a:r>
              <a:rPr sz="4000" spc="-3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Formats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791" y="1139952"/>
            <a:ext cx="8613648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89610"/>
            <a:ext cx="30632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  <a:latin typeface="Segoe UI"/>
                <a:cs typeface="Segoe UI"/>
              </a:rPr>
              <a:t>HTML</a:t>
            </a:r>
            <a:r>
              <a:rPr spc="-8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pc="-5" dirty="0">
                <a:solidFill>
                  <a:srgbClr val="000000"/>
                </a:solidFill>
                <a:latin typeface="Segoe UI"/>
                <a:cs typeface="Segoe UI"/>
              </a:rPr>
              <a:t>Video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653362"/>
            <a:ext cx="5541645" cy="2008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75" dirty="0">
                <a:latin typeface="Verdana"/>
                <a:cs typeface="Verdana"/>
              </a:rPr>
              <a:t>T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</a:t>
            </a:r>
            <a:r>
              <a:rPr sz="1600" spc="-5" dirty="0">
                <a:latin typeface="Verdana"/>
                <a:cs typeface="Verdana"/>
              </a:rPr>
              <a:t>h</a:t>
            </a:r>
            <a:r>
              <a:rPr sz="1600" spc="5" dirty="0">
                <a:latin typeface="Verdana"/>
                <a:cs typeface="Verdana"/>
              </a:rPr>
              <a:t>ow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5" dirty="0">
                <a:latin typeface="Verdana"/>
                <a:cs typeface="Verdana"/>
              </a:rPr>
              <a:t>eo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i</a:t>
            </a:r>
            <a:r>
              <a:rPr sz="1600" spc="5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H</a:t>
            </a:r>
            <a:r>
              <a:rPr sz="1600" spc="-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M</a:t>
            </a:r>
            <a:r>
              <a:rPr sz="1600" spc="-5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,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</a:t>
            </a:r>
            <a:r>
              <a:rPr sz="1600" spc="5" dirty="0">
                <a:latin typeface="Verdana"/>
                <a:cs typeface="Verdana"/>
              </a:rPr>
              <a:t>se</a:t>
            </a:r>
            <a:r>
              <a:rPr sz="1600" spc="-10" dirty="0">
                <a:latin typeface="Verdana"/>
                <a:cs typeface="Verdana"/>
              </a:rPr>
              <a:t> th</a:t>
            </a:r>
            <a:r>
              <a:rPr sz="1600" spc="5" dirty="0">
                <a:latin typeface="Verdana"/>
                <a:cs typeface="Verdana"/>
              </a:rPr>
              <a:t>e </a:t>
            </a:r>
            <a:r>
              <a:rPr sz="1600" spc="5" dirty="0">
                <a:solidFill>
                  <a:srgbClr val="DC133B"/>
                </a:solidFill>
                <a:latin typeface="Consolas"/>
                <a:cs typeface="Consolas"/>
              </a:rPr>
              <a:t>&lt;video&gt;</a:t>
            </a:r>
            <a:r>
              <a:rPr sz="1600" spc="-400" dirty="0">
                <a:solidFill>
                  <a:srgbClr val="DC133B"/>
                </a:solidFill>
                <a:latin typeface="Consolas"/>
                <a:cs typeface="Consolas"/>
              </a:rPr>
              <a:t> 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m</a:t>
            </a:r>
            <a:r>
              <a:rPr sz="1600" spc="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nt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video</a:t>
            </a:r>
            <a:r>
              <a:rPr sz="1800" spc="-1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="320"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="240"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controls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source</a:t>
            </a:r>
            <a:r>
              <a:rPr sz="1800" spc="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="movie.mp4"</a:t>
            </a:r>
            <a:r>
              <a:rPr sz="1800" spc="-1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="video/mp4"&gt;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source</a:t>
            </a:r>
            <a:r>
              <a:rPr sz="1800" spc="1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sz="1800" spc="-5" dirty="0">
                <a:solidFill>
                  <a:srgbClr val="0000CD"/>
                </a:solidFill>
                <a:latin typeface="Consolas"/>
                <a:cs typeface="Consolas"/>
              </a:rPr>
              <a:t>="movie.ogg"</a:t>
            </a: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="video/ogg"&gt;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nsolas"/>
                <a:cs typeface="Consolas"/>
              </a:rPr>
              <a:t>Your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browser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does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not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support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the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video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tag.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/video</a:t>
            </a:r>
            <a:r>
              <a:rPr sz="1800" spc="-10" dirty="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3558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2039874"/>
            <a:ext cx="54470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https://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  <a:hlinkClick r:id="rId2"/>
              </a:rPr>
              <a:t>www.w3schools.com/html/default.asp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552" y="237743"/>
            <a:ext cx="11737975" cy="6388735"/>
            <a:chOff x="225552" y="237743"/>
            <a:chExt cx="11737975" cy="6388735"/>
          </a:xfrm>
        </p:grpSpPr>
        <p:sp>
          <p:nvSpPr>
            <p:cNvPr id="3" name="object 3"/>
            <p:cNvSpPr/>
            <p:nvPr/>
          </p:nvSpPr>
          <p:spPr>
            <a:xfrm>
              <a:off x="231648" y="243839"/>
              <a:ext cx="11725910" cy="6376670"/>
            </a:xfrm>
            <a:custGeom>
              <a:avLst/>
              <a:gdLst/>
              <a:ahLst/>
              <a:cxnLst/>
              <a:rect l="l" t="t" r="r" b="b"/>
              <a:pathLst>
                <a:path w="11725910" h="6376670">
                  <a:moveTo>
                    <a:pt x="11725656" y="0"/>
                  </a:moveTo>
                  <a:lnTo>
                    <a:pt x="0" y="0"/>
                  </a:lnTo>
                  <a:lnTo>
                    <a:pt x="0" y="6376415"/>
                  </a:lnTo>
                  <a:lnTo>
                    <a:pt x="11725656" y="6376415"/>
                  </a:lnTo>
                  <a:lnTo>
                    <a:pt x="11725656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1648" y="243839"/>
              <a:ext cx="11725910" cy="6376670"/>
            </a:xfrm>
            <a:custGeom>
              <a:avLst/>
              <a:gdLst/>
              <a:ahLst/>
              <a:cxnLst/>
              <a:rect l="l" t="t" r="r" b="b"/>
              <a:pathLst>
                <a:path w="11725910" h="6376670">
                  <a:moveTo>
                    <a:pt x="0" y="6376415"/>
                  </a:moveTo>
                  <a:lnTo>
                    <a:pt x="11725656" y="6376415"/>
                  </a:lnTo>
                  <a:lnTo>
                    <a:pt x="11725656" y="0"/>
                  </a:lnTo>
                  <a:lnTo>
                    <a:pt x="0" y="0"/>
                  </a:lnTo>
                  <a:lnTo>
                    <a:pt x="0" y="63764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6976" y="2604922"/>
            <a:ext cx="8255000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32479" algn="l"/>
                <a:tab pos="8241665" algn="l"/>
              </a:tabLst>
            </a:pPr>
            <a:r>
              <a:rPr sz="72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 	</a:t>
            </a:r>
            <a:r>
              <a:rPr sz="72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CSS	</a:t>
            </a:r>
            <a:endParaRPr sz="7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17552"/>
            <a:ext cx="533115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orbel"/>
                <a:cs typeface="Corbel"/>
              </a:rPr>
              <a:t>CSS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89113"/>
            <a:ext cx="8512175" cy="39617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20" dirty="0">
                <a:latin typeface="Calibri"/>
                <a:cs typeface="Calibri"/>
              </a:rPr>
              <a:t>Why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25" dirty="0">
                <a:latin typeface="Calibri"/>
                <a:cs typeface="Calibri"/>
              </a:rPr>
              <a:t>Types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Properties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Classes,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Child-Class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(Nested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CSS)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Colors,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Text,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Background,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Border,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Margin,</a:t>
            </a:r>
            <a:r>
              <a:rPr sz="2800" spc="-15" dirty="0">
                <a:latin typeface="Calibri"/>
                <a:cs typeface="Calibri"/>
              </a:rPr>
              <a:t> Padding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Positioning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(flex,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grid,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inline,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Animation,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725423"/>
            <a:ext cx="10116312" cy="540715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76668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 </a:t>
            </a:r>
            <a:r>
              <a:rPr spc="-5" dirty="0"/>
              <a:t>good,</a:t>
            </a:r>
            <a:r>
              <a:rPr dirty="0"/>
              <a:t> </a:t>
            </a:r>
            <a:r>
              <a:rPr spc="-10" dirty="0"/>
              <a:t>the</a:t>
            </a:r>
            <a:r>
              <a:rPr spc="-5" dirty="0"/>
              <a:t> bad</a:t>
            </a:r>
            <a:r>
              <a:rPr dirty="0"/>
              <a:t> </a:t>
            </a:r>
            <a:r>
              <a:rPr spc="-5" dirty="0"/>
              <a:t>and </a:t>
            </a:r>
            <a:r>
              <a:rPr spc="-10" dirty="0"/>
              <a:t>the…</a:t>
            </a:r>
            <a:r>
              <a:rPr spc="-5" dirty="0"/>
              <a:t> </a:t>
            </a:r>
            <a:r>
              <a:rPr spc="-10" dirty="0"/>
              <a:t>ugly!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1742" y="4566438"/>
            <a:ext cx="7131684" cy="98234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2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Tags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such</a:t>
            </a:r>
            <a:r>
              <a:rPr sz="22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b,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i,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u,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are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discouraged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 strict</a:t>
            </a:r>
            <a:r>
              <a:rPr sz="2200" spc="-8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XHTML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5580" algn="l"/>
              </a:tabLst>
            </a:pP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Why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22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this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bad?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380" y="6296050"/>
            <a:ext cx="426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4618" y="6296050"/>
            <a:ext cx="164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57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3600" y="1524000"/>
            <a:ext cx="8153400" cy="1755775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&lt;font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face="Arial"&gt;</a:t>
            </a:r>
            <a:r>
              <a:rPr sz="1800" spc="-10" dirty="0">
                <a:latin typeface="Courier New"/>
                <a:cs typeface="Courier New"/>
              </a:rPr>
              <a:t>Shashdot.</a:t>
            </a:r>
            <a:r>
              <a:rPr sz="1800" b="1" spc="-10" dirty="0">
                <a:latin typeface="Courier New"/>
                <a:cs typeface="Courier New"/>
              </a:rPr>
              <a:t>&lt;/font&gt;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News </a:t>
            </a:r>
            <a:r>
              <a:rPr sz="1800" spc="-10" dirty="0">
                <a:latin typeface="Courier New"/>
                <a:cs typeface="Courier New"/>
              </a:rPr>
              <a:t>for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&lt;b&gt;</a:t>
            </a:r>
            <a:r>
              <a:rPr sz="1800" spc="-10" dirty="0">
                <a:latin typeface="Courier New"/>
                <a:cs typeface="Courier New"/>
              </a:rPr>
              <a:t>nerds!!</a:t>
            </a:r>
            <a:r>
              <a:rPr sz="1800" b="1" spc="-10" dirty="0">
                <a:latin typeface="Courier New"/>
                <a:cs typeface="Courier New"/>
              </a:rPr>
              <a:t>&lt;/b&gt;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You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will </a:t>
            </a:r>
            <a:r>
              <a:rPr sz="1800" b="1" spc="-15" dirty="0">
                <a:latin typeface="Courier New"/>
                <a:cs typeface="Courier New"/>
              </a:rPr>
              <a:t>&lt;i&gt;</a:t>
            </a:r>
            <a:r>
              <a:rPr sz="1800" spc="-15" dirty="0">
                <a:latin typeface="Courier New"/>
                <a:cs typeface="Courier New"/>
              </a:rPr>
              <a:t>never</a:t>
            </a:r>
            <a:r>
              <a:rPr sz="1800" b="1" spc="-15" dirty="0">
                <a:latin typeface="Courier New"/>
                <a:cs typeface="Courier New"/>
              </a:rPr>
              <a:t>&lt;/i&gt;</a:t>
            </a:r>
            <a:r>
              <a:rPr sz="1800" spc="-15" dirty="0">
                <a:latin typeface="Courier New"/>
                <a:cs typeface="Courier New"/>
              </a:rPr>
              <a:t>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&lt;u&gt;</a:t>
            </a:r>
            <a:r>
              <a:rPr sz="1800" spc="-10" dirty="0">
                <a:latin typeface="Courier New"/>
                <a:cs typeface="Courier New"/>
              </a:rPr>
              <a:t>EVER</a:t>
            </a:r>
            <a:r>
              <a:rPr sz="1800" b="1" spc="-10" dirty="0">
                <a:latin typeface="Courier New"/>
                <a:cs typeface="Courier New"/>
              </a:rPr>
              <a:t>&lt;/u&gt;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be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ourier New"/>
                <a:cs typeface="Courier New"/>
              </a:rPr>
              <a:t>&lt;font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size="+4"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color="red"&gt;</a:t>
            </a:r>
            <a:r>
              <a:rPr sz="1800" spc="-10" dirty="0">
                <a:latin typeface="Courier New"/>
                <a:cs typeface="Courier New"/>
              </a:rPr>
              <a:t>BORED</a:t>
            </a:r>
            <a:r>
              <a:rPr sz="1800" b="1" spc="-10" dirty="0">
                <a:latin typeface="Courier New"/>
                <a:cs typeface="Courier New"/>
              </a:rPr>
              <a:t>&lt;/font&gt;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here!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4207510" algn="l"/>
              </a:tabLst>
            </a:pPr>
            <a:r>
              <a:rPr sz="1800" spc="-5" dirty="0">
                <a:latin typeface="Courier New"/>
                <a:cs typeface="Courier New"/>
              </a:rPr>
              <a:t>&lt;/p&gt;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600" y="3480815"/>
            <a:ext cx="8153400" cy="1076325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9"/>
              </a:spcBef>
            </a:pPr>
            <a:r>
              <a:rPr sz="1800" dirty="0">
                <a:latin typeface="Microsoft Sans Serif"/>
                <a:cs typeface="Microsoft Sans Serif"/>
              </a:rPr>
              <a:t>Slashdot</a:t>
            </a:r>
            <a:r>
              <a:rPr sz="1800" dirty="0">
                <a:latin typeface="Consolas"/>
                <a:cs typeface="Consolas"/>
              </a:rPr>
              <a:t>.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News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for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nerds!!</a:t>
            </a:r>
            <a:r>
              <a:rPr sz="1800" b="1" spc="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You</a:t>
            </a:r>
            <a:r>
              <a:rPr sz="1800" spc="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will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never,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EVER</a:t>
            </a:r>
            <a:r>
              <a:rPr sz="2000" spc="-14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be</a:t>
            </a:r>
            <a:r>
              <a:rPr sz="1800" spc="15" dirty="0"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nsolas"/>
                <a:cs typeface="Consolas"/>
              </a:rPr>
              <a:t>BORED</a:t>
            </a:r>
            <a:endParaRPr sz="2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sz="1800" spc="-10" dirty="0">
                <a:latin typeface="Consolas"/>
                <a:cs typeface="Consolas"/>
              </a:rPr>
              <a:t>here!</a:t>
            </a:r>
            <a:endParaRPr sz="1800">
              <a:latin typeface="Consolas"/>
              <a:cs typeface="Consolas"/>
            </a:endParaRPr>
          </a:p>
          <a:p>
            <a:pPr marL="6274435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441959"/>
            <a:ext cx="10558272" cy="591312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416" y="426719"/>
            <a:ext cx="8583168" cy="6004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89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</a:t>
            </a:r>
            <a:r>
              <a:rPr dirty="0"/>
              <a:t>o</a:t>
            </a:r>
            <a:r>
              <a:rPr spc="-10" dirty="0"/>
              <a:t>n</a:t>
            </a:r>
            <a:r>
              <a:rPr spc="10" dirty="0"/>
              <a:t>t</a:t>
            </a:r>
            <a:r>
              <a:rPr spc="-10" dirty="0"/>
              <a:t>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67564" rIns="0" bIns="0" rtlCol="0">
            <a:spAutoFit/>
          </a:bodyPr>
          <a:lstStyle/>
          <a:p>
            <a:pPr marL="213360" indent="-182880">
              <a:lnSpc>
                <a:spcPts val="2830"/>
              </a:lnSpc>
              <a:spcBef>
                <a:spcPts val="10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213995" algn="l"/>
              </a:tabLst>
            </a:pPr>
            <a:r>
              <a:rPr spc="-10" dirty="0"/>
              <a:t>For</a:t>
            </a:r>
            <a:r>
              <a:rPr spc="20" dirty="0"/>
              <a:t> </a:t>
            </a:r>
            <a:r>
              <a:rPr spc="-5" dirty="0"/>
              <a:t>any</a:t>
            </a:r>
            <a:r>
              <a:rPr spc="-20" dirty="0"/>
              <a:t> </a:t>
            </a:r>
            <a:r>
              <a:rPr spc="-30" dirty="0"/>
              <a:t>Website</a:t>
            </a:r>
            <a:r>
              <a:rPr spc="-25" dirty="0"/>
              <a:t> </a:t>
            </a:r>
            <a:r>
              <a:rPr spc="-5" dirty="0"/>
              <a:t>there </a:t>
            </a:r>
            <a:r>
              <a:rPr spc="-10" dirty="0"/>
              <a:t>are</a:t>
            </a:r>
            <a:r>
              <a:rPr spc="20" dirty="0"/>
              <a:t> </a:t>
            </a:r>
            <a:r>
              <a:rPr spc="-5" dirty="0"/>
              <a:t>basically</a:t>
            </a:r>
            <a:r>
              <a:rPr spc="10" dirty="0"/>
              <a:t> </a:t>
            </a:r>
            <a:r>
              <a:rPr dirty="0"/>
              <a:t>2</a:t>
            </a:r>
            <a:r>
              <a:rPr spc="10" dirty="0"/>
              <a:t> </a:t>
            </a:r>
            <a:r>
              <a:rPr spc="-5" dirty="0"/>
              <a:t>important</a:t>
            </a:r>
            <a:r>
              <a:rPr spc="-10" dirty="0"/>
              <a:t> aspect</a:t>
            </a:r>
          </a:p>
          <a:p>
            <a:pPr marL="716280" lvl="1" indent="-184150">
              <a:lnSpc>
                <a:spcPts val="2830"/>
              </a:lnSpc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z="2400" spc="-65" dirty="0">
                <a:latin typeface="Times New Roman"/>
                <a:cs typeface="Times New Roman"/>
              </a:rPr>
              <a:t>Web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Designing</a:t>
            </a:r>
            <a:endParaRPr sz="2400">
              <a:latin typeface="Times New Roman"/>
              <a:cs typeface="Times New Roman"/>
            </a:endParaRPr>
          </a:p>
          <a:p>
            <a:pPr marL="716280" lvl="1" indent="-184150">
              <a:lnSpc>
                <a:spcPct val="100000"/>
              </a:lnSpc>
              <a:spcBef>
                <a:spcPts val="315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z="2400" spc="-65" dirty="0">
                <a:latin typeface="Times New Roman"/>
                <a:cs typeface="Times New Roman"/>
              </a:rPr>
              <a:t>Web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 (Scripting)</a:t>
            </a:r>
            <a:endParaRPr sz="2400">
              <a:latin typeface="Times New Roman"/>
              <a:cs typeface="Times New Roman"/>
            </a:endParaRPr>
          </a:p>
          <a:p>
            <a:pPr marL="295275" indent="-265430">
              <a:lnSpc>
                <a:spcPts val="3075"/>
              </a:lnSpc>
              <a:spcBef>
                <a:spcPts val="1480"/>
              </a:spcBef>
              <a:buClr>
                <a:srgbClr val="4966AC"/>
              </a:buClr>
              <a:buSzPct val="78846"/>
              <a:buFont typeface="Microsoft Sans Serif"/>
              <a:buChar char="•"/>
              <a:tabLst>
                <a:tab pos="295910" algn="l"/>
                <a:tab pos="296545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Web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Designing</a:t>
            </a:r>
            <a:endParaRPr sz="2600">
              <a:latin typeface="Times New Roman"/>
              <a:cs typeface="Times New Roman"/>
            </a:endParaRPr>
          </a:p>
          <a:p>
            <a:pPr marL="716280" lvl="1" indent="-184150">
              <a:lnSpc>
                <a:spcPts val="2695"/>
              </a:lnSpc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basic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intention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web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site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always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commercial,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necessary</a:t>
            </a:r>
            <a:endParaRPr sz="2400">
              <a:latin typeface="Times New Roman"/>
              <a:cs typeface="Times New Roman"/>
            </a:endParaRPr>
          </a:p>
          <a:p>
            <a:pPr marL="716280">
              <a:lnSpc>
                <a:spcPts val="2735"/>
              </a:lnSpc>
            </a:pP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the</a:t>
            </a:r>
            <a:r>
              <a:rPr spc="-5" dirty="0"/>
              <a:t> website</a:t>
            </a:r>
            <a:r>
              <a:rPr spc="15" dirty="0"/>
              <a:t> </a:t>
            </a:r>
            <a:r>
              <a:rPr dirty="0"/>
              <a:t>should</a:t>
            </a:r>
            <a:r>
              <a:rPr spc="-20" dirty="0"/>
              <a:t> </a:t>
            </a:r>
            <a:r>
              <a:rPr dirty="0"/>
              <a:t>be</a:t>
            </a:r>
            <a:r>
              <a:rPr spc="10" dirty="0"/>
              <a:t> </a:t>
            </a:r>
            <a:r>
              <a:rPr spc="-5" dirty="0"/>
              <a:t>user friendly</a:t>
            </a:r>
            <a:r>
              <a:rPr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attractive.</a:t>
            </a:r>
          </a:p>
          <a:p>
            <a:pPr marL="716280" lvl="1" indent="-184150">
              <a:lnSpc>
                <a:spcPts val="2735"/>
              </a:lnSpc>
              <a:spcBef>
                <a:spcPts val="310"/>
              </a:spcBef>
              <a:buClr>
                <a:srgbClr val="4966AC"/>
              </a:buClr>
              <a:buSzPct val="79166"/>
              <a:buFont typeface="Microsoft Sans Serif"/>
              <a:buChar char="•"/>
              <a:tabLst>
                <a:tab pos="717550" algn="l"/>
              </a:tabLst>
            </a:pP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designing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purpose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scripting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HTML,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CSS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716280">
              <a:lnSpc>
                <a:spcPts val="2735"/>
              </a:lnSpc>
            </a:pPr>
            <a:r>
              <a:rPr spc="-5" dirty="0"/>
              <a:t>software</a:t>
            </a:r>
            <a:r>
              <a:rPr spc="10" dirty="0"/>
              <a:t> </a:t>
            </a:r>
            <a:r>
              <a:rPr dirty="0"/>
              <a:t>tools like</a:t>
            </a:r>
            <a:r>
              <a:rPr spc="-30" dirty="0"/>
              <a:t> </a:t>
            </a:r>
            <a:r>
              <a:rPr dirty="0"/>
              <a:t>Photoshop,</a:t>
            </a:r>
            <a:r>
              <a:rPr spc="-20" dirty="0"/>
              <a:t> </a:t>
            </a:r>
            <a:r>
              <a:rPr spc="-25" dirty="0"/>
              <a:t>CorelDraw,</a:t>
            </a:r>
            <a:r>
              <a:rPr spc="50" dirty="0"/>
              <a:t> </a:t>
            </a:r>
            <a:r>
              <a:rPr spc="-5" dirty="0"/>
              <a:t>flash</a:t>
            </a:r>
            <a:r>
              <a:rPr dirty="0"/>
              <a:t> </a:t>
            </a:r>
            <a:r>
              <a:rPr spc="-10" dirty="0"/>
              <a:t>are</a:t>
            </a:r>
            <a:r>
              <a:rPr spc="15" dirty="0"/>
              <a:t> </a:t>
            </a:r>
            <a:r>
              <a:rPr spc="-5" dirty="0"/>
              <a:t>used.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88" y="451104"/>
            <a:ext cx="10204704" cy="595579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310895"/>
            <a:ext cx="9732264" cy="5952744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663" y="524255"/>
            <a:ext cx="4718304" cy="5809488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064" y="472440"/>
            <a:ext cx="8022336" cy="562965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566927"/>
            <a:ext cx="8973312" cy="5724144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216" y="633983"/>
            <a:ext cx="8735568" cy="5175504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232" y="530351"/>
            <a:ext cx="8991600" cy="530961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618744"/>
            <a:ext cx="8991600" cy="5620511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0055" y="426719"/>
            <a:ext cx="9259824" cy="529437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591312"/>
            <a:ext cx="9351264" cy="52517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5281" y="2514600"/>
            <a:ext cx="41605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HTML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1383266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9" y="603504"/>
            <a:ext cx="7979664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03" y="691895"/>
            <a:ext cx="8747760" cy="505968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125329"/>
            <a:ext cx="48812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/>
              <a:t>Basic</a:t>
            </a:r>
            <a:r>
              <a:rPr sz="2800" b="1" spc="-195" dirty="0"/>
              <a:t> </a:t>
            </a:r>
            <a:r>
              <a:rPr sz="2800" b="1" spc="-10" dirty="0"/>
              <a:t>CSS</a:t>
            </a:r>
            <a:r>
              <a:rPr sz="2800" b="1" spc="-40" dirty="0"/>
              <a:t> </a:t>
            </a:r>
            <a:r>
              <a:rPr sz="2800" b="1" spc="-10" dirty="0"/>
              <a:t>rule</a:t>
            </a:r>
            <a:r>
              <a:rPr sz="2800" b="1" spc="10" dirty="0"/>
              <a:t> </a:t>
            </a:r>
            <a:r>
              <a:rPr sz="2800" b="1" spc="-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1742" y="4580973"/>
            <a:ext cx="7902575" cy="16198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7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-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file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consists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one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 or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more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966AC"/>
                </a:solidFill>
                <a:latin typeface="Corbel"/>
                <a:cs typeface="Corbel"/>
              </a:rPr>
              <a:t>rules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Each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rule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starts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with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966AC"/>
                </a:solidFill>
                <a:latin typeface="Corbel"/>
                <a:cs typeface="Corbel"/>
              </a:rPr>
              <a:t>selector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ts val="2039"/>
              </a:lnSpc>
              <a:spcBef>
                <a:spcPts val="67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selector</a:t>
            </a:r>
            <a:r>
              <a:rPr sz="2000" spc="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specifies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HTML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element(s)</a:t>
            </a:r>
            <a:r>
              <a:rPr sz="2000" spc="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then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applies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7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b="1" spc="-5" dirty="0">
                <a:solidFill>
                  <a:srgbClr val="4966AC"/>
                </a:solidFill>
                <a:latin typeface="Corbel"/>
                <a:cs typeface="Corbel"/>
              </a:rPr>
              <a:t>properties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1839"/>
              </a:lnSpc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0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them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ts val="1839"/>
              </a:lnSpc>
              <a:buSzPct val="79411"/>
              <a:buChar char="•"/>
              <a:tabLst>
                <a:tab pos="424180" algn="l"/>
              </a:tabLst>
            </a:pP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17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selector</a:t>
            </a:r>
            <a:r>
              <a:rPr sz="17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17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*</a:t>
            </a:r>
            <a:r>
              <a:rPr sz="17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selects</a:t>
            </a:r>
            <a:r>
              <a:rPr sz="17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all</a:t>
            </a:r>
            <a:r>
              <a:rPr sz="17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700" spc="-5" dirty="0">
                <a:solidFill>
                  <a:srgbClr val="4966AC"/>
                </a:solidFill>
                <a:latin typeface="Corbel"/>
                <a:cs typeface="Corbel"/>
              </a:rPr>
              <a:t>elements</a:t>
            </a:r>
            <a:endParaRPr sz="17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91570" y="6296050"/>
            <a:ext cx="160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4966AC"/>
                </a:solidFill>
                <a:latin typeface="Corbel"/>
                <a:cs typeface="Corbel"/>
              </a:rPr>
              <a:t>72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24455" y="1588008"/>
            <a:ext cx="8171815" cy="1774189"/>
            <a:chOff x="2124455" y="1588008"/>
            <a:chExt cx="8171815" cy="1774189"/>
          </a:xfrm>
        </p:grpSpPr>
        <p:sp>
          <p:nvSpPr>
            <p:cNvPr id="6" name="object 6"/>
            <p:cNvSpPr/>
            <p:nvPr/>
          </p:nvSpPr>
          <p:spPr>
            <a:xfrm>
              <a:off x="2133599" y="1597152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8153400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8153400" y="17556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3599" y="1597152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0" y="1755648"/>
                  </a:moveTo>
                  <a:lnTo>
                    <a:pt x="8153400" y="17556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25675" y="1604594"/>
            <a:ext cx="2201545" cy="1675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ourier New"/>
                <a:cs typeface="Courier New"/>
              </a:rPr>
              <a:t>selector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property</a:t>
            </a:r>
            <a:r>
              <a:rPr sz="1800" spc="-10" dirty="0">
                <a:latin typeface="Courier New"/>
                <a:cs typeface="Courier New"/>
              </a:rPr>
              <a:t>: </a:t>
            </a:r>
            <a:r>
              <a:rPr sz="1800" i="1" spc="-10" dirty="0">
                <a:latin typeface="Courier New"/>
                <a:cs typeface="Courier New"/>
              </a:rPr>
              <a:t>value</a:t>
            </a:r>
            <a:r>
              <a:rPr sz="1800" spc="-10" dirty="0">
                <a:latin typeface="Courier New"/>
                <a:cs typeface="Courier New"/>
              </a:rPr>
              <a:t>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property</a:t>
            </a:r>
            <a:r>
              <a:rPr sz="1800" spc="-10" dirty="0">
                <a:latin typeface="Courier New"/>
                <a:cs typeface="Courier New"/>
              </a:rPr>
              <a:t>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value</a:t>
            </a:r>
            <a:r>
              <a:rPr sz="1800" spc="-1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i="1" spc="-10" dirty="0">
                <a:latin typeface="Courier New"/>
                <a:cs typeface="Courier New"/>
              </a:rPr>
              <a:t>property:</a:t>
            </a:r>
            <a:r>
              <a:rPr sz="1800" i="1" spc="-6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value;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i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8484" y="2979877"/>
            <a:ext cx="387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24455" y="3419855"/>
            <a:ext cx="8171815" cy="1219200"/>
            <a:chOff x="2124455" y="3419855"/>
            <a:chExt cx="8171815" cy="1219200"/>
          </a:xfrm>
        </p:grpSpPr>
        <p:sp>
          <p:nvSpPr>
            <p:cNvPr id="11" name="object 11"/>
            <p:cNvSpPr/>
            <p:nvPr/>
          </p:nvSpPr>
          <p:spPr>
            <a:xfrm>
              <a:off x="2133599" y="34289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81534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8153400" y="1200912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85B1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33599" y="34289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0" y="1200912"/>
                  </a:moveTo>
                  <a:lnTo>
                    <a:pt x="8153400" y="120091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25675" y="3436366"/>
            <a:ext cx="329057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sans-serif;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color: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8484" y="4262754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60547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Attaching</a:t>
            </a:r>
            <a:r>
              <a:rPr spc="-5" dirty="0"/>
              <a:t> a</a:t>
            </a:r>
            <a:r>
              <a:rPr spc="-185" dirty="0"/>
              <a:t> </a:t>
            </a:r>
            <a:r>
              <a:rPr spc="-10" dirty="0"/>
              <a:t>CSS</a:t>
            </a:r>
            <a:r>
              <a:rPr spc="-15" dirty="0"/>
              <a:t> </a:t>
            </a:r>
            <a:r>
              <a:rPr spc="-10" dirty="0"/>
              <a:t>file</a:t>
            </a:r>
            <a:r>
              <a:rPr spc="20" dirty="0"/>
              <a:t> </a:t>
            </a:r>
            <a:r>
              <a:rPr spc="-10" dirty="0"/>
              <a:t>&lt;link&gt;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73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1742" y="4704969"/>
            <a:ext cx="7539990" cy="99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86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page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link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multiple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sheet</a:t>
            </a:r>
            <a:r>
              <a:rPr sz="24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files</a:t>
            </a:r>
            <a:endParaRPr sz="2400">
              <a:latin typeface="Corbel"/>
              <a:cs typeface="Corbel"/>
            </a:endParaRPr>
          </a:p>
          <a:p>
            <a:pPr marL="424180" marR="5080" lvl="1" indent="-182880">
              <a:lnSpc>
                <a:spcPts val="2260"/>
              </a:lnSpc>
              <a:spcBef>
                <a:spcPts val="275"/>
              </a:spcBef>
              <a:buSzPct val="78571"/>
              <a:buChar char="•"/>
              <a:tabLst>
                <a:tab pos="424180" algn="l"/>
              </a:tabLst>
            </a:pP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1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case</a:t>
            </a:r>
            <a:r>
              <a:rPr sz="21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1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1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conflict (two</a:t>
            </a:r>
            <a:r>
              <a:rPr sz="21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sheets</a:t>
            </a:r>
            <a:r>
              <a:rPr sz="21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define</a:t>
            </a:r>
            <a:r>
              <a:rPr sz="21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1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1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for</a:t>
            </a:r>
            <a:r>
              <a:rPr sz="21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1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same</a:t>
            </a:r>
            <a:r>
              <a:rPr sz="21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HTML </a:t>
            </a:r>
            <a:r>
              <a:rPr sz="2100" spc="-40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element),</a:t>
            </a:r>
            <a:r>
              <a:rPr sz="21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1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latter</a:t>
            </a:r>
            <a:r>
              <a:rPr sz="21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sheet's</a:t>
            </a:r>
            <a:r>
              <a:rPr sz="2100" spc="-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properties</a:t>
            </a:r>
            <a:r>
              <a:rPr sz="21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-5" dirty="0">
                <a:solidFill>
                  <a:srgbClr val="4966AC"/>
                </a:solidFill>
                <a:latin typeface="Corbel"/>
                <a:cs typeface="Corbel"/>
              </a:rPr>
              <a:t>will</a:t>
            </a:r>
            <a:r>
              <a:rPr sz="21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1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100" spc="5" dirty="0">
                <a:solidFill>
                  <a:srgbClr val="4966AC"/>
                </a:solidFill>
                <a:latin typeface="Corbel"/>
                <a:cs typeface="Corbel"/>
              </a:rPr>
              <a:t>used</a:t>
            </a:r>
            <a:endParaRPr sz="21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597152"/>
            <a:ext cx="8153400" cy="1478280"/>
          </a:xfrm>
          <a:prstGeom prst="rect">
            <a:avLst/>
          </a:prstGeom>
          <a:solidFill>
            <a:srgbClr val="F1F1F1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&lt;link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href="</a:t>
            </a:r>
            <a:r>
              <a:rPr sz="1800" i="1" spc="-10" dirty="0">
                <a:latin typeface="Courier New"/>
                <a:cs typeface="Courier New"/>
              </a:rPr>
              <a:t>filename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type="text/css"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rel="stylesheet"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30"/>
              </a:spcBef>
              <a:tabLst>
                <a:tab pos="4710430" algn="l"/>
              </a:tabLst>
            </a:pPr>
            <a:r>
              <a:rPr sz="1800" spc="-5" dirty="0">
                <a:latin typeface="Courier New"/>
                <a:cs typeface="Courier New"/>
              </a:rPr>
              <a:t>&lt;/head&gt;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3429000"/>
            <a:ext cx="8153400" cy="1201420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latin typeface="Courier New"/>
                <a:cs typeface="Courier New"/>
              </a:rPr>
              <a:t>&lt;link </a:t>
            </a:r>
            <a:r>
              <a:rPr sz="1800" spc="-10" dirty="0">
                <a:latin typeface="Courier New"/>
                <a:cs typeface="Courier New"/>
              </a:rPr>
              <a:t>href="style.css"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type="text/css"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rel="stylesheet"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&lt;link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href="</a:t>
            </a:r>
            <a:r>
              <a:rPr sz="1800" spc="-10" dirty="0">
                <a:latin typeface="Courier New"/>
                <a:cs typeface="Courier New"/>
                <a:hlinkClick r:id="rId2"/>
              </a:rPr>
              <a:t>http://www.google.com/uds/css/gsearch.css"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rel="stylesheet"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type="text/css"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2058035">
              <a:lnSpc>
                <a:spcPct val="100000"/>
              </a:lnSpc>
              <a:spcBef>
                <a:spcPts val="3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4314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Embedding</a:t>
            </a:r>
            <a:r>
              <a:rPr spc="35" dirty="0"/>
              <a:t> </a:t>
            </a:r>
            <a:r>
              <a:rPr spc="-5" dirty="0"/>
              <a:t>style</a:t>
            </a:r>
            <a:r>
              <a:rPr spc="-30" dirty="0"/>
              <a:t> </a:t>
            </a:r>
            <a:r>
              <a:rPr spc="-10" dirty="0"/>
              <a:t>sheets:</a:t>
            </a:r>
            <a:r>
              <a:rPr spc="-20" dirty="0"/>
              <a:t> </a:t>
            </a:r>
            <a:r>
              <a:rPr spc="-5" dirty="0"/>
              <a:t>&lt;style&gt;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74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0064" y="4411914"/>
            <a:ext cx="7928609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code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embedded</a:t>
            </a:r>
            <a:r>
              <a:rPr sz="24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within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 head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an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HTML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page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ad</a:t>
            </a:r>
            <a:r>
              <a:rPr sz="2400" i="1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i="1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should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avoided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possible</a:t>
            </a:r>
            <a:r>
              <a:rPr sz="24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(why?)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825751"/>
            <a:ext cx="8153400" cy="2033270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&lt;style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type="text/css"&gt;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font-family: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sans-serif;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red;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yellow;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&lt;/style&gt;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 marL="121920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1024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Inline</a:t>
            </a:r>
            <a:r>
              <a:rPr spc="20" dirty="0"/>
              <a:t> </a:t>
            </a:r>
            <a:r>
              <a:rPr spc="-10" dirty="0"/>
              <a:t>styles: the</a:t>
            </a:r>
            <a:r>
              <a:rPr spc="-25" dirty="0"/>
              <a:t> </a:t>
            </a:r>
            <a:r>
              <a:rPr spc="-5" dirty="0"/>
              <a:t>style</a:t>
            </a:r>
            <a:r>
              <a:rPr spc="-25" dirty="0"/>
              <a:t> </a:t>
            </a:r>
            <a:r>
              <a:rPr spc="-5" dirty="0"/>
              <a:t>attribute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75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0064" y="4411914"/>
            <a:ext cx="7736840" cy="154432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Higher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precedence</a:t>
            </a:r>
            <a:r>
              <a:rPr sz="24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than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embedded</a:t>
            </a:r>
            <a:r>
              <a:rPr sz="24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or linked</a:t>
            </a:r>
            <a:r>
              <a:rPr sz="24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Used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for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one-time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overrides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styling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particular</a:t>
            </a:r>
            <a:r>
              <a:rPr sz="2400" spc="-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ad</a:t>
            </a:r>
            <a:r>
              <a:rPr sz="2400" i="1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i="1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i="1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should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avoided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possible</a:t>
            </a:r>
            <a:r>
              <a:rPr sz="24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(why?)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825751"/>
            <a:ext cx="8153400" cy="923925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&lt;p </a:t>
            </a:r>
            <a:r>
              <a:rPr sz="1800" b="1" spc="-10" dirty="0">
                <a:latin typeface="Courier New"/>
                <a:cs typeface="Courier New"/>
              </a:rPr>
              <a:t>style="font-family: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sans-serif;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color: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red;"</a:t>
            </a:r>
            <a:r>
              <a:rPr sz="1800" spc="-15" dirty="0"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This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is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paragraph&lt;/p&gt;</a:t>
            </a:r>
            <a:endParaRPr sz="1800">
              <a:latin typeface="Courier New"/>
              <a:cs typeface="Courier New"/>
            </a:endParaRPr>
          </a:p>
          <a:p>
            <a:pPr marL="121920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3142488"/>
            <a:ext cx="8153400" cy="676910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ts val="2380"/>
              </a:lnSpc>
              <a:spcBef>
                <a:spcPts val="225"/>
              </a:spcBef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 paragraph</a:t>
            </a:r>
            <a:endParaRPr sz="2000">
              <a:latin typeface="Times New Roman"/>
              <a:cs typeface="Times New Roman"/>
            </a:endParaRPr>
          </a:p>
          <a:p>
            <a:pPr marL="554355" algn="ctr">
              <a:lnSpc>
                <a:spcPts val="2140"/>
              </a:lnSpc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7150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35" dirty="0"/>
              <a:t> </a:t>
            </a:r>
            <a:r>
              <a:rPr spc="-10" dirty="0"/>
              <a:t>properties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0" dirty="0"/>
              <a:t>colors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3122" y="6335117"/>
            <a:ext cx="2197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sz="1200" dirty="0">
                <a:solidFill>
                  <a:srgbClr val="4966AC"/>
                </a:solidFill>
                <a:latin typeface="Corbel"/>
                <a:cs typeface="Corbel"/>
              </a:rPr>
              <a:t>76</a:t>
            </a:fld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47828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color: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red;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background-color: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yellow;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3142488"/>
            <a:ext cx="8153400" cy="399415"/>
          </a:xfrm>
          <a:prstGeom prst="rect">
            <a:avLst/>
          </a:prstGeom>
          <a:solidFill>
            <a:srgbClr val="FFFF00"/>
          </a:solidFill>
          <a:ln w="18288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  <a:tabLst>
                <a:tab pos="7262495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paragraph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uses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style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above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80999" y="4231719"/>
          <a:ext cx="8153400" cy="1493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 element's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text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background-color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that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will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appear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behind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element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7E8FA9"/>
                      </a:solidFill>
                      <a:prstDash val="solid"/>
                    </a:lnL>
                    <a:lnR w="12700">
                      <a:solidFill>
                        <a:srgbClr val="7E8FA9"/>
                      </a:solidFill>
                      <a:prstDash val="solid"/>
                    </a:lnR>
                    <a:lnT w="12700">
                      <a:solidFill>
                        <a:srgbClr val="7E8FA9"/>
                      </a:solidFill>
                      <a:prstDash val="solid"/>
                    </a:lnT>
                    <a:lnB w="12700">
                      <a:solidFill>
                        <a:srgbClr val="7E8FA9"/>
                      </a:solidFill>
                      <a:prstDash val="solid"/>
                    </a:lnB>
                    <a:solidFill>
                      <a:srgbClr val="C4CA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9433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Specifying</a:t>
            </a:r>
            <a:r>
              <a:rPr spc="10" dirty="0"/>
              <a:t> </a:t>
            </a:r>
            <a:r>
              <a:rPr spc="-10" dirty="0"/>
              <a:t>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03763" y="6296050"/>
            <a:ext cx="154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966AC"/>
                </a:solidFill>
                <a:latin typeface="Corbel"/>
                <a:cs typeface="Corbel"/>
              </a:rPr>
              <a:t>77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600200"/>
            <a:ext cx="8153400" cy="120142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red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rgb(128,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0,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196)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h4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#FF8800</a:t>
            </a:r>
            <a:r>
              <a:rPr sz="1800" spc="-10" dirty="0">
                <a:latin typeface="Courier New"/>
                <a:cs typeface="Courier New"/>
              </a:rPr>
              <a:t>;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643380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2264" y="2895600"/>
            <a:ext cx="8153400" cy="2246630"/>
          </a:xfrm>
          <a:custGeom>
            <a:avLst/>
            <a:gdLst/>
            <a:ahLst/>
            <a:cxnLst/>
            <a:rect l="l" t="t" r="r" b="b"/>
            <a:pathLst>
              <a:path w="8153400" h="2246629">
                <a:moveTo>
                  <a:pt x="8153400" y="0"/>
                </a:moveTo>
                <a:lnTo>
                  <a:pt x="0" y="0"/>
                </a:lnTo>
                <a:lnTo>
                  <a:pt x="0" y="2246376"/>
                </a:lnTo>
                <a:lnTo>
                  <a:pt x="8153400" y="2246376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12264" y="2895600"/>
            <a:ext cx="8153400" cy="224663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paragraph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uses</a:t>
            </a: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first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style</a:t>
            </a:r>
            <a:r>
              <a:rPr sz="20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above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This</a:t>
            </a:r>
            <a:r>
              <a:rPr sz="2800" b="1" spc="-5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h2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uses</a:t>
            </a:r>
            <a:r>
              <a:rPr sz="2800" b="1" spc="-2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9900CC"/>
                </a:solidFill>
                <a:latin typeface="Times New Roman"/>
                <a:cs typeface="Times New Roman"/>
              </a:rPr>
              <a:t>the</a:t>
            </a:r>
            <a:r>
              <a:rPr sz="2800" b="1" spc="-3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second</a:t>
            </a:r>
            <a:r>
              <a:rPr sz="2800" b="1" spc="-4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style</a:t>
            </a:r>
            <a:r>
              <a:rPr sz="2800" b="1" spc="-8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9900CC"/>
                </a:solidFill>
                <a:latin typeface="Times New Roman"/>
                <a:cs typeface="Times New Roman"/>
              </a:rPr>
              <a:t>above.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This</a:t>
            </a:r>
            <a:r>
              <a:rPr sz="2400" b="1" spc="-30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h4</a:t>
            </a:r>
            <a:r>
              <a:rPr sz="2400" b="1" spc="-5" dirty="0">
                <a:solidFill>
                  <a:srgbClr val="FF9933"/>
                </a:solidFill>
                <a:latin typeface="Times New Roman"/>
                <a:cs typeface="Times New Roman"/>
              </a:rPr>
              <a:t> uses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the</a:t>
            </a:r>
            <a:r>
              <a:rPr sz="2400" b="1" spc="-15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9933"/>
                </a:solidFill>
                <a:latin typeface="Times New Roman"/>
                <a:cs typeface="Times New Roman"/>
              </a:rPr>
              <a:t>third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style</a:t>
            </a:r>
            <a:r>
              <a:rPr sz="2400" b="1" spc="-20" dirty="0">
                <a:solidFill>
                  <a:srgbClr val="FF99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9933"/>
                </a:solidFill>
                <a:latin typeface="Times New Roman"/>
                <a:cs typeface="Times New Roman"/>
              </a:rPr>
              <a:t>above.</a:t>
            </a:r>
            <a:endParaRPr sz="2400">
              <a:latin typeface="Times New Roman"/>
              <a:cs typeface="Times New Roman"/>
            </a:endParaRPr>
          </a:p>
          <a:p>
            <a:pPr marL="5426075">
              <a:lnSpc>
                <a:spcPct val="100000"/>
              </a:lnSpc>
              <a:spcBef>
                <a:spcPts val="19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0064" y="5146624"/>
            <a:ext cx="7700645" cy="141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ts val="2160"/>
              </a:lnSpc>
              <a:spcBef>
                <a:spcPts val="95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color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names: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aqua,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black,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blue,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fuchsia,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gray,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green,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lime,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maroon,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navy,</a:t>
            </a:r>
            <a:endParaRPr sz="2000">
              <a:latin typeface="Corbel"/>
              <a:cs typeface="Corbel"/>
            </a:endParaRPr>
          </a:p>
          <a:p>
            <a:pPr marL="195580">
              <a:lnSpc>
                <a:spcPts val="2160"/>
              </a:lnSpc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olive,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purple,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red,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4966AC"/>
                </a:solidFill>
                <a:latin typeface="Corbel"/>
                <a:cs typeface="Corbel"/>
              </a:rPr>
              <a:t>silver,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teal,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white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(white),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yellow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RGB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codes:</a:t>
            </a:r>
            <a:r>
              <a:rPr sz="20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red,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green,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and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blue</a:t>
            </a:r>
            <a:r>
              <a:rPr sz="20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values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(none)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5" dirty="0">
                <a:solidFill>
                  <a:srgbClr val="4966AC"/>
                </a:solidFill>
                <a:latin typeface="Corbel"/>
                <a:cs typeface="Corbel"/>
              </a:rPr>
              <a:t>255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(full)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40"/>
              </a:spcBef>
              <a:buSzPct val="80000"/>
              <a:buChar char="•"/>
              <a:tabLst>
                <a:tab pos="195580" algn="l"/>
              </a:tabLst>
            </a:pP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hex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codes: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RGB</a:t>
            </a:r>
            <a:r>
              <a:rPr sz="2000" spc="5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values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base-16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00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(0,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20" dirty="0">
                <a:solidFill>
                  <a:srgbClr val="4966AC"/>
                </a:solidFill>
                <a:latin typeface="Corbel"/>
                <a:cs typeface="Corbel"/>
              </a:rPr>
              <a:t>none)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FF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(255,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full)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61822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Grouping</a:t>
            </a:r>
            <a:r>
              <a:rPr spc="-30" dirty="0"/>
              <a:t> </a:t>
            </a:r>
            <a:r>
              <a:rPr spc="-10" dirty="0"/>
              <a:t>styles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774189"/>
            <a:chOff x="2124455" y="1591055"/>
            <a:chExt cx="8171815" cy="1774189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8153400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8153400" y="17556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0" y="1755648"/>
                  </a:moveTo>
                  <a:lnTo>
                    <a:pt x="8153400" y="17556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3427729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b="1" spc="-5" dirty="0">
                <a:latin typeface="Courier New"/>
                <a:cs typeface="Courier New"/>
              </a:rPr>
              <a:t>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h1,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h2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color: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green;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yellow;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1195" y="2981959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2264" y="3505200"/>
            <a:ext cx="8153400" cy="1262380"/>
          </a:xfrm>
          <a:custGeom>
            <a:avLst/>
            <a:gdLst/>
            <a:ahLst/>
            <a:cxnLst/>
            <a:rect l="l" t="t" r="r" b="b"/>
            <a:pathLst>
              <a:path w="8153400" h="1262379">
                <a:moveTo>
                  <a:pt x="8153400" y="0"/>
                </a:moveTo>
                <a:lnTo>
                  <a:pt x="0" y="0"/>
                </a:lnTo>
                <a:lnTo>
                  <a:pt x="0" y="1261872"/>
                </a:lnTo>
                <a:lnTo>
                  <a:pt x="8153400" y="1261872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03120" y="3496055"/>
          <a:ext cx="8153400" cy="1261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1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paragraph</a:t>
                      </a:r>
                      <a:r>
                        <a:rPr sz="2000" spc="-4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2000" spc="1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3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sz="200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style.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113030">
                        <a:lnSpc>
                          <a:spcPts val="2565"/>
                        </a:lnSpc>
                      </a:pPr>
                      <a:r>
                        <a:rPr sz="2400" b="1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b="1" spc="-3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h2</a:t>
                      </a:r>
                      <a:r>
                        <a:rPr sz="2400" b="1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uses the </a:t>
                      </a:r>
                      <a:r>
                        <a:rPr sz="2400" b="1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above</a:t>
                      </a:r>
                      <a:r>
                        <a:rPr sz="2400" b="1" spc="-10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2B5258"/>
                          </a:solidFill>
                          <a:latin typeface="Times New Roman"/>
                          <a:cs typeface="Times New Roman"/>
                        </a:rPr>
                        <a:t>styles.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344">
                <a:tc>
                  <a:txBody>
                    <a:bodyPr/>
                    <a:lstStyle/>
                    <a:p>
                      <a:pPr marL="68516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800" i="1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output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238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0064" y="4869230"/>
            <a:ext cx="7523480" cy="103822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select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multiple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elements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separated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by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commas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individual elements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also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have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their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own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styles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9980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50" dirty="0"/>
              <a:t> </a:t>
            </a:r>
            <a:r>
              <a:rPr spc="-5" dirty="0"/>
              <a:t>comments</a:t>
            </a:r>
            <a:r>
              <a:rPr spc="-30" dirty="0"/>
              <a:t> </a:t>
            </a:r>
            <a:r>
              <a:rPr spc="-10" dirty="0"/>
              <a:t>/*…*/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496695"/>
            <a:chOff x="2124455" y="1591055"/>
            <a:chExt cx="8171815" cy="1496695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8153400" y="0"/>
                  </a:moveTo>
                  <a:lnTo>
                    <a:pt x="0" y="0"/>
                  </a:lnTo>
                  <a:lnTo>
                    <a:pt x="0" y="1478279"/>
                  </a:lnTo>
                  <a:lnTo>
                    <a:pt x="8153400" y="1478279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0" y="1478279"/>
                  </a:moveTo>
                  <a:lnTo>
                    <a:pt x="8153400" y="1478279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4782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12975" y="1606677"/>
            <a:ext cx="7780655" cy="3402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urier New"/>
                <a:cs typeface="Courier New"/>
              </a:rPr>
              <a:t>/*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This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is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comment.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It can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span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many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lines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in the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CSS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file.</a:t>
            </a:r>
            <a:r>
              <a:rPr sz="1800" b="1" spc="-5" dirty="0">
                <a:latin typeface="Courier New"/>
                <a:cs typeface="Courier New"/>
              </a:rPr>
              <a:t> 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color: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red;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aqua;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307840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onsolas"/>
              <a:cs typeface="Consolas"/>
            </a:endParaRPr>
          </a:p>
          <a:p>
            <a:pPr marL="272415" indent="-183515">
              <a:lnSpc>
                <a:spcPts val="2245"/>
              </a:lnSpc>
              <a:buSzPct val="79545"/>
              <a:buChar char="•"/>
              <a:tabLst>
                <a:tab pos="27305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(like</a:t>
            </a:r>
            <a:r>
              <a:rPr sz="22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HTML)</a:t>
            </a:r>
            <a:r>
              <a:rPr sz="22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usually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not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commented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rigorously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endParaRPr sz="2200">
              <a:latin typeface="Corbel"/>
              <a:cs typeface="Corbel"/>
            </a:endParaRPr>
          </a:p>
          <a:p>
            <a:pPr marL="272415">
              <a:lnSpc>
                <a:spcPts val="2245"/>
              </a:lnSpc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programming</a:t>
            </a:r>
            <a:r>
              <a:rPr sz="2200" spc="-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languages</a:t>
            </a:r>
            <a:r>
              <a:rPr sz="2200" spc="-8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such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as</a:t>
            </a:r>
            <a:r>
              <a:rPr sz="2200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Java</a:t>
            </a:r>
            <a:endParaRPr sz="2200">
              <a:latin typeface="Corbel"/>
              <a:cs typeface="Corbel"/>
            </a:endParaRPr>
          </a:p>
          <a:p>
            <a:pPr marL="272415" indent="-183515">
              <a:lnSpc>
                <a:spcPct val="100000"/>
              </a:lnSpc>
              <a:spcBef>
                <a:spcPts val="605"/>
              </a:spcBef>
              <a:buSzPct val="79545"/>
              <a:buChar char="•"/>
              <a:tabLst>
                <a:tab pos="27305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4966AC"/>
                </a:solidFill>
                <a:latin typeface="Corbel"/>
                <a:cs typeface="Corbel"/>
              </a:rPr>
              <a:t>//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single-line comment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NOT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supported</a:t>
            </a:r>
            <a:r>
              <a:rPr sz="2200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200" spc="-9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endParaRPr sz="2200">
              <a:latin typeface="Corbel"/>
              <a:cs typeface="Corbel"/>
            </a:endParaRPr>
          </a:p>
          <a:p>
            <a:pPr marL="272415" indent="-183515">
              <a:lnSpc>
                <a:spcPct val="100000"/>
              </a:lnSpc>
              <a:spcBef>
                <a:spcPts val="600"/>
              </a:spcBef>
              <a:buSzPct val="79545"/>
              <a:buChar char="•"/>
              <a:tabLst>
                <a:tab pos="27305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&lt;!--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...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--&gt;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HTML comment</a:t>
            </a:r>
            <a:r>
              <a:rPr sz="22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style is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also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NOT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supported</a:t>
            </a:r>
            <a:r>
              <a:rPr sz="2200" spc="-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200" spc="-7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17552"/>
            <a:ext cx="3273756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orbel"/>
                <a:cs typeface="Corbel"/>
              </a:rPr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713" y="1889113"/>
            <a:ext cx="8460740" cy="39617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15" dirty="0">
                <a:latin typeface="Calibri"/>
                <a:cs typeface="Calibri"/>
              </a:rPr>
              <a:t>Getting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20" dirty="0">
                <a:latin typeface="Calibri"/>
                <a:cs typeface="Calibri"/>
              </a:rPr>
              <a:t>Why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5" dirty="0">
                <a:latin typeface="Calibri"/>
                <a:cs typeface="Calibri"/>
              </a:rPr>
              <a:t>Tags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15" dirty="0">
                <a:latin typeface="Calibri"/>
                <a:cs typeface="Calibri"/>
              </a:rPr>
              <a:t>Attributes,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Properties,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Headings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list,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Tables,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Images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HTML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55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dirty="0">
                <a:latin typeface="Calibri"/>
                <a:cs typeface="Calibri"/>
              </a:rPr>
              <a:t>Media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(Audio,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Video)</a:t>
            </a:r>
            <a:endParaRPr sz="28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060"/>
              </a:spcBef>
              <a:buClr>
                <a:srgbClr val="4966AC"/>
              </a:buClr>
              <a:buSzPct val="78571"/>
              <a:buFont typeface="Corbel"/>
              <a:buChar char="•"/>
              <a:tabLst>
                <a:tab pos="195580" algn="l"/>
              </a:tabLst>
            </a:pPr>
            <a:r>
              <a:rPr sz="2800" spc="-5" dirty="0">
                <a:latin typeface="Calibri"/>
                <a:cs typeface="Calibri"/>
              </a:rPr>
              <a:t>Semantic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HTML5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Elements.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5257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35" dirty="0"/>
              <a:t> </a:t>
            </a:r>
            <a:r>
              <a:rPr spc="-10" dirty="0"/>
              <a:t>properties</a:t>
            </a:r>
            <a:r>
              <a:rPr spc="25" dirty="0"/>
              <a:t> </a:t>
            </a:r>
            <a:r>
              <a:rPr spc="-5" dirty="0"/>
              <a:t>for</a:t>
            </a:r>
            <a:r>
              <a:rPr spc="-15" dirty="0"/>
              <a:t> </a:t>
            </a:r>
            <a:r>
              <a:rPr spc="-5" dirty="0"/>
              <a:t>fonts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599" y="1747599"/>
          <a:ext cx="8153400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font-family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which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font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will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used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font-size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how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large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the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letters</a:t>
                      </a:r>
                      <a:r>
                        <a:rPr sz="2000" spc="6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will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</a:t>
                      </a:r>
                      <a:r>
                        <a:rPr sz="2000" spc="4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drawn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font-style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used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to enable/disable</a:t>
                      </a:r>
                      <a:r>
                        <a:rPr sz="2000" spc="8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italic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style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font-weight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used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enable/disable</a:t>
                      </a:r>
                      <a:r>
                        <a:rPr sz="2000" spc="7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bold</a:t>
                      </a:r>
                      <a:r>
                        <a:rPr sz="2000" spc="3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style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12975" y="4450791"/>
            <a:ext cx="8355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Complete</a:t>
            </a:r>
            <a:r>
              <a:rPr sz="1800" u="sng" spc="4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list</a:t>
            </a:r>
            <a:r>
              <a:rPr sz="1800" u="sng" spc="4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of</a:t>
            </a:r>
            <a:r>
              <a:rPr sz="1800" u="sng" spc="2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font</a:t>
            </a:r>
            <a:r>
              <a:rPr sz="1800" u="sng" spc="2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properties</a:t>
            </a:r>
            <a:r>
              <a:rPr sz="1800" spc="55" dirty="0">
                <a:solidFill>
                  <a:srgbClr val="9353C3"/>
                </a:solidFill>
                <a:latin typeface="Corbel"/>
                <a:cs typeface="Corbel"/>
                <a:hlinkClick r:id="rId2"/>
              </a:rPr>
              <a:t> </a:t>
            </a:r>
            <a:r>
              <a:rPr sz="1800" spc="-10" dirty="0">
                <a:latin typeface="Corbel"/>
                <a:cs typeface="Corbel"/>
              </a:rPr>
              <a:t>(</a:t>
            </a:r>
            <a:r>
              <a:rPr sz="1800" spc="-10" dirty="0">
                <a:latin typeface="Corbel"/>
                <a:cs typeface="Corbel"/>
                <a:hlinkClick r:id="rId3"/>
              </a:rPr>
              <a:t>http://www.w3schools.com/css/css_reference.asp#font)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6162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font-family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774189"/>
            <a:chOff x="2124455" y="1591055"/>
            <a:chExt cx="8171815" cy="1774189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8153400" y="0"/>
                  </a:moveTo>
                  <a:lnTo>
                    <a:pt x="0" y="0"/>
                  </a:lnTo>
                  <a:lnTo>
                    <a:pt x="0" y="1755648"/>
                  </a:lnTo>
                  <a:lnTo>
                    <a:pt x="8153400" y="1755648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755775"/>
            </a:xfrm>
            <a:custGeom>
              <a:avLst/>
              <a:gdLst/>
              <a:ahLst/>
              <a:cxnLst/>
              <a:rect l="l" t="t" r="r" b="b"/>
              <a:pathLst>
                <a:path w="8153400" h="1755775">
                  <a:moveTo>
                    <a:pt x="0" y="1755648"/>
                  </a:moveTo>
                  <a:lnTo>
                    <a:pt x="8153400" y="1755648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7556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3707129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Georgia;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"Courier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New";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1195" y="2981959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12264" y="3505200"/>
            <a:ext cx="8153400" cy="1353820"/>
          </a:xfrm>
          <a:custGeom>
            <a:avLst/>
            <a:gdLst/>
            <a:ahLst/>
            <a:cxnLst/>
            <a:rect l="l" t="t" r="r" b="b"/>
            <a:pathLst>
              <a:path w="8153400" h="1353820">
                <a:moveTo>
                  <a:pt x="8153400" y="0"/>
                </a:moveTo>
                <a:lnTo>
                  <a:pt x="0" y="0"/>
                </a:lnTo>
                <a:lnTo>
                  <a:pt x="0" y="1353312"/>
                </a:lnTo>
                <a:lnTo>
                  <a:pt x="8153400" y="1353312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12264" y="3505200"/>
            <a:ext cx="8153400" cy="135382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2000" spc="-15" dirty="0">
                <a:latin typeface="Georgia"/>
                <a:cs typeface="Georgia"/>
              </a:rPr>
              <a:t>This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paragraph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uses</a:t>
            </a:r>
            <a:r>
              <a:rPr sz="2000" spc="-5" dirty="0">
                <a:latin typeface="Georgia"/>
                <a:cs typeface="Georgia"/>
              </a:rPr>
              <a:t> the </a:t>
            </a:r>
            <a:r>
              <a:rPr sz="2000" spc="-10" dirty="0">
                <a:latin typeface="Georgia"/>
                <a:cs typeface="Georgia"/>
              </a:rPr>
              <a:t>first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style</a:t>
            </a:r>
            <a:r>
              <a:rPr sz="2000" spc="-10" dirty="0">
                <a:latin typeface="Georgia"/>
                <a:cs typeface="Georgia"/>
              </a:rPr>
              <a:t> above.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Georgia"/>
              <a:cs typeface="Georgia"/>
            </a:endParaRPr>
          </a:p>
          <a:p>
            <a:pPr marL="90805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This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h2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uses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the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second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style</a:t>
            </a:r>
            <a:r>
              <a:rPr sz="2400" b="1" spc="-15" dirty="0">
                <a:latin typeface="Courier New"/>
                <a:cs typeface="Courier New"/>
              </a:rPr>
              <a:t> above.</a:t>
            </a:r>
            <a:endParaRPr sz="2400">
              <a:latin typeface="Courier New"/>
              <a:cs typeface="Courier New"/>
            </a:endParaRPr>
          </a:p>
          <a:p>
            <a:pPr marL="685800" algn="ctr">
              <a:lnSpc>
                <a:spcPct val="100000"/>
              </a:lnSpc>
              <a:spcBef>
                <a:spcPts val="190"/>
              </a:spcBef>
            </a:pPr>
            <a:r>
              <a:rPr sz="1800" i="1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0064" y="5009769"/>
            <a:ext cx="5345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Enclose</a:t>
            </a:r>
            <a:r>
              <a:rPr sz="24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multi-word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names in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quotes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4152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about</a:t>
            </a:r>
            <a:r>
              <a:rPr spc="-40" dirty="0"/>
              <a:t> </a:t>
            </a:r>
            <a:r>
              <a:rPr spc="-5" dirty="0"/>
              <a:t>font-family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92392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font-family: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Garamond,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"Times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New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Roman", </a:t>
            </a:r>
            <a:r>
              <a:rPr sz="1800" spc="-10" dirty="0">
                <a:latin typeface="Courier New"/>
                <a:cs typeface="Courier New"/>
              </a:rPr>
              <a:t>serif;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4387215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2264" y="2667000"/>
            <a:ext cx="8153400" cy="676910"/>
          </a:xfrm>
          <a:custGeom>
            <a:avLst/>
            <a:gdLst/>
            <a:ahLst/>
            <a:cxnLst/>
            <a:rect l="l" t="t" r="r" b="b"/>
            <a:pathLst>
              <a:path w="8153400" h="676910">
                <a:moveTo>
                  <a:pt x="8153400" y="0"/>
                </a:moveTo>
                <a:lnTo>
                  <a:pt x="0" y="0"/>
                </a:lnTo>
                <a:lnTo>
                  <a:pt x="0" y="676655"/>
                </a:lnTo>
                <a:lnTo>
                  <a:pt x="8153400" y="67665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12264" y="2667000"/>
            <a:ext cx="8153400" cy="67691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sz="2000" spc="-35" dirty="0">
                <a:latin typeface="Times New Roman"/>
                <a:cs typeface="Times New Roman"/>
              </a:rPr>
              <a:t>This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paragraph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uses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above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style.</a:t>
            </a:r>
            <a:endParaRPr sz="2000">
              <a:latin typeface="Times New Roman"/>
              <a:cs typeface="Times New Roman"/>
            </a:endParaRPr>
          </a:p>
          <a:p>
            <a:pPr marL="2633345">
              <a:lnSpc>
                <a:spcPct val="100000"/>
              </a:lnSpc>
              <a:spcBef>
                <a:spcPts val="6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64" y="3326079"/>
            <a:ext cx="7877175" cy="1409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SzPct val="76923"/>
              <a:buChar char="•"/>
              <a:tabLst>
                <a:tab pos="195580" algn="l"/>
              </a:tabLst>
            </a:pPr>
            <a:r>
              <a:rPr sz="1300" spc="-25" dirty="0">
                <a:solidFill>
                  <a:srgbClr val="4966AC"/>
                </a:solidFill>
                <a:latin typeface="Corbel"/>
                <a:cs typeface="Corbel"/>
              </a:rPr>
              <a:t>We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 can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specify</a:t>
            </a:r>
            <a:r>
              <a:rPr sz="13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multiple</a:t>
            </a:r>
            <a:r>
              <a:rPr sz="13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fonts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highest</a:t>
            </a:r>
            <a:r>
              <a:rPr sz="13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13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lowest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priority</a:t>
            </a:r>
            <a:endParaRPr sz="1300">
              <a:latin typeface="Corbel"/>
              <a:cs typeface="Corbel"/>
            </a:endParaRPr>
          </a:p>
          <a:p>
            <a:pPr marL="195580" indent="-182880">
              <a:lnSpc>
                <a:spcPts val="1430"/>
              </a:lnSpc>
              <a:spcBef>
                <a:spcPts val="940"/>
              </a:spcBef>
              <a:buSzPct val="76923"/>
              <a:buChar char="•"/>
              <a:tabLst>
                <a:tab pos="195580" algn="l"/>
              </a:tabLst>
            </a:pP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Generic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font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names:</a:t>
            </a:r>
            <a:endParaRPr sz="1300">
              <a:latin typeface="Corbel"/>
              <a:cs typeface="Corbel"/>
            </a:endParaRPr>
          </a:p>
          <a:p>
            <a:pPr marL="424180" lvl="1" indent="-182880">
              <a:lnSpc>
                <a:spcPts val="1430"/>
              </a:lnSpc>
              <a:buSzPct val="76923"/>
              <a:buFont typeface="Corbel"/>
              <a:buChar char="•"/>
              <a:tabLst>
                <a:tab pos="424180" algn="l"/>
              </a:tabLst>
            </a:pPr>
            <a:r>
              <a:rPr sz="1300" spc="-5" dirty="0">
                <a:solidFill>
                  <a:srgbClr val="4966AC"/>
                </a:solidFill>
                <a:latin typeface="Times New Roman"/>
                <a:cs typeface="Times New Roman"/>
              </a:rPr>
              <a:t>serif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Microsoft Sans Serif"/>
                <a:cs typeface="Microsoft Sans Serif"/>
              </a:rPr>
              <a:t>sans-serif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mic Sans MS"/>
                <a:cs typeface="Comic Sans MS"/>
              </a:rPr>
              <a:t>cursive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Lucida Sans Unicode"/>
                <a:cs typeface="Lucida Sans Unicode"/>
              </a:rPr>
              <a:t>FANTASY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5" dirty="0">
                <a:solidFill>
                  <a:srgbClr val="4966AC"/>
                </a:solidFill>
                <a:latin typeface="Courier New"/>
                <a:cs typeface="Courier New"/>
              </a:rPr>
              <a:t>monospace</a:t>
            </a:r>
            <a:endParaRPr sz="1300">
              <a:latin typeface="Courier New"/>
              <a:cs typeface="Courier New"/>
            </a:endParaRPr>
          </a:p>
          <a:p>
            <a:pPr marL="195580" indent="-182880">
              <a:lnSpc>
                <a:spcPct val="100000"/>
              </a:lnSpc>
              <a:spcBef>
                <a:spcPts val="1265"/>
              </a:spcBef>
              <a:buSzPct val="80000"/>
              <a:buChar char="•"/>
              <a:tabLst>
                <a:tab pos="195580" algn="l"/>
              </a:tabLst>
            </a:pP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If</a:t>
            </a:r>
            <a:r>
              <a:rPr sz="15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first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15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not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found</a:t>
            </a:r>
            <a:r>
              <a:rPr sz="1500" spc="-5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on</a:t>
            </a:r>
            <a:r>
              <a:rPr sz="15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user's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-10" dirty="0">
                <a:solidFill>
                  <a:srgbClr val="4966AC"/>
                </a:solidFill>
                <a:latin typeface="Corbel"/>
                <a:cs typeface="Corbel"/>
              </a:rPr>
              <a:t>computer,</a:t>
            </a:r>
            <a:r>
              <a:rPr sz="15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next</a:t>
            </a:r>
            <a:r>
              <a:rPr sz="15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spc="5" dirty="0">
                <a:solidFill>
                  <a:srgbClr val="4966AC"/>
                </a:solidFill>
                <a:latin typeface="Corbel"/>
                <a:cs typeface="Corbel"/>
              </a:rPr>
              <a:t>is</a:t>
            </a:r>
            <a:r>
              <a:rPr sz="15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500" dirty="0">
                <a:solidFill>
                  <a:srgbClr val="4966AC"/>
                </a:solidFill>
                <a:latin typeface="Corbel"/>
                <a:cs typeface="Corbel"/>
              </a:rPr>
              <a:t>tried</a:t>
            </a:r>
            <a:endParaRPr sz="15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919"/>
              </a:spcBef>
              <a:buSzPct val="76923"/>
              <a:buChar char="•"/>
              <a:tabLst>
                <a:tab pos="195580" algn="l"/>
              </a:tabLst>
            </a:pP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Placing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13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generic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name</a:t>
            </a:r>
            <a:r>
              <a:rPr sz="13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at</a:t>
            </a:r>
            <a:r>
              <a:rPr sz="13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13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end</a:t>
            </a:r>
            <a:r>
              <a:rPr sz="13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your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font-family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value,</a:t>
            </a:r>
            <a:r>
              <a:rPr sz="13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ensures</a:t>
            </a:r>
            <a:r>
              <a:rPr sz="13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that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every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computer</a:t>
            </a:r>
            <a:r>
              <a:rPr sz="13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will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use</a:t>
            </a:r>
            <a:r>
              <a:rPr sz="13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13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5" dirty="0">
                <a:solidFill>
                  <a:srgbClr val="4966AC"/>
                </a:solidFill>
                <a:latin typeface="Corbel"/>
                <a:cs typeface="Corbel"/>
              </a:rPr>
              <a:t>valid</a:t>
            </a:r>
            <a:r>
              <a:rPr sz="13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1300" spc="-10" dirty="0">
                <a:solidFill>
                  <a:srgbClr val="4966AC"/>
                </a:solidFill>
                <a:latin typeface="Corbel"/>
                <a:cs typeface="Corbel"/>
              </a:rPr>
              <a:t>font</a:t>
            </a:r>
            <a:endParaRPr sz="1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0561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</a:t>
            </a:r>
            <a:r>
              <a:rPr spc="5" dirty="0"/>
              <a:t>nt</a:t>
            </a:r>
            <a:r>
              <a:rPr spc="-5" dirty="0"/>
              <a:t>-</a:t>
            </a:r>
            <a:r>
              <a:rPr spc="-10" dirty="0"/>
              <a:t>si</a:t>
            </a:r>
            <a:r>
              <a:rPr spc="-25" dirty="0"/>
              <a:t>z</a:t>
            </a:r>
            <a:r>
              <a:rPr spc="-5" dirty="0"/>
              <a:t>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942340"/>
            <a:chOff x="2124455" y="1591055"/>
            <a:chExt cx="8171815" cy="94234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8153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8153400" y="92354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0" y="923544"/>
                  </a:moveTo>
                  <a:lnTo>
                    <a:pt x="8153400" y="92354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46831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font-size: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24pt;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4295140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2264" y="2667000"/>
            <a:ext cx="8153400" cy="737870"/>
          </a:xfrm>
          <a:custGeom>
            <a:avLst/>
            <a:gdLst/>
            <a:ahLst/>
            <a:cxnLst/>
            <a:rect l="l" t="t" r="r" b="b"/>
            <a:pathLst>
              <a:path w="8153400" h="737870">
                <a:moveTo>
                  <a:pt x="8153400" y="0"/>
                </a:moveTo>
                <a:lnTo>
                  <a:pt x="0" y="0"/>
                </a:lnTo>
                <a:lnTo>
                  <a:pt x="0" y="737615"/>
                </a:lnTo>
                <a:lnTo>
                  <a:pt x="8153400" y="73761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12264" y="2667000"/>
            <a:ext cx="8153400" cy="73787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ts val="2870"/>
              </a:lnSpc>
              <a:spcBef>
                <a:spcPts val="3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paragraph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style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above.</a:t>
            </a:r>
            <a:endParaRPr sz="2400">
              <a:latin typeface="Times New Roman"/>
              <a:cs typeface="Times New Roman"/>
            </a:endParaRPr>
          </a:p>
          <a:p>
            <a:pPr marR="1209675" algn="ctr">
              <a:lnSpc>
                <a:spcPts val="2150"/>
              </a:lnSpc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064" y="3313886"/>
            <a:ext cx="3624579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1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1500" spc="-30" dirty="0">
                <a:solidFill>
                  <a:srgbClr val="00009A"/>
                </a:solidFill>
                <a:latin typeface="Times New Roman"/>
                <a:cs typeface="Times New Roman"/>
              </a:rPr>
              <a:t>units:</a:t>
            </a:r>
            <a:r>
              <a:rPr sz="1500" spc="-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00009A"/>
                </a:solidFill>
                <a:latin typeface="Times New Roman"/>
                <a:cs typeface="Times New Roman"/>
              </a:rPr>
              <a:t>pixels</a:t>
            </a:r>
            <a:r>
              <a:rPr sz="1500" spc="-2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sz="1500" spc="-35" dirty="0">
                <a:solidFill>
                  <a:srgbClr val="00009A"/>
                </a:solidFill>
                <a:latin typeface="Microsoft Sans Serif"/>
                <a:cs typeface="Microsoft Sans Serif"/>
              </a:rPr>
              <a:t>px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r>
              <a:rPr sz="1500" spc="-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00009A"/>
                </a:solidFill>
                <a:latin typeface="Times New Roman"/>
                <a:cs typeface="Times New Roman"/>
              </a:rPr>
              <a:t>vs.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00009A"/>
                </a:solidFill>
                <a:latin typeface="Times New Roman"/>
                <a:cs typeface="Times New Roman"/>
              </a:rPr>
              <a:t>point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30" dirty="0">
                <a:solidFill>
                  <a:srgbClr val="00009A"/>
                </a:solidFill>
                <a:latin typeface="Times New Roman"/>
                <a:cs typeface="Times New Roman"/>
              </a:rPr>
              <a:t>(</a:t>
            </a:r>
            <a:r>
              <a:rPr sz="1500" spc="-30" dirty="0">
                <a:solidFill>
                  <a:srgbClr val="00009A"/>
                </a:solidFill>
                <a:latin typeface="Microsoft Sans Serif"/>
                <a:cs typeface="Microsoft Sans Serif"/>
              </a:rPr>
              <a:t>pt</a:t>
            </a:r>
            <a:r>
              <a:rPr sz="1500" spc="-30" dirty="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r>
              <a:rPr sz="1500" spc="-25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55" dirty="0">
                <a:solidFill>
                  <a:srgbClr val="00009A"/>
                </a:solidFill>
                <a:latin typeface="Times New Roman"/>
                <a:cs typeface="Times New Roman"/>
              </a:rPr>
              <a:t>vs.</a:t>
            </a:r>
            <a:r>
              <a:rPr sz="1500" spc="-40" dirty="0">
                <a:solidFill>
                  <a:srgbClr val="00009A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00009A"/>
                </a:solidFill>
                <a:latin typeface="Times New Roman"/>
                <a:cs typeface="Times New Roman"/>
              </a:rPr>
              <a:t>m-size</a:t>
            </a:r>
            <a:r>
              <a:rPr sz="1500" spc="-25" dirty="0">
                <a:solidFill>
                  <a:srgbClr val="00009A"/>
                </a:solidFill>
                <a:latin typeface="Times New Roman"/>
                <a:cs typeface="Times New Roman"/>
              </a:rPr>
              <a:t> (</a:t>
            </a:r>
            <a:r>
              <a:rPr sz="1500" spc="-25" dirty="0">
                <a:solidFill>
                  <a:srgbClr val="00009A"/>
                </a:solidFill>
                <a:latin typeface="Microsoft Sans Serif"/>
                <a:cs typeface="Microsoft Sans Serif"/>
              </a:rPr>
              <a:t>em</a:t>
            </a:r>
            <a:r>
              <a:rPr sz="1500" spc="-25" dirty="0">
                <a:solidFill>
                  <a:srgbClr val="00009A"/>
                </a:solidFill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344" y="3583729"/>
            <a:ext cx="6104890" cy="11728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300" spc="-20" dirty="0">
                <a:latin typeface="Microsoft Sans Serif"/>
                <a:cs typeface="Microsoft Sans Serif"/>
              </a:rPr>
              <a:t>16px</a:t>
            </a:r>
            <a:r>
              <a:rPr sz="1500" spc="-20" dirty="0">
                <a:latin typeface="Times New Roman"/>
                <a:cs typeface="Times New Roman"/>
              </a:rPr>
              <a:t>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16pt</a:t>
            </a:r>
            <a:r>
              <a:rPr sz="1500" spc="-5" dirty="0">
                <a:latin typeface="Times New Roman"/>
                <a:cs typeface="Times New Roman"/>
              </a:rPr>
              <a:t>,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1.16em</a:t>
            </a:r>
            <a:endParaRPr sz="1800">
              <a:latin typeface="Microsoft Sans Serif"/>
              <a:cs typeface="Microsoft Sans Serif"/>
            </a:endParaRPr>
          </a:p>
          <a:p>
            <a:pPr marL="241300" indent="-183515">
              <a:lnSpc>
                <a:spcPct val="100000"/>
              </a:lnSpc>
              <a:spcBef>
                <a:spcPts val="58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241300" algn="l"/>
              </a:tabLst>
            </a:pPr>
            <a:r>
              <a:rPr sz="1500" spc="-60" dirty="0">
                <a:latin typeface="Times New Roman"/>
                <a:cs typeface="Times New Roman"/>
              </a:rPr>
              <a:t>v</a:t>
            </a:r>
            <a:r>
              <a:rPr sz="1500" spc="-50" dirty="0">
                <a:latin typeface="Times New Roman"/>
                <a:cs typeface="Times New Roman"/>
              </a:rPr>
              <a:t>a</a:t>
            </a:r>
            <a:r>
              <a:rPr sz="1500" spc="-85" dirty="0">
                <a:latin typeface="Times New Roman"/>
                <a:cs typeface="Times New Roman"/>
              </a:rPr>
              <a:t>g</a:t>
            </a:r>
            <a:r>
              <a:rPr sz="1500" spc="-25" dirty="0">
                <a:latin typeface="Times New Roman"/>
                <a:cs typeface="Times New Roman"/>
              </a:rPr>
              <a:t>ue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5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20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60" dirty="0">
                <a:latin typeface="Times New Roman"/>
                <a:cs typeface="Times New Roman"/>
              </a:rPr>
              <a:t>si</a:t>
            </a:r>
            <a:r>
              <a:rPr sz="1500" spc="-35" dirty="0">
                <a:latin typeface="Times New Roman"/>
                <a:cs typeface="Times New Roman"/>
              </a:rPr>
              <a:t>z</a:t>
            </a:r>
            <a:r>
              <a:rPr sz="1500" spc="-40" dirty="0">
                <a:latin typeface="Times New Roman"/>
                <a:cs typeface="Times New Roman"/>
              </a:rPr>
              <a:t>e</a:t>
            </a:r>
            <a:r>
              <a:rPr sz="1500" spc="-60" dirty="0">
                <a:latin typeface="Times New Roman"/>
                <a:cs typeface="Times New Roman"/>
              </a:rPr>
              <a:t>s: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500" spc="-15" dirty="0">
                <a:latin typeface="Microsoft Sans Serif"/>
                <a:cs typeface="Microsoft Sans Serif"/>
              </a:rPr>
              <a:t>xx</a:t>
            </a:r>
            <a:r>
              <a:rPr sz="500" spc="-5" dirty="0">
                <a:latin typeface="Microsoft Sans Serif"/>
                <a:cs typeface="Microsoft Sans Serif"/>
              </a:rPr>
              <a:t>-</a:t>
            </a:r>
            <a:r>
              <a:rPr sz="500" spc="10" dirty="0">
                <a:latin typeface="Microsoft Sans Serif"/>
                <a:cs typeface="Microsoft Sans Serif"/>
              </a:rPr>
              <a:t>s</a:t>
            </a:r>
            <a:r>
              <a:rPr sz="500" spc="-35" dirty="0">
                <a:latin typeface="Microsoft Sans Serif"/>
                <a:cs typeface="Microsoft Sans Serif"/>
              </a:rPr>
              <a:t>m</a:t>
            </a:r>
            <a:r>
              <a:rPr sz="500" spc="5" dirty="0">
                <a:latin typeface="Microsoft Sans Serif"/>
                <a:cs typeface="Microsoft Sans Serif"/>
              </a:rPr>
              <a:t>a</a:t>
            </a:r>
            <a:r>
              <a:rPr sz="500" spc="-25" dirty="0">
                <a:latin typeface="Microsoft Sans Serif"/>
                <a:cs typeface="Microsoft Sans Serif"/>
              </a:rPr>
              <a:t>ll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60" dirty="0">
                <a:latin typeface="Times New Roman"/>
                <a:cs typeface="Times New Roman"/>
              </a:rPr>
              <a:t> </a:t>
            </a:r>
            <a:r>
              <a:rPr sz="500" spc="-15" dirty="0">
                <a:latin typeface="Microsoft Sans Serif"/>
                <a:cs typeface="Microsoft Sans Serif"/>
              </a:rPr>
              <a:t>x</a:t>
            </a:r>
            <a:r>
              <a:rPr sz="500" spc="-5" dirty="0">
                <a:latin typeface="Microsoft Sans Serif"/>
                <a:cs typeface="Microsoft Sans Serif"/>
              </a:rPr>
              <a:t>-</a:t>
            </a:r>
            <a:r>
              <a:rPr sz="500" spc="10" dirty="0">
                <a:latin typeface="Microsoft Sans Serif"/>
                <a:cs typeface="Microsoft Sans Serif"/>
              </a:rPr>
              <a:t>s</a:t>
            </a:r>
            <a:r>
              <a:rPr sz="500" spc="-35" dirty="0">
                <a:latin typeface="Microsoft Sans Serif"/>
                <a:cs typeface="Microsoft Sans Serif"/>
              </a:rPr>
              <a:t>m</a:t>
            </a:r>
            <a:r>
              <a:rPr sz="500" spc="5" dirty="0">
                <a:latin typeface="Microsoft Sans Serif"/>
                <a:cs typeface="Microsoft Sans Serif"/>
              </a:rPr>
              <a:t>a</a:t>
            </a:r>
            <a:r>
              <a:rPr sz="500" spc="-25" dirty="0">
                <a:latin typeface="Microsoft Sans Serif"/>
                <a:cs typeface="Microsoft Sans Serif"/>
              </a:rPr>
              <a:t>ll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500" spc="10" dirty="0">
                <a:latin typeface="Microsoft Sans Serif"/>
                <a:cs typeface="Microsoft Sans Serif"/>
              </a:rPr>
              <a:t>s</a:t>
            </a:r>
            <a:r>
              <a:rPr sz="500" spc="-35" dirty="0">
                <a:latin typeface="Microsoft Sans Serif"/>
                <a:cs typeface="Microsoft Sans Serif"/>
              </a:rPr>
              <a:t>m</a:t>
            </a:r>
            <a:r>
              <a:rPr sz="500" spc="5" dirty="0">
                <a:latin typeface="Microsoft Sans Serif"/>
                <a:cs typeface="Microsoft Sans Serif"/>
              </a:rPr>
              <a:t>a</a:t>
            </a:r>
            <a:r>
              <a:rPr sz="500" spc="-25" dirty="0">
                <a:latin typeface="Microsoft Sans Serif"/>
                <a:cs typeface="Microsoft Sans Serif"/>
              </a:rPr>
              <a:t>l</a:t>
            </a:r>
            <a:r>
              <a:rPr sz="500" spc="-20" dirty="0">
                <a:latin typeface="Microsoft Sans Serif"/>
                <a:cs typeface="Microsoft Sans Serif"/>
              </a:rPr>
              <a:t>l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m</a:t>
            </a:r>
            <a:r>
              <a:rPr sz="800" spc="-40" dirty="0">
                <a:latin typeface="Microsoft Sans Serif"/>
                <a:cs typeface="Microsoft Sans Serif"/>
              </a:rPr>
              <a:t>e</a:t>
            </a:r>
            <a:r>
              <a:rPr sz="800" spc="-15" dirty="0">
                <a:latin typeface="Microsoft Sans Serif"/>
                <a:cs typeface="Microsoft Sans Serif"/>
              </a:rPr>
              <a:t>d</a:t>
            </a:r>
            <a:r>
              <a:rPr sz="800" spc="-20" dirty="0">
                <a:latin typeface="Microsoft Sans Serif"/>
                <a:cs typeface="Microsoft Sans Serif"/>
              </a:rPr>
              <a:t>i</a:t>
            </a:r>
            <a:r>
              <a:rPr sz="800" spc="-15" dirty="0">
                <a:latin typeface="Microsoft Sans Serif"/>
                <a:cs typeface="Microsoft Sans Serif"/>
              </a:rPr>
              <a:t>u</a:t>
            </a:r>
            <a:r>
              <a:rPr sz="800" spc="-20" dirty="0">
                <a:latin typeface="Microsoft Sans Serif"/>
                <a:cs typeface="Microsoft Sans Serif"/>
              </a:rPr>
              <a:t>m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Microsoft Sans Serif"/>
                <a:cs typeface="Microsoft Sans Serif"/>
              </a:rPr>
              <a:t>l</a:t>
            </a:r>
            <a:r>
              <a:rPr sz="900" dirty="0">
                <a:latin typeface="Microsoft Sans Serif"/>
                <a:cs typeface="Microsoft Sans Serif"/>
              </a:rPr>
              <a:t>a</a:t>
            </a:r>
            <a:r>
              <a:rPr sz="900" spc="5" dirty="0">
                <a:latin typeface="Microsoft Sans Serif"/>
                <a:cs typeface="Microsoft Sans Serif"/>
              </a:rPr>
              <a:t>r</a:t>
            </a:r>
            <a:r>
              <a:rPr sz="900" dirty="0">
                <a:latin typeface="Microsoft Sans Serif"/>
                <a:cs typeface="Microsoft Sans Serif"/>
              </a:rPr>
              <a:t>g</a:t>
            </a:r>
            <a:r>
              <a:rPr sz="900" spc="-25" dirty="0">
                <a:latin typeface="Microsoft Sans Serif"/>
                <a:cs typeface="Microsoft Sans Serif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Microsoft Sans Serif"/>
                <a:cs typeface="Microsoft Sans Serif"/>
              </a:rPr>
              <a:t>x</a:t>
            </a:r>
            <a:r>
              <a:rPr sz="1500" spc="-5" dirty="0">
                <a:latin typeface="Microsoft Sans Serif"/>
                <a:cs typeface="Microsoft Sans Serif"/>
              </a:rPr>
              <a:t>-</a:t>
            </a:r>
            <a:r>
              <a:rPr sz="1500" dirty="0">
                <a:latin typeface="Microsoft Sans Serif"/>
                <a:cs typeface="Microsoft Sans Serif"/>
              </a:rPr>
              <a:t>lar</a:t>
            </a:r>
            <a:r>
              <a:rPr sz="1500" spc="5" dirty="0">
                <a:latin typeface="Microsoft Sans Serif"/>
                <a:cs typeface="Microsoft Sans Serif"/>
              </a:rPr>
              <a:t>g</a:t>
            </a:r>
            <a:r>
              <a:rPr sz="1500" spc="-5" dirty="0">
                <a:latin typeface="Microsoft Sans Serif"/>
                <a:cs typeface="Microsoft Sans Serif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xx</a:t>
            </a:r>
            <a:r>
              <a:rPr sz="2000" dirty="0">
                <a:latin typeface="Microsoft Sans Serif"/>
                <a:cs typeface="Microsoft Sans Serif"/>
              </a:rPr>
              <a:t>-</a:t>
            </a:r>
            <a:r>
              <a:rPr sz="2000" spc="-25" dirty="0">
                <a:latin typeface="Microsoft Sans Serif"/>
                <a:cs typeface="Microsoft Sans Serif"/>
              </a:rPr>
              <a:t>l</a:t>
            </a:r>
            <a:r>
              <a:rPr sz="2000" spc="-5" dirty="0">
                <a:latin typeface="Microsoft Sans Serif"/>
                <a:cs typeface="Microsoft Sans Serif"/>
              </a:rPr>
              <a:t>arg</a:t>
            </a:r>
            <a:r>
              <a:rPr sz="2000" spc="-10" dirty="0">
                <a:latin typeface="Microsoft Sans Serif"/>
                <a:cs typeface="Microsoft Sans Serif"/>
              </a:rPr>
              <a:t>e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10" dirty="0">
                <a:latin typeface="Microsoft Sans Serif"/>
                <a:cs typeface="Microsoft Sans Serif"/>
              </a:rPr>
              <a:t>m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20" dirty="0">
                <a:latin typeface="Microsoft Sans Serif"/>
                <a:cs typeface="Microsoft Sans Serif"/>
              </a:rPr>
              <a:t>ll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500" spc="-45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Microsoft Sans Serif"/>
                <a:cs typeface="Microsoft Sans Serif"/>
              </a:rPr>
              <a:t>l</a:t>
            </a:r>
            <a:r>
              <a:rPr sz="2300" spc="-10" dirty="0">
                <a:latin typeface="Microsoft Sans Serif"/>
                <a:cs typeface="Microsoft Sans Serif"/>
              </a:rPr>
              <a:t>a</a:t>
            </a:r>
            <a:r>
              <a:rPr sz="2300" dirty="0">
                <a:latin typeface="Microsoft Sans Serif"/>
                <a:cs typeface="Microsoft Sans Serif"/>
              </a:rPr>
              <a:t>r</a:t>
            </a:r>
            <a:r>
              <a:rPr sz="2300" spc="-15" dirty="0">
                <a:latin typeface="Microsoft Sans Serif"/>
                <a:cs typeface="Microsoft Sans Serif"/>
              </a:rPr>
              <a:t>g</a:t>
            </a:r>
            <a:r>
              <a:rPr sz="2300" spc="-10" dirty="0">
                <a:latin typeface="Microsoft Sans Serif"/>
                <a:cs typeface="Microsoft Sans Serif"/>
              </a:rPr>
              <a:t>e</a:t>
            </a:r>
            <a:r>
              <a:rPr sz="2300" dirty="0">
                <a:latin typeface="Microsoft Sans Serif"/>
                <a:cs typeface="Microsoft Sans Serif"/>
              </a:rPr>
              <a:t>r</a:t>
            </a:r>
            <a:endParaRPr sz="2300">
              <a:latin typeface="Microsoft Sans Serif"/>
              <a:cs typeface="Microsoft Sans Serif"/>
            </a:endParaRPr>
          </a:p>
          <a:p>
            <a:pPr marL="241300" indent="-183515">
              <a:lnSpc>
                <a:spcPct val="100000"/>
              </a:lnSpc>
              <a:spcBef>
                <a:spcPts val="690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241300" algn="l"/>
              </a:tabLst>
            </a:pPr>
            <a:r>
              <a:rPr sz="1500" spc="-25" dirty="0">
                <a:latin typeface="Times New Roman"/>
                <a:cs typeface="Times New Roman"/>
              </a:rPr>
              <a:t>percentage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font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5" dirty="0">
                <a:latin typeface="Times New Roman"/>
                <a:cs typeface="Times New Roman"/>
              </a:rPr>
              <a:t>sizes,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e.g.: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90%</a:t>
            </a:r>
            <a:r>
              <a:rPr sz="1500" spc="-20" dirty="0">
                <a:latin typeface="Times New Roman"/>
                <a:cs typeface="Times New Roman"/>
              </a:rPr>
              <a:t>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120%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0561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</a:t>
            </a:r>
            <a:r>
              <a:rPr spc="5" dirty="0"/>
              <a:t>nt</a:t>
            </a:r>
            <a:r>
              <a:rPr spc="-5" dirty="0"/>
              <a:t>-</a:t>
            </a:r>
            <a:r>
              <a:rPr spc="-10" dirty="0"/>
              <a:t>si</a:t>
            </a:r>
            <a:r>
              <a:rPr spc="-25" dirty="0"/>
              <a:t>z</a:t>
            </a:r>
            <a:r>
              <a:rPr spc="-5" dirty="0"/>
              <a:t>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942340"/>
            <a:chOff x="2124455" y="1591055"/>
            <a:chExt cx="8171815" cy="94234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8153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8153400" y="92354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0" y="923544"/>
                  </a:moveTo>
                  <a:lnTo>
                    <a:pt x="8153400" y="92354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468312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font-size: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24pt;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4295140" algn="l"/>
              </a:tabLst>
            </a:pPr>
            <a:r>
              <a:rPr sz="1800" dirty="0">
                <a:latin typeface="Courier New"/>
                <a:cs typeface="Courier New"/>
              </a:rPr>
              <a:t>}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12264" y="2667000"/>
            <a:ext cx="8153400" cy="737870"/>
          </a:xfrm>
          <a:custGeom>
            <a:avLst/>
            <a:gdLst/>
            <a:ahLst/>
            <a:cxnLst/>
            <a:rect l="l" t="t" r="r" b="b"/>
            <a:pathLst>
              <a:path w="8153400" h="737870">
                <a:moveTo>
                  <a:pt x="8153400" y="0"/>
                </a:moveTo>
                <a:lnTo>
                  <a:pt x="0" y="0"/>
                </a:lnTo>
                <a:lnTo>
                  <a:pt x="0" y="737615"/>
                </a:lnTo>
                <a:lnTo>
                  <a:pt x="8153400" y="73761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12264" y="2667000"/>
            <a:ext cx="8153400" cy="73787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ts val="2870"/>
              </a:lnSpc>
              <a:spcBef>
                <a:spcPts val="3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paragraph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style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above.</a:t>
            </a:r>
            <a:endParaRPr sz="2400">
              <a:latin typeface="Times New Roman"/>
              <a:cs typeface="Times New Roman"/>
            </a:endParaRPr>
          </a:p>
          <a:p>
            <a:pPr marR="1209675" algn="ctr">
              <a:lnSpc>
                <a:spcPts val="2150"/>
              </a:lnSpc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0064" y="3199557"/>
            <a:ext cx="7684770" cy="153543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1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pt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number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point,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where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point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1/72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inch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onscreen</a:t>
            </a:r>
            <a:endParaRPr sz="2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91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px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number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pixels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on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screen</a:t>
            </a:r>
            <a:endParaRPr sz="20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1920"/>
              </a:lnSpc>
              <a:spcBef>
                <a:spcPts val="1405"/>
              </a:spcBef>
              <a:buClr>
                <a:srgbClr val="4966AC"/>
              </a:buClr>
              <a:buSzPct val="80000"/>
              <a:buFont typeface="Corbel"/>
              <a:buChar char="•"/>
              <a:tabLst>
                <a:tab pos="195580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em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specifies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number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m-widths,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where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1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equal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to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font's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current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2774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font-weight,</a:t>
            </a:r>
            <a:r>
              <a:rPr spc="-55" dirty="0"/>
              <a:t> </a:t>
            </a:r>
            <a:r>
              <a:rPr dirty="0"/>
              <a:t>font-style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85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1219200"/>
            <a:chOff x="2124455" y="1591055"/>
            <a:chExt cx="8171815" cy="121920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81534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8153400" y="1200912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1201420"/>
            </a:xfrm>
            <a:custGeom>
              <a:avLst/>
              <a:gdLst/>
              <a:ahLst/>
              <a:cxnLst/>
              <a:rect l="l" t="t" r="r" b="b"/>
              <a:pathLst>
                <a:path w="8153400" h="1201420">
                  <a:moveTo>
                    <a:pt x="0" y="1200912"/>
                  </a:moveTo>
                  <a:lnTo>
                    <a:pt x="8153400" y="1200912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261239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font-weight: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bold;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font-style: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italic;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1321" y="2433065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2919983"/>
            <a:ext cx="8153400" cy="676910"/>
          </a:xfrm>
          <a:custGeom>
            <a:avLst/>
            <a:gdLst/>
            <a:ahLst/>
            <a:cxnLst/>
            <a:rect l="l" t="t" r="r" b="b"/>
            <a:pathLst>
              <a:path w="8153400" h="676910">
                <a:moveTo>
                  <a:pt x="8153400" y="0"/>
                </a:moveTo>
                <a:lnTo>
                  <a:pt x="0" y="0"/>
                </a:lnTo>
                <a:lnTo>
                  <a:pt x="0" y="676656"/>
                </a:lnTo>
                <a:lnTo>
                  <a:pt x="8153400" y="676656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3600" y="2919983"/>
            <a:ext cx="8153400" cy="67691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b="1" i="1" spc="-5" dirty="0">
                <a:latin typeface="Times New Roman"/>
                <a:cs typeface="Times New Roman"/>
              </a:rPr>
              <a:t>This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paragraph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uses</a:t>
            </a:r>
            <a:r>
              <a:rPr sz="2000" b="1" i="1" spc="20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the</a:t>
            </a:r>
            <a:r>
              <a:rPr sz="2000" b="1" i="1" spc="-5" dirty="0">
                <a:latin typeface="Times New Roman"/>
                <a:cs typeface="Times New Roman"/>
              </a:rPr>
              <a:t> style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  <a:p>
            <a:pPr marL="2634615">
              <a:lnSpc>
                <a:spcPct val="100000"/>
              </a:lnSpc>
              <a:spcBef>
                <a:spcPts val="1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0064" y="3865829"/>
            <a:ext cx="788479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Either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above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set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 normal</a:t>
            </a:r>
            <a:r>
              <a:rPr sz="24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turn</a:t>
            </a:r>
            <a:r>
              <a:rPr sz="24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them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off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(e.g.</a:t>
            </a:r>
            <a:endParaRPr sz="2400">
              <a:latin typeface="Corbel"/>
              <a:cs typeface="Corbel"/>
            </a:endParaRPr>
          </a:p>
          <a:p>
            <a:pPr marL="195580">
              <a:lnSpc>
                <a:spcPts val="2735"/>
              </a:lnSpc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headings)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2558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40" dirty="0"/>
              <a:t> </a:t>
            </a:r>
            <a:r>
              <a:rPr spc="-10" dirty="0"/>
              <a:t>properties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-25" dirty="0"/>
              <a:t> </a:t>
            </a:r>
            <a:r>
              <a:rPr dirty="0"/>
              <a:t>text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599" y="1823799"/>
          <a:ext cx="8153400" cy="2895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text-align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alignment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text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within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its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element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text-decoration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decorations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such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as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underlining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39">
                <a:tc>
                  <a:txBody>
                    <a:bodyPr/>
                    <a:lstStyle/>
                    <a:p>
                      <a:pPr marL="92075" marR="24930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line-height,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w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o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r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-s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pac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i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ng, 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letter-spacing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gaps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between</a:t>
                      </a:r>
                      <a:r>
                        <a:rPr sz="2000" spc="5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various</a:t>
                      </a:r>
                      <a:r>
                        <a:rPr sz="2000" spc="3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portions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text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text-indent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877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indents</a:t>
                      </a:r>
                      <a:r>
                        <a:rPr sz="2000" spc="2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the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first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letter</a:t>
                      </a:r>
                      <a:r>
                        <a:rPr sz="2000" spc="4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each </a:t>
                      </a:r>
                      <a:r>
                        <a:rPr sz="2000" spc="-38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paragraph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12975" y="5060645"/>
            <a:ext cx="83159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Complete</a:t>
            </a:r>
            <a:r>
              <a:rPr sz="1800" u="sng" spc="3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1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list</a:t>
            </a:r>
            <a:r>
              <a:rPr sz="1800" u="sng" spc="4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of</a:t>
            </a:r>
            <a:r>
              <a:rPr sz="1800" u="sng" spc="2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text</a:t>
            </a:r>
            <a:r>
              <a:rPr sz="1800" u="sng" spc="40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1800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Corbel"/>
                <a:cs typeface="Corbel"/>
                <a:hlinkClick r:id="rId2"/>
              </a:rPr>
              <a:t>properties</a:t>
            </a:r>
            <a:r>
              <a:rPr sz="1800" spc="55" dirty="0">
                <a:solidFill>
                  <a:srgbClr val="9353C3"/>
                </a:solidFill>
                <a:latin typeface="Corbel"/>
                <a:cs typeface="Corbel"/>
                <a:hlinkClick r:id="rId2"/>
              </a:rPr>
              <a:t> </a:t>
            </a:r>
            <a:r>
              <a:rPr sz="1800" spc="-10" dirty="0">
                <a:latin typeface="Corbel"/>
                <a:cs typeface="Corbel"/>
              </a:rPr>
              <a:t>(</a:t>
            </a:r>
            <a:r>
              <a:rPr sz="1800" spc="-10" dirty="0">
                <a:latin typeface="Corbel"/>
                <a:cs typeface="Corbel"/>
                <a:hlinkClick r:id="rId3"/>
              </a:rPr>
              <a:t>http://www.w3schools.com/css/css_reference.asp#text)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2536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tex</a:t>
            </a:r>
            <a:r>
              <a:rPr spc="10" dirty="0"/>
              <a:t>t</a:t>
            </a:r>
            <a:r>
              <a:rPr spc="-5" dirty="0"/>
              <a:t>-al</a:t>
            </a:r>
            <a:r>
              <a:rPr spc="-25" dirty="0"/>
              <a:t>i</a:t>
            </a:r>
            <a:r>
              <a:rPr spc="-5" dirty="0"/>
              <a:t>gn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92392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10" dirty="0">
                <a:latin typeface="Courier New"/>
                <a:cs typeface="Courier New"/>
              </a:rPr>
              <a:t>blockquote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text-align: justify;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text-align: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center;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667000"/>
            <a:ext cx="8153400" cy="1661160"/>
          </a:xfrm>
          <a:custGeom>
            <a:avLst/>
            <a:gdLst/>
            <a:ahLst/>
            <a:cxnLst/>
            <a:rect l="l" t="t" r="r" b="b"/>
            <a:pathLst>
              <a:path w="8153400" h="1661160">
                <a:moveTo>
                  <a:pt x="8153400" y="0"/>
                </a:moveTo>
                <a:lnTo>
                  <a:pt x="0" y="0"/>
                </a:lnTo>
                <a:lnTo>
                  <a:pt x="0" y="1661160"/>
                </a:lnTo>
                <a:lnTo>
                  <a:pt x="8153400" y="1661160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3600" y="2667000"/>
            <a:ext cx="8153400" cy="166116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Gollum’s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Quote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92075">
              <a:lnSpc>
                <a:spcPts val="2390"/>
              </a:lnSpc>
              <a:spcBef>
                <a:spcPts val="5"/>
              </a:spcBef>
            </a:pPr>
            <a:r>
              <a:rPr sz="2000" spc="-85" dirty="0">
                <a:latin typeface="Times New Roman"/>
                <a:cs typeface="Times New Roman"/>
              </a:rPr>
              <a:t>We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wants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it,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Must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have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precious.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They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stole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from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us.</a:t>
            </a: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ts val="2390"/>
              </a:lnSpc>
            </a:pPr>
            <a:r>
              <a:rPr sz="2000" spc="-10" dirty="0">
                <a:latin typeface="Times New Roman"/>
                <a:cs typeface="Times New Roman"/>
              </a:rPr>
              <a:t>Sneaky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little hobbitses.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Wicked,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tricksy,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false!</a:t>
            </a:r>
            <a:endParaRPr sz="2000">
              <a:latin typeface="Times New Roman"/>
              <a:cs typeface="Times New Roman"/>
            </a:endParaRPr>
          </a:p>
          <a:p>
            <a:pPr marR="1207770" algn="ctr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64" y="4396562"/>
            <a:ext cx="6566534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text-align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left,</a:t>
            </a:r>
            <a:r>
              <a:rPr sz="2400" spc="-10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right,</a:t>
            </a:r>
            <a:r>
              <a:rPr sz="2400" spc="-3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center,</a:t>
            </a:r>
            <a:r>
              <a:rPr sz="2400" spc="-3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or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ts val="2735"/>
              </a:lnSpc>
            </a:pPr>
            <a:r>
              <a:rPr sz="2400" spc="-5" dirty="0">
                <a:solidFill>
                  <a:srgbClr val="4966AC"/>
                </a:solidFill>
                <a:latin typeface="Courier New"/>
                <a:cs typeface="Courier New"/>
              </a:rPr>
              <a:t>justify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4895087"/>
            <a:ext cx="1981200" cy="19629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6283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text-decoration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24455" y="1591055"/>
            <a:ext cx="8171815" cy="942340"/>
            <a:chOff x="2124455" y="1591055"/>
            <a:chExt cx="8171815" cy="942340"/>
          </a:xfrm>
        </p:grpSpPr>
        <p:sp>
          <p:nvSpPr>
            <p:cNvPr id="4" name="object 4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8153400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8153400" y="923544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3599" y="1600199"/>
              <a:ext cx="8153400" cy="923925"/>
            </a:xfrm>
            <a:custGeom>
              <a:avLst/>
              <a:gdLst/>
              <a:ahLst/>
              <a:cxnLst/>
              <a:rect l="l" t="t" r="r" b="b"/>
              <a:pathLst>
                <a:path w="8153400" h="923925">
                  <a:moveTo>
                    <a:pt x="0" y="923544"/>
                  </a:moveTo>
                  <a:lnTo>
                    <a:pt x="8153400" y="923544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75" y="1606677"/>
            <a:ext cx="3707129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text-decoration: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underline;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7934" y="2158746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3600" y="2667000"/>
            <a:ext cx="8153400" cy="676910"/>
          </a:xfrm>
          <a:custGeom>
            <a:avLst/>
            <a:gdLst/>
            <a:ahLst/>
            <a:cxnLst/>
            <a:rect l="l" t="t" r="r" b="b"/>
            <a:pathLst>
              <a:path w="8153400" h="676910">
                <a:moveTo>
                  <a:pt x="8153400" y="0"/>
                </a:moveTo>
                <a:lnTo>
                  <a:pt x="0" y="0"/>
                </a:lnTo>
                <a:lnTo>
                  <a:pt x="0" y="676655"/>
                </a:lnTo>
                <a:lnTo>
                  <a:pt x="8153400" y="676655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3600" y="2667000"/>
            <a:ext cx="8153400" cy="676910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265"/>
              </a:spcBef>
            </a:pP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paragraph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uses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style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  <a:p>
            <a:pPr marR="1706880" algn="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7E7E7E"/>
                </a:solidFill>
                <a:latin typeface="Consolas"/>
                <a:cs typeface="Consolas"/>
              </a:rPr>
              <a:t>output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344" y="3340511"/>
            <a:ext cx="7974330" cy="14611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241300" indent="-183515">
              <a:lnSpc>
                <a:spcPct val="100000"/>
              </a:lnSpc>
              <a:spcBef>
                <a:spcPts val="1245"/>
              </a:spcBef>
              <a:buSzPct val="79545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can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also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2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overline,</a:t>
            </a:r>
            <a:r>
              <a:rPr sz="2200" spc="4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sngStrike" spc="-5" dirty="0">
                <a:solidFill>
                  <a:srgbClr val="4966AC"/>
                </a:solidFill>
                <a:latin typeface="Courier New"/>
                <a:cs typeface="Courier New"/>
              </a:rPr>
              <a:t>line-through</a:t>
            </a:r>
            <a:r>
              <a:rPr sz="2200" strike="noStrike" spc="-5" dirty="0">
                <a:solidFill>
                  <a:srgbClr val="4966AC"/>
                </a:solidFill>
                <a:latin typeface="Courier New"/>
                <a:cs typeface="Courier New"/>
              </a:rPr>
              <a:t>,</a:t>
            </a:r>
            <a:r>
              <a:rPr sz="2200" strike="noStrike" spc="6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noStrike" spc="-5" dirty="0">
                <a:solidFill>
                  <a:srgbClr val="4966AC"/>
                </a:solidFill>
                <a:latin typeface="Courier New"/>
                <a:cs typeface="Courier New"/>
              </a:rPr>
              <a:t>blink,</a:t>
            </a:r>
            <a:r>
              <a:rPr sz="2200" strike="noStrike" spc="1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noStrike" dirty="0">
                <a:solidFill>
                  <a:srgbClr val="4966AC"/>
                </a:solidFill>
                <a:latin typeface="Courier New"/>
                <a:cs typeface="Courier New"/>
              </a:rPr>
              <a:t>or</a:t>
            </a:r>
            <a:r>
              <a:rPr sz="2200" strike="noStrike" spc="1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strike="noStrike" spc="-5" dirty="0">
                <a:solidFill>
                  <a:srgbClr val="4966AC"/>
                </a:solidFill>
                <a:latin typeface="Courier New"/>
                <a:cs typeface="Courier New"/>
              </a:rPr>
              <a:t>none</a:t>
            </a:r>
            <a:endParaRPr sz="2200">
              <a:latin typeface="Courier New"/>
              <a:cs typeface="Courier New"/>
            </a:endParaRPr>
          </a:p>
          <a:p>
            <a:pPr marL="241300" indent="-183515">
              <a:lnSpc>
                <a:spcPct val="100000"/>
              </a:lnSpc>
              <a:spcBef>
                <a:spcPts val="1150"/>
              </a:spcBef>
              <a:buSzPct val="79545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effects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2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combined: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text-decoration:</a:t>
            </a:r>
            <a:r>
              <a:rPr sz="2200" spc="-2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overline</a:t>
            </a:r>
            <a:r>
              <a:rPr sz="2200" spc="-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966AC"/>
                </a:solidFill>
                <a:latin typeface="Courier New"/>
                <a:cs typeface="Courier New"/>
              </a:rPr>
              <a:t>underline;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63150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30" dirty="0"/>
              <a:t> </a:t>
            </a:r>
            <a:r>
              <a:rPr spc="-5" dirty="0"/>
              <a:t>list-style-type</a:t>
            </a:r>
            <a:r>
              <a:rPr spc="-20" dirty="0"/>
              <a:t> </a:t>
            </a:r>
            <a:r>
              <a:rPr spc="-10" dirty="0"/>
              <a:t>property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64643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ol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list-style-type: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lower-roman;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2292858"/>
            <a:ext cx="2569845" cy="243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194945" algn="l"/>
                <a:tab pos="195580" algn="l"/>
              </a:tabLst>
            </a:pPr>
            <a:r>
              <a:rPr sz="600" spc="-5" dirty="0">
                <a:solidFill>
                  <a:srgbClr val="4966AC"/>
                </a:solidFill>
                <a:latin typeface="Corbel"/>
                <a:cs typeface="Corbel"/>
              </a:rPr>
              <a:t>Possible</a:t>
            </a:r>
            <a:r>
              <a:rPr sz="6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600" spc="-5" dirty="0">
                <a:solidFill>
                  <a:srgbClr val="4966AC"/>
                </a:solidFill>
                <a:latin typeface="Corbel"/>
                <a:cs typeface="Corbel"/>
              </a:rPr>
              <a:t>values:</a:t>
            </a:r>
            <a:endParaRPr sz="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4966AC"/>
              </a:buClr>
              <a:buFont typeface="Corbel"/>
              <a:buChar char="•"/>
            </a:pPr>
            <a:endParaRPr sz="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4966AC"/>
              </a:buClr>
              <a:buFont typeface="Corbel"/>
              <a:buChar char="•"/>
            </a:pPr>
            <a:endParaRPr sz="400">
              <a:latin typeface="Corbel"/>
              <a:cs typeface="Corbel"/>
            </a:endParaRPr>
          </a:p>
          <a:p>
            <a:pPr marL="927100" lvl="1" indent="-46355">
              <a:lnSpc>
                <a:spcPct val="100000"/>
              </a:lnSpc>
              <a:buFont typeface="Corbel"/>
              <a:buAutoNum type="romanLcPeriod"/>
              <a:tabLst>
                <a:tab pos="927735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non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e</a:t>
            </a:r>
            <a:r>
              <a:rPr sz="500" spc="-220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N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o</a:t>
            </a:r>
            <a:r>
              <a:rPr sz="5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ma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r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k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r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39165" lvl="1" indent="-58419">
              <a:lnSpc>
                <a:spcPct val="100000"/>
              </a:lnSpc>
              <a:buFont typeface="Corbel"/>
              <a:buAutoNum type="romanLcPeriod"/>
              <a:tabLst>
                <a:tab pos="93980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dis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c</a:t>
            </a:r>
            <a:r>
              <a:rPr sz="500" spc="-220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(d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f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ul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t)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circle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,</a:t>
            </a:r>
            <a:r>
              <a:rPr sz="500" spc="-75" dirty="0">
                <a:solidFill>
                  <a:srgbClr val="4966AC"/>
                </a:solidFill>
                <a:latin typeface="Courier New"/>
                <a:cs typeface="Courier New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square</a:t>
            </a:r>
            <a:endParaRPr sz="5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966AC"/>
              </a:buClr>
              <a:buFont typeface="Corbel"/>
              <a:buAutoNum type="romanLcPeriod"/>
            </a:pPr>
            <a:endParaRPr sz="550">
              <a:latin typeface="Courier New"/>
              <a:cs typeface="Courier New"/>
            </a:endParaRPr>
          </a:p>
          <a:p>
            <a:pPr marL="954405" lvl="1" indent="-73660">
              <a:lnSpc>
                <a:spcPct val="100000"/>
              </a:lnSpc>
              <a:spcBef>
                <a:spcPts val="5"/>
              </a:spcBef>
              <a:buFont typeface="Corbel"/>
              <a:buAutoNum type="romanLcPeriod"/>
              <a:tabLst>
                <a:tab pos="95504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Decima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1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2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10" dirty="0">
                <a:solidFill>
                  <a:srgbClr val="4966AC"/>
                </a:solidFill>
                <a:latin typeface="Corbel"/>
                <a:cs typeface="Corbel"/>
              </a:rPr>
              <a:t>3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4966AC"/>
              </a:buClr>
              <a:buFont typeface="Corbel"/>
              <a:buAutoNum type="romanLcPeriod"/>
            </a:pPr>
            <a:endParaRPr sz="450">
              <a:latin typeface="Corbel"/>
              <a:cs typeface="Corbel"/>
            </a:endParaRPr>
          </a:p>
          <a:p>
            <a:pPr marL="954405" lvl="1" indent="-73660">
              <a:lnSpc>
                <a:spcPct val="100000"/>
              </a:lnSpc>
              <a:spcBef>
                <a:spcPts val="5"/>
              </a:spcBef>
              <a:buFont typeface="Corbel"/>
              <a:buAutoNum type="romanLcPeriod"/>
              <a:tabLst>
                <a:tab pos="95504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decima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e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d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i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n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g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z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e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r</a:t>
            </a:r>
            <a:r>
              <a:rPr sz="500" spc="10" dirty="0">
                <a:solidFill>
                  <a:srgbClr val="4966AC"/>
                </a:solidFill>
                <a:latin typeface="Courier New"/>
                <a:cs typeface="Courier New"/>
              </a:rPr>
              <a:t>o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1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2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r>
              <a:rPr sz="500" spc="10" dirty="0">
                <a:solidFill>
                  <a:srgbClr val="4966AC"/>
                </a:solidFill>
                <a:latin typeface="Corbel"/>
                <a:cs typeface="Corbel"/>
              </a:rPr>
              <a:t>3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39165" lvl="1" indent="-58419">
              <a:lnSpc>
                <a:spcPct val="100000"/>
              </a:lnSpc>
              <a:buFont typeface="Corbel"/>
              <a:buAutoNum type="romanLcPeriod"/>
              <a:tabLst>
                <a:tab pos="939800" algn="l"/>
              </a:tabLst>
            </a:pP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lower-roman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ii,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iii,</a:t>
            </a:r>
            <a:r>
              <a:rPr sz="5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iv,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v,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etc.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54405" lvl="1" indent="-73660">
              <a:lnSpc>
                <a:spcPct val="100000"/>
              </a:lnSpc>
              <a:buFont typeface="Corbel"/>
              <a:buAutoNum type="romanLcPeriod"/>
              <a:tabLst>
                <a:tab pos="95504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upper-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r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o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m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n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II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III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I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V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V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69644" lvl="1" indent="-88900">
              <a:lnSpc>
                <a:spcPct val="100000"/>
              </a:lnSpc>
              <a:buFont typeface="Corbel"/>
              <a:buAutoNum type="romanLcPeriod"/>
              <a:tabLst>
                <a:tab pos="970280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lower-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p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h</a:t>
            </a:r>
            <a:r>
              <a:rPr sz="500" spc="-1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d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buClr>
                <a:srgbClr val="4966AC"/>
              </a:buClr>
              <a:buFont typeface="Corbel"/>
              <a:buAutoNum type="romanLcPeriod"/>
            </a:pPr>
            <a:endParaRPr sz="500">
              <a:latin typeface="Corbel"/>
              <a:cs typeface="Corbel"/>
            </a:endParaRPr>
          </a:p>
          <a:p>
            <a:pPr marL="984885" lvl="1" indent="-104139">
              <a:lnSpc>
                <a:spcPct val="100000"/>
              </a:lnSpc>
              <a:spcBef>
                <a:spcPts val="5"/>
              </a:spcBef>
              <a:buFont typeface="Corbel"/>
              <a:buAutoNum type="romanLcPeriod"/>
              <a:tabLst>
                <a:tab pos="985519" algn="l"/>
              </a:tabLst>
            </a:pP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upper</a:t>
            </a:r>
            <a:r>
              <a:rPr sz="500" spc="-20" dirty="0">
                <a:solidFill>
                  <a:srgbClr val="4966AC"/>
                </a:solidFill>
                <a:latin typeface="Courier New"/>
                <a:cs typeface="Courier New"/>
              </a:rPr>
              <a:t>-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spc="-20" dirty="0">
                <a:solidFill>
                  <a:srgbClr val="4966AC"/>
                </a:solidFill>
                <a:latin typeface="Courier New"/>
                <a:cs typeface="Courier New"/>
              </a:rPr>
              <a:t>l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p</a:t>
            </a:r>
            <a:r>
              <a:rPr sz="500" spc="-20" dirty="0">
                <a:solidFill>
                  <a:srgbClr val="4966AC"/>
                </a:solidFill>
                <a:latin typeface="Courier New"/>
                <a:cs typeface="Courier New"/>
              </a:rPr>
              <a:t>h</a:t>
            </a:r>
            <a:r>
              <a:rPr sz="500" spc="5" dirty="0">
                <a:solidFill>
                  <a:srgbClr val="4966AC"/>
                </a:solidFill>
                <a:latin typeface="Courier New"/>
                <a:cs typeface="Courier New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B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D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E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e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tc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.</a:t>
            </a: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</a:pP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x.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dirty="0">
                <a:solidFill>
                  <a:srgbClr val="4966AC"/>
                </a:solidFill>
                <a:latin typeface="Courier New"/>
                <a:cs typeface="Courier New"/>
              </a:rPr>
              <a:t>lower-greek</a:t>
            </a:r>
            <a:r>
              <a:rPr sz="500" dirty="0">
                <a:solidFill>
                  <a:srgbClr val="4966AC"/>
                </a:solidFill>
                <a:latin typeface="Corbel"/>
                <a:cs typeface="Corbel"/>
              </a:rPr>
              <a:t>:</a:t>
            </a:r>
            <a:r>
              <a:rPr sz="5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alpha,</a:t>
            </a:r>
            <a:r>
              <a:rPr sz="5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beta,</a:t>
            </a:r>
            <a:r>
              <a:rPr sz="5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gamma,</a:t>
            </a:r>
            <a:r>
              <a:rPr sz="5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etc.</a:t>
            </a: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5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</a:pPr>
            <a:r>
              <a:rPr sz="500" spc="-10" dirty="0">
                <a:solidFill>
                  <a:srgbClr val="4966AC"/>
                </a:solidFill>
                <a:latin typeface="Corbel"/>
                <a:cs typeface="Corbel"/>
              </a:rPr>
              <a:t>others:</a:t>
            </a:r>
            <a:r>
              <a:rPr sz="5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hebrew,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armenian,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georgian,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cjk-ideographic,</a:t>
            </a:r>
            <a:r>
              <a:rPr sz="5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500" spc="-5" dirty="0">
                <a:solidFill>
                  <a:srgbClr val="4966AC"/>
                </a:solidFill>
                <a:latin typeface="Corbel"/>
                <a:cs typeface="Corbel"/>
              </a:rPr>
              <a:t>hiragana…</a:t>
            </a:r>
            <a:endParaRPr sz="5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488" y="1667255"/>
            <a:ext cx="10000488" cy="3803904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26562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Body</a:t>
            </a:r>
            <a:r>
              <a:rPr spc="-65" dirty="0"/>
              <a:t> </a:t>
            </a:r>
            <a:r>
              <a:rPr spc="-5" dirty="0"/>
              <a:t>styles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20142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font-size: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16px;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652395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3192970"/>
            <a:ext cx="7468234" cy="103695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Applies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entire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body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your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page</a:t>
            </a:r>
            <a:endParaRPr sz="24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Saves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you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from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manually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applying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a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each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52781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5" dirty="0">
                <a:latin typeface="Corbel"/>
                <a:cs typeface="Corbel"/>
              </a:rPr>
              <a:t>Cascading</a:t>
            </a:r>
            <a:r>
              <a:rPr i="1" spc="-125" dirty="0">
                <a:latin typeface="Corbel"/>
                <a:cs typeface="Corbel"/>
              </a:rPr>
              <a:t> </a:t>
            </a:r>
            <a:r>
              <a:rPr spc="-5" dirty="0"/>
              <a:t>Style</a:t>
            </a:r>
            <a:r>
              <a:rPr spc="-110" dirty="0"/>
              <a:t> </a:t>
            </a:r>
            <a:r>
              <a:rPr spc="-10" dirty="0"/>
              <a:t>Sheets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713" y="2039874"/>
            <a:ext cx="6889750" cy="1713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ts val="2620"/>
              </a:lnSpc>
              <a:spcBef>
                <a:spcPts val="105"/>
              </a:spcBef>
              <a:buSzPct val="79545"/>
              <a:buChar char="•"/>
              <a:tabLst>
                <a:tab pos="195580" algn="l"/>
              </a:tabLst>
            </a:pP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Properties</a:t>
            </a:r>
            <a:r>
              <a:rPr sz="2200" spc="-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of</a:t>
            </a:r>
            <a:r>
              <a:rPr sz="22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an element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i="1" spc="5" dirty="0">
                <a:solidFill>
                  <a:srgbClr val="4966AC"/>
                </a:solidFill>
                <a:latin typeface="Corbel"/>
                <a:cs typeface="Corbel"/>
              </a:rPr>
              <a:t>cascade</a:t>
            </a:r>
            <a:r>
              <a:rPr sz="2200" i="1" spc="-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together</a:t>
            </a:r>
            <a:r>
              <a:rPr sz="22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2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this</a:t>
            </a:r>
            <a:r>
              <a:rPr sz="22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200" spc="-5" dirty="0">
                <a:solidFill>
                  <a:srgbClr val="4966AC"/>
                </a:solidFill>
                <a:latin typeface="Corbel"/>
                <a:cs typeface="Corbel"/>
              </a:rPr>
              <a:t>order:</a:t>
            </a:r>
            <a:endParaRPr sz="2200">
              <a:latin typeface="Corbel"/>
              <a:cs typeface="Corbel"/>
            </a:endParaRPr>
          </a:p>
          <a:p>
            <a:pPr marL="424180" lvl="1" indent="-182880">
              <a:lnSpc>
                <a:spcPts val="2380"/>
              </a:lnSpc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browser's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default</a:t>
            </a:r>
            <a:r>
              <a:rPr sz="2000" spc="4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5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external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sheet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files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(in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&lt;link&gt;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tag)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internal</a:t>
            </a:r>
            <a:r>
              <a:rPr sz="20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sheets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(inside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&lt;style&gt;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tag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page's</a:t>
            </a:r>
            <a:r>
              <a:rPr sz="20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header)</a:t>
            </a:r>
            <a:endParaRPr sz="2000">
              <a:latin typeface="Corbel"/>
              <a:cs typeface="Corbel"/>
            </a:endParaRPr>
          </a:p>
          <a:p>
            <a:pPr marL="424180" lvl="1" indent="-182880">
              <a:lnSpc>
                <a:spcPct val="100000"/>
              </a:lnSpc>
              <a:spcBef>
                <a:spcPts val="360"/>
              </a:spcBef>
              <a:buSzPct val="80000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inline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(the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attribute</a:t>
            </a:r>
            <a:r>
              <a:rPr sz="2000" spc="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of the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HTML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element)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36937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Inheriting styles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75577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font-family: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sans-serif; background-color: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yellow;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 marR="24530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 { </a:t>
            </a:r>
            <a:r>
              <a:rPr sz="1800" spc="-10" dirty="0">
                <a:latin typeface="Courier New"/>
                <a:cs typeface="Courier New"/>
              </a:rPr>
              <a:t>color: red; background-color: aqua; </a:t>
            </a: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text-decoration: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underline;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0" dirty="0">
                <a:latin typeface="Courier New"/>
                <a:cs typeface="Courier New"/>
              </a:rPr>
              <a:t> font-weight: </a:t>
            </a:r>
            <a:r>
              <a:rPr sz="1800" spc="-15" dirty="0">
                <a:latin typeface="Courier New"/>
                <a:cs typeface="Courier New"/>
              </a:rPr>
              <a:t>bold;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text-align: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center;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4945046"/>
            <a:ext cx="7719059" cy="136779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1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multiple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r>
              <a:rPr sz="2400" spc="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apply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element,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they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are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inherited</a:t>
            </a:r>
            <a:endParaRPr sz="2400">
              <a:latin typeface="Corbel"/>
              <a:cs typeface="Corbel"/>
            </a:endParaRPr>
          </a:p>
          <a:p>
            <a:pPr marL="195580" marR="394335" indent="-182880">
              <a:lnSpc>
                <a:spcPts val="2590"/>
              </a:lnSpc>
              <a:spcBef>
                <a:spcPts val="143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more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tightly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matching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rule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override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more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general </a:t>
            </a:r>
            <a:r>
              <a:rPr sz="2400" spc="-4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inherited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rule</a:t>
            </a:r>
            <a:endParaRPr sz="2400">
              <a:latin typeface="Corbel"/>
              <a:cs typeface="Corbe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24455" y="3572255"/>
          <a:ext cx="8153400" cy="1383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heading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styled</a:t>
                      </a:r>
                      <a:r>
                        <a:rPr sz="1800" spc="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paragraph.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u="sng" dirty="0">
                          <a:solidFill>
                            <a:srgbClr val="4966AC"/>
                          </a:solidFill>
                          <a:uFill>
                            <a:solidFill>
                              <a:srgbClr val="4966AC"/>
                            </a:solidFill>
                          </a:uFill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sz="1800" u="sng" spc="-45" dirty="0">
                          <a:solidFill>
                            <a:srgbClr val="4966AC"/>
                          </a:solidFill>
                          <a:uFill>
                            <a:solidFill>
                              <a:srgbClr val="4966AC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u="sng" spc="-5" dirty="0">
                          <a:solidFill>
                            <a:srgbClr val="4966AC"/>
                          </a:solidFill>
                          <a:uFill>
                            <a:solidFill>
                              <a:srgbClr val="4966AC"/>
                            </a:solidFill>
                          </a:uFill>
                          <a:latin typeface="Times New Roman"/>
                          <a:cs typeface="Times New Roman"/>
                        </a:rPr>
                        <a:t>slides</a:t>
                      </a:r>
                      <a:r>
                        <a:rPr sz="1800" spc="20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sz="1800" spc="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website.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A9C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marL="436245" indent="-344805">
                        <a:lnSpc>
                          <a:spcPct val="100000"/>
                        </a:lnSpc>
                        <a:spcBef>
                          <a:spcPts val="775"/>
                        </a:spcBef>
                        <a:buFont typeface="Microsoft Sans Serif"/>
                        <a:buChar char="•"/>
                        <a:tabLst>
                          <a:tab pos="436245" algn="l"/>
                          <a:tab pos="436880" algn="l"/>
                          <a:tab pos="4969510" algn="l"/>
                        </a:tabLst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bulleted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list	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Consolas"/>
                          <a:cs typeface="Consolas"/>
                        </a:rPr>
                        <a:t>output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3154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Styles</a:t>
            </a:r>
            <a:r>
              <a:rPr spc="-25" dirty="0"/>
              <a:t> </a:t>
            </a:r>
            <a:r>
              <a:rPr spc="-5" dirty="0"/>
              <a:t>that</a:t>
            </a:r>
            <a:r>
              <a:rPr spc="-60" dirty="0"/>
              <a:t> </a:t>
            </a:r>
            <a:r>
              <a:rPr spc="-10" dirty="0"/>
              <a:t>conflict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92392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p,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h1,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h2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 </a:t>
            </a:r>
            <a:r>
              <a:rPr sz="1800" spc="-15" dirty="0">
                <a:latin typeface="Courier New"/>
                <a:cs typeface="Courier New"/>
              </a:rPr>
              <a:t>blue;</a:t>
            </a:r>
            <a:r>
              <a:rPr sz="1800" spc="-10" dirty="0">
                <a:latin typeface="Courier New"/>
                <a:cs typeface="Courier New"/>
              </a:rPr>
              <a:t> font-style: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italic;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h2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color: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red;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background-color: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yellow;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271145" algn="ctr">
              <a:lnSpc>
                <a:spcPct val="100000"/>
              </a:lnSpc>
              <a:spcBef>
                <a:spcPts val="25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605784"/>
            <a:ext cx="8153400" cy="460375"/>
          </a:xfrm>
          <a:custGeom>
            <a:avLst/>
            <a:gdLst/>
            <a:ahLst/>
            <a:cxnLst/>
            <a:rect l="l" t="t" r="r" b="b"/>
            <a:pathLst>
              <a:path w="8153400" h="460375">
                <a:moveTo>
                  <a:pt x="0" y="460247"/>
                </a:moveTo>
                <a:lnTo>
                  <a:pt x="8153400" y="460247"/>
                </a:lnTo>
                <a:lnTo>
                  <a:pt x="8153400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2743200"/>
            <a:ext cx="8153400" cy="381000"/>
          </a:xfrm>
          <a:custGeom>
            <a:avLst/>
            <a:gdLst/>
            <a:ahLst/>
            <a:cxnLst/>
            <a:rect l="l" t="t" r="r" b="b"/>
            <a:pathLst>
              <a:path w="8153400" h="381000">
                <a:moveTo>
                  <a:pt x="0" y="381000"/>
                </a:moveTo>
                <a:lnTo>
                  <a:pt x="8153400" y="381000"/>
                </a:lnTo>
                <a:lnTo>
                  <a:pt x="8153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0064" y="4399610"/>
            <a:ext cx="7782559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735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when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two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styles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set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conflicting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values</a:t>
            </a:r>
            <a:r>
              <a:rPr sz="24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for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 same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property,</a:t>
            </a:r>
            <a:endParaRPr sz="2400">
              <a:latin typeface="Corbel"/>
              <a:cs typeface="Corbel"/>
            </a:endParaRPr>
          </a:p>
          <a:p>
            <a:pPr marL="195580">
              <a:lnSpc>
                <a:spcPts val="2735"/>
              </a:lnSpc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latter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style</a:t>
            </a:r>
            <a:r>
              <a:rPr sz="24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takes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precedence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4455" y="2734055"/>
          <a:ext cx="8153400" cy="1322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i="1" spc="-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i="1" spc="-20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paragraph</a:t>
                      </a:r>
                      <a:r>
                        <a:rPr sz="2000" i="1" spc="-3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2000" i="1" spc="-1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i="1" spc="-10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first </a:t>
                      </a:r>
                      <a:r>
                        <a:rPr sz="2000" i="1" spc="-5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style </a:t>
                      </a:r>
                      <a:r>
                        <a:rPr sz="2000" i="1" dirty="0">
                          <a:solidFill>
                            <a:srgbClr val="4966AC"/>
                          </a:solidFill>
                          <a:latin typeface="Times New Roman"/>
                          <a:cs typeface="Times New Roman"/>
                        </a:rPr>
                        <a:t>above.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400" b="1" i="1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heading</a:t>
                      </a:r>
                      <a:r>
                        <a:rPr sz="24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uses </a:t>
                      </a:r>
                      <a:r>
                        <a:rPr sz="240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sz="2400" b="1" i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i="1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styles above.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2000" i="1" spc="-15" dirty="0">
                          <a:solidFill>
                            <a:srgbClr val="BEBEBE"/>
                          </a:solidFill>
                          <a:latin typeface="Corbel"/>
                          <a:cs typeface="Corbel"/>
                        </a:rPr>
                        <a:t>output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3281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W3C</a:t>
            </a:r>
            <a:r>
              <a:rPr spc="-170" dirty="0"/>
              <a:t> </a:t>
            </a:r>
            <a:r>
              <a:rPr spc="-10" dirty="0"/>
              <a:t>CS</a:t>
            </a:r>
            <a:r>
              <a:rPr spc="-5" dirty="0"/>
              <a:t>S</a:t>
            </a:r>
            <a:r>
              <a:rPr spc="-310" dirty="0"/>
              <a:t> </a:t>
            </a:r>
            <a:r>
              <a:rPr spc="-5" dirty="0"/>
              <a:t>Val</a:t>
            </a:r>
            <a:r>
              <a:rPr spc="-25" dirty="0"/>
              <a:t>i</a:t>
            </a:r>
            <a:r>
              <a:rPr spc="-5" dirty="0"/>
              <a:t>da</a:t>
            </a:r>
            <a:r>
              <a:rPr spc="5" dirty="0"/>
              <a:t>t</a:t>
            </a:r>
            <a:r>
              <a:rPr spc="-10" dirty="0"/>
              <a:t>or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3600" y="1600200"/>
            <a:ext cx="8153400" cy="1755775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&lt;a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</a:t>
            </a:r>
            <a:r>
              <a:rPr sz="1800" spc="-10" dirty="0">
                <a:latin typeface="Courier New"/>
                <a:cs typeface="Courier New"/>
                <a:hlinkClick r:id="rId2"/>
              </a:rPr>
              <a:t>="ht</a:t>
            </a:r>
            <a:r>
              <a:rPr sz="1800" spc="-10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  <a:hlinkClick r:id="rId2"/>
              </a:rPr>
              <a:t>p://jigs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  <a:hlinkClick r:id="rId2"/>
              </a:rPr>
              <a:t>w.w3.org/css-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validator/check/referer"&gt;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&lt;img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src</a:t>
            </a:r>
            <a:r>
              <a:rPr sz="1800" spc="-10" dirty="0">
                <a:latin typeface="Courier New"/>
                <a:cs typeface="Courier New"/>
                <a:hlinkClick r:id="rId3"/>
              </a:rPr>
              <a:t>="http://jigs</a:t>
            </a:r>
            <a:r>
              <a:rPr sz="1800" spc="-10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  <a:hlinkClick r:id="rId3"/>
              </a:rPr>
              <a:t>w.w3.org/css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spc="-10" dirty="0">
                <a:latin typeface="Courier New"/>
                <a:cs typeface="Courier New"/>
                <a:hlinkClick r:id="rId3"/>
              </a:rPr>
              <a:t>validator/images/vcss</a:t>
            </a:r>
            <a:r>
              <a:rPr sz="1800" spc="-10" dirty="0"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alt="Valid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CSS!"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/&gt;&lt;/a&gt;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7588250" algn="l"/>
              </a:tabLst>
            </a:pPr>
            <a:r>
              <a:rPr sz="1800" spc="-5" dirty="0">
                <a:latin typeface="Courier New"/>
                <a:cs typeface="Courier New"/>
              </a:rPr>
              <a:t>&lt;/p&gt;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553967"/>
            <a:ext cx="8153400" cy="1015365"/>
          </a:xfrm>
          <a:custGeom>
            <a:avLst/>
            <a:gdLst/>
            <a:ahLst/>
            <a:cxnLst/>
            <a:rect l="l" t="t" r="r" b="b"/>
            <a:pathLst>
              <a:path w="8153400" h="1015364">
                <a:moveTo>
                  <a:pt x="8153400" y="0"/>
                </a:moveTo>
                <a:lnTo>
                  <a:pt x="0" y="0"/>
                </a:lnTo>
                <a:lnTo>
                  <a:pt x="0" y="1014984"/>
                </a:lnTo>
                <a:lnTo>
                  <a:pt x="8153400" y="1014984"/>
                </a:lnTo>
                <a:lnTo>
                  <a:pt x="815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3600" y="3553967"/>
            <a:ext cx="8153400" cy="101536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R="80010" algn="r">
              <a:lnSpc>
                <a:spcPct val="100000"/>
              </a:lnSpc>
            </a:pPr>
            <a:r>
              <a:rPr sz="2000" i="1" spc="-15" dirty="0">
                <a:solidFill>
                  <a:srgbClr val="BEBEBE"/>
                </a:solidFill>
                <a:latin typeface="Corbel"/>
                <a:cs typeface="Corbel"/>
              </a:rPr>
              <a:t>output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0064" y="4716830"/>
            <a:ext cx="6972934" cy="136779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0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jigsaw.w3.org/css-validator/</a:t>
            </a:r>
            <a:endParaRPr sz="2400">
              <a:latin typeface="Corbel"/>
              <a:cs typeface="Corbel"/>
            </a:endParaRPr>
          </a:p>
          <a:p>
            <a:pPr marL="195580" marR="5080" indent="-182880">
              <a:lnSpc>
                <a:spcPts val="2590"/>
              </a:lnSpc>
              <a:spcBef>
                <a:spcPts val="143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checks</a:t>
            </a:r>
            <a:r>
              <a:rPr sz="2400" spc="-3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your</a:t>
            </a:r>
            <a:r>
              <a:rPr sz="2400" spc="-114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CSS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to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make</a:t>
            </a:r>
            <a:r>
              <a:rPr sz="2400" spc="-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sure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it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meets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official</a:t>
            </a:r>
            <a:r>
              <a:rPr sz="2400" spc="-10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CSS </a:t>
            </a:r>
            <a:r>
              <a:rPr sz="2400" spc="-46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specifications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3636264"/>
            <a:ext cx="1792224" cy="6309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2993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CSS</a:t>
            </a:r>
            <a:r>
              <a:rPr spc="-40" dirty="0"/>
              <a:t> </a:t>
            </a:r>
            <a:r>
              <a:rPr spc="-10" dirty="0"/>
              <a:t>properties</a:t>
            </a:r>
            <a:r>
              <a:rPr spc="20" dirty="0"/>
              <a:t> </a:t>
            </a:r>
            <a:r>
              <a:rPr spc="-5" dirty="0"/>
              <a:t>for</a:t>
            </a:r>
            <a:r>
              <a:rPr spc="-20" dirty="0"/>
              <a:t> </a:t>
            </a:r>
            <a:r>
              <a:rPr spc="-15" dirty="0"/>
              <a:t>backgrounds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28599" y="1671399"/>
          <a:ext cx="8153400" cy="368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property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latin typeface="Corbel"/>
                          <a:cs typeface="Corbel"/>
                        </a:rPr>
                        <a:t>description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background-color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color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to fill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background-image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place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in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background-position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placement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of</a:t>
                      </a:r>
                      <a:r>
                        <a:rPr sz="2000" spc="-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bg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within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element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background-repeat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35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whether/how</a:t>
                      </a:r>
                      <a:r>
                        <a:rPr sz="2000" spc="6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bg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should</a:t>
                      </a:r>
                      <a:r>
                        <a:rPr sz="2000" spc="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be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repeated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background-attachment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whether</a:t>
                      </a:r>
                      <a:r>
                        <a:rPr sz="2000" spc="5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bg</a:t>
                      </a:r>
                      <a:r>
                        <a:rPr sz="2000" spc="2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image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scrolls</a:t>
                      </a:r>
                      <a:r>
                        <a:rPr sz="2000" spc="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with</a:t>
                      </a:r>
                      <a:r>
                        <a:rPr sz="2000" spc="15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page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orbel"/>
                          <a:cs typeface="Corbel"/>
                        </a:rPr>
                        <a:t>shorthand</a:t>
                      </a:r>
                      <a:r>
                        <a:rPr sz="200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to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 </a:t>
                      </a:r>
                      <a:r>
                        <a:rPr sz="2000" spc="-5" dirty="0">
                          <a:latin typeface="Corbel"/>
                          <a:cs typeface="Corbel"/>
                        </a:rPr>
                        <a:t>set </a:t>
                      </a:r>
                      <a:r>
                        <a:rPr sz="2000" spc="-10" dirty="0">
                          <a:latin typeface="Corbel"/>
                          <a:cs typeface="Corbel"/>
                        </a:rPr>
                        <a:t>all </a:t>
                      </a:r>
                      <a:r>
                        <a:rPr sz="2000" spc="-15" dirty="0">
                          <a:latin typeface="Corbel"/>
                          <a:cs typeface="Corbel"/>
                        </a:rPr>
                        <a:t>background</a:t>
                      </a:r>
                      <a:endParaRPr sz="2000">
                        <a:latin typeface="Corbel"/>
                        <a:cs typeface="Corbe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orbel"/>
                          <a:cs typeface="Corbel"/>
                        </a:rPr>
                        <a:t>properties</a:t>
                      </a:r>
                      <a:endParaRPr sz="2000">
                        <a:latin typeface="Corbel"/>
                        <a:cs typeface="Corbe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619DD1"/>
                      </a:solidFill>
                      <a:prstDash val="solid"/>
                    </a:lnL>
                    <a:lnR w="12700">
                      <a:solidFill>
                        <a:srgbClr val="619DD1"/>
                      </a:solidFill>
                      <a:prstDash val="solid"/>
                    </a:lnR>
                    <a:lnT w="12700">
                      <a:solidFill>
                        <a:srgbClr val="619DD1"/>
                      </a:solidFill>
                      <a:prstDash val="solid"/>
                    </a:lnT>
                    <a:lnB w="12700">
                      <a:solidFill>
                        <a:srgbClr val="619DD1"/>
                      </a:solidFill>
                      <a:prstDash val="solid"/>
                    </a:lnB>
                    <a:solidFill>
                      <a:srgbClr val="B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3916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bac</a:t>
            </a:r>
            <a:r>
              <a:rPr spc="-105" dirty="0"/>
              <a:t>k</a:t>
            </a:r>
            <a:r>
              <a:rPr spc="-5" dirty="0"/>
              <a:t>g</a:t>
            </a:r>
            <a:r>
              <a:rPr spc="-20" dirty="0"/>
              <a:t>r</a:t>
            </a:r>
            <a:r>
              <a:rPr spc="-10" dirty="0"/>
              <a:t>o</a:t>
            </a:r>
            <a:r>
              <a:rPr dirty="0"/>
              <a:t>u</a:t>
            </a:r>
            <a:r>
              <a:rPr spc="-10" dirty="0"/>
              <a:t>n</a:t>
            </a:r>
            <a:r>
              <a:rPr spc="10" dirty="0"/>
              <a:t>d</a:t>
            </a:r>
            <a:r>
              <a:rPr spc="-5" dirty="0"/>
              <a:t>-image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0176" y="1600200"/>
            <a:ext cx="8153400" cy="120142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background-image: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url("images/draft.jpg");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166370" algn="r">
              <a:lnSpc>
                <a:spcPct val="100000"/>
              </a:lnSpc>
              <a:spcBef>
                <a:spcPts val="2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4857369"/>
            <a:ext cx="7183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background</a:t>
            </a:r>
            <a:r>
              <a:rPr sz="2400" spc="-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image/color</a:t>
            </a:r>
            <a:r>
              <a:rPr sz="24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fills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element's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content</a:t>
            </a:r>
            <a:r>
              <a:rPr sz="2400" spc="-4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area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935223"/>
            <a:ext cx="8247888" cy="14081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4583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background-repeat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70176" y="1600200"/>
            <a:ext cx="8153400" cy="1478280"/>
          </a:xfrm>
          <a:prstGeom prst="rect">
            <a:avLst/>
          </a:prstGeom>
          <a:solidFill>
            <a:srgbClr val="C8CAE7"/>
          </a:solidFill>
          <a:ln w="18288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background-image: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url("images/draft.jpg");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b="1" spc="-10" dirty="0">
                <a:latin typeface="Courier New"/>
                <a:cs typeface="Courier New"/>
              </a:rPr>
              <a:t>background-repeat: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repeat-x;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R="166370" algn="r">
              <a:lnSpc>
                <a:spcPct val="100000"/>
              </a:lnSpc>
              <a:spcBef>
                <a:spcPts val="25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064" y="4857369"/>
            <a:ext cx="71697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can</a:t>
            </a:r>
            <a:r>
              <a:rPr sz="2400" spc="-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repeat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(default),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repeat-x,</a:t>
            </a:r>
            <a:r>
              <a:rPr sz="2400" spc="-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repeat-y,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 or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no-repeat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272" y="3294888"/>
            <a:ext cx="7077456" cy="1048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48190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background-position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61032" y="1591055"/>
            <a:ext cx="8171815" cy="1496695"/>
            <a:chOff x="2161032" y="1591055"/>
            <a:chExt cx="8171815" cy="1496695"/>
          </a:xfrm>
        </p:grpSpPr>
        <p:sp>
          <p:nvSpPr>
            <p:cNvPr id="4" name="object 4"/>
            <p:cNvSpPr/>
            <p:nvPr/>
          </p:nvSpPr>
          <p:spPr>
            <a:xfrm>
              <a:off x="2170176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8153400" y="0"/>
                  </a:moveTo>
                  <a:lnTo>
                    <a:pt x="0" y="0"/>
                  </a:lnTo>
                  <a:lnTo>
                    <a:pt x="0" y="1478279"/>
                  </a:lnTo>
                  <a:lnTo>
                    <a:pt x="8153400" y="1478279"/>
                  </a:lnTo>
                  <a:lnTo>
                    <a:pt x="8153400" y="0"/>
                  </a:lnTo>
                  <a:close/>
                </a:path>
              </a:pathLst>
            </a:custGeom>
            <a:solidFill>
              <a:srgbClr val="C8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0176" y="1600199"/>
              <a:ext cx="8153400" cy="1478280"/>
            </a:xfrm>
            <a:custGeom>
              <a:avLst/>
              <a:gdLst/>
              <a:ahLst/>
              <a:cxnLst/>
              <a:rect l="l" t="t" r="r" b="b"/>
              <a:pathLst>
                <a:path w="8153400" h="1478280">
                  <a:moveTo>
                    <a:pt x="0" y="1478279"/>
                  </a:moveTo>
                  <a:lnTo>
                    <a:pt x="8153400" y="1478279"/>
                  </a:lnTo>
                  <a:lnTo>
                    <a:pt x="8153400" y="0"/>
                  </a:lnTo>
                  <a:lnTo>
                    <a:pt x="0" y="0"/>
                  </a:lnTo>
                  <a:lnTo>
                    <a:pt x="0" y="14782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61616" y="1606677"/>
            <a:ext cx="5751195" cy="140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body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background-image: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url("images/draft.jpg");</a:t>
            </a:r>
            <a:endParaRPr sz="1800">
              <a:latin typeface="Courier New"/>
              <a:cs typeface="Courier New"/>
            </a:endParaRPr>
          </a:p>
          <a:p>
            <a:pPr marR="137096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background-repeat: no-repeat;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background-position: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370px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20px;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3666" y="2707081"/>
            <a:ext cx="38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7E7E7E"/>
                </a:solidFill>
                <a:latin typeface="Consolas"/>
                <a:cs typeface="Consolas"/>
              </a:rPr>
              <a:t>CSS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8695" y="4674489"/>
            <a:ext cx="7594600" cy="14465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marR="5080" indent="-182880" algn="just">
              <a:lnSpc>
                <a:spcPct val="80000"/>
              </a:lnSpc>
              <a:spcBef>
                <a:spcPts val="675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consists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 two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tokens,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each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of which can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top,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left, </a:t>
            </a:r>
            <a:r>
              <a:rPr sz="2400" spc="-4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right, bottom, 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center,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 percentage,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or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 length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 px, </a:t>
            </a:r>
            <a:r>
              <a:rPr sz="2400" spc="-4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pt,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etc.</a:t>
            </a:r>
            <a:endParaRPr sz="2400">
              <a:latin typeface="Corbel"/>
              <a:cs typeface="Corbel"/>
            </a:endParaRPr>
          </a:p>
          <a:p>
            <a:pPr marL="195580" indent="-182880" algn="just">
              <a:lnSpc>
                <a:spcPct val="100000"/>
              </a:lnSpc>
              <a:spcBef>
                <a:spcPts val="820"/>
              </a:spcBef>
              <a:buSzPct val="7916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value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can</a:t>
            </a:r>
            <a:r>
              <a:rPr sz="2400" spc="-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be negative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to </a:t>
            </a:r>
            <a:r>
              <a:rPr sz="2400" spc="-10" dirty="0">
                <a:solidFill>
                  <a:srgbClr val="4966AC"/>
                </a:solidFill>
                <a:latin typeface="Corbel"/>
                <a:cs typeface="Corbel"/>
              </a:rPr>
              <a:t>shift</a:t>
            </a:r>
            <a:r>
              <a:rPr sz="24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left/up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 by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given</a:t>
            </a:r>
            <a:r>
              <a:rPr sz="24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amount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3325367"/>
            <a:ext cx="7171944" cy="13228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73074"/>
            <a:ext cx="73005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Aside:</a:t>
            </a:r>
            <a:r>
              <a:rPr spc="20" dirty="0"/>
              <a:t> </a:t>
            </a:r>
            <a:r>
              <a:rPr spc="-10" dirty="0"/>
              <a:t>Favorites</a:t>
            </a:r>
            <a:r>
              <a:rPr spc="-5" dirty="0"/>
              <a:t> </a:t>
            </a:r>
            <a:r>
              <a:rPr spc="-10" dirty="0"/>
              <a:t>icon</a:t>
            </a:r>
            <a:r>
              <a:rPr dirty="0"/>
              <a:t> </a:t>
            </a:r>
            <a:r>
              <a:rPr spc="-5" dirty="0"/>
              <a:t>("favicon")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30"/>
              </a:lnSpc>
            </a:pPr>
            <a:fld id="{81D60167-4931-47E6-BA6A-407CBD079E47}" type="slidenum">
              <a:rPr dirty="0"/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61742" y="4933569"/>
            <a:ext cx="7634605" cy="10217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5580" marR="262255" indent="-182880">
              <a:lnSpc>
                <a:spcPts val="2590"/>
              </a:lnSpc>
              <a:spcBef>
                <a:spcPts val="425"/>
              </a:spcBef>
              <a:buSzPct val="7916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The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link tag, placed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in the HTML page's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head section, can </a:t>
            </a:r>
            <a:r>
              <a:rPr sz="2400" spc="-47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4966AC"/>
                </a:solidFill>
                <a:latin typeface="Corbel"/>
                <a:cs typeface="Corbel"/>
              </a:rPr>
              <a:t>specify </a:t>
            </a:r>
            <a:r>
              <a:rPr sz="2400" dirty="0">
                <a:solidFill>
                  <a:srgbClr val="4966AC"/>
                </a:solidFill>
                <a:latin typeface="Corbel"/>
                <a:cs typeface="Corbel"/>
              </a:rPr>
              <a:t>an icon</a:t>
            </a:r>
            <a:endParaRPr sz="2400">
              <a:latin typeface="Corbel"/>
              <a:cs typeface="Corbel"/>
            </a:endParaRPr>
          </a:p>
          <a:p>
            <a:pPr marL="424180" lvl="1" indent="-182880">
              <a:lnSpc>
                <a:spcPts val="2335"/>
              </a:lnSpc>
              <a:buSzPct val="80000"/>
              <a:buChar char="•"/>
              <a:tabLst>
                <a:tab pos="424180" algn="l"/>
              </a:tabLst>
            </a:pP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this</a:t>
            </a:r>
            <a:r>
              <a:rPr sz="2000" spc="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icon</a:t>
            </a:r>
            <a:r>
              <a:rPr sz="2000" spc="3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will</a:t>
            </a:r>
            <a:r>
              <a:rPr sz="2000" spc="2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5" dirty="0">
                <a:solidFill>
                  <a:srgbClr val="4966AC"/>
                </a:solidFill>
                <a:latin typeface="Corbel"/>
                <a:cs typeface="Corbel"/>
              </a:rPr>
              <a:t>be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placed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in</a:t>
            </a:r>
            <a:r>
              <a:rPr sz="2000" spc="1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the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browser</a:t>
            </a:r>
            <a:r>
              <a:rPr sz="2000" spc="6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title</a:t>
            </a:r>
            <a:r>
              <a:rPr sz="2000" spc="20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bar</a:t>
            </a:r>
            <a:r>
              <a:rPr sz="2000" spc="15" dirty="0">
                <a:solidFill>
                  <a:srgbClr val="4966AC"/>
                </a:solidFill>
                <a:latin typeface="Corbel"/>
                <a:cs typeface="Corbel"/>
              </a:rPr>
              <a:t> </a:t>
            </a:r>
            <a:r>
              <a:rPr sz="2000" spc="-5" dirty="0">
                <a:solidFill>
                  <a:srgbClr val="4966AC"/>
                </a:solidFill>
                <a:latin typeface="Corbel"/>
                <a:cs typeface="Corbel"/>
              </a:rPr>
              <a:t>and</a:t>
            </a:r>
            <a:r>
              <a:rPr sz="2000" spc="-10" dirty="0">
                <a:solidFill>
                  <a:srgbClr val="4966AC"/>
                </a:solidFill>
                <a:latin typeface="Corbel"/>
                <a:cs typeface="Corbel"/>
              </a:rPr>
              <a:t> bookmark/favorite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597152"/>
            <a:ext cx="8153400" cy="646430"/>
          </a:xfrm>
          <a:prstGeom prst="rect">
            <a:avLst/>
          </a:prstGeom>
          <a:solidFill>
            <a:srgbClr val="F1F1F1"/>
          </a:solidFill>
          <a:ln w="18288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latin typeface="Courier New"/>
                <a:cs typeface="Courier New"/>
              </a:rPr>
              <a:t>&lt;link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href="</a:t>
            </a:r>
            <a:r>
              <a:rPr sz="1800" i="1" spc="-10" dirty="0">
                <a:latin typeface="Courier New"/>
                <a:cs typeface="Courier New"/>
              </a:rPr>
              <a:t>filename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</a:t>
            </a:r>
            <a:r>
              <a:rPr sz="1800" i="1" spc="-10" dirty="0">
                <a:latin typeface="Courier New"/>
                <a:cs typeface="Courier New"/>
              </a:rPr>
              <a:t>MIME</a:t>
            </a:r>
            <a:r>
              <a:rPr sz="1800" i="1" spc="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type</a:t>
            </a:r>
            <a:r>
              <a:rPr sz="1800" spc="-10" dirty="0">
                <a:latin typeface="Courier New"/>
                <a:cs typeface="Courier New"/>
              </a:rPr>
              <a:t>"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rel="shortcut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icon"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  <a:tabLst>
                <a:tab pos="4750435" algn="l"/>
              </a:tabLst>
            </a:pPr>
            <a:r>
              <a:rPr sz="1800" spc="-5" dirty="0">
                <a:latin typeface="Courier New"/>
                <a:cs typeface="Courier New"/>
              </a:rPr>
              <a:t>/&gt;	</a:t>
            </a: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2362200"/>
            <a:ext cx="8229600" cy="923925"/>
          </a:xfrm>
          <a:prstGeom prst="rect">
            <a:avLst/>
          </a:prstGeom>
          <a:solidFill>
            <a:srgbClr val="D7D2D9"/>
          </a:solidFill>
          <a:ln w="18288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800" spc="-5" dirty="0">
                <a:latin typeface="Courier New"/>
                <a:cs typeface="Courier New"/>
              </a:rPr>
              <a:t>&lt;link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href="yahoo.gif"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type="image/gif"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rel="shortcut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icon"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sz="1800" i="1" spc="-10" dirty="0">
                <a:solidFill>
                  <a:srgbClr val="7E7E7E"/>
                </a:solidFill>
                <a:latin typeface="Consolas"/>
                <a:cs typeface="Consolas"/>
              </a:rPr>
              <a:t>HTML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6167" y="3352800"/>
            <a:ext cx="4568952" cy="15057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96380" y="6335117"/>
            <a:ext cx="42672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30"/>
              </a:lnSpc>
            </a:pPr>
            <a:r>
              <a:rPr sz="1200" spc="-15" dirty="0">
                <a:solidFill>
                  <a:srgbClr val="4966AC"/>
                </a:solidFill>
                <a:latin typeface="Corbel"/>
                <a:cs typeface="Corbel"/>
              </a:rPr>
              <a:t>C</a:t>
            </a:r>
            <a:r>
              <a:rPr sz="1200" spc="5" dirty="0">
                <a:solidFill>
                  <a:srgbClr val="4966AC"/>
                </a:solidFill>
                <a:latin typeface="Corbel"/>
                <a:cs typeface="Corbel"/>
              </a:rPr>
              <a:t>S38</a:t>
            </a:r>
            <a:r>
              <a:rPr sz="1200" dirty="0">
                <a:solidFill>
                  <a:srgbClr val="4966AC"/>
                </a:solidFill>
                <a:latin typeface="Corbel"/>
                <a:cs typeface="Corbel"/>
              </a:rPr>
              <a:t>0</a:t>
            </a:r>
            <a:endParaRPr sz="1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</TotalTime>
  <Words>4851</Words>
  <Application>Microsoft Office PowerPoint</Application>
  <PresentationFormat>Widescreen</PresentationFormat>
  <Paragraphs>801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0" baseType="lpstr">
      <vt:lpstr>Arial</vt:lpstr>
      <vt:lpstr>Calibri</vt:lpstr>
      <vt:lpstr>Calibri Light</vt:lpstr>
      <vt:lpstr>Comic Sans MS</vt:lpstr>
      <vt:lpstr>Consolas</vt:lpstr>
      <vt:lpstr>Corbel</vt:lpstr>
      <vt:lpstr>Courier New</vt:lpstr>
      <vt:lpstr>Georgia</vt:lpstr>
      <vt:lpstr>Lucida Sans Unicode</vt:lpstr>
      <vt:lpstr>Microsoft Sans Serif</vt:lpstr>
      <vt:lpstr>Segoe UI</vt:lpstr>
      <vt:lpstr>Times New Roman</vt:lpstr>
      <vt:lpstr>Verdana</vt:lpstr>
      <vt:lpstr>Retrospect</vt:lpstr>
      <vt:lpstr>UNIT – I</vt:lpstr>
      <vt:lpstr>Syllabus</vt:lpstr>
      <vt:lpstr>Introduction to Web Technology</vt:lpstr>
      <vt:lpstr>Cont..</vt:lpstr>
      <vt:lpstr>Cont..</vt:lpstr>
      <vt:lpstr>Cont..</vt:lpstr>
      <vt:lpstr>PowerPoint Presentation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Document Structure</vt:lpstr>
      <vt:lpstr>HTML &lt;!DOCTYPE&gt; Declaration</vt:lpstr>
      <vt:lpstr>PowerPoint Presentation</vt:lpstr>
      <vt:lpstr>Browser Support</vt:lpstr>
      <vt:lpstr>&lt;!DOCTYPE&gt; declaration is NOT case sensitive.</vt:lpstr>
      <vt:lpstr>Basic HTML Document</vt:lpstr>
      <vt:lpstr>HTML - Heading Tags</vt:lpstr>
      <vt:lpstr>HTML Heading-Paragraph-Line Breaks</vt:lpstr>
      <vt:lpstr>HTML Color and Font Tags</vt:lpstr>
      <vt:lpstr>HTML Frames</vt:lpstr>
      <vt:lpstr>HTML Frames</vt:lpstr>
      <vt:lpstr>HTML Lists</vt:lpstr>
      <vt:lpstr>HTML Tables</vt:lpstr>
      <vt:lpstr>Table Rows</vt:lpstr>
      <vt:lpstr>Attribute of  Table tag</vt:lpstr>
      <vt:lpstr>Attribute of Table tag</vt:lpstr>
      <vt:lpstr>HTML Image</vt:lpstr>
      <vt:lpstr>Attributes of  Image Tag</vt:lpstr>
      <vt:lpstr>HTML form</vt:lpstr>
      <vt:lpstr>HTML vs  HTML5</vt:lpstr>
      <vt:lpstr>Use CSS to style links</vt:lpstr>
      <vt:lpstr>HTML Attributes</vt:lpstr>
      <vt:lpstr>HTML Tags</vt:lpstr>
      <vt:lpstr>HTML Media</vt:lpstr>
      <vt:lpstr>Common Audio Formats</vt:lpstr>
      <vt:lpstr>HTML Video</vt:lpstr>
      <vt:lpstr>Reference</vt:lpstr>
      <vt:lpstr>  CSS </vt:lpstr>
      <vt:lpstr>CSS</vt:lpstr>
      <vt:lpstr>PowerPoint Presentation</vt:lpstr>
      <vt:lpstr>The good, the bad and the… ugly!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CSS rule syntax</vt:lpstr>
      <vt:lpstr>Attaching a CSS file &lt;link&gt;</vt:lpstr>
      <vt:lpstr>Embedding style sheets: &lt;style&gt;</vt:lpstr>
      <vt:lpstr>Inline styles: the style attribute</vt:lpstr>
      <vt:lpstr>CSS properties for colors</vt:lpstr>
      <vt:lpstr>Specifying colors</vt:lpstr>
      <vt:lpstr>Grouping styles</vt:lpstr>
      <vt:lpstr>CSS comments /*…*/</vt:lpstr>
      <vt:lpstr>CSS properties for fonts</vt:lpstr>
      <vt:lpstr>font-family</vt:lpstr>
      <vt:lpstr>More about font-family</vt:lpstr>
      <vt:lpstr>font-size</vt:lpstr>
      <vt:lpstr>font-size</vt:lpstr>
      <vt:lpstr>font-weight, font-style</vt:lpstr>
      <vt:lpstr>CSS properties for text</vt:lpstr>
      <vt:lpstr>text-align</vt:lpstr>
      <vt:lpstr>text-decoration</vt:lpstr>
      <vt:lpstr>The list-style-type property</vt:lpstr>
      <vt:lpstr>Body styles</vt:lpstr>
      <vt:lpstr>Cascading Style Sheets</vt:lpstr>
      <vt:lpstr>Inheriting styles</vt:lpstr>
      <vt:lpstr>Styles that conflict</vt:lpstr>
      <vt:lpstr>W3C CSS Validator</vt:lpstr>
      <vt:lpstr>CSS properties for backgrounds</vt:lpstr>
      <vt:lpstr>background-image</vt:lpstr>
      <vt:lpstr>background-repeat</vt:lpstr>
      <vt:lpstr>background-position</vt:lpstr>
      <vt:lpstr>Aside: Favorites icon ("favicon")</vt:lpstr>
      <vt:lpstr>PowerPoint Presentation</vt:lpstr>
      <vt:lpstr>PowerPoint Presentation</vt:lpstr>
      <vt:lpstr>PowerPoint Presentation</vt:lpstr>
      <vt:lpstr>PowerPoint Presentation</vt:lpstr>
      <vt:lpstr>BOOTSTRAP</vt:lpstr>
      <vt:lpstr>W3C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</dc:title>
  <cp:lastModifiedBy>Deepali Salapurkar</cp:lastModifiedBy>
  <cp:revision>8</cp:revision>
  <dcterms:created xsi:type="dcterms:W3CDTF">2023-01-23T08:03:06Z</dcterms:created>
  <dcterms:modified xsi:type="dcterms:W3CDTF">2023-12-23T09:52:22Z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2023-01-23T00:00:00Z</vt:filetime>
  </property>
</Properties>
</file>