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9" r:id="rId31"/>
    <p:sldId id="290" r:id="rId32"/>
    <p:sldId id="292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2" r:id="rId41"/>
    <p:sldId id="303" r:id="rId42"/>
    <p:sldId id="301" r:id="rId43"/>
    <p:sldId id="305" r:id="rId44"/>
    <p:sldId id="306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22" r:id="rId56"/>
    <p:sldId id="323" r:id="rId57"/>
    <p:sldId id="325" r:id="rId58"/>
    <p:sldId id="318" r:id="rId59"/>
    <p:sldId id="326" r:id="rId60"/>
    <p:sldId id="328" r:id="rId61"/>
    <p:sldId id="329" r:id="rId62"/>
    <p:sldId id="330" r:id="rId63"/>
    <p:sldId id="331" r:id="rId64"/>
    <p:sldId id="321" r:id="rId65"/>
    <p:sldId id="332" r:id="rId66"/>
    <p:sldId id="333" r:id="rId67"/>
    <p:sldId id="334" r:id="rId68"/>
    <p:sldId id="336" r:id="rId69"/>
    <p:sldId id="337" r:id="rId70"/>
    <p:sldId id="338" r:id="rId71"/>
    <p:sldId id="335" r:id="rId72"/>
    <p:sldId id="327" r:id="rId73"/>
    <p:sldId id="320" r:id="rId74"/>
    <p:sldId id="271" r:id="rId75"/>
    <p:sldId id="272" r:id="rId76"/>
    <p:sldId id="27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D875-28E1-5E69-5AF1-53319BCC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6A644B-0430-0662-B824-49F1FF05A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C34B-0784-2A9E-0983-2A6218FB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F928-3081-F9B7-4443-24714118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E8CE-0C3B-4459-BF5B-17A241C48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3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85E5-FB29-1D05-8D21-14646BA7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BC8E2-AC9F-A58F-B446-1BF84BCCE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2F89B-0290-EF60-EA9F-919D8A46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1A5E7-69B0-F6C8-C264-3A7586FA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20658-34BB-348B-19E3-CC7B3072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31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BE07B-9055-2628-3756-0B98F94E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11B69-EE2C-A221-89AE-0B3919844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54FDC-EEF8-270A-802A-810BCBB47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6FB57-C655-1495-81AA-6A8CE75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C195-99F4-3BEF-7458-275D9BB0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6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6C1D-F15D-C809-1F90-AC20672D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D067-BA95-5919-FCB8-042EA704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2F4C6-DF49-9FB0-97D9-0D23CD6A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B21F-0E59-B677-269C-FA62D0A8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0731C-2B55-78F2-BBDF-75FF4B84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06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212A-AF79-0F1A-A66B-A9EB682D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4468E-0F07-C1D7-C24D-518C188B0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6CD0D-ED09-5D11-9407-58A4C936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C090-DCF7-9130-FF49-8AE9EFFE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217-CC04-E90C-AE8A-2CCC25D4A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0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9166-703C-DAB9-4BEA-74898010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426D-AE63-30B6-2807-23D4CCF43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2137B-84CB-BFD8-0EB3-26BCC2C6E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3C370-1548-2579-86F0-039419465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5F100-5C18-8700-56B8-BD70C4F7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1AB97-8BA8-2B3B-57B6-F71D5BEC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52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71CB-AE43-15C5-BD0F-44E8B3712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DF7CB-AE7A-FFA9-9B62-9C0F6BBE7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C6264-4D97-9F99-1B6B-1A6B6C7C7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75960-D40E-63A9-45B0-6ED488787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81EEA-7E35-2B09-4165-8BC2094E8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676F1-606D-F675-9769-4CB09F67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DDC66-07E0-7C80-FF2D-33F70223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801E0-062F-2971-CC2E-9236BBFA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7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3B0D-8663-78BE-2B43-8B0FCE22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3AFF3-5837-DA01-61EF-37DC1704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7A94C-F6A7-5588-6A0C-312061B6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1383F-2798-92AA-72CD-3BD3291B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9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CDDBD-2F82-13CC-C73E-1D73A367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A22F9-34F9-6822-DB74-A998EA8F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A8EE4-103B-1B03-5A85-6DD97058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2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19E1-5B0E-8155-0C01-A7CDFFC4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441A-0287-20EE-2009-A9F7E4228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E9CC-7178-4532-2D19-65D207A6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D7CC4-F3C5-B9FD-0F21-B1EB7009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91BD6-678F-D86B-0FF0-829F79D6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9B17B-5618-5B4E-A065-37065ED9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4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FA21-A35B-A43F-A839-93B62F46C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09846-6562-D9A0-213D-E42121489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B3352-DB14-F0EB-C674-937B5A319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4FD39-1CF6-150D-2557-B836CD31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0256A-7EB0-10A9-A330-A97F5C6C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C5D7F-5573-E0CC-723E-6FB2F4C7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45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BB974-0E6F-7D8C-4BC5-451A49A2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53E78-C1F7-0488-1799-6667BB1A3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9011-664D-48EA-8A3E-5437C6D1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8A915-A461-4DAC-A614-0F62EB41A026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3B7C3-E385-1B60-941A-58647563C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5CB17-9FF7-F340-3FAB-42198D773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8831-16CA-4E3D-8A46-110E906203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4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jsondat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JSON_Stringify.html" TargetMode="External"/><Relationship Id="rId2" Type="http://schemas.openxmlformats.org/officeDocument/2006/relationships/hyperlink" Target="UNIT2/JSON_Stringify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JSON_Stringify_arra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json_excep_Date.html" TargetMode="External"/><Relationship Id="rId2" Type="http://schemas.openxmlformats.org/officeDocument/2006/relationships/hyperlink" Target="UNIT2/json_excep_Dat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JSON_Stringify_function.html" TargetMode="External"/><Relationship Id="rId2" Type="http://schemas.openxmlformats.org/officeDocument/2006/relationships/hyperlink" Target="JSON_func_wostring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JSON_OBJ_EG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JSON_obj_values_eg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JS_Arrow_fn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JS_Arrow_fn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jscallback1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jscallback2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jscallback2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jscallback2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jscallback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callback_arrowfun.txt" TargetMode="External"/><Relationship Id="rId2" Type="http://schemas.openxmlformats.org/officeDocument/2006/relationships/hyperlink" Target="callback_arrowfun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jscallback_timeout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jscallback_Setinterval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9451-106B-D46A-14C4-AE3FA686F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JSON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D63BB-496C-148C-4185-6CF04599C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https://www.youtube.com/watch?v=NJwRQgsu1Q8</a:t>
            </a:r>
          </a:p>
        </p:txBody>
      </p:sp>
    </p:spTree>
    <p:extLst>
      <p:ext uri="{BB962C8B-B14F-4D97-AF65-F5344CB8AC3E}">
        <p14:creationId xmlns:p14="http://schemas.microsoft.com/office/powerpoint/2010/main" val="42936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- Evaluates to 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JSON format is almost identical to JavaScript objects.</a:t>
            </a:r>
          </a:p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JSON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must be strings, written with double quotes:</a:t>
            </a:r>
          </a:p>
          <a:p>
            <a:pPr marL="0" indent="0" algn="just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keys can be strings, numbers, or identifier names: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must be one of the following data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object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values can be all of the above, plus any other valid JavaScript expression,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</a:p>
          <a:p>
            <a:pPr marL="0" indent="0"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4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JSON,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values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must be written with double quotes: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JavaScript, you can write string values with double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single quotes: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'John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82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JavaScript you can create an object and assign data to it, like this: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age: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York"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access a JavaScript object like this: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returns John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person.name;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&lt;h2&gt;Access a JavaScript object&lt;/h2&gt;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name:"John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age:30,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city:"New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York"};</a:t>
            </a:r>
          </a:p>
          <a:p>
            <a:pPr algn="l"/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myObj.name;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32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accessed like this:</a:t>
            </a:r>
          </a:p>
          <a:p>
            <a:pPr algn="l"/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16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returns John</a:t>
            </a:r>
            <a:br>
              <a:rPr lang="en-US" sz="16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person[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"name"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&lt;h2&gt;Access a JavaScript object&lt;/h2&gt;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name:"John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age:30,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city:"New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York"};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["name"];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>
              <a:buNone/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6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 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JSON, values must be one of the following data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number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object (JSON object)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array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values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one of the following data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62510"/>
            <a:ext cx="10515600" cy="639164"/>
          </a:xfrm>
        </p:spPr>
        <p:txBody>
          <a:bodyPr>
            <a:norm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 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3849"/>
            <a:ext cx="10515600" cy="4351338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Strings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Strings in JSON must be written in double quotes.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Numbers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Numbers in JSON must be an integer or a floating point.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Objects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in JSON can be objects.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"employee"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:{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"age"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city"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York"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5" y="126060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 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4746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Values in JSON can be arrays.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"employees"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"Anna"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"Peter"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Booleans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Values in JSON can be true/false.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Values in JSON can be null.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3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47469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JavaScript function 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convert text into a JavaScript object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receiving data from a web server, the data is always a string.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 the data with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the data becomes a JavaScript object.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- Parsing JSON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Text received from a web server: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'{"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city":"New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York"}’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'{"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city":"New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York"}'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5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365750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JavaScript: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Introduction to Scripting languages, Introduction to JavaScript (JS), JS Variables and Constants, JS Variable Scopes, JS Data Types, JS Functions, JS Array, JS Object, JS Events. 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Advanced JavaScript: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JSON - JSON Create, Key-Value Pair, JSON Access, JSON Array, JS Arrow Functions, JS Callback Functions, JS Promises, JS Async-Await Functions, JS Error Handling. 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AJAX: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Why AJAX, Call HTTP Methods Using AJAX, Data Sending, Data Receiving, AJAX Error Handling. 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 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Why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How to Use, DOM Manipulation with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Dynamic Content Change with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UI Design Using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. TI</a:t>
            </a:r>
            <a:endParaRPr lang="en-US" sz="2400" dirty="0"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E45-9CBB-46DC-B4A6-BECA0D84EF23}" type="datetime1">
              <a:rPr lang="en-US" smtClean="0"/>
              <a:pPr/>
              <a:t>1/15/2024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147469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 the JavaScript object in your page: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&lt;h2&gt;Creating an Object from a JSON String&lt;/h2&gt;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txt = '{"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city":"New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York"}'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obj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(txt);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obj.name + ", "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21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as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181" y="1428058"/>
            <a:ext cx="10515600" cy="514746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using the </a:t>
            </a:r>
            <a:r>
              <a:rPr lang="en-US" altLang="en-US" sz="2000" dirty="0" err="1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altLang="en-US" sz="20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on a JSON derived from an array, the method will return a JavaScript array, instead of a JavaScript object.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&lt;h2&gt;Parsing a JSON Array.&lt;/h2&gt;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&lt;p&gt;Data written as an JSON array will be parsed into a JavaScript array.&lt;/p&gt;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text = '[ "Ford", "BMW", "Audi", "Fiat" ]';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7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181" y="1428058"/>
            <a:ext cx="10515600" cy="514746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Dates.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objects are not allowed in JSON.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to include a date, write it as a string.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convert it back into a date object later: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3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Exceptions     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endParaRPr lang="en-IN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61"/>
            <a:ext cx="10515600" cy="5147469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string into a date: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&lt;h2&gt;Convert a string into a date object.&lt;/h2&gt;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text = '{"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"birth":"1986-12-14",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city":"New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York"}';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obj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obj.birth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new Date(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obj.birth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obj.name + ", "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obj.birth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03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61"/>
            <a:ext cx="10515600" cy="5147469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not allowed in JSON.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to include a function, write it as a string.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convert it back into a function later: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61"/>
            <a:ext cx="10515600" cy="514746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a string into a function: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&lt;h2&gt;Convert a string into a function.&lt;/h2&gt;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text = '{"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age":"function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{return 30;}",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city":"New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York"}';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obj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eval("("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")");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obj.name + ", " +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Autofit/>
          </a:bodyPr>
          <a:lstStyle/>
          <a:p>
            <a:pPr algn="l"/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61"/>
            <a:ext cx="10515600" cy="514746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common use of JSON is to exchange data to/from a web server.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sending data to a web server, the data has to be a string.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a JavaScript object into a string with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60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Autofit/>
          </a:bodyPr>
          <a:lstStyle/>
          <a:p>
            <a:pPr algn="l"/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5709"/>
            <a:ext cx="10515600" cy="514746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JavaScript Object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 = {name: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age: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city: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 York"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JavaScript function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convert it into a string.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(obj);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will be a string following the JSON notation.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now a string, and ready to be sent to a server: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9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Autofit/>
          </a:bodyPr>
          <a:lstStyle/>
          <a:p>
            <a:pPr algn="l"/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  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</a:t>
            </a: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eg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813"/>
            <a:ext cx="10515600" cy="514746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&lt;h2&gt;Create a JSON string from a JavaScript object.&lt;/h2&gt;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obj = {name: "John", age: 30, city: "New York"};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(obj);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16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JavaScript Array   </a:t>
            </a: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61"/>
            <a:ext cx="10515600" cy="514746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JavaScript arrays: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in JavaScript: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"Peter"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"Sally"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"Jane"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JavaScript function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convert it into a string.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C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9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stands for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cript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bject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otation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is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format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storing and transporting data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is "self-describing" and easy to understand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10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Exceptions: date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      </a:t>
            </a: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eg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61"/>
            <a:ext cx="10515600" cy="5147469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JSON, date objects are not allowed.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altLang="en-US" sz="2400" dirty="0" err="1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function will convert any dates into strings.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convert the string back into a date object at the receiver.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Exceptions: function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    </a:t>
            </a: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eg_func_strconv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eg_func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961"/>
            <a:ext cx="10515600" cy="5147469"/>
          </a:xfrm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JSON, functions are not allowed as object values.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 will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any functions from a JavaScript object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both the key and the value: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obj = {name: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age: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() {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;}, city: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"New York"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(obj);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be omitted if you convert your functions into strings before running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function.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send functions using JSON, the functions will lose their scope, and the receiver would have to use eval() to convert them back into functions.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Autofit/>
          </a:bodyPr>
          <a:lstStyle/>
          <a:p>
            <a:pPr algn="l"/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Object Literals   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2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746"/>
            <a:ext cx="10515600" cy="514746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&lt;h2&gt;Looping Object Properties&lt;/h2&gt;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'{"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car":null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text = "";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(const x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 += x + ", ";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text;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pPr algn="l"/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Object Literals   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2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753"/>
            <a:ext cx="10515600" cy="514746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for-in loop, use the bracket notation to access the property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&lt;h2&gt;Looping JavaScript Object Values&lt;/h2&gt;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'{"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car":null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}';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text = "";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(const x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text +=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[x] + ", ";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text;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11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pPr algn="l"/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Literals   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2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753"/>
            <a:ext cx="10515600" cy="5147469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'["Ford", "BMW", "Fiat"]’                JSON String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dirty="0"/>
              <a:t>["Ford", "BMW", "Fiat"] 	      JSON array literal</a:t>
            </a:r>
          </a:p>
          <a:p>
            <a:endParaRPr lang="en-US" dirty="0"/>
          </a:p>
          <a:p>
            <a:r>
              <a:rPr lang="en-US" dirty="0"/>
              <a:t>In JSON, array values must be of type string, number, object, array, </a:t>
            </a:r>
            <a:r>
              <a:rPr lang="en-US" dirty="0" err="1"/>
              <a:t>boolean</a:t>
            </a:r>
            <a:r>
              <a:rPr lang="en-US" dirty="0"/>
              <a:t> or </a:t>
            </a:r>
            <a:r>
              <a:rPr lang="en-US" i="1" dirty="0"/>
              <a:t>null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JavaScript, array values can be all of the above, plus any other valid JavaScript expression, including functions, dates, and </a:t>
            </a:r>
            <a:r>
              <a:rPr lang="en-US" i="1" dirty="0"/>
              <a:t>undefined.</a:t>
            </a: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pPr algn="l"/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Literals   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2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753"/>
            <a:ext cx="10515600" cy="5147469"/>
          </a:xfrm>
        </p:spPr>
        <p:txBody>
          <a:bodyPr>
            <a:noAutofit/>
          </a:bodyPr>
          <a:lstStyle/>
          <a:p>
            <a:r>
              <a:rPr lang="en-US" b="1" dirty="0"/>
              <a:t>JavaScript Arrays</a:t>
            </a:r>
          </a:p>
          <a:p>
            <a:r>
              <a:rPr lang="en-US" dirty="0"/>
              <a:t>You can create a JavaScript array from a literal: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&lt;h2&gt;Creating an Array from a Literal&lt;/h2&gt;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["Ford", "BMW", "Fiat"];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9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pPr algn="l"/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lang="en-I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Literals   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2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753"/>
            <a:ext cx="10515600" cy="5147469"/>
          </a:xfrm>
        </p:spPr>
        <p:txBody>
          <a:bodyPr>
            <a:no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&lt;h2&gt;Creating an Array from JSON&lt;/h2&gt;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const </a:t>
            </a:r>
            <a:r>
              <a:rPr lang="en-US" dirty="0" err="1"/>
              <a:t>myJSON</a:t>
            </a:r>
            <a:r>
              <a:rPr lang="en-US" dirty="0"/>
              <a:t> = '["Ford", "BMW", "Fiat"]';</a:t>
            </a:r>
          </a:p>
          <a:p>
            <a:r>
              <a:rPr lang="en-US" dirty="0"/>
              <a:t>const </a:t>
            </a:r>
            <a:r>
              <a:rPr lang="en-US" dirty="0" err="1"/>
              <a:t>myArray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myJSON</a:t>
            </a:r>
            <a:r>
              <a:rPr lang="en-US" dirty="0"/>
              <a:t>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myArray</a:t>
            </a:r>
            <a:r>
              <a:rPr lang="en-US" dirty="0"/>
              <a:t>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1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Accessing Array Values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32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753"/>
            <a:ext cx="10515600" cy="5147469"/>
          </a:xfrm>
        </p:spPr>
        <p:txBody>
          <a:bodyPr>
            <a:no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&lt;h1&gt;Access an Array by Index&lt;/h1&gt;</a:t>
            </a:r>
          </a:p>
          <a:p>
            <a:r>
              <a:rPr lang="en-US" dirty="0"/>
              <a:t>&lt;p id="demo"&gt;&lt;/p&gt;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const </a:t>
            </a:r>
            <a:r>
              <a:rPr lang="en-US" dirty="0" err="1"/>
              <a:t>myJSON</a:t>
            </a:r>
            <a:r>
              <a:rPr lang="en-US" dirty="0"/>
              <a:t> = '["Ford", "BMW", "Fiat"]';</a:t>
            </a:r>
          </a:p>
          <a:p>
            <a:r>
              <a:rPr lang="en-US" dirty="0"/>
              <a:t>const </a:t>
            </a:r>
            <a:r>
              <a:rPr lang="en-US" dirty="0" err="1"/>
              <a:t>myArray</a:t>
            </a:r>
            <a:r>
              <a:rPr lang="en-US" dirty="0"/>
              <a:t>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myJSON</a:t>
            </a:r>
            <a:r>
              <a:rPr lang="en-US" dirty="0"/>
              <a:t>);</a:t>
            </a:r>
          </a:p>
          <a:p>
            <a:r>
              <a:rPr lang="en-US" dirty="0" err="1"/>
              <a:t>document.getElementById</a:t>
            </a:r>
            <a:r>
              <a:rPr lang="en-US" dirty="0"/>
              <a:t>("demo").</a:t>
            </a:r>
            <a:r>
              <a:rPr lang="en-US" dirty="0" err="1"/>
              <a:t>innerHTML</a:t>
            </a:r>
            <a:r>
              <a:rPr lang="en-US" dirty="0"/>
              <a:t> = </a:t>
            </a:r>
            <a:r>
              <a:rPr lang="en-US" dirty="0" err="1"/>
              <a:t>myArray</a:t>
            </a:r>
            <a:r>
              <a:rPr lang="en-US" dirty="0"/>
              <a:t>[0];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4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in Objects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2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753"/>
            <a:ext cx="10515600" cy="5147469"/>
          </a:xfrm>
        </p:spPr>
        <p:txBody>
          <a:bodyPr>
            <a:noAutofit/>
          </a:bodyPr>
          <a:lstStyle/>
          <a:p>
            <a:endParaRPr lang="en-IN" dirty="0"/>
          </a:p>
          <a:p>
            <a:r>
              <a:rPr lang="en-IN" dirty="0"/>
              <a:t>Objects can contain arrays:</a:t>
            </a:r>
          </a:p>
          <a:p>
            <a:r>
              <a:rPr lang="en-US" dirty="0"/>
              <a:t>{</a:t>
            </a:r>
            <a:br>
              <a:rPr lang="en-US" sz="2400" dirty="0"/>
            </a:br>
            <a:r>
              <a:rPr lang="en-US" dirty="0"/>
              <a:t>"</a:t>
            </a:r>
            <a:r>
              <a:rPr lang="en-US" dirty="0" err="1"/>
              <a:t>name":"John</a:t>
            </a:r>
            <a:r>
              <a:rPr lang="en-US" dirty="0"/>
              <a:t>",</a:t>
            </a:r>
            <a:br>
              <a:rPr lang="en-US" sz="2400" dirty="0"/>
            </a:br>
            <a:r>
              <a:rPr lang="en-US" dirty="0"/>
              <a:t>"age":30,</a:t>
            </a:r>
            <a:br>
              <a:rPr lang="en-US" sz="2400" dirty="0"/>
            </a:br>
            <a:r>
              <a:rPr lang="en-US" dirty="0"/>
              <a:t>"cars":["Ford", "BMW", "Fiat"]</a:t>
            </a:r>
            <a:br>
              <a:rPr lang="en-US" sz="2400" dirty="0"/>
            </a:br>
            <a:r>
              <a:rPr lang="en-US" dirty="0"/>
              <a:t>}</a:t>
            </a:r>
          </a:p>
          <a:p>
            <a:r>
              <a:rPr lang="en-US" dirty="0"/>
              <a:t>You access array values by index: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96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in Objects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28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9753"/>
            <a:ext cx="10515600" cy="5147469"/>
          </a:xfrm>
        </p:spPr>
        <p:txBody>
          <a:bodyPr>
            <a:no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&lt;h2&gt;Access Array Values&lt;/h2&gt;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'{"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"cars":["Ford", "BMW", "Fiat"]}';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myJSON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myObj.cars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Example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is a JSON string:</a:t>
            </a:r>
          </a:p>
          <a:p>
            <a:pPr algn="l"/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'{"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name":"John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 "age":30, "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car":null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}'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defines an object with 3 properties: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parse the JSON string with a JavaScript program, you can access the data as an object:</a:t>
            </a: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personName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obj.name;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obj.age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 Before Arrow Function    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32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457"/>
            <a:ext cx="10515600" cy="514746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were introduced in ES6(ECMAScript revision to JS).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allow us to write shorter function syntax: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Arrow: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function()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"Hello World!";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Arrow Function: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() =&gt; {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return "Hello World!";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 Before Arrow Function    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32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457"/>
            <a:ext cx="10515600" cy="5147469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gets shorter!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function has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one statement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statement returns a value,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brackets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the </a:t>
            </a:r>
            <a:r>
              <a:rPr lang="en-US" altLang="en-US" sz="2400" dirty="0">
                <a:solidFill>
                  <a:srgbClr val="DC14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keyword: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Functions Return Value by Default: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hello = () =&gt; </a:t>
            </a:r>
            <a:r>
              <a:rPr lang="en-US" altLang="en-US" sz="24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9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Arrow Function with Parameters   </a:t>
            </a: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32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457"/>
            <a:ext cx="10515600" cy="514746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(a, b) =&gt; a * b;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5);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7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313"/>
            <a:ext cx="10515600" cy="844243"/>
          </a:xfrm>
        </p:spPr>
        <p:txBody>
          <a:bodyPr>
            <a:noAutofit/>
          </a:bodyPr>
          <a:lstStyle/>
          <a:p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Arrow Function with Parameters   </a:t>
            </a:r>
            <a:r>
              <a:rPr lang="en-IN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</a:t>
            </a:r>
            <a:r>
              <a:rPr lang="en-IN" sz="32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❮ Pre</a:t>
            </a:r>
            <a:br>
              <a:rPr lang="en-IN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457"/>
            <a:ext cx="10515600" cy="5147469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 With Parameters: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 "Hello "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if only one parameter, skip the parentheses as well: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 Function Without Parentheses: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 "Hello " 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0799ADF-85A3-6B0C-4EE3-A71592C38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75222098-FE62-0C3B-1317-46488CF70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365750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JavaScript: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Introduction to Scripting languages, Introduction to JavaScript (JS), JS Variables and Constants, JS Variable Scopes, JS Data Types, JS Functions, JS Array, JS Object, JS Events. </a:t>
            </a:r>
          </a:p>
          <a:p>
            <a:pPr algn="just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Advanced JavaScript: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JSON - JSON Create, Key-Value Pair, JSON Access, JSON Array, JS Arrow Functions, JS Callback Functions, https://www.youtube.com/watch?v=i2SPq-nb3NQ JS Promises, JS Async-Await Functions, JS Error Handling. 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AJAX: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Why AJAX, Call HTTP Methods Using AJAX, Data Sending, Data Receiving, AJAX Error Handling. 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 :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Why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How to Use, DOM Manipulation with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Dynamic Content Change with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, UI Design Using </a:t>
            </a:r>
            <a:r>
              <a:rPr lang="en-IN" sz="2400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JQuery</a:t>
            </a:r>
            <a:r>
              <a:rPr lang="en-IN" sz="2400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. TI</a:t>
            </a:r>
            <a:endParaRPr lang="en-US" sz="2400" dirty="0"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EE45-9CBB-46DC-B4A6-BECA0D84EF23}" type="datetime1">
              <a:rPr lang="en-US" smtClean="0"/>
              <a:pPr/>
              <a:t>1/15/2024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63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JS Callback Function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myFirst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myDisplayer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mySecond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myDisplayer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"Goodbye"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myFirst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mySecond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580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JS Callback Function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1"/>
            <a:ext cx="10515600" cy="4351338"/>
          </a:xfrm>
        </p:spPr>
        <p:txBody>
          <a:bodyPr>
            <a:noAutofit/>
          </a:bodyPr>
          <a:lstStyle/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IN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p&gt;The result of the calculation is:&lt;/p&gt;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myDisplayer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(some) {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some;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790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JS Callback Function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1"/>
            <a:ext cx="10515600" cy="4351338"/>
          </a:xfrm>
        </p:spPr>
        <p:txBody>
          <a:bodyPr>
            <a:noAutofit/>
          </a:bodyPr>
          <a:lstStyle/>
          <a:p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myCalculator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(num1, num2) {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let sum = num1 + num2;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myDisplayer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(sum);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myCalculator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5);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658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Callback Function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1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In JavaScript, you can also pass a function as an argument to a function.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function that is passed as an argument inside of another function is called a callback function.</a:t>
            </a:r>
          </a:p>
          <a:p>
            <a:pPr algn="just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/>
              <a:t>A </a:t>
            </a:r>
            <a:r>
              <a:rPr lang="en-US" b="1" dirty="0"/>
              <a:t>callback function</a:t>
            </a:r>
            <a:r>
              <a:rPr lang="en-US" dirty="0"/>
              <a:t> is a function passed into another function as an argument, which is then invoked inside the outer function to complete some kind of routine or action.”</a:t>
            </a:r>
            <a:endParaRPr lang="en-I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Callback Function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1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&lt;body&gt;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&lt;h1&gt;JavaScript Functions&lt;/h1&gt;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&lt;h2&gt;Callback Functions&lt;/h2&gt;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&lt;p&gt;The result of the calculation is:&lt;/p&gt;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&lt;p id="demo"&gt;&lt;/p&gt;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myDisplayer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(something)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something;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myCalculator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(num1, num2,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myCallback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sum = num1 + num2;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myCallback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(sum);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myCalculator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(5, 5,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myDisplayer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  &lt;/script&gt; &lt;/body&gt; &lt;/html&gt;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8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Example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JSON stands for </a:t>
            </a:r>
            <a:r>
              <a:rPr lang="en-IN" b="1" dirty="0"/>
              <a:t>J</a:t>
            </a:r>
            <a:r>
              <a:rPr lang="en-IN" dirty="0"/>
              <a:t>ava</a:t>
            </a:r>
            <a:r>
              <a:rPr lang="en-IN" b="1" dirty="0"/>
              <a:t>S</a:t>
            </a:r>
            <a:r>
              <a:rPr lang="en-IN" dirty="0"/>
              <a:t>cript </a:t>
            </a:r>
            <a:r>
              <a:rPr lang="en-IN" b="1" dirty="0"/>
              <a:t>O</a:t>
            </a:r>
            <a:r>
              <a:rPr lang="en-IN" dirty="0"/>
              <a:t>bject </a:t>
            </a:r>
            <a:r>
              <a:rPr lang="en-IN" b="1" dirty="0"/>
              <a:t>N</a:t>
            </a:r>
            <a:r>
              <a:rPr lang="en-IN" dirty="0"/>
              <a:t>otation</a:t>
            </a:r>
          </a:p>
          <a:p>
            <a:r>
              <a:rPr lang="en-IN" dirty="0"/>
              <a:t>JSON is a lightweight data-interchange format</a:t>
            </a:r>
          </a:p>
          <a:p>
            <a:r>
              <a:rPr lang="en-IN" dirty="0"/>
              <a:t>JSON is plain text written in JavaScript object notation</a:t>
            </a:r>
          </a:p>
          <a:p>
            <a:r>
              <a:rPr lang="en-IN" dirty="0"/>
              <a:t>JSON is used to send data between computers</a:t>
            </a:r>
          </a:p>
          <a:p>
            <a:r>
              <a:rPr lang="en-IN" dirty="0"/>
              <a:t>JSON is language independent </a:t>
            </a:r>
            <a:r>
              <a:rPr lang="en-IN" b="1" dirty="0"/>
              <a:t>*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12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Callback Function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1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output of program?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program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to Use a Callback?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1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 of using a callback function is that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callbacks really shine are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one function has to wait for another function (like waiting for a file to load).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 the result of a previous function call and then execute another function call.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2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with Callback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endParaRPr lang="en-US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1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 &lt;body&gt;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&lt;h1&gt;JavaScript Functions&lt;/h1&gt;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&lt;h2&gt;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with a Callback&lt;/h2&gt;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&lt;p&gt;Wait 3 seconds (3000 milliseconds) for this page to change.&lt;/p&gt;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&lt;h1 id="demo"&gt;&lt;/h1&gt;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3000);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“How r u?";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6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with Callback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eg</a:t>
            </a:r>
            <a:endParaRPr lang="en-US" sz="32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1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&lt;!DOCTYPE 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&lt;html&gt;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&lt;body&gt;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&lt;h1 id="demo"&gt;&lt;/h1&gt;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&lt;script&gt;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/>
              <a:t>setInterval</a:t>
            </a:r>
            <a:r>
              <a:rPr lang="en-US" sz="2400" dirty="0"/>
              <a:t>(</a:t>
            </a:r>
            <a:r>
              <a:rPr lang="en-US" sz="2400" dirty="0" err="1"/>
              <a:t>myFunction</a:t>
            </a:r>
            <a:r>
              <a:rPr lang="en-US" sz="2400" dirty="0"/>
              <a:t>, 1000);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</a:rPr>
              <a:t>function </a:t>
            </a:r>
            <a:r>
              <a:rPr lang="en-US" sz="2400" b="1" dirty="0" err="1">
                <a:solidFill>
                  <a:srgbClr val="FF0000"/>
                </a:solidFill>
              </a:rPr>
              <a:t>myFunction</a:t>
            </a:r>
            <a:r>
              <a:rPr lang="en-US" sz="2400" b="1" dirty="0">
                <a:solidFill>
                  <a:srgbClr val="FF0000"/>
                </a:solidFill>
              </a:rPr>
              <a:t>() {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let d = new Date();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</a:t>
            </a: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=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</a:t>
            </a:r>
            <a:r>
              <a:rPr lang="en-US" sz="2400" dirty="0" err="1"/>
              <a:t>d.getHours</a:t>
            </a:r>
            <a:r>
              <a:rPr lang="en-US" sz="2400" dirty="0"/>
              <a:t>() + ":" 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</a:t>
            </a:r>
            <a:r>
              <a:rPr lang="en-US" sz="2400" dirty="0" err="1"/>
              <a:t>d.getMinutes</a:t>
            </a:r>
            <a:r>
              <a:rPr lang="en-US" sz="2400" dirty="0"/>
              <a:t>() + ":" +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</a:t>
            </a:r>
            <a:r>
              <a:rPr lang="en-US" sz="2400" dirty="0" err="1"/>
              <a:t>d.getSeconds</a:t>
            </a:r>
            <a:r>
              <a:rPr lang="en-US" sz="2400" dirty="0"/>
              <a:t>();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}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&lt;/script&gt;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&lt;/body&gt; &lt;/html&gt;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5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0"/>
            <a:ext cx="10515600" cy="498523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asynchronous programming, JavaScript programs can start long-running tasks, and continue running other tasks in parallel.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asynchronous programmes are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write and difficult to debug.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modern asynchronous JavaScript methods don't use callbacks.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in JavaScript, asynchronous programming is solved using 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instead.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8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426" y="1489305"/>
            <a:ext cx="10515600" cy="4351338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cart={“shoes”, “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Kurti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 “shirt” };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Createorder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(cart, function(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      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altLang="en-US" i="0" u="none" strike="noStrike" cap="none" normalizeH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makePayment</a:t>
            </a:r>
            <a:r>
              <a:rPr kumimoji="0" lang="en-US" altLang="en-US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i="0" u="none" strike="noStrike" cap="none" normalizeH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kumimoji="0" lang="en-US" altLang="en-US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makePayment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callback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createOrder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Createorder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 and then call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makePayment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if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createOrder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never call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MakePayment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double called.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giving control of our program to some other part of the code.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7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61" y="1253331"/>
            <a:ext cx="5842820" cy="4351338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cart={“shoes”, “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Kurti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 “shirt” };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createOrder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(cart, function(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              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altLang="en-US" i="0" u="none" strike="noStrike" cap="none" normalizeH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makePayment</a:t>
            </a:r>
            <a:r>
              <a:rPr kumimoji="0" lang="en-US" altLang="en-US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i="0" u="none" strike="noStrike" cap="none" normalizeH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kumimoji="0" lang="en-US" altLang="en-US" i="0" u="none" strike="noStrike" cap="none" normalizeH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promise=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createOrder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(cart);          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promise.then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makePayment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6C75F9-8817-CA6D-56E1-A4526B7415C4}"/>
              </a:ext>
            </a:extLst>
          </p:cNvPr>
          <p:cNvCxnSpPr/>
          <p:nvPr/>
        </p:nvCxnSpPr>
        <p:spPr>
          <a:xfrm>
            <a:off x="6577781" y="1519084"/>
            <a:ext cx="70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5ED4C93-A404-2F12-09AE-5DF1048C2705}"/>
              </a:ext>
            </a:extLst>
          </p:cNvPr>
          <p:cNvSpPr/>
          <p:nvPr/>
        </p:nvSpPr>
        <p:spPr>
          <a:xfrm>
            <a:off x="7433187" y="973394"/>
            <a:ext cx="4129548" cy="75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callback function 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BC4939-6190-2947-33AE-CBE8B6A0A6D1}"/>
              </a:ext>
            </a:extLst>
          </p:cNvPr>
          <p:cNvCxnSpPr/>
          <p:nvPr/>
        </p:nvCxnSpPr>
        <p:spPr>
          <a:xfrm>
            <a:off x="6430297" y="4399936"/>
            <a:ext cx="70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144932-AE0E-39D2-4FBF-20ACD71B5AE5}"/>
              </a:ext>
            </a:extLst>
          </p:cNvPr>
          <p:cNvSpPr/>
          <p:nvPr/>
        </p:nvSpPr>
        <p:spPr>
          <a:xfrm>
            <a:off x="7285703" y="3854246"/>
            <a:ext cx="4129548" cy="75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Attaching  callback function  to Promise object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0D8216-5D97-BDD3-7ED0-1658A8025032}"/>
              </a:ext>
            </a:extLst>
          </p:cNvPr>
          <p:cNvCxnSpPr/>
          <p:nvPr/>
        </p:nvCxnSpPr>
        <p:spPr>
          <a:xfrm>
            <a:off x="6577781" y="2392824"/>
            <a:ext cx="70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CE173-DD46-762B-A272-572C7CF3C7EE}"/>
              </a:ext>
            </a:extLst>
          </p:cNvPr>
          <p:cNvSpPr/>
          <p:nvPr/>
        </p:nvSpPr>
        <p:spPr>
          <a:xfrm>
            <a:off x="7433187" y="1847134"/>
            <a:ext cx="4129548" cy="75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Createoder API will call when ever it wants ;  trusting on </a:t>
            </a:r>
            <a:r>
              <a:rPr lang="en-US" dirty="0" err="1"/>
              <a:t>createOrder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FB5D32-93D4-C217-86CC-467833AE307A}"/>
              </a:ext>
            </a:extLst>
          </p:cNvPr>
          <p:cNvCxnSpPr/>
          <p:nvPr/>
        </p:nvCxnSpPr>
        <p:spPr>
          <a:xfrm>
            <a:off x="6430297" y="5335635"/>
            <a:ext cx="707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2CE0FB-D68B-0940-EE78-3E2871C74010}"/>
              </a:ext>
            </a:extLst>
          </p:cNvPr>
          <p:cNvSpPr/>
          <p:nvPr/>
        </p:nvSpPr>
        <p:spPr>
          <a:xfrm>
            <a:off x="7285703" y="4753083"/>
            <a:ext cx="4129548" cy="752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data is inside promise object it will call </a:t>
            </a:r>
            <a:r>
              <a:rPr lang="en-US" dirty="0" err="1"/>
              <a:t>CallBack</a:t>
            </a:r>
            <a:r>
              <a:rPr lang="en-US" dirty="0"/>
              <a:t> </a:t>
            </a:r>
            <a:r>
              <a:rPr lang="en-US" dirty="0" err="1"/>
              <a:t>makePayment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39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2C43-3193-1521-5187-3119737C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5B21-2470-B0CC-5AD1-157CDAC8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promise is a returned object to which you attach callbacks, instead of passing callbacks into a function.</a:t>
            </a:r>
          </a:p>
          <a:p>
            <a:endParaRPr lang="en-US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 for some period of time until get value.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object, represents the eventual completion (or failure) of an asynchronous operation and its resulting value.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 promise=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createOrder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(cart);          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promise.then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(function(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makePayment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2" y="1636789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 is an 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produce a single value some time in the future.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promise is successful, it will produce a resolved value,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something goes wrong then it will produce a reason why the promise failed.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possible outcomes here are similar to that of promises in real life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5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Promises  Syntax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BEC9C-6752-8181-82F9-E3684DB1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063" y="1117907"/>
            <a:ext cx="4953000" cy="160540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C4DDF63-BD17-9710-13D3-389E629D2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607" y="3185716"/>
            <a:ext cx="73794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function takes a function as an argument. </a:t>
            </a: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called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executor function.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EEF63-DB8C-E7C0-D373-2346FBAF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063" y="4732191"/>
            <a:ext cx="5473763" cy="188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7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JSON?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FEF9AF-ED7D-7C68-582F-7E54E9148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9754"/>
            <a:ext cx="9624430" cy="4180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JSON format is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syntactically similar to the code for creating JavaScript objects. </a:t>
            </a:r>
          </a:p>
          <a:p>
            <a:pPr algn="just">
              <a:lnSpc>
                <a:spcPct val="100000"/>
              </a:lnSpc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this, a JavaScript program can easily convert JSON data into JavaScript objects.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the format is text only, JSON data can easily be sent between computers, </a:t>
            </a:r>
          </a:p>
          <a:p>
            <a:pPr algn="just">
              <a:lnSpc>
                <a:spcPct val="100000"/>
              </a:lnSpc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used by any programming language.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has a built-in function for converting JSON strings into JavaScript objects: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altLang="en-US" sz="2000" dirty="0">
              <a:solidFill>
                <a:srgbClr val="DC14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DC143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also has a built-in function for converting an object into a JSON string: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642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Promises  Syntax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C4DDF63-BD17-9710-13D3-389E629D2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079" y="808226"/>
            <a:ext cx="999448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executor function takes two arguments, resolve and reject. 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callbacks provided by the JavaScript language. 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promise to be effective, the executor function should call either of the callback functions, resolve or reject.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new Promise() constructor returns a promise object. 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0A0A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executor function needs to handle async operations, the returned promise object should be capable of informing when the execution has been started, completed (resolved) or retuned with error (rejected).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977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Promises  Syntax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4C5D56-2204-7E75-1320-A0323CBF1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974" y="1608733"/>
            <a:ext cx="10319057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promise object has the following internal properties: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This property can have the following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pending: Initially when the executor function starts the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fulfilled: When the promise is resolved.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rejected: When the promise is rejected.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30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Promises  Syntax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45E357-C29C-9B36-12BC-5F378002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states_1">
            <a:extLst>
              <a:ext uri="{FF2B5EF4-FFF2-40B4-BE49-F238E27FC236}">
                <a16:creationId xmlns:a16="http://schemas.microsoft.com/office/drawing/2014/main" id="{8BACE227-CC28-6A99-1F18-DADC7242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83" y="1414463"/>
            <a:ext cx="857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125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Promises  Syntax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4C5D56-2204-7E75-1320-A0323CBF1A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974" y="1177847"/>
            <a:ext cx="10319057" cy="51706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promise object has the following internal properties: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This property can have the following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undefined: Initially when the state value is pending.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value: When resolve(value) is called.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error: When reject(error) is called.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05AFFE-F8E9-F84E-961B-CDFFB43D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3"/>
            <a:ext cx="65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06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Promises 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557F4-CA4E-69BA-8C63-1BF67D90C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9" y="1681034"/>
            <a:ext cx="10515600" cy="4351338"/>
          </a:xfrm>
        </p:spPr>
        <p:txBody>
          <a:bodyPr>
            <a:noAutofit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 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myPromise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 new Promise(function(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myResolve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myReject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"Producing Code" (May take some time)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myResolve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 // when successful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myReject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 // when error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"Consuming Code" (Must wait for a fulfilled Promise)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myPromise.then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function(value) { /* code if successful */ },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function(error) { /* code if some error */ }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fontAlgn="base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Promises :resolved promise reaction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646F52-1C86-AB56-5710-7EC273F88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7" y="1533832"/>
            <a:ext cx="9173497" cy="42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03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 Promises :case of rejection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2B888-6F0C-909C-51AB-A83D4139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5" y="1430595"/>
            <a:ext cx="9409471" cy="494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21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556-EEF8-0B97-0DB4-2DA250C7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Async-Await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F7F2-A04D-E27C-EB26-05CC77B1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Async functions</a:t>
            </a:r>
          </a:p>
          <a:p>
            <a:r>
              <a:rPr lang="en-US" dirty="0"/>
              <a:t>Async always </a:t>
            </a:r>
            <a:r>
              <a:rPr lang="en-US" b="1" dirty="0"/>
              <a:t>returns a promise</a:t>
            </a:r>
          </a:p>
          <a:p>
            <a:r>
              <a:rPr lang="en-US" dirty="0"/>
              <a:t>If it return value then it will be wrapped in Promise and returns it.</a:t>
            </a:r>
          </a:p>
          <a:p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async function </a:t>
            </a:r>
            <a:r>
              <a:rPr lang="en-US" dirty="0" err="1"/>
              <a:t>getdata</a:t>
            </a:r>
            <a:r>
              <a:rPr lang="en-US" dirty="0"/>
              <a:t>(){</a:t>
            </a:r>
          </a:p>
          <a:p>
            <a:r>
              <a:rPr lang="en-US" dirty="0"/>
              <a:t>Return “Namaste”;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data =</a:t>
            </a:r>
            <a:r>
              <a:rPr lang="en-US" dirty="0" err="1"/>
              <a:t>getdata</a:t>
            </a:r>
            <a:r>
              <a:rPr lang="en-US" dirty="0"/>
              <a:t>();</a:t>
            </a:r>
          </a:p>
          <a:p>
            <a:r>
              <a:rPr lang="en-US" dirty="0"/>
              <a:t>Console.log(data);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7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556-EEF8-0B97-0DB4-2DA250C7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Async-Await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9CAA40-5EAC-C92E-EAC1-AF3606D5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1DF0C-4864-68D8-B889-D115422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//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.resolve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(1);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f().then(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1 </a:t>
            </a: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38121A-701A-0444-AC65-A836C116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5071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556-EEF8-0B97-0DB4-2DA250C7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Async-Await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9CAA40-5EAC-C92E-EAC1-AF3606D5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1DF0C-4864-68D8-B889-D115422E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There’s another keyword,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, that works only inside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functions,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syntax: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// works only inside async 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1313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promise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13130"/>
              </a:solidFill>
              <a:effectLst/>
              <a:latin typeface="BlinkMacSystem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keyword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makes JavaScript wait until that promise settles and returns its result.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38121A-701A-0444-AC65-A836C116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3EF636-2577-72F4-CFF6-6AC2F8AF8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 Data</a:t>
            </a:r>
            <a:endParaRPr lang="en-US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FEF9AF-ED7D-7C68-582F-7E54E9148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6187" y="2062897"/>
            <a:ext cx="9397181" cy="1509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storing data, the data has to be a certain format, and regardless of where you choose to store it,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always one of the legal formats.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makes it possible to store JavaScript objects as text</a:t>
            </a:r>
          </a:p>
        </p:txBody>
      </p:sp>
    </p:spTree>
    <p:extLst>
      <p:ext uri="{BB962C8B-B14F-4D97-AF65-F5344CB8AC3E}">
        <p14:creationId xmlns:p14="http://schemas.microsoft.com/office/powerpoint/2010/main" val="27498059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556-EEF8-0B97-0DB4-2DA250C7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Async-Await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9CAA40-5EAC-C92E-EAC1-AF3606D55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2"/>
            <a:ext cx="184731" cy="461665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38121A-701A-0444-AC65-A836C116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7F4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3EF636-2577-72F4-CFF6-6AC2F8AF8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B3406D-75B4-92CF-94AE-5F6055DB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6" y="1421606"/>
            <a:ext cx="7810653" cy="4014788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2689B87-F002-1EAC-A79E-59A46B571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600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59843-DDC3-7A68-477E-F09548167466}"/>
              </a:ext>
            </a:extLst>
          </p:cNvPr>
          <p:cNvSpPr txBox="1"/>
          <p:nvPr/>
        </p:nvSpPr>
        <p:spPr>
          <a:xfrm>
            <a:off x="1825112" y="5710535"/>
            <a:ext cx="9693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function execution “pauses” at the line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(*)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and resumes when the promise settles, with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 becoming its result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So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13130"/>
                </a:solidFill>
                <a:effectLst/>
                <a:latin typeface="BlinkMacSystemFont"/>
              </a:rPr>
              <a:t>the code above shows “done!” in one second.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5530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5556-EEF8-0B97-0DB4-2DA250C7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Async-Await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F7F2-A04D-E27C-EB26-05CC77B1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Async-await combo used to handle promises.</a:t>
            </a:r>
          </a:p>
          <a:p>
            <a:r>
              <a:rPr lang="en-IN" dirty="0"/>
              <a:t>Why?</a:t>
            </a:r>
          </a:p>
          <a:p>
            <a:r>
              <a:rPr lang="en-IN" dirty="0"/>
              <a:t>No need to use .then and .catch</a:t>
            </a:r>
          </a:p>
          <a:p>
            <a:r>
              <a:rPr lang="en-IN" dirty="0"/>
              <a:t>Use await in async function which is promise handler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6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636-37D9-8D3D-2C2C-0FD57514A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244167"/>
            <a:ext cx="10515600" cy="873740"/>
          </a:xfrm>
        </p:spPr>
        <p:txBody>
          <a:bodyPr>
            <a:normAutofit/>
          </a:bodyPr>
          <a:lstStyle/>
          <a:p>
            <a:r>
              <a:rPr lang="en-US" sz="3200" b="1" dirty="0"/>
              <a:t>JS Promises  syntax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4BEC9C-6752-8181-82F9-E3684DB13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5" y="1421289"/>
            <a:ext cx="4953000" cy="11430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6C4DDF63-BD17-9710-13D3-389E629D2F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6065" y="1421289"/>
            <a:ext cx="73794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constructor function takes a function as an argument. </a:t>
            </a: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is called the executor function.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72FAF8-82EA-1CE2-AE3A-6C31A5FAAD88}"/>
              </a:ext>
            </a:extLst>
          </p:cNvPr>
          <p:cNvSpPr txBox="1"/>
          <p:nvPr/>
        </p:nvSpPr>
        <p:spPr>
          <a:xfrm>
            <a:off x="3252019" y="3105835"/>
            <a:ext cx="6504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https://www.freecodecamp.org/news/javascript-promise-tutorial-how-to-resolve-or-reject-promises-in-js/</a:t>
            </a:r>
          </a:p>
        </p:txBody>
      </p:sp>
    </p:spTree>
    <p:extLst>
      <p:ext uri="{BB962C8B-B14F-4D97-AF65-F5344CB8AC3E}">
        <p14:creationId xmlns:p14="http://schemas.microsoft.com/office/powerpoint/2010/main" val="140871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A19E635-F616-07E0-26B9-1CEA45DF6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E5876C-EAB3-DF24-E7DC-117B24B356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9478" y="526278"/>
            <a:ext cx="8733452" cy="55399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a Promise in JavaScript</a:t>
            </a: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 promise, 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an instance object using the Promise constructor function. </a:t>
            </a:r>
          </a:p>
          <a:p>
            <a:pPr>
              <a:lnSpc>
                <a:spcPct val="10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Promise constructor function takes in one parameter. </a:t>
            </a:r>
          </a:p>
          <a:p>
            <a:pPr>
              <a:lnSpc>
                <a:spcPct val="10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A0A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A0A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parameter is a function that defines when to resolve the new promise, and optionally when to reject it.</a:t>
            </a:r>
          </a:p>
          <a:p>
            <a:pPr>
              <a:lnSpc>
                <a:spcPct val="100000"/>
              </a:lnSpc>
            </a:pPr>
            <a:endParaRPr lang="en-US" altLang="en-US" sz="2400" dirty="0">
              <a:solidFill>
                <a:srgbClr val="0A0A2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77A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promise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99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Condition to resolve or reject the promise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8053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 vs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JSON and XML can be used to receive data from a web server.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XML examples both define an employees object, with an array of 3 employees: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Example 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"employees"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:[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{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"Doe"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},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{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"Anna"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},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{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"Peter"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"Jones"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}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634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 vs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employees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/employee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Anna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Smith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/employee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Peter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Jones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400" b="0" i="0" dirty="0" err="1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/employee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/employees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8892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18"/>
            <a:ext cx="10515600" cy="844243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JSON is Better Than 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XML is much more difficult to parse than JSON.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is parsed into a ready-to-use JavaScript object.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u="none" strike="noStrike" cap="none" normalizeH="0" baseline="0" dirty="0">
              <a:ln>
                <a:noFill/>
              </a:ln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AJAX applications, JSON is faster and easier than XML:</a:t>
            </a:r>
          </a:p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XML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an XML document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XML DOM to loop through the document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values and store in variables</a:t>
            </a:r>
          </a:p>
          <a:p>
            <a:pPr algn="l"/>
            <a:r>
              <a:rPr lang="en-IN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JSON</a:t>
            </a:r>
          </a:p>
          <a:p>
            <a:pPr lvl="1"/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 a JSON string</a:t>
            </a:r>
          </a:p>
          <a:p>
            <a:pPr lvl="1"/>
            <a:r>
              <a:rPr lang="en-I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JSON string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5235890-D507-47B6-8704-6524A7939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6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Syntax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JSON syntax is a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 of the JavaScript syntax.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syntax is derived from JavaScript object notation syntax: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in name/value pairs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separated by commas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Curly braces hold objects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brackets hold arrays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99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93E6-50B2-9DCA-AFFF-2AA5CB58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Data - A Name and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37F3-BDBE-DD90-9E8E-57CD8B1BA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data is written as name/value pairs (a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key/value pairs).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name/value pair consists of a field name (in double quotes), followed by a colon, followed by a value: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A52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"John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names require double quotes.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BA75F-0D85-BDAD-E338-14C63DE44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0981"/>
            <a:ext cx="0" cy="63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8ED29E-C937-86CE-DC97-334DD756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435"/>
            <a:ext cx="65" cy="4564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24412B-738F-89CC-B2A5-2255ACB11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7148"/>
            <a:ext cx="0" cy="731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142830" tIns="179331" rIns="-14283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A143403-0902-6C77-0D36-0E579B074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7269"/>
            <a:ext cx="65" cy="548812"/>
          </a:xfrm>
          <a:prstGeom prst="rect">
            <a:avLst/>
          </a:prstGeom>
          <a:solidFill>
            <a:srgbClr val="E7E9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95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5148</Words>
  <Application>Microsoft Office PowerPoint</Application>
  <PresentationFormat>Widescreen</PresentationFormat>
  <Paragraphs>744</Paragraphs>
  <Slides>76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4" baseType="lpstr">
      <vt:lpstr>Arial</vt:lpstr>
      <vt:lpstr>BlinkMacSystemFont</vt:lpstr>
      <vt:lpstr>Calibri</vt:lpstr>
      <vt:lpstr>Calibri Light</vt:lpstr>
      <vt:lpstr>Consolas</vt:lpstr>
      <vt:lpstr>Segoe UI</vt:lpstr>
      <vt:lpstr>Times New Roman</vt:lpstr>
      <vt:lpstr>Office Theme</vt:lpstr>
      <vt:lpstr>JSON</vt:lpstr>
      <vt:lpstr>Contents</vt:lpstr>
      <vt:lpstr>JSON</vt:lpstr>
      <vt:lpstr>JSON Example</vt:lpstr>
      <vt:lpstr>JSON Example</vt:lpstr>
      <vt:lpstr>Why Use JSON?</vt:lpstr>
      <vt:lpstr>Storing Data</vt:lpstr>
      <vt:lpstr> JSON Syntax Rules</vt:lpstr>
      <vt:lpstr> JSON Data - A Name and a Value</vt:lpstr>
      <vt:lpstr>JSON - Evaluates to JavaScript Objects</vt:lpstr>
      <vt:lpstr>JSON Values</vt:lpstr>
      <vt:lpstr>JSON Values</vt:lpstr>
      <vt:lpstr>JavaScript Objects</vt:lpstr>
      <vt:lpstr>JavaScript Objects</vt:lpstr>
      <vt:lpstr>JavaScript Objects</vt:lpstr>
      <vt:lpstr>JSON Data Types</vt:lpstr>
      <vt:lpstr>JSON Data Types</vt:lpstr>
      <vt:lpstr>JSON Data Types</vt:lpstr>
      <vt:lpstr>JSON.parse()</vt:lpstr>
      <vt:lpstr>JSON.parse()</vt:lpstr>
      <vt:lpstr>Array as JSON</vt:lpstr>
      <vt:lpstr>Exceptions</vt:lpstr>
      <vt:lpstr>Exceptions      eg</vt:lpstr>
      <vt:lpstr>Parsing Functions</vt:lpstr>
      <vt:lpstr>Parsing Functions</vt:lpstr>
      <vt:lpstr>   JSON.stringify() ❮ Pre  </vt:lpstr>
      <vt:lpstr>   JSON.stringify() ❮ Pre  </vt:lpstr>
      <vt:lpstr>   JSON.stringify()    eg ❮ Pre  </vt:lpstr>
      <vt:lpstr>   Stringify a JavaScript Array   eg  ❮ Pre  </vt:lpstr>
      <vt:lpstr>   Exceptions: date        eg ❮ Pre  </vt:lpstr>
      <vt:lpstr>   Exceptions: function     eg_func_strconv             eg_func ❮ Pre  </vt:lpstr>
      <vt:lpstr>    JSON Object Literals   EG ❮ Previou  ❮ Pre  </vt:lpstr>
      <vt:lpstr>    JSON Object Literals   EG ❮ Previou  ❮ Pre  </vt:lpstr>
      <vt:lpstr>    JSON Array Literals    ❮ Previou  ❮ Pre  </vt:lpstr>
      <vt:lpstr>    JSON Array Literals    ❮ Previou  ❮ Pre  </vt:lpstr>
      <vt:lpstr>    JSON Array Literals    ❮ Previou  ❮ Pre  </vt:lpstr>
      <vt:lpstr>     Accessing Array Values    ❮ Previou  ❮ Pre  </vt:lpstr>
      <vt:lpstr>     Arrays in Objects    ❮ Previou  ❮ Pre  </vt:lpstr>
      <vt:lpstr>      Arrays in Objects    ❮ Previou  ❮ Pre  </vt:lpstr>
      <vt:lpstr>       JavaScript  Before Arrow Function        ❮ Previou  ❮ Pre  </vt:lpstr>
      <vt:lpstr>       JavaScript  Before Arrow Function        ❮ Previou  ❮ Pre  </vt:lpstr>
      <vt:lpstr>       JavaScript Arrow Function with Parameters   eg     ❮ Previou  ❮ Pre  </vt:lpstr>
      <vt:lpstr>       JavaScript Arrow Function with Parameters   eg     ❮ Previou  ❮ Pre  </vt:lpstr>
      <vt:lpstr>Contents</vt:lpstr>
      <vt:lpstr>Before JS Callback Function  eg</vt:lpstr>
      <vt:lpstr>Before JS Callback Function  eg</vt:lpstr>
      <vt:lpstr>Before JS Callback Function  eg</vt:lpstr>
      <vt:lpstr>JS Callback Function  eg</vt:lpstr>
      <vt:lpstr>JS Callback Function  eg</vt:lpstr>
      <vt:lpstr>JS Callback Function  eg</vt:lpstr>
      <vt:lpstr>When to Use a Callback?</vt:lpstr>
      <vt:lpstr>setTimeout() with Callback eg</vt:lpstr>
      <vt:lpstr>setInterval() with Callback eg</vt:lpstr>
      <vt:lpstr>Callback Alternatives</vt:lpstr>
      <vt:lpstr>Callback Alternatives</vt:lpstr>
      <vt:lpstr>Callback Alternatives</vt:lpstr>
      <vt:lpstr>JS Promise</vt:lpstr>
      <vt:lpstr>JS Promises</vt:lpstr>
      <vt:lpstr>JS Promises  Syntax</vt:lpstr>
      <vt:lpstr>JS Promises  Syntax</vt:lpstr>
      <vt:lpstr>JS Promises  Syntax</vt:lpstr>
      <vt:lpstr>JS Promises  Syntax</vt:lpstr>
      <vt:lpstr>JS Promises  Syntax</vt:lpstr>
      <vt:lpstr>JS Promises  Syntax</vt:lpstr>
      <vt:lpstr>JS Promises :resolved promise reaction</vt:lpstr>
      <vt:lpstr>JS Promises :case of rejection</vt:lpstr>
      <vt:lpstr>Async-Await</vt:lpstr>
      <vt:lpstr>Async-Await</vt:lpstr>
      <vt:lpstr>Async-Await</vt:lpstr>
      <vt:lpstr>Async-Await</vt:lpstr>
      <vt:lpstr>Async-Await</vt:lpstr>
      <vt:lpstr>JS Promises  syntax</vt:lpstr>
      <vt:lpstr>PowerPoint Presentation</vt:lpstr>
      <vt:lpstr>JSON vs XML</vt:lpstr>
      <vt:lpstr>JSON vs XML</vt:lpstr>
      <vt:lpstr>Why JSON is Better Than XML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Salapurkar</dc:creator>
  <cp:lastModifiedBy>Deepali Salapurkar</cp:lastModifiedBy>
  <cp:revision>182</cp:revision>
  <dcterms:created xsi:type="dcterms:W3CDTF">2024-01-08T05:30:43Z</dcterms:created>
  <dcterms:modified xsi:type="dcterms:W3CDTF">2024-01-15T02:14:20Z</dcterms:modified>
</cp:coreProperties>
</file>