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64" r:id="rId5"/>
    <p:sldId id="258" r:id="rId6"/>
    <p:sldId id="259" r:id="rId7"/>
    <p:sldId id="262" r:id="rId8"/>
    <p:sldId id="260" r:id="rId9"/>
    <p:sldId id="327" r:id="rId10"/>
    <p:sldId id="328" r:id="rId11"/>
    <p:sldId id="261" r:id="rId12"/>
    <p:sldId id="263" r:id="rId13"/>
    <p:sldId id="265" r:id="rId14"/>
    <p:sldId id="267" r:id="rId15"/>
    <p:sldId id="268" r:id="rId16"/>
    <p:sldId id="266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86151" autoAdjust="0"/>
  </p:normalViewPr>
  <p:slideViewPr>
    <p:cSldViewPr snapToGrid="0">
      <p:cViewPr varScale="1">
        <p:scale>
          <a:sx n="71" d="100"/>
          <a:sy n="71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7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8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2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4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CECA-16DA-4688-A275-98A699EDEF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0CB-DAB5-41A4-8676-5BD060ED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13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err="1"/>
              <a:t>readyState</a:t>
            </a:r>
            <a:r>
              <a:rPr lang="en-US" sz="2400" b="1" dirty="0"/>
              <a:t> = 2</a:t>
            </a:r>
            <a:r>
              <a:rPr lang="en-US" sz="2400" dirty="0"/>
              <a:t> After you have called send().</a:t>
            </a:r>
          </a:p>
          <a:p>
            <a:pPr algn="just"/>
            <a:r>
              <a:rPr lang="en-US" sz="2400" b="1" dirty="0" err="1"/>
              <a:t>readyState</a:t>
            </a:r>
            <a:r>
              <a:rPr lang="en-US" sz="2400" b="1" dirty="0"/>
              <a:t> = 3</a:t>
            </a:r>
            <a:r>
              <a:rPr lang="en-US" sz="2400" dirty="0"/>
              <a:t> After the browser has established a communication with the server, but before the server has completed the response.</a:t>
            </a:r>
          </a:p>
          <a:p>
            <a:pPr algn="just"/>
            <a:r>
              <a:rPr lang="en-US" sz="2400" b="1" dirty="0" err="1"/>
              <a:t>readyState</a:t>
            </a:r>
            <a:r>
              <a:rPr lang="en-US" sz="2400" b="1" dirty="0"/>
              <a:t> = 4</a:t>
            </a:r>
            <a:r>
              <a:rPr lang="en-US" sz="2400" dirty="0"/>
              <a:t> After the request has been completed, and the response data has been completely received from the server.</a:t>
            </a:r>
          </a:p>
          <a:p>
            <a:r>
              <a:rPr lang="en-US" sz="2400" b="1" dirty="0" err="1"/>
              <a:t>responseText</a:t>
            </a:r>
            <a:endParaRPr lang="en-US" sz="2400" dirty="0"/>
          </a:p>
          <a:p>
            <a:r>
              <a:rPr lang="en-US" sz="2400" dirty="0"/>
              <a:t>Returns the response as a string.</a:t>
            </a: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XMLHttpRequest</a:t>
            </a:r>
            <a:r>
              <a:rPr lang="en-IN" dirty="0"/>
              <a:t> object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543123"/>
              </p:ext>
            </p:extLst>
          </p:nvPr>
        </p:nvGraphicFramePr>
        <p:xfrm>
          <a:off x="739264" y="1828601"/>
          <a:ext cx="10614536" cy="3108960"/>
        </p:xfrm>
        <a:graphic>
          <a:graphicData uri="http://schemas.openxmlformats.org/drawingml/2006/table">
            <a:tbl>
              <a:tblPr/>
              <a:tblGrid>
                <a:gridCol w="3586246">
                  <a:extLst>
                    <a:ext uri="{9D8B030D-6E8A-4147-A177-3AD203B41FA5}">
                      <a16:colId xmlns:a16="http://schemas.microsoft.com/office/drawing/2014/main" val="984263849"/>
                    </a:ext>
                  </a:extLst>
                </a:gridCol>
                <a:gridCol w="7028290">
                  <a:extLst>
                    <a:ext uri="{9D8B030D-6E8A-4147-A177-3AD203B41FA5}">
                      <a16:colId xmlns:a16="http://schemas.microsoft.com/office/drawing/2014/main" val="2596791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3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open(method, URL)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the request specifying get or post method and url.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191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open(method, URL, async)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same as above but specifies asynchronous or not.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27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open(method, URL, async, username, password)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same as above but specifies username and password.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1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send()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sends get request.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7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send(string)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send post request.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9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setRequestHeader(header,value)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adds request headers.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0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305" y="845344"/>
            <a:ext cx="6569009" cy="516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8" y="187657"/>
            <a:ext cx="2463467" cy="5436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62" y="613876"/>
            <a:ext cx="5494496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8" y="665345"/>
            <a:ext cx="4747671" cy="43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809"/>
          </a:xfrm>
        </p:spPr>
        <p:txBody>
          <a:bodyPr>
            <a:normAutofit/>
          </a:bodyPr>
          <a:lstStyle/>
          <a:p>
            <a:r>
              <a:rPr lang="en-US" sz="3200" b="1" dirty="0"/>
              <a:t>Status property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609EB-054F-47A2-D8CD-5CF47FE78560}"/>
              </a:ext>
            </a:extLst>
          </p:cNvPr>
          <p:cNvSpPr txBox="1"/>
          <p:nvPr/>
        </p:nvSpPr>
        <p:spPr>
          <a:xfrm>
            <a:off x="626549" y="1153633"/>
            <a:ext cx="242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1xx: Information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2976AA-2620-76FC-CA66-75FA89F3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95438"/>
              </p:ext>
            </p:extLst>
          </p:nvPr>
        </p:nvGraphicFramePr>
        <p:xfrm>
          <a:off x="455799" y="1792590"/>
          <a:ext cx="5428551" cy="1676400"/>
        </p:xfrm>
        <a:graphic>
          <a:graphicData uri="http://schemas.openxmlformats.org/drawingml/2006/table">
            <a:tbl>
              <a:tblPr/>
              <a:tblGrid>
                <a:gridCol w="2171344">
                  <a:extLst>
                    <a:ext uri="{9D8B030D-6E8A-4147-A177-3AD203B41FA5}">
                      <a16:colId xmlns:a16="http://schemas.microsoft.com/office/drawing/2014/main" val="1594786008"/>
                    </a:ext>
                  </a:extLst>
                </a:gridCol>
                <a:gridCol w="3257207">
                  <a:extLst>
                    <a:ext uri="{9D8B030D-6E8A-4147-A177-3AD203B41FA5}">
                      <a16:colId xmlns:a16="http://schemas.microsoft.com/office/drawing/2014/main" val="750026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Message: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Description: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8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100 Continue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The server has received the request headers, and the client should proceed to send the request body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137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2D14E0-37CD-F4A7-4232-AE1533C10DBE}"/>
              </a:ext>
            </a:extLst>
          </p:cNvPr>
          <p:cNvSpPr txBox="1"/>
          <p:nvPr/>
        </p:nvSpPr>
        <p:spPr>
          <a:xfrm>
            <a:off x="626549" y="3623688"/>
            <a:ext cx="2510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2xx: Successful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8F7E96-A320-2BF3-073E-4CCF97CEA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7040"/>
              </p:ext>
            </p:extLst>
          </p:nvPr>
        </p:nvGraphicFramePr>
        <p:xfrm>
          <a:off x="510847" y="4147718"/>
          <a:ext cx="6100576" cy="2394136"/>
        </p:xfrm>
        <a:graphic>
          <a:graphicData uri="http://schemas.openxmlformats.org/drawingml/2006/table">
            <a:tbl>
              <a:tblPr/>
              <a:tblGrid>
                <a:gridCol w="1760405">
                  <a:extLst>
                    <a:ext uri="{9D8B030D-6E8A-4147-A177-3AD203B41FA5}">
                      <a16:colId xmlns:a16="http://schemas.microsoft.com/office/drawing/2014/main" val="1228846367"/>
                    </a:ext>
                  </a:extLst>
                </a:gridCol>
                <a:gridCol w="4340171">
                  <a:extLst>
                    <a:ext uri="{9D8B030D-6E8A-4147-A177-3AD203B41FA5}">
                      <a16:colId xmlns:a16="http://schemas.microsoft.com/office/drawing/2014/main" val="1118278897"/>
                    </a:ext>
                  </a:extLst>
                </a:gridCol>
              </a:tblGrid>
              <a:tr h="7177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200 OK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 is OK (this is the standard response for successful HTTP requests)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08926"/>
                  </a:ext>
                </a:extLst>
              </a:tr>
              <a:tr h="51587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201 Created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 has been fulfilled, and a new resource is created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19624"/>
                  </a:ext>
                </a:extLst>
              </a:tr>
              <a:tr h="91959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202 Accepted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request has been accepted for processing, but the processing has not been completed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679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0DFDE5-3522-5D85-6567-B24206BE4DB1}"/>
              </a:ext>
            </a:extLst>
          </p:cNvPr>
          <p:cNvSpPr txBox="1"/>
          <p:nvPr/>
        </p:nvSpPr>
        <p:spPr>
          <a:xfrm>
            <a:off x="6749862" y="1275934"/>
            <a:ext cx="242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3xx: Redirection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136B9D-5F2B-3D71-B83E-B732E0C33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24690"/>
              </p:ext>
            </p:extLst>
          </p:nvPr>
        </p:nvGraphicFramePr>
        <p:xfrm>
          <a:off x="6234439" y="1799964"/>
          <a:ext cx="5640201" cy="2103120"/>
        </p:xfrm>
        <a:graphic>
          <a:graphicData uri="http://schemas.openxmlformats.org/drawingml/2006/table">
            <a:tbl>
              <a:tblPr/>
              <a:tblGrid>
                <a:gridCol w="1523142">
                  <a:extLst>
                    <a:ext uri="{9D8B030D-6E8A-4147-A177-3AD203B41FA5}">
                      <a16:colId xmlns:a16="http://schemas.microsoft.com/office/drawing/2014/main" val="2748237401"/>
                    </a:ext>
                  </a:extLst>
                </a:gridCol>
                <a:gridCol w="4117059">
                  <a:extLst>
                    <a:ext uri="{9D8B030D-6E8A-4147-A177-3AD203B41FA5}">
                      <a16:colId xmlns:a16="http://schemas.microsoft.com/office/drawing/2014/main" val="905980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300 Multiple Choices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link list. The user can select a link and go to that location. Maximum five addresses 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4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301 Moved Permanently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requested page has moved to a new URL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9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302 Found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requested page has moved temporarily to a new URL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809"/>
          </a:xfrm>
        </p:spPr>
        <p:txBody>
          <a:bodyPr>
            <a:normAutofit/>
          </a:bodyPr>
          <a:lstStyle/>
          <a:p>
            <a:r>
              <a:rPr lang="en-US" sz="3200" b="1" dirty="0"/>
              <a:t>Status property</a:t>
            </a:r>
            <a:endParaRPr lang="en-IN" sz="32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B2C77B-3C29-813F-D4F7-37E3E14F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28358"/>
              </p:ext>
            </p:extLst>
          </p:nvPr>
        </p:nvGraphicFramePr>
        <p:xfrm>
          <a:off x="314972" y="4278788"/>
          <a:ext cx="6587273" cy="1127760"/>
        </p:xfrm>
        <a:graphic>
          <a:graphicData uri="http://schemas.openxmlformats.org/drawingml/2006/table">
            <a:tbl>
              <a:tblPr/>
              <a:tblGrid>
                <a:gridCol w="1359004">
                  <a:extLst>
                    <a:ext uri="{9D8B030D-6E8A-4147-A177-3AD203B41FA5}">
                      <a16:colId xmlns:a16="http://schemas.microsoft.com/office/drawing/2014/main" val="2519600494"/>
                    </a:ext>
                  </a:extLst>
                </a:gridCol>
                <a:gridCol w="5228269">
                  <a:extLst>
                    <a:ext uri="{9D8B030D-6E8A-4147-A177-3AD203B41FA5}">
                      <a16:colId xmlns:a16="http://schemas.microsoft.com/office/drawing/2014/main" val="283770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Message: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85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400 Bad Request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request cannot be fulfilled due to bad syntax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21742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83985D06-47C7-F955-09A3-838EB35D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72" y="3429000"/>
            <a:ext cx="4581064" cy="825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4xx: Client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6FF4C-B9F7-003D-248C-6D66EC92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25865"/>
              </p:ext>
            </p:extLst>
          </p:nvPr>
        </p:nvGraphicFramePr>
        <p:xfrm>
          <a:off x="314972" y="5442112"/>
          <a:ext cx="6262809" cy="1402080"/>
        </p:xfrm>
        <a:graphic>
          <a:graphicData uri="http://schemas.openxmlformats.org/drawingml/2006/table">
            <a:tbl>
              <a:tblPr/>
              <a:tblGrid>
                <a:gridCol w="1218860">
                  <a:extLst>
                    <a:ext uri="{9D8B030D-6E8A-4147-A177-3AD203B41FA5}">
                      <a16:colId xmlns:a16="http://schemas.microsoft.com/office/drawing/2014/main" val="3533881836"/>
                    </a:ext>
                  </a:extLst>
                </a:gridCol>
                <a:gridCol w="5043949">
                  <a:extLst>
                    <a:ext uri="{9D8B030D-6E8A-4147-A177-3AD203B41FA5}">
                      <a16:colId xmlns:a16="http://schemas.microsoft.com/office/drawing/2014/main" val="1198991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403 Forbidden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request was a legal request, but the server is refusing to respond to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404 Not Found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requested page could not be found but may be available again in the future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97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A953E-8528-D5BD-92D1-B2EC6165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77931"/>
              </p:ext>
            </p:extLst>
          </p:nvPr>
        </p:nvGraphicFramePr>
        <p:xfrm>
          <a:off x="3716594" y="1345166"/>
          <a:ext cx="8131108" cy="1828800"/>
        </p:xfrm>
        <a:graphic>
          <a:graphicData uri="http://schemas.openxmlformats.org/drawingml/2006/table">
            <a:tbl>
              <a:tblPr/>
              <a:tblGrid>
                <a:gridCol w="1622322">
                  <a:extLst>
                    <a:ext uri="{9D8B030D-6E8A-4147-A177-3AD203B41FA5}">
                      <a16:colId xmlns:a16="http://schemas.microsoft.com/office/drawing/2014/main" val="1393581079"/>
                    </a:ext>
                  </a:extLst>
                </a:gridCol>
                <a:gridCol w="6508786">
                  <a:extLst>
                    <a:ext uri="{9D8B030D-6E8A-4147-A177-3AD203B41FA5}">
                      <a16:colId xmlns:a16="http://schemas.microsoft.com/office/drawing/2014/main" val="2645324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Message: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8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500 Internal Server Error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generic error message, given when no more specific message is suitable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7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501 Not Implemented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server either does not recognize the request method, or it lacks the ability to fulfill the 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22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2D3C6E-C04B-9708-41CD-010AA9EA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963" y="263072"/>
            <a:ext cx="3238960" cy="825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5xx: Server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AAD-048F-A1F3-5351-B298A94C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61D401E8-7F79-6465-BC34-A787054A63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07" y="1976285"/>
            <a:ext cx="6578856" cy="40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8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How AJAX 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039" y="1271588"/>
            <a:ext cx="6257925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36575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Introduction to Scripting languages, Introduction to JavaScript (JS), JS Variables and Constants, JS Variable Scopes, JS Data Types, JS Functions, JS Array, JS Object, JS Events.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Advanced 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JSON - JSON Create, Key-Value Pair, JSON Access, JSON Array, JS Arrow Functions, JS Callback Functions, JS Promises, JS Async-Await Functions, JS Error Handling. 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AJAX: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Why AJAX, Call HTTP Methods Using AJAX, Data Sending, Data Receiving, AJAX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 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Why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How to Use, DOM Manipulation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Dynamic Content Change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UI Design Using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. TI</a:t>
            </a:r>
            <a:endParaRPr lang="en-US" sz="24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E45-9CBB-46DC-B4A6-BECA0D84EF23}" type="datetime1">
              <a:rPr lang="en-US" smtClean="0"/>
              <a:pPr/>
              <a:t>2/10/2025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10" y="1705436"/>
            <a:ext cx="7864522" cy="2339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7" y="3885939"/>
            <a:ext cx="6226080" cy="218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4991F-E911-77CD-ECB0-02930F66F431}"/>
              </a:ext>
            </a:extLst>
          </p:cNvPr>
          <p:cNvSpPr txBox="1"/>
          <p:nvPr/>
        </p:nvSpPr>
        <p:spPr>
          <a:xfrm>
            <a:off x="1397409" y="5902316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is a technique for accessing  a web page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from web servers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56" y="499124"/>
            <a:ext cx="5304607" cy="320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48" y="404636"/>
            <a:ext cx="5829805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91" y="354793"/>
            <a:ext cx="10882323" cy="52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4" y="131693"/>
            <a:ext cx="11140163" cy="5521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48" y="3920333"/>
            <a:ext cx="1856203" cy="1733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4" y="262709"/>
            <a:ext cx="10874804" cy="55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the difference between synchronous and asynchronous requests?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391" y="129117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Synchronous request blocks the user until a response is retrieved whereas asynchronous doesn't block the user.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Synchronous Request                                                                               </a:t>
            </a:r>
            <a:r>
              <a:rPr lang="en-IN" sz="2000" dirty="0">
                <a:solidFill>
                  <a:srgbClr val="FF0000"/>
                </a:solidFill>
              </a:rPr>
              <a:t>Asynchronous Request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84405" y="37259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3076" name="Picture 4" descr="synchronous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1" y="2181984"/>
            <a:ext cx="4667250" cy="36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synchronous 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46" y="2109532"/>
            <a:ext cx="4667250" cy="353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53" y="1789142"/>
            <a:ext cx="4179074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servers asynchronously.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data in the background to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requests data from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data from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updates data without reloading the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67460"/>
              </p:ext>
            </p:extLst>
          </p:nvPr>
        </p:nvGraphicFramePr>
        <p:xfrm>
          <a:off x="5017274" y="1563232"/>
          <a:ext cx="6623436" cy="4004933"/>
        </p:xfrm>
        <a:graphic>
          <a:graphicData uri="http://schemas.openxmlformats.org/drawingml/2006/table">
            <a:tbl>
              <a:tblPr/>
              <a:tblGrid>
                <a:gridCol w="1685676">
                  <a:extLst>
                    <a:ext uri="{9D8B030D-6E8A-4147-A177-3AD203B41FA5}">
                      <a16:colId xmlns:a16="http://schemas.microsoft.com/office/drawing/2014/main" val="320885067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539647120"/>
                    </a:ext>
                  </a:extLst>
                </a:gridCol>
              </a:tblGrid>
              <a:tr h="30933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Property</a:t>
                      </a:r>
                    </a:p>
                  </a:txBody>
                  <a:tcPr marL="61867" marR="61867" marT="61867" marB="61867">
                    <a:lnL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1867" marR="61867" marT="61867" marB="61867">
                    <a:lnL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52144"/>
                  </a:ext>
                </a:extLst>
              </a:tr>
              <a:tr h="8248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onReadyStateChange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whenever readystate attribute changes. It must not be used with synchronous requests.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65604"/>
                  </a:ext>
                </a:extLst>
              </a:tr>
              <a:tr h="14292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readyState</a:t>
                      </a:r>
                      <a:endParaRPr lang="en-IN" sz="12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the state of the request. It ranges from 0 to 4.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UNOPENED open() is not called.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OPENED open is called but send() is not called.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HEADERS_RECEIVED send() is called, and headers and status are available.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LOADING Downloading data;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responseText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holds the data.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DONE The operation is completed fully.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503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reponseText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response as text.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97952"/>
                  </a:ext>
                </a:extLst>
              </a:tr>
              <a:tr h="8927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responseXML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response as XML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7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3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/>
              <a:t>onreadystatechange</a:t>
            </a:r>
            <a:endParaRPr lang="en-US" sz="2400" b="1" dirty="0"/>
          </a:p>
          <a:p>
            <a:pPr lvl="1" algn="just"/>
            <a:r>
              <a:rPr lang="en-US" sz="2000" dirty="0"/>
              <a:t>An event handler for an event that fires at every state change.</a:t>
            </a:r>
          </a:p>
          <a:p>
            <a:pPr algn="just"/>
            <a:r>
              <a:rPr lang="en-US" sz="2400" b="1" dirty="0" err="1"/>
              <a:t>readyState</a:t>
            </a:r>
            <a:endParaRPr lang="en-US" sz="24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 err="1"/>
              <a:t>readyState</a:t>
            </a:r>
            <a:r>
              <a:rPr lang="en-US" sz="2000" dirty="0"/>
              <a:t> property defines the current state of the </a:t>
            </a:r>
            <a:r>
              <a:rPr lang="en-US" sz="2000" dirty="0" err="1"/>
              <a:t>XMLHttpRequest</a:t>
            </a:r>
            <a:r>
              <a:rPr lang="en-US" sz="2000" dirty="0"/>
              <a:t> object.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sz="2000" b="1" dirty="0" err="1"/>
              <a:t>readyState</a:t>
            </a:r>
            <a:r>
              <a:rPr lang="en-US" sz="2000" b="1" dirty="0"/>
              <a:t> = 0</a:t>
            </a:r>
            <a:r>
              <a:rPr lang="en-US" sz="2000" dirty="0"/>
              <a:t> After you have created the </a:t>
            </a:r>
            <a:r>
              <a:rPr lang="en-US" sz="2000" dirty="0" err="1"/>
              <a:t>XMLHttpRequest</a:t>
            </a:r>
            <a:r>
              <a:rPr lang="en-US" sz="2000" dirty="0"/>
              <a:t> object, but before you have called the open() method.</a:t>
            </a:r>
          </a:p>
          <a:p>
            <a:pPr algn="just"/>
            <a:r>
              <a:rPr lang="en-US" sz="2000" b="1" dirty="0" err="1"/>
              <a:t>readyState</a:t>
            </a:r>
            <a:r>
              <a:rPr lang="en-US" sz="2000" b="1" dirty="0"/>
              <a:t> = 1</a:t>
            </a:r>
            <a:r>
              <a:rPr lang="en-US" sz="2000" dirty="0"/>
              <a:t> After you have called the open() method, but before you have called send().</a:t>
            </a:r>
          </a:p>
          <a:p>
            <a:pPr lvl="1" algn="just">
              <a:buNone/>
            </a:pPr>
            <a:endParaRPr lang="en-US" sz="2000" dirty="0"/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775</Words>
  <Application>Microsoft Office PowerPoint</Application>
  <PresentationFormat>Widescreen</PresentationFormat>
  <Paragraphs>101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inter-bold</vt:lpstr>
      <vt:lpstr>inter-regular</vt:lpstr>
      <vt:lpstr>Segoe UI</vt:lpstr>
      <vt:lpstr>Times New Roman</vt:lpstr>
      <vt:lpstr>Times New Roman</vt:lpstr>
      <vt:lpstr>Verdana</vt:lpstr>
      <vt:lpstr>Office Theme</vt:lpstr>
      <vt:lpstr>AJAX</vt:lpstr>
      <vt:lpstr>Contents</vt:lpstr>
      <vt:lpstr>What is it??</vt:lpstr>
      <vt:lpstr>PowerPoint Presentation</vt:lpstr>
      <vt:lpstr>PowerPoint Presentation</vt:lpstr>
      <vt:lpstr>PowerPoint Presentation</vt:lpstr>
      <vt:lpstr>What is the difference between synchronous and asynchronous requests? </vt:lpstr>
      <vt:lpstr>What is the purpose of XMLHttpRequest?</vt:lpstr>
      <vt:lpstr>XMLHttpRequest Properties</vt:lpstr>
      <vt:lpstr>XMLHttpRequest Properties</vt:lpstr>
      <vt:lpstr>Methods of XMLHttpRequest object</vt:lpstr>
      <vt:lpstr>PowerPoint Presentation</vt:lpstr>
      <vt:lpstr>PowerPoint Presentation</vt:lpstr>
      <vt:lpstr>Status property</vt:lpstr>
      <vt:lpstr>Status property</vt:lpstr>
      <vt:lpstr>PowerPoint Presentation</vt:lpstr>
      <vt:lpstr>How AJAX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Rachna</dc:creator>
  <cp:lastModifiedBy>Deepali Salapurkar</cp:lastModifiedBy>
  <cp:revision>24</cp:revision>
  <dcterms:created xsi:type="dcterms:W3CDTF">2022-02-01T05:17:06Z</dcterms:created>
  <dcterms:modified xsi:type="dcterms:W3CDTF">2025-02-10T15:18:25Z</dcterms:modified>
</cp:coreProperties>
</file>