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85" r:id="rId3"/>
    <p:sldId id="260" r:id="rId4"/>
    <p:sldId id="261" r:id="rId5"/>
    <p:sldId id="286" r:id="rId6"/>
    <p:sldId id="290" r:id="rId7"/>
    <p:sldId id="287" r:id="rId8"/>
    <p:sldId id="288" r:id="rId9"/>
    <p:sldId id="289" r:id="rId10"/>
    <p:sldId id="278" r:id="rId11"/>
  </p:sldIdLst>
  <p:sldSz cx="9144000" cy="5143500" type="screen16x9"/>
  <p:notesSz cx="6858000" cy="9144000"/>
  <p:embeddedFontLst>
    <p:embeddedFont>
      <p:font typeface="Encode Sans Semi Condensed SemiBold" charset="0"/>
      <p:regular r:id="rId13"/>
      <p:bold r:id="rId14"/>
    </p:embeddedFont>
    <p:embeddedFont>
      <p:font typeface="Franklin Gothic Medium" pitchFamily="34" charset="0"/>
      <p:regular r:id="rId15"/>
      <p:italic r:id="rId16"/>
    </p:embeddedFont>
    <p:embeddedFont>
      <p:font typeface="Encode Sans Semi Condensed Light" charset="0"/>
      <p:regular r:id="rId17"/>
      <p:bold r:id="rId18"/>
    </p:embeddedFont>
    <p:embeddedFont>
      <p:font typeface="Encode Sans Semi Condensed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76FD93A-D6A9-4170-B629-3433E514DD3A}">
  <a:tblStyle styleId="{576FD93A-D6A9-4170-B629-3433E514DD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68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27" name="Google Shape;27;p4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30" name="Google Shape;30;p4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4209475" y="728032"/>
            <a:ext cx="725100" cy="725100"/>
          </a:xfrm>
          <a:prstGeom prst="rect">
            <a:avLst/>
          </a:prstGeom>
          <a:gradFill>
            <a:gsLst>
              <a:gs pos="0">
                <a:srgbClr val="4F5876"/>
              </a:gs>
              <a:gs pos="100000">
                <a:srgbClr val="1D1F25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262175" y="1553800"/>
            <a:ext cx="6619800" cy="20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⊳"/>
              <a:defRPr sz="3000"/>
            </a:lvl1pPr>
            <a:lvl2pPr marL="91440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2pPr>
            <a:lvl3pPr marL="137160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3pPr>
            <a:lvl4pPr marL="182880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4pPr>
            <a:lvl5pPr marL="228600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5pPr>
            <a:lvl6pPr marL="274320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6pPr>
            <a:lvl7pPr marL="320040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7pPr>
            <a:lvl8pPr marL="365760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9pPr>
          </a:lstStyle>
          <a:p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4209450" y="855225"/>
            <a:ext cx="725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sz="6000" b="1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432930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>
                <a:solidFill>
                  <a:schemeClr val="accent2"/>
                </a:solidFill>
              </a:defRPr>
            </a:lvl1pPr>
            <a:lvl2pPr lvl="1" algn="ctr">
              <a:buNone/>
              <a:defRPr>
                <a:solidFill>
                  <a:schemeClr val="accent2"/>
                </a:solidFill>
              </a:defRPr>
            </a:lvl2pPr>
            <a:lvl3pPr lvl="2" algn="ctr">
              <a:buNone/>
              <a:defRPr>
                <a:solidFill>
                  <a:schemeClr val="accent2"/>
                </a:solidFill>
              </a:defRPr>
            </a:lvl3pPr>
            <a:lvl4pPr lvl="3" algn="ctr">
              <a:buNone/>
              <a:defRPr>
                <a:solidFill>
                  <a:schemeClr val="accent2"/>
                </a:solidFill>
              </a:defRPr>
            </a:lvl4pPr>
            <a:lvl5pPr lvl="4" algn="ctr">
              <a:buNone/>
              <a:defRPr>
                <a:solidFill>
                  <a:schemeClr val="accent2"/>
                </a:solidFill>
              </a:defRPr>
            </a:lvl5pPr>
            <a:lvl6pPr lvl="5" algn="ctr">
              <a:buNone/>
              <a:defRPr>
                <a:solidFill>
                  <a:schemeClr val="accent2"/>
                </a:solidFill>
              </a:defRPr>
            </a:lvl6pPr>
            <a:lvl7pPr lvl="6" algn="ctr">
              <a:buNone/>
              <a:defRPr>
                <a:solidFill>
                  <a:schemeClr val="accent2"/>
                </a:solidFill>
              </a:defRPr>
            </a:lvl7pPr>
            <a:lvl8pPr lvl="7" algn="ctr">
              <a:buNone/>
              <a:defRPr>
                <a:solidFill>
                  <a:schemeClr val="accent2"/>
                </a:solidFill>
              </a:defRPr>
            </a:lvl8pPr>
            <a:lvl9pPr lvl="8" algn="ctr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0" y="1111504"/>
            <a:ext cx="9144000" cy="10043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Car Price Prediction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Google Shape;161;p15">
            <a:extLst>
              <a:ext uri="{FF2B5EF4-FFF2-40B4-BE49-F238E27FC236}">
                <a16:creationId xmlns:a16="http://schemas.microsoft.com/office/drawing/2014/main" xmlns="" id="{36776F3F-FAB0-4756-B9AA-D09D738E2B81}"/>
              </a:ext>
            </a:extLst>
          </p:cNvPr>
          <p:cNvSpPr txBox="1">
            <a:spLocks/>
          </p:cNvSpPr>
          <p:nvPr/>
        </p:nvSpPr>
        <p:spPr>
          <a:xfrm>
            <a:off x="765544" y="2297560"/>
            <a:ext cx="5178056" cy="20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IN" sz="20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CHENNUPATI SAI REVANTH	BT17GCS152</a:t>
            </a:r>
          </a:p>
          <a:p>
            <a:pPr>
              <a:spcBef>
                <a:spcPts val="600"/>
              </a:spcBef>
            </a:pPr>
            <a:r>
              <a:rPr lang="en-IN" sz="20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EAGALA RAKESH		BT17GCS025</a:t>
            </a:r>
          </a:p>
          <a:p>
            <a:pPr>
              <a:spcBef>
                <a:spcPts val="600"/>
              </a:spcBef>
            </a:pPr>
            <a:r>
              <a:rPr lang="en-IN" sz="2000" dirty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PARA HITESH			BT17GCS154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374" name="Google Shape;374;p33"/>
          <p:cNvGrpSpPr/>
          <p:nvPr/>
        </p:nvGrpSpPr>
        <p:grpSpPr>
          <a:xfrm>
            <a:off x="2374163" y="2163505"/>
            <a:ext cx="4395686" cy="816480"/>
            <a:chOff x="0" y="1715400"/>
            <a:chExt cx="4395686" cy="816480"/>
          </a:xfrm>
        </p:grpSpPr>
        <p:sp>
          <p:nvSpPr>
            <p:cNvPr id="375" name="Google Shape;375;p33"/>
            <p:cNvSpPr/>
            <p:nvPr/>
          </p:nvSpPr>
          <p:spPr>
            <a:xfrm rot="5400000">
              <a:off x="3486236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rot="10800000" flipH="1">
              <a:off x="3189575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rot="-5400000" flipH="1">
              <a:off x="292350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rot="10800000">
              <a:off x="278211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rot="10800000" flipH="1">
              <a:off x="281975" y="1715400"/>
              <a:ext cx="3840000" cy="565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33"/>
          <p:cNvSpPr txBox="1">
            <a:spLocks noGrp="1"/>
          </p:cNvSpPr>
          <p:nvPr>
            <p:ph type="ctrTitle" idx="4294967295"/>
          </p:nvPr>
        </p:nvSpPr>
        <p:spPr>
          <a:xfrm>
            <a:off x="802525" y="1165450"/>
            <a:ext cx="7539000" cy="77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382" name="Google Shape;382;p33"/>
          <p:cNvSpPr txBox="1"/>
          <p:nvPr/>
        </p:nvSpPr>
        <p:spPr>
          <a:xfrm>
            <a:off x="2665875" y="2163500"/>
            <a:ext cx="38256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Any questions?</a:t>
            </a: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545B7E-E025-4A1A-8A9F-150A679B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700" y="267018"/>
            <a:ext cx="6840600" cy="895800"/>
          </a:xfrm>
        </p:spPr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8E267A-F3FD-4D4C-ACF8-E9D6D2323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Encode Sans Semi Condensed SemiBold" panose="00000706000000000000" charset="0"/>
              </a:rPr>
              <a:t>Objective &amp; Motivation</a:t>
            </a:r>
          </a:p>
          <a:p>
            <a:pPr marL="5334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Encode Sans Semi Condensed SemiBold" panose="00000706000000000000" charset="0"/>
              </a:rPr>
              <a:t>Summary of Mid-Sem 1</a:t>
            </a:r>
          </a:p>
          <a:p>
            <a:pPr marL="5334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Encode Sans Semi Condensed SemiBold" panose="00000706000000000000" charset="0"/>
              </a:rPr>
              <a:t>Methodology</a:t>
            </a:r>
          </a:p>
          <a:p>
            <a:pPr marL="5334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Encode Sans Semi Condensed SemiBold" panose="00000706000000000000" charset="0"/>
              </a:rPr>
              <a:t>Results</a:t>
            </a:r>
          </a:p>
          <a:p>
            <a:pPr marL="5334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Encode Sans Semi Condensed SemiBold" panose="00000706000000000000" charset="0"/>
              </a:rPr>
              <a:t>Analysis</a:t>
            </a:r>
          </a:p>
          <a:p>
            <a:pPr marL="5334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Encode Sans Semi Condensed SemiBold" panose="00000706000000000000" charset="0"/>
              </a:rPr>
              <a:t>Future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C22E48-A398-4E92-A22A-5565B89565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35009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body" idx="1"/>
          </p:nvPr>
        </p:nvSpPr>
        <p:spPr>
          <a:xfrm>
            <a:off x="723014" y="1105787"/>
            <a:ext cx="7772400" cy="29133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bg1"/>
                </a:solidFill>
                <a:latin typeface="Encode Sans Semi Condensed" panose="020B0604020202020204" charset="0"/>
              </a:rPr>
              <a:t>Goal: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Encode Sans Semi Condensed" panose="020B0604020202020204" charset="0"/>
              </a:rPr>
              <a:t>Our Goal is to design a working model which can predict the prices of second-hand cars based on user inputs.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latin typeface="Encode Sans Semi Condensed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bg1"/>
                </a:solidFill>
                <a:latin typeface="Encode Sans Semi Condensed" panose="020B0604020202020204" charset="0"/>
              </a:rPr>
              <a:t>Motivation: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Encode Sans Semi Condensed" panose="020B0604020202020204" charset="0"/>
              </a:rPr>
              <a:t>Lots of people in market ask for personal details when we want to check the second-hand price of our car. So our Model can predict their prices without compromising on the User’s Privacy and Data Integrity</a:t>
            </a:r>
            <a:endParaRPr sz="2000" dirty="0">
              <a:latin typeface="Encode Sans Semi Condensed" panose="020B0604020202020204" charset="0"/>
            </a:endParaRPr>
          </a:p>
        </p:txBody>
      </p:sp>
      <p:sp>
        <p:nvSpPr>
          <p:cNvPr id="162" name="Google Shape;162;p15"/>
          <p:cNvSpPr txBox="1">
            <a:spLocks noGrp="1"/>
          </p:cNvSpPr>
          <p:nvPr>
            <p:ph type="sldNum" idx="12"/>
          </p:nvPr>
        </p:nvSpPr>
        <p:spPr>
          <a:xfrm>
            <a:off x="432930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of Mid-Sem 1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⊳"/>
            </a:pPr>
            <a:r>
              <a:rPr lang="en-IN" sz="1800" dirty="0">
                <a:solidFill>
                  <a:schemeClr val="tx1">
                    <a:lumMod val="50000"/>
                  </a:schemeClr>
                </a:solidFill>
              </a:rPr>
              <a:t>We read three research papers(Shalini Goyal, Panwar Abish Ali, Encs </a:t>
            </a:r>
            <a:r>
              <a:rPr lang="en-IN" sz="1800" dirty="0" err="1">
                <a:solidFill>
                  <a:schemeClr val="tx1">
                    <a:lumMod val="50000"/>
                  </a:schemeClr>
                </a:solidFill>
              </a:rPr>
              <a:t>Gokce</a:t>
            </a:r>
            <a:r>
              <a:rPr lang="en-IN" sz="1800" dirty="0" smtClean="0">
                <a:solidFill>
                  <a:schemeClr val="tx1">
                    <a:lumMod val="50000"/>
                  </a:schemeClr>
                </a:solidFill>
              </a:rPr>
              <a:t>).</a:t>
            </a:r>
          </a:p>
          <a:p>
            <a:pPr lvl="0"/>
            <a:r>
              <a:rPr lang="en-IN" sz="1800" dirty="0" smtClean="0"/>
              <a:t>According to Literature review we found that regression techniques like XGBoost, Linear regression and Random forest regression will give better accuracy and least errors</a:t>
            </a:r>
            <a:r>
              <a:rPr lang="en-IN" sz="1800" dirty="0" smtClean="0"/>
              <a:t>.</a:t>
            </a:r>
          </a:p>
          <a:p>
            <a:pPr lvl="0"/>
            <a:r>
              <a:rPr lang="en-IN" sz="1800" dirty="0" smtClean="0"/>
              <a:t>We integrated the model with Flask and HTML</a:t>
            </a:r>
            <a:endParaRPr lang="en-IN" sz="1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4449E5-E2F3-45DB-8C15-D1420CBD5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227" y="1684935"/>
            <a:ext cx="8020723" cy="3458390"/>
          </a:xfrm>
        </p:spPr>
        <p:txBody>
          <a:bodyPr/>
          <a:lstStyle/>
          <a:p>
            <a:pPr marL="76200" indent="0"/>
            <a:r>
              <a:rPr lang="en-IN" sz="1800" dirty="0" smtClean="0"/>
              <a:t>We took dataset from famous second-hand car selling website “Car </a:t>
            </a:r>
            <a:r>
              <a:rPr lang="en-IN" sz="1800" dirty="0" err="1" smtClean="0"/>
              <a:t>Dekho</a:t>
            </a:r>
            <a:r>
              <a:rPr lang="en-IN" sz="1800" dirty="0" smtClean="0"/>
              <a:t>” to use in our project. And it has feature like Present price, selling price, Odometer readings etc.</a:t>
            </a:r>
          </a:p>
          <a:p>
            <a:pPr marL="76200" indent="0"/>
            <a:r>
              <a:rPr lang="en-IN" sz="1800" dirty="0" smtClean="0"/>
              <a:t>We exploring the data and filling the null values and performing some data proposing techniques like one hot encoding technique to convert categorical variables to </a:t>
            </a:r>
            <a:r>
              <a:rPr lang="en-IN" sz="1800" dirty="0" smtClean="0"/>
              <a:t>numerical</a:t>
            </a:r>
          </a:p>
          <a:p>
            <a:r>
              <a:rPr lang="en-IN" sz="1800" dirty="0" smtClean="0"/>
              <a:t>The algorithms we are going to use </a:t>
            </a:r>
            <a:r>
              <a:rPr lang="en-IN" sz="1800" dirty="0" smtClean="0"/>
              <a:t>are Random Forest and Linear Regression and comparing their error rates.</a:t>
            </a:r>
            <a:endParaRPr lang="en-IN" sz="1800" dirty="0" smtClean="0"/>
          </a:p>
          <a:p>
            <a:pPr marL="76200" indent="0"/>
            <a:endParaRPr lang="en-IN" sz="1800" dirty="0">
              <a:solidFill>
                <a:schemeClr val="tx1">
                  <a:lumMod val="50000"/>
                </a:schemeClr>
              </a:solidFill>
              <a:latin typeface="Encode Sans Semi Condensed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5D46A9-9202-4CDD-86C4-63ADE12777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METHODLOGYS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3692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6F083-BFBE-4BCD-BCB6-E328C621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METHODLOGYS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ACB584-E5D1-49F9-85EF-8EA940B6F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976" y="1547524"/>
            <a:ext cx="8506047" cy="35959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000" dirty="0" smtClean="0"/>
              <a:t>we </a:t>
            </a:r>
            <a:r>
              <a:rPr lang="en-IN" sz="2000" dirty="0" smtClean="0"/>
              <a:t>use sklearn library to implement Random Forest Regressor and we use Randomized Search CV </a:t>
            </a:r>
            <a:r>
              <a:rPr lang="en-IN" sz="2000" dirty="0" smtClean="0"/>
              <a:t> with 3 fold cross validation for </a:t>
            </a:r>
            <a:r>
              <a:rPr lang="en-IN" sz="2000" dirty="0" smtClean="0"/>
              <a:t>hyper parameter tuning</a:t>
            </a:r>
            <a:r>
              <a:rPr lang="en-IN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IN" sz="2000" dirty="0" smtClean="0"/>
              <a:t>we use stats models to create linear regression model and it also </a:t>
            </a:r>
            <a:r>
              <a:rPr lang="en-IN" sz="2000" dirty="0" smtClean="0"/>
              <a:t>tells about </a:t>
            </a:r>
            <a:r>
              <a:rPr lang="en-IN" sz="2000" dirty="0" smtClean="0"/>
              <a:t>all the </a:t>
            </a:r>
            <a:r>
              <a:rPr lang="en-IN" sz="2000" dirty="0" smtClean="0"/>
              <a:t>statically </a:t>
            </a:r>
            <a:r>
              <a:rPr lang="en-IN" sz="2000" dirty="0" smtClean="0"/>
              <a:t>parameter values like </a:t>
            </a:r>
            <a:r>
              <a:rPr lang="en-IN" sz="2000" dirty="0" smtClean="0"/>
              <a:t>R</a:t>
            </a:r>
            <a:r>
              <a:rPr lang="en-IN" sz="1800" dirty="0" smtClean="0"/>
              <a:t> squared</a:t>
            </a:r>
            <a:r>
              <a:rPr lang="en-IN" sz="2000" dirty="0" smtClean="0"/>
              <a:t> </a:t>
            </a:r>
            <a:r>
              <a:rPr lang="en-IN" sz="2000" dirty="0" smtClean="0"/>
              <a:t>and </a:t>
            </a:r>
            <a:r>
              <a:rPr lang="en-IN" sz="2000" dirty="0" smtClean="0"/>
              <a:t>adjusted R squared </a:t>
            </a:r>
            <a:r>
              <a:rPr lang="en-IN" sz="2000" dirty="0" smtClean="0"/>
              <a:t>value and P values. And we choose the best model from the two</a:t>
            </a:r>
            <a:r>
              <a:rPr lang="en-IN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IN" sz="2000" dirty="0" smtClean="0"/>
              <a:t>After successfully creating the model we saved this in pickle format and we integrated this model in flask and we use HTML form for user </a:t>
            </a:r>
            <a:r>
              <a:rPr lang="en-IN" sz="2000" dirty="0" smtClean="0"/>
              <a:t>input.</a:t>
            </a:r>
            <a:endParaRPr lang="en-IN" sz="2000" dirty="0" smtClean="0"/>
          </a:p>
          <a:p>
            <a:pPr>
              <a:lnSpc>
                <a:spcPct val="100000"/>
              </a:lnSpc>
            </a:pPr>
            <a:endParaRPr lang="en-IN" sz="2000" dirty="0">
              <a:solidFill>
                <a:schemeClr val="tx1">
                  <a:lumMod val="50000"/>
                </a:schemeClr>
              </a:solidFill>
              <a:latin typeface="Encode Sans Semi Condensed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07A215-67DF-41D0-ABEE-B91ABFD7B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35860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C13DC1-0AD3-4FA4-BADC-DBDE17BC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92B893-0589-4D5E-8352-954F1AA6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731092"/>
            <a:ext cx="8372475" cy="1012222"/>
          </a:xfrm>
        </p:spPr>
        <p:txBody>
          <a:bodyPr/>
          <a:lstStyle/>
          <a:p>
            <a:pPr marL="76200" indent="0">
              <a:buNone/>
            </a:pPr>
            <a:r>
              <a:rPr lang="en-IN" dirty="0"/>
              <a:t>			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Random Forest</a:t>
            </a:r>
          </a:p>
          <a:p>
            <a:pPr marL="76200" indent="0">
              <a:buNone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			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9793F6-2CC4-4FF1-8963-5BB912B13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A374751-81A6-42F9-A875-1C4F1477C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094"/>
            <a:ext cx="9144000" cy="1266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58D054C-FCD4-4872-A22E-4A7242871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8875"/>
            <a:ext cx="8372475" cy="1314450"/>
          </a:xfrm>
          <a:prstGeom prst="rect">
            <a:avLst/>
          </a:prstGeom>
        </p:spPr>
      </p:pic>
      <p:sp>
        <p:nvSpPr>
          <p:cNvPr id="12" name="Arrow: Left-Up 11">
            <a:extLst>
              <a:ext uri="{FF2B5EF4-FFF2-40B4-BE49-F238E27FC236}">
                <a16:creationId xmlns:a16="http://schemas.microsoft.com/office/drawing/2014/main" xmlns="" id="{52AD2EE9-F5AD-4338-A367-B8298B64394F}"/>
              </a:ext>
            </a:extLst>
          </p:cNvPr>
          <p:cNvSpPr/>
          <p:nvPr/>
        </p:nvSpPr>
        <p:spPr>
          <a:xfrm flipH="1">
            <a:off x="1594880" y="2669986"/>
            <a:ext cx="956931" cy="463706"/>
          </a:xfrm>
          <a:prstGeom prst="leftUpArrow">
            <a:avLst>
              <a:gd name="adj1" fmla="val 14106"/>
              <a:gd name="adj2" fmla="val 21369"/>
              <a:gd name="adj3" fmla="val 25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Left-Up 13">
            <a:extLst>
              <a:ext uri="{FF2B5EF4-FFF2-40B4-BE49-F238E27FC236}">
                <a16:creationId xmlns:a16="http://schemas.microsoft.com/office/drawing/2014/main" xmlns="" id="{391FA3F0-63EE-4D95-A23A-EFA3C0D3C8F7}"/>
              </a:ext>
            </a:extLst>
          </p:cNvPr>
          <p:cNvSpPr/>
          <p:nvPr/>
        </p:nvSpPr>
        <p:spPr>
          <a:xfrm flipH="1" flipV="1">
            <a:off x="1594881" y="3365169"/>
            <a:ext cx="956930" cy="463706"/>
          </a:xfrm>
          <a:prstGeom prst="leftUpArrow">
            <a:avLst>
              <a:gd name="adj1" fmla="val 14106"/>
              <a:gd name="adj2" fmla="val 21369"/>
              <a:gd name="adj3" fmla="val 25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314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B5F34B-EF8E-4E4F-BEAC-6381C613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76D163-D3B0-4783-A004-25C2F56C7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IN" sz="1800" dirty="0">
                <a:solidFill>
                  <a:schemeClr val="tx1">
                    <a:lumMod val="50000"/>
                  </a:schemeClr>
                </a:solidFill>
                <a:effectLst/>
                <a:latin typeface="Encode Sans Semi Condensed" panose="020B0604020202020204" charset="0"/>
                <a:ea typeface="Times New Roman" panose="02020603050405020304" pitchFamily="18" charset="0"/>
              </a:rPr>
              <a:t>1.We calculated the value of some regression model evaluations metric like RSME and MAE.</a:t>
            </a:r>
          </a:p>
          <a:p>
            <a:pPr>
              <a:spcAft>
                <a:spcPts val="1200"/>
              </a:spcAft>
            </a:pPr>
            <a:r>
              <a:rPr lang="en-IN" sz="1800" dirty="0">
                <a:solidFill>
                  <a:schemeClr val="tx1">
                    <a:lumMod val="50000"/>
                  </a:schemeClr>
                </a:solidFill>
                <a:effectLst/>
                <a:latin typeface="Encode Sans Semi Condensed" panose="020B0604020202020204" charset="0"/>
                <a:ea typeface="Times New Roman" panose="02020603050405020304" pitchFamily="18" charset="0"/>
              </a:rPr>
              <a:t>2.We clearly observed that the error rates of Random forest Regressor is very low when compared to Linear regression.</a:t>
            </a:r>
          </a:p>
          <a:p>
            <a:pPr>
              <a:spcAft>
                <a:spcPts val="1200"/>
              </a:spcAft>
            </a:pPr>
            <a:r>
              <a:rPr lang="en-IN" sz="1800" dirty="0">
                <a:solidFill>
                  <a:schemeClr val="tx1">
                    <a:lumMod val="50000"/>
                  </a:schemeClr>
                </a:solidFill>
                <a:effectLst/>
                <a:latin typeface="Encode Sans Semi Condensed" panose="020B0604020202020204" charset="0"/>
                <a:ea typeface="Times New Roman" panose="02020603050405020304" pitchFamily="18" charset="0"/>
              </a:rPr>
              <a:t>3.So we concluded that the Random forest Regressor will give better results for out data set.</a:t>
            </a:r>
          </a:p>
          <a:p>
            <a:endParaRPr lang="en-IN" dirty="0">
              <a:solidFill>
                <a:schemeClr val="tx1">
                  <a:lumMod val="50000"/>
                </a:schemeClr>
              </a:solidFill>
              <a:latin typeface="Encode Sans Semi Condensed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967EDB-6CF6-4379-AC60-1EF30796E4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2459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591ACF-7DA3-4CA1-B84D-BBBD22A7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9ED000-E9E5-4933-837E-E3D5718A6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Encode Sans Semi Condensed" panose="020B0604020202020204" charset="0"/>
              </a:rPr>
              <a:t>Presently we are comparing prices only on Car Dekho. We can improve this feature my comparing different websites and show all of them.</a:t>
            </a:r>
          </a:p>
          <a:p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Encode Sans Semi Condensed" panose="020B0604020202020204" charset="0"/>
              </a:rPr>
              <a:t>We can improve the accuracy by increasing the size of dataset</a:t>
            </a:r>
          </a:p>
          <a:p>
            <a:r>
              <a:rPr lang="en-IN" sz="2000" dirty="0">
                <a:solidFill>
                  <a:schemeClr val="tx1">
                    <a:lumMod val="50000"/>
                  </a:schemeClr>
                </a:solidFill>
                <a:latin typeface="Encode Sans Semi Condensed" panose="020B0604020202020204" charset="0"/>
              </a:rPr>
              <a:t>We could also add some more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B43F81-8E02-41B9-AB0F-E1366B05B7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938321731"/>
      </p:ext>
    </p:extLst>
  </p:cSld>
  <p:clrMapOvr>
    <a:masterClrMapping/>
  </p:clrMapOvr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421</Words>
  <Application>Microsoft Office PowerPoint</Application>
  <PresentationFormat>On-screen Show (16:9)</PresentationFormat>
  <Paragraphs>50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Encode Sans Semi Condensed SemiBold</vt:lpstr>
      <vt:lpstr>Franklin Gothic Medium</vt:lpstr>
      <vt:lpstr>Encode Sans Semi Condensed Light</vt:lpstr>
      <vt:lpstr>Encode Sans Semi Condensed</vt:lpstr>
      <vt:lpstr>Times New Roman</vt:lpstr>
      <vt:lpstr>Ferdinand template</vt:lpstr>
      <vt:lpstr>Car Price Prediction</vt:lpstr>
      <vt:lpstr>Table of Contents</vt:lpstr>
      <vt:lpstr>Slide 3</vt:lpstr>
      <vt:lpstr>Summary of Mid-Sem 1</vt:lpstr>
      <vt:lpstr>METHODLOGYS</vt:lpstr>
      <vt:lpstr> METHODLOGYS</vt:lpstr>
      <vt:lpstr>Results</vt:lpstr>
      <vt:lpstr>Analysis </vt:lpstr>
      <vt:lpstr>Future Scope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</dc:title>
  <dc:creator>Hitesh para</dc:creator>
  <cp:lastModifiedBy>my pc</cp:lastModifiedBy>
  <cp:revision>20</cp:revision>
  <dcterms:modified xsi:type="dcterms:W3CDTF">2020-12-06T19:18:53Z</dcterms:modified>
</cp:coreProperties>
</file>