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6858000" cx="9144000"/>
  <p:notesSz cx="6858000" cy="9144000"/>
  <p:embeddedFontLst>
    <p:embeddedFont>
      <p:font typeface="Archivo Narrow"/>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9665F4-EC3C-483A-8B38-062EB3ADDB28}">
  <a:tblStyle styleId="{0C9665F4-EC3C-483A-8B38-062EB3ADDB2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272C47FE-B9BF-414A-8183-90DEAE990590}"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font" Target="fonts/ArchivoNarrow-italic.fntdata"/><Relationship Id="rId72" Type="http://schemas.openxmlformats.org/officeDocument/2006/relationships/font" Target="fonts/ArchivoNarrow-bold.fntdata"/><Relationship Id="rId31" Type="http://schemas.openxmlformats.org/officeDocument/2006/relationships/slide" Target="slides/slide23.xml"/><Relationship Id="rId30" Type="http://schemas.openxmlformats.org/officeDocument/2006/relationships/slide" Target="slides/slide22.xml"/><Relationship Id="rId74" Type="http://schemas.openxmlformats.org/officeDocument/2006/relationships/font" Target="fonts/ArchivoNarrow-boldItalic.fntdata"/><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ArchivoNarrow-regular.fntdata"/><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0: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8" name="Google Shape;348;p50: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9: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9" name="Google Shape;489;p59: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0:notes"/>
          <p:cNvSpPr txBox="1"/>
          <p:nvPr>
            <p:ph idx="1" type="body"/>
          </p:nvPr>
        </p:nvSpPr>
        <p:spPr>
          <a:xfrm>
            <a:off x="914184" y="4342883"/>
            <a:ext cx="5029500" cy="411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9" name="Google Shape;499;p60:notes"/>
          <p:cNvSpPr/>
          <p:nvPr>
            <p:ph idx="2" type="sldImg"/>
          </p:nvPr>
        </p:nvSpPr>
        <p:spPr>
          <a:xfrm>
            <a:off x="904389" y="685874"/>
            <a:ext cx="5049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1: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6" name="Google Shape;506;p61: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2: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2" name="Google Shape;512;p62: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3: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8" name="Google Shape;518;p63: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4: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4" name="Google Shape;524;p64: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5:notes"/>
          <p:cNvSpPr txBox="1"/>
          <p:nvPr>
            <p:ph idx="1" type="body"/>
          </p:nvPr>
        </p:nvSpPr>
        <p:spPr>
          <a:xfrm>
            <a:off x="914184" y="4342883"/>
            <a:ext cx="5029500" cy="411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2" name="Google Shape;542;p65:notes"/>
          <p:cNvSpPr/>
          <p:nvPr>
            <p:ph idx="2" type="sldImg"/>
          </p:nvPr>
        </p:nvSpPr>
        <p:spPr>
          <a:xfrm>
            <a:off x="904389" y="685874"/>
            <a:ext cx="5049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7: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2" name="Google Shape;562;p67: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1: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3" name="Google Shape;353;p51: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9: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5" name="Google Shape;655;p69: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0:notes"/>
          <p:cNvSpPr txBox="1"/>
          <p:nvPr>
            <p:ph idx="1" type="body"/>
          </p:nvPr>
        </p:nvSpPr>
        <p:spPr>
          <a:xfrm>
            <a:off x="914184" y="4342883"/>
            <a:ext cx="5029500" cy="411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1" name="Google Shape;661;p70:notes"/>
          <p:cNvSpPr/>
          <p:nvPr>
            <p:ph idx="2" type="sldImg"/>
          </p:nvPr>
        </p:nvSpPr>
        <p:spPr>
          <a:xfrm>
            <a:off x="904389" y="685874"/>
            <a:ext cx="5049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1: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7" name="Google Shape;667;p71: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3" name="Google Shape;673;p72:notes"/>
          <p:cNvSpPr/>
          <p:nvPr>
            <p:ph idx="2" type="sldImg"/>
          </p:nvPr>
        </p:nvSpPr>
        <p:spPr>
          <a:xfrm>
            <a:off x="1714753" y="685800"/>
            <a:ext cx="342916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9" name="Google Shape;679;p73:notes"/>
          <p:cNvSpPr/>
          <p:nvPr>
            <p:ph idx="2" type="sldImg"/>
          </p:nvPr>
        </p:nvSpPr>
        <p:spPr>
          <a:xfrm>
            <a:off x="1714753" y="685800"/>
            <a:ext cx="342916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8" name="Google Shape;698;p7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8" name="Google Shape;708;p77:notes"/>
          <p:cNvSpPr/>
          <p:nvPr>
            <p:ph idx="2" type="sldImg"/>
          </p:nvPr>
        </p:nvSpPr>
        <p:spPr>
          <a:xfrm>
            <a:off x="1714753" y="685800"/>
            <a:ext cx="342916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7" name="Google Shape;717;p7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52: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2" name="Google Shape;362;p52: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6" name="Google Shape;726;p7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6" name="Google Shape;736;p8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6" name="Google Shape;746;p8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5" name="Google Shape;755;p8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4" name="Google Shape;764;p8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4" name="Google Shape;774;p8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4" name="Google Shape;784;p8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3" name="Google Shape;793;p8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3" name="Google Shape;803;p8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3" name="Google Shape;813;p8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3: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3" name="Google Shape;403;p53: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3" name="Google Shape;823;p8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3" name="Google Shape;833;p9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3" name="Google Shape;843;p9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6" name="Google Shape;856;p93:notes"/>
          <p:cNvSpPr/>
          <p:nvPr>
            <p:ph idx="2" type="sldImg"/>
          </p:nvPr>
        </p:nvSpPr>
        <p:spPr>
          <a:xfrm>
            <a:off x="1714753" y="685800"/>
            <a:ext cx="342916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2" name="Google Shape;862;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75" name="Google Shape;875;p9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85" name="Google Shape;885;p9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94" name="Google Shape;894;p9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4: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9" name="Google Shape;409;p54: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4" name="Google Shape;904;p9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14" name="Google Shape;914;p10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24" name="Google Shape;924;p10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4" name="Google Shape;934;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2" name="Google Shape;952;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ac7c555b1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2ac7c555b14_1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ac7c555b1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g2ac7c555b14_1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5: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5" name="Google Shape;415;p55: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ac7c555b1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g2ac7c555b14_1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ac7c555b1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g2ac7c555b14_1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ac7c555b1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g2ac7c555b14_1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6: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p56: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7:notes"/>
          <p:cNvSpPr txBox="1"/>
          <p:nvPr>
            <p:ph idx="1" type="body"/>
          </p:nvPr>
        </p:nvSpPr>
        <p:spPr>
          <a:xfrm>
            <a:off x="914184" y="4342883"/>
            <a:ext cx="5029500" cy="411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8" name="Google Shape;458;p57:notes"/>
          <p:cNvSpPr/>
          <p:nvPr>
            <p:ph idx="2" type="sldImg"/>
          </p:nvPr>
        </p:nvSpPr>
        <p:spPr>
          <a:xfrm>
            <a:off x="904389" y="685874"/>
            <a:ext cx="5049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8:notes"/>
          <p:cNvSpPr txBox="1"/>
          <p:nvPr>
            <p:ph idx="1" type="body"/>
          </p:nvPr>
        </p:nvSpPr>
        <p:spPr>
          <a:xfrm>
            <a:off x="914184" y="4342883"/>
            <a:ext cx="5029644" cy="41152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3" name="Google Shape;483;p58:notes"/>
          <p:cNvSpPr/>
          <p:nvPr>
            <p:ph idx="2" type="sldImg"/>
          </p:nvPr>
        </p:nvSpPr>
        <p:spPr>
          <a:xfrm>
            <a:off x="904389" y="685874"/>
            <a:ext cx="5049234" cy="34293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1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600"/>
              </a:spcAft>
              <a:buClr>
                <a:schemeClr val="dk1"/>
              </a:buClr>
              <a:buSzPts val="1800"/>
              <a:buChar char="■"/>
              <a:defRPr/>
            </a:lvl9pPr>
          </a:lstStyle>
          <a:p/>
        </p:txBody>
      </p:sp>
      <p:sp>
        <p:nvSpPr>
          <p:cNvPr id="110" name="Google Shape;110;p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15"/>
          <p:cNvSpPr txBox="1"/>
          <p:nvPr>
            <p:ph type="title"/>
          </p:nvPr>
        </p:nvSpPr>
        <p:spPr>
          <a:xfrm>
            <a:off x="354012" y="306387"/>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15"/>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15"/>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16"/>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16"/>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16"/>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17"/>
          <p:cNvSpPr txBox="1"/>
          <p:nvPr>
            <p:ph type="title"/>
          </p:nvPr>
        </p:nvSpPr>
        <p:spPr>
          <a:xfrm>
            <a:off x="354012" y="306387"/>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7"/>
          <p:cNvSpPr txBox="1"/>
          <p:nvPr>
            <p:ph idx="1" type="body"/>
          </p:nvPr>
        </p:nvSpPr>
        <p:spPr>
          <a:xfrm>
            <a:off x="354012" y="1830387"/>
            <a:ext cx="7772400" cy="41148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7"/>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17"/>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17"/>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134" name="Shape 134"/>
        <p:cNvGrpSpPr/>
        <p:nvPr/>
      </p:nvGrpSpPr>
      <p:grpSpPr>
        <a:xfrm>
          <a:off x="0" y="0"/>
          <a:ext cx="0" cy="0"/>
          <a:chOff x="0" y="0"/>
          <a:chExt cx="0" cy="0"/>
        </a:xfrm>
      </p:grpSpPr>
      <p:sp>
        <p:nvSpPr>
          <p:cNvPr id="135" name="Google Shape;135;p18"/>
          <p:cNvSpPr txBox="1"/>
          <p:nvPr>
            <p:ph type="title"/>
          </p:nvPr>
        </p:nvSpPr>
        <p:spPr>
          <a:xfrm>
            <a:off x="354013" y="306388"/>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a:off x="354013" y="1830388"/>
            <a:ext cx="7772400" cy="19812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8"/>
          <p:cNvSpPr txBox="1"/>
          <p:nvPr>
            <p:ph idx="2" type="body"/>
          </p:nvPr>
        </p:nvSpPr>
        <p:spPr>
          <a:xfrm>
            <a:off x="354013" y="3963988"/>
            <a:ext cx="7772400" cy="19812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8"/>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18"/>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18"/>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Media Clip and Text" type="mediaAndTx">
  <p:cSld name="MEDIA_AND_TEXT">
    <p:spTree>
      <p:nvGrpSpPr>
        <p:cNvPr id="141" name="Shape 141"/>
        <p:cNvGrpSpPr/>
        <p:nvPr/>
      </p:nvGrpSpPr>
      <p:grpSpPr>
        <a:xfrm>
          <a:off x="0" y="0"/>
          <a:ext cx="0" cy="0"/>
          <a:chOff x="0" y="0"/>
          <a:chExt cx="0" cy="0"/>
        </a:xfrm>
      </p:grpSpPr>
      <p:sp>
        <p:nvSpPr>
          <p:cNvPr id="142" name="Google Shape;142;p19"/>
          <p:cNvSpPr txBox="1"/>
          <p:nvPr>
            <p:ph type="title"/>
          </p:nvPr>
        </p:nvSpPr>
        <p:spPr>
          <a:xfrm>
            <a:off x="354013" y="306388"/>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p:nvPr>
            <p:ph idx="2" type="media"/>
          </p:nvPr>
        </p:nvSpPr>
        <p:spPr>
          <a:xfrm>
            <a:off x="354013" y="1830388"/>
            <a:ext cx="38100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2240"/>
              <a:buFont typeface="Arial"/>
              <a:buChar char="●"/>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44" name="Google Shape;144;p19"/>
          <p:cNvSpPr txBox="1"/>
          <p:nvPr>
            <p:ph idx="1" type="body"/>
          </p:nvPr>
        </p:nvSpPr>
        <p:spPr>
          <a:xfrm>
            <a:off x="4316413" y="1830388"/>
            <a:ext cx="3810000" cy="41148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9"/>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19"/>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19"/>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20"/>
          <p:cNvSpPr txBox="1"/>
          <p:nvPr>
            <p:ph type="title"/>
          </p:nvPr>
        </p:nvSpPr>
        <p:spPr>
          <a:xfrm rot="5400000">
            <a:off x="4335463" y="2154238"/>
            <a:ext cx="5638800" cy="1943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0"/>
          <p:cNvSpPr txBox="1"/>
          <p:nvPr>
            <p:ph idx="1" type="body"/>
          </p:nvPr>
        </p:nvSpPr>
        <p:spPr>
          <a:xfrm rot="5400000">
            <a:off x="373063" y="287338"/>
            <a:ext cx="5638800" cy="56769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0"/>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20"/>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20"/>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1"/>
          <p:cNvSpPr txBox="1"/>
          <p:nvPr>
            <p:ph type="title"/>
          </p:nvPr>
        </p:nvSpPr>
        <p:spPr>
          <a:xfrm>
            <a:off x="354012" y="306387"/>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1"/>
          <p:cNvSpPr txBox="1"/>
          <p:nvPr>
            <p:ph idx="1" type="body"/>
          </p:nvPr>
        </p:nvSpPr>
        <p:spPr>
          <a:xfrm rot="5400000">
            <a:off x="2182812" y="1587"/>
            <a:ext cx="4114800" cy="77724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1"/>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 name="Google Shape;158;p21"/>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21"/>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0" name="Shape 160"/>
        <p:cNvGrpSpPr/>
        <p:nvPr/>
      </p:nvGrpSpPr>
      <p:grpSpPr>
        <a:xfrm>
          <a:off x="0" y="0"/>
          <a:ext cx="0" cy="0"/>
          <a:chOff x="0" y="0"/>
          <a:chExt cx="0" cy="0"/>
        </a:xfrm>
      </p:grpSpPr>
      <p:sp>
        <p:nvSpPr>
          <p:cNvPr id="161" name="Google Shape;161;p2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2"/>
          <p:cNvSpPr/>
          <p:nvPr>
            <p:ph idx="2" type="pic"/>
          </p:nvPr>
        </p:nvSpPr>
        <p:spPr>
          <a:xfrm>
            <a:off x="3887788" y="987425"/>
            <a:ext cx="4629150" cy="4873625"/>
          </a:xfrm>
          <a:prstGeom prst="rect">
            <a:avLst/>
          </a:prstGeom>
          <a:noFill/>
          <a:ln>
            <a:noFill/>
          </a:ln>
        </p:spPr>
      </p:sp>
      <p:sp>
        <p:nvSpPr>
          <p:cNvPr id="163" name="Google Shape;163;p2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120"/>
              <a:buNone/>
              <a:defRPr sz="1600"/>
            </a:lvl1pPr>
            <a:lvl2pPr indent="-228600" lvl="1" marL="914400" algn="l">
              <a:lnSpc>
                <a:spcPct val="100000"/>
              </a:lnSpc>
              <a:spcBef>
                <a:spcPts val="280"/>
              </a:spcBef>
              <a:spcAft>
                <a:spcPts val="0"/>
              </a:spcAft>
              <a:buClr>
                <a:schemeClr val="dk1"/>
              </a:buClr>
              <a:buSzPts val="1400"/>
              <a:buFont typeface="Times New Roman"/>
              <a:buNone/>
              <a:defRPr sz="1400"/>
            </a:lvl2pPr>
            <a:lvl3pPr indent="-228600" lvl="2" marL="1371600" algn="l">
              <a:lnSpc>
                <a:spcPct val="100000"/>
              </a:lnSpc>
              <a:spcBef>
                <a:spcPts val="240"/>
              </a:spcBef>
              <a:spcAft>
                <a:spcPts val="0"/>
              </a:spcAft>
              <a:buClr>
                <a:schemeClr val="dk1"/>
              </a:buClr>
              <a:buSzPts val="1200"/>
              <a:buFont typeface="Times New Roman"/>
              <a:buNone/>
              <a:defRPr sz="1200"/>
            </a:lvl3pPr>
            <a:lvl4pPr indent="-228600" lvl="3" marL="1828800" algn="l">
              <a:lnSpc>
                <a:spcPct val="100000"/>
              </a:lnSpc>
              <a:spcBef>
                <a:spcPts val="200"/>
              </a:spcBef>
              <a:spcAft>
                <a:spcPts val="0"/>
              </a:spcAft>
              <a:buClr>
                <a:schemeClr val="dk1"/>
              </a:buClr>
              <a:buSzPts val="1000"/>
              <a:buFont typeface="Times New Roman"/>
              <a:buNone/>
              <a:defRPr sz="1000"/>
            </a:lvl4pPr>
            <a:lvl5pPr indent="-228600" lvl="4" marL="2286000" algn="l">
              <a:lnSpc>
                <a:spcPct val="100000"/>
              </a:lnSpc>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4" name="Google Shape;164;p22"/>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22"/>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6" name="Google Shape;166;p22"/>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7" name="Shape 167"/>
        <p:cNvGrpSpPr/>
        <p:nvPr/>
      </p:nvGrpSpPr>
      <p:grpSpPr>
        <a:xfrm>
          <a:off x="0" y="0"/>
          <a:ext cx="0" cy="0"/>
          <a:chOff x="0" y="0"/>
          <a:chExt cx="0" cy="0"/>
        </a:xfrm>
      </p:grpSpPr>
      <p:sp>
        <p:nvSpPr>
          <p:cNvPr id="168" name="Google Shape;168;p2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40"/>
              </a:spcBef>
              <a:spcAft>
                <a:spcPts val="0"/>
              </a:spcAft>
              <a:buSzPts val="2240"/>
              <a:buChar char="●"/>
              <a:defRPr sz="3200"/>
            </a:lvl1pPr>
            <a:lvl2pPr indent="-406400" lvl="1" marL="914400" algn="l">
              <a:lnSpc>
                <a:spcPct val="100000"/>
              </a:lnSpc>
              <a:spcBef>
                <a:spcPts val="560"/>
              </a:spcBef>
              <a:spcAft>
                <a:spcPts val="0"/>
              </a:spcAft>
              <a:buClr>
                <a:schemeClr val="dk1"/>
              </a:buClr>
              <a:buSzPts val="2800"/>
              <a:buFont typeface="Times New Roman"/>
              <a:buChar char="–"/>
              <a:defRPr sz="2800"/>
            </a:lvl2pPr>
            <a:lvl3pPr indent="-381000" lvl="2" marL="1371600" algn="l">
              <a:lnSpc>
                <a:spcPct val="100000"/>
              </a:lnSpc>
              <a:spcBef>
                <a:spcPts val="480"/>
              </a:spcBef>
              <a:spcAft>
                <a:spcPts val="0"/>
              </a:spcAft>
              <a:buClr>
                <a:schemeClr val="dk1"/>
              </a:buClr>
              <a:buSzPts val="2400"/>
              <a:buFont typeface="Times New Roman"/>
              <a:buChar char="•"/>
              <a:defRPr sz="2400"/>
            </a:lvl3pPr>
            <a:lvl4pPr indent="-355600" lvl="3" marL="1828800" algn="l">
              <a:lnSpc>
                <a:spcPct val="100000"/>
              </a:lnSpc>
              <a:spcBef>
                <a:spcPts val="400"/>
              </a:spcBef>
              <a:spcAft>
                <a:spcPts val="0"/>
              </a:spcAft>
              <a:buClr>
                <a:schemeClr val="dk1"/>
              </a:buClr>
              <a:buSzPts val="2000"/>
              <a:buFont typeface="Times New Roman"/>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0" name="Google Shape;170;p2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120"/>
              <a:buNone/>
              <a:defRPr sz="1600"/>
            </a:lvl1pPr>
            <a:lvl2pPr indent="-228600" lvl="1" marL="914400" algn="l">
              <a:lnSpc>
                <a:spcPct val="100000"/>
              </a:lnSpc>
              <a:spcBef>
                <a:spcPts val="280"/>
              </a:spcBef>
              <a:spcAft>
                <a:spcPts val="0"/>
              </a:spcAft>
              <a:buClr>
                <a:schemeClr val="dk1"/>
              </a:buClr>
              <a:buSzPts val="1400"/>
              <a:buFont typeface="Times New Roman"/>
              <a:buNone/>
              <a:defRPr sz="1400"/>
            </a:lvl2pPr>
            <a:lvl3pPr indent="-228600" lvl="2" marL="1371600" algn="l">
              <a:lnSpc>
                <a:spcPct val="100000"/>
              </a:lnSpc>
              <a:spcBef>
                <a:spcPts val="240"/>
              </a:spcBef>
              <a:spcAft>
                <a:spcPts val="0"/>
              </a:spcAft>
              <a:buClr>
                <a:schemeClr val="dk1"/>
              </a:buClr>
              <a:buSzPts val="1200"/>
              <a:buFont typeface="Times New Roman"/>
              <a:buNone/>
              <a:defRPr sz="1200"/>
            </a:lvl3pPr>
            <a:lvl4pPr indent="-228600" lvl="3" marL="1828800" algn="l">
              <a:lnSpc>
                <a:spcPct val="100000"/>
              </a:lnSpc>
              <a:spcBef>
                <a:spcPts val="200"/>
              </a:spcBef>
              <a:spcAft>
                <a:spcPts val="0"/>
              </a:spcAft>
              <a:buClr>
                <a:schemeClr val="dk1"/>
              </a:buClr>
              <a:buSzPts val="1000"/>
              <a:buFont typeface="Times New Roman"/>
              <a:buNone/>
              <a:defRPr sz="1000"/>
            </a:lvl4pPr>
            <a:lvl5pPr indent="-228600" lvl="4" marL="2286000" algn="l">
              <a:lnSpc>
                <a:spcPct val="100000"/>
              </a:lnSpc>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1" name="Google Shape;171;p23"/>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23"/>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23"/>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p24"/>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4"/>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680"/>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24"/>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4"/>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680"/>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9" name="Google Shape;179;p24"/>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4"/>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1" name="Google Shape;181;p24"/>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2" name="Google Shape;182;p24"/>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25"/>
          <p:cNvSpPr txBox="1"/>
          <p:nvPr>
            <p:ph type="title"/>
          </p:nvPr>
        </p:nvSpPr>
        <p:spPr>
          <a:xfrm>
            <a:off x="354012" y="306387"/>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25"/>
          <p:cNvSpPr txBox="1"/>
          <p:nvPr>
            <p:ph idx="1" type="body"/>
          </p:nvPr>
        </p:nvSpPr>
        <p:spPr>
          <a:xfrm>
            <a:off x="354013" y="1830388"/>
            <a:ext cx="3810000" cy="41148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5"/>
          <p:cNvSpPr txBox="1"/>
          <p:nvPr>
            <p:ph idx="2" type="body"/>
          </p:nvPr>
        </p:nvSpPr>
        <p:spPr>
          <a:xfrm>
            <a:off x="4316413" y="1830388"/>
            <a:ext cx="3810000" cy="41148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5"/>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25"/>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 name="Google Shape;189;p25"/>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0" name="Shape 190"/>
        <p:cNvGrpSpPr/>
        <p:nvPr/>
      </p:nvGrpSpPr>
      <p:grpSpPr>
        <a:xfrm>
          <a:off x="0" y="0"/>
          <a:ext cx="0" cy="0"/>
          <a:chOff x="0" y="0"/>
          <a:chExt cx="0" cy="0"/>
        </a:xfrm>
      </p:grpSpPr>
      <p:sp>
        <p:nvSpPr>
          <p:cNvPr id="191" name="Google Shape;191;p2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680"/>
              <a:buNone/>
              <a:defRPr sz="2400"/>
            </a:lvl1pPr>
            <a:lvl2pPr indent="-228600" lvl="1" marL="914400" algn="l">
              <a:lnSpc>
                <a:spcPct val="100000"/>
              </a:lnSpc>
              <a:spcBef>
                <a:spcPts val="400"/>
              </a:spcBef>
              <a:spcAft>
                <a:spcPts val="0"/>
              </a:spcAft>
              <a:buClr>
                <a:schemeClr val="dk1"/>
              </a:buClr>
              <a:buSzPts val="2000"/>
              <a:buFont typeface="Times New Roman"/>
              <a:buNone/>
              <a:defRPr sz="2000"/>
            </a:lvl2pPr>
            <a:lvl3pPr indent="-228600" lvl="2" marL="1371600" algn="l">
              <a:lnSpc>
                <a:spcPct val="100000"/>
              </a:lnSpc>
              <a:spcBef>
                <a:spcPts val="360"/>
              </a:spcBef>
              <a:spcAft>
                <a:spcPts val="0"/>
              </a:spcAft>
              <a:buClr>
                <a:schemeClr val="dk1"/>
              </a:buClr>
              <a:buSzPts val="1800"/>
              <a:buFont typeface="Times New Roman"/>
              <a:buNone/>
              <a:defRPr sz="1800"/>
            </a:lvl3pPr>
            <a:lvl4pPr indent="-228600" lvl="3" marL="1828800" algn="l">
              <a:lnSpc>
                <a:spcPct val="100000"/>
              </a:lnSpc>
              <a:spcBef>
                <a:spcPts val="320"/>
              </a:spcBef>
              <a:spcAft>
                <a:spcPts val="0"/>
              </a:spcAft>
              <a:buClr>
                <a:schemeClr val="dk1"/>
              </a:buClr>
              <a:buSzPts val="1600"/>
              <a:buFont typeface="Times New Roman"/>
              <a:buNone/>
              <a:defRPr sz="1600"/>
            </a:lvl4pPr>
            <a:lvl5pPr indent="-228600" lvl="4" marL="2286000" algn="l">
              <a:lnSpc>
                <a:spcPct val="100000"/>
              </a:lnSpc>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93" name="Google Shape;193;p26"/>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26"/>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5" name="Google Shape;195;p26"/>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2" name="Shape 202"/>
        <p:cNvGrpSpPr/>
        <p:nvPr/>
      </p:nvGrpSpPr>
      <p:grpSpPr>
        <a:xfrm>
          <a:off x="0" y="0"/>
          <a:ext cx="0" cy="0"/>
          <a:chOff x="0" y="0"/>
          <a:chExt cx="0" cy="0"/>
        </a:xfrm>
      </p:grpSpPr>
      <p:sp>
        <p:nvSpPr>
          <p:cNvPr id="203" name="Google Shape;203;p2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2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8" name="Shape 208"/>
        <p:cNvGrpSpPr/>
        <p:nvPr/>
      </p:nvGrpSpPr>
      <p:grpSpPr>
        <a:xfrm>
          <a:off x="0" y="0"/>
          <a:ext cx="0" cy="0"/>
          <a:chOff x="0" y="0"/>
          <a:chExt cx="0" cy="0"/>
        </a:xfrm>
      </p:grpSpPr>
      <p:sp>
        <p:nvSpPr>
          <p:cNvPr id="209" name="Google Shape;209;p29"/>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1" name="Google Shape;211;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4" name="Shape 214"/>
        <p:cNvGrpSpPr/>
        <p:nvPr/>
      </p:nvGrpSpPr>
      <p:grpSpPr>
        <a:xfrm>
          <a:off x="0" y="0"/>
          <a:ext cx="0" cy="0"/>
          <a:chOff x="0" y="0"/>
          <a:chExt cx="0" cy="0"/>
        </a:xfrm>
      </p:grpSpPr>
      <p:sp>
        <p:nvSpPr>
          <p:cNvPr id="215" name="Google Shape;215;p30"/>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30"/>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7" name="Google Shape;217;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0" name="Shape 220"/>
        <p:cNvGrpSpPr/>
        <p:nvPr/>
      </p:nvGrpSpPr>
      <p:grpSpPr>
        <a:xfrm>
          <a:off x="0" y="0"/>
          <a:ext cx="0" cy="0"/>
          <a:chOff x="0" y="0"/>
          <a:chExt cx="0" cy="0"/>
        </a:xfrm>
      </p:grpSpPr>
      <p:sp>
        <p:nvSpPr>
          <p:cNvPr id="221" name="Google Shape;221;p3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3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3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7" name="Shape 227"/>
        <p:cNvGrpSpPr/>
        <p:nvPr/>
      </p:nvGrpSpPr>
      <p:grpSpPr>
        <a:xfrm>
          <a:off x="0" y="0"/>
          <a:ext cx="0" cy="0"/>
          <a:chOff x="0" y="0"/>
          <a:chExt cx="0" cy="0"/>
        </a:xfrm>
      </p:grpSpPr>
      <p:sp>
        <p:nvSpPr>
          <p:cNvPr id="228" name="Google Shape;228;p32"/>
          <p:cNvSpPr txBox="1"/>
          <p:nvPr>
            <p:ph type="title"/>
          </p:nvPr>
        </p:nvSpPr>
        <p:spPr>
          <a:xfrm>
            <a:off x="629841"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32"/>
          <p:cNvSpPr txBox="1"/>
          <p:nvPr>
            <p:ph idx="1" type="body"/>
          </p:nvPr>
        </p:nvSpPr>
        <p:spPr>
          <a:xfrm>
            <a:off x="629841"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0" name="Google Shape;230;p32"/>
          <p:cNvSpPr txBox="1"/>
          <p:nvPr>
            <p:ph idx="2" type="body"/>
          </p:nvPr>
        </p:nvSpPr>
        <p:spPr>
          <a:xfrm>
            <a:off x="629841"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3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2" name="Google Shape;232;p3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6" name="Shape 236"/>
        <p:cNvGrpSpPr/>
        <p:nvPr/>
      </p:nvGrpSpPr>
      <p:grpSpPr>
        <a:xfrm>
          <a:off x="0" y="0"/>
          <a:ext cx="0" cy="0"/>
          <a:chOff x="0" y="0"/>
          <a:chExt cx="0" cy="0"/>
        </a:xfrm>
      </p:grpSpPr>
      <p:sp>
        <p:nvSpPr>
          <p:cNvPr id="237" name="Google Shape;237;p3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1" name="Shape 241"/>
        <p:cNvGrpSpPr/>
        <p:nvPr/>
      </p:nvGrpSpPr>
      <p:grpSpPr>
        <a:xfrm>
          <a:off x="0" y="0"/>
          <a:ext cx="0" cy="0"/>
          <a:chOff x="0" y="0"/>
          <a:chExt cx="0" cy="0"/>
        </a:xfrm>
      </p:grpSpPr>
      <p:sp>
        <p:nvSpPr>
          <p:cNvPr id="242" name="Google Shape;242;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5" name="Shape 245"/>
        <p:cNvGrpSpPr/>
        <p:nvPr/>
      </p:nvGrpSpPr>
      <p:grpSpPr>
        <a:xfrm>
          <a:off x="0" y="0"/>
          <a:ext cx="0" cy="0"/>
          <a:chOff x="0" y="0"/>
          <a:chExt cx="0" cy="0"/>
        </a:xfrm>
      </p:grpSpPr>
      <p:sp>
        <p:nvSpPr>
          <p:cNvPr id="246" name="Google Shape;246;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35"/>
          <p:cNvSpPr txBox="1"/>
          <p:nvPr>
            <p:ph idx="1" type="body"/>
          </p:nvPr>
        </p:nvSpPr>
        <p:spPr>
          <a:xfrm>
            <a:off x="3887391"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8" name="Google Shape;248;p3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9" name="Google Shape;249;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2" name="Shape 252"/>
        <p:cNvGrpSpPr/>
        <p:nvPr/>
      </p:nvGrpSpPr>
      <p:grpSpPr>
        <a:xfrm>
          <a:off x="0" y="0"/>
          <a:ext cx="0" cy="0"/>
          <a:chOff x="0" y="0"/>
          <a:chExt cx="0" cy="0"/>
        </a:xfrm>
      </p:grpSpPr>
      <p:sp>
        <p:nvSpPr>
          <p:cNvPr id="253" name="Google Shape;253;p3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36"/>
          <p:cNvSpPr/>
          <p:nvPr>
            <p:ph idx="2" type="pic"/>
          </p:nvPr>
        </p:nvSpPr>
        <p:spPr>
          <a:xfrm>
            <a:off x="3887391" y="987425"/>
            <a:ext cx="4629150" cy="4873625"/>
          </a:xfrm>
          <a:prstGeom prst="rect">
            <a:avLst/>
          </a:prstGeom>
          <a:noFill/>
          <a:ln>
            <a:noFill/>
          </a:ln>
        </p:spPr>
      </p:sp>
      <p:sp>
        <p:nvSpPr>
          <p:cNvPr id="255" name="Google Shape;255;p3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6" name="Google Shape;256;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9" name="Shape 259"/>
        <p:cNvGrpSpPr/>
        <p:nvPr/>
      </p:nvGrpSpPr>
      <p:grpSpPr>
        <a:xfrm>
          <a:off x="0" y="0"/>
          <a:ext cx="0" cy="0"/>
          <a:chOff x="0" y="0"/>
          <a:chExt cx="0" cy="0"/>
        </a:xfrm>
      </p:grpSpPr>
      <p:sp>
        <p:nvSpPr>
          <p:cNvPr id="260" name="Google Shape;260;p3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3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2" name="Google Shape;262;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5" name="Shape 265"/>
        <p:cNvGrpSpPr/>
        <p:nvPr/>
      </p:nvGrpSpPr>
      <p:grpSpPr>
        <a:xfrm>
          <a:off x="0" y="0"/>
          <a:ext cx="0" cy="0"/>
          <a:chOff x="0" y="0"/>
          <a:chExt cx="0" cy="0"/>
        </a:xfrm>
      </p:grpSpPr>
      <p:sp>
        <p:nvSpPr>
          <p:cNvPr id="266" name="Google Shape;266;p3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38"/>
          <p:cNvSpPr txBox="1"/>
          <p:nvPr>
            <p:ph idx="1" type="body"/>
          </p:nvPr>
        </p:nvSpPr>
        <p:spPr>
          <a:xfrm rot="5400000">
            <a:off x="623094" y="370682"/>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7" name="Shape 277"/>
        <p:cNvGrpSpPr/>
        <p:nvPr/>
      </p:nvGrpSpPr>
      <p:grpSpPr>
        <a:xfrm>
          <a:off x="0" y="0"/>
          <a:ext cx="0" cy="0"/>
          <a:chOff x="0" y="0"/>
          <a:chExt cx="0" cy="0"/>
        </a:xfrm>
      </p:grpSpPr>
      <p:sp>
        <p:nvSpPr>
          <p:cNvPr id="278" name="Google Shape;278;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9" name="Google Shape;27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2" name="Shape 282"/>
        <p:cNvGrpSpPr/>
        <p:nvPr/>
      </p:nvGrpSpPr>
      <p:grpSpPr>
        <a:xfrm>
          <a:off x="0" y="0"/>
          <a:ext cx="0" cy="0"/>
          <a:chOff x="0" y="0"/>
          <a:chExt cx="0" cy="0"/>
        </a:xfrm>
      </p:grpSpPr>
      <p:sp>
        <p:nvSpPr>
          <p:cNvPr id="283" name="Google Shape;283;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4" name="Google Shape;284;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5" name="Google Shape;28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8" name="Shape 288"/>
        <p:cNvGrpSpPr/>
        <p:nvPr/>
      </p:nvGrpSpPr>
      <p:grpSpPr>
        <a:xfrm>
          <a:off x="0" y="0"/>
          <a:ext cx="0" cy="0"/>
          <a:chOff x="0" y="0"/>
          <a:chExt cx="0" cy="0"/>
        </a:xfrm>
      </p:grpSpPr>
      <p:sp>
        <p:nvSpPr>
          <p:cNvPr id="289" name="Google Shape;289;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0" name="Google Shape;290;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1" name="Google Shape;29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4" name="Shape 294"/>
        <p:cNvGrpSpPr/>
        <p:nvPr/>
      </p:nvGrpSpPr>
      <p:grpSpPr>
        <a:xfrm>
          <a:off x="0" y="0"/>
          <a:ext cx="0" cy="0"/>
          <a:chOff x="0" y="0"/>
          <a:chExt cx="0" cy="0"/>
        </a:xfrm>
      </p:grpSpPr>
      <p:sp>
        <p:nvSpPr>
          <p:cNvPr id="295" name="Google Shape;295;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6" name="Google Shape;296;p4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7" name="Google Shape;29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0" name="Shape 300"/>
        <p:cNvGrpSpPr/>
        <p:nvPr/>
      </p:nvGrpSpPr>
      <p:grpSpPr>
        <a:xfrm>
          <a:off x="0" y="0"/>
          <a:ext cx="0" cy="0"/>
          <a:chOff x="0" y="0"/>
          <a:chExt cx="0" cy="0"/>
        </a:xfrm>
      </p:grpSpPr>
      <p:sp>
        <p:nvSpPr>
          <p:cNvPr id="301" name="Google Shape;301;p4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2" name="Google Shape;302;p44"/>
          <p:cNvSpPr/>
          <p:nvPr>
            <p:ph idx="2" type="pic"/>
          </p:nvPr>
        </p:nvSpPr>
        <p:spPr>
          <a:xfrm>
            <a:off x="1792288" y="612775"/>
            <a:ext cx="5486400" cy="4114800"/>
          </a:xfrm>
          <a:prstGeom prst="rect">
            <a:avLst/>
          </a:prstGeom>
          <a:noFill/>
          <a:ln>
            <a:noFill/>
          </a:ln>
        </p:spPr>
      </p:sp>
      <p:sp>
        <p:nvSpPr>
          <p:cNvPr id="303" name="Google Shape;303;p4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04" name="Google Shape;304;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7" name="Shape 307"/>
        <p:cNvGrpSpPr/>
        <p:nvPr/>
      </p:nvGrpSpPr>
      <p:grpSpPr>
        <a:xfrm>
          <a:off x="0" y="0"/>
          <a:ext cx="0" cy="0"/>
          <a:chOff x="0" y="0"/>
          <a:chExt cx="0" cy="0"/>
        </a:xfrm>
      </p:grpSpPr>
      <p:sp>
        <p:nvSpPr>
          <p:cNvPr id="308" name="Google Shape;308;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9" name="Google Shape;309;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10" name="Google Shape;310;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1" name="Google Shape;31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4" name="Shape 314"/>
        <p:cNvGrpSpPr/>
        <p:nvPr/>
      </p:nvGrpSpPr>
      <p:grpSpPr>
        <a:xfrm>
          <a:off x="0" y="0"/>
          <a:ext cx="0" cy="0"/>
          <a:chOff x="0" y="0"/>
          <a:chExt cx="0" cy="0"/>
        </a:xfrm>
      </p:grpSpPr>
      <p:sp>
        <p:nvSpPr>
          <p:cNvPr id="315" name="Google Shape;31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8" name="Shape 318"/>
        <p:cNvGrpSpPr/>
        <p:nvPr/>
      </p:nvGrpSpPr>
      <p:grpSpPr>
        <a:xfrm>
          <a:off x="0" y="0"/>
          <a:ext cx="0" cy="0"/>
          <a:chOff x="0" y="0"/>
          <a:chExt cx="0" cy="0"/>
        </a:xfrm>
      </p:grpSpPr>
      <p:sp>
        <p:nvSpPr>
          <p:cNvPr id="319" name="Google Shape;319;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0" name="Google Shape;320;p4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21" name="Google Shape;321;p4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22" name="Google Shape;322;p4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23" name="Google Shape;323;p4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24" name="Google Shape;324;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6" name="Google Shape;326;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7" name="Shape 327"/>
        <p:cNvGrpSpPr/>
        <p:nvPr/>
      </p:nvGrpSpPr>
      <p:grpSpPr>
        <a:xfrm>
          <a:off x="0" y="0"/>
          <a:ext cx="0" cy="0"/>
          <a:chOff x="0" y="0"/>
          <a:chExt cx="0" cy="0"/>
        </a:xfrm>
      </p:grpSpPr>
      <p:sp>
        <p:nvSpPr>
          <p:cNvPr id="328" name="Google Shape;328;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9" name="Google Shape;329;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0" name="Google Shape;330;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1" name="Google Shape;331;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4" name="Shape 334"/>
        <p:cNvGrpSpPr/>
        <p:nvPr/>
      </p:nvGrpSpPr>
      <p:grpSpPr>
        <a:xfrm>
          <a:off x="0" y="0"/>
          <a:ext cx="0" cy="0"/>
          <a:chOff x="0" y="0"/>
          <a:chExt cx="0" cy="0"/>
        </a:xfrm>
      </p:grpSpPr>
      <p:sp>
        <p:nvSpPr>
          <p:cNvPr id="335" name="Google Shape;335;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6" name="Google Shape;336;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7" name="Google Shape;33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8" name="Google Shape;33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0" name="Shape 340"/>
        <p:cNvGrpSpPr/>
        <p:nvPr/>
      </p:nvGrpSpPr>
      <p:grpSpPr>
        <a:xfrm>
          <a:off x="0" y="0"/>
          <a:ext cx="0" cy="0"/>
          <a:chOff x="0" y="0"/>
          <a:chExt cx="0" cy="0"/>
        </a:xfrm>
      </p:grpSpPr>
      <p:sp>
        <p:nvSpPr>
          <p:cNvPr id="341" name="Google Shape;341;p5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2" name="Google Shape;342;p5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43" name="Google Shape;343;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2" Type="http://schemas.openxmlformats.org/officeDocument/2006/relationships/theme" Target="../theme/theme1.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354012" y="306387"/>
            <a:ext cx="77724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5" name="Google Shape;115;p14"/>
          <p:cNvSpPr txBox="1"/>
          <p:nvPr>
            <p:ph idx="1" type="body"/>
          </p:nvPr>
        </p:nvSpPr>
        <p:spPr>
          <a:xfrm>
            <a:off x="354012" y="1830387"/>
            <a:ext cx="7772400" cy="411480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0000"/>
              </a:lnSpc>
              <a:spcBef>
                <a:spcPts val="640"/>
              </a:spcBef>
              <a:spcAft>
                <a:spcPts val="0"/>
              </a:spcAft>
              <a:buClr>
                <a:schemeClr val="accent1"/>
              </a:buClr>
              <a:buSzPts val="224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6" name="Google Shape;116;p14"/>
          <p:cNvSpPr txBox="1"/>
          <p:nvPr>
            <p:ph idx="10" type="dt"/>
          </p:nvPr>
        </p:nvSpPr>
        <p:spPr>
          <a:xfrm>
            <a:off x="354012" y="611505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9pPr>
          </a:lstStyle>
          <a:p/>
        </p:txBody>
      </p:sp>
      <p:sp>
        <p:nvSpPr>
          <p:cNvPr id="117" name="Google Shape;117;p14"/>
          <p:cNvSpPr txBox="1"/>
          <p:nvPr>
            <p:ph idx="11" type="ftr"/>
          </p:nvPr>
        </p:nvSpPr>
        <p:spPr>
          <a:xfrm>
            <a:off x="2762250" y="6097587"/>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70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2000" u="none" cap="none" strike="noStrike">
                <a:solidFill>
                  <a:srgbClr val="CC3300"/>
                </a:solidFill>
                <a:latin typeface="Times New Roman"/>
                <a:ea typeface="Times New Roman"/>
                <a:cs typeface="Times New Roman"/>
                <a:sym typeface="Times New Roman"/>
              </a:defRPr>
            </a:lvl9pPr>
          </a:lstStyle>
          <a:p/>
        </p:txBody>
      </p:sp>
      <p:sp>
        <p:nvSpPr>
          <p:cNvPr id="118" name="Google Shape;118;p14"/>
          <p:cNvSpPr txBox="1"/>
          <p:nvPr>
            <p:ph idx="12" type="sldNum"/>
          </p:nvPr>
        </p:nvSpPr>
        <p:spPr>
          <a:xfrm>
            <a:off x="6191250" y="6097587"/>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8" name="Google Shape;198;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9" name="Google Shape;199;p2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0" name="Google Shape;200;p2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1" name="Google Shape;201;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3" name="Google Shape;273;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4" name="Google Shape;27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5" name="Google Shape;27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6" name="Google Shape;27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2.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895350" y="628650"/>
            <a:ext cx="8001000" cy="51498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        </a:t>
            </a:r>
            <a:r>
              <a:rPr b="1" i="0" lang="en-US" sz="3600" u="none">
                <a:solidFill>
                  <a:schemeClr val="dk2"/>
                </a:solidFill>
                <a:latin typeface="Times New Roman"/>
                <a:ea typeface="Times New Roman"/>
                <a:cs typeface="Times New Roman"/>
                <a:sym typeface="Times New Roman"/>
              </a:rPr>
              <a:t> GRAPHS</a:t>
            </a:r>
            <a:r>
              <a:rPr b="1" i="0" lang="en-US" sz="3600" u="sng">
                <a:solidFill>
                  <a:schemeClr val="dk2"/>
                </a:solidFill>
                <a:latin typeface="Times New Roman"/>
                <a:ea typeface="Times New Roman"/>
                <a:cs typeface="Times New Roman"/>
                <a:sym typeface="Times New Roman"/>
              </a:rPr>
              <a:t>       </a:t>
            </a:r>
            <a:r>
              <a:rPr b="0" i="0" lang="en-US" sz="3600" u="sng">
                <a:solidFill>
                  <a:schemeClr val="dk2"/>
                </a:solidFill>
                <a:latin typeface="Times New Roman"/>
                <a:ea typeface="Times New Roman"/>
                <a:cs typeface="Times New Roman"/>
                <a:sym typeface="Times New Roman"/>
              </a:rPr>
              <a:t> </a:t>
            </a:r>
            <a:br>
              <a:rPr b="0" i="0" lang="en-US" sz="3600" u="sng">
                <a:solidFill>
                  <a:schemeClr val="dk2"/>
                </a:solidFill>
                <a:latin typeface="Times New Roman"/>
                <a:ea typeface="Times New Roman"/>
                <a:cs typeface="Times New Roman"/>
                <a:sym typeface="Times New Roman"/>
              </a:rPr>
            </a:b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0"/>
          <p:cNvSpPr txBox="1"/>
          <p:nvPr/>
        </p:nvSpPr>
        <p:spPr>
          <a:xfrm>
            <a:off x="974725" y="414330"/>
            <a:ext cx="8169300" cy="7143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Degree</a:t>
            </a:r>
            <a:endParaRPr b="0" i="0" sz="1400" u="none" cap="none" strike="noStrike">
              <a:solidFill>
                <a:srgbClr val="000000"/>
              </a:solidFill>
              <a:latin typeface="Arial"/>
              <a:ea typeface="Arial"/>
              <a:cs typeface="Arial"/>
              <a:sym typeface="Arial"/>
            </a:endParaRPr>
          </a:p>
        </p:txBody>
      </p:sp>
      <p:sp>
        <p:nvSpPr>
          <p:cNvPr id="492" name="Google Shape;492;p60"/>
          <p:cNvSpPr txBox="1"/>
          <p:nvPr/>
        </p:nvSpPr>
        <p:spPr>
          <a:xfrm>
            <a:off x="560375" y="1229550"/>
            <a:ext cx="8169300" cy="3333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8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The </a:t>
            </a:r>
            <a:r>
              <a:rPr b="0" i="0" lang="en-US" sz="3200" u="none" cap="none" strike="noStrike">
                <a:solidFill>
                  <a:srgbClr val="CC3300"/>
                </a:solidFill>
                <a:latin typeface="Times New Roman"/>
                <a:ea typeface="Times New Roman"/>
                <a:cs typeface="Times New Roman"/>
                <a:sym typeface="Times New Roman"/>
              </a:rPr>
              <a:t>degree</a:t>
            </a:r>
            <a:r>
              <a:rPr b="0" i="0" lang="en-US" sz="3200" u="none" cap="none" strike="noStrike">
                <a:solidFill>
                  <a:schemeClr val="dk1"/>
                </a:solidFill>
                <a:latin typeface="Times New Roman"/>
                <a:ea typeface="Times New Roman"/>
                <a:cs typeface="Times New Roman"/>
                <a:sym typeface="Times New Roman"/>
              </a:rPr>
              <a:t> of a vertex is the number of edges incident to that vertex in an undirected graph</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4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3" name="Google Shape;493;p60"/>
          <p:cNvPicPr preferRelativeResize="0"/>
          <p:nvPr/>
        </p:nvPicPr>
        <p:blipFill rotWithShape="1">
          <a:blip r:embed="rId3">
            <a:alphaModFix/>
          </a:blip>
          <a:srcRect b="0" l="0" r="0" t="0"/>
          <a:stretch/>
        </p:blipFill>
        <p:spPr>
          <a:xfrm>
            <a:off x="3938613" y="2219313"/>
            <a:ext cx="2409825" cy="2676525"/>
          </a:xfrm>
          <a:prstGeom prst="rect">
            <a:avLst/>
          </a:prstGeom>
          <a:noFill/>
          <a:ln>
            <a:noFill/>
          </a:ln>
        </p:spPr>
      </p:pic>
      <p:pic>
        <p:nvPicPr>
          <p:cNvPr id="494" name="Google Shape;494;p60"/>
          <p:cNvPicPr preferRelativeResize="0"/>
          <p:nvPr/>
        </p:nvPicPr>
        <p:blipFill rotWithShape="1">
          <a:blip r:embed="rId4">
            <a:alphaModFix/>
          </a:blip>
          <a:srcRect b="0" l="0" r="0" t="0"/>
          <a:stretch/>
        </p:blipFill>
        <p:spPr>
          <a:xfrm>
            <a:off x="1276350" y="2295513"/>
            <a:ext cx="2152650" cy="2266950"/>
          </a:xfrm>
          <a:prstGeom prst="rect">
            <a:avLst/>
          </a:prstGeom>
          <a:noFill/>
          <a:ln>
            <a:noFill/>
          </a:ln>
        </p:spPr>
      </p:pic>
      <p:sp>
        <p:nvSpPr>
          <p:cNvPr id="495" name="Google Shape;495;p60"/>
          <p:cNvSpPr txBox="1"/>
          <p:nvPr/>
        </p:nvSpPr>
        <p:spPr>
          <a:xfrm>
            <a:off x="357200" y="4972050"/>
            <a:ext cx="8169300" cy="861900"/>
          </a:xfrm>
          <a:prstGeom prst="rect">
            <a:avLst/>
          </a:prstGeom>
          <a:noFill/>
          <a:ln>
            <a:noFill/>
          </a:ln>
        </p:spPr>
        <p:txBody>
          <a:bodyPr anchorCtr="0" anchor="t" bIns="91425" lIns="91425" spcFirstLastPara="1" rIns="91425" wrap="square" tIns="91425">
            <a:spAutoFit/>
          </a:bodyPr>
          <a:lstStyle/>
          <a:p>
            <a:pPr indent="-285750" lvl="1" marL="742950" marR="0" rtl="0" algn="just">
              <a:lnSpc>
                <a:spcPct val="80000"/>
              </a:lnSpc>
              <a:spcBef>
                <a:spcPts val="560"/>
              </a:spcBef>
              <a:spcAft>
                <a:spcPts val="0"/>
              </a:spcAft>
              <a:buClr>
                <a:schemeClr val="dk1"/>
              </a:buClr>
              <a:buSzPts val="2800"/>
              <a:buFont typeface="Times New Roman"/>
              <a:buChar char="–"/>
            </a:pPr>
            <a:r>
              <a:rPr b="0" i="0" lang="en-US" sz="2700" u="none" cap="none" strike="noStrike">
                <a:solidFill>
                  <a:schemeClr val="dk1"/>
                </a:solidFill>
                <a:latin typeface="Times New Roman"/>
                <a:ea typeface="Times New Roman"/>
                <a:cs typeface="Times New Roman"/>
                <a:sym typeface="Times New Roman"/>
              </a:rPr>
              <a:t>if </a:t>
            </a:r>
            <a:r>
              <a:rPr b="0" i="1" lang="en-US" sz="2700" u="none" cap="none" strike="noStrike">
                <a:solidFill>
                  <a:schemeClr val="dk1"/>
                </a:solidFill>
                <a:latin typeface="Times New Roman"/>
                <a:ea typeface="Times New Roman"/>
                <a:cs typeface="Times New Roman"/>
                <a:sym typeface="Times New Roman"/>
              </a:rPr>
              <a:t>d</a:t>
            </a:r>
            <a:r>
              <a:rPr b="0" i="1" lang="en-US" sz="1900" u="none" cap="none" strike="noStrike">
                <a:solidFill>
                  <a:schemeClr val="dk1"/>
                </a:solidFill>
                <a:latin typeface="Times New Roman"/>
                <a:ea typeface="Times New Roman"/>
                <a:cs typeface="Times New Roman"/>
                <a:sym typeface="Times New Roman"/>
              </a:rPr>
              <a:t>i</a:t>
            </a:r>
            <a:r>
              <a:rPr b="0" i="0" lang="en-US" sz="2700" u="none" cap="none" strike="noStrike">
                <a:solidFill>
                  <a:schemeClr val="dk1"/>
                </a:solidFill>
                <a:latin typeface="Times New Roman"/>
                <a:ea typeface="Times New Roman"/>
                <a:cs typeface="Times New Roman"/>
                <a:sym typeface="Times New Roman"/>
              </a:rPr>
              <a:t> is the degree of a vertex </a:t>
            </a:r>
            <a:r>
              <a:rPr b="0" i="1" lang="en-US" sz="2700" u="none" cap="none" strike="noStrike">
                <a:solidFill>
                  <a:schemeClr val="dk1"/>
                </a:solidFill>
                <a:latin typeface="Times New Roman"/>
                <a:ea typeface="Times New Roman"/>
                <a:cs typeface="Times New Roman"/>
                <a:sym typeface="Times New Roman"/>
              </a:rPr>
              <a:t>i</a:t>
            </a:r>
            <a:r>
              <a:rPr b="0" i="0" lang="en-US" sz="2700" u="none" cap="none" strike="noStrike">
                <a:solidFill>
                  <a:schemeClr val="dk1"/>
                </a:solidFill>
                <a:latin typeface="Times New Roman"/>
                <a:ea typeface="Times New Roman"/>
                <a:cs typeface="Times New Roman"/>
                <a:sym typeface="Times New Roman"/>
              </a:rPr>
              <a:t> in a graph </a:t>
            </a:r>
            <a:r>
              <a:rPr b="0" i="1" lang="en-US" sz="2700" u="none" cap="none" strike="noStrike">
                <a:solidFill>
                  <a:schemeClr val="dk1"/>
                </a:solidFill>
                <a:latin typeface="Times New Roman"/>
                <a:ea typeface="Times New Roman"/>
                <a:cs typeface="Times New Roman"/>
                <a:sym typeface="Times New Roman"/>
              </a:rPr>
              <a:t>G</a:t>
            </a:r>
            <a:r>
              <a:rPr b="0" i="0" lang="en-US" sz="2700" u="none" cap="none" strike="noStrike">
                <a:solidFill>
                  <a:schemeClr val="dk1"/>
                </a:solidFill>
                <a:latin typeface="Times New Roman"/>
                <a:ea typeface="Times New Roman"/>
                <a:cs typeface="Times New Roman"/>
                <a:sym typeface="Times New Roman"/>
              </a:rPr>
              <a:t> with </a:t>
            </a:r>
            <a:r>
              <a:rPr b="0" i="1" lang="en-US" sz="2700" u="none" cap="none" strike="noStrike">
                <a:solidFill>
                  <a:schemeClr val="dk1"/>
                </a:solidFill>
                <a:latin typeface="Times New Roman"/>
                <a:ea typeface="Times New Roman"/>
                <a:cs typeface="Times New Roman"/>
                <a:sym typeface="Times New Roman"/>
              </a:rPr>
              <a:t>n</a:t>
            </a:r>
            <a:r>
              <a:rPr b="0" i="0" lang="en-US" sz="2700" u="none" cap="none" strike="noStrike">
                <a:solidFill>
                  <a:schemeClr val="dk1"/>
                </a:solidFill>
                <a:latin typeface="Times New Roman"/>
                <a:ea typeface="Times New Roman"/>
                <a:cs typeface="Times New Roman"/>
                <a:sym typeface="Times New Roman"/>
              </a:rPr>
              <a:t> vertices and </a:t>
            </a:r>
            <a:r>
              <a:rPr b="0" i="1" lang="en-US" sz="2700" u="none" cap="none" strike="noStrike">
                <a:solidFill>
                  <a:schemeClr val="dk1"/>
                </a:solidFill>
                <a:latin typeface="Times New Roman"/>
                <a:ea typeface="Times New Roman"/>
                <a:cs typeface="Times New Roman"/>
                <a:sym typeface="Times New Roman"/>
              </a:rPr>
              <a:t>e</a:t>
            </a:r>
            <a:r>
              <a:rPr b="0" i="0" lang="en-US" sz="2700" u="none" cap="none" strike="noStrike">
                <a:solidFill>
                  <a:schemeClr val="dk1"/>
                </a:solidFill>
                <a:latin typeface="Times New Roman"/>
                <a:ea typeface="Times New Roman"/>
                <a:cs typeface="Times New Roman"/>
                <a:sym typeface="Times New Roman"/>
              </a:rPr>
              <a:t> edges, the number of edges is</a:t>
            </a:r>
            <a:endParaRPr b="0" i="0" sz="1300" u="none" cap="none" strike="noStrike">
              <a:solidFill>
                <a:schemeClr val="dk1"/>
              </a:solidFill>
              <a:latin typeface="Arial"/>
              <a:ea typeface="Arial"/>
              <a:cs typeface="Arial"/>
              <a:sym typeface="Arial"/>
            </a:endParaRPr>
          </a:p>
        </p:txBody>
      </p:sp>
      <p:pic>
        <p:nvPicPr>
          <p:cNvPr id="496" name="Google Shape;496;p60"/>
          <p:cNvPicPr preferRelativeResize="0"/>
          <p:nvPr/>
        </p:nvPicPr>
        <p:blipFill rotWithShape="1">
          <a:blip r:embed="rId5">
            <a:alphaModFix/>
          </a:blip>
          <a:srcRect b="0" l="0" r="0" t="0"/>
          <a:stretch/>
        </p:blipFill>
        <p:spPr>
          <a:xfrm>
            <a:off x="3546487" y="5833962"/>
            <a:ext cx="2446337" cy="10048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1"/>
          <p:cNvSpPr txBox="1"/>
          <p:nvPr/>
        </p:nvSpPr>
        <p:spPr>
          <a:xfrm>
            <a:off x="974725" y="414337"/>
            <a:ext cx="81693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Degree</a:t>
            </a:r>
            <a:endParaRPr b="0" i="0" sz="1400" u="none" cap="none" strike="noStrike">
              <a:solidFill>
                <a:srgbClr val="000000"/>
              </a:solidFill>
              <a:latin typeface="Arial"/>
              <a:ea typeface="Arial"/>
              <a:cs typeface="Arial"/>
              <a:sym typeface="Arial"/>
            </a:endParaRPr>
          </a:p>
        </p:txBody>
      </p:sp>
      <p:sp>
        <p:nvSpPr>
          <p:cNvPr id="502" name="Google Shape;502;p61"/>
          <p:cNvSpPr txBox="1"/>
          <p:nvPr/>
        </p:nvSpPr>
        <p:spPr>
          <a:xfrm>
            <a:off x="228600" y="1362075"/>
            <a:ext cx="4815000" cy="4398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For directed graph, </a:t>
            </a:r>
            <a:endParaRPr b="0" i="0" sz="1400" u="none" cap="none" strike="noStrike">
              <a:solidFill>
                <a:srgbClr val="000000"/>
              </a:solidFill>
              <a:latin typeface="Arial"/>
              <a:ea typeface="Arial"/>
              <a:cs typeface="Arial"/>
              <a:sym typeface="Arial"/>
            </a:endParaRPr>
          </a:p>
          <a:p>
            <a:pPr indent="-279400" lvl="1" marL="742950" marR="0" rtl="0" algn="just">
              <a:lnSpc>
                <a:spcPct val="80000"/>
              </a:lnSpc>
              <a:spcBef>
                <a:spcPts val="56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the </a:t>
            </a:r>
            <a:r>
              <a:rPr b="0" i="0" lang="en-US" sz="2700" u="none" cap="none" strike="noStrike">
                <a:solidFill>
                  <a:srgbClr val="CC3300"/>
                </a:solidFill>
                <a:latin typeface="Times New Roman"/>
                <a:ea typeface="Times New Roman"/>
                <a:cs typeface="Times New Roman"/>
                <a:sym typeface="Times New Roman"/>
              </a:rPr>
              <a:t>in-degree</a:t>
            </a:r>
            <a:r>
              <a:rPr b="0" i="0" lang="en-US" sz="2700" u="none" cap="none" strike="noStrike">
                <a:solidFill>
                  <a:schemeClr val="dk1"/>
                </a:solidFill>
                <a:latin typeface="Times New Roman"/>
                <a:ea typeface="Times New Roman"/>
                <a:cs typeface="Times New Roman"/>
                <a:sym typeface="Times New Roman"/>
              </a:rPr>
              <a:t> of a vertex </a:t>
            </a:r>
            <a:r>
              <a:rPr b="0" i="1" lang="en-US" sz="2700" u="none" cap="none" strike="noStrike">
                <a:solidFill>
                  <a:schemeClr val="dk1"/>
                </a:solidFill>
                <a:latin typeface="Times New Roman"/>
                <a:ea typeface="Times New Roman"/>
                <a:cs typeface="Times New Roman"/>
                <a:sym typeface="Times New Roman"/>
              </a:rPr>
              <a:t>v</a:t>
            </a:r>
            <a:r>
              <a:rPr b="0" i="0" lang="en-US" sz="2700" u="none" cap="none" strike="noStrike">
                <a:solidFill>
                  <a:schemeClr val="dk1"/>
                </a:solidFill>
                <a:latin typeface="Times New Roman"/>
                <a:ea typeface="Times New Roman"/>
                <a:cs typeface="Times New Roman"/>
                <a:sym typeface="Times New Roman"/>
              </a:rPr>
              <a:t> is the number of edges that have </a:t>
            </a:r>
            <a:r>
              <a:rPr b="0" i="1" lang="en-US" sz="2700" u="none" cap="none" strike="noStrike">
                <a:solidFill>
                  <a:schemeClr val="dk1"/>
                </a:solidFill>
                <a:latin typeface="Times New Roman"/>
                <a:ea typeface="Times New Roman"/>
                <a:cs typeface="Times New Roman"/>
                <a:sym typeface="Times New Roman"/>
              </a:rPr>
              <a:t>v</a:t>
            </a:r>
            <a:r>
              <a:rPr b="0" i="0" lang="en-US" sz="2700" u="none" cap="none" strike="noStrike">
                <a:solidFill>
                  <a:schemeClr val="dk1"/>
                </a:solidFill>
                <a:latin typeface="Times New Roman"/>
                <a:ea typeface="Times New Roman"/>
                <a:cs typeface="Times New Roman"/>
                <a:sym typeface="Times New Roman"/>
              </a:rPr>
              <a:t> as the destination</a:t>
            </a:r>
            <a:endParaRPr b="0" i="0" sz="1300" u="none" cap="none" strike="noStrike">
              <a:solidFill>
                <a:srgbClr val="000000"/>
              </a:solidFill>
              <a:latin typeface="Arial"/>
              <a:ea typeface="Arial"/>
              <a:cs typeface="Arial"/>
              <a:sym typeface="Arial"/>
            </a:endParaRPr>
          </a:p>
          <a:p>
            <a:pPr indent="-279400" lvl="1" marL="742950" marR="0" rtl="0" algn="just">
              <a:lnSpc>
                <a:spcPct val="80000"/>
              </a:lnSpc>
              <a:spcBef>
                <a:spcPts val="560"/>
              </a:spcBef>
              <a:spcAft>
                <a:spcPts val="0"/>
              </a:spcAft>
              <a:buClr>
                <a:schemeClr val="dk1"/>
              </a:buClr>
              <a:buSzPts val="2700"/>
              <a:buFont typeface="Times New Roman"/>
              <a:buChar char="–"/>
            </a:pPr>
            <a:r>
              <a:rPr b="0" i="0" lang="en-US" sz="2700" u="none" cap="none" strike="noStrike">
                <a:solidFill>
                  <a:schemeClr val="dk1"/>
                </a:solidFill>
                <a:latin typeface="Times New Roman"/>
                <a:ea typeface="Times New Roman"/>
                <a:cs typeface="Times New Roman"/>
                <a:sym typeface="Times New Roman"/>
              </a:rPr>
              <a:t>the </a:t>
            </a:r>
            <a:r>
              <a:rPr b="0" i="0" lang="en-US" sz="2700" u="none" cap="none" strike="noStrike">
                <a:solidFill>
                  <a:srgbClr val="CC3300"/>
                </a:solidFill>
                <a:latin typeface="Times New Roman"/>
                <a:ea typeface="Times New Roman"/>
                <a:cs typeface="Times New Roman"/>
                <a:sym typeface="Times New Roman"/>
              </a:rPr>
              <a:t>out-degree</a:t>
            </a:r>
            <a:r>
              <a:rPr b="0" i="0" lang="en-US" sz="2700" u="none" cap="none" strike="noStrike">
                <a:solidFill>
                  <a:schemeClr val="dk1"/>
                </a:solidFill>
                <a:latin typeface="Times New Roman"/>
                <a:ea typeface="Times New Roman"/>
                <a:cs typeface="Times New Roman"/>
                <a:sym typeface="Times New Roman"/>
              </a:rPr>
              <a:t> of a vertex </a:t>
            </a:r>
            <a:r>
              <a:rPr b="0" i="1" lang="en-US" sz="2700" u="none" cap="none" strike="noStrike">
                <a:solidFill>
                  <a:schemeClr val="dk1"/>
                </a:solidFill>
                <a:latin typeface="Times New Roman"/>
                <a:ea typeface="Times New Roman"/>
                <a:cs typeface="Times New Roman"/>
                <a:sym typeface="Times New Roman"/>
              </a:rPr>
              <a:t>v</a:t>
            </a:r>
            <a:r>
              <a:rPr b="0" i="0" lang="en-US" sz="2700" u="none" cap="none" strike="noStrike">
                <a:solidFill>
                  <a:schemeClr val="dk1"/>
                </a:solidFill>
                <a:latin typeface="Times New Roman"/>
                <a:ea typeface="Times New Roman"/>
                <a:cs typeface="Times New Roman"/>
                <a:sym typeface="Times New Roman"/>
              </a:rPr>
              <a:t> is the number of edges</a:t>
            </a:r>
            <a:br>
              <a:rPr b="0" i="0" lang="en-US" sz="2700" u="none" cap="none" strike="noStrike">
                <a:solidFill>
                  <a:schemeClr val="dk1"/>
                </a:solidFill>
                <a:latin typeface="Times New Roman"/>
                <a:ea typeface="Times New Roman"/>
                <a:cs typeface="Times New Roman"/>
                <a:sym typeface="Times New Roman"/>
              </a:rPr>
            </a:br>
            <a:r>
              <a:rPr b="0" i="0" lang="en-US" sz="2700" u="none" cap="none" strike="noStrike">
                <a:solidFill>
                  <a:schemeClr val="dk1"/>
                </a:solidFill>
                <a:latin typeface="Times New Roman"/>
                <a:ea typeface="Times New Roman"/>
                <a:cs typeface="Times New Roman"/>
                <a:sym typeface="Times New Roman"/>
              </a:rPr>
              <a:t>that have </a:t>
            </a:r>
            <a:r>
              <a:rPr b="0" i="1" lang="en-US" sz="2700" u="none" cap="none" strike="noStrike">
                <a:solidFill>
                  <a:schemeClr val="dk1"/>
                </a:solidFill>
                <a:latin typeface="Times New Roman"/>
                <a:ea typeface="Times New Roman"/>
                <a:cs typeface="Times New Roman"/>
                <a:sym typeface="Times New Roman"/>
              </a:rPr>
              <a:t>v</a:t>
            </a:r>
            <a:r>
              <a:rPr b="0" i="0" lang="en-US" sz="2700" u="none" cap="none" strike="noStrike">
                <a:solidFill>
                  <a:schemeClr val="dk1"/>
                </a:solidFill>
                <a:latin typeface="Times New Roman"/>
                <a:ea typeface="Times New Roman"/>
                <a:cs typeface="Times New Roman"/>
                <a:sym typeface="Times New Roman"/>
              </a:rPr>
              <a:t> as the source</a:t>
            </a:r>
            <a:endParaRPr b="0" i="0" sz="1300" u="none" cap="none" strike="noStrike">
              <a:solidFill>
                <a:srgbClr val="000000"/>
              </a:solidFill>
              <a:latin typeface="Arial"/>
              <a:ea typeface="Arial"/>
              <a:cs typeface="Arial"/>
              <a:sym typeface="Arial"/>
            </a:endParaRPr>
          </a:p>
          <a:p>
            <a:pPr indent="0" lvl="0" marL="914400" marR="0" rtl="0" algn="just">
              <a:lnSpc>
                <a:spcPct val="80000"/>
              </a:lnSpc>
              <a:spcBef>
                <a:spcPts val="56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pic>
        <p:nvPicPr>
          <p:cNvPr id="503" name="Google Shape;503;p61"/>
          <p:cNvPicPr preferRelativeResize="0"/>
          <p:nvPr/>
        </p:nvPicPr>
        <p:blipFill rotWithShape="1">
          <a:blip r:embed="rId3">
            <a:alphaModFix/>
          </a:blip>
          <a:srcRect b="0" l="0" r="0" t="0"/>
          <a:stretch/>
        </p:blipFill>
        <p:spPr>
          <a:xfrm>
            <a:off x="5796075" y="1766887"/>
            <a:ext cx="2714625" cy="262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2"/>
          <p:cNvSpPr txBox="1"/>
          <p:nvPr/>
        </p:nvSpPr>
        <p:spPr>
          <a:xfrm>
            <a:off x="1246187" y="0"/>
            <a:ext cx="7897812"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ADT for Graph</a:t>
            </a:r>
            <a:endParaRPr b="0" i="0" sz="1400" u="none" cap="none" strike="noStrike">
              <a:solidFill>
                <a:srgbClr val="000000"/>
              </a:solidFill>
              <a:latin typeface="Arial"/>
              <a:ea typeface="Arial"/>
              <a:cs typeface="Arial"/>
              <a:sym typeface="Arial"/>
            </a:endParaRPr>
          </a:p>
        </p:txBody>
      </p:sp>
      <p:sp>
        <p:nvSpPr>
          <p:cNvPr id="509" name="Google Shape;509;p62"/>
          <p:cNvSpPr txBox="1"/>
          <p:nvPr/>
        </p:nvSpPr>
        <p:spPr>
          <a:xfrm>
            <a:off x="987425" y="1054100"/>
            <a:ext cx="8156575"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structure Graph is </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objects: a nonempty set of vertices and a set of undirected edges, where each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edge is a pair of vertices</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functions: for all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baseline="-25000"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and </a:t>
            </a:r>
            <a:r>
              <a:rPr b="0" i="1" lang="en-US" sz="2000" u="none" cap="none" strike="noStrike">
                <a:solidFill>
                  <a:schemeClr val="dk1"/>
                </a:solidFill>
                <a:latin typeface="Times New Roman"/>
                <a:ea typeface="Times New Roman"/>
                <a:cs typeface="Times New Roman"/>
                <a:sym typeface="Times New Roman"/>
              </a:rPr>
              <a:t>v</a:t>
            </a:r>
            <a:r>
              <a:rPr b="0" baseline="-25000" i="0" lang="en-US" sz="2000" u="none" cap="none" strike="noStrike">
                <a:solidFill>
                  <a:schemeClr val="dk1"/>
                </a:solidFill>
                <a:latin typeface="Times New Roman"/>
                <a:ea typeface="Times New Roman"/>
                <a:cs typeface="Times New Roman"/>
                <a:sym typeface="Times New Roman"/>
              </a:rPr>
              <a:t>2</a:t>
            </a:r>
            <a:r>
              <a:rPr b="0" i="0" lang="en-US" sz="2000" u="none" cap="none" strike="noStrike">
                <a:solidFill>
                  <a:schemeClr val="dk1"/>
                </a:solidFill>
                <a:latin typeface="Times New Roman"/>
                <a:ea typeface="Times New Roman"/>
                <a:cs typeface="Times New Roman"/>
                <a:sym typeface="Times New Roman"/>
              </a:rPr>
              <a:t> ∈ </a:t>
            </a:r>
            <a:r>
              <a:rPr b="0" i="1" lang="en-US" sz="2000" u="none" cap="none" strike="noStrike">
                <a:solidFill>
                  <a:schemeClr val="dk1"/>
                </a:solidFill>
                <a:latin typeface="Times New Roman"/>
                <a:ea typeface="Times New Roman"/>
                <a:cs typeface="Times New Roman"/>
                <a:sym typeface="Times New Roman"/>
              </a:rPr>
              <a:t>Vertices</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Create()::=return an empty graph</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InsertVertex(</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return a graph with </a:t>
            </a:r>
            <a:r>
              <a:rPr b="0" i="1"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inserted. </a:t>
            </a:r>
            <a:r>
              <a:rPr b="0" i="1"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has no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incident edge.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InsertEdge(</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2</a:t>
            </a:r>
            <a:r>
              <a:rPr b="0" i="0" lang="en-US" sz="2000" u="none" cap="none" strike="noStrike">
                <a:solidFill>
                  <a:schemeClr val="dk1"/>
                </a:solidFill>
                <a:latin typeface="Times New Roman"/>
                <a:ea typeface="Times New Roman"/>
                <a:cs typeface="Times New Roman"/>
                <a:sym typeface="Times New Roman"/>
              </a:rPr>
              <a:t>)::= return a graph with new edge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between </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and </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DeleteVertex(</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return a graph in which </a:t>
            </a:r>
            <a:r>
              <a:rPr b="0" i="1"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and all edges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incident to it are removed</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DeleteEdge(</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2</a:t>
            </a:r>
            <a:r>
              <a:rPr b="0" i="0" lang="en-US" sz="2000" u="none" cap="none" strike="noStrike">
                <a:solidFill>
                  <a:schemeClr val="dk1"/>
                </a:solidFill>
                <a:latin typeface="Times New Roman"/>
                <a:ea typeface="Times New Roman"/>
                <a:cs typeface="Times New Roman"/>
                <a:sym typeface="Times New Roman"/>
              </a:rPr>
              <a:t>)::=return a graph in which the edge (</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v</a:t>
            </a:r>
            <a:r>
              <a:rPr b="0" i="1" lang="en-US" sz="1400" u="none" cap="none" strike="noStrike">
                <a:solidFill>
                  <a:schemeClr val="dk1"/>
                </a:solidFill>
                <a:latin typeface="Times New Roman"/>
                <a:ea typeface="Times New Roman"/>
                <a:cs typeface="Times New Roman"/>
                <a:sym typeface="Times New Roman"/>
              </a:rPr>
              <a:t>2</a:t>
            </a:r>
            <a:r>
              <a:rPr b="0" i="0" lang="en-US" sz="2000" u="none" cap="none" strike="noStrike">
                <a:solidFill>
                  <a:schemeClr val="dk1"/>
                </a:solidFill>
                <a:latin typeface="Times New Roman"/>
                <a:ea typeface="Times New Roman"/>
                <a:cs typeface="Times New Roman"/>
                <a:sym typeface="Times New Roman"/>
              </a:rPr>
              <a:t>)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is removed</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Boolean</a:t>
            </a:r>
            <a:r>
              <a:rPr b="0" i="0" lang="en-US" sz="2000" u="none" cap="none" strike="noStrike">
                <a:solidFill>
                  <a:schemeClr val="dk1"/>
                </a:solidFill>
                <a:latin typeface="Times New Roman"/>
                <a:ea typeface="Times New Roman"/>
                <a:cs typeface="Times New Roman"/>
                <a:sym typeface="Times New Roman"/>
              </a:rPr>
              <a:t> IsEmpty(</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 if (</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a:t>
            </a:r>
            <a:r>
              <a:rPr b="0" i="1" lang="en-US" sz="2000" u="none" cap="none" strike="noStrike">
                <a:solidFill>
                  <a:schemeClr val="dk1"/>
                </a:solidFill>
                <a:latin typeface="Times New Roman"/>
                <a:ea typeface="Times New Roman"/>
                <a:cs typeface="Times New Roman"/>
                <a:sym typeface="Times New Roman"/>
              </a:rPr>
              <a:t>empty graph</a:t>
            </a:r>
            <a:r>
              <a:rPr b="0" i="0" lang="en-US" sz="2000" u="none" cap="none" strike="noStrike">
                <a:solidFill>
                  <a:schemeClr val="dk1"/>
                </a:solidFill>
                <a:latin typeface="Times New Roman"/>
                <a:ea typeface="Times New Roman"/>
                <a:cs typeface="Times New Roman"/>
                <a:sym typeface="Times New Roman"/>
              </a:rPr>
              <a:t>) return TRUE </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else return FALSE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List</a:t>
            </a:r>
            <a:r>
              <a:rPr b="0" i="0" lang="en-US" sz="2000" u="none" cap="none" strike="noStrike">
                <a:solidFill>
                  <a:schemeClr val="dk1"/>
                </a:solidFill>
                <a:latin typeface="Times New Roman"/>
                <a:ea typeface="Times New Roman"/>
                <a:cs typeface="Times New Roman"/>
                <a:sym typeface="Times New Roman"/>
              </a:rPr>
              <a:t> Adjacent(</a:t>
            </a:r>
            <a:r>
              <a:rPr b="0" i="1" lang="en-US" sz="2000" u="none" cap="none" strike="noStrike">
                <a:solidFill>
                  <a:schemeClr val="dk1"/>
                </a:solidFill>
                <a:latin typeface="Times New Roman"/>
                <a:ea typeface="Times New Roman"/>
                <a:cs typeface="Times New Roman"/>
                <a:sym typeface="Times New Roman"/>
              </a:rPr>
              <a:t>graph</a:t>
            </a:r>
            <a:r>
              <a:rPr b="0" i="0" lang="en-US" sz="2000" u="none" cap="none" strike="noStrike">
                <a:solidFill>
                  <a:schemeClr val="dk1"/>
                </a:solidFill>
                <a:latin typeface="Times New Roman"/>
                <a:ea typeface="Times New Roman"/>
                <a:cs typeface="Times New Roman"/>
                <a:sym typeface="Times New Roman"/>
              </a:rPr>
              <a:t>,</a:t>
            </a:r>
            <a:r>
              <a:rPr b="0" i="1" lang="en-US" sz="2000" u="none" cap="none" strike="noStrike">
                <a:solidFill>
                  <a:schemeClr val="dk1"/>
                </a:solidFill>
                <a:latin typeface="Times New Roman"/>
                <a:ea typeface="Times New Roman"/>
                <a:cs typeface="Times New Roman"/>
                <a:sym typeface="Times New Roman"/>
              </a:rPr>
              <a:t>v</a:t>
            </a:r>
            <a:r>
              <a:rPr b="0" i="0" lang="en-US" sz="2000" u="none" cap="none" strike="noStrike">
                <a:solidFill>
                  <a:schemeClr val="dk1"/>
                </a:solidFill>
                <a:latin typeface="Times New Roman"/>
                <a:ea typeface="Times New Roman"/>
                <a:cs typeface="Times New Roman"/>
                <a:sym typeface="Times New Roman"/>
              </a:rPr>
              <a:t>)::= return a list of all vertices that are adjacent to </a:t>
            </a:r>
            <a:r>
              <a:rPr b="0" i="1" lang="en-US" sz="2000" u="none" cap="none" strike="noStrike">
                <a:solidFill>
                  <a:schemeClr val="dk1"/>
                </a:solidFill>
                <a:latin typeface="Times New Roman"/>
                <a:ea typeface="Times New Roman"/>
                <a:cs typeface="Times New Roman"/>
                <a:sym typeface="Times New Roman"/>
              </a:rPr>
              <a:t>v</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3"/>
          <p:cNvSpPr txBox="1"/>
          <p:nvPr/>
        </p:nvSpPr>
        <p:spPr>
          <a:xfrm>
            <a:off x="1292225" y="646112"/>
            <a:ext cx="7851775"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Graph Representations</a:t>
            </a:r>
            <a:endParaRPr b="0" i="0" sz="1400" u="none" cap="none" strike="noStrike">
              <a:solidFill>
                <a:srgbClr val="000000"/>
              </a:solidFill>
              <a:latin typeface="Arial"/>
              <a:ea typeface="Arial"/>
              <a:cs typeface="Arial"/>
              <a:sym typeface="Arial"/>
            </a:endParaRPr>
          </a:p>
        </p:txBody>
      </p:sp>
      <p:sp>
        <p:nvSpPr>
          <p:cNvPr id="515" name="Google Shape;515;p63"/>
          <p:cNvSpPr txBox="1"/>
          <p:nvPr/>
        </p:nvSpPr>
        <p:spPr>
          <a:xfrm>
            <a:off x="1292225" y="2017712"/>
            <a:ext cx="7851775"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Adjacency Matrix</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Adjacency Lists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4"/>
          <p:cNvSpPr txBox="1"/>
          <p:nvPr/>
        </p:nvSpPr>
        <p:spPr>
          <a:xfrm>
            <a:off x="143700" y="98425"/>
            <a:ext cx="88566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Adjacency Matrix</a:t>
            </a:r>
            <a:endParaRPr b="0" i="0" sz="1400" u="none" cap="none" strike="noStrike">
              <a:solidFill>
                <a:srgbClr val="000000"/>
              </a:solidFill>
              <a:latin typeface="Arial"/>
              <a:ea typeface="Arial"/>
              <a:cs typeface="Arial"/>
              <a:sym typeface="Arial"/>
            </a:endParaRPr>
          </a:p>
        </p:txBody>
      </p:sp>
      <p:sp>
        <p:nvSpPr>
          <p:cNvPr id="521" name="Google Shape;521;p64"/>
          <p:cNvSpPr txBox="1"/>
          <p:nvPr/>
        </p:nvSpPr>
        <p:spPr>
          <a:xfrm>
            <a:off x="287337" y="1627200"/>
            <a:ext cx="8991600" cy="4371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Let G=(V,E) be a graph with n vertices.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The </a:t>
            </a:r>
            <a:r>
              <a:rPr b="0" i="0" lang="en-US" sz="3200" u="none" cap="none" strike="noStrike">
                <a:solidFill>
                  <a:srgbClr val="CC3300"/>
                </a:solidFill>
                <a:latin typeface="Times New Roman"/>
                <a:ea typeface="Times New Roman"/>
                <a:cs typeface="Times New Roman"/>
                <a:sym typeface="Times New Roman"/>
              </a:rPr>
              <a:t>adjacency matrix</a:t>
            </a:r>
            <a:r>
              <a:rPr b="0" i="0" lang="en-US" sz="3200" u="none" cap="none" strike="noStrike">
                <a:solidFill>
                  <a:schemeClr val="dk1"/>
                </a:solidFill>
                <a:latin typeface="Times New Roman"/>
                <a:ea typeface="Times New Roman"/>
                <a:cs typeface="Times New Roman"/>
                <a:sym typeface="Times New Roman"/>
              </a:rPr>
              <a:t> of G is a two-dimensional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n by n array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If the edge (v</a:t>
            </a:r>
            <a:r>
              <a:rPr b="0" i="0" lang="en-US" sz="1800" u="none" cap="none" strike="noStrike">
                <a:solidFill>
                  <a:schemeClr val="dk1"/>
                </a:solidFill>
                <a:latin typeface="Times New Roman"/>
                <a:ea typeface="Times New Roman"/>
                <a:cs typeface="Times New Roman"/>
                <a:sym typeface="Times New Roman"/>
              </a:rPr>
              <a:t>i</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j</a:t>
            </a:r>
            <a:r>
              <a:rPr b="0" i="0" lang="en-US" sz="3200" u="none" cap="none" strike="noStrike">
                <a:solidFill>
                  <a:schemeClr val="dk1"/>
                </a:solidFill>
                <a:latin typeface="Times New Roman"/>
                <a:ea typeface="Times New Roman"/>
                <a:cs typeface="Times New Roman"/>
                <a:sym typeface="Times New Roman"/>
              </a:rPr>
              <a:t>) is in E(G), adj_mat[i][j]=1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If there is no such edge in E(G), adj_mat[i][j]=0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The adjacency matrix for an undirected graph is symmetric; the adjacency matrix for a digraph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need not be symmetric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5"/>
          <p:cNvSpPr txBox="1"/>
          <p:nvPr/>
        </p:nvSpPr>
        <p:spPr>
          <a:xfrm>
            <a:off x="674687" y="0"/>
            <a:ext cx="8469300" cy="5604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Examples for Adjacency Matrix</a:t>
            </a:r>
            <a:endParaRPr b="0" i="0" sz="1400" u="none" cap="none" strike="noStrike">
              <a:solidFill>
                <a:srgbClr val="000000"/>
              </a:solidFill>
              <a:latin typeface="Arial"/>
              <a:ea typeface="Arial"/>
              <a:cs typeface="Arial"/>
              <a:sym typeface="Arial"/>
            </a:endParaRPr>
          </a:p>
        </p:txBody>
      </p:sp>
      <p:pic>
        <p:nvPicPr>
          <p:cNvPr id="527" name="Google Shape;527;p65"/>
          <p:cNvPicPr preferRelativeResize="0"/>
          <p:nvPr/>
        </p:nvPicPr>
        <p:blipFill rotWithShape="1">
          <a:blip r:embed="rId3">
            <a:alphaModFix/>
          </a:blip>
          <a:srcRect b="0" l="0" r="0" t="0"/>
          <a:stretch/>
        </p:blipFill>
        <p:spPr>
          <a:xfrm>
            <a:off x="4449762" y="2005012"/>
            <a:ext cx="1709737" cy="1768474"/>
          </a:xfrm>
          <a:prstGeom prst="rect">
            <a:avLst/>
          </a:prstGeom>
          <a:noFill/>
          <a:ln>
            <a:noFill/>
          </a:ln>
        </p:spPr>
      </p:pic>
      <p:sp>
        <p:nvSpPr>
          <p:cNvPr id="528" name="Google Shape;528;p65"/>
          <p:cNvSpPr txBox="1"/>
          <p:nvPr/>
        </p:nvSpPr>
        <p:spPr>
          <a:xfrm>
            <a:off x="1514475" y="3841750"/>
            <a:ext cx="542925"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a:t>
            </a:r>
            <a:r>
              <a:rPr b="0" i="0" lang="en-US" sz="16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529" name="Google Shape;529;p65"/>
          <p:cNvSpPr/>
          <p:nvPr/>
        </p:nvSpPr>
        <p:spPr>
          <a:xfrm>
            <a:off x="1427162" y="501650"/>
            <a:ext cx="444500" cy="4445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530" name="Google Shape;530;p65"/>
          <p:cNvSpPr/>
          <p:nvPr/>
        </p:nvSpPr>
        <p:spPr>
          <a:xfrm>
            <a:off x="741362" y="1263650"/>
            <a:ext cx="444500" cy="4445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531" name="Google Shape;531;p65"/>
          <p:cNvSpPr/>
          <p:nvPr/>
        </p:nvSpPr>
        <p:spPr>
          <a:xfrm>
            <a:off x="2112962" y="1263650"/>
            <a:ext cx="444500" cy="4445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532" name="Google Shape;532;p65"/>
          <p:cNvSpPr/>
          <p:nvPr/>
        </p:nvSpPr>
        <p:spPr>
          <a:xfrm>
            <a:off x="1427162" y="1873250"/>
            <a:ext cx="444500" cy="4445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533" name="Google Shape;533;p65"/>
          <p:cNvCxnSpPr/>
          <p:nvPr/>
        </p:nvCxnSpPr>
        <p:spPr>
          <a:xfrm>
            <a:off x="1649412" y="952500"/>
            <a:ext cx="0" cy="914400"/>
          </a:xfrm>
          <a:prstGeom prst="straightConnector1">
            <a:avLst/>
          </a:prstGeom>
          <a:noFill/>
          <a:ln cap="flat" cmpd="sng" w="12700">
            <a:solidFill>
              <a:schemeClr val="dk2"/>
            </a:solidFill>
            <a:prstDash val="solid"/>
            <a:miter lim="800000"/>
            <a:headEnd len="sm" w="sm" type="none"/>
            <a:tailEnd len="sm" w="sm" type="none"/>
          </a:ln>
        </p:spPr>
      </p:cxnSp>
      <p:cxnSp>
        <p:nvCxnSpPr>
          <p:cNvPr id="534" name="Google Shape;534;p65"/>
          <p:cNvCxnSpPr/>
          <p:nvPr/>
        </p:nvCxnSpPr>
        <p:spPr>
          <a:xfrm>
            <a:off x="1192212" y="1485900"/>
            <a:ext cx="914400" cy="0"/>
          </a:xfrm>
          <a:prstGeom prst="straightConnector1">
            <a:avLst/>
          </a:prstGeom>
          <a:noFill/>
          <a:ln cap="flat" cmpd="sng" w="12700">
            <a:solidFill>
              <a:schemeClr val="dk2"/>
            </a:solidFill>
            <a:prstDash val="solid"/>
            <a:miter lim="800000"/>
            <a:headEnd len="sm" w="sm" type="none"/>
            <a:tailEnd len="sm" w="sm" type="none"/>
          </a:ln>
        </p:spPr>
      </p:cxnSp>
      <p:cxnSp>
        <p:nvCxnSpPr>
          <p:cNvPr id="535" name="Google Shape;535;p65"/>
          <p:cNvCxnSpPr/>
          <p:nvPr/>
        </p:nvCxnSpPr>
        <p:spPr>
          <a:xfrm flipH="1">
            <a:off x="1081087" y="876300"/>
            <a:ext cx="407987" cy="434975"/>
          </a:xfrm>
          <a:prstGeom prst="straightConnector1">
            <a:avLst/>
          </a:prstGeom>
          <a:noFill/>
          <a:ln cap="flat" cmpd="sng" w="12700">
            <a:solidFill>
              <a:schemeClr val="dk2"/>
            </a:solidFill>
            <a:prstDash val="solid"/>
            <a:miter lim="800000"/>
            <a:headEnd len="sm" w="sm" type="none"/>
            <a:tailEnd len="sm" w="sm" type="none"/>
          </a:ln>
        </p:spPr>
      </p:cxnSp>
      <p:cxnSp>
        <p:nvCxnSpPr>
          <p:cNvPr id="536" name="Google Shape;536;p65"/>
          <p:cNvCxnSpPr/>
          <p:nvPr/>
        </p:nvCxnSpPr>
        <p:spPr>
          <a:xfrm>
            <a:off x="1801812" y="876300"/>
            <a:ext cx="422275" cy="434975"/>
          </a:xfrm>
          <a:prstGeom prst="straightConnector1">
            <a:avLst/>
          </a:prstGeom>
          <a:noFill/>
          <a:ln cap="flat" cmpd="sng" w="12700">
            <a:solidFill>
              <a:schemeClr val="dk2"/>
            </a:solidFill>
            <a:prstDash val="solid"/>
            <a:miter lim="800000"/>
            <a:headEnd len="sm" w="sm" type="none"/>
            <a:tailEnd len="sm" w="sm" type="none"/>
          </a:ln>
        </p:spPr>
      </p:cxnSp>
      <p:cxnSp>
        <p:nvCxnSpPr>
          <p:cNvPr id="537" name="Google Shape;537;p65"/>
          <p:cNvCxnSpPr/>
          <p:nvPr/>
        </p:nvCxnSpPr>
        <p:spPr>
          <a:xfrm>
            <a:off x="1066800" y="1692275"/>
            <a:ext cx="354012" cy="312737"/>
          </a:xfrm>
          <a:prstGeom prst="straightConnector1">
            <a:avLst/>
          </a:prstGeom>
          <a:noFill/>
          <a:ln cap="flat" cmpd="sng" w="12700">
            <a:solidFill>
              <a:schemeClr val="dk2"/>
            </a:solidFill>
            <a:prstDash val="solid"/>
            <a:miter lim="800000"/>
            <a:headEnd len="sm" w="sm" type="none"/>
            <a:tailEnd len="sm" w="sm" type="none"/>
          </a:ln>
        </p:spPr>
      </p:cxnSp>
      <p:cxnSp>
        <p:nvCxnSpPr>
          <p:cNvPr id="538" name="Google Shape;538;p65"/>
          <p:cNvCxnSpPr/>
          <p:nvPr/>
        </p:nvCxnSpPr>
        <p:spPr>
          <a:xfrm flipH="1">
            <a:off x="1855787" y="1665287"/>
            <a:ext cx="327025" cy="339725"/>
          </a:xfrm>
          <a:prstGeom prst="straightConnector1">
            <a:avLst/>
          </a:prstGeom>
          <a:noFill/>
          <a:ln cap="flat" cmpd="sng" w="12700">
            <a:solidFill>
              <a:schemeClr val="dk2"/>
            </a:solidFill>
            <a:prstDash val="solid"/>
            <a:miter lim="800000"/>
            <a:headEnd len="sm" w="sm" type="none"/>
            <a:tailEnd len="sm" w="sm" type="none"/>
          </a:ln>
        </p:spPr>
      </p:cxnSp>
      <p:sp>
        <p:nvSpPr>
          <p:cNvPr id="539" name="Google Shape;539;p65"/>
          <p:cNvSpPr txBox="1"/>
          <p:nvPr/>
        </p:nvSpPr>
        <p:spPr>
          <a:xfrm>
            <a:off x="1649400" y="5101600"/>
            <a:ext cx="72864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40"/>
              </a:spcBef>
              <a:spcAft>
                <a:spcPts val="0"/>
              </a:spcAft>
              <a:buClr>
                <a:srgbClr val="000000"/>
              </a:buClr>
              <a:buSzPts val="2300"/>
              <a:buFont typeface="Arial"/>
              <a:buNone/>
            </a:pPr>
            <a:r>
              <a:rPr b="0" i="0" lang="en-US" sz="2300" u="none" cap="none" strike="noStrike">
                <a:solidFill>
                  <a:schemeClr val="dk1"/>
                </a:solidFill>
                <a:latin typeface="Times New Roman"/>
                <a:ea typeface="Times New Roman"/>
                <a:cs typeface="Times New Roman"/>
                <a:sym typeface="Times New Roman"/>
              </a:rPr>
              <a:t>The degree of a vertex is  equal to the row sum </a:t>
            </a:r>
            <a:endParaRPr b="0" i="0" sz="5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6"/>
          <p:cNvSpPr txBox="1"/>
          <p:nvPr/>
        </p:nvSpPr>
        <p:spPr>
          <a:xfrm>
            <a:off x="674687" y="0"/>
            <a:ext cx="8469300" cy="5604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Examples for Adjacency Matrix</a:t>
            </a:r>
            <a:endParaRPr b="0" i="0" sz="1400" u="none" cap="none" strike="noStrike">
              <a:solidFill>
                <a:srgbClr val="000000"/>
              </a:solidFill>
              <a:latin typeface="Arial"/>
              <a:ea typeface="Arial"/>
              <a:cs typeface="Arial"/>
              <a:sym typeface="Arial"/>
            </a:endParaRPr>
          </a:p>
        </p:txBody>
      </p:sp>
      <p:pic>
        <p:nvPicPr>
          <p:cNvPr id="545" name="Google Shape;545;p66"/>
          <p:cNvPicPr preferRelativeResize="0"/>
          <p:nvPr/>
        </p:nvPicPr>
        <p:blipFill rotWithShape="1">
          <a:blip r:embed="rId3">
            <a:alphaModFix/>
          </a:blip>
          <a:srcRect b="0" l="0" r="0" t="0"/>
          <a:stretch/>
        </p:blipFill>
        <p:spPr>
          <a:xfrm>
            <a:off x="3617912" y="2236787"/>
            <a:ext cx="1225550" cy="1254126"/>
          </a:xfrm>
          <a:prstGeom prst="rect">
            <a:avLst/>
          </a:prstGeom>
          <a:noFill/>
          <a:ln>
            <a:noFill/>
          </a:ln>
        </p:spPr>
      </p:pic>
      <p:sp>
        <p:nvSpPr>
          <p:cNvPr id="546" name="Google Shape;546;p66"/>
          <p:cNvSpPr txBox="1"/>
          <p:nvPr/>
        </p:nvSpPr>
        <p:spPr>
          <a:xfrm>
            <a:off x="4002087" y="3629025"/>
            <a:ext cx="543000" cy="519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a:t>
            </a:r>
            <a:r>
              <a:rPr b="0" i="0" lang="en-US" sz="16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547" name="Google Shape;547;p66"/>
          <p:cNvSpPr/>
          <p:nvPr/>
        </p:nvSpPr>
        <p:spPr>
          <a:xfrm>
            <a:off x="3041650" y="771525"/>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548" name="Google Shape;548;p66"/>
          <p:cNvSpPr/>
          <p:nvPr/>
        </p:nvSpPr>
        <p:spPr>
          <a:xfrm>
            <a:off x="3040062" y="1874837"/>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549" name="Google Shape;549;p66"/>
          <p:cNvSpPr/>
          <p:nvPr/>
        </p:nvSpPr>
        <p:spPr>
          <a:xfrm>
            <a:off x="3055937" y="2894012"/>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550" name="Google Shape;550;p66"/>
          <p:cNvCxnSpPr/>
          <p:nvPr/>
        </p:nvCxnSpPr>
        <p:spPr>
          <a:xfrm>
            <a:off x="3278187" y="2330450"/>
            <a:ext cx="0" cy="558900"/>
          </a:xfrm>
          <a:prstGeom prst="straightConnector1">
            <a:avLst/>
          </a:prstGeom>
          <a:noFill/>
          <a:ln cap="flat" cmpd="sng" w="12700">
            <a:solidFill>
              <a:schemeClr val="dk2"/>
            </a:solidFill>
            <a:prstDash val="solid"/>
            <a:miter lim="800000"/>
            <a:headEnd len="sm" w="sm" type="none"/>
            <a:tailEnd len="med" w="med" type="stealth"/>
          </a:ln>
        </p:spPr>
      </p:cxnSp>
      <p:cxnSp>
        <p:nvCxnSpPr>
          <p:cNvPr id="551" name="Google Shape;551;p66"/>
          <p:cNvCxnSpPr/>
          <p:nvPr/>
        </p:nvCxnSpPr>
        <p:spPr>
          <a:xfrm rot="10800000">
            <a:off x="3455987" y="1160587"/>
            <a:ext cx="0" cy="720600"/>
          </a:xfrm>
          <a:prstGeom prst="straightConnector1">
            <a:avLst/>
          </a:prstGeom>
          <a:noFill/>
          <a:ln cap="flat" cmpd="sng" w="12700">
            <a:solidFill>
              <a:schemeClr val="dk2"/>
            </a:solidFill>
            <a:prstDash val="solid"/>
            <a:miter lim="800000"/>
            <a:headEnd len="sm" w="sm" type="none"/>
            <a:tailEnd len="med" w="med" type="stealth"/>
          </a:ln>
        </p:spPr>
      </p:cxnSp>
      <p:cxnSp>
        <p:nvCxnSpPr>
          <p:cNvPr id="552" name="Google Shape;552;p66"/>
          <p:cNvCxnSpPr/>
          <p:nvPr/>
        </p:nvCxnSpPr>
        <p:spPr>
          <a:xfrm>
            <a:off x="3087687" y="1187450"/>
            <a:ext cx="0" cy="735000"/>
          </a:xfrm>
          <a:prstGeom prst="straightConnector1">
            <a:avLst/>
          </a:prstGeom>
          <a:noFill/>
          <a:ln cap="flat" cmpd="sng" w="12700">
            <a:solidFill>
              <a:schemeClr val="dk2"/>
            </a:solidFill>
            <a:prstDash val="solid"/>
            <a:miter lim="800000"/>
            <a:headEnd len="sm" w="sm" type="none"/>
            <a:tailEnd len="med" w="med" type="stealth"/>
          </a:ln>
        </p:spPr>
      </p:cxnSp>
      <p:sp>
        <p:nvSpPr>
          <p:cNvPr id="553" name="Google Shape;553;p66"/>
          <p:cNvSpPr txBox="1"/>
          <p:nvPr/>
        </p:nvSpPr>
        <p:spPr>
          <a:xfrm>
            <a:off x="455975" y="4659400"/>
            <a:ext cx="8216400" cy="892800"/>
          </a:xfrm>
          <a:prstGeom prst="rect">
            <a:avLst/>
          </a:prstGeom>
          <a:noFill/>
          <a:ln>
            <a:noFill/>
          </a:ln>
        </p:spPr>
        <p:txBody>
          <a:bodyPr anchorCtr="0" anchor="t" bIns="91425" lIns="91425" spcFirstLastPara="1" rIns="91425" wrap="square" tIns="91425">
            <a:spAutoFit/>
          </a:bodyPr>
          <a:lstStyle/>
          <a:p>
            <a:pPr indent="-285750" lvl="0" marL="342900" marR="0" rtl="0" algn="l">
              <a:lnSpc>
                <a:spcPct val="100000"/>
              </a:lnSpc>
              <a:spcBef>
                <a:spcPts val="640"/>
              </a:spcBef>
              <a:spcAft>
                <a:spcPts val="0"/>
              </a:spcAft>
              <a:buClr>
                <a:schemeClr val="accent1"/>
              </a:buClr>
              <a:buSzPts val="1340"/>
              <a:buFont typeface="Arial"/>
              <a:buChar char="●"/>
            </a:pPr>
            <a:r>
              <a:rPr b="0" i="0" lang="en-US" sz="2300" u="none" cap="none" strike="noStrike">
                <a:solidFill>
                  <a:schemeClr val="dk1"/>
                </a:solidFill>
                <a:latin typeface="Times New Roman"/>
                <a:ea typeface="Times New Roman"/>
                <a:cs typeface="Times New Roman"/>
                <a:sym typeface="Times New Roman"/>
              </a:rPr>
              <a:t>For a digraph, the </a:t>
            </a:r>
            <a:r>
              <a:rPr b="0" i="0" lang="en-US" sz="2300" u="none" cap="none" strike="noStrike">
                <a:solidFill>
                  <a:schemeClr val="dk1"/>
                </a:solidFill>
                <a:highlight>
                  <a:srgbClr val="FFFF00"/>
                </a:highlight>
                <a:latin typeface="Times New Roman"/>
                <a:ea typeface="Times New Roman"/>
                <a:cs typeface="Times New Roman"/>
                <a:sym typeface="Times New Roman"/>
              </a:rPr>
              <a:t>row sum </a:t>
            </a:r>
            <a:r>
              <a:rPr b="0" i="0" lang="en-US" sz="2300" u="none" cap="none" strike="noStrike">
                <a:solidFill>
                  <a:schemeClr val="dk1"/>
                </a:solidFill>
                <a:latin typeface="Times New Roman"/>
                <a:ea typeface="Times New Roman"/>
                <a:cs typeface="Times New Roman"/>
                <a:sym typeface="Times New Roman"/>
              </a:rPr>
              <a:t>is the out_degree, while the </a:t>
            </a:r>
            <a:r>
              <a:rPr b="0" i="0" lang="en-US" sz="2300" u="none" cap="none" strike="noStrike">
                <a:solidFill>
                  <a:schemeClr val="dk1"/>
                </a:solidFill>
                <a:highlight>
                  <a:srgbClr val="FFFF00"/>
                </a:highlight>
                <a:latin typeface="Times New Roman"/>
                <a:ea typeface="Times New Roman"/>
                <a:cs typeface="Times New Roman"/>
                <a:sym typeface="Times New Roman"/>
              </a:rPr>
              <a:t>column sum</a:t>
            </a:r>
            <a:r>
              <a:rPr b="0" i="0" lang="en-US" sz="2300" u="none" cap="none" strike="noStrike">
                <a:solidFill>
                  <a:schemeClr val="dk1"/>
                </a:solidFill>
                <a:latin typeface="Times New Roman"/>
                <a:ea typeface="Times New Roman"/>
                <a:cs typeface="Times New Roman"/>
                <a:sym typeface="Times New Roman"/>
              </a:rPr>
              <a:t> is the in_degree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7"/>
          <p:cNvSpPr txBox="1"/>
          <p:nvPr/>
        </p:nvSpPr>
        <p:spPr>
          <a:xfrm>
            <a:off x="828675" y="442925"/>
            <a:ext cx="7715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DEMO----Adjacency matrix representation</a:t>
            </a:r>
            <a:endParaRPr b="0" i="0" sz="2800" u="none" cap="none" strike="noStrike">
              <a:solidFill>
                <a:srgbClr val="000000"/>
              </a:solidFill>
              <a:latin typeface="Times New Roman"/>
              <a:ea typeface="Times New Roman"/>
              <a:cs typeface="Times New Roman"/>
              <a:sym typeface="Times New Roman"/>
            </a:endParaRPr>
          </a:p>
        </p:txBody>
      </p:sp>
      <p:sp>
        <p:nvSpPr>
          <p:cNvPr id="559" name="Google Shape;559;p67"/>
          <p:cNvSpPr txBox="1"/>
          <p:nvPr/>
        </p:nvSpPr>
        <p:spPr>
          <a:xfrm>
            <a:off x="1000125" y="1585925"/>
            <a:ext cx="6629400" cy="19086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Times New Roman"/>
              <a:buChar char="●"/>
            </a:pPr>
            <a:r>
              <a:rPr b="0" i="0" lang="en-US" sz="2100" u="none" cap="none" strike="noStrike">
                <a:solidFill>
                  <a:srgbClr val="000000"/>
                </a:solidFill>
                <a:latin typeface="Times New Roman"/>
                <a:ea typeface="Times New Roman"/>
                <a:cs typeface="Times New Roman"/>
                <a:sym typeface="Times New Roman"/>
              </a:rPr>
              <a:t>DIRECTED GRAPH----adjacency matrix representation</a:t>
            </a:r>
            <a:endParaRPr b="0" i="0" sz="2100" u="none" cap="none" strike="noStrike">
              <a:solidFill>
                <a:srgbClr val="000000"/>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rgbClr val="000000"/>
              </a:buClr>
              <a:buSzPts val="2100"/>
              <a:buFont typeface="Times New Roman"/>
              <a:buChar char="●"/>
            </a:pPr>
            <a:r>
              <a:rPr b="0" i="0" lang="en-US" sz="2100" u="none" cap="none" strike="noStrike">
                <a:solidFill>
                  <a:srgbClr val="000000"/>
                </a:solidFill>
                <a:latin typeface="Times New Roman"/>
                <a:ea typeface="Times New Roman"/>
                <a:cs typeface="Times New Roman"/>
                <a:sym typeface="Times New Roman"/>
              </a:rPr>
              <a:t>UNDIRECTED GRAPH</a:t>
            </a:r>
            <a:r>
              <a:rPr b="0" i="0" lang="en-US" sz="2100" u="none" cap="none" strike="noStrike">
                <a:solidFill>
                  <a:schemeClr val="dk1"/>
                </a:solidFill>
                <a:latin typeface="Times New Roman"/>
                <a:ea typeface="Times New Roman"/>
                <a:cs typeface="Times New Roman"/>
                <a:sym typeface="Times New Roman"/>
              </a:rPr>
              <a:t>----adjacency matrix representation</a:t>
            </a:r>
            <a:endParaRPr b="0" i="0" sz="21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8"/>
          <p:cNvSpPr txBox="1"/>
          <p:nvPr/>
        </p:nvSpPr>
        <p:spPr>
          <a:xfrm>
            <a:off x="1317625" y="1981200"/>
            <a:ext cx="471487" cy="32067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grpSp>
        <p:nvGrpSpPr>
          <p:cNvPr id="565" name="Google Shape;565;p68"/>
          <p:cNvGrpSpPr/>
          <p:nvPr/>
        </p:nvGrpSpPr>
        <p:grpSpPr>
          <a:xfrm>
            <a:off x="2079625" y="1981200"/>
            <a:ext cx="700087" cy="327025"/>
            <a:chOff x="947" y="1282"/>
            <a:chExt cx="441" cy="206"/>
          </a:xfrm>
        </p:grpSpPr>
        <p:sp>
          <p:nvSpPr>
            <p:cNvPr id="566" name="Google Shape;566;p68"/>
            <p:cNvSpPr txBox="1"/>
            <p:nvPr/>
          </p:nvSpPr>
          <p:spPr>
            <a:xfrm>
              <a:off x="947" y="1282"/>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67" name="Google Shape;567;p68"/>
            <p:cNvCxnSpPr/>
            <p:nvPr/>
          </p:nvCxnSpPr>
          <p:spPr>
            <a:xfrm>
              <a:off x="1200" y="1296"/>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568" name="Google Shape;568;p68"/>
          <p:cNvGrpSpPr/>
          <p:nvPr/>
        </p:nvGrpSpPr>
        <p:grpSpPr>
          <a:xfrm>
            <a:off x="3070225" y="1981200"/>
            <a:ext cx="700087" cy="327025"/>
            <a:chOff x="1571" y="1282"/>
            <a:chExt cx="441" cy="206"/>
          </a:xfrm>
        </p:grpSpPr>
        <p:sp>
          <p:nvSpPr>
            <p:cNvPr id="569" name="Google Shape;569;p68"/>
            <p:cNvSpPr txBox="1"/>
            <p:nvPr/>
          </p:nvSpPr>
          <p:spPr>
            <a:xfrm>
              <a:off x="1571" y="1282"/>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70" name="Google Shape;570;p68"/>
            <p:cNvCxnSpPr/>
            <p:nvPr/>
          </p:nvCxnSpPr>
          <p:spPr>
            <a:xfrm>
              <a:off x="1824" y="1296"/>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571" name="Google Shape;571;p68"/>
          <p:cNvGrpSpPr/>
          <p:nvPr/>
        </p:nvGrpSpPr>
        <p:grpSpPr>
          <a:xfrm>
            <a:off x="4060825" y="1981200"/>
            <a:ext cx="700087" cy="327025"/>
            <a:chOff x="2195" y="1282"/>
            <a:chExt cx="441" cy="206"/>
          </a:xfrm>
        </p:grpSpPr>
        <p:sp>
          <p:nvSpPr>
            <p:cNvPr id="572" name="Google Shape;572;p68"/>
            <p:cNvSpPr txBox="1"/>
            <p:nvPr/>
          </p:nvSpPr>
          <p:spPr>
            <a:xfrm>
              <a:off x="2195" y="1282"/>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73" name="Google Shape;573;p68"/>
            <p:cNvCxnSpPr/>
            <p:nvPr/>
          </p:nvCxnSpPr>
          <p:spPr>
            <a:xfrm>
              <a:off x="2448" y="1296"/>
              <a:ext cx="0" cy="192"/>
            </a:xfrm>
            <a:prstGeom prst="straightConnector1">
              <a:avLst/>
            </a:prstGeom>
            <a:noFill/>
            <a:ln cap="flat" cmpd="sng" w="12700">
              <a:solidFill>
                <a:schemeClr val="dk1"/>
              </a:solidFill>
              <a:prstDash val="solid"/>
              <a:miter lim="800000"/>
              <a:headEnd len="sm" w="sm" type="none"/>
              <a:tailEnd len="sm" w="sm" type="none"/>
            </a:ln>
          </p:spPr>
        </p:cxnSp>
      </p:grpSp>
      <p:cxnSp>
        <p:nvCxnSpPr>
          <p:cNvPr id="574" name="Google Shape;574;p68"/>
          <p:cNvCxnSpPr/>
          <p:nvPr/>
        </p:nvCxnSpPr>
        <p:spPr>
          <a:xfrm>
            <a:off x="1566862" y="21558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575" name="Google Shape;575;p68"/>
          <p:cNvCxnSpPr/>
          <p:nvPr/>
        </p:nvCxnSpPr>
        <p:spPr>
          <a:xfrm>
            <a:off x="2557462" y="21558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576" name="Google Shape;576;p68"/>
          <p:cNvCxnSpPr/>
          <p:nvPr/>
        </p:nvCxnSpPr>
        <p:spPr>
          <a:xfrm>
            <a:off x="3548062" y="21558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577" name="Google Shape;577;p68"/>
          <p:cNvCxnSpPr/>
          <p:nvPr/>
        </p:nvCxnSpPr>
        <p:spPr>
          <a:xfrm>
            <a:off x="4462462" y="2003425"/>
            <a:ext cx="304800" cy="304800"/>
          </a:xfrm>
          <a:prstGeom prst="straightConnector1">
            <a:avLst/>
          </a:prstGeom>
          <a:noFill/>
          <a:ln cap="flat" cmpd="sng" w="12700">
            <a:solidFill>
              <a:schemeClr val="dk1"/>
            </a:solidFill>
            <a:prstDash val="solid"/>
            <a:miter lim="800000"/>
            <a:headEnd len="sm" w="sm" type="none"/>
            <a:tailEnd len="sm" w="sm" type="none"/>
          </a:ln>
        </p:spPr>
      </p:cxnSp>
      <p:sp>
        <p:nvSpPr>
          <p:cNvPr id="578" name="Google Shape;578;p68"/>
          <p:cNvSpPr txBox="1"/>
          <p:nvPr/>
        </p:nvSpPr>
        <p:spPr>
          <a:xfrm>
            <a:off x="1317625" y="2438400"/>
            <a:ext cx="471487" cy="32067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grpSp>
        <p:nvGrpSpPr>
          <p:cNvPr id="579" name="Google Shape;579;p68"/>
          <p:cNvGrpSpPr/>
          <p:nvPr/>
        </p:nvGrpSpPr>
        <p:grpSpPr>
          <a:xfrm>
            <a:off x="2079625" y="2438400"/>
            <a:ext cx="700087" cy="327025"/>
            <a:chOff x="947" y="1570"/>
            <a:chExt cx="441" cy="206"/>
          </a:xfrm>
        </p:grpSpPr>
        <p:sp>
          <p:nvSpPr>
            <p:cNvPr id="580" name="Google Shape;580;p68"/>
            <p:cNvSpPr txBox="1"/>
            <p:nvPr/>
          </p:nvSpPr>
          <p:spPr>
            <a:xfrm>
              <a:off x="947" y="1570"/>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81" name="Google Shape;581;p68"/>
            <p:cNvCxnSpPr/>
            <p:nvPr/>
          </p:nvCxnSpPr>
          <p:spPr>
            <a:xfrm>
              <a:off x="1200" y="1584"/>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582" name="Google Shape;582;p68"/>
          <p:cNvGrpSpPr/>
          <p:nvPr/>
        </p:nvGrpSpPr>
        <p:grpSpPr>
          <a:xfrm>
            <a:off x="3070225" y="2438400"/>
            <a:ext cx="700087" cy="327025"/>
            <a:chOff x="1571" y="1570"/>
            <a:chExt cx="441" cy="206"/>
          </a:xfrm>
        </p:grpSpPr>
        <p:sp>
          <p:nvSpPr>
            <p:cNvPr id="583" name="Google Shape;583;p68"/>
            <p:cNvSpPr txBox="1"/>
            <p:nvPr/>
          </p:nvSpPr>
          <p:spPr>
            <a:xfrm>
              <a:off x="1571" y="1570"/>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84" name="Google Shape;584;p68"/>
            <p:cNvCxnSpPr/>
            <p:nvPr/>
          </p:nvCxnSpPr>
          <p:spPr>
            <a:xfrm>
              <a:off x="1824" y="1584"/>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585" name="Google Shape;585;p68"/>
          <p:cNvGrpSpPr/>
          <p:nvPr/>
        </p:nvGrpSpPr>
        <p:grpSpPr>
          <a:xfrm>
            <a:off x="4060825" y="2438400"/>
            <a:ext cx="700087" cy="327025"/>
            <a:chOff x="2195" y="1570"/>
            <a:chExt cx="441" cy="206"/>
          </a:xfrm>
        </p:grpSpPr>
        <p:sp>
          <p:nvSpPr>
            <p:cNvPr id="586" name="Google Shape;586;p68"/>
            <p:cNvSpPr txBox="1"/>
            <p:nvPr/>
          </p:nvSpPr>
          <p:spPr>
            <a:xfrm>
              <a:off x="2195" y="1570"/>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87" name="Google Shape;587;p68"/>
            <p:cNvCxnSpPr/>
            <p:nvPr/>
          </p:nvCxnSpPr>
          <p:spPr>
            <a:xfrm>
              <a:off x="2448" y="1584"/>
              <a:ext cx="0" cy="192"/>
            </a:xfrm>
            <a:prstGeom prst="straightConnector1">
              <a:avLst/>
            </a:prstGeom>
            <a:noFill/>
            <a:ln cap="flat" cmpd="sng" w="12700">
              <a:solidFill>
                <a:schemeClr val="dk1"/>
              </a:solidFill>
              <a:prstDash val="solid"/>
              <a:miter lim="800000"/>
              <a:headEnd len="sm" w="sm" type="none"/>
              <a:tailEnd len="sm" w="sm" type="none"/>
            </a:ln>
          </p:spPr>
        </p:cxnSp>
      </p:grpSp>
      <p:cxnSp>
        <p:nvCxnSpPr>
          <p:cNvPr id="588" name="Google Shape;588;p68"/>
          <p:cNvCxnSpPr/>
          <p:nvPr/>
        </p:nvCxnSpPr>
        <p:spPr>
          <a:xfrm>
            <a:off x="1566862" y="26130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589" name="Google Shape;589;p68"/>
          <p:cNvCxnSpPr/>
          <p:nvPr/>
        </p:nvCxnSpPr>
        <p:spPr>
          <a:xfrm>
            <a:off x="2557462" y="26130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590" name="Google Shape;590;p68"/>
          <p:cNvCxnSpPr/>
          <p:nvPr/>
        </p:nvCxnSpPr>
        <p:spPr>
          <a:xfrm>
            <a:off x="3548062" y="26130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591" name="Google Shape;591;p68"/>
          <p:cNvCxnSpPr/>
          <p:nvPr/>
        </p:nvCxnSpPr>
        <p:spPr>
          <a:xfrm>
            <a:off x="4462462" y="2460625"/>
            <a:ext cx="304800" cy="304800"/>
          </a:xfrm>
          <a:prstGeom prst="straightConnector1">
            <a:avLst/>
          </a:prstGeom>
          <a:noFill/>
          <a:ln cap="flat" cmpd="sng" w="12700">
            <a:solidFill>
              <a:schemeClr val="dk1"/>
            </a:solidFill>
            <a:prstDash val="solid"/>
            <a:miter lim="800000"/>
            <a:headEnd len="sm" w="sm" type="none"/>
            <a:tailEnd len="sm" w="sm" type="none"/>
          </a:ln>
        </p:spPr>
      </p:cxnSp>
      <p:sp>
        <p:nvSpPr>
          <p:cNvPr id="592" name="Google Shape;592;p68"/>
          <p:cNvSpPr txBox="1"/>
          <p:nvPr/>
        </p:nvSpPr>
        <p:spPr>
          <a:xfrm>
            <a:off x="1317625" y="2895600"/>
            <a:ext cx="471487" cy="32067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grpSp>
        <p:nvGrpSpPr>
          <p:cNvPr id="593" name="Google Shape;593;p68"/>
          <p:cNvGrpSpPr/>
          <p:nvPr/>
        </p:nvGrpSpPr>
        <p:grpSpPr>
          <a:xfrm>
            <a:off x="2079625" y="2895600"/>
            <a:ext cx="700087" cy="327025"/>
            <a:chOff x="947" y="1858"/>
            <a:chExt cx="441" cy="206"/>
          </a:xfrm>
        </p:grpSpPr>
        <p:sp>
          <p:nvSpPr>
            <p:cNvPr id="594" name="Google Shape;594;p68"/>
            <p:cNvSpPr txBox="1"/>
            <p:nvPr/>
          </p:nvSpPr>
          <p:spPr>
            <a:xfrm>
              <a:off x="947" y="1858"/>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95" name="Google Shape;595;p68"/>
            <p:cNvCxnSpPr/>
            <p:nvPr/>
          </p:nvCxnSpPr>
          <p:spPr>
            <a:xfrm>
              <a:off x="1200" y="1872"/>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596" name="Google Shape;596;p68"/>
          <p:cNvGrpSpPr/>
          <p:nvPr/>
        </p:nvGrpSpPr>
        <p:grpSpPr>
          <a:xfrm>
            <a:off x="3070225" y="2895600"/>
            <a:ext cx="700087" cy="327025"/>
            <a:chOff x="1571" y="1858"/>
            <a:chExt cx="441" cy="206"/>
          </a:xfrm>
        </p:grpSpPr>
        <p:sp>
          <p:nvSpPr>
            <p:cNvPr id="597" name="Google Shape;597;p68"/>
            <p:cNvSpPr txBox="1"/>
            <p:nvPr/>
          </p:nvSpPr>
          <p:spPr>
            <a:xfrm>
              <a:off x="1571" y="1858"/>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598" name="Google Shape;598;p68"/>
            <p:cNvCxnSpPr/>
            <p:nvPr/>
          </p:nvCxnSpPr>
          <p:spPr>
            <a:xfrm>
              <a:off x="1824" y="1872"/>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599" name="Google Shape;599;p68"/>
          <p:cNvGrpSpPr/>
          <p:nvPr/>
        </p:nvGrpSpPr>
        <p:grpSpPr>
          <a:xfrm>
            <a:off x="4060825" y="2895600"/>
            <a:ext cx="700087" cy="327025"/>
            <a:chOff x="2195" y="1858"/>
            <a:chExt cx="441" cy="206"/>
          </a:xfrm>
        </p:grpSpPr>
        <p:sp>
          <p:nvSpPr>
            <p:cNvPr id="600" name="Google Shape;600;p68"/>
            <p:cNvSpPr txBox="1"/>
            <p:nvPr/>
          </p:nvSpPr>
          <p:spPr>
            <a:xfrm>
              <a:off x="2195" y="1858"/>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601" name="Google Shape;601;p68"/>
            <p:cNvCxnSpPr/>
            <p:nvPr/>
          </p:nvCxnSpPr>
          <p:spPr>
            <a:xfrm>
              <a:off x="2448" y="1872"/>
              <a:ext cx="0" cy="192"/>
            </a:xfrm>
            <a:prstGeom prst="straightConnector1">
              <a:avLst/>
            </a:prstGeom>
            <a:noFill/>
            <a:ln cap="flat" cmpd="sng" w="12700">
              <a:solidFill>
                <a:schemeClr val="dk1"/>
              </a:solidFill>
              <a:prstDash val="solid"/>
              <a:miter lim="800000"/>
              <a:headEnd len="sm" w="sm" type="none"/>
              <a:tailEnd len="sm" w="sm" type="none"/>
            </a:ln>
          </p:spPr>
        </p:cxnSp>
      </p:grpSp>
      <p:cxnSp>
        <p:nvCxnSpPr>
          <p:cNvPr id="602" name="Google Shape;602;p68"/>
          <p:cNvCxnSpPr/>
          <p:nvPr/>
        </p:nvCxnSpPr>
        <p:spPr>
          <a:xfrm>
            <a:off x="1566862" y="30702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603" name="Google Shape;603;p68"/>
          <p:cNvCxnSpPr/>
          <p:nvPr/>
        </p:nvCxnSpPr>
        <p:spPr>
          <a:xfrm>
            <a:off x="2557462" y="30702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604" name="Google Shape;604;p68"/>
          <p:cNvCxnSpPr/>
          <p:nvPr/>
        </p:nvCxnSpPr>
        <p:spPr>
          <a:xfrm>
            <a:off x="3548062" y="30702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605" name="Google Shape;605;p68"/>
          <p:cNvCxnSpPr/>
          <p:nvPr/>
        </p:nvCxnSpPr>
        <p:spPr>
          <a:xfrm>
            <a:off x="4462462" y="2917825"/>
            <a:ext cx="304800" cy="304800"/>
          </a:xfrm>
          <a:prstGeom prst="straightConnector1">
            <a:avLst/>
          </a:prstGeom>
          <a:noFill/>
          <a:ln cap="flat" cmpd="sng" w="12700">
            <a:solidFill>
              <a:schemeClr val="dk1"/>
            </a:solidFill>
            <a:prstDash val="solid"/>
            <a:miter lim="800000"/>
            <a:headEnd len="sm" w="sm" type="none"/>
            <a:tailEnd len="sm" w="sm" type="none"/>
          </a:ln>
        </p:spPr>
      </p:cxnSp>
      <p:sp>
        <p:nvSpPr>
          <p:cNvPr id="606" name="Google Shape;606;p68"/>
          <p:cNvSpPr txBox="1"/>
          <p:nvPr/>
        </p:nvSpPr>
        <p:spPr>
          <a:xfrm>
            <a:off x="1317625" y="3352800"/>
            <a:ext cx="471487" cy="32067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grpSp>
        <p:nvGrpSpPr>
          <p:cNvPr id="607" name="Google Shape;607;p68"/>
          <p:cNvGrpSpPr/>
          <p:nvPr/>
        </p:nvGrpSpPr>
        <p:grpSpPr>
          <a:xfrm>
            <a:off x="2079625" y="3352800"/>
            <a:ext cx="700087" cy="327025"/>
            <a:chOff x="947" y="2146"/>
            <a:chExt cx="441" cy="206"/>
          </a:xfrm>
        </p:grpSpPr>
        <p:sp>
          <p:nvSpPr>
            <p:cNvPr id="608" name="Google Shape;608;p68"/>
            <p:cNvSpPr txBox="1"/>
            <p:nvPr/>
          </p:nvSpPr>
          <p:spPr>
            <a:xfrm>
              <a:off x="947" y="2146"/>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609" name="Google Shape;609;p68"/>
            <p:cNvCxnSpPr/>
            <p:nvPr/>
          </p:nvCxnSpPr>
          <p:spPr>
            <a:xfrm>
              <a:off x="1200" y="2160"/>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610" name="Google Shape;610;p68"/>
          <p:cNvGrpSpPr/>
          <p:nvPr/>
        </p:nvGrpSpPr>
        <p:grpSpPr>
          <a:xfrm>
            <a:off x="3070225" y="3352800"/>
            <a:ext cx="700087" cy="327025"/>
            <a:chOff x="1571" y="2146"/>
            <a:chExt cx="441" cy="206"/>
          </a:xfrm>
        </p:grpSpPr>
        <p:sp>
          <p:nvSpPr>
            <p:cNvPr id="611" name="Google Shape;611;p68"/>
            <p:cNvSpPr txBox="1"/>
            <p:nvPr/>
          </p:nvSpPr>
          <p:spPr>
            <a:xfrm>
              <a:off x="1571" y="2146"/>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612" name="Google Shape;612;p68"/>
            <p:cNvCxnSpPr/>
            <p:nvPr/>
          </p:nvCxnSpPr>
          <p:spPr>
            <a:xfrm>
              <a:off x="1824" y="2160"/>
              <a:ext cx="0" cy="192"/>
            </a:xfrm>
            <a:prstGeom prst="straightConnector1">
              <a:avLst/>
            </a:prstGeom>
            <a:noFill/>
            <a:ln cap="flat" cmpd="sng" w="12700">
              <a:solidFill>
                <a:schemeClr val="dk1"/>
              </a:solidFill>
              <a:prstDash val="solid"/>
              <a:miter lim="800000"/>
              <a:headEnd len="sm" w="sm" type="none"/>
              <a:tailEnd len="sm" w="sm" type="none"/>
            </a:ln>
          </p:spPr>
        </p:cxnSp>
      </p:grpSp>
      <p:grpSp>
        <p:nvGrpSpPr>
          <p:cNvPr id="613" name="Google Shape;613;p68"/>
          <p:cNvGrpSpPr/>
          <p:nvPr/>
        </p:nvGrpSpPr>
        <p:grpSpPr>
          <a:xfrm>
            <a:off x="4060825" y="3352800"/>
            <a:ext cx="700087" cy="327025"/>
            <a:chOff x="2195" y="2146"/>
            <a:chExt cx="441" cy="206"/>
          </a:xfrm>
        </p:grpSpPr>
        <p:sp>
          <p:nvSpPr>
            <p:cNvPr id="614" name="Google Shape;614;p68"/>
            <p:cNvSpPr txBox="1"/>
            <p:nvPr/>
          </p:nvSpPr>
          <p:spPr>
            <a:xfrm>
              <a:off x="2195" y="2146"/>
              <a:ext cx="441" cy="20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CC3300"/>
                </a:solidFill>
                <a:latin typeface="Times New Roman"/>
                <a:ea typeface="Times New Roman"/>
                <a:cs typeface="Times New Roman"/>
                <a:sym typeface="Times New Roman"/>
              </a:endParaRPr>
            </a:p>
          </p:txBody>
        </p:sp>
        <p:cxnSp>
          <p:nvCxnSpPr>
            <p:cNvPr id="615" name="Google Shape;615;p68"/>
            <p:cNvCxnSpPr/>
            <p:nvPr/>
          </p:nvCxnSpPr>
          <p:spPr>
            <a:xfrm>
              <a:off x="2448" y="2160"/>
              <a:ext cx="0" cy="192"/>
            </a:xfrm>
            <a:prstGeom prst="straightConnector1">
              <a:avLst/>
            </a:prstGeom>
            <a:noFill/>
            <a:ln cap="flat" cmpd="sng" w="12700">
              <a:solidFill>
                <a:schemeClr val="dk1"/>
              </a:solidFill>
              <a:prstDash val="solid"/>
              <a:miter lim="800000"/>
              <a:headEnd len="sm" w="sm" type="none"/>
              <a:tailEnd len="sm" w="sm" type="none"/>
            </a:ln>
          </p:spPr>
        </p:cxnSp>
      </p:grpSp>
      <p:cxnSp>
        <p:nvCxnSpPr>
          <p:cNvPr id="616" name="Google Shape;616;p68"/>
          <p:cNvCxnSpPr/>
          <p:nvPr/>
        </p:nvCxnSpPr>
        <p:spPr>
          <a:xfrm>
            <a:off x="1566862" y="35274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617" name="Google Shape;617;p68"/>
          <p:cNvCxnSpPr/>
          <p:nvPr/>
        </p:nvCxnSpPr>
        <p:spPr>
          <a:xfrm>
            <a:off x="2557462" y="35274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618" name="Google Shape;618;p68"/>
          <p:cNvCxnSpPr/>
          <p:nvPr/>
        </p:nvCxnSpPr>
        <p:spPr>
          <a:xfrm>
            <a:off x="3548062" y="3527425"/>
            <a:ext cx="533400" cy="0"/>
          </a:xfrm>
          <a:prstGeom prst="straightConnector1">
            <a:avLst/>
          </a:prstGeom>
          <a:noFill/>
          <a:ln cap="flat" cmpd="sng" w="12700">
            <a:solidFill>
              <a:schemeClr val="dk1"/>
            </a:solidFill>
            <a:prstDash val="solid"/>
            <a:miter lim="800000"/>
            <a:headEnd len="sm" w="sm" type="none"/>
            <a:tailEnd len="med" w="med" type="stealth"/>
          </a:ln>
        </p:spPr>
      </p:cxnSp>
      <p:cxnSp>
        <p:nvCxnSpPr>
          <p:cNvPr id="619" name="Google Shape;619;p68"/>
          <p:cNvCxnSpPr/>
          <p:nvPr/>
        </p:nvCxnSpPr>
        <p:spPr>
          <a:xfrm>
            <a:off x="4462462" y="3375025"/>
            <a:ext cx="304800" cy="304800"/>
          </a:xfrm>
          <a:prstGeom prst="straightConnector1">
            <a:avLst/>
          </a:prstGeom>
          <a:noFill/>
          <a:ln cap="flat" cmpd="sng" w="12700">
            <a:solidFill>
              <a:schemeClr val="dk1"/>
            </a:solidFill>
            <a:prstDash val="solid"/>
            <a:miter lim="800000"/>
            <a:headEnd len="sm" w="sm" type="none"/>
            <a:tailEnd len="sm" w="sm" type="none"/>
          </a:ln>
        </p:spPr>
      </p:cxnSp>
      <p:sp>
        <p:nvSpPr>
          <p:cNvPr id="620" name="Google Shape;620;p68"/>
          <p:cNvSpPr txBox="1"/>
          <p:nvPr/>
        </p:nvSpPr>
        <p:spPr>
          <a:xfrm>
            <a:off x="865187" y="1887537"/>
            <a:ext cx="361950" cy="1882775"/>
          </a:xfrm>
          <a:prstGeom prst="rect">
            <a:avLst/>
          </a:prstGeom>
          <a:noFill/>
          <a:ln>
            <a:noFill/>
          </a:ln>
        </p:spPr>
        <p:txBody>
          <a:bodyPr anchorCtr="0" anchor="t" bIns="46025" lIns="92075" spcFirstLastPara="1" rIns="92075" wrap="square" tIns="46025">
            <a:spAutoFit/>
          </a:bodyPr>
          <a:lstStyle/>
          <a:p>
            <a:pPr indent="0" lvl="0" marL="0" marR="0" rtl="0" algn="l">
              <a:lnSpc>
                <a:spcPct val="105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a:p>
            <a:pPr indent="0" lvl="0" marL="0" marR="0" rtl="0" algn="l">
              <a:lnSpc>
                <a:spcPct val="105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a:p>
            <a:pPr indent="0" lvl="0" marL="0" marR="0" rtl="0" algn="l">
              <a:lnSpc>
                <a:spcPct val="105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a:p>
            <a:pPr indent="0" lvl="0" marL="0" marR="0" rtl="0" algn="l">
              <a:lnSpc>
                <a:spcPct val="105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621" name="Google Shape;621;p68"/>
          <p:cNvSpPr txBox="1"/>
          <p:nvPr/>
        </p:nvSpPr>
        <p:spPr>
          <a:xfrm>
            <a:off x="2076450" y="1930400"/>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622" name="Google Shape;622;p68"/>
          <p:cNvSpPr txBox="1"/>
          <p:nvPr/>
        </p:nvSpPr>
        <p:spPr>
          <a:xfrm>
            <a:off x="3100387" y="1933575"/>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623" name="Google Shape;623;p68"/>
          <p:cNvSpPr txBox="1"/>
          <p:nvPr/>
        </p:nvSpPr>
        <p:spPr>
          <a:xfrm>
            <a:off x="4106862" y="1933575"/>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624" name="Google Shape;624;p68"/>
          <p:cNvSpPr txBox="1"/>
          <p:nvPr/>
        </p:nvSpPr>
        <p:spPr>
          <a:xfrm>
            <a:off x="2092325" y="2381250"/>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625" name="Google Shape;625;p68"/>
          <p:cNvSpPr txBox="1"/>
          <p:nvPr/>
        </p:nvSpPr>
        <p:spPr>
          <a:xfrm>
            <a:off x="3100387" y="2381250"/>
            <a:ext cx="401637"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626" name="Google Shape;626;p68"/>
          <p:cNvSpPr txBox="1"/>
          <p:nvPr/>
        </p:nvSpPr>
        <p:spPr>
          <a:xfrm>
            <a:off x="4092575" y="2381250"/>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627" name="Google Shape;627;p68"/>
          <p:cNvSpPr txBox="1"/>
          <p:nvPr/>
        </p:nvSpPr>
        <p:spPr>
          <a:xfrm>
            <a:off x="2092325" y="2830512"/>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628" name="Google Shape;628;p68"/>
          <p:cNvSpPr txBox="1"/>
          <p:nvPr/>
        </p:nvSpPr>
        <p:spPr>
          <a:xfrm>
            <a:off x="3087687" y="2830512"/>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629" name="Google Shape;629;p68"/>
          <p:cNvSpPr txBox="1"/>
          <p:nvPr/>
        </p:nvSpPr>
        <p:spPr>
          <a:xfrm>
            <a:off x="4092575" y="2830512"/>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630" name="Google Shape;630;p68"/>
          <p:cNvSpPr txBox="1"/>
          <p:nvPr/>
        </p:nvSpPr>
        <p:spPr>
          <a:xfrm>
            <a:off x="2092325" y="3306762"/>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631" name="Google Shape;631;p68"/>
          <p:cNvSpPr txBox="1"/>
          <p:nvPr/>
        </p:nvSpPr>
        <p:spPr>
          <a:xfrm>
            <a:off x="3086100" y="3279775"/>
            <a:ext cx="361950"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632" name="Google Shape;632;p68"/>
          <p:cNvSpPr txBox="1"/>
          <p:nvPr/>
        </p:nvSpPr>
        <p:spPr>
          <a:xfrm>
            <a:off x="4106862" y="3279775"/>
            <a:ext cx="362100" cy="519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633" name="Google Shape;633;p68"/>
          <p:cNvSpPr/>
          <p:nvPr/>
        </p:nvSpPr>
        <p:spPr>
          <a:xfrm>
            <a:off x="6729412" y="152400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634" name="Google Shape;634;p68"/>
          <p:cNvSpPr/>
          <p:nvPr/>
        </p:nvSpPr>
        <p:spPr>
          <a:xfrm>
            <a:off x="6043612" y="228600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635" name="Google Shape;635;p68"/>
          <p:cNvSpPr/>
          <p:nvPr/>
        </p:nvSpPr>
        <p:spPr>
          <a:xfrm>
            <a:off x="7415212" y="228600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636" name="Google Shape;636;p68"/>
          <p:cNvSpPr/>
          <p:nvPr/>
        </p:nvSpPr>
        <p:spPr>
          <a:xfrm>
            <a:off x="6729412" y="289560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637" name="Google Shape;637;p68"/>
          <p:cNvCxnSpPr/>
          <p:nvPr/>
        </p:nvCxnSpPr>
        <p:spPr>
          <a:xfrm>
            <a:off x="6951662" y="1974850"/>
            <a:ext cx="0" cy="914400"/>
          </a:xfrm>
          <a:prstGeom prst="straightConnector1">
            <a:avLst/>
          </a:prstGeom>
          <a:noFill/>
          <a:ln cap="flat" cmpd="sng" w="12700">
            <a:solidFill>
              <a:schemeClr val="dk2"/>
            </a:solidFill>
            <a:prstDash val="solid"/>
            <a:miter lim="800000"/>
            <a:headEnd len="sm" w="sm" type="none"/>
            <a:tailEnd len="sm" w="sm" type="none"/>
          </a:ln>
        </p:spPr>
      </p:cxnSp>
      <p:cxnSp>
        <p:nvCxnSpPr>
          <p:cNvPr id="638" name="Google Shape;638;p68"/>
          <p:cNvCxnSpPr/>
          <p:nvPr/>
        </p:nvCxnSpPr>
        <p:spPr>
          <a:xfrm>
            <a:off x="6494462" y="2508250"/>
            <a:ext cx="914400" cy="0"/>
          </a:xfrm>
          <a:prstGeom prst="straightConnector1">
            <a:avLst/>
          </a:prstGeom>
          <a:noFill/>
          <a:ln cap="flat" cmpd="sng" w="12700">
            <a:solidFill>
              <a:schemeClr val="dk2"/>
            </a:solidFill>
            <a:prstDash val="solid"/>
            <a:miter lim="800000"/>
            <a:headEnd len="sm" w="sm" type="none"/>
            <a:tailEnd len="sm" w="sm" type="none"/>
          </a:ln>
        </p:spPr>
      </p:cxnSp>
      <p:cxnSp>
        <p:nvCxnSpPr>
          <p:cNvPr id="639" name="Google Shape;639;p68"/>
          <p:cNvCxnSpPr/>
          <p:nvPr/>
        </p:nvCxnSpPr>
        <p:spPr>
          <a:xfrm flipH="1">
            <a:off x="6383324" y="1898650"/>
            <a:ext cx="408000" cy="435000"/>
          </a:xfrm>
          <a:prstGeom prst="straightConnector1">
            <a:avLst/>
          </a:prstGeom>
          <a:noFill/>
          <a:ln cap="flat" cmpd="sng" w="12700">
            <a:solidFill>
              <a:schemeClr val="dk2"/>
            </a:solidFill>
            <a:prstDash val="solid"/>
            <a:miter lim="800000"/>
            <a:headEnd len="sm" w="sm" type="none"/>
            <a:tailEnd len="sm" w="sm" type="none"/>
          </a:ln>
        </p:spPr>
      </p:cxnSp>
      <p:cxnSp>
        <p:nvCxnSpPr>
          <p:cNvPr id="640" name="Google Shape;640;p68"/>
          <p:cNvCxnSpPr/>
          <p:nvPr/>
        </p:nvCxnSpPr>
        <p:spPr>
          <a:xfrm>
            <a:off x="7104062" y="1898650"/>
            <a:ext cx="422400" cy="435000"/>
          </a:xfrm>
          <a:prstGeom prst="straightConnector1">
            <a:avLst/>
          </a:prstGeom>
          <a:noFill/>
          <a:ln cap="flat" cmpd="sng" w="12700">
            <a:solidFill>
              <a:schemeClr val="dk2"/>
            </a:solidFill>
            <a:prstDash val="solid"/>
            <a:miter lim="800000"/>
            <a:headEnd len="sm" w="sm" type="none"/>
            <a:tailEnd len="sm" w="sm" type="none"/>
          </a:ln>
        </p:spPr>
      </p:cxnSp>
      <p:cxnSp>
        <p:nvCxnSpPr>
          <p:cNvPr id="641" name="Google Shape;641;p68"/>
          <p:cNvCxnSpPr/>
          <p:nvPr/>
        </p:nvCxnSpPr>
        <p:spPr>
          <a:xfrm>
            <a:off x="6369050" y="2714625"/>
            <a:ext cx="354000" cy="312600"/>
          </a:xfrm>
          <a:prstGeom prst="straightConnector1">
            <a:avLst/>
          </a:prstGeom>
          <a:noFill/>
          <a:ln cap="flat" cmpd="sng" w="12700">
            <a:solidFill>
              <a:schemeClr val="dk2"/>
            </a:solidFill>
            <a:prstDash val="solid"/>
            <a:miter lim="800000"/>
            <a:headEnd len="sm" w="sm" type="none"/>
            <a:tailEnd len="sm" w="sm" type="none"/>
          </a:ln>
        </p:spPr>
      </p:cxnSp>
      <p:cxnSp>
        <p:nvCxnSpPr>
          <p:cNvPr id="642" name="Google Shape;642;p68"/>
          <p:cNvCxnSpPr/>
          <p:nvPr/>
        </p:nvCxnSpPr>
        <p:spPr>
          <a:xfrm flipH="1">
            <a:off x="7158062" y="2687637"/>
            <a:ext cx="327000" cy="339600"/>
          </a:xfrm>
          <a:prstGeom prst="straightConnector1">
            <a:avLst/>
          </a:prstGeom>
          <a:noFill/>
          <a:ln cap="flat" cmpd="sng" w="12700">
            <a:solidFill>
              <a:schemeClr val="dk2"/>
            </a:solidFill>
            <a:prstDash val="solid"/>
            <a:miter lim="800000"/>
            <a:headEnd len="sm" w="sm" type="none"/>
            <a:tailEnd len="sm" w="sm" type="none"/>
          </a:ln>
        </p:spPr>
      </p:cxnSp>
      <p:sp>
        <p:nvSpPr>
          <p:cNvPr id="643" name="Google Shape;643;p68"/>
          <p:cNvSpPr txBox="1"/>
          <p:nvPr/>
        </p:nvSpPr>
        <p:spPr>
          <a:xfrm>
            <a:off x="342900" y="4770425"/>
            <a:ext cx="8715300" cy="1046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3100" u="none" cap="none" strike="noStrike">
                <a:solidFill>
                  <a:schemeClr val="dk1"/>
                </a:solidFill>
                <a:latin typeface="Times New Roman"/>
                <a:ea typeface="Times New Roman"/>
                <a:cs typeface="Times New Roman"/>
                <a:sym typeface="Times New Roman"/>
              </a:rPr>
              <a:t>An undirected graph with </a:t>
            </a:r>
            <a:r>
              <a:rPr b="0" i="0" lang="en-US" sz="3100" u="none" cap="none" strike="noStrike">
                <a:solidFill>
                  <a:schemeClr val="dk2"/>
                </a:solidFill>
                <a:latin typeface="Times New Roman"/>
                <a:ea typeface="Times New Roman"/>
                <a:cs typeface="Times New Roman"/>
                <a:sym typeface="Times New Roman"/>
              </a:rPr>
              <a:t>n</a:t>
            </a:r>
            <a:r>
              <a:rPr b="0" i="0" lang="en-US" sz="3100" u="none" cap="none" strike="noStrike">
                <a:solidFill>
                  <a:schemeClr val="dk1"/>
                </a:solidFill>
                <a:latin typeface="Times New Roman"/>
                <a:ea typeface="Times New Roman"/>
                <a:cs typeface="Times New Roman"/>
                <a:sym typeface="Times New Roman"/>
              </a:rPr>
              <a:t> vertices and </a:t>
            </a:r>
            <a:r>
              <a:rPr b="0" i="0" lang="en-US" sz="3100" u="none" cap="none" strike="noStrike">
                <a:solidFill>
                  <a:schemeClr val="dk2"/>
                </a:solidFill>
                <a:latin typeface="Times New Roman"/>
                <a:ea typeface="Times New Roman"/>
                <a:cs typeface="Times New Roman"/>
                <a:sym typeface="Times New Roman"/>
              </a:rPr>
              <a:t>e</a:t>
            </a:r>
            <a:r>
              <a:rPr b="0" i="0" lang="en-US" sz="3100" u="none" cap="none" strike="noStrike">
                <a:solidFill>
                  <a:schemeClr val="dk1"/>
                </a:solidFill>
                <a:latin typeface="Times New Roman"/>
                <a:ea typeface="Times New Roman"/>
                <a:cs typeface="Times New Roman"/>
                <a:sym typeface="Times New Roman"/>
              </a:rPr>
              <a:t> edges ==&gt; </a:t>
            </a:r>
            <a:r>
              <a:rPr b="0" i="0" lang="en-US" sz="3100" u="none" cap="none" strike="noStrike">
                <a:solidFill>
                  <a:srgbClr val="CC3300"/>
                </a:solidFill>
                <a:latin typeface="Times New Roman"/>
                <a:ea typeface="Times New Roman"/>
                <a:cs typeface="Times New Roman"/>
                <a:sym typeface="Times New Roman"/>
              </a:rPr>
              <a:t>n</a:t>
            </a:r>
            <a:r>
              <a:rPr b="0" i="0" lang="en-US" sz="3100" u="none" cap="none" strike="noStrike">
                <a:solidFill>
                  <a:schemeClr val="dk1"/>
                </a:solidFill>
                <a:latin typeface="Times New Roman"/>
                <a:ea typeface="Times New Roman"/>
                <a:cs typeface="Times New Roman"/>
                <a:sym typeface="Times New Roman"/>
              </a:rPr>
              <a:t> head nodes and </a:t>
            </a:r>
            <a:r>
              <a:rPr b="0" i="0" lang="en-US" sz="3100" u="none" cap="none" strike="noStrike">
                <a:solidFill>
                  <a:srgbClr val="CC3300"/>
                </a:solidFill>
                <a:latin typeface="Times New Roman"/>
                <a:ea typeface="Times New Roman"/>
                <a:cs typeface="Times New Roman"/>
                <a:sym typeface="Times New Roman"/>
              </a:rPr>
              <a:t>2e</a:t>
            </a:r>
            <a:r>
              <a:rPr b="0" i="0" lang="en-US" sz="3100" u="none" cap="none" strike="noStrike">
                <a:solidFill>
                  <a:schemeClr val="dk1"/>
                </a:solidFill>
                <a:latin typeface="Times New Roman"/>
                <a:ea typeface="Times New Roman"/>
                <a:cs typeface="Times New Roman"/>
                <a:sym typeface="Times New Roman"/>
              </a:rPr>
              <a:t> list nodes</a:t>
            </a:r>
            <a:endParaRPr b="0" i="0" sz="2500" u="none" cap="none" strike="noStrike">
              <a:solidFill>
                <a:srgbClr val="000000"/>
              </a:solidFill>
              <a:latin typeface="Arial"/>
              <a:ea typeface="Arial"/>
              <a:cs typeface="Arial"/>
              <a:sym typeface="Arial"/>
            </a:endParaRPr>
          </a:p>
        </p:txBody>
      </p:sp>
      <p:sp>
        <p:nvSpPr>
          <p:cNvPr id="644" name="Google Shape;644;p68"/>
          <p:cNvSpPr txBox="1"/>
          <p:nvPr/>
        </p:nvSpPr>
        <p:spPr>
          <a:xfrm>
            <a:off x="2743200" y="3819525"/>
            <a:ext cx="542925"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a:t>
            </a:r>
            <a:r>
              <a:rPr b="0" i="0" lang="en-US" sz="16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645" name="Google Shape;645;p68"/>
          <p:cNvSpPr txBox="1"/>
          <p:nvPr/>
        </p:nvSpPr>
        <p:spPr>
          <a:xfrm>
            <a:off x="744537" y="309562"/>
            <a:ext cx="8399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Adjacency Lists----Undirected Graph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69"/>
          <p:cNvPicPr preferRelativeResize="0"/>
          <p:nvPr/>
        </p:nvPicPr>
        <p:blipFill rotWithShape="1">
          <a:blip r:embed="rId3">
            <a:alphaModFix/>
          </a:blip>
          <a:srcRect b="0" l="0" r="0" t="0"/>
          <a:stretch/>
        </p:blipFill>
        <p:spPr>
          <a:xfrm>
            <a:off x="723900" y="3338525"/>
            <a:ext cx="3048000" cy="1990725"/>
          </a:xfrm>
          <a:prstGeom prst="rect">
            <a:avLst/>
          </a:prstGeom>
          <a:noFill/>
          <a:ln>
            <a:noFill/>
          </a:ln>
        </p:spPr>
      </p:pic>
      <p:pic>
        <p:nvPicPr>
          <p:cNvPr id="651" name="Google Shape;651;p69"/>
          <p:cNvPicPr preferRelativeResize="0"/>
          <p:nvPr/>
        </p:nvPicPr>
        <p:blipFill rotWithShape="1">
          <a:blip r:embed="rId4">
            <a:alphaModFix/>
          </a:blip>
          <a:srcRect b="0" l="0" r="0" t="0"/>
          <a:stretch/>
        </p:blipFill>
        <p:spPr>
          <a:xfrm>
            <a:off x="5438775" y="2462225"/>
            <a:ext cx="619125" cy="2867025"/>
          </a:xfrm>
          <a:prstGeom prst="rect">
            <a:avLst/>
          </a:prstGeom>
          <a:noFill/>
          <a:ln>
            <a:noFill/>
          </a:ln>
        </p:spPr>
      </p:pic>
      <p:sp>
        <p:nvSpPr>
          <p:cNvPr id="652" name="Google Shape;652;p69"/>
          <p:cNvSpPr txBox="1"/>
          <p:nvPr/>
        </p:nvSpPr>
        <p:spPr>
          <a:xfrm>
            <a:off x="744537" y="309562"/>
            <a:ext cx="8399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Adjacency Lists----Directed Graph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2"/>
          <p:cNvSpPr txBox="1"/>
          <p:nvPr/>
        </p:nvSpPr>
        <p:spPr>
          <a:xfrm>
            <a:off x="923925" y="239712"/>
            <a:ext cx="8220075"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Definition</a:t>
            </a:r>
            <a:endParaRPr b="0" i="0" sz="1400" u="none" cap="none" strike="noStrike">
              <a:solidFill>
                <a:srgbClr val="000000"/>
              </a:solidFill>
              <a:latin typeface="Arial"/>
              <a:ea typeface="Arial"/>
              <a:cs typeface="Arial"/>
              <a:sym typeface="Arial"/>
            </a:endParaRPr>
          </a:p>
        </p:txBody>
      </p:sp>
      <p:sp>
        <p:nvSpPr>
          <p:cNvPr id="356" name="Google Shape;356;p52"/>
          <p:cNvSpPr txBox="1"/>
          <p:nvPr/>
        </p:nvSpPr>
        <p:spPr>
          <a:xfrm>
            <a:off x="958850" y="1312862"/>
            <a:ext cx="89916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rgbClr val="CC3300"/>
                </a:solidFill>
                <a:latin typeface="Times New Roman"/>
                <a:ea typeface="Times New Roman"/>
                <a:cs typeface="Times New Roman"/>
                <a:sym typeface="Times New Roman"/>
              </a:rPr>
              <a:t>A graph</a:t>
            </a:r>
            <a:r>
              <a:rPr b="0" i="0" lang="en-US" sz="3200" u="none" cap="none" strike="noStrike">
                <a:solidFill>
                  <a:schemeClr val="dk1"/>
                </a:solidFill>
                <a:latin typeface="Times New Roman"/>
                <a:ea typeface="Times New Roman"/>
                <a:cs typeface="Times New Roman"/>
                <a:sym typeface="Times New Roman"/>
              </a:rPr>
              <a:t> G consists of two sets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a finite, nonempty set of vertices V(G)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a finite, possible empty set of edges E(G)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G(V,E) represents a graph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An </a:t>
            </a:r>
            <a:r>
              <a:rPr b="0" i="0" lang="en-US" sz="3200" u="none" cap="none" strike="noStrike">
                <a:solidFill>
                  <a:srgbClr val="CC3300"/>
                </a:solidFill>
                <a:latin typeface="Times New Roman"/>
                <a:ea typeface="Times New Roman"/>
                <a:cs typeface="Times New Roman"/>
                <a:sym typeface="Times New Roman"/>
              </a:rPr>
              <a:t>undirected graph</a:t>
            </a:r>
            <a:r>
              <a:rPr b="0" i="0" lang="en-US" sz="3200" u="none" cap="none" strike="noStrike">
                <a:solidFill>
                  <a:schemeClr val="dk1"/>
                </a:solidFill>
                <a:latin typeface="Times New Roman"/>
                <a:ea typeface="Times New Roman"/>
                <a:cs typeface="Times New Roman"/>
                <a:sym typeface="Times New Roman"/>
              </a:rPr>
              <a:t> is one in which the pair of vertices in a edge is unordered, (v</a:t>
            </a:r>
            <a:r>
              <a:rPr b="0" i="0" lang="en-US" sz="1800" u="none" cap="none" strike="noStrike">
                <a:solidFill>
                  <a:schemeClr val="dk1"/>
                </a:solidFill>
                <a:latin typeface="Times New Roman"/>
                <a:ea typeface="Times New Roman"/>
                <a:cs typeface="Times New Roman"/>
                <a:sym typeface="Times New Roman"/>
              </a:rPr>
              <a:t>0</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 (v</a:t>
            </a:r>
            <a:r>
              <a:rPr b="0" i="0" lang="en-US" sz="18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,v</a:t>
            </a:r>
            <a:r>
              <a:rPr b="0" i="0" lang="en-US" sz="1800" u="none" cap="none" strike="noStrike">
                <a:solidFill>
                  <a:schemeClr val="dk1"/>
                </a:solidFill>
                <a:latin typeface="Times New Roman"/>
                <a:ea typeface="Times New Roman"/>
                <a:cs typeface="Times New Roman"/>
                <a:sym typeface="Times New Roman"/>
              </a:rPr>
              <a:t>0</a:t>
            </a:r>
            <a:r>
              <a:rPr b="0" i="0" lang="en-US" sz="3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a:t>
            </a:r>
            <a:r>
              <a:rPr b="0" i="0" lang="en-US" sz="3200" u="none" cap="none" strike="noStrike">
                <a:solidFill>
                  <a:srgbClr val="CC3300"/>
                </a:solidFill>
                <a:latin typeface="Times New Roman"/>
                <a:ea typeface="Times New Roman"/>
                <a:cs typeface="Times New Roman"/>
                <a:sym typeface="Times New Roman"/>
              </a:rPr>
              <a:t>directed graph</a:t>
            </a:r>
            <a:r>
              <a:rPr b="0" i="0" lang="en-US" sz="3200" u="none" cap="none" strike="noStrike">
                <a:solidFill>
                  <a:schemeClr val="dk1"/>
                </a:solidFill>
                <a:latin typeface="Times New Roman"/>
                <a:ea typeface="Times New Roman"/>
                <a:cs typeface="Times New Roman"/>
                <a:sym typeface="Times New Roman"/>
              </a:rPr>
              <a:t> is one in which each edge is a directed pair of vertices, &lt;v</a:t>
            </a:r>
            <a:r>
              <a:rPr b="0" i="0" lang="en-US" sz="1800" u="none" cap="none" strike="noStrike">
                <a:solidFill>
                  <a:schemeClr val="dk1"/>
                </a:solidFill>
                <a:latin typeface="Times New Roman"/>
                <a:ea typeface="Times New Roman"/>
                <a:cs typeface="Times New Roman"/>
                <a:sym typeface="Times New Roman"/>
              </a:rPr>
              <a:t>0</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&gt; != &lt;v</a:t>
            </a:r>
            <a:r>
              <a:rPr b="0" i="0" lang="en-US" sz="18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,v</a:t>
            </a:r>
            <a:r>
              <a:rPr b="0" i="0" lang="en-US" sz="1800" u="none" cap="none" strike="noStrike">
                <a:solidFill>
                  <a:schemeClr val="dk1"/>
                </a:solidFill>
                <a:latin typeface="Times New Roman"/>
                <a:ea typeface="Times New Roman"/>
                <a:cs typeface="Times New Roman"/>
                <a:sym typeface="Times New Roman"/>
              </a:rPr>
              <a:t>0</a:t>
            </a:r>
            <a:r>
              <a:rPr b="0" i="0" lang="en-US" sz="3200" u="none" cap="none" strike="noStrike">
                <a:solidFill>
                  <a:schemeClr val="dk1"/>
                </a:solidFill>
                <a:latin typeface="Times New Roman"/>
                <a:ea typeface="Times New Roman"/>
                <a:cs typeface="Times New Roman"/>
                <a:sym typeface="Times New Roman"/>
              </a:rPr>
              <a:t>&gt;</a:t>
            </a:r>
            <a:endParaRPr b="0" i="0" sz="1400" u="none" cap="none" strike="noStrike">
              <a:solidFill>
                <a:srgbClr val="000000"/>
              </a:solidFill>
              <a:latin typeface="Arial"/>
              <a:ea typeface="Arial"/>
              <a:cs typeface="Arial"/>
              <a:sym typeface="Arial"/>
            </a:endParaRPr>
          </a:p>
        </p:txBody>
      </p:sp>
      <p:cxnSp>
        <p:nvCxnSpPr>
          <p:cNvPr id="357" name="Google Shape;357;p52"/>
          <p:cNvCxnSpPr/>
          <p:nvPr/>
        </p:nvCxnSpPr>
        <p:spPr>
          <a:xfrm>
            <a:off x="5468937" y="5978525"/>
            <a:ext cx="2170112" cy="0"/>
          </a:xfrm>
          <a:prstGeom prst="straightConnector1">
            <a:avLst/>
          </a:prstGeom>
          <a:noFill/>
          <a:ln cap="flat" cmpd="sng" w="9525">
            <a:solidFill>
              <a:schemeClr val="dk1"/>
            </a:solidFill>
            <a:prstDash val="solid"/>
            <a:miter lim="800000"/>
            <a:headEnd len="sm" w="sm" type="none"/>
            <a:tailEnd len="med" w="med" type="triangle"/>
          </a:ln>
        </p:spPr>
      </p:cxnSp>
      <p:sp>
        <p:nvSpPr>
          <p:cNvPr id="358" name="Google Shape;358;p52"/>
          <p:cNvSpPr txBox="1"/>
          <p:nvPr/>
        </p:nvSpPr>
        <p:spPr>
          <a:xfrm>
            <a:off x="4529150" y="5573700"/>
            <a:ext cx="12114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2400"/>
              <a:buFont typeface="Times New Roman"/>
              <a:buNone/>
            </a:pPr>
            <a:r>
              <a:rPr b="0" i="0" lang="en-US" sz="2400" u="none" cap="none" strike="noStrike">
                <a:solidFill>
                  <a:srgbClr val="CC3300"/>
                </a:solidFill>
                <a:latin typeface="Times New Roman"/>
                <a:ea typeface="Times New Roman"/>
                <a:cs typeface="Times New Roman"/>
                <a:sym typeface="Times New Roman"/>
              </a:rPr>
              <a:t>source</a:t>
            </a:r>
            <a:endParaRPr b="0" i="0" sz="1400" u="none" cap="none" strike="noStrike">
              <a:solidFill>
                <a:srgbClr val="000000"/>
              </a:solidFill>
              <a:latin typeface="Arial"/>
              <a:ea typeface="Arial"/>
              <a:cs typeface="Arial"/>
              <a:sym typeface="Arial"/>
            </a:endParaRPr>
          </a:p>
        </p:txBody>
      </p:sp>
      <p:sp>
        <p:nvSpPr>
          <p:cNvPr id="359" name="Google Shape;359;p52"/>
          <p:cNvSpPr txBox="1"/>
          <p:nvPr/>
        </p:nvSpPr>
        <p:spPr>
          <a:xfrm>
            <a:off x="7207250" y="5591175"/>
            <a:ext cx="1608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2400"/>
              <a:buFont typeface="Times New Roman"/>
              <a:buNone/>
            </a:pPr>
            <a:r>
              <a:rPr b="0" i="0" lang="en-US" sz="2400" u="none" cap="none" strike="noStrike">
                <a:solidFill>
                  <a:srgbClr val="CC3300"/>
                </a:solidFill>
                <a:latin typeface="Times New Roman"/>
                <a:ea typeface="Times New Roman"/>
                <a:cs typeface="Times New Roman"/>
                <a:sym typeface="Times New Roman"/>
              </a:rPr>
              <a:t>destination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0"/>
          <p:cNvSpPr txBox="1"/>
          <p:nvPr>
            <p:ph type="title"/>
          </p:nvPr>
        </p:nvSpPr>
        <p:spPr>
          <a:xfrm>
            <a:off x="728662" y="271462"/>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Interesting Operations</a:t>
            </a:r>
            <a:endParaRPr/>
          </a:p>
        </p:txBody>
      </p:sp>
      <p:sp>
        <p:nvSpPr>
          <p:cNvPr id="658" name="Google Shape;658;p70"/>
          <p:cNvSpPr txBox="1"/>
          <p:nvPr/>
        </p:nvSpPr>
        <p:spPr>
          <a:xfrm>
            <a:off x="1085850" y="1457325"/>
            <a:ext cx="8058150" cy="4296561"/>
          </a:xfrm>
          <a:prstGeom prst="rect">
            <a:avLst/>
          </a:prstGeom>
          <a:noFill/>
          <a:ln>
            <a:noFill/>
          </a:ln>
        </p:spPr>
        <p:txBody>
          <a:bodyPr anchorCtr="0" anchor="t" bIns="45700" lIns="91425" spcFirstLastPara="1" rIns="91425" wrap="square" tIns="45700">
            <a:spAutoFit/>
          </a:bodyPr>
          <a:lstStyle/>
          <a:p>
            <a:pPr indent="-142240" lvl="0" marL="0" marR="0" rtl="0" algn="l">
              <a:lnSpc>
                <a:spcPct val="100000"/>
              </a:lnSpc>
              <a:spcBef>
                <a:spcPts val="0"/>
              </a:spcBef>
              <a:spcAft>
                <a:spcPts val="0"/>
              </a:spcAft>
              <a:buClr>
                <a:schemeClr val="accent1"/>
              </a:buClr>
              <a:buSzPts val="2240"/>
              <a:buFont typeface="Arial"/>
              <a:buChar char="●"/>
            </a:pPr>
            <a:r>
              <a:rPr b="0" i="0" lang="en-US" sz="3200" u="none" cap="none" strike="noStrike">
                <a:solidFill>
                  <a:srgbClr val="CC3300"/>
                </a:solidFill>
                <a:latin typeface="Times New Roman"/>
                <a:ea typeface="Times New Roman"/>
                <a:cs typeface="Times New Roman"/>
                <a:sym typeface="Times New Roman"/>
              </a:rPr>
              <a:t>degree of a vertex</a:t>
            </a:r>
            <a:r>
              <a:rPr b="0" i="0" lang="en-US" sz="3200" u="none" cap="none" strike="noStrike">
                <a:solidFill>
                  <a:schemeClr val="dk1"/>
                </a:solidFill>
                <a:latin typeface="Times New Roman"/>
                <a:ea typeface="Times New Roman"/>
                <a:cs typeface="Times New Roman"/>
                <a:sym typeface="Times New Roman"/>
              </a:rPr>
              <a:t> in an undirected graph</a:t>
            </a:r>
            <a:endParaRPr b="0" i="0" sz="1400" u="none" cap="none" strike="noStrike">
              <a:solidFill>
                <a:srgbClr val="000000"/>
              </a:solidFill>
              <a:latin typeface="Arial"/>
              <a:ea typeface="Arial"/>
              <a:cs typeface="Arial"/>
              <a:sym typeface="Arial"/>
            </a:endParaRPr>
          </a:p>
          <a:p>
            <a:pPr indent="-177800" lvl="1" marL="45720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of nodes in adjacency list</a:t>
            </a:r>
            <a:endParaRPr b="0" i="0" sz="1400" u="none" cap="none" strike="noStrike">
              <a:solidFill>
                <a:srgbClr val="000000"/>
              </a:solidFill>
              <a:latin typeface="Arial"/>
              <a:ea typeface="Arial"/>
              <a:cs typeface="Arial"/>
              <a:sym typeface="Arial"/>
            </a:endParaRPr>
          </a:p>
          <a:p>
            <a:pPr indent="-142240" lvl="0" marL="0" marR="0" rtl="0" algn="l">
              <a:lnSpc>
                <a:spcPct val="100000"/>
              </a:lnSpc>
              <a:spcBef>
                <a:spcPts val="640"/>
              </a:spcBef>
              <a:spcAft>
                <a:spcPts val="0"/>
              </a:spcAft>
              <a:buClr>
                <a:schemeClr val="accent1"/>
              </a:buClr>
              <a:buSzPts val="2240"/>
              <a:buFont typeface="Arial"/>
              <a:buChar char="●"/>
            </a:pPr>
            <a:r>
              <a:rPr b="0" i="0" lang="en-US" sz="3200" u="none" cap="none" strike="noStrike">
                <a:solidFill>
                  <a:srgbClr val="CC3300"/>
                </a:solidFill>
                <a:latin typeface="Times New Roman"/>
                <a:ea typeface="Times New Roman"/>
                <a:cs typeface="Times New Roman"/>
                <a:sym typeface="Times New Roman"/>
              </a:rPr>
              <a:t>out-degree</a:t>
            </a:r>
            <a:r>
              <a:rPr b="0" i="0" lang="en-US" sz="3200" u="none" cap="none" strike="noStrike">
                <a:solidFill>
                  <a:schemeClr val="dk1"/>
                </a:solidFill>
                <a:latin typeface="Times New Roman"/>
                <a:ea typeface="Times New Roman"/>
                <a:cs typeface="Times New Roman"/>
                <a:sym typeface="Times New Roman"/>
              </a:rPr>
              <a:t> of a vertex in a directed graph</a:t>
            </a:r>
            <a:endParaRPr b="0" i="0" sz="1400" u="none" cap="none" strike="noStrike">
              <a:solidFill>
                <a:srgbClr val="000000"/>
              </a:solidFill>
              <a:latin typeface="Arial"/>
              <a:ea typeface="Arial"/>
              <a:cs typeface="Arial"/>
              <a:sym typeface="Arial"/>
            </a:endParaRPr>
          </a:p>
          <a:p>
            <a:pPr indent="-177800" lvl="1" marL="45720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of nodes in its adjacency list</a:t>
            </a:r>
            <a:endParaRPr b="0" i="0" sz="1400" u="none" cap="none" strike="noStrike">
              <a:solidFill>
                <a:srgbClr val="000000"/>
              </a:solidFill>
              <a:latin typeface="Arial"/>
              <a:ea typeface="Arial"/>
              <a:cs typeface="Arial"/>
              <a:sym typeface="Arial"/>
            </a:endParaRPr>
          </a:p>
          <a:p>
            <a:pPr indent="-142240" lvl="0" marL="0" marR="0" rtl="0" algn="l">
              <a:lnSpc>
                <a:spcPct val="100000"/>
              </a:lnSpc>
              <a:spcBef>
                <a:spcPts val="640"/>
              </a:spcBef>
              <a:spcAft>
                <a:spcPts val="0"/>
              </a:spcAft>
              <a:buClr>
                <a:schemeClr val="accent1"/>
              </a:buClr>
              <a:buSzPts val="2240"/>
              <a:buFont typeface="Arial"/>
              <a:buChar char="●"/>
            </a:pPr>
            <a:r>
              <a:rPr b="0" i="0" lang="en-US" sz="3200" u="none" cap="none" strike="noStrike">
                <a:solidFill>
                  <a:srgbClr val="CC3300"/>
                </a:solidFill>
                <a:latin typeface="Times New Roman"/>
                <a:ea typeface="Times New Roman"/>
                <a:cs typeface="Times New Roman"/>
                <a:sym typeface="Times New Roman"/>
              </a:rPr>
              <a:t>in-degree</a:t>
            </a:r>
            <a:r>
              <a:rPr b="0" i="0" lang="en-US" sz="3200" u="none" cap="none" strike="noStrike">
                <a:solidFill>
                  <a:schemeClr val="dk1"/>
                </a:solidFill>
                <a:latin typeface="Times New Roman"/>
                <a:ea typeface="Times New Roman"/>
                <a:cs typeface="Times New Roman"/>
                <a:sym typeface="Times New Roman"/>
              </a:rPr>
              <a:t> of a vertex in a directed graph</a:t>
            </a:r>
            <a:endParaRPr b="0" i="0" sz="1400" u="none" cap="none" strike="noStrike">
              <a:solidFill>
                <a:srgbClr val="000000"/>
              </a:solidFill>
              <a:latin typeface="Arial"/>
              <a:ea typeface="Arial"/>
              <a:cs typeface="Arial"/>
              <a:sym typeface="Arial"/>
            </a:endParaRPr>
          </a:p>
          <a:p>
            <a:pPr indent="-177800" lvl="1" marL="45720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highlight>
                  <a:srgbClr val="FFFF00"/>
                </a:highlight>
                <a:latin typeface="Times New Roman"/>
                <a:ea typeface="Times New Roman"/>
                <a:cs typeface="Times New Roman"/>
                <a:sym typeface="Times New Roman"/>
              </a:rPr>
              <a:t>Little tricky</a:t>
            </a:r>
            <a:endParaRPr b="0" i="0" sz="1400" u="none" cap="none" strike="noStrike">
              <a:solidFill>
                <a:srgbClr val="000000"/>
              </a:solidFill>
              <a:latin typeface="Arial"/>
              <a:ea typeface="Arial"/>
              <a:cs typeface="Arial"/>
              <a:sym typeface="Arial"/>
            </a:endParaRPr>
          </a:p>
          <a:p>
            <a:pPr indent="-177800" lvl="1" marL="45720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highlight>
                  <a:srgbClr val="FFFF00"/>
                </a:highlight>
                <a:latin typeface="Times New Roman"/>
                <a:ea typeface="Times New Roman"/>
                <a:cs typeface="Times New Roman"/>
                <a:sym typeface="Times New Roman"/>
              </a:rPr>
              <a:t>Need of inverse adjacency lists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000"/>
              </a:spcBef>
              <a:spcAft>
                <a:spcPts val="0"/>
              </a:spcAft>
              <a:buClr>
                <a:srgbClr val="CC3300"/>
              </a:buClr>
              <a:buSzPts val="2000"/>
              <a:buFont typeface="Times New Roman"/>
              <a:buNone/>
            </a:pPr>
            <a:r>
              <a:t/>
            </a:r>
            <a:endParaRPr b="0" i="0" sz="2000" u="none" cap="none" strike="noStrike">
              <a:solidFill>
                <a:srgbClr val="CC33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1"/>
          <p:cNvSpPr txBox="1"/>
          <p:nvPr/>
        </p:nvSpPr>
        <p:spPr>
          <a:xfrm>
            <a:off x="1098550" y="388937"/>
            <a:ext cx="8045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Weighted edges</a:t>
            </a:r>
            <a:endParaRPr b="0" i="0" sz="1400" u="none" cap="none" strike="noStrike">
              <a:solidFill>
                <a:srgbClr val="000000"/>
              </a:solidFill>
              <a:latin typeface="Arial"/>
              <a:ea typeface="Arial"/>
              <a:cs typeface="Arial"/>
              <a:sym typeface="Arial"/>
            </a:endParaRPr>
          </a:p>
        </p:txBody>
      </p:sp>
      <p:sp>
        <p:nvSpPr>
          <p:cNvPr id="664" name="Google Shape;664;p71"/>
          <p:cNvSpPr txBox="1"/>
          <p:nvPr/>
        </p:nvSpPr>
        <p:spPr>
          <a:xfrm>
            <a:off x="1098550" y="1608137"/>
            <a:ext cx="8045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Edges of the graph can have some values (weights)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Weights may represent Distance or cost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Adjacency matrix or adjacency list will have this weights---cost adjacency matrix----cost adjacency lists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graph with weighted edges is called as </a:t>
            </a:r>
            <a:r>
              <a:rPr b="1" i="0" lang="en-US" sz="3200" u="none" cap="none" strike="noStrike">
                <a:solidFill>
                  <a:schemeClr val="dk1"/>
                </a:solidFill>
                <a:latin typeface="Times New Roman"/>
                <a:ea typeface="Times New Roman"/>
                <a:cs typeface="Times New Roman"/>
                <a:sym typeface="Times New Roman"/>
              </a:rPr>
              <a:t>NETWORK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2"/>
          <p:cNvSpPr txBox="1"/>
          <p:nvPr/>
        </p:nvSpPr>
        <p:spPr>
          <a:xfrm>
            <a:off x="1098550" y="388937"/>
            <a:ext cx="804545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Some Graph Operations</a:t>
            </a:r>
            <a:endParaRPr b="0" i="0" sz="1400" u="none" cap="none" strike="noStrike">
              <a:solidFill>
                <a:srgbClr val="000000"/>
              </a:solidFill>
              <a:latin typeface="Arial"/>
              <a:ea typeface="Arial"/>
              <a:cs typeface="Arial"/>
              <a:sym typeface="Arial"/>
            </a:endParaRPr>
          </a:p>
        </p:txBody>
      </p:sp>
      <p:sp>
        <p:nvSpPr>
          <p:cNvPr id="670" name="Google Shape;670;p72"/>
          <p:cNvSpPr txBox="1"/>
          <p:nvPr/>
        </p:nvSpPr>
        <p:spPr>
          <a:xfrm>
            <a:off x="1098550" y="1608137"/>
            <a:ext cx="804545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Traversal</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accent2"/>
                </a:solidFill>
                <a:latin typeface="Times New Roman"/>
                <a:ea typeface="Times New Roman"/>
                <a:cs typeface="Times New Roman"/>
                <a:sym typeface="Times New Roman"/>
              </a:rPr>
              <a:t>Given G=(V,E) and vertex v, find all w∈V, </a:t>
            </a:r>
            <a:br>
              <a:rPr b="0" i="0" lang="en-US" sz="3200" u="none" cap="none" strike="noStrike">
                <a:solidFill>
                  <a:schemeClr val="accent2"/>
                </a:solidFill>
                <a:latin typeface="Times New Roman"/>
                <a:ea typeface="Times New Roman"/>
                <a:cs typeface="Times New Roman"/>
                <a:sym typeface="Times New Roman"/>
              </a:rPr>
            </a:br>
            <a:r>
              <a:rPr b="0" i="0" lang="en-US" sz="3200" u="none" cap="none" strike="noStrike">
                <a:solidFill>
                  <a:schemeClr val="accent2"/>
                </a:solidFill>
                <a:latin typeface="Times New Roman"/>
                <a:ea typeface="Times New Roman"/>
                <a:cs typeface="Times New Roman"/>
                <a:sym typeface="Times New Roman"/>
              </a:rPr>
              <a:t>such that w connects v.</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Depth First Search (DFS)</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accent2"/>
                </a:solidFill>
                <a:latin typeface="Times New Roman"/>
                <a:ea typeface="Times New Roman"/>
                <a:cs typeface="Times New Roman"/>
                <a:sym typeface="Times New Roman"/>
              </a:rPr>
              <a:t>preorder tree traversal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Breadth First Search (BFS)</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accent2"/>
                </a:solidFill>
                <a:latin typeface="Times New Roman"/>
                <a:ea typeface="Times New Roman"/>
                <a:cs typeface="Times New Roman"/>
                <a:sym typeface="Times New Roman"/>
              </a:rPr>
              <a:t>level order tree traversal</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Connected Components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Spanning Trees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BFS</a:t>
            </a:r>
            <a:endParaRPr/>
          </a:p>
        </p:txBody>
      </p:sp>
      <p:pic>
        <p:nvPicPr>
          <p:cNvPr id="676" name="Google Shape;676;p73"/>
          <p:cNvPicPr preferRelativeResize="0"/>
          <p:nvPr/>
        </p:nvPicPr>
        <p:blipFill rotWithShape="1">
          <a:blip r:embed="rId3">
            <a:alphaModFix/>
          </a:blip>
          <a:srcRect b="0" l="0" r="0" t="0"/>
          <a:stretch/>
        </p:blipFill>
        <p:spPr>
          <a:xfrm>
            <a:off x="1600200" y="1243025"/>
            <a:ext cx="6987725" cy="527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BFT</a:t>
            </a:r>
            <a:endParaRPr/>
          </a:p>
        </p:txBody>
      </p:sp>
      <p:pic>
        <p:nvPicPr>
          <p:cNvPr id="682" name="Google Shape;682;p74"/>
          <p:cNvPicPr preferRelativeResize="0"/>
          <p:nvPr/>
        </p:nvPicPr>
        <p:blipFill rotWithShape="1">
          <a:blip r:embed="rId3">
            <a:alphaModFix/>
          </a:blip>
          <a:srcRect b="0" l="0" r="0" t="0"/>
          <a:stretch/>
        </p:blipFill>
        <p:spPr>
          <a:xfrm>
            <a:off x="514350" y="1988850"/>
            <a:ext cx="7415225" cy="4040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Pseudo code --BFS</a:t>
            </a:r>
            <a:endParaRPr/>
          </a:p>
        </p:txBody>
      </p:sp>
      <p:sp>
        <p:nvSpPr>
          <p:cNvPr id="688" name="Google Shape;688;p7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358"/>
              <a:buFont typeface="Arial"/>
              <a:buNone/>
            </a:pPr>
            <a:r>
              <a:rPr lang="en-US" sz="1410"/>
              <a:t>void bfs(int v) </a:t>
            </a:r>
            <a:endParaRPr sz="1410"/>
          </a:p>
          <a:p>
            <a:pPr indent="0" lvl="0" marL="0" rtl="0" algn="l">
              <a:lnSpc>
                <a:spcPct val="80000"/>
              </a:lnSpc>
              <a:spcBef>
                <a:spcPts val="1000"/>
              </a:spcBef>
              <a:spcAft>
                <a:spcPts val="0"/>
              </a:spcAft>
              <a:buClr>
                <a:schemeClr val="dk1"/>
              </a:buClr>
              <a:buSzPts val="358"/>
              <a:buFont typeface="Arial"/>
              <a:buNone/>
            </a:pPr>
            <a:r>
              <a:rPr lang="en-US" sz="1410"/>
              <a:t>{</a:t>
            </a:r>
            <a:endParaRPr sz="1410"/>
          </a:p>
          <a:p>
            <a:pPr indent="0" lvl="0" marL="0" rtl="0" algn="l">
              <a:lnSpc>
                <a:spcPct val="80000"/>
              </a:lnSpc>
              <a:spcBef>
                <a:spcPts val="1000"/>
              </a:spcBef>
              <a:spcAft>
                <a:spcPts val="0"/>
              </a:spcAft>
              <a:buClr>
                <a:schemeClr val="dk1"/>
              </a:buClr>
              <a:buSzPts val="358"/>
              <a:buFont typeface="Arial"/>
              <a:buNone/>
            </a:pPr>
            <a:r>
              <a:rPr lang="en-US" sz="1410"/>
              <a:t>       int i;</a:t>
            </a:r>
            <a:endParaRPr sz="1410"/>
          </a:p>
          <a:p>
            <a:pPr indent="0" lvl="0" marL="0" rtl="0" algn="l">
              <a:lnSpc>
                <a:spcPct val="80000"/>
              </a:lnSpc>
              <a:spcBef>
                <a:spcPts val="1000"/>
              </a:spcBef>
              <a:spcAft>
                <a:spcPts val="0"/>
              </a:spcAft>
              <a:buClr>
                <a:schemeClr val="dk1"/>
              </a:buClr>
              <a:buSzPts val="358"/>
              <a:buFont typeface="Arial"/>
              <a:buNone/>
            </a:pPr>
            <a:r>
              <a:rPr lang="en-US" sz="1410"/>
              <a:t>       for (i=0;i&lt;n;i++)                                // check all the vertices in the graph</a:t>
            </a:r>
            <a:endParaRPr sz="1410"/>
          </a:p>
          <a:p>
            <a:pPr indent="0" lvl="0" marL="0" rtl="0" algn="l">
              <a:lnSpc>
                <a:spcPct val="80000"/>
              </a:lnSpc>
              <a:spcBef>
                <a:spcPts val="1000"/>
              </a:spcBef>
              <a:spcAft>
                <a:spcPts val="0"/>
              </a:spcAft>
              <a:buClr>
                <a:schemeClr val="dk1"/>
              </a:buClr>
              <a:buSzPts val="358"/>
              <a:buFont typeface="Arial"/>
              <a:buNone/>
            </a:pPr>
            <a:r>
              <a:rPr lang="en-US" sz="1410"/>
              <a:t>       {</a:t>
            </a:r>
            <a:endParaRPr sz="1410"/>
          </a:p>
          <a:p>
            <a:pPr indent="0" lvl="0" marL="0" rtl="0" algn="l">
              <a:lnSpc>
                <a:spcPct val="80000"/>
              </a:lnSpc>
              <a:spcBef>
                <a:spcPts val="1000"/>
              </a:spcBef>
              <a:spcAft>
                <a:spcPts val="0"/>
              </a:spcAft>
              <a:buClr>
                <a:schemeClr val="dk1"/>
              </a:buClr>
              <a:buSzPts val="358"/>
              <a:buFont typeface="Arial"/>
              <a:buNone/>
            </a:pPr>
            <a:r>
              <a:rPr lang="en-US" sz="1410"/>
              <a:t>               if(a[v][i] != 0 &amp;&amp; visited[i] == 0) // adjacent to v and not visited</a:t>
            </a:r>
            <a:endParaRPr sz="1410"/>
          </a:p>
          <a:p>
            <a:pPr indent="0" lvl="0" marL="0" rtl="0" algn="l">
              <a:lnSpc>
                <a:spcPct val="80000"/>
              </a:lnSpc>
              <a:spcBef>
                <a:spcPts val="1000"/>
              </a:spcBef>
              <a:spcAft>
                <a:spcPts val="0"/>
              </a:spcAft>
              <a:buClr>
                <a:schemeClr val="dk1"/>
              </a:buClr>
              <a:buSzPts val="358"/>
              <a:buFont typeface="Arial"/>
              <a:buNone/>
            </a:pPr>
            <a:r>
              <a:rPr lang="en-US" sz="1410"/>
              <a:t>              {</a:t>
            </a:r>
            <a:endParaRPr sz="1410"/>
          </a:p>
          <a:p>
            <a:pPr indent="0" lvl="0" marL="0" rtl="0" algn="l">
              <a:lnSpc>
                <a:spcPct val="80000"/>
              </a:lnSpc>
              <a:spcBef>
                <a:spcPts val="1000"/>
              </a:spcBef>
              <a:spcAft>
                <a:spcPts val="0"/>
              </a:spcAft>
              <a:buClr>
                <a:schemeClr val="dk1"/>
              </a:buClr>
              <a:buSzPts val="358"/>
              <a:buFont typeface="Arial"/>
              <a:buNone/>
            </a:pPr>
            <a:r>
              <a:rPr lang="en-US" sz="1410"/>
              <a:t>                       r=r+1;</a:t>
            </a:r>
            <a:endParaRPr sz="1410"/>
          </a:p>
          <a:p>
            <a:pPr indent="0" lvl="0" marL="0" rtl="0" algn="l">
              <a:lnSpc>
                <a:spcPct val="80000"/>
              </a:lnSpc>
              <a:spcBef>
                <a:spcPts val="1000"/>
              </a:spcBef>
              <a:spcAft>
                <a:spcPts val="0"/>
              </a:spcAft>
              <a:buClr>
                <a:schemeClr val="dk1"/>
              </a:buClr>
              <a:buSzPts val="358"/>
              <a:buFont typeface="Arial"/>
              <a:buNone/>
            </a:pPr>
            <a:r>
              <a:rPr lang="en-US" sz="1410"/>
              <a:t>                       q[r]=i;                       // insert them into queue</a:t>
            </a:r>
            <a:endParaRPr sz="1410"/>
          </a:p>
          <a:p>
            <a:pPr indent="0" lvl="0" marL="0" rtl="0" algn="l">
              <a:lnSpc>
                <a:spcPct val="80000"/>
              </a:lnSpc>
              <a:spcBef>
                <a:spcPts val="1000"/>
              </a:spcBef>
              <a:spcAft>
                <a:spcPts val="0"/>
              </a:spcAft>
              <a:buClr>
                <a:schemeClr val="dk1"/>
              </a:buClr>
              <a:buSzPts val="358"/>
              <a:buFont typeface="Arial"/>
              <a:buNone/>
            </a:pPr>
            <a:r>
              <a:rPr lang="en-US" sz="1410"/>
              <a:t>                       visited[i]=1;          // mark the vertex visited</a:t>
            </a:r>
            <a:endParaRPr sz="1410"/>
          </a:p>
          <a:p>
            <a:pPr indent="0" lvl="0" marL="0" rtl="0" algn="l">
              <a:lnSpc>
                <a:spcPct val="80000"/>
              </a:lnSpc>
              <a:spcBef>
                <a:spcPts val="1000"/>
              </a:spcBef>
              <a:spcAft>
                <a:spcPts val="0"/>
              </a:spcAft>
              <a:buClr>
                <a:schemeClr val="dk1"/>
              </a:buClr>
              <a:buSzPts val="358"/>
              <a:buFont typeface="Arial"/>
              <a:buNone/>
            </a:pPr>
            <a:r>
              <a:rPr lang="en-US" sz="1410"/>
              <a:t>                       printf("%d  ",i);</a:t>
            </a:r>
            <a:endParaRPr sz="1410"/>
          </a:p>
          <a:p>
            <a:pPr indent="0" lvl="0" marL="0" rtl="0" algn="l">
              <a:lnSpc>
                <a:spcPct val="80000"/>
              </a:lnSpc>
              <a:spcBef>
                <a:spcPts val="1000"/>
              </a:spcBef>
              <a:spcAft>
                <a:spcPts val="0"/>
              </a:spcAft>
              <a:buClr>
                <a:schemeClr val="dk1"/>
              </a:buClr>
              <a:buSzPts val="358"/>
              <a:buFont typeface="Arial"/>
              <a:buNone/>
            </a:pPr>
            <a:r>
              <a:rPr lang="en-US" sz="1410"/>
              <a:t>              }</a:t>
            </a:r>
            <a:endParaRPr sz="1410"/>
          </a:p>
          <a:p>
            <a:pPr indent="0" lvl="0" marL="0" rtl="0" algn="l">
              <a:lnSpc>
                <a:spcPct val="80000"/>
              </a:lnSpc>
              <a:spcBef>
                <a:spcPts val="1000"/>
              </a:spcBef>
              <a:spcAft>
                <a:spcPts val="0"/>
              </a:spcAft>
              <a:buClr>
                <a:schemeClr val="dk1"/>
              </a:buClr>
              <a:buSzPts val="358"/>
              <a:buFont typeface="Arial"/>
              <a:buNone/>
            </a:pPr>
            <a:r>
              <a:rPr lang="en-US" sz="1410"/>
              <a:t>      }</a:t>
            </a:r>
            <a:endParaRPr sz="1410"/>
          </a:p>
          <a:p>
            <a:pPr indent="0" lvl="0" marL="0" rtl="0" algn="l">
              <a:lnSpc>
                <a:spcPct val="80000"/>
              </a:lnSpc>
              <a:spcBef>
                <a:spcPts val="1000"/>
              </a:spcBef>
              <a:spcAft>
                <a:spcPts val="0"/>
              </a:spcAft>
              <a:buClr>
                <a:schemeClr val="dk1"/>
              </a:buClr>
              <a:buSzPts val="358"/>
              <a:buFont typeface="Arial"/>
              <a:buNone/>
            </a:pPr>
            <a:r>
              <a:rPr lang="en-US" sz="1410"/>
              <a:t>      f=f+1;                             // remove the vertex at front of the queue</a:t>
            </a:r>
            <a:endParaRPr sz="1410"/>
          </a:p>
          <a:p>
            <a:pPr indent="0" lvl="0" marL="0" rtl="0" algn="l">
              <a:lnSpc>
                <a:spcPct val="80000"/>
              </a:lnSpc>
              <a:spcBef>
                <a:spcPts val="1000"/>
              </a:spcBef>
              <a:spcAft>
                <a:spcPts val="0"/>
              </a:spcAft>
              <a:buClr>
                <a:schemeClr val="dk1"/>
              </a:buClr>
              <a:buSzPts val="358"/>
              <a:buFont typeface="Arial"/>
              <a:buNone/>
            </a:pPr>
            <a:r>
              <a:rPr lang="en-US" sz="1410"/>
              <a:t>      if(f&lt;=r)                           // as long as there are elements in the queue</a:t>
            </a:r>
            <a:endParaRPr sz="1410"/>
          </a:p>
          <a:p>
            <a:pPr indent="0" lvl="0" marL="0" rtl="0" algn="l">
              <a:lnSpc>
                <a:spcPct val="80000"/>
              </a:lnSpc>
              <a:spcBef>
                <a:spcPts val="1000"/>
              </a:spcBef>
              <a:spcAft>
                <a:spcPts val="0"/>
              </a:spcAft>
              <a:buClr>
                <a:schemeClr val="dk1"/>
              </a:buClr>
              <a:buSzPts val="358"/>
              <a:buFont typeface="Arial"/>
              <a:buNone/>
            </a:pPr>
            <a:r>
              <a:rPr lang="en-US" sz="1410"/>
              <a:t>            bfs(q[f]);                  // peform bfs again on the vertex at front of the queue</a:t>
            </a:r>
            <a:endParaRPr sz="1410"/>
          </a:p>
          <a:p>
            <a:pPr indent="0" lvl="0" marL="0" rtl="0" algn="l">
              <a:lnSpc>
                <a:spcPct val="80000"/>
              </a:lnSpc>
              <a:spcBef>
                <a:spcPts val="1000"/>
              </a:spcBef>
              <a:spcAft>
                <a:spcPts val="0"/>
              </a:spcAft>
              <a:buClr>
                <a:schemeClr val="dk1"/>
              </a:buClr>
              <a:buSzPts val="358"/>
              <a:buFont typeface="Arial"/>
              <a:buNone/>
            </a:pPr>
            <a:r>
              <a:rPr lang="en-US" sz="1410"/>
              <a:t>}</a:t>
            </a:r>
            <a:endParaRPr sz="1410"/>
          </a:p>
          <a:p>
            <a:pPr indent="0" lvl="0" marL="0" rtl="0" algn="l">
              <a:lnSpc>
                <a:spcPct val="80000"/>
              </a:lnSpc>
              <a:spcBef>
                <a:spcPts val="1000"/>
              </a:spcBef>
              <a:spcAft>
                <a:spcPts val="0"/>
              </a:spcAft>
              <a:buSzPts val="358"/>
              <a:buNone/>
            </a:pPr>
            <a:r>
              <a:t/>
            </a:r>
            <a:endParaRPr sz="91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Example ---BFS</a:t>
            </a:r>
            <a:endParaRPr/>
          </a:p>
        </p:txBody>
      </p:sp>
      <p:sp>
        <p:nvSpPr>
          <p:cNvPr id="694" name="Google Shape;694;p7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starting vertex---0</a:t>
            </a:r>
            <a:endParaRPr/>
          </a:p>
        </p:txBody>
      </p:sp>
      <p:pic>
        <p:nvPicPr>
          <p:cNvPr id="695" name="Google Shape;695;p76"/>
          <p:cNvPicPr preferRelativeResize="0"/>
          <p:nvPr/>
        </p:nvPicPr>
        <p:blipFill rotWithShape="1">
          <a:blip r:embed="rId3">
            <a:alphaModFix/>
          </a:blip>
          <a:srcRect b="0" l="0" r="0" t="0"/>
          <a:stretch/>
        </p:blipFill>
        <p:spPr>
          <a:xfrm>
            <a:off x="2205038" y="2438400"/>
            <a:ext cx="4733925" cy="198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graphicFrame>
        <p:nvGraphicFramePr>
          <p:cNvPr id="700" name="Google Shape;700;p77"/>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01" name="Google Shape;701;p77"/>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02" name="Google Shape;702;p77"/>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703" name="Google Shape;703;p77"/>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704" name="Google Shape;704;p77"/>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705" name="Google Shape;705;p77"/>
          <p:cNvSpPr txBox="1"/>
          <p:nvPr/>
        </p:nvSpPr>
        <p:spPr>
          <a:xfrm>
            <a:off x="2800350" y="314325"/>
            <a:ext cx="1571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BFS(0)</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graphicFrame>
        <p:nvGraphicFramePr>
          <p:cNvPr id="710" name="Google Shape;710;p78"/>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11" name="Google Shape;711;p78"/>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12" name="Google Shape;712;p78"/>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713" name="Google Shape;713;p78"/>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714" name="Google Shape;714;p78"/>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aphicFrame>
        <p:nvGraphicFramePr>
          <p:cNvPr id="719" name="Google Shape;719;p79"/>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20" name="Google Shape;720;p79"/>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21" name="Google Shape;721;p79"/>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722" name="Google Shape;722;p79"/>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723" name="Google Shape;723;p79"/>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nvSpPr>
        <p:spPr>
          <a:xfrm>
            <a:off x="693737" y="0"/>
            <a:ext cx="8450262"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Examples for Graph</a:t>
            </a:r>
            <a:endParaRPr b="0" i="0" sz="1400" u="none" cap="none" strike="noStrike">
              <a:solidFill>
                <a:srgbClr val="000000"/>
              </a:solidFill>
              <a:latin typeface="Arial"/>
              <a:ea typeface="Arial"/>
              <a:cs typeface="Arial"/>
              <a:sym typeface="Arial"/>
            </a:endParaRPr>
          </a:p>
        </p:txBody>
      </p:sp>
      <p:sp>
        <p:nvSpPr>
          <p:cNvPr id="365" name="Google Shape;365;p53"/>
          <p:cNvSpPr/>
          <p:nvPr/>
        </p:nvSpPr>
        <p:spPr>
          <a:xfrm>
            <a:off x="1744662" y="1047750"/>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66" name="Google Shape;366;p53"/>
          <p:cNvSpPr/>
          <p:nvPr/>
        </p:nvSpPr>
        <p:spPr>
          <a:xfrm>
            <a:off x="1058862" y="1809750"/>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67" name="Google Shape;367;p53"/>
          <p:cNvSpPr/>
          <p:nvPr/>
        </p:nvSpPr>
        <p:spPr>
          <a:xfrm>
            <a:off x="2430462" y="1809750"/>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368" name="Google Shape;368;p53"/>
          <p:cNvSpPr/>
          <p:nvPr/>
        </p:nvSpPr>
        <p:spPr>
          <a:xfrm>
            <a:off x="1744662" y="2419350"/>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369" name="Google Shape;369;p53"/>
          <p:cNvCxnSpPr/>
          <p:nvPr/>
        </p:nvCxnSpPr>
        <p:spPr>
          <a:xfrm>
            <a:off x="1966912" y="1498600"/>
            <a:ext cx="0" cy="914400"/>
          </a:xfrm>
          <a:prstGeom prst="straightConnector1">
            <a:avLst/>
          </a:prstGeom>
          <a:noFill/>
          <a:ln cap="flat" cmpd="sng" w="12700">
            <a:solidFill>
              <a:schemeClr val="dk1"/>
            </a:solidFill>
            <a:prstDash val="solid"/>
            <a:miter lim="800000"/>
            <a:headEnd len="sm" w="sm" type="none"/>
            <a:tailEnd len="sm" w="sm" type="none"/>
          </a:ln>
        </p:spPr>
      </p:cxnSp>
      <p:cxnSp>
        <p:nvCxnSpPr>
          <p:cNvPr id="370" name="Google Shape;370;p53"/>
          <p:cNvCxnSpPr/>
          <p:nvPr/>
        </p:nvCxnSpPr>
        <p:spPr>
          <a:xfrm>
            <a:off x="1509712" y="2032000"/>
            <a:ext cx="914400" cy="0"/>
          </a:xfrm>
          <a:prstGeom prst="straightConnector1">
            <a:avLst/>
          </a:prstGeom>
          <a:noFill/>
          <a:ln cap="flat" cmpd="sng" w="12700">
            <a:solidFill>
              <a:schemeClr val="dk1"/>
            </a:solidFill>
            <a:prstDash val="solid"/>
            <a:miter lim="800000"/>
            <a:headEnd len="sm" w="sm" type="none"/>
            <a:tailEnd len="sm" w="sm" type="none"/>
          </a:ln>
        </p:spPr>
      </p:cxnSp>
      <p:cxnSp>
        <p:nvCxnSpPr>
          <p:cNvPr id="371" name="Google Shape;371;p53"/>
          <p:cNvCxnSpPr/>
          <p:nvPr/>
        </p:nvCxnSpPr>
        <p:spPr>
          <a:xfrm flipH="1">
            <a:off x="1398587" y="1422400"/>
            <a:ext cx="407987" cy="434975"/>
          </a:xfrm>
          <a:prstGeom prst="straightConnector1">
            <a:avLst/>
          </a:prstGeom>
          <a:noFill/>
          <a:ln cap="flat" cmpd="sng" w="12700">
            <a:solidFill>
              <a:schemeClr val="dk1"/>
            </a:solidFill>
            <a:prstDash val="solid"/>
            <a:miter lim="800000"/>
            <a:headEnd len="sm" w="sm" type="none"/>
            <a:tailEnd len="sm" w="sm" type="none"/>
          </a:ln>
        </p:spPr>
      </p:cxnSp>
      <p:cxnSp>
        <p:nvCxnSpPr>
          <p:cNvPr id="372" name="Google Shape;372;p53"/>
          <p:cNvCxnSpPr/>
          <p:nvPr/>
        </p:nvCxnSpPr>
        <p:spPr>
          <a:xfrm>
            <a:off x="2119312" y="1422400"/>
            <a:ext cx="422275" cy="434975"/>
          </a:xfrm>
          <a:prstGeom prst="straightConnector1">
            <a:avLst/>
          </a:prstGeom>
          <a:noFill/>
          <a:ln cap="flat" cmpd="sng" w="12700">
            <a:solidFill>
              <a:schemeClr val="dk1"/>
            </a:solidFill>
            <a:prstDash val="solid"/>
            <a:miter lim="800000"/>
            <a:headEnd len="sm" w="sm" type="none"/>
            <a:tailEnd len="sm" w="sm" type="none"/>
          </a:ln>
        </p:spPr>
      </p:cxnSp>
      <p:cxnSp>
        <p:nvCxnSpPr>
          <p:cNvPr id="373" name="Google Shape;373;p53"/>
          <p:cNvCxnSpPr/>
          <p:nvPr/>
        </p:nvCxnSpPr>
        <p:spPr>
          <a:xfrm>
            <a:off x="1384300" y="2238375"/>
            <a:ext cx="354012" cy="312737"/>
          </a:xfrm>
          <a:prstGeom prst="straightConnector1">
            <a:avLst/>
          </a:prstGeom>
          <a:noFill/>
          <a:ln cap="flat" cmpd="sng" w="12700">
            <a:solidFill>
              <a:schemeClr val="dk1"/>
            </a:solidFill>
            <a:prstDash val="solid"/>
            <a:miter lim="800000"/>
            <a:headEnd len="sm" w="sm" type="none"/>
            <a:tailEnd len="sm" w="sm" type="none"/>
          </a:ln>
        </p:spPr>
      </p:cxnSp>
      <p:cxnSp>
        <p:nvCxnSpPr>
          <p:cNvPr id="374" name="Google Shape;374;p53"/>
          <p:cNvCxnSpPr/>
          <p:nvPr/>
        </p:nvCxnSpPr>
        <p:spPr>
          <a:xfrm flipH="1">
            <a:off x="2173287" y="2211387"/>
            <a:ext cx="327025" cy="339725"/>
          </a:xfrm>
          <a:prstGeom prst="straightConnector1">
            <a:avLst/>
          </a:prstGeom>
          <a:noFill/>
          <a:ln cap="flat" cmpd="sng" w="12700">
            <a:solidFill>
              <a:schemeClr val="dk1"/>
            </a:solidFill>
            <a:prstDash val="solid"/>
            <a:miter lim="800000"/>
            <a:headEnd len="sm" w="sm" type="none"/>
            <a:tailEnd len="sm" w="sm" type="none"/>
          </a:ln>
        </p:spPr>
      </p:cxnSp>
      <p:sp>
        <p:nvSpPr>
          <p:cNvPr id="375" name="Google Shape;375;p53"/>
          <p:cNvSpPr/>
          <p:nvPr/>
        </p:nvSpPr>
        <p:spPr>
          <a:xfrm>
            <a:off x="8440737" y="1019175"/>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76" name="Google Shape;376;p53"/>
          <p:cNvSpPr/>
          <p:nvPr/>
        </p:nvSpPr>
        <p:spPr>
          <a:xfrm>
            <a:off x="8439150" y="2122487"/>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77" name="Google Shape;377;p53"/>
          <p:cNvSpPr/>
          <p:nvPr/>
        </p:nvSpPr>
        <p:spPr>
          <a:xfrm>
            <a:off x="8455025" y="3141662"/>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378" name="Google Shape;378;p53"/>
          <p:cNvCxnSpPr/>
          <p:nvPr/>
        </p:nvCxnSpPr>
        <p:spPr>
          <a:xfrm>
            <a:off x="8677275" y="2578100"/>
            <a:ext cx="0" cy="558800"/>
          </a:xfrm>
          <a:prstGeom prst="straightConnector1">
            <a:avLst/>
          </a:prstGeom>
          <a:noFill/>
          <a:ln cap="flat" cmpd="sng" w="12700">
            <a:solidFill>
              <a:schemeClr val="dk1"/>
            </a:solidFill>
            <a:prstDash val="solid"/>
            <a:miter lim="800000"/>
            <a:headEnd len="sm" w="sm" type="none"/>
            <a:tailEnd len="med" w="med" type="stealth"/>
          </a:ln>
        </p:spPr>
      </p:cxnSp>
      <p:cxnSp>
        <p:nvCxnSpPr>
          <p:cNvPr id="379" name="Google Shape;379;p53"/>
          <p:cNvCxnSpPr/>
          <p:nvPr/>
        </p:nvCxnSpPr>
        <p:spPr>
          <a:xfrm rot="10800000">
            <a:off x="8855075" y="1408112"/>
            <a:ext cx="0" cy="720725"/>
          </a:xfrm>
          <a:prstGeom prst="straightConnector1">
            <a:avLst/>
          </a:prstGeom>
          <a:noFill/>
          <a:ln cap="flat" cmpd="sng" w="12700">
            <a:solidFill>
              <a:schemeClr val="dk1"/>
            </a:solidFill>
            <a:prstDash val="solid"/>
            <a:miter lim="800000"/>
            <a:headEnd len="sm" w="sm" type="none"/>
            <a:tailEnd len="med" w="med" type="stealth"/>
          </a:ln>
        </p:spPr>
      </p:cxnSp>
      <p:cxnSp>
        <p:nvCxnSpPr>
          <p:cNvPr id="380" name="Google Shape;380;p53"/>
          <p:cNvCxnSpPr/>
          <p:nvPr/>
        </p:nvCxnSpPr>
        <p:spPr>
          <a:xfrm>
            <a:off x="8486775" y="1435100"/>
            <a:ext cx="0" cy="735012"/>
          </a:xfrm>
          <a:prstGeom prst="straightConnector1">
            <a:avLst/>
          </a:prstGeom>
          <a:noFill/>
          <a:ln cap="flat" cmpd="sng" w="12700">
            <a:solidFill>
              <a:schemeClr val="dk1"/>
            </a:solidFill>
            <a:prstDash val="solid"/>
            <a:miter lim="800000"/>
            <a:headEnd len="sm" w="sm" type="none"/>
            <a:tailEnd len="med" w="med" type="stealth"/>
          </a:ln>
        </p:spPr>
      </p:cxnSp>
      <p:sp>
        <p:nvSpPr>
          <p:cNvPr id="381" name="Google Shape;381;p53"/>
          <p:cNvSpPr/>
          <p:nvPr/>
        </p:nvSpPr>
        <p:spPr>
          <a:xfrm>
            <a:off x="5191125" y="1092200"/>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82" name="Google Shape;382;p53"/>
          <p:cNvSpPr/>
          <p:nvPr/>
        </p:nvSpPr>
        <p:spPr>
          <a:xfrm>
            <a:off x="4505325" y="1854200"/>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83" name="Google Shape;383;p53"/>
          <p:cNvSpPr/>
          <p:nvPr/>
        </p:nvSpPr>
        <p:spPr>
          <a:xfrm>
            <a:off x="5876925" y="1854200"/>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384" name="Google Shape;384;p53"/>
          <p:cNvCxnSpPr/>
          <p:nvPr/>
        </p:nvCxnSpPr>
        <p:spPr>
          <a:xfrm flipH="1">
            <a:off x="4845050" y="1466850"/>
            <a:ext cx="407987" cy="434975"/>
          </a:xfrm>
          <a:prstGeom prst="straightConnector1">
            <a:avLst/>
          </a:prstGeom>
          <a:noFill/>
          <a:ln cap="flat" cmpd="sng" w="12700">
            <a:solidFill>
              <a:schemeClr val="dk1"/>
            </a:solidFill>
            <a:prstDash val="solid"/>
            <a:miter lim="800000"/>
            <a:headEnd len="sm" w="sm" type="none"/>
            <a:tailEnd len="sm" w="sm" type="none"/>
          </a:ln>
        </p:spPr>
      </p:cxnSp>
      <p:cxnSp>
        <p:nvCxnSpPr>
          <p:cNvPr id="385" name="Google Shape;385;p53"/>
          <p:cNvCxnSpPr/>
          <p:nvPr/>
        </p:nvCxnSpPr>
        <p:spPr>
          <a:xfrm>
            <a:off x="5565775" y="1466850"/>
            <a:ext cx="422275" cy="434975"/>
          </a:xfrm>
          <a:prstGeom prst="straightConnector1">
            <a:avLst/>
          </a:prstGeom>
          <a:noFill/>
          <a:ln cap="flat" cmpd="sng" w="12700">
            <a:solidFill>
              <a:schemeClr val="dk1"/>
            </a:solidFill>
            <a:prstDash val="solid"/>
            <a:miter lim="800000"/>
            <a:headEnd len="sm" w="sm" type="none"/>
            <a:tailEnd len="sm" w="sm" type="none"/>
          </a:ln>
        </p:spPr>
      </p:cxnSp>
      <p:sp>
        <p:nvSpPr>
          <p:cNvPr id="386" name="Google Shape;386;p53"/>
          <p:cNvSpPr/>
          <p:nvPr/>
        </p:nvSpPr>
        <p:spPr>
          <a:xfrm>
            <a:off x="4122737" y="2751137"/>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387" name="Google Shape;387;p53"/>
          <p:cNvSpPr/>
          <p:nvPr/>
        </p:nvSpPr>
        <p:spPr>
          <a:xfrm>
            <a:off x="4883150" y="2763837"/>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4</a:t>
            </a:r>
            <a:endParaRPr b="0" i="0" sz="1400" u="none" cap="none" strike="noStrike">
              <a:solidFill>
                <a:srgbClr val="000000"/>
              </a:solidFill>
              <a:latin typeface="Arial"/>
              <a:ea typeface="Arial"/>
              <a:cs typeface="Arial"/>
              <a:sym typeface="Arial"/>
            </a:endParaRPr>
          </a:p>
        </p:txBody>
      </p:sp>
      <p:cxnSp>
        <p:nvCxnSpPr>
          <p:cNvPr id="388" name="Google Shape;388;p53"/>
          <p:cNvCxnSpPr/>
          <p:nvPr/>
        </p:nvCxnSpPr>
        <p:spPr>
          <a:xfrm flipH="1">
            <a:off x="4349750" y="2295525"/>
            <a:ext cx="263525" cy="460375"/>
          </a:xfrm>
          <a:prstGeom prst="straightConnector1">
            <a:avLst/>
          </a:prstGeom>
          <a:noFill/>
          <a:ln cap="flat" cmpd="sng" w="12700">
            <a:solidFill>
              <a:schemeClr val="dk1"/>
            </a:solidFill>
            <a:prstDash val="solid"/>
            <a:miter lim="800000"/>
            <a:headEnd len="sm" w="sm" type="none"/>
            <a:tailEnd len="sm" w="sm" type="none"/>
          </a:ln>
        </p:spPr>
      </p:cxnSp>
      <p:cxnSp>
        <p:nvCxnSpPr>
          <p:cNvPr id="389" name="Google Shape;389;p53"/>
          <p:cNvCxnSpPr/>
          <p:nvPr/>
        </p:nvCxnSpPr>
        <p:spPr>
          <a:xfrm>
            <a:off x="4800600" y="2309812"/>
            <a:ext cx="298450" cy="458787"/>
          </a:xfrm>
          <a:prstGeom prst="straightConnector1">
            <a:avLst/>
          </a:prstGeom>
          <a:noFill/>
          <a:ln cap="flat" cmpd="sng" w="12700">
            <a:solidFill>
              <a:schemeClr val="dk1"/>
            </a:solidFill>
            <a:prstDash val="solid"/>
            <a:miter lim="800000"/>
            <a:headEnd len="sm" w="sm" type="none"/>
            <a:tailEnd len="sm" w="sm" type="none"/>
          </a:ln>
        </p:spPr>
      </p:cxnSp>
      <p:sp>
        <p:nvSpPr>
          <p:cNvPr id="390" name="Google Shape;390;p53"/>
          <p:cNvSpPr/>
          <p:nvPr/>
        </p:nvSpPr>
        <p:spPr>
          <a:xfrm>
            <a:off x="5527675" y="2752725"/>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5</a:t>
            </a:r>
            <a:endParaRPr b="0" i="0" sz="1400" u="none" cap="none" strike="noStrike">
              <a:solidFill>
                <a:srgbClr val="000000"/>
              </a:solidFill>
              <a:latin typeface="Arial"/>
              <a:ea typeface="Arial"/>
              <a:cs typeface="Arial"/>
              <a:sym typeface="Arial"/>
            </a:endParaRPr>
          </a:p>
        </p:txBody>
      </p:sp>
      <p:sp>
        <p:nvSpPr>
          <p:cNvPr id="391" name="Google Shape;391;p53"/>
          <p:cNvSpPr/>
          <p:nvPr/>
        </p:nvSpPr>
        <p:spPr>
          <a:xfrm>
            <a:off x="6272212" y="2751137"/>
            <a:ext cx="444500" cy="4445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6</a:t>
            </a:r>
            <a:endParaRPr b="0" i="0" sz="1400" u="none" cap="none" strike="noStrike">
              <a:solidFill>
                <a:srgbClr val="000000"/>
              </a:solidFill>
              <a:latin typeface="Arial"/>
              <a:ea typeface="Arial"/>
              <a:cs typeface="Arial"/>
              <a:sym typeface="Arial"/>
            </a:endParaRPr>
          </a:p>
        </p:txBody>
      </p:sp>
      <p:cxnSp>
        <p:nvCxnSpPr>
          <p:cNvPr id="392" name="Google Shape;392;p53"/>
          <p:cNvCxnSpPr/>
          <p:nvPr/>
        </p:nvCxnSpPr>
        <p:spPr>
          <a:xfrm flipH="1">
            <a:off x="5724525" y="2279650"/>
            <a:ext cx="273050" cy="461962"/>
          </a:xfrm>
          <a:prstGeom prst="straightConnector1">
            <a:avLst/>
          </a:prstGeom>
          <a:noFill/>
          <a:ln cap="flat" cmpd="sng" w="12700">
            <a:solidFill>
              <a:schemeClr val="dk1"/>
            </a:solidFill>
            <a:prstDash val="solid"/>
            <a:miter lim="800000"/>
            <a:headEnd len="sm" w="sm" type="none"/>
            <a:tailEnd len="sm" w="sm" type="none"/>
          </a:ln>
        </p:spPr>
      </p:cxnSp>
      <p:cxnSp>
        <p:nvCxnSpPr>
          <p:cNvPr id="393" name="Google Shape;393;p53"/>
          <p:cNvCxnSpPr/>
          <p:nvPr/>
        </p:nvCxnSpPr>
        <p:spPr>
          <a:xfrm>
            <a:off x="6200775" y="2292350"/>
            <a:ext cx="273050" cy="449262"/>
          </a:xfrm>
          <a:prstGeom prst="straightConnector1">
            <a:avLst/>
          </a:prstGeom>
          <a:noFill/>
          <a:ln cap="flat" cmpd="sng" w="12700">
            <a:solidFill>
              <a:schemeClr val="dk1"/>
            </a:solidFill>
            <a:prstDash val="solid"/>
            <a:miter lim="800000"/>
            <a:headEnd len="sm" w="sm" type="none"/>
            <a:tailEnd len="sm" w="sm" type="none"/>
          </a:ln>
        </p:spPr>
      </p:cxnSp>
      <p:sp>
        <p:nvSpPr>
          <p:cNvPr id="394" name="Google Shape;394;p53"/>
          <p:cNvSpPr txBox="1"/>
          <p:nvPr/>
        </p:nvSpPr>
        <p:spPr>
          <a:xfrm>
            <a:off x="1671637" y="3063875"/>
            <a:ext cx="555625"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a:t>
            </a:r>
            <a:r>
              <a:rPr b="0" i="0" lang="en-US" sz="18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95" name="Google Shape;395;p53"/>
          <p:cNvSpPr txBox="1"/>
          <p:nvPr/>
        </p:nvSpPr>
        <p:spPr>
          <a:xfrm>
            <a:off x="5143500" y="3325812"/>
            <a:ext cx="555625"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a:t>
            </a:r>
            <a:r>
              <a:rPr b="0" i="0" lang="en-US" sz="18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396" name="Google Shape;396;p53"/>
          <p:cNvSpPr txBox="1"/>
          <p:nvPr/>
        </p:nvSpPr>
        <p:spPr>
          <a:xfrm>
            <a:off x="8491537" y="3624262"/>
            <a:ext cx="555625" cy="5191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a:t>
            </a:r>
            <a:r>
              <a:rPr b="0" i="0" lang="en-US" sz="18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397" name="Google Shape;397;p53"/>
          <p:cNvSpPr txBox="1"/>
          <p:nvPr/>
        </p:nvSpPr>
        <p:spPr>
          <a:xfrm>
            <a:off x="708025" y="4167187"/>
            <a:ext cx="8435975" cy="11874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V(G</a:t>
            </a:r>
            <a:r>
              <a:rPr b="0" i="0" lang="en-US" sz="16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)={0,1,2,3}               E(G</a:t>
            </a:r>
            <a:r>
              <a:rPr b="0" i="0" lang="en-US" sz="16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)={(0,1),(0,2),(0,3),(1,2),(1,3),(2,3)}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V(G</a:t>
            </a:r>
            <a:r>
              <a:rPr b="0" i="0" lang="en-US" sz="16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)={0,1,2,3,4,5,6}      E(G</a:t>
            </a:r>
            <a:r>
              <a:rPr b="0" i="0" lang="en-US" sz="16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)={(0,1),(0,2),(1,3),(1,4),(2,5),(2,6)}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V(G</a:t>
            </a:r>
            <a:r>
              <a:rPr b="0" i="0" lang="en-US" sz="16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)={0,1,2}                  E(G</a:t>
            </a:r>
            <a:r>
              <a:rPr b="0" i="0" lang="en-US" sz="16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)={&lt;0,1&gt;,&lt;1,0&gt;,&lt;1,2&gt;}</a:t>
            </a:r>
            <a:endParaRPr b="0" i="0" sz="1400" u="none" cap="none" strike="noStrike">
              <a:solidFill>
                <a:srgbClr val="000000"/>
              </a:solidFill>
              <a:latin typeface="Arial"/>
              <a:ea typeface="Arial"/>
              <a:cs typeface="Arial"/>
              <a:sym typeface="Arial"/>
            </a:endParaRPr>
          </a:p>
        </p:txBody>
      </p:sp>
      <p:sp>
        <p:nvSpPr>
          <p:cNvPr id="398" name="Google Shape;398;p53"/>
          <p:cNvSpPr txBox="1"/>
          <p:nvPr/>
        </p:nvSpPr>
        <p:spPr>
          <a:xfrm>
            <a:off x="1260475" y="5788025"/>
            <a:ext cx="7069200" cy="831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complete undirected graph: n(n-1)/2 edges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complete directed graph: n(n-1) edges</a:t>
            </a:r>
            <a:endParaRPr b="0" i="0" sz="1400" u="none" cap="none" strike="noStrike">
              <a:solidFill>
                <a:srgbClr val="000000"/>
              </a:solidFill>
              <a:latin typeface="Arial"/>
              <a:ea typeface="Arial"/>
              <a:cs typeface="Arial"/>
              <a:sym typeface="Arial"/>
            </a:endParaRPr>
          </a:p>
        </p:txBody>
      </p:sp>
      <p:sp>
        <p:nvSpPr>
          <p:cNvPr id="399" name="Google Shape;399;p53"/>
          <p:cNvSpPr txBox="1"/>
          <p:nvPr/>
        </p:nvSpPr>
        <p:spPr>
          <a:xfrm>
            <a:off x="1000125" y="3581400"/>
            <a:ext cx="20685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2400"/>
              <a:buFont typeface="Times New Roman"/>
              <a:buNone/>
            </a:pPr>
            <a:r>
              <a:rPr b="0" i="0" lang="en-US" sz="2400" u="none" cap="none" strike="noStrike">
                <a:solidFill>
                  <a:srgbClr val="CC3300"/>
                </a:solidFill>
                <a:latin typeface="Times New Roman"/>
                <a:ea typeface="Times New Roman"/>
                <a:cs typeface="Times New Roman"/>
                <a:sym typeface="Times New Roman"/>
              </a:rPr>
              <a:t>complete graph</a:t>
            </a:r>
            <a:endParaRPr b="0" i="0" sz="1400" u="none" cap="none" strike="noStrike">
              <a:solidFill>
                <a:srgbClr val="000000"/>
              </a:solidFill>
              <a:latin typeface="Arial"/>
              <a:ea typeface="Arial"/>
              <a:cs typeface="Arial"/>
              <a:sym typeface="Arial"/>
            </a:endParaRPr>
          </a:p>
        </p:txBody>
      </p:sp>
      <p:sp>
        <p:nvSpPr>
          <p:cNvPr id="400" name="Google Shape;400;p53"/>
          <p:cNvSpPr txBox="1"/>
          <p:nvPr/>
        </p:nvSpPr>
        <p:spPr>
          <a:xfrm>
            <a:off x="5911850" y="3616325"/>
            <a:ext cx="23050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2400"/>
              <a:buFont typeface="Times New Roman"/>
              <a:buNone/>
            </a:pPr>
            <a:r>
              <a:rPr b="0" i="0" lang="en-US" sz="2400" u="none" cap="none" strike="noStrike">
                <a:solidFill>
                  <a:srgbClr val="CC3300"/>
                </a:solidFill>
                <a:latin typeface="Times New Roman"/>
                <a:ea typeface="Times New Roman"/>
                <a:cs typeface="Times New Roman"/>
                <a:sym typeface="Times New Roman"/>
              </a:rPr>
              <a:t>incomplete graph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graphicFrame>
        <p:nvGraphicFramePr>
          <p:cNvPr id="728" name="Google Shape;728;p80"/>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29" name="Google Shape;729;p80"/>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30" name="Google Shape;730;p80"/>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731" name="Google Shape;731;p80"/>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732" name="Google Shape;732;p80"/>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733" name="Google Shape;733;p80"/>
          <p:cNvSpPr txBox="1"/>
          <p:nvPr/>
        </p:nvSpPr>
        <p:spPr>
          <a:xfrm>
            <a:off x="6291900" y="3639275"/>
            <a:ext cx="2054100" cy="400200"/>
          </a:xfrm>
          <a:prstGeom prst="rect">
            <a:avLst/>
          </a:prstGeom>
          <a:solidFill>
            <a:srgbClr val="00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remove from queue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graphicFrame>
        <p:nvGraphicFramePr>
          <p:cNvPr id="738" name="Google Shape;738;p81"/>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39" name="Google Shape;739;p81"/>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40" name="Google Shape;740;p81"/>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741" name="Google Shape;741;p81"/>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742" name="Google Shape;742;p81"/>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743" name="Google Shape;743;p81"/>
          <p:cNvSpPr txBox="1"/>
          <p:nvPr/>
        </p:nvSpPr>
        <p:spPr>
          <a:xfrm>
            <a:off x="3086100" y="328625"/>
            <a:ext cx="2371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BFS(1)</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graphicFrame>
        <p:nvGraphicFramePr>
          <p:cNvPr id="748" name="Google Shape;748;p82"/>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49" name="Google Shape;749;p82"/>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50" name="Google Shape;750;p82"/>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751" name="Google Shape;751;p82"/>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752" name="Google Shape;752;p82"/>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graphicFrame>
        <p:nvGraphicFramePr>
          <p:cNvPr id="757" name="Google Shape;757;p83"/>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58" name="Google Shape;758;p83"/>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59" name="Google Shape;759;p83"/>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graphicFrame>
        <p:nvGraphicFramePr>
          <p:cNvPr id="760" name="Google Shape;760;p83"/>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761" name="Google Shape;761;p83"/>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graphicFrame>
        <p:nvGraphicFramePr>
          <p:cNvPr id="766" name="Google Shape;766;p84"/>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67" name="Google Shape;767;p84"/>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68" name="Google Shape;768;p84"/>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graphicFrame>
        <p:nvGraphicFramePr>
          <p:cNvPr id="769" name="Google Shape;769;p84"/>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770" name="Google Shape;770;p84"/>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771" name="Google Shape;771;p84"/>
          <p:cNvSpPr txBox="1"/>
          <p:nvPr/>
        </p:nvSpPr>
        <p:spPr>
          <a:xfrm>
            <a:off x="6291900" y="3639275"/>
            <a:ext cx="2054100" cy="400200"/>
          </a:xfrm>
          <a:prstGeom prst="rect">
            <a:avLst/>
          </a:prstGeom>
          <a:solidFill>
            <a:srgbClr val="00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remove from queue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graphicFrame>
        <p:nvGraphicFramePr>
          <p:cNvPr id="776" name="Google Shape;776;p85"/>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77" name="Google Shape;777;p85"/>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78" name="Google Shape;778;p85"/>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graphicFrame>
        <p:nvGraphicFramePr>
          <p:cNvPr id="779" name="Google Shape;779;p85"/>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780" name="Google Shape;780;p85"/>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781" name="Google Shape;781;p85"/>
          <p:cNvSpPr txBox="1"/>
          <p:nvPr/>
        </p:nvSpPr>
        <p:spPr>
          <a:xfrm>
            <a:off x="3714750" y="242900"/>
            <a:ext cx="19575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BFS(4)</a:t>
            </a:r>
            <a:endParaRPr b="0" i="0" sz="23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aphicFrame>
        <p:nvGraphicFramePr>
          <p:cNvPr id="786" name="Google Shape;786;p86"/>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87" name="Google Shape;787;p86"/>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88" name="Google Shape;788;p86"/>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graphicFrame>
        <p:nvGraphicFramePr>
          <p:cNvPr id="789" name="Google Shape;789;p86"/>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790" name="Google Shape;790;p86"/>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graphicFrame>
        <p:nvGraphicFramePr>
          <p:cNvPr id="795" name="Google Shape;795;p87"/>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796" name="Google Shape;796;p87"/>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797" name="Google Shape;797;p87"/>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928425"/>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graphicFrame>
        <p:nvGraphicFramePr>
          <p:cNvPr id="798" name="Google Shape;798;p87"/>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799" name="Google Shape;799;p87"/>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800" name="Google Shape;800;p87"/>
          <p:cNvSpPr txBox="1"/>
          <p:nvPr/>
        </p:nvSpPr>
        <p:spPr>
          <a:xfrm>
            <a:off x="6291900" y="3639275"/>
            <a:ext cx="2054100" cy="400200"/>
          </a:xfrm>
          <a:prstGeom prst="rect">
            <a:avLst/>
          </a:prstGeom>
          <a:solidFill>
            <a:srgbClr val="00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remove from queue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aphicFrame>
        <p:nvGraphicFramePr>
          <p:cNvPr id="805" name="Google Shape;805;p88"/>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806" name="Google Shape;806;p88"/>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807" name="Google Shape;807;p88"/>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99425"/>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graphicFrame>
        <p:nvGraphicFramePr>
          <p:cNvPr id="808" name="Google Shape;808;p88"/>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809" name="Google Shape;809;p88"/>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810" name="Google Shape;810;p88"/>
          <p:cNvSpPr txBox="1"/>
          <p:nvPr/>
        </p:nvSpPr>
        <p:spPr>
          <a:xfrm>
            <a:off x="2814650" y="242900"/>
            <a:ext cx="1285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BFS(2)</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graphicFrame>
        <p:nvGraphicFramePr>
          <p:cNvPr id="815" name="Google Shape;815;p89"/>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816" name="Google Shape;816;p89"/>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817" name="Google Shape;817;p89"/>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graphicFrame>
        <p:nvGraphicFramePr>
          <p:cNvPr id="818" name="Google Shape;818;p89"/>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819" name="Google Shape;819;p89"/>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820" name="Google Shape;820;p89"/>
          <p:cNvSpPr txBox="1"/>
          <p:nvPr/>
        </p:nvSpPr>
        <p:spPr>
          <a:xfrm>
            <a:off x="6291900" y="3639275"/>
            <a:ext cx="2054100" cy="400200"/>
          </a:xfrm>
          <a:prstGeom prst="rect">
            <a:avLst/>
          </a:prstGeom>
          <a:solidFill>
            <a:srgbClr val="00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remove from queue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nvSpPr>
        <p:spPr>
          <a:xfrm>
            <a:off x="534987" y="592137"/>
            <a:ext cx="8361362"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Complete Graph</a:t>
            </a:r>
            <a:endParaRPr b="0" i="0" sz="1400" u="none" cap="none" strike="noStrike">
              <a:solidFill>
                <a:srgbClr val="000000"/>
              </a:solidFill>
              <a:latin typeface="Arial"/>
              <a:ea typeface="Arial"/>
              <a:cs typeface="Arial"/>
              <a:sym typeface="Arial"/>
            </a:endParaRPr>
          </a:p>
        </p:txBody>
      </p:sp>
      <p:sp>
        <p:nvSpPr>
          <p:cNvPr id="406" name="Google Shape;406;p54"/>
          <p:cNvSpPr txBox="1"/>
          <p:nvPr/>
        </p:nvSpPr>
        <p:spPr>
          <a:xfrm>
            <a:off x="782637" y="1981200"/>
            <a:ext cx="8361362"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complete graph is a graph that has the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maximum number of edges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for </a:t>
            </a:r>
            <a:r>
              <a:rPr b="0" i="0" lang="en-US" sz="2800" u="none" cap="none" strike="noStrike">
                <a:solidFill>
                  <a:srgbClr val="CC3300"/>
                </a:solidFill>
                <a:latin typeface="Times New Roman"/>
                <a:ea typeface="Times New Roman"/>
                <a:cs typeface="Times New Roman"/>
                <a:sym typeface="Times New Roman"/>
              </a:rPr>
              <a:t>undirected graph</a:t>
            </a:r>
            <a:r>
              <a:rPr b="0" i="0" lang="en-US" sz="2800" u="none" cap="none" strike="noStrike">
                <a:solidFill>
                  <a:schemeClr val="dk1"/>
                </a:solidFill>
                <a:latin typeface="Times New Roman"/>
                <a:ea typeface="Times New Roman"/>
                <a:cs typeface="Times New Roman"/>
                <a:sym typeface="Times New Roman"/>
              </a:rPr>
              <a:t> with n vertices, the maximum number of edges is </a:t>
            </a:r>
            <a:r>
              <a:rPr b="0" i="0" lang="en-US" sz="2800" u="none" cap="none" strike="noStrike">
                <a:solidFill>
                  <a:schemeClr val="accent2"/>
                </a:solidFill>
                <a:latin typeface="Times New Roman"/>
                <a:ea typeface="Times New Roman"/>
                <a:cs typeface="Times New Roman"/>
                <a:sym typeface="Times New Roman"/>
              </a:rPr>
              <a:t>n(n-1)/2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for </a:t>
            </a:r>
            <a:r>
              <a:rPr b="0" i="0" lang="en-US" sz="2800" u="none" cap="none" strike="noStrike">
                <a:solidFill>
                  <a:srgbClr val="CC3300"/>
                </a:solidFill>
                <a:latin typeface="Times New Roman"/>
                <a:ea typeface="Times New Roman"/>
                <a:cs typeface="Times New Roman"/>
                <a:sym typeface="Times New Roman"/>
              </a:rPr>
              <a:t>directed graph</a:t>
            </a:r>
            <a:r>
              <a:rPr b="0" i="0" lang="en-US" sz="2800" u="none" cap="none" strike="noStrike">
                <a:solidFill>
                  <a:schemeClr val="dk1"/>
                </a:solidFill>
                <a:latin typeface="Times New Roman"/>
                <a:ea typeface="Times New Roman"/>
                <a:cs typeface="Times New Roman"/>
                <a:sym typeface="Times New Roman"/>
              </a:rPr>
              <a:t> with n vertices, the maximum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number of edges is </a:t>
            </a:r>
            <a:r>
              <a:rPr b="0" i="0" lang="en-US" sz="2800" u="none" cap="none" strike="noStrike">
                <a:solidFill>
                  <a:schemeClr val="accent2"/>
                </a:solidFill>
                <a:latin typeface="Times New Roman"/>
                <a:ea typeface="Times New Roman"/>
                <a:cs typeface="Times New Roman"/>
                <a:sym typeface="Times New Roman"/>
              </a:rPr>
              <a:t>n(n-1)</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example: G1 is a complete graph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graphicFrame>
        <p:nvGraphicFramePr>
          <p:cNvPr id="825" name="Google Shape;825;p90"/>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r>
              <a:tr h="3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826" name="Google Shape;826;p90"/>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827" name="Google Shape;827;p90"/>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828" name="Google Shape;828;p90"/>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829" name="Google Shape;829;p90"/>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830" name="Google Shape;830;p90"/>
          <p:cNvSpPr txBox="1"/>
          <p:nvPr/>
        </p:nvSpPr>
        <p:spPr>
          <a:xfrm>
            <a:off x="2814650" y="242900"/>
            <a:ext cx="1285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BFS(3)</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graphicFrame>
        <p:nvGraphicFramePr>
          <p:cNvPr id="835" name="Google Shape;835;p91"/>
          <p:cNvGraphicFramePr/>
          <p:nvPr/>
        </p:nvGraphicFramePr>
        <p:xfrm>
          <a:off x="42524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r>
              <a:tr h="3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rgbClr val="FF0000"/>
                          </a:highlight>
                        </a:rPr>
                        <a:t>1</a:t>
                      </a:r>
                      <a:endParaRPr sz="1400" u="none" cap="none" strike="noStrike">
                        <a:highlight>
                          <a:srgbClr val="FF00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836" name="Google Shape;836;p91"/>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sz="1800" u="none" cap="none" strike="noStrike">
                        <a:solidFill>
                          <a:srgbClr val="000000"/>
                        </a:solidFill>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837" name="Google Shape;837;p91"/>
          <p:cNvGraphicFramePr/>
          <p:nvPr/>
        </p:nvGraphicFramePr>
        <p:xfrm>
          <a:off x="3194134" y="4541565"/>
          <a:ext cx="3000000" cy="3000000"/>
        </p:xfrm>
        <a:graphic>
          <a:graphicData uri="http://schemas.openxmlformats.org/drawingml/2006/table">
            <a:tbl>
              <a:tblPr bandRow="1" firstRow="1">
                <a:noFill/>
                <a:tableStyleId>{0C9665F4-EC3C-483A-8B38-062EB3ADDB28}</a:tableStyleId>
              </a:tblPr>
              <a:tblGrid>
                <a:gridCol w="870650"/>
                <a:gridCol w="870650"/>
              </a:tblGrid>
              <a:tr h="914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QUEUE</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graphicFrame>
        <p:nvGraphicFramePr>
          <p:cNvPr id="838" name="Google Shape;838;p91"/>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bl>
          </a:graphicData>
        </a:graphic>
      </p:graphicFrame>
      <p:pic>
        <p:nvPicPr>
          <p:cNvPr id="839" name="Google Shape;839;p91"/>
          <p:cNvPicPr preferRelativeResize="0"/>
          <p:nvPr/>
        </p:nvPicPr>
        <p:blipFill rotWithShape="1">
          <a:blip r:embed="rId3">
            <a:alphaModFix/>
          </a:blip>
          <a:srcRect b="0" l="0" r="0" t="0"/>
          <a:stretch/>
        </p:blipFill>
        <p:spPr>
          <a:xfrm>
            <a:off x="1238250" y="856600"/>
            <a:ext cx="1724025" cy="1333500"/>
          </a:xfrm>
          <a:prstGeom prst="rect">
            <a:avLst/>
          </a:prstGeom>
          <a:noFill/>
          <a:ln>
            <a:noFill/>
          </a:ln>
        </p:spPr>
      </p:pic>
      <p:sp>
        <p:nvSpPr>
          <p:cNvPr id="840" name="Google Shape;840;p91"/>
          <p:cNvSpPr txBox="1"/>
          <p:nvPr/>
        </p:nvSpPr>
        <p:spPr>
          <a:xfrm>
            <a:off x="6291900" y="3639275"/>
            <a:ext cx="2054100" cy="400200"/>
          </a:xfrm>
          <a:prstGeom prst="rect">
            <a:avLst/>
          </a:prstGeom>
          <a:solidFill>
            <a:srgbClr val="00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EMPTY queue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628650" y="268075"/>
            <a:ext cx="7886700" cy="54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TRY IT!!</a:t>
            </a:r>
            <a:endParaRPr/>
          </a:p>
        </p:txBody>
      </p:sp>
      <p:sp>
        <p:nvSpPr>
          <p:cNvPr id="846" name="Google Shape;846;p92"/>
          <p:cNvSpPr txBox="1"/>
          <p:nvPr>
            <p:ph idx="1" type="body"/>
          </p:nvPr>
        </p:nvSpPr>
        <p:spPr>
          <a:xfrm>
            <a:off x="1196913" y="5337600"/>
            <a:ext cx="7886700" cy="1236600"/>
          </a:xfrm>
          <a:prstGeom prst="rect">
            <a:avLst/>
          </a:prstGeom>
          <a:noFill/>
          <a:ln>
            <a:noFill/>
          </a:ln>
        </p:spPr>
        <p:txBody>
          <a:bodyPr anchorCtr="0" anchor="t" bIns="45700" lIns="91425" spcFirstLastPara="1" rIns="91425" wrap="square" tIns="45700">
            <a:noAutofit/>
          </a:bodyPr>
          <a:lstStyle/>
          <a:p>
            <a:pPr indent="-175895" lvl="0" marL="228600" rtl="0" algn="l">
              <a:lnSpc>
                <a:spcPct val="80000"/>
              </a:lnSpc>
              <a:spcBef>
                <a:spcPts val="0"/>
              </a:spcBef>
              <a:spcAft>
                <a:spcPts val="0"/>
              </a:spcAft>
              <a:buClr>
                <a:schemeClr val="dk1"/>
              </a:buClr>
              <a:buSzPts val="1970"/>
              <a:buChar char="•"/>
            </a:pPr>
            <a:r>
              <a:rPr lang="en-US" sz="1970"/>
              <a:t>For Starting </a:t>
            </a:r>
            <a:r>
              <a:rPr lang="en-US" sz="1970">
                <a:highlight>
                  <a:srgbClr val="FFFF00"/>
                </a:highlight>
              </a:rPr>
              <a:t>vertex—1</a:t>
            </a:r>
            <a:r>
              <a:rPr lang="en-US" sz="1970"/>
              <a:t>:::</a:t>
            </a:r>
            <a:endParaRPr sz="1970"/>
          </a:p>
          <a:p>
            <a:pPr indent="-175895" lvl="0" marL="228600" rtl="0" algn="l">
              <a:lnSpc>
                <a:spcPct val="80000"/>
              </a:lnSpc>
              <a:spcBef>
                <a:spcPts val="1000"/>
              </a:spcBef>
              <a:spcAft>
                <a:spcPts val="0"/>
              </a:spcAft>
              <a:buClr>
                <a:schemeClr val="dk1"/>
              </a:buClr>
              <a:buSzPts val="1970"/>
              <a:buChar char="•"/>
            </a:pPr>
            <a:r>
              <a:rPr lang="en-US" sz="1970"/>
              <a:t>BFS-----UNDIRECTED ---1,2,3,4,5,6,78</a:t>
            </a:r>
            <a:endParaRPr sz="1970"/>
          </a:p>
          <a:p>
            <a:pPr indent="-175895" lvl="0" marL="228600" rtl="0" algn="l">
              <a:lnSpc>
                <a:spcPct val="80000"/>
              </a:lnSpc>
              <a:spcBef>
                <a:spcPts val="1000"/>
              </a:spcBef>
              <a:spcAft>
                <a:spcPts val="0"/>
              </a:spcAft>
              <a:buClr>
                <a:schemeClr val="dk1"/>
              </a:buClr>
              <a:buSzPts val="1970"/>
              <a:buChar char="•"/>
            </a:pPr>
            <a:r>
              <a:rPr lang="en-US" sz="1970"/>
              <a:t>BFS----DIRECTED ----1,2,3</a:t>
            </a:r>
            <a:endParaRPr sz="1970"/>
          </a:p>
        </p:txBody>
      </p:sp>
      <p:pic>
        <p:nvPicPr>
          <p:cNvPr id="847" name="Google Shape;847;p92"/>
          <p:cNvPicPr preferRelativeResize="0"/>
          <p:nvPr/>
        </p:nvPicPr>
        <p:blipFill rotWithShape="1">
          <a:blip r:embed="rId3">
            <a:alphaModFix/>
          </a:blip>
          <a:srcRect b="58924" l="0" r="0" t="0"/>
          <a:stretch/>
        </p:blipFill>
        <p:spPr>
          <a:xfrm>
            <a:off x="1196925" y="808675"/>
            <a:ext cx="7318425" cy="42701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93"/>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853" name="Google Shape;853;p9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BFS DEMO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DFS</a:t>
            </a:r>
            <a:endParaRPr/>
          </a:p>
        </p:txBody>
      </p:sp>
      <p:pic>
        <p:nvPicPr>
          <p:cNvPr id="859" name="Google Shape;859;p94"/>
          <p:cNvPicPr preferRelativeResize="0"/>
          <p:nvPr>
            <p:ph idx="1" type="body"/>
          </p:nvPr>
        </p:nvPicPr>
        <p:blipFill rotWithShape="1">
          <a:blip r:embed="rId3">
            <a:alphaModFix/>
          </a:blip>
          <a:srcRect b="0" l="0" r="0" t="0"/>
          <a:stretch/>
        </p:blipFill>
        <p:spPr>
          <a:xfrm>
            <a:off x="1528775" y="1124750"/>
            <a:ext cx="7243800" cy="500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Pseudo code</a:t>
            </a:r>
            <a:endParaRPr/>
          </a:p>
        </p:txBody>
      </p:sp>
      <p:sp>
        <p:nvSpPr>
          <p:cNvPr id="865" name="Google Shape;865;p9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void dfs(int v)</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int i;</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for (i=0;i&lt;n;i++)                            	// check all the vertices in the graph</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if(a[v][i] != 0 &amp;&amp; visited[i] == 0) // adjacent to v and not visited</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visited[i]=1;      	// mark the vertex visited</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printf("%d  ",i);</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dfs(i);</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800">
                <a:solidFill>
                  <a:srgbClr val="4E2800"/>
                </a:solidFill>
                <a:highlight>
                  <a:srgbClr val="FFFFFF"/>
                </a:highlight>
                <a:latin typeface="Arial"/>
                <a:ea typeface="Arial"/>
                <a:cs typeface="Arial"/>
                <a:sym typeface="Arial"/>
              </a:rPr>
              <a:t>  	}</a:t>
            </a:r>
            <a:endParaRPr sz="1800">
              <a:solidFill>
                <a:srgbClr val="4E2800"/>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800">
                <a:solidFill>
                  <a:srgbClr val="4E2800"/>
                </a:solidFill>
                <a:highlight>
                  <a:srgbClr val="FFFFFF"/>
                </a:highlight>
                <a:latin typeface="Arial"/>
                <a:ea typeface="Arial"/>
                <a:cs typeface="Arial"/>
                <a:sym typeface="Arial"/>
              </a:rPr>
              <a:t>}</a:t>
            </a:r>
            <a:endParaRPr sz="3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9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Example ---DFS</a:t>
            </a:r>
            <a:endParaRPr/>
          </a:p>
        </p:txBody>
      </p:sp>
      <p:sp>
        <p:nvSpPr>
          <p:cNvPr id="871" name="Google Shape;871;p9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starting vertex---0</a:t>
            </a:r>
            <a:endParaRPr/>
          </a:p>
        </p:txBody>
      </p:sp>
      <p:pic>
        <p:nvPicPr>
          <p:cNvPr id="872" name="Google Shape;872;p96"/>
          <p:cNvPicPr preferRelativeResize="0"/>
          <p:nvPr/>
        </p:nvPicPr>
        <p:blipFill rotWithShape="1">
          <a:blip r:embed="rId3">
            <a:alphaModFix/>
          </a:blip>
          <a:srcRect b="0" l="0" r="0" t="0"/>
          <a:stretch/>
        </p:blipFill>
        <p:spPr>
          <a:xfrm>
            <a:off x="2205038" y="2438400"/>
            <a:ext cx="4733925" cy="1981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graphicFrame>
        <p:nvGraphicFramePr>
          <p:cNvPr id="877" name="Google Shape;877;p97"/>
          <p:cNvGraphicFramePr/>
          <p:nvPr/>
        </p:nvGraphicFramePr>
        <p:xfrm>
          <a:off x="32618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878" name="Google Shape;878;p97"/>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879" name="Google Shape;879;p97"/>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880" name="Google Shape;880;p97"/>
          <p:cNvPicPr preferRelativeResize="0"/>
          <p:nvPr/>
        </p:nvPicPr>
        <p:blipFill rotWithShape="1">
          <a:blip r:embed="rId3">
            <a:alphaModFix/>
          </a:blip>
          <a:srcRect b="0" l="0" r="0" t="0"/>
          <a:stretch/>
        </p:blipFill>
        <p:spPr>
          <a:xfrm>
            <a:off x="476250" y="856600"/>
            <a:ext cx="1724025" cy="1333500"/>
          </a:xfrm>
          <a:prstGeom prst="rect">
            <a:avLst/>
          </a:prstGeom>
          <a:noFill/>
          <a:ln>
            <a:noFill/>
          </a:ln>
        </p:spPr>
      </p:pic>
      <p:graphicFrame>
        <p:nvGraphicFramePr>
          <p:cNvPr id="881" name="Google Shape;881;p97"/>
          <p:cNvGraphicFramePr/>
          <p:nvPr/>
        </p:nvGraphicFramePr>
        <p:xfrm>
          <a:off x="7360041" y="2316450"/>
          <a:ext cx="3000000" cy="3000000"/>
        </p:xfrm>
        <a:graphic>
          <a:graphicData uri="http://schemas.openxmlformats.org/drawingml/2006/table">
            <a:tbl>
              <a:tblPr bandRow="1" firstRow="1">
                <a:noFill/>
                <a:tableStyleId>{0C9665F4-EC3C-483A-8B38-062EB3ADDB28}</a:tableStyleId>
              </a:tblPr>
              <a:tblGrid>
                <a:gridCol w="13013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t>STACK</a:t>
                      </a:r>
                      <a:endParaRPr sz="3200" u="none" cap="none" strike="noStrike"/>
                    </a:p>
                  </a:txBody>
                  <a:tcPr marT="45725" marB="45725" marR="68600" marL="68600"/>
                </a:tc>
              </a:tr>
            </a:tbl>
          </a:graphicData>
        </a:graphic>
      </p:graphicFrame>
      <p:sp>
        <p:nvSpPr>
          <p:cNvPr id="882" name="Google Shape;882;p97"/>
          <p:cNvSpPr txBox="1"/>
          <p:nvPr/>
        </p:nvSpPr>
        <p:spPr>
          <a:xfrm>
            <a:off x="2800350" y="314325"/>
            <a:ext cx="1571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DFS(0)</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graphicFrame>
        <p:nvGraphicFramePr>
          <p:cNvPr id="887" name="Google Shape;887;p98"/>
          <p:cNvGraphicFramePr/>
          <p:nvPr/>
        </p:nvGraphicFramePr>
        <p:xfrm>
          <a:off x="32618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888" name="Google Shape;888;p98"/>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solidFill>
                            <a:srgbClr val="000000"/>
                          </a:solidFill>
                        </a:rPr>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0</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889" name="Google Shape;889;p98"/>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890" name="Google Shape;890;p98"/>
          <p:cNvPicPr preferRelativeResize="0"/>
          <p:nvPr/>
        </p:nvPicPr>
        <p:blipFill rotWithShape="1">
          <a:blip r:embed="rId3">
            <a:alphaModFix/>
          </a:blip>
          <a:srcRect b="0" l="0" r="0" t="0"/>
          <a:stretch/>
        </p:blipFill>
        <p:spPr>
          <a:xfrm>
            <a:off x="476250" y="856600"/>
            <a:ext cx="1724025" cy="1333500"/>
          </a:xfrm>
          <a:prstGeom prst="rect">
            <a:avLst/>
          </a:prstGeom>
          <a:noFill/>
          <a:ln>
            <a:noFill/>
          </a:ln>
        </p:spPr>
      </p:pic>
      <p:graphicFrame>
        <p:nvGraphicFramePr>
          <p:cNvPr id="891" name="Google Shape;891;p98"/>
          <p:cNvGraphicFramePr/>
          <p:nvPr/>
        </p:nvGraphicFramePr>
        <p:xfrm>
          <a:off x="7360041" y="2316450"/>
          <a:ext cx="3000000" cy="3000000"/>
        </p:xfrm>
        <a:graphic>
          <a:graphicData uri="http://schemas.openxmlformats.org/drawingml/2006/table">
            <a:tbl>
              <a:tblPr bandRow="1" firstRow="1">
                <a:noFill/>
                <a:tableStyleId>{0C9665F4-EC3C-483A-8B38-062EB3ADDB28}</a:tableStyleId>
              </a:tblPr>
              <a:tblGrid>
                <a:gridCol w="13013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t>STACK</a:t>
                      </a:r>
                      <a:endParaRPr sz="3200" u="none" cap="none" strike="noStrike"/>
                    </a:p>
                  </a:txBody>
                  <a:tcPr marT="45725" marB="45725" marR="68600" marL="6860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graphicFrame>
        <p:nvGraphicFramePr>
          <p:cNvPr id="896" name="Google Shape;896;p99"/>
          <p:cNvGraphicFramePr/>
          <p:nvPr/>
        </p:nvGraphicFramePr>
        <p:xfrm>
          <a:off x="32618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897" name="Google Shape;897;p99"/>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0</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898" name="Google Shape;898;p99"/>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899" name="Google Shape;899;p99"/>
          <p:cNvPicPr preferRelativeResize="0"/>
          <p:nvPr/>
        </p:nvPicPr>
        <p:blipFill rotWithShape="1">
          <a:blip r:embed="rId3">
            <a:alphaModFix/>
          </a:blip>
          <a:srcRect b="0" l="0" r="0" t="0"/>
          <a:stretch/>
        </p:blipFill>
        <p:spPr>
          <a:xfrm>
            <a:off x="476250" y="856600"/>
            <a:ext cx="1724025" cy="1333500"/>
          </a:xfrm>
          <a:prstGeom prst="rect">
            <a:avLst/>
          </a:prstGeom>
          <a:noFill/>
          <a:ln>
            <a:noFill/>
          </a:ln>
        </p:spPr>
      </p:pic>
      <p:graphicFrame>
        <p:nvGraphicFramePr>
          <p:cNvPr id="900" name="Google Shape;900;p99"/>
          <p:cNvGraphicFramePr/>
          <p:nvPr/>
        </p:nvGraphicFramePr>
        <p:xfrm>
          <a:off x="7360041" y="2316450"/>
          <a:ext cx="3000000" cy="3000000"/>
        </p:xfrm>
        <a:graphic>
          <a:graphicData uri="http://schemas.openxmlformats.org/drawingml/2006/table">
            <a:tbl>
              <a:tblPr bandRow="1" firstRow="1">
                <a:noFill/>
                <a:tableStyleId>{0C9665F4-EC3C-483A-8B38-062EB3ADDB28}</a:tableStyleId>
              </a:tblPr>
              <a:tblGrid>
                <a:gridCol w="13013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t>STACK</a:t>
                      </a:r>
                      <a:endParaRPr sz="3200" u="none" cap="none" strike="noStrike"/>
                    </a:p>
                  </a:txBody>
                  <a:tcPr marT="45725" marB="45725" marR="68600" marL="68600"/>
                </a:tc>
              </a:tr>
            </a:tbl>
          </a:graphicData>
        </a:graphic>
      </p:graphicFrame>
      <p:sp>
        <p:nvSpPr>
          <p:cNvPr id="901" name="Google Shape;901;p99"/>
          <p:cNvSpPr txBox="1"/>
          <p:nvPr/>
        </p:nvSpPr>
        <p:spPr>
          <a:xfrm>
            <a:off x="2800350" y="314325"/>
            <a:ext cx="1571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DFS(1)</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5"/>
          <p:cNvSpPr txBox="1"/>
          <p:nvPr/>
        </p:nvSpPr>
        <p:spPr>
          <a:xfrm>
            <a:off x="1152525" y="573087"/>
            <a:ext cx="7991475"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Adjacent and Incident</a:t>
            </a:r>
            <a:endParaRPr b="0" i="0" sz="1400" u="none" cap="none" strike="noStrike">
              <a:solidFill>
                <a:srgbClr val="000000"/>
              </a:solidFill>
              <a:latin typeface="Arial"/>
              <a:ea typeface="Arial"/>
              <a:cs typeface="Arial"/>
              <a:sym typeface="Arial"/>
            </a:endParaRPr>
          </a:p>
        </p:txBody>
      </p:sp>
      <p:sp>
        <p:nvSpPr>
          <p:cNvPr id="412" name="Google Shape;412;p55"/>
          <p:cNvSpPr txBox="1"/>
          <p:nvPr/>
        </p:nvSpPr>
        <p:spPr>
          <a:xfrm>
            <a:off x="442925" y="1544625"/>
            <a:ext cx="8343900" cy="4114800"/>
          </a:xfrm>
          <a:prstGeom prst="rect">
            <a:avLst/>
          </a:prstGeom>
          <a:solidFill>
            <a:schemeClr val="lt1"/>
          </a:solidFill>
          <a:ln cap="flat" cmpd="sng" w="9525">
            <a:solidFill>
              <a:srgbClr val="FF9900"/>
            </a:solidFill>
            <a:prstDash val="solid"/>
            <a:round/>
            <a:headEnd len="sm" w="sm" type="none"/>
            <a:tailEnd len="sm" w="sm" type="none"/>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If (v</a:t>
            </a:r>
            <a:r>
              <a:rPr b="0" i="0" lang="en-US" sz="1800" u="none" cap="none" strike="noStrike">
                <a:solidFill>
                  <a:schemeClr val="dk1"/>
                </a:solidFill>
                <a:latin typeface="Times New Roman"/>
                <a:ea typeface="Times New Roman"/>
                <a:cs typeface="Times New Roman"/>
                <a:sym typeface="Times New Roman"/>
              </a:rPr>
              <a:t>0</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is an edge in an undirected graph,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a:t>
            </a:r>
            <a:r>
              <a:rPr b="0" i="0" lang="en-US" sz="1600" u="none" cap="none" strike="noStrike">
                <a:solidFill>
                  <a:schemeClr val="dk1"/>
                </a:solidFill>
                <a:latin typeface="Times New Roman"/>
                <a:ea typeface="Times New Roman"/>
                <a:cs typeface="Times New Roman"/>
                <a:sym typeface="Times New Roman"/>
              </a:rPr>
              <a:t>0</a:t>
            </a:r>
            <a:r>
              <a:rPr b="0" i="0" lang="en-US" sz="2800" u="none" cap="none" strike="noStrike">
                <a:solidFill>
                  <a:schemeClr val="dk1"/>
                </a:solidFill>
                <a:latin typeface="Times New Roman"/>
                <a:ea typeface="Times New Roman"/>
                <a:cs typeface="Times New Roman"/>
                <a:sym typeface="Times New Roman"/>
              </a:rPr>
              <a:t> and v</a:t>
            </a:r>
            <a:r>
              <a:rPr b="0" i="0" lang="en-US" sz="1600" u="none" cap="none" strike="noStrike">
                <a:solidFill>
                  <a:schemeClr val="dk1"/>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are </a:t>
            </a:r>
            <a:r>
              <a:rPr b="0" i="0" lang="en-US" sz="2800" u="none" cap="none" strike="noStrike">
                <a:solidFill>
                  <a:srgbClr val="CC3300"/>
                </a:solidFill>
                <a:latin typeface="Times New Roman"/>
                <a:ea typeface="Times New Roman"/>
                <a:cs typeface="Times New Roman"/>
                <a:sym typeface="Times New Roman"/>
              </a:rPr>
              <a:t>adjacent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The edge (v</a:t>
            </a:r>
            <a:r>
              <a:rPr b="0" i="0" lang="en-US" sz="1600" u="none" cap="none" strike="noStrike">
                <a:solidFill>
                  <a:schemeClr val="dk1"/>
                </a:solidFill>
                <a:latin typeface="Times New Roman"/>
                <a:ea typeface="Times New Roman"/>
                <a:cs typeface="Times New Roman"/>
                <a:sym typeface="Times New Roman"/>
              </a:rPr>
              <a:t>0</a:t>
            </a:r>
            <a:r>
              <a:rPr b="0" i="0" lang="en-US" sz="2800" u="none" cap="none" strike="noStrike">
                <a:solidFill>
                  <a:schemeClr val="dk1"/>
                </a:solidFill>
                <a:latin typeface="Times New Roman"/>
                <a:ea typeface="Times New Roman"/>
                <a:cs typeface="Times New Roman"/>
                <a:sym typeface="Times New Roman"/>
              </a:rPr>
              <a:t>, v</a:t>
            </a:r>
            <a:r>
              <a:rPr b="0" i="0" lang="en-US" sz="1600" u="none" cap="none" strike="noStrike">
                <a:solidFill>
                  <a:schemeClr val="dk1"/>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is incident on vertices v</a:t>
            </a:r>
            <a:r>
              <a:rPr b="0" i="0" lang="en-US" sz="1600" u="none" cap="none" strike="noStrike">
                <a:solidFill>
                  <a:schemeClr val="dk1"/>
                </a:solidFill>
                <a:latin typeface="Times New Roman"/>
                <a:ea typeface="Times New Roman"/>
                <a:cs typeface="Times New Roman"/>
                <a:sym typeface="Times New Roman"/>
              </a:rPr>
              <a:t>0</a:t>
            </a:r>
            <a:r>
              <a:rPr b="0" i="0" lang="en-US" sz="2800" u="none" cap="none" strike="noStrike">
                <a:solidFill>
                  <a:schemeClr val="dk1"/>
                </a:solidFill>
                <a:latin typeface="Times New Roman"/>
                <a:ea typeface="Times New Roman"/>
                <a:cs typeface="Times New Roman"/>
                <a:sym typeface="Times New Roman"/>
              </a:rPr>
              <a:t> and v</a:t>
            </a:r>
            <a:r>
              <a:rPr b="0" i="0" lang="en-US" sz="1600" u="none" cap="none" strike="noStrike">
                <a:solidFill>
                  <a:schemeClr val="dk1"/>
                </a:solidFill>
                <a:latin typeface="Times New Roman"/>
                <a:ea typeface="Times New Roman"/>
                <a:cs typeface="Times New Roman"/>
                <a:sym typeface="Times New Roman"/>
              </a:rPr>
              <a:t>1</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If &lt;v</a:t>
            </a:r>
            <a:r>
              <a:rPr b="0" i="0" lang="en-US" sz="1800" u="none" cap="none" strike="noStrike">
                <a:solidFill>
                  <a:schemeClr val="dk1"/>
                </a:solidFill>
                <a:latin typeface="Times New Roman"/>
                <a:ea typeface="Times New Roman"/>
                <a:cs typeface="Times New Roman"/>
                <a:sym typeface="Times New Roman"/>
              </a:rPr>
              <a:t>0</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&gt; is an edge in a directed graph</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a:t>
            </a:r>
            <a:r>
              <a:rPr b="0" i="0" lang="en-US" sz="1600" u="none" cap="none" strike="noStrike">
                <a:solidFill>
                  <a:schemeClr val="dk1"/>
                </a:solidFill>
                <a:latin typeface="Times New Roman"/>
                <a:ea typeface="Times New Roman"/>
                <a:cs typeface="Times New Roman"/>
                <a:sym typeface="Times New Roman"/>
              </a:rPr>
              <a:t>0</a:t>
            </a:r>
            <a:r>
              <a:rPr b="0" i="0" lang="en-US" sz="2800" u="none" cap="none" strike="noStrike">
                <a:solidFill>
                  <a:schemeClr val="dk1"/>
                </a:solidFill>
                <a:latin typeface="Times New Roman"/>
                <a:ea typeface="Times New Roman"/>
                <a:cs typeface="Times New Roman"/>
                <a:sym typeface="Times New Roman"/>
              </a:rPr>
              <a:t> is </a:t>
            </a:r>
            <a:r>
              <a:rPr b="0" i="0" lang="en-US" sz="2800" u="none" cap="none" strike="noStrike">
                <a:solidFill>
                  <a:srgbClr val="CC3300"/>
                </a:solidFill>
                <a:latin typeface="Times New Roman"/>
                <a:ea typeface="Times New Roman"/>
                <a:cs typeface="Times New Roman"/>
                <a:sym typeface="Times New Roman"/>
              </a:rPr>
              <a:t>adjacent to</a:t>
            </a:r>
            <a:r>
              <a:rPr b="0" i="0" lang="en-US" sz="2800" u="none" cap="none" strike="noStrike">
                <a:solidFill>
                  <a:schemeClr val="dk1"/>
                </a:solidFill>
                <a:latin typeface="Times New Roman"/>
                <a:ea typeface="Times New Roman"/>
                <a:cs typeface="Times New Roman"/>
                <a:sym typeface="Times New Roman"/>
              </a:rPr>
              <a:t> v</a:t>
            </a:r>
            <a:r>
              <a:rPr b="0" i="0" lang="en-US" sz="1600" u="none" cap="none" strike="noStrike">
                <a:solidFill>
                  <a:schemeClr val="dk1"/>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and v</a:t>
            </a:r>
            <a:r>
              <a:rPr b="0" i="0" lang="en-US" sz="1600" u="none" cap="none" strike="noStrike">
                <a:solidFill>
                  <a:schemeClr val="dk1"/>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is </a:t>
            </a:r>
            <a:r>
              <a:rPr b="0" i="0" lang="en-US" sz="2800" u="none" cap="none" strike="noStrike">
                <a:solidFill>
                  <a:srgbClr val="CC3300"/>
                </a:solidFill>
                <a:latin typeface="Times New Roman"/>
                <a:ea typeface="Times New Roman"/>
                <a:cs typeface="Times New Roman"/>
                <a:sym typeface="Times New Roman"/>
              </a:rPr>
              <a:t>adjacent from</a:t>
            </a:r>
            <a:r>
              <a:rPr b="0" i="0" lang="en-US" sz="2800" u="none" cap="none" strike="noStrike">
                <a:solidFill>
                  <a:schemeClr val="dk1"/>
                </a:solidFill>
                <a:latin typeface="Times New Roman"/>
                <a:ea typeface="Times New Roman"/>
                <a:cs typeface="Times New Roman"/>
                <a:sym typeface="Times New Roman"/>
              </a:rPr>
              <a:t> v</a:t>
            </a:r>
            <a:r>
              <a:rPr b="0" i="0" lang="en-US" sz="16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The edge &lt;v</a:t>
            </a:r>
            <a:r>
              <a:rPr b="0" i="0" lang="en-US" sz="1600" u="none" cap="none" strike="noStrike">
                <a:solidFill>
                  <a:schemeClr val="dk1"/>
                </a:solidFill>
                <a:latin typeface="Times New Roman"/>
                <a:ea typeface="Times New Roman"/>
                <a:cs typeface="Times New Roman"/>
                <a:sym typeface="Times New Roman"/>
              </a:rPr>
              <a:t>0</a:t>
            </a:r>
            <a:r>
              <a:rPr b="0" i="0" lang="en-US" sz="2800" u="none" cap="none" strike="noStrike">
                <a:solidFill>
                  <a:schemeClr val="dk1"/>
                </a:solidFill>
                <a:latin typeface="Times New Roman"/>
                <a:ea typeface="Times New Roman"/>
                <a:cs typeface="Times New Roman"/>
                <a:sym typeface="Times New Roman"/>
              </a:rPr>
              <a:t>, v</a:t>
            </a:r>
            <a:r>
              <a:rPr b="0" i="0" lang="en-US" sz="1600" u="none" cap="none" strike="noStrike">
                <a:solidFill>
                  <a:schemeClr val="dk1"/>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&gt; is </a:t>
            </a:r>
            <a:r>
              <a:rPr b="0" i="0" lang="en-US" sz="2800" u="none" cap="none" strike="noStrike">
                <a:solidFill>
                  <a:schemeClr val="dk1"/>
                </a:solidFill>
                <a:highlight>
                  <a:srgbClr val="FF9900"/>
                </a:highlight>
                <a:latin typeface="Times New Roman"/>
                <a:ea typeface="Times New Roman"/>
                <a:cs typeface="Times New Roman"/>
                <a:sym typeface="Times New Roman"/>
              </a:rPr>
              <a:t>incident</a:t>
            </a:r>
            <a:r>
              <a:rPr b="0" i="0" lang="en-US" sz="2800" u="none" cap="none" strike="noStrike">
                <a:solidFill>
                  <a:schemeClr val="dk1"/>
                </a:solidFill>
                <a:latin typeface="Times New Roman"/>
                <a:ea typeface="Times New Roman"/>
                <a:cs typeface="Times New Roman"/>
                <a:sym typeface="Times New Roman"/>
              </a:rPr>
              <a:t> on v</a:t>
            </a:r>
            <a:r>
              <a:rPr b="0" i="0" lang="en-US" sz="1600" u="none" cap="none" strike="noStrike">
                <a:solidFill>
                  <a:schemeClr val="dk1"/>
                </a:solidFill>
                <a:latin typeface="Times New Roman"/>
                <a:ea typeface="Times New Roman"/>
                <a:cs typeface="Times New Roman"/>
                <a:sym typeface="Times New Roman"/>
              </a:rPr>
              <a:t>0</a:t>
            </a:r>
            <a:r>
              <a:rPr b="0" i="0" lang="en-US" sz="2800" u="none" cap="none" strike="noStrike">
                <a:solidFill>
                  <a:schemeClr val="dk1"/>
                </a:solidFill>
                <a:latin typeface="Times New Roman"/>
                <a:ea typeface="Times New Roman"/>
                <a:cs typeface="Times New Roman"/>
                <a:sym typeface="Times New Roman"/>
              </a:rPr>
              <a:t> and v</a:t>
            </a:r>
            <a:r>
              <a:rPr b="0" i="0" lang="en-US" sz="16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graphicFrame>
        <p:nvGraphicFramePr>
          <p:cNvPr id="906" name="Google Shape;906;p100"/>
          <p:cNvGraphicFramePr/>
          <p:nvPr/>
        </p:nvGraphicFramePr>
        <p:xfrm>
          <a:off x="32618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907" name="Google Shape;907;p100"/>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rPr>
                        <a:t>0</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908" name="Google Shape;908;p100"/>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bl>
          </a:graphicData>
        </a:graphic>
      </p:graphicFrame>
      <p:pic>
        <p:nvPicPr>
          <p:cNvPr id="909" name="Google Shape;909;p100"/>
          <p:cNvPicPr preferRelativeResize="0"/>
          <p:nvPr/>
        </p:nvPicPr>
        <p:blipFill rotWithShape="1">
          <a:blip r:embed="rId3">
            <a:alphaModFix/>
          </a:blip>
          <a:srcRect b="0" l="0" r="0" t="0"/>
          <a:stretch/>
        </p:blipFill>
        <p:spPr>
          <a:xfrm>
            <a:off x="476250" y="856600"/>
            <a:ext cx="1724025" cy="1333500"/>
          </a:xfrm>
          <a:prstGeom prst="rect">
            <a:avLst/>
          </a:prstGeom>
          <a:noFill/>
          <a:ln>
            <a:noFill/>
          </a:ln>
        </p:spPr>
      </p:pic>
      <p:graphicFrame>
        <p:nvGraphicFramePr>
          <p:cNvPr id="910" name="Google Shape;910;p100"/>
          <p:cNvGraphicFramePr/>
          <p:nvPr/>
        </p:nvGraphicFramePr>
        <p:xfrm>
          <a:off x="7360041" y="2316450"/>
          <a:ext cx="3000000" cy="3000000"/>
        </p:xfrm>
        <a:graphic>
          <a:graphicData uri="http://schemas.openxmlformats.org/drawingml/2006/table">
            <a:tbl>
              <a:tblPr bandRow="1" firstRow="1">
                <a:noFill/>
                <a:tableStyleId>{0C9665F4-EC3C-483A-8B38-062EB3ADDB28}</a:tableStyleId>
              </a:tblPr>
              <a:tblGrid>
                <a:gridCol w="13013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t>STACK</a:t>
                      </a:r>
                      <a:endParaRPr sz="3200" u="none" cap="none" strike="noStrike"/>
                    </a:p>
                  </a:txBody>
                  <a:tcPr marT="45725" marB="45725" marR="68600" marL="68600"/>
                </a:tc>
              </a:tr>
            </a:tbl>
          </a:graphicData>
        </a:graphic>
      </p:graphicFrame>
      <p:sp>
        <p:nvSpPr>
          <p:cNvPr id="911" name="Google Shape;911;p100"/>
          <p:cNvSpPr txBox="1"/>
          <p:nvPr/>
        </p:nvSpPr>
        <p:spPr>
          <a:xfrm>
            <a:off x="2800350" y="314325"/>
            <a:ext cx="1571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DFS(2)</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graphicFrame>
        <p:nvGraphicFramePr>
          <p:cNvPr id="916" name="Google Shape;916;p101"/>
          <p:cNvGraphicFramePr/>
          <p:nvPr/>
        </p:nvGraphicFramePr>
        <p:xfrm>
          <a:off x="32618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917" name="Google Shape;917;p101"/>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sngStrike"/>
                        <a:t>0 </a:t>
                      </a:r>
                      <a:r>
                        <a:rPr lang="en-US" sz="1800" u="none" cap="none" strike="noStrike"/>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918" name="Google Shape;918;p101"/>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bl>
          </a:graphicData>
        </a:graphic>
      </p:graphicFrame>
      <p:pic>
        <p:nvPicPr>
          <p:cNvPr id="919" name="Google Shape;919;p101"/>
          <p:cNvPicPr preferRelativeResize="0"/>
          <p:nvPr/>
        </p:nvPicPr>
        <p:blipFill rotWithShape="1">
          <a:blip r:embed="rId3">
            <a:alphaModFix/>
          </a:blip>
          <a:srcRect b="0" l="0" r="0" t="0"/>
          <a:stretch/>
        </p:blipFill>
        <p:spPr>
          <a:xfrm>
            <a:off x="476250" y="856600"/>
            <a:ext cx="1724025" cy="1333500"/>
          </a:xfrm>
          <a:prstGeom prst="rect">
            <a:avLst/>
          </a:prstGeom>
          <a:noFill/>
          <a:ln>
            <a:noFill/>
          </a:ln>
        </p:spPr>
      </p:pic>
      <p:graphicFrame>
        <p:nvGraphicFramePr>
          <p:cNvPr id="920" name="Google Shape;920;p101"/>
          <p:cNvGraphicFramePr/>
          <p:nvPr/>
        </p:nvGraphicFramePr>
        <p:xfrm>
          <a:off x="7360041" y="2316450"/>
          <a:ext cx="3000000" cy="3000000"/>
        </p:xfrm>
        <a:graphic>
          <a:graphicData uri="http://schemas.openxmlformats.org/drawingml/2006/table">
            <a:tbl>
              <a:tblPr bandRow="1" firstRow="1">
                <a:noFill/>
                <a:tableStyleId>{0C9665F4-EC3C-483A-8B38-062EB3ADDB28}</a:tableStyleId>
              </a:tblPr>
              <a:tblGrid>
                <a:gridCol w="13013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t>STACK</a:t>
                      </a:r>
                      <a:endParaRPr sz="3200" u="none" cap="none" strike="noStrike"/>
                    </a:p>
                  </a:txBody>
                  <a:tcPr marT="45725" marB="45725" marR="68600" marL="68600"/>
                </a:tc>
              </a:tr>
            </a:tbl>
          </a:graphicData>
        </a:graphic>
      </p:graphicFrame>
      <p:sp>
        <p:nvSpPr>
          <p:cNvPr id="921" name="Google Shape;921;p101"/>
          <p:cNvSpPr txBox="1"/>
          <p:nvPr/>
        </p:nvSpPr>
        <p:spPr>
          <a:xfrm>
            <a:off x="2800350" y="314325"/>
            <a:ext cx="1571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DFS(3)</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graphicFrame>
        <p:nvGraphicFramePr>
          <p:cNvPr id="926" name="Google Shape;926;p102"/>
          <p:cNvGraphicFramePr/>
          <p:nvPr/>
        </p:nvGraphicFramePr>
        <p:xfrm>
          <a:off x="3261828" y="1077559"/>
          <a:ext cx="3000000" cy="3000000"/>
        </p:xfrm>
        <a:graphic>
          <a:graphicData uri="http://schemas.openxmlformats.org/drawingml/2006/table">
            <a:tbl>
              <a:tblPr bandRow="1" firstRow="1">
                <a:noFill/>
                <a:tableStyleId>{0C9665F4-EC3C-483A-8B38-062EB3ADDB28}</a:tableStyleId>
              </a:tblPr>
              <a:tblGrid>
                <a:gridCol w="544025"/>
                <a:gridCol w="544025"/>
                <a:gridCol w="544025"/>
                <a:gridCol w="544025"/>
                <a:gridCol w="544025"/>
                <a:gridCol w="544025"/>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highlight>
                            <a:srgbClr val="FFFF00"/>
                          </a:highlight>
                        </a:rPr>
                        <a:t>0</a:t>
                      </a:r>
                      <a:endParaRPr sz="1800" u="none" cap="none" strike="noStrike">
                        <a:highlight>
                          <a:srgbClr val="FFFF00"/>
                        </a:highlight>
                      </a:endParaRPr>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68600" marL="68600"/>
                </a:tc>
              </a:tr>
            </a:tbl>
          </a:graphicData>
        </a:graphic>
      </p:graphicFrame>
      <p:graphicFrame>
        <p:nvGraphicFramePr>
          <p:cNvPr id="927" name="Google Shape;927;p102"/>
          <p:cNvGraphicFramePr/>
          <p:nvPr/>
        </p:nvGraphicFramePr>
        <p:xfrm>
          <a:off x="759041" y="3429000"/>
          <a:ext cx="3000000" cy="3000000"/>
        </p:xfrm>
        <a:graphic>
          <a:graphicData uri="http://schemas.openxmlformats.org/drawingml/2006/table">
            <a:tbl>
              <a:tblPr bandRow="1" firstRow="1">
                <a:noFill/>
                <a:tableStyleId>{0C9665F4-EC3C-483A-8B38-062EB3ADDB28}</a:tableStyleId>
              </a:tblPr>
              <a:tblGrid>
                <a:gridCol w="1022750"/>
                <a:gridCol w="10227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NODES</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VISITED</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sngStrike"/>
                        <a:t>0</a:t>
                      </a:r>
                      <a:r>
                        <a:rPr lang="en-US" sz="1800" u="none" cap="none" strike="noStrike">
                          <a:solidFill>
                            <a:srgbClr val="000000"/>
                          </a:solidFill>
                        </a:rPr>
                        <a:t>1</a:t>
                      </a:r>
                      <a:endParaRPr b="0" i="0" sz="1800" u="none" cap="none" strike="noStrike">
                        <a:solidFill>
                          <a:srgbClr val="000000"/>
                        </a:solidFill>
                        <a:latin typeface="Calibri"/>
                        <a:ea typeface="Calibri"/>
                        <a:cs typeface="Calibri"/>
                        <a:sym typeface="Calibri"/>
                      </a:endParaRPr>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sngStrike"/>
                        <a:t>0 </a:t>
                      </a:r>
                      <a:r>
                        <a:rPr lang="en-US" sz="1800" u="none" cap="none" strike="noStrike"/>
                        <a:t>1</a:t>
                      </a:r>
                      <a:endParaRPr b="0" i="0" sz="1800" u="none" cap="none" strike="noStrike">
                        <a:solidFill>
                          <a:srgbClr val="000000"/>
                        </a:solidFill>
                        <a:latin typeface="Calibri"/>
                        <a:ea typeface="Calibri"/>
                        <a:cs typeface="Calibri"/>
                        <a:sym typeface="Calibri"/>
                      </a:endParaRPr>
                    </a:p>
                  </a:txBody>
                  <a:tcPr marT="45725" marB="45725" marR="68600" marL="68600"/>
                </a:tc>
              </a:tr>
            </a:tbl>
          </a:graphicData>
        </a:graphic>
      </p:graphicFrame>
      <p:graphicFrame>
        <p:nvGraphicFramePr>
          <p:cNvPr id="928" name="Google Shape;928;p102"/>
          <p:cNvGraphicFramePr/>
          <p:nvPr/>
        </p:nvGraphicFramePr>
        <p:xfrm>
          <a:off x="3939207" y="5818986"/>
          <a:ext cx="3000000" cy="3000000"/>
        </p:xfrm>
        <a:graphic>
          <a:graphicData uri="http://schemas.openxmlformats.org/drawingml/2006/table">
            <a:tbl>
              <a:tblPr bandRow="1" firstRow="1">
                <a:noFill/>
                <a:tableStyleId>{0C9665F4-EC3C-483A-8B38-062EB3ADDB28}</a:tableStyleId>
              </a:tblPr>
              <a:tblGrid>
                <a:gridCol w="1301600"/>
                <a:gridCol w="490750"/>
                <a:gridCol w="495050"/>
                <a:gridCol w="516750"/>
                <a:gridCol w="616700"/>
                <a:gridCol w="597450"/>
              </a:tblGrid>
              <a:tr h="640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68600" marL="6860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68600" marL="68600"/>
                </a:tc>
              </a:tr>
            </a:tbl>
          </a:graphicData>
        </a:graphic>
      </p:graphicFrame>
      <p:pic>
        <p:nvPicPr>
          <p:cNvPr id="929" name="Google Shape;929;p102"/>
          <p:cNvPicPr preferRelativeResize="0"/>
          <p:nvPr/>
        </p:nvPicPr>
        <p:blipFill rotWithShape="1">
          <a:blip r:embed="rId3">
            <a:alphaModFix/>
          </a:blip>
          <a:srcRect b="0" l="0" r="0" t="0"/>
          <a:stretch/>
        </p:blipFill>
        <p:spPr>
          <a:xfrm>
            <a:off x="476250" y="856600"/>
            <a:ext cx="1724025" cy="1333500"/>
          </a:xfrm>
          <a:prstGeom prst="rect">
            <a:avLst/>
          </a:prstGeom>
          <a:noFill/>
          <a:ln>
            <a:noFill/>
          </a:ln>
        </p:spPr>
      </p:pic>
      <p:graphicFrame>
        <p:nvGraphicFramePr>
          <p:cNvPr id="930" name="Google Shape;930;p102"/>
          <p:cNvGraphicFramePr/>
          <p:nvPr/>
        </p:nvGraphicFramePr>
        <p:xfrm>
          <a:off x="7360041" y="2316450"/>
          <a:ext cx="3000000" cy="3000000"/>
        </p:xfrm>
        <a:graphic>
          <a:graphicData uri="http://schemas.openxmlformats.org/drawingml/2006/table">
            <a:tbl>
              <a:tblPr bandRow="1" firstRow="1">
                <a:noFill/>
                <a:tableStyleId>{0C9665F4-EC3C-483A-8B38-062EB3ADDB28}</a:tableStyleId>
              </a:tblPr>
              <a:tblGrid>
                <a:gridCol w="13013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68600" marL="68600"/>
                </a:tc>
              </a:tr>
              <a:tr h="370850">
                <a:tc>
                  <a:txBody>
                    <a:bodyPr/>
                    <a:lstStyle/>
                    <a:p>
                      <a:pPr indent="0" lvl="0" marL="0" marR="0" rtl="0" algn="l">
                        <a:lnSpc>
                          <a:spcPct val="100000"/>
                        </a:lnSpc>
                        <a:spcBef>
                          <a:spcPts val="0"/>
                        </a:spcBef>
                        <a:spcAft>
                          <a:spcPts val="0"/>
                        </a:spcAft>
                        <a:buClr>
                          <a:srgbClr val="000000"/>
                        </a:buClr>
                        <a:buSzPts val="3200"/>
                        <a:buFont typeface="Arial"/>
                        <a:buNone/>
                      </a:pPr>
                      <a:r>
                        <a:rPr lang="en-US" sz="3200" u="none" cap="none" strike="noStrike"/>
                        <a:t>STACK</a:t>
                      </a:r>
                      <a:endParaRPr sz="3200" u="none" cap="none" strike="noStrike"/>
                    </a:p>
                  </a:txBody>
                  <a:tcPr marT="45725" marB="45725" marR="68600" marL="68600"/>
                </a:tc>
              </a:tr>
            </a:tbl>
          </a:graphicData>
        </a:graphic>
      </p:graphicFrame>
      <p:sp>
        <p:nvSpPr>
          <p:cNvPr id="931" name="Google Shape;931;p102"/>
          <p:cNvSpPr txBox="1"/>
          <p:nvPr/>
        </p:nvSpPr>
        <p:spPr>
          <a:xfrm>
            <a:off x="2800350" y="314325"/>
            <a:ext cx="1571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DFS(4)</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03"/>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937" name="Google Shape;937;p10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DFS DEMO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04"/>
          <p:cNvSpPr txBox="1"/>
          <p:nvPr>
            <p:ph type="title"/>
          </p:nvPr>
        </p:nvSpPr>
        <p:spPr>
          <a:xfrm>
            <a:off x="628650" y="365125"/>
            <a:ext cx="7886700" cy="592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Compare tree and Graph</a:t>
            </a:r>
            <a:endParaRPr/>
          </a:p>
        </p:txBody>
      </p:sp>
      <p:graphicFrame>
        <p:nvGraphicFramePr>
          <p:cNvPr id="943" name="Google Shape;943;p104"/>
          <p:cNvGraphicFramePr/>
          <p:nvPr/>
        </p:nvGraphicFramePr>
        <p:xfrm>
          <a:off x="628650" y="957400"/>
          <a:ext cx="3000000" cy="3000000"/>
        </p:xfrm>
        <a:graphic>
          <a:graphicData uri="http://schemas.openxmlformats.org/drawingml/2006/table">
            <a:tbl>
              <a:tblPr>
                <a:noFill/>
                <a:tableStyleId>{272C47FE-B9BF-414A-8183-90DEAE990590}</a:tableStyleId>
              </a:tblPr>
              <a:tblGrid>
                <a:gridCol w="1972300"/>
                <a:gridCol w="3002575"/>
                <a:gridCol w="3085675"/>
              </a:tblGrid>
              <a:tr h="737575">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solidFill>
                            <a:srgbClr val="222222"/>
                          </a:solidFill>
                          <a:latin typeface="Times New Roman"/>
                          <a:ea typeface="Times New Roman"/>
                          <a:cs typeface="Times New Roman"/>
                          <a:sym typeface="Times New Roman"/>
                        </a:rPr>
                        <a:t>BASIS FOR COMPARISON</a:t>
                      </a:r>
                      <a:endParaRPr b="1"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solidFill>
                            <a:srgbClr val="222222"/>
                          </a:solidFill>
                          <a:latin typeface="Times New Roman"/>
                          <a:ea typeface="Times New Roman"/>
                          <a:cs typeface="Times New Roman"/>
                          <a:sym typeface="Times New Roman"/>
                        </a:rPr>
                        <a:t>TREE</a:t>
                      </a:r>
                      <a:endParaRPr b="1"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solidFill>
                            <a:srgbClr val="222222"/>
                          </a:solidFill>
                          <a:latin typeface="Times New Roman"/>
                          <a:ea typeface="Times New Roman"/>
                          <a:cs typeface="Times New Roman"/>
                          <a:sym typeface="Times New Roman"/>
                        </a:rPr>
                        <a:t>GRAPH</a:t>
                      </a:r>
                      <a:endParaRPr b="1"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DF7"/>
                    </a:solidFill>
                  </a:tcPr>
                </a:tc>
              </a:tr>
              <a:tr h="5434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Path</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Only one between two vertices.</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More than one path is allowed.</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r h="4788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Root node</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It has exactly one root node.</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Graph doesn't have a root node.</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r>
              <a:tr h="31705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Loops</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No loops are permitted.</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Graph can have loops.</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r h="4140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Complexity</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Less complex</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More complex comparatively</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r>
              <a:tr h="7375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Traversal techniques</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Pre-order, In-order and Post-order.</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Breadth-first search and depth-first search.</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r h="7375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Number of edges</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n-1 (where n is the number of nodes)</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cannot be defined as it can vary from </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r>
              <a:tr h="7375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Model type</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Hierarchical</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222222"/>
                          </a:solidFill>
                          <a:latin typeface="Times New Roman"/>
                          <a:ea typeface="Times New Roman"/>
                          <a:cs typeface="Times New Roman"/>
                          <a:sym typeface="Times New Roman"/>
                        </a:rPr>
                        <a:t>Network</a:t>
                      </a:r>
                      <a:endParaRPr sz="17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0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Compare tree and Graph</a:t>
            </a:r>
            <a:endParaRPr/>
          </a:p>
        </p:txBody>
      </p:sp>
      <p:pic>
        <p:nvPicPr>
          <p:cNvPr id="949" name="Google Shape;949;p105"/>
          <p:cNvPicPr preferRelativeResize="0"/>
          <p:nvPr/>
        </p:nvPicPr>
        <p:blipFill rotWithShape="1">
          <a:blip r:embed="rId3">
            <a:alphaModFix/>
          </a:blip>
          <a:srcRect b="0" l="0" r="0" t="0"/>
          <a:stretch/>
        </p:blipFill>
        <p:spPr>
          <a:xfrm>
            <a:off x="1585925" y="2143125"/>
            <a:ext cx="6743700" cy="3443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0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Compare BFS and DFS</a:t>
            </a:r>
            <a:endParaRPr/>
          </a:p>
        </p:txBody>
      </p:sp>
      <p:graphicFrame>
        <p:nvGraphicFramePr>
          <p:cNvPr id="955" name="Google Shape;955;p106"/>
          <p:cNvGraphicFramePr/>
          <p:nvPr/>
        </p:nvGraphicFramePr>
        <p:xfrm>
          <a:off x="731025" y="1453300"/>
          <a:ext cx="3000000" cy="3000000"/>
        </p:xfrm>
        <a:graphic>
          <a:graphicData uri="http://schemas.openxmlformats.org/drawingml/2006/table">
            <a:tbl>
              <a:tblPr>
                <a:noFill/>
                <a:tableStyleId>{272C47FE-B9BF-414A-8183-90DEAE990590}</a:tableStyleId>
              </a:tblPr>
              <a:tblGrid>
                <a:gridCol w="1961950"/>
                <a:gridCol w="2361075"/>
                <a:gridCol w="3335075"/>
              </a:tblGrid>
              <a:tr h="522500">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rgbClr val="222222"/>
                          </a:solidFill>
                          <a:latin typeface="Times New Roman"/>
                          <a:ea typeface="Times New Roman"/>
                          <a:cs typeface="Times New Roman"/>
                          <a:sym typeface="Times New Roman"/>
                        </a:rPr>
                        <a:t>BASIS FOR COMPARISON</a:t>
                      </a:r>
                      <a:endParaRPr b="1"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rgbClr val="222222"/>
                          </a:solidFill>
                          <a:latin typeface="Times New Roman"/>
                          <a:ea typeface="Times New Roman"/>
                          <a:cs typeface="Times New Roman"/>
                          <a:sym typeface="Times New Roman"/>
                        </a:rPr>
                        <a:t>BFS</a:t>
                      </a:r>
                      <a:endParaRPr b="1"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DF7"/>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rgbClr val="222222"/>
                          </a:solidFill>
                          <a:latin typeface="Times New Roman"/>
                          <a:ea typeface="Times New Roman"/>
                          <a:cs typeface="Times New Roman"/>
                          <a:sym typeface="Times New Roman"/>
                        </a:rPr>
                        <a:t>DFS</a:t>
                      </a:r>
                      <a:endParaRPr b="1"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DF7"/>
                    </a:solidFill>
                  </a:tcPr>
                </a:tc>
              </a:tr>
              <a:tr h="3421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Basic</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Vertex-based algorithm</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Edge-based algorithm</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r h="5898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Data structure used to store the nodes</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Queue</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Stack</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r>
              <a:tr h="4069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Memory consumption</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Inefficient</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Efficient</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r h="5225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Structure of the constructed tree</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Wide and short</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Narrow and long</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r>
              <a:tr h="7353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Traversing fashion</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Oldest unvisited vertices are explored at first.</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Vertices along the edge are explored in the beginning.</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r h="50892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Optimality</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Optimal for finding the shortest distance, not in cost.</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Not optimal</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9F9F9"/>
                    </a:solidFill>
                  </a:tcPr>
                </a:tc>
              </a:tr>
              <a:tr h="7515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Application</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Used to find shortest path present in a graph.</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22222"/>
                          </a:solidFill>
                          <a:latin typeface="Times New Roman"/>
                          <a:ea typeface="Times New Roman"/>
                          <a:cs typeface="Times New Roman"/>
                          <a:sym typeface="Times New Roman"/>
                        </a:rPr>
                        <a:t>Used to check whether the graph is acyclic and used in topological sort</a:t>
                      </a:r>
                      <a:endParaRPr sz="1500" u="none" cap="none" strike="noStrike">
                        <a:solidFill>
                          <a:srgbClr val="222222"/>
                        </a:solidFill>
                        <a:latin typeface="Times New Roman"/>
                        <a:ea typeface="Times New Roman"/>
                        <a:cs typeface="Times New Roman"/>
                        <a:sym typeface="Times New Roman"/>
                      </a:endParaRPr>
                    </a:p>
                  </a:txBody>
                  <a:tcPr marT="76200" marB="76200" marR="76200" marL="762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7"/>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Applications of Graph data structure</a:t>
            </a:r>
            <a:endParaRPr/>
          </a:p>
        </p:txBody>
      </p:sp>
      <p:sp>
        <p:nvSpPr>
          <p:cNvPr id="961" name="Google Shape;961;p10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500"/>
              </a:spcBef>
              <a:spcAft>
                <a:spcPts val="0"/>
              </a:spcAft>
              <a:buClr>
                <a:schemeClr val="dk1"/>
              </a:buClr>
              <a:buSzPct val="55000"/>
              <a:buFont typeface="Arial"/>
              <a:buNone/>
            </a:pPr>
            <a:r>
              <a:rPr lang="en-US" sz="2000">
                <a:latin typeface="Arial"/>
                <a:ea typeface="Arial"/>
                <a:cs typeface="Arial"/>
                <a:sym typeface="Arial"/>
              </a:rPr>
              <a:t>1.</a:t>
            </a:r>
            <a:r>
              <a:rPr lang="en-US" sz="2000"/>
              <a:t>used to represent the flow of computation.</a:t>
            </a:r>
            <a:endParaRPr sz="2000"/>
          </a:p>
          <a:p>
            <a:pPr indent="0" lvl="0" marL="0" rtl="0" algn="l">
              <a:lnSpc>
                <a:spcPct val="115000"/>
              </a:lnSpc>
              <a:spcBef>
                <a:spcPts val="500"/>
              </a:spcBef>
              <a:spcAft>
                <a:spcPts val="0"/>
              </a:spcAft>
              <a:buClr>
                <a:schemeClr val="dk1"/>
              </a:buClr>
              <a:buSzPct val="55000"/>
              <a:buFont typeface="Arial"/>
              <a:buNone/>
            </a:pPr>
            <a:r>
              <a:rPr lang="en-US" sz="2000">
                <a:latin typeface="Arial"/>
                <a:ea typeface="Arial"/>
                <a:cs typeface="Arial"/>
                <a:sym typeface="Arial"/>
              </a:rPr>
              <a:t>2.</a:t>
            </a:r>
            <a:r>
              <a:rPr b="1" lang="en-US" sz="2000"/>
              <a:t>Used in Google maps</a:t>
            </a:r>
            <a:r>
              <a:rPr lang="en-US" sz="2000"/>
              <a:t> for building transportation systems, where intersection of two(or more) roads are considered to be a vertex and the road connecting two vertices is considered to be an edge, thus their navigation system is based on the algorithm to calculate the shortest path between two vertices.</a:t>
            </a:r>
            <a:endParaRPr sz="2000"/>
          </a:p>
          <a:p>
            <a:pPr indent="0" lvl="0" marL="0" rtl="0" algn="l">
              <a:lnSpc>
                <a:spcPct val="115000"/>
              </a:lnSpc>
              <a:spcBef>
                <a:spcPts val="500"/>
              </a:spcBef>
              <a:spcAft>
                <a:spcPts val="0"/>
              </a:spcAft>
              <a:buClr>
                <a:schemeClr val="dk1"/>
              </a:buClr>
              <a:buSzPct val="55000"/>
              <a:buFont typeface="Arial"/>
              <a:buNone/>
            </a:pPr>
            <a:r>
              <a:rPr lang="en-US" sz="2000">
                <a:latin typeface="Arial"/>
                <a:ea typeface="Arial"/>
                <a:cs typeface="Arial"/>
                <a:sym typeface="Arial"/>
              </a:rPr>
              <a:t>3.</a:t>
            </a:r>
            <a:r>
              <a:rPr lang="en-US" sz="2000"/>
              <a:t>Used In </a:t>
            </a:r>
            <a:r>
              <a:rPr b="1" lang="en-US" sz="2000"/>
              <a:t>Facebook for recommending friends. </a:t>
            </a:r>
            <a:r>
              <a:rPr lang="en-US" sz="2000"/>
              <a:t> users are considered to be the vertices and if they are friends then there is an edge running between them. Facebook is an example of </a:t>
            </a:r>
            <a:r>
              <a:rPr b="1" lang="en-US" sz="2000"/>
              <a:t>undirected graph</a:t>
            </a:r>
            <a:r>
              <a:rPr lang="en-US" sz="2000"/>
              <a:t>.</a:t>
            </a:r>
            <a:endParaRPr sz="2000"/>
          </a:p>
          <a:p>
            <a:pPr indent="0" lvl="0" marL="0" rtl="0" algn="l">
              <a:lnSpc>
                <a:spcPct val="115000"/>
              </a:lnSpc>
              <a:spcBef>
                <a:spcPts val="500"/>
              </a:spcBef>
              <a:spcAft>
                <a:spcPts val="0"/>
              </a:spcAft>
              <a:buClr>
                <a:schemeClr val="dk1"/>
              </a:buClr>
              <a:buSzPct val="55000"/>
              <a:buFont typeface="Arial"/>
              <a:buNone/>
            </a:pPr>
            <a:r>
              <a:rPr lang="en-US" sz="2000">
                <a:latin typeface="Arial"/>
                <a:ea typeface="Arial"/>
                <a:cs typeface="Arial"/>
                <a:sym typeface="Arial"/>
              </a:rPr>
              <a:t>4.</a:t>
            </a:r>
            <a:r>
              <a:rPr lang="en-US" sz="2000"/>
              <a:t>Used In </a:t>
            </a:r>
            <a:r>
              <a:rPr b="1" lang="en-US" sz="2000"/>
              <a:t>World Wide Web for page ranking computation. w</a:t>
            </a:r>
            <a:r>
              <a:rPr lang="en-US" sz="2000"/>
              <a:t>eb pages are considered to be the vertices. There is an edge from a page u to other page v if there is a link of page v on page u. This is an example of </a:t>
            </a:r>
            <a:r>
              <a:rPr b="1" lang="en-US" sz="2000"/>
              <a:t>Directed graph</a:t>
            </a:r>
            <a:r>
              <a:rPr lang="en-US" sz="2000"/>
              <a:t>.</a:t>
            </a:r>
            <a:endParaRPr sz="2000"/>
          </a:p>
          <a:p>
            <a:pPr indent="0" lvl="0" marL="0" rtl="0" algn="l">
              <a:lnSpc>
                <a:spcPct val="115000"/>
              </a:lnSpc>
              <a:spcBef>
                <a:spcPts val="500"/>
              </a:spcBef>
              <a:spcAft>
                <a:spcPts val="0"/>
              </a:spcAft>
              <a:buClr>
                <a:schemeClr val="dk1"/>
              </a:buClr>
              <a:buSzPct val="55000"/>
              <a:buFont typeface="Arial"/>
              <a:buNone/>
            </a:pPr>
            <a:r>
              <a:rPr lang="en-US" sz="2000">
                <a:latin typeface="Arial"/>
                <a:ea typeface="Arial"/>
                <a:cs typeface="Arial"/>
                <a:sym typeface="Arial"/>
              </a:rPr>
              <a:t>5.</a:t>
            </a:r>
            <a:r>
              <a:rPr lang="en-US" sz="2000"/>
              <a:t>Used as Resource Allocation Graph where each process and resources are considered to be vertices. Edges are drawn from resources to the allocated process, or from requesting process to the requested resource. If this leads to any formation of a cycle then a deadlock will occur.</a:t>
            </a:r>
            <a:endParaRPr sz="2000"/>
          </a:p>
          <a:p>
            <a:pPr indent="0" lvl="0" marL="0" rtl="0" algn="l">
              <a:lnSpc>
                <a:spcPct val="90000"/>
              </a:lnSpc>
              <a:spcBef>
                <a:spcPts val="1000"/>
              </a:spcBef>
              <a:spcAft>
                <a:spcPts val="0"/>
              </a:spcAft>
              <a:buSzPct val="82949"/>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0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Minimum spanning tree</a:t>
            </a:r>
            <a:endParaRPr/>
          </a:p>
        </p:txBody>
      </p:sp>
      <p:sp>
        <p:nvSpPr>
          <p:cNvPr id="967" name="Google Shape;967;p108"/>
          <p:cNvSpPr txBox="1"/>
          <p:nvPr/>
        </p:nvSpPr>
        <p:spPr>
          <a:xfrm>
            <a:off x="428625" y="1785937"/>
            <a:ext cx="4286250" cy="2586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dk1"/>
                </a:solidFill>
                <a:latin typeface="Arial"/>
                <a:ea typeface="Arial"/>
                <a:cs typeface="Arial"/>
                <a:sym typeface="Arial"/>
              </a:rPr>
              <a:t>MINIMUM SPANNING TREE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Given a connected, undirected, weighted graph, a spanning tree of that graph is a sub graph which is a tree and connects all the vertices together. If weights are assigned, MST is one with the lowest total cost.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graph can have many different spanning trees.</a:t>
            </a:r>
            <a:endParaRPr/>
          </a:p>
        </p:txBody>
      </p:sp>
      <p:sp>
        <p:nvSpPr>
          <p:cNvPr id="968" name="Google Shape;968;p108"/>
          <p:cNvSpPr txBox="1"/>
          <p:nvPr/>
        </p:nvSpPr>
        <p:spPr>
          <a:xfrm>
            <a:off x="5715000" y="1852612"/>
            <a:ext cx="3071812" cy="2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dk1"/>
                </a:solidFill>
                <a:latin typeface="Arial"/>
                <a:ea typeface="Arial"/>
                <a:cs typeface="Arial"/>
                <a:sym typeface="Arial"/>
              </a:rPr>
              <a:t>APPLICATIONS OF MST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Electric network</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r>
              <a:rPr b="0" baseline="30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 G , V(G</a:t>
            </a:r>
            <a:r>
              <a:rPr b="0" baseline="30000" i="0"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 V(G)</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Link/communication problems, all cities connected with minimum cost.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09"/>
          <p:cNvSpPr txBox="1"/>
          <p:nvPr>
            <p:ph type="title"/>
          </p:nvPr>
        </p:nvSpPr>
        <p:spPr>
          <a:xfrm>
            <a:off x="457200" y="274637"/>
            <a:ext cx="8229600" cy="93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PRIM’s Algorithm</a:t>
            </a:r>
            <a:endParaRPr/>
          </a:p>
        </p:txBody>
      </p:sp>
      <p:sp>
        <p:nvSpPr>
          <p:cNvPr id="974" name="Google Shape;974;p109"/>
          <p:cNvSpPr txBox="1"/>
          <p:nvPr/>
        </p:nvSpPr>
        <p:spPr>
          <a:xfrm>
            <a:off x="428625" y="1285875"/>
            <a:ext cx="8215312"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Algorithm:</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Procedure Prim (G: weighted connected graph with n vertices)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T= a minimum weighted edge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For i = 1 to n-2</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Begin</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 = an edge of minimum weight incident to a vertex in T and      			not forming a cycle in T if added in 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T = T with e added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End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Return (T)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6"/>
          <p:cNvSpPr txBox="1"/>
          <p:nvPr/>
        </p:nvSpPr>
        <p:spPr>
          <a:xfrm>
            <a:off x="804862" y="1539875"/>
            <a:ext cx="8339137"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a:t>
            </a:r>
            <a:r>
              <a:rPr b="0" i="0" lang="en-US" sz="3200" u="none" cap="none" strike="noStrike">
                <a:solidFill>
                  <a:srgbClr val="CC3300"/>
                </a:solidFill>
                <a:latin typeface="Times New Roman"/>
                <a:ea typeface="Times New Roman"/>
                <a:cs typeface="Times New Roman"/>
                <a:sym typeface="Times New Roman"/>
              </a:rPr>
              <a:t>subgraph</a:t>
            </a:r>
            <a:r>
              <a:rPr b="0" i="0" lang="en-US" sz="3200" u="none" cap="none" strike="noStrike">
                <a:solidFill>
                  <a:schemeClr val="dk1"/>
                </a:solidFill>
                <a:latin typeface="Times New Roman"/>
                <a:ea typeface="Times New Roman"/>
                <a:cs typeface="Times New Roman"/>
                <a:sym typeface="Times New Roman"/>
              </a:rPr>
              <a:t> of G is a graph G’ such that V(G’)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is a subset of V(G) and E(G’) is a subset of E(G)</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a:t>
            </a:r>
            <a:r>
              <a:rPr b="0" i="0" lang="en-US" sz="3200" u="none" cap="none" strike="noStrike">
                <a:solidFill>
                  <a:srgbClr val="CC3300"/>
                </a:solidFill>
                <a:latin typeface="Times New Roman"/>
                <a:ea typeface="Times New Roman"/>
                <a:cs typeface="Times New Roman"/>
                <a:sym typeface="Times New Roman"/>
              </a:rPr>
              <a:t>path</a:t>
            </a:r>
            <a:r>
              <a:rPr b="0" i="0" lang="en-US" sz="3200" u="none" cap="none" strike="noStrike">
                <a:solidFill>
                  <a:schemeClr val="dk1"/>
                </a:solidFill>
                <a:latin typeface="Times New Roman"/>
                <a:ea typeface="Times New Roman"/>
                <a:cs typeface="Times New Roman"/>
                <a:sym typeface="Times New Roman"/>
              </a:rPr>
              <a:t> from vertex v</a:t>
            </a:r>
            <a:r>
              <a:rPr b="0" i="0" lang="en-US" sz="1800" u="none" cap="none" strike="noStrike">
                <a:solidFill>
                  <a:schemeClr val="dk1"/>
                </a:solidFill>
                <a:latin typeface="Times New Roman"/>
                <a:ea typeface="Times New Roman"/>
                <a:cs typeface="Times New Roman"/>
                <a:sym typeface="Times New Roman"/>
              </a:rPr>
              <a:t>p</a:t>
            </a:r>
            <a:r>
              <a:rPr b="0" i="0" lang="en-US" sz="3200" u="none" cap="none" strike="noStrike">
                <a:solidFill>
                  <a:schemeClr val="dk1"/>
                </a:solidFill>
                <a:latin typeface="Times New Roman"/>
                <a:ea typeface="Times New Roman"/>
                <a:cs typeface="Times New Roman"/>
                <a:sym typeface="Times New Roman"/>
              </a:rPr>
              <a:t> to vertex v</a:t>
            </a:r>
            <a:r>
              <a:rPr b="0" i="0" lang="en-US" sz="1800" u="none" cap="none" strike="noStrike">
                <a:solidFill>
                  <a:schemeClr val="dk1"/>
                </a:solidFill>
                <a:latin typeface="Times New Roman"/>
                <a:ea typeface="Times New Roman"/>
                <a:cs typeface="Times New Roman"/>
                <a:sym typeface="Times New Roman"/>
              </a:rPr>
              <a:t>q</a:t>
            </a:r>
            <a:r>
              <a:rPr b="0" i="0" lang="en-US" sz="3200" u="none" cap="none" strike="noStrike">
                <a:solidFill>
                  <a:schemeClr val="dk1"/>
                </a:solidFill>
                <a:latin typeface="Times New Roman"/>
                <a:ea typeface="Times New Roman"/>
                <a:cs typeface="Times New Roman"/>
                <a:sym typeface="Times New Roman"/>
              </a:rPr>
              <a:t> in a graph G,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is a sequence of vertices, v</a:t>
            </a:r>
            <a:r>
              <a:rPr b="0" i="0" lang="en-US" sz="1800" u="none" cap="none" strike="noStrike">
                <a:solidFill>
                  <a:schemeClr val="dk1"/>
                </a:solidFill>
                <a:latin typeface="Times New Roman"/>
                <a:ea typeface="Times New Roman"/>
                <a:cs typeface="Times New Roman"/>
                <a:sym typeface="Times New Roman"/>
              </a:rPr>
              <a:t>p</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i</a:t>
            </a:r>
            <a:r>
              <a:rPr b="0" i="0" lang="en-US" sz="14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i</a:t>
            </a:r>
            <a:r>
              <a:rPr b="0" i="0" lang="en-US" sz="1400" u="none" cap="none" strike="noStrike">
                <a:solidFill>
                  <a:schemeClr val="dk1"/>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 ..., v</a:t>
            </a:r>
            <a:r>
              <a:rPr b="0" i="0" lang="en-US" sz="1800" u="none" cap="none" strike="noStrike">
                <a:solidFill>
                  <a:schemeClr val="dk1"/>
                </a:solidFill>
                <a:latin typeface="Times New Roman"/>
                <a:ea typeface="Times New Roman"/>
                <a:cs typeface="Times New Roman"/>
                <a:sym typeface="Times New Roman"/>
              </a:rPr>
              <a:t>i</a:t>
            </a:r>
            <a:r>
              <a:rPr b="0" i="0" lang="en-US" sz="1400" u="none" cap="none" strike="noStrike">
                <a:solidFill>
                  <a:schemeClr val="dk1"/>
                </a:solidFill>
                <a:latin typeface="Times New Roman"/>
                <a:ea typeface="Times New Roman"/>
                <a:cs typeface="Times New Roman"/>
                <a:sym typeface="Times New Roman"/>
              </a:rPr>
              <a:t>n</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q</a:t>
            </a:r>
            <a:r>
              <a:rPr b="0" i="0" lang="en-US" sz="3200" u="none" cap="none" strike="noStrike">
                <a:solidFill>
                  <a:schemeClr val="dk1"/>
                </a:solidFill>
                <a:latin typeface="Times New Roman"/>
                <a:ea typeface="Times New Roman"/>
                <a:cs typeface="Times New Roman"/>
                <a:sym typeface="Times New Roman"/>
              </a:rPr>
              <a:t>,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such that (v</a:t>
            </a:r>
            <a:r>
              <a:rPr b="0" i="0" lang="en-US" sz="1800" u="none" cap="none" strike="noStrike">
                <a:solidFill>
                  <a:schemeClr val="dk1"/>
                </a:solidFill>
                <a:latin typeface="Times New Roman"/>
                <a:ea typeface="Times New Roman"/>
                <a:cs typeface="Times New Roman"/>
                <a:sym typeface="Times New Roman"/>
              </a:rPr>
              <a:t>p</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i</a:t>
            </a:r>
            <a:r>
              <a:rPr b="0" i="0" lang="en-US" sz="14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i</a:t>
            </a:r>
            <a:r>
              <a:rPr b="0" i="0" lang="en-US" sz="1400" u="none" cap="none" strike="noStrike">
                <a:solidFill>
                  <a:schemeClr val="dk1"/>
                </a:solidFill>
                <a:latin typeface="Times New Roman"/>
                <a:ea typeface="Times New Roman"/>
                <a:cs typeface="Times New Roman"/>
                <a:sym typeface="Times New Roman"/>
              </a:rPr>
              <a:t>1</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i</a:t>
            </a:r>
            <a:r>
              <a:rPr b="0" i="0" lang="en-US" sz="1400" u="none" cap="none" strike="noStrike">
                <a:solidFill>
                  <a:schemeClr val="dk1"/>
                </a:solidFill>
                <a:latin typeface="Times New Roman"/>
                <a:ea typeface="Times New Roman"/>
                <a:cs typeface="Times New Roman"/>
                <a:sym typeface="Times New Roman"/>
              </a:rPr>
              <a:t>2</a:t>
            </a:r>
            <a:r>
              <a:rPr b="0" i="0" lang="en-US" sz="3200" u="none" cap="none" strike="noStrike">
                <a:solidFill>
                  <a:schemeClr val="dk1"/>
                </a:solidFill>
                <a:latin typeface="Times New Roman"/>
                <a:ea typeface="Times New Roman"/>
                <a:cs typeface="Times New Roman"/>
                <a:sym typeface="Times New Roman"/>
              </a:rPr>
              <a:t>), ..., (v</a:t>
            </a:r>
            <a:r>
              <a:rPr b="0" i="0" lang="en-US" sz="1800" u="none" cap="none" strike="noStrike">
                <a:solidFill>
                  <a:schemeClr val="dk1"/>
                </a:solidFill>
                <a:latin typeface="Times New Roman"/>
                <a:ea typeface="Times New Roman"/>
                <a:cs typeface="Times New Roman"/>
                <a:sym typeface="Times New Roman"/>
              </a:rPr>
              <a:t>i</a:t>
            </a:r>
            <a:r>
              <a:rPr b="0" i="0" lang="en-US" sz="1400" u="none" cap="none" strike="noStrike">
                <a:solidFill>
                  <a:schemeClr val="dk1"/>
                </a:solidFill>
                <a:latin typeface="Times New Roman"/>
                <a:ea typeface="Times New Roman"/>
                <a:cs typeface="Times New Roman"/>
                <a:sym typeface="Times New Roman"/>
              </a:rPr>
              <a:t>n</a:t>
            </a:r>
            <a:r>
              <a:rPr b="0" i="0" lang="en-US" sz="3200" u="none" cap="none" strike="noStrike">
                <a:solidFill>
                  <a:schemeClr val="dk1"/>
                </a:solidFill>
                <a:latin typeface="Times New Roman"/>
                <a:ea typeface="Times New Roman"/>
                <a:cs typeface="Times New Roman"/>
                <a:sym typeface="Times New Roman"/>
              </a:rPr>
              <a:t>, v</a:t>
            </a:r>
            <a:r>
              <a:rPr b="0" i="0" lang="en-US" sz="1800" u="none" cap="none" strike="noStrike">
                <a:solidFill>
                  <a:schemeClr val="dk1"/>
                </a:solidFill>
                <a:latin typeface="Times New Roman"/>
                <a:ea typeface="Times New Roman"/>
                <a:cs typeface="Times New Roman"/>
                <a:sym typeface="Times New Roman"/>
              </a:rPr>
              <a:t>q</a:t>
            </a:r>
            <a:r>
              <a:rPr b="0" i="0" lang="en-US" sz="3200" u="none" cap="none" strike="noStrike">
                <a:solidFill>
                  <a:schemeClr val="dk1"/>
                </a:solidFill>
                <a:latin typeface="Times New Roman"/>
                <a:ea typeface="Times New Roman"/>
                <a:cs typeface="Times New Roman"/>
                <a:sym typeface="Times New Roman"/>
              </a:rPr>
              <a:t>) are edges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in an undirected graph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The </a:t>
            </a:r>
            <a:r>
              <a:rPr b="0" i="0" lang="en-US" sz="3200" u="none" cap="none" strike="noStrike">
                <a:solidFill>
                  <a:srgbClr val="CC3300"/>
                </a:solidFill>
                <a:latin typeface="Times New Roman"/>
                <a:ea typeface="Times New Roman"/>
                <a:cs typeface="Times New Roman"/>
                <a:sym typeface="Times New Roman"/>
              </a:rPr>
              <a:t>length of a path</a:t>
            </a:r>
            <a:r>
              <a:rPr b="0" i="0" lang="en-US" sz="3200" u="none" cap="none" strike="noStrike">
                <a:solidFill>
                  <a:schemeClr val="dk1"/>
                </a:solidFill>
                <a:latin typeface="Times New Roman"/>
                <a:ea typeface="Times New Roman"/>
                <a:cs typeface="Times New Roman"/>
                <a:sym typeface="Times New Roman"/>
              </a:rPr>
              <a:t> is the number of edges on it</a:t>
            </a:r>
            <a:endParaRPr b="0" i="0" sz="1400" u="none" cap="none" strike="noStrike">
              <a:solidFill>
                <a:srgbClr val="000000"/>
              </a:solidFill>
              <a:latin typeface="Arial"/>
              <a:ea typeface="Arial"/>
              <a:cs typeface="Arial"/>
              <a:sym typeface="Arial"/>
            </a:endParaRPr>
          </a:p>
        </p:txBody>
      </p:sp>
      <p:sp>
        <p:nvSpPr>
          <p:cNvPr id="418" name="Google Shape;418;p56"/>
          <p:cNvSpPr txBox="1"/>
          <p:nvPr>
            <p:ph idx="4294967295" type="title"/>
          </p:nvPr>
        </p:nvSpPr>
        <p:spPr>
          <a:xfrm>
            <a:off x="354012" y="30638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Subgraph and Path</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Prim’s algorithm</a:t>
            </a:r>
            <a:endParaRPr/>
          </a:p>
        </p:txBody>
      </p:sp>
      <p:pic>
        <p:nvPicPr>
          <p:cNvPr id="980" name="Google Shape;980;p110"/>
          <p:cNvPicPr preferRelativeResize="0"/>
          <p:nvPr/>
        </p:nvPicPr>
        <p:blipFill rotWithShape="1">
          <a:blip r:embed="rId3">
            <a:alphaModFix/>
          </a:blip>
          <a:srcRect b="0" l="0" r="0" t="0"/>
          <a:stretch/>
        </p:blipFill>
        <p:spPr>
          <a:xfrm>
            <a:off x="1604962" y="2770187"/>
            <a:ext cx="6896100" cy="351631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11"/>
          <p:cNvSpPr txBox="1"/>
          <p:nvPr>
            <p:ph type="title"/>
          </p:nvPr>
        </p:nvSpPr>
        <p:spPr>
          <a:xfrm>
            <a:off x="457200" y="203200"/>
            <a:ext cx="8229600" cy="93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Kruskal’s Algorithm</a:t>
            </a:r>
            <a:endParaRPr/>
          </a:p>
        </p:txBody>
      </p:sp>
      <p:sp>
        <p:nvSpPr>
          <p:cNvPr id="986" name="Google Shape;986;p111"/>
          <p:cNvSpPr txBox="1"/>
          <p:nvPr/>
        </p:nvSpPr>
        <p:spPr>
          <a:xfrm>
            <a:off x="428625" y="1285875"/>
            <a:ext cx="8215312"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Algorithm</a:t>
            </a:r>
            <a:r>
              <a:rPr b="0" i="0" lang="en-US" sz="1800" u="none">
                <a:solidFill>
                  <a:schemeClr val="dk1"/>
                </a:solidFill>
                <a:latin typeface="Arial"/>
                <a:ea typeface="Arial"/>
                <a:cs typeface="Arial"/>
                <a:sym typeface="Arial"/>
              </a:rPr>
              <a:t> (G: weighted connected graph with n vertices) </a:t>
            </a:r>
            <a:r>
              <a:rPr b="1"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T = ø</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While t has less than n-1 edges and ( E ≠ 0 ) do</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Choose an edge (v, w) from E of lowest cost;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Delete v, w from 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If (v, w) does not create a cycle in T , then add (v, w) to 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Else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Discard (v, w);</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id="992" name="Google Shape;992;p112"/>
          <p:cNvPicPr preferRelativeResize="0"/>
          <p:nvPr/>
        </p:nvPicPr>
        <p:blipFill rotWithShape="1">
          <a:blip r:embed="rId3">
            <a:alphaModFix/>
          </a:blip>
          <a:srcRect b="0" l="0" r="0" t="0"/>
          <a:stretch/>
        </p:blipFill>
        <p:spPr>
          <a:xfrm>
            <a:off x="3519487" y="1828800"/>
            <a:ext cx="2105025" cy="317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57"/>
          <p:cNvGrpSpPr/>
          <p:nvPr/>
        </p:nvGrpSpPr>
        <p:grpSpPr>
          <a:xfrm>
            <a:off x="2193925" y="1905000"/>
            <a:ext cx="6286500" cy="1981200"/>
            <a:chOff x="828" y="564"/>
            <a:chExt cx="3960" cy="1248"/>
          </a:xfrm>
        </p:grpSpPr>
        <p:sp>
          <p:nvSpPr>
            <p:cNvPr id="424" name="Google Shape;424;p57"/>
            <p:cNvSpPr/>
            <p:nvPr/>
          </p:nvSpPr>
          <p:spPr>
            <a:xfrm>
              <a:off x="828" y="564"/>
              <a:ext cx="347"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grpSp>
          <p:nvGrpSpPr>
            <p:cNvPr id="425" name="Google Shape;425;p57"/>
            <p:cNvGrpSpPr/>
            <p:nvPr/>
          </p:nvGrpSpPr>
          <p:grpSpPr>
            <a:xfrm>
              <a:off x="1422" y="564"/>
              <a:ext cx="941" cy="816"/>
              <a:chOff x="1008" y="720"/>
              <a:chExt cx="912" cy="816"/>
            </a:xfrm>
          </p:grpSpPr>
          <p:sp>
            <p:nvSpPr>
              <p:cNvPr id="426" name="Google Shape;426;p57"/>
              <p:cNvSpPr/>
              <p:nvPr/>
            </p:nvSpPr>
            <p:spPr>
              <a:xfrm>
                <a:off x="1296" y="720"/>
                <a:ext cx="33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427" name="Google Shape;427;p57"/>
              <p:cNvSpPr/>
              <p:nvPr/>
            </p:nvSpPr>
            <p:spPr>
              <a:xfrm>
                <a:off x="1008" y="1200"/>
                <a:ext cx="33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428" name="Google Shape;428;p57"/>
              <p:cNvSpPr/>
              <p:nvPr/>
            </p:nvSpPr>
            <p:spPr>
              <a:xfrm>
                <a:off x="1584" y="1200"/>
                <a:ext cx="33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429" name="Google Shape;429;p57"/>
              <p:cNvCxnSpPr/>
              <p:nvPr/>
            </p:nvCxnSpPr>
            <p:spPr>
              <a:xfrm flipH="1">
                <a:off x="1200" y="1008"/>
                <a:ext cx="144" cy="192"/>
              </a:xfrm>
              <a:prstGeom prst="straightConnector1">
                <a:avLst/>
              </a:prstGeom>
              <a:noFill/>
              <a:ln cap="flat" cmpd="sng" w="9525">
                <a:solidFill>
                  <a:schemeClr val="dk1"/>
                </a:solidFill>
                <a:prstDash val="solid"/>
                <a:miter lim="800000"/>
                <a:headEnd len="sm" w="sm" type="none"/>
                <a:tailEnd len="sm" w="sm" type="none"/>
              </a:ln>
            </p:spPr>
          </p:cxnSp>
          <p:cxnSp>
            <p:nvCxnSpPr>
              <p:cNvPr id="430" name="Google Shape;430;p57"/>
              <p:cNvCxnSpPr/>
              <p:nvPr/>
            </p:nvCxnSpPr>
            <p:spPr>
              <a:xfrm>
                <a:off x="1584" y="1008"/>
                <a:ext cx="96" cy="192"/>
              </a:xfrm>
              <a:prstGeom prst="straightConnector1">
                <a:avLst/>
              </a:prstGeom>
              <a:noFill/>
              <a:ln cap="flat" cmpd="sng" w="9525">
                <a:solidFill>
                  <a:schemeClr val="dk1"/>
                </a:solidFill>
                <a:prstDash val="solid"/>
                <a:miter lim="800000"/>
                <a:headEnd len="sm" w="sm" type="none"/>
                <a:tailEnd len="sm" w="sm" type="none"/>
              </a:ln>
            </p:spPr>
          </p:cxnSp>
        </p:grpSp>
        <p:sp>
          <p:nvSpPr>
            <p:cNvPr id="431" name="Google Shape;431;p57"/>
            <p:cNvSpPr/>
            <p:nvPr/>
          </p:nvSpPr>
          <p:spPr>
            <a:xfrm>
              <a:off x="2858" y="1044"/>
              <a:ext cx="34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432" name="Google Shape;432;p57"/>
            <p:cNvSpPr/>
            <p:nvPr/>
          </p:nvSpPr>
          <p:spPr>
            <a:xfrm>
              <a:off x="2561" y="564"/>
              <a:ext cx="34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433" name="Google Shape;433;p57"/>
            <p:cNvSpPr/>
            <p:nvPr/>
          </p:nvSpPr>
          <p:spPr>
            <a:xfrm>
              <a:off x="3155" y="564"/>
              <a:ext cx="34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434" name="Google Shape;434;p57"/>
            <p:cNvCxnSpPr/>
            <p:nvPr/>
          </p:nvCxnSpPr>
          <p:spPr>
            <a:xfrm rot="10800000">
              <a:off x="2759" y="900"/>
              <a:ext cx="148" cy="192"/>
            </a:xfrm>
            <a:prstGeom prst="straightConnector1">
              <a:avLst/>
            </a:prstGeom>
            <a:noFill/>
            <a:ln cap="flat" cmpd="sng" w="9525">
              <a:solidFill>
                <a:schemeClr val="dk1"/>
              </a:solidFill>
              <a:prstDash val="solid"/>
              <a:miter lim="800000"/>
              <a:headEnd len="sm" w="sm" type="none"/>
              <a:tailEnd len="sm" w="sm" type="none"/>
            </a:ln>
          </p:spPr>
        </p:cxnSp>
        <p:cxnSp>
          <p:nvCxnSpPr>
            <p:cNvPr id="435" name="Google Shape;435;p57"/>
            <p:cNvCxnSpPr/>
            <p:nvPr/>
          </p:nvCxnSpPr>
          <p:spPr>
            <a:xfrm flipH="1" rot="10800000">
              <a:off x="3155" y="900"/>
              <a:ext cx="99" cy="192"/>
            </a:xfrm>
            <a:prstGeom prst="straightConnector1">
              <a:avLst/>
            </a:prstGeom>
            <a:noFill/>
            <a:ln cap="flat" cmpd="sng" w="9525">
              <a:solidFill>
                <a:schemeClr val="dk1"/>
              </a:solidFill>
              <a:prstDash val="solid"/>
              <a:miter lim="800000"/>
              <a:headEnd len="sm" w="sm" type="none"/>
              <a:tailEnd len="sm" w="sm" type="none"/>
            </a:ln>
          </p:spPr>
        </p:cxnSp>
        <p:sp>
          <p:nvSpPr>
            <p:cNvPr id="436" name="Google Shape;436;p57"/>
            <p:cNvSpPr/>
            <p:nvPr/>
          </p:nvSpPr>
          <p:spPr>
            <a:xfrm>
              <a:off x="4145" y="564"/>
              <a:ext cx="34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437" name="Google Shape;437;p57"/>
            <p:cNvSpPr/>
            <p:nvPr/>
          </p:nvSpPr>
          <p:spPr>
            <a:xfrm>
              <a:off x="3848" y="1044"/>
              <a:ext cx="34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438" name="Google Shape;438;p57"/>
            <p:cNvSpPr/>
            <p:nvPr/>
          </p:nvSpPr>
          <p:spPr>
            <a:xfrm>
              <a:off x="4442" y="1044"/>
              <a:ext cx="34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439" name="Google Shape;439;p57"/>
            <p:cNvSpPr/>
            <p:nvPr/>
          </p:nvSpPr>
          <p:spPr>
            <a:xfrm>
              <a:off x="4145" y="1476"/>
              <a:ext cx="346"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440" name="Google Shape;440;p57"/>
            <p:cNvCxnSpPr/>
            <p:nvPr/>
          </p:nvCxnSpPr>
          <p:spPr>
            <a:xfrm>
              <a:off x="4194" y="1188"/>
              <a:ext cx="248" cy="0"/>
            </a:xfrm>
            <a:prstGeom prst="straightConnector1">
              <a:avLst/>
            </a:prstGeom>
            <a:noFill/>
            <a:ln cap="flat" cmpd="sng" w="9525">
              <a:solidFill>
                <a:schemeClr val="dk1"/>
              </a:solidFill>
              <a:prstDash val="solid"/>
              <a:miter lim="800000"/>
              <a:headEnd len="sm" w="sm" type="none"/>
              <a:tailEnd len="sm" w="sm" type="none"/>
            </a:ln>
          </p:spPr>
        </p:cxnSp>
        <p:cxnSp>
          <p:nvCxnSpPr>
            <p:cNvPr id="441" name="Google Shape;441;p57"/>
            <p:cNvCxnSpPr/>
            <p:nvPr/>
          </p:nvCxnSpPr>
          <p:spPr>
            <a:xfrm>
              <a:off x="4305" y="900"/>
              <a:ext cx="0" cy="576"/>
            </a:xfrm>
            <a:prstGeom prst="straightConnector1">
              <a:avLst/>
            </a:prstGeom>
            <a:noFill/>
            <a:ln cap="flat" cmpd="sng" w="9525">
              <a:solidFill>
                <a:schemeClr val="dk1"/>
              </a:solidFill>
              <a:prstDash val="solid"/>
              <a:miter lim="800000"/>
              <a:headEnd len="sm" w="sm" type="none"/>
              <a:tailEnd len="sm" w="sm" type="none"/>
            </a:ln>
          </p:spPr>
        </p:cxnSp>
        <p:cxnSp>
          <p:nvCxnSpPr>
            <p:cNvPr id="442" name="Google Shape;442;p57"/>
            <p:cNvCxnSpPr/>
            <p:nvPr/>
          </p:nvCxnSpPr>
          <p:spPr>
            <a:xfrm flipH="1">
              <a:off x="4454" y="1368"/>
              <a:ext cx="99" cy="168"/>
            </a:xfrm>
            <a:prstGeom prst="straightConnector1">
              <a:avLst/>
            </a:prstGeom>
            <a:noFill/>
            <a:ln cap="flat" cmpd="sng" w="9525">
              <a:solidFill>
                <a:schemeClr val="dk1"/>
              </a:solidFill>
              <a:prstDash val="solid"/>
              <a:miter lim="800000"/>
              <a:headEnd len="sm" w="sm" type="none"/>
              <a:tailEnd len="sm" w="sm" type="none"/>
            </a:ln>
          </p:spPr>
        </p:cxnSp>
      </p:grpSp>
      <p:sp>
        <p:nvSpPr>
          <p:cNvPr id="443" name="Google Shape;443;p57"/>
          <p:cNvSpPr txBox="1"/>
          <p:nvPr/>
        </p:nvSpPr>
        <p:spPr>
          <a:xfrm>
            <a:off x="2093912" y="3775075"/>
            <a:ext cx="59943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(i)                    (ii)                       (iii)                          (iv)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Some of the subgraph of G</a:t>
            </a:r>
            <a:r>
              <a:rPr b="0" baseline="-25000"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444" name="Google Shape;444;p57"/>
          <p:cNvSpPr/>
          <p:nvPr/>
        </p:nvSpPr>
        <p:spPr>
          <a:xfrm>
            <a:off x="969962" y="179705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445" name="Google Shape;445;p57"/>
          <p:cNvSpPr/>
          <p:nvPr/>
        </p:nvSpPr>
        <p:spPr>
          <a:xfrm>
            <a:off x="284162" y="255905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446" name="Google Shape;446;p57"/>
          <p:cNvSpPr/>
          <p:nvPr/>
        </p:nvSpPr>
        <p:spPr>
          <a:xfrm>
            <a:off x="1655762" y="255905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447" name="Google Shape;447;p57"/>
          <p:cNvSpPr/>
          <p:nvPr/>
        </p:nvSpPr>
        <p:spPr>
          <a:xfrm>
            <a:off x="969962" y="316865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448" name="Google Shape;448;p57"/>
          <p:cNvCxnSpPr/>
          <p:nvPr/>
        </p:nvCxnSpPr>
        <p:spPr>
          <a:xfrm>
            <a:off x="1192212" y="2247900"/>
            <a:ext cx="0" cy="914400"/>
          </a:xfrm>
          <a:prstGeom prst="straightConnector1">
            <a:avLst/>
          </a:prstGeom>
          <a:noFill/>
          <a:ln cap="flat" cmpd="sng" w="12700">
            <a:solidFill>
              <a:schemeClr val="dk2"/>
            </a:solidFill>
            <a:prstDash val="solid"/>
            <a:miter lim="800000"/>
            <a:headEnd len="sm" w="sm" type="none"/>
            <a:tailEnd len="sm" w="sm" type="none"/>
          </a:ln>
        </p:spPr>
      </p:cxnSp>
      <p:cxnSp>
        <p:nvCxnSpPr>
          <p:cNvPr id="449" name="Google Shape;449;p57"/>
          <p:cNvCxnSpPr/>
          <p:nvPr/>
        </p:nvCxnSpPr>
        <p:spPr>
          <a:xfrm>
            <a:off x="735012" y="2781300"/>
            <a:ext cx="914400" cy="0"/>
          </a:xfrm>
          <a:prstGeom prst="straightConnector1">
            <a:avLst/>
          </a:prstGeom>
          <a:noFill/>
          <a:ln cap="flat" cmpd="sng" w="12700">
            <a:solidFill>
              <a:schemeClr val="dk2"/>
            </a:solidFill>
            <a:prstDash val="solid"/>
            <a:miter lim="800000"/>
            <a:headEnd len="sm" w="sm" type="none"/>
            <a:tailEnd len="sm" w="sm" type="none"/>
          </a:ln>
        </p:spPr>
      </p:cxnSp>
      <p:cxnSp>
        <p:nvCxnSpPr>
          <p:cNvPr id="450" name="Google Shape;450;p57"/>
          <p:cNvCxnSpPr/>
          <p:nvPr/>
        </p:nvCxnSpPr>
        <p:spPr>
          <a:xfrm flipH="1">
            <a:off x="623874" y="2171700"/>
            <a:ext cx="408000" cy="435000"/>
          </a:xfrm>
          <a:prstGeom prst="straightConnector1">
            <a:avLst/>
          </a:prstGeom>
          <a:noFill/>
          <a:ln cap="flat" cmpd="sng" w="12700">
            <a:solidFill>
              <a:schemeClr val="dk2"/>
            </a:solidFill>
            <a:prstDash val="solid"/>
            <a:miter lim="800000"/>
            <a:headEnd len="sm" w="sm" type="none"/>
            <a:tailEnd len="sm" w="sm" type="none"/>
          </a:ln>
        </p:spPr>
      </p:cxnSp>
      <p:cxnSp>
        <p:nvCxnSpPr>
          <p:cNvPr id="451" name="Google Shape;451;p57"/>
          <p:cNvCxnSpPr/>
          <p:nvPr/>
        </p:nvCxnSpPr>
        <p:spPr>
          <a:xfrm>
            <a:off x="1344612" y="2171700"/>
            <a:ext cx="422400" cy="435000"/>
          </a:xfrm>
          <a:prstGeom prst="straightConnector1">
            <a:avLst/>
          </a:prstGeom>
          <a:noFill/>
          <a:ln cap="flat" cmpd="sng" w="12700">
            <a:solidFill>
              <a:schemeClr val="dk2"/>
            </a:solidFill>
            <a:prstDash val="solid"/>
            <a:miter lim="800000"/>
            <a:headEnd len="sm" w="sm" type="none"/>
            <a:tailEnd len="sm" w="sm" type="none"/>
          </a:ln>
        </p:spPr>
      </p:cxnSp>
      <p:cxnSp>
        <p:nvCxnSpPr>
          <p:cNvPr id="452" name="Google Shape;452;p57"/>
          <p:cNvCxnSpPr/>
          <p:nvPr/>
        </p:nvCxnSpPr>
        <p:spPr>
          <a:xfrm>
            <a:off x="609600" y="2987675"/>
            <a:ext cx="354000" cy="312600"/>
          </a:xfrm>
          <a:prstGeom prst="straightConnector1">
            <a:avLst/>
          </a:prstGeom>
          <a:noFill/>
          <a:ln cap="flat" cmpd="sng" w="12700">
            <a:solidFill>
              <a:schemeClr val="dk2"/>
            </a:solidFill>
            <a:prstDash val="solid"/>
            <a:miter lim="800000"/>
            <a:headEnd len="sm" w="sm" type="none"/>
            <a:tailEnd len="sm" w="sm" type="none"/>
          </a:ln>
        </p:spPr>
      </p:cxnSp>
      <p:cxnSp>
        <p:nvCxnSpPr>
          <p:cNvPr id="453" name="Google Shape;453;p57"/>
          <p:cNvCxnSpPr/>
          <p:nvPr/>
        </p:nvCxnSpPr>
        <p:spPr>
          <a:xfrm flipH="1">
            <a:off x="1398612" y="2960687"/>
            <a:ext cx="327000" cy="339600"/>
          </a:xfrm>
          <a:prstGeom prst="straightConnector1">
            <a:avLst/>
          </a:prstGeom>
          <a:noFill/>
          <a:ln cap="flat" cmpd="sng" w="12700">
            <a:solidFill>
              <a:schemeClr val="dk2"/>
            </a:solidFill>
            <a:prstDash val="solid"/>
            <a:miter lim="800000"/>
            <a:headEnd len="sm" w="sm" type="none"/>
            <a:tailEnd len="sm" w="sm" type="none"/>
          </a:ln>
        </p:spPr>
      </p:cxnSp>
      <p:sp>
        <p:nvSpPr>
          <p:cNvPr id="454" name="Google Shape;454;p57"/>
          <p:cNvSpPr txBox="1"/>
          <p:nvPr/>
        </p:nvSpPr>
        <p:spPr>
          <a:xfrm>
            <a:off x="896937" y="3813175"/>
            <a:ext cx="555600" cy="5190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G</a:t>
            </a:r>
            <a:r>
              <a:rPr b="0" i="0" lang="en-US" sz="1800" u="none" cap="none" strike="noStrike">
                <a:solidFill>
                  <a:schemeClr val="dk2"/>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455" name="Google Shape;455;p57"/>
          <p:cNvSpPr txBox="1"/>
          <p:nvPr>
            <p:ph idx="4294967295" type="title"/>
          </p:nvPr>
        </p:nvSpPr>
        <p:spPr>
          <a:xfrm>
            <a:off x="315812" y="184250"/>
            <a:ext cx="77724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lang="en-US" sz="2400">
                <a:solidFill>
                  <a:schemeClr val="dk1"/>
                </a:solidFill>
              </a:rPr>
              <a:t>Examples:::Subgraph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8"/>
          <p:cNvSpPr txBox="1"/>
          <p:nvPr/>
        </p:nvSpPr>
        <p:spPr>
          <a:xfrm>
            <a:off x="2797175" y="5478462"/>
            <a:ext cx="5918100" cy="615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                    (ii)                       (iii)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imes New Roman"/>
              <a:buNone/>
            </a:pPr>
            <a:r>
              <a:t/>
            </a:r>
            <a:endParaRPr b="0" i="0" sz="1400" u="none" cap="none" strike="noStrike">
              <a:solidFill>
                <a:srgbClr val="000000"/>
              </a:solidFill>
              <a:latin typeface="Arial"/>
              <a:ea typeface="Arial"/>
              <a:cs typeface="Arial"/>
              <a:sym typeface="Arial"/>
            </a:endParaRPr>
          </a:p>
        </p:txBody>
      </p:sp>
      <p:sp>
        <p:nvSpPr>
          <p:cNvPr id="461" name="Google Shape;461;p58"/>
          <p:cNvSpPr/>
          <p:nvPr/>
        </p:nvSpPr>
        <p:spPr>
          <a:xfrm>
            <a:off x="1419225" y="3487737"/>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462" name="Google Shape;462;p58"/>
          <p:cNvSpPr/>
          <p:nvPr/>
        </p:nvSpPr>
        <p:spPr>
          <a:xfrm>
            <a:off x="1417637" y="4591050"/>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463" name="Google Shape;463;p58"/>
          <p:cNvSpPr/>
          <p:nvPr/>
        </p:nvSpPr>
        <p:spPr>
          <a:xfrm>
            <a:off x="1433512" y="5610225"/>
            <a:ext cx="444600" cy="444600"/>
          </a:xfrm>
          <a:prstGeom prst="ellipse">
            <a:avLst/>
          </a:prstGeom>
          <a:solidFill>
            <a:schemeClr val="lt1"/>
          </a:solidFill>
          <a:ln cap="flat" cmpd="sng" w="12700">
            <a:solidFill>
              <a:schemeClr val="dk2"/>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464" name="Google Shape;464;p58"/>
          <p:cNvCxnSpPr/>
          <p:nvPr/>
        </p:nvCxnSpPr>
        <p:spPr>
          <a:xfrm>
            <a:off x="1655762" y="5046662"/>
            <a:ext cx="0" cy="558900"/>
          </a:xfrm>
          <a:prstGeom prst="straightConnector1">
            <a:avLst/>
          </a:prstGeom>
          <a:noFill/>
          <a:ln cap="flat" cmpd="sng" w="12700">
            <a:solidFill>
              <a:schemeClr val="dk2"/>
            </a:solidFill>
            <a:prstDash val="solid"/>
            <a:miter lim="800000"/>
            <a:headEnd len="sm" w="sm" type="none"/>
            <a:tailEnd len="med" w="med" type="stealth"/>
          </a:ln>
        </p:spPr>
      </p:cxnSp>
      <p:cxnSp>
        <p:nvCxnSpPr>
          <p:cNvPr id="465" name="Google Shape;465;p58"/>
          <p:cNvCxnSpPr/>
          <p:nvPr/>
        </p:nvCxnSpPr>
        <p:spPr>
          <a:xfrm rot="10800000">
            <a:off x="1833562" y="3876800"/>
            <a:ext cx="0" cy="720600"/>
          </a:xfrm>
          <a:prstGeom prst="straightConnector1">
            <a:avLst/>
          </a:prstGeom>
          <a:noFill/>
          <a:ln cap="flat" cmpd="sng" w="12700">
            <a:solidFill>
              <a:schemeClr val="dk2"/>
            </a:solidFill>
            <a:prstDash val="solid"/>
            <a:miter lim="800000"/>
            <a:headEnd len="sm" w="sm" type="none"/>
            <a:tailEnd len="med" w="med" type="stealth"/>
          </a:ln>
        </p:spPr>
      </p:cxnSp>
      <p:cxnSp>
        <p:nvCxnSpPr>
          <p:cNvPr id="466" name="Google Shape;466;p58"/>
          <p:cNvCxnSpPr/>
          <p:nvPr/>
        </p:nvCxnSpPr>
        <p:spPr>
          <a:xfrm>
            <a:off x="1465262" y="3903662"/>
            <a:ext cx="0" cy="735000"/>
          </a:xfrm>
          <a:prstGeom prst="straightConnector1">
            <a:avLst/>
          </a:prstGeom>
          <a:noFill/>
          <a:ln cap="flat" cmpd="sng" w="12700">
            <a:solidFill>
              <a:schemeClr val="dk2"/>
            </a:solidFill>
            <a:prstDash val="solid"/>
            <a:miter lim="800000"/>
            <a:headEnd len="sm" w="sm" type="none"/>
            <a:tailEnd len="med" w="med" type="stealth"/>
          </a:ln>
        </p:spPr>
      </p:cxnSp>
      <p:sp>
        <p:nvSpPr>
          <p:cNvPr id="467" name="Google Shape;467;p58"/>
          <p:cNvSpPr txBox="1"/>
          <p:nvPr/>
        </p:nvSpPr>
        <p:spPr>
          <a:xfrm>
            <a:off x="1330325" y="6329362"/>
            <a:ext cx="555600" cy="5241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800"/>
              <a:buFont typeface="Times New Roman"/>
              <a:buNone/>
            </a:pPr>
            <a:r>
              <a:rPr b="0" i="0" lang="en-US" sz="2800" u="none" cap="none" strike="noStrike">
                <a:solidFill>
                  <a:schemeClr val="dk2"/>
                </a:solidFill>
                <a:latin typeface="Times New Roman"/>
                <a:ea typeface="Times New Roman"/>
                <a:cs typeface="Times New Roman"/>
                <a:sym typeface="Times New Roman"/>
              </a:rPr>
              <a:t>G</a:t>
            </a:r>
            <a:r>
              <a:rPr b="0" i="0" lang="en-US" sz="1800" u="none" cap="none" strike="noStrike">
                <a:solidFill>
                  <a:schemeClr val="dk2"/>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468" name="Google Shape;468;p58"/>
          <p:cNvSpPr txBox="1"/>
          <p:nvPr/>
        </p:nvSpPr>
        <p:spPr>
          <a:xfrm>
            <a:off x="1417625" y="1071575"/>
            <a:ext cx="6643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Examples:::Subgraph</a:t>
            </a:r>
            <a:endParaRPr b="0" i="0" sz="1400" u="none" cap="none" strike="noStrike">
              <a:solidFill>
                <a:srgbClr val="000000"/>
              </a:solidFill>
              <a:latin typeface="Arial"/>
              <a:ea typeface="Arial"/>
              <a:cs typeface="Arial"/>
              <a:sym typeface="Arial"/>
            </a:endParaRPr>
          </a:p>
        </p:txBody>
      </p:sp>
      <p:grpSp>
        <p:nvGrpSpPr>
          <p:cNvPr id="469" name="Google Shape;469;p58"/>
          <p:cNvGrpSpPr/>
          <p:nvPr/>
        </p:nvGrpSpPr>
        <p:grpSpPr>
          <a:xfrm>
            <a:off x="2922575" y="3175775"/>
            <a:ext cx="3695700" cy="2190750"/>
            <a:chOff x="924" y="2400"/>
            <a:chExt cx="2328" cy="1380"/>
          </a:xfrm>
        </p:grpSpPr>
        <p:sp>
          <p:nvSpPr>
            <p:cNvPr id="470" name="Google Shape;470;p58"/>
            <p:cNvSpPr/>
            <p:nvPr/>
          </p:nvSpPr>
          <p:spPr>
            <a:xfrm>
              <a:off x="924" y="2448"/>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grpSp>
          <p:nvGrpSpPr>
            <p:cNvPr id="471" name="Google Shape;471;p58"/>
            <p:cNvGrpSpPr/>
            <p:nvPr/>
          </p:nvGrpSpPr>
          <p:grpSpPr>
            <a:xfrm>
              <a:off x="1848" y="2436"/>
              <a:ext cx="348" cy="972"/>
              <a:chOff x="1692" y="2568"/>
              <a:chExt cx="348" cy="972"/>
            </a:xfrm>
          </p:grpSpPr>
          <p:sp>
            <p:nvSpPr>
              <p:cNvPr id="472" name="Google Shape;472;p58"/>
              <p:cNvSpPr/>
              <p:nvPr/>
            </p:nvSpPr>
            <p:spPr>
              <a:xfrm>
                <a:off x="1692" y="2568"/>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473" name="Google Shape;473;p58"/>
              <p:cNvSpPr/>
              <p:nvPr/>
            </p:nvSpPr>
            <p:spPr>
              <a:xfrm>
                <a:off x="1740" y="3240"/>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grpSp>
        <p:grpSp>
          <p:nvGrpSpPr>
            <p:cNvPr id="474" name="Google Shape;474;p58"/>
            <p:cNvGrpSpPr/>
            <p:nvPr/>
          </p:nvGrpSpPr>
          <p:grpSpPr>
            <a:xfrm>
              <a:off x="2952" y="2400"/>
              <a:ext cx="300" cy="1380"/>
              <a:chOff x="2940" y="2544"/>
              <a:chExt cx="300" cy="1380"/>
            </a:xfrm>
          </p:grpSpPr>
          <p:sp>
            <p:nvSpPr>
              <p:cNvPr id="475" name="Google Shape;475;p58"/>
              <p:cNvSpPr/>
              <p:nvPr/>
            </p:nvSpPr>
            <p:spPr>
              <a:xfrm>
                <a:off x="2940" y="2544"/>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476" name="Google Shape;476;p58"/>
              <p:cNvSpPr/>
              <p:nvPr/>
            </p:nvSpPr>
            <p:spPr>
              <a:xfrm>
                <a:off x="2940" y="3072"/>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477" name="Google Shape;477;p58"/>
              <p:cNvSpPr/>
              <p:nvPr/>
            </p:nvSpPr>
            <p:spPr>
              <a:xfrm>
                <a:off x="2940" y="3624"/>
                <a:ext cx="3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grpSp>
        <p:cxnSp>
          <p:nvCxnSpPr>
            <p:cNvPr id="478" name="Google Shape;478;p58"/>
            <p:cNvCxnSpPr/>
            <p:nvPr/>
          </p:nvCxnSpPr>
          <p:spPr>
            <a:xfrm>
              <a:off x="2016" y="2772"/>
              <a:ext cx="0" cy="300"/>
            </a:xfrm>
            <a:prstGeom prst="straightConnector1">
              <a:avLst/>
            </a:prstGeom>
            <a:noFill/>
            <a:ln cap="flat" cmpd="sng" w="9525">
              <a:solidFill>
                <a:schemeClr val="dk1"/>
              </a:solidFill>
              <a:prstDash val="solid"/>
              <a:miter lim="800000"/>
              <a:headEnd len="sm" w="sm" type="none"/>
              <a:tailEnd len="med" w="med" type="triangle"/>
            </a:ln>
          </p:spPr>
        </p:cxnSp>
        <p:cxnSp>
          <p:nvCxnSpPr>
            <p:cNvPr id="479" name="Google Shape;479;p58"/>
            <p:cNvCxnSpPr/>
            <p:nvPr/>
          </p:nvCxnSpPr>
          <p:spPr>
            <a:xfrm>
              <a:off x="3132" y="2736"/>
              <a:ext cx="0" cy="300"/>
            </a:xfrm>
            <a:prstGeom prst="straightConnector1">
              <a:avLst/>
            </a:prstGeom>
            <a:noFill/>
            <a:ln cap="flat" cmpd="sng" w="9525">
              <a:solidFill>
                <a:schemeClr val="dk1"/>
              </a:solidFill>
              <a:prstDash val="solid"/>
              <a:miter lim="800000"/>
              <a:headEnd len="sm" w="sm" type="none"/>
              <a:tailEnd len="med" w="med" type="triangle"/>
            </a:ln>
          </p:spPr>
        </p:cxnSp>
        <p:cxnSp>
          <p:nvCxnSpPr>
            <p:cNvPr id="480" name="Google Shape;480;p58"/>
            <p:cNvCxnSpPr/>
            <p:nvPr/>
          </p:nvCxnSpPr>
          <p:spPr>
            <a:xfrm>
              <a:off x="3132" y="3264"/>
              <a:ext cx="0" cy="300"/>
            </a:xfrm>
            <a:prstGeom prst="straightConnector1">
              <a:avLst/>
            </a:prstGeom>
            <a:noFill/>
            <a:ln cap="flat" cmpd="sng" w="9525">
              <a:solidFill>
                <a:schemeClr val="dk1"/>
              </a:solidFill>
              <a:prstDash val="solid"/>
              <a:miter lim="800000"/>
              <a:headEnd len="sm" w="sm"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9"/>
          <p:cNvSpPr txBox="1"/>
          <p:nvPr/>
        </p:nvSpPr>
        <p:spPr>
          <a:xfrm>
            <a:off x="800100" y="1381125"/>
            <a:ext cx="77010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a:t>
            </a:r>
            <a:r>
              <a:rPr b="0" i="0" lang="en-US" sz="3200" u="none" cap="none" strike="noStrike">
                <a:solidFill>
                  <a:srgbClr val="CC3300"/>
                </a:solidFill>
                <a:latin typeface="Times New Roman"/>
                <a:ea typeface="Times New Roman"/>
                <a:cs typeface="Times New Roman"/>
                <a:sym typeface="Times New Roman"/>
              </a:rPr>
              <a:t>simple path</a:t>
            </a:r>
            <a:r>
              <a:rPr b="0" i="0" lang="en-US" sz="3200" u="none" cap="none" strike="noStrike">
                <a:solidFill>
                  <a:schemeClr val="dk1"/>
                </a:solidFill>
                <a:latin typeface="Times New Roman"/>
                <a:ea typeface="Times New Roman"/>
                <a:cs typeface="Times New Roman"/>
                <a:sym typeface="Times New Roman"/>
              </a:rPr>
              <a:t> is a path in which all vertices, except possibly the first and the last, are distinct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chemeClr val="accent1"/>
              </a:buClr>
              <a:buSzPts val="2240"/>
              <a:buFont typeface="Arial"/>
              <a:buChar char="●"/>
            </a:pPr>
            <a:r>
              <a:rPr b="0" i="0" lang="en-US" sz="3200" u="none" cap="none" strike="noStrike">
                <a:solidFill>
                  <a:schemeClr val="dk1"/>
                </a:solidFill>
                <a:latin typeface="Times New Roman"/>
                <a:ea typeface="Times New Roman"/>
                <a:cs typeface="Times New Roman"/>
                <a:sym typeface="Times New Roman"/>
              </a:rPr>
              <a:t>A </a:t>
            </a:r>
            <a:r>
              <a:rPr b="0" i="0" lang="en-US" sz="3200" u="none" cap="none" strike="noStrike">
                <a:solidFill>
                  <a:srgbClr val="CC3300"/>
                </a:solidFill>
                <a:latin typeface="Times New Roman"/>
                <a:ea typeface="Times New Roman"/>
                <a:cs typeface="Times New Roman"/>
                <a:sym typeface="Times New Roman"/>
              </a:rPr>
              <a:t>cycle</a:t>
            </a:r>
            <a:r>
              <a:rPr b="0" i="0" lang="en-US" sz="3200" u="none" cap="none" strike="noStrike">
                <a:solidFill>
                  <a:schemeClr val="dk1"/>
                </a:solidFill>
                <a:latin typeface="Times New Roman"/>
                <a:ea typeface="Times New Roman"/>
                <a:cs typeface="Times New Roman"/>
                <a:sym typeface="Times New Roman"/>
              </a:rPr>
              <a:t> is a simple path in which the first and the last vertices are the same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64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txBox="1"/>
          <p:nvPr>
            <p:ph idx="4294967295" type="title"/>
          </p:nvPr>
        </p:nvSpPr>
        <p:spPr>
          <a:xfrm>
            <a:off x="354012" y="30638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Simple Path and Cycle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