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9144000"/>
  <p:notesSz cx="6858000" cy="9144000"/>
  <p:embeddedFontLst>
    <p:embeddedFont>
      <p:font typeface="Archivo Narrow"/>
      <p:regular r:id="rId60"/>
      <p:bold r:id="rId61"/>
      <p:italic r:id="rId62"/>
      <p:boldItalic r:id="rId63"/>
    </p:embeddedFont>
    <p:embeddedFont>
      <p:font typeface="Lato"/>
      <p:regular r:id="rId64"/>
      <p:bold r:id="rId65"/>
      <p:italic r:id="rId66"/>
      <p:boldItalic r:id="rId67"/>
    </p:embeddedFont>
    <p:embeddedFont>
      <p:font typeface="Helvetica Neue"/>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2" roundtripDataSignature="AMtx7mifVgT44f+f2Gd7crUQ/FAxvgLu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customschemas.google.com/relationships/presentationmetadata" Target="meta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HelveticaNeue-boldItalic.fntdata"/><Relationship Id="rId70" Type="http://schemas.openxmlformats.org/officeDocument/2006/relationships/font" Target="fonts/HelveticaNeue-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ArchivoNarrow-italic.fntdata"/><Relationship Id="rId61" Type="http://schemas.openxmlformats.org/officeDocument/2006/relationships/font" Target="fonts/ArchivoNarrow-bold.fntdata"/><Relationship Id="rId20" Type="http://schemas.openxmlformats.org/officeDocument/2006/relationships/slide" Target="slides/slide16.xml"/><Relationship Id="rId64" Type="http://schemas.openxmlformats.org/officeDocument/2006/relationships/font" Target="fonts/Lato-regular.fntdata"/><Relationship Id="rId63" Type="http://schemas.openxmlformats.org/officeDocument/2006/relationships/font" Target="fonts/ArchivoNarrow-boldItalic.fntdata"/><Relationship Id="rId22" Type="http://schemas.openxmlformats.org/officeDocument/2006/relationships/slide" Target="slides/slide18.xml"/><Relationship Id="rId66" Type="http://schemas.openxmlformats.org/officeDocument/2006/relationships/font" Target="fonts/Lato-italic.fntdata"/><Relationship Id="rId21" Type="http://schemas.openxmlformats.org/officeDocument/2006/relationships/slide" Target="slides/slide17.xml"/><Relationship Id="rId65" Type="http://schemas.openxmlformats.org/officeDocument/2006/relationships/font" Target="fonts/Lato-bold.fntdata"/><Relationship Id="rId24" Type="http://schemas.openxmlformats.org/officeDocument/2006/relationships/slide" Target="slides/slide20.xml"/><Relationship Id="rId68" Type="http://schemas.openxmlformats.org/officeDocument/2006/relationships/font" Target="fonts/HelveticaNeue-regular.fntdata"/><Relationship Id="rId23" Type="http://schemas.openxmlformats.org/officeDocument/2006/relationships/slide" Target="slides/slide19.xml"/><Relationship Id="rId67" Type="http://schemas.openxmlformats.org/officeDocument/2006/relationships/font" Target="fonts/Lato-boldItalic.fntdata"/><Relationship Id="rId60" Type="http://schemas.openxmlformats.org/officeDocument/2006/relationships/font" Target="fonts/ArchivoNarrow-regular.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HelveticaNeue-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8" name="Google Shape;168;p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6" name="Google Shape;176;p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3" name="Google Shape;183;p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9" name="Google Shape;189;p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4" name="Google Shape;194;p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1" name="Google Shape;201;p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8" name="Google Shape;238;p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9" name="Google Shape;289;p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2" name="Google Shape;322;p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9" name="Google Shape;329;p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6" name="Google Shape;336;p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3" name="Google Shape;343;p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9" name="Google Shape;349;p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5" name="Google Shape;355;p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6" name="Google Shape;406;p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4" name="Google Shape;444;p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0" name="Google Shape;450;p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8" name="Google Shape;468;p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3" name="Google Shape;473;p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9" name="Google Shape;479;p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1" name="Google Shape;121;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7" name="Google Shape;487;p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4" name="Google Shape;494;p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1" name="Google Shape;501;p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8" name="Google Shape;508;p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4" name="Google Shape;514;p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0" name="Google Shape;520;p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1" name="Google Shape;561;p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7" name="Google Shape;567;p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3" name="Google Shape;573;p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9" name="Google Shape;579;p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1" name="Google Shape;591;p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0" name="Google Shape;620;p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8" name="Google Shape;638;p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4" name="Google Shape;134;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6" name="Google Shape;646;p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4" name="Google Shape;654;p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8" name="Google Shape;668;p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5" name="Google Shape;675;p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5" name="Google Shape;155;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2" name="Google Shape;162;p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60"/>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6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6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4" name="Google Shape;14;p6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6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90" name="Shape 90"/>
        <p:cNvGrpSpPr/>
        <p:nvPr/>
      </p:nvGrpSpPr>
      <p:grpSpPr>
        <a:xfrm>
          <a:off x="0" y="0"/>
          <a:ext cx="0" cy="0"/>
          <a:chOff x="0" y="0"/>
          <a:chExt cx="0" cy="0"/>
        </a:xfrm>
      </p:grpSpPr>
      <p:sp>
        <p:nvSpPr>
          <p:cNvPr id="91" name="Google Shape;91;p68"/>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92" name="Google Shape;92;p6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6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5" name="Google Shape;95;p6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8" name="Shape 98"/>
        <p:cNvGrpSpPr/>
        <p:nvPr/>
      </p:nvGrpSpPr>
      <p:grpSpPr>
        <a:xfrm>
          <a:off x="0" y="0"/>
          <a:ext cx="0" cy="0"/>
          <a:chOff x="0" y="0"/>
          <a:chExt cx="0" cy="0"/>
        </a:xfrm>
      </p:grpSpPr>
      <p:sp>
        <p:nvSpPr>
          <p:cNvPr id="99" name="Google Shape;99;p69"/>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0" name="Google Shape;100;p69"/>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101" name="Google Shape;101;p6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6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6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6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6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0" name="Google Shape;20;p6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6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3" name="Google Shape;23;p6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6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6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0" name="Google Shape;30;p6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59"/>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59"/>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36" name="Google Shape;36;p5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59"/>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9"/>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9"/>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9"/>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41" name="Google Shape;41;p59"/>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42" name="Google Shape;42;p59"/>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43" name="Google Shape;43;p59"/>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6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6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9" name="Google Shape;49;p6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6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64"/>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5" name="Google Shape;55;p64"/>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6" name="Google Shape;56;p6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6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9" name="Google Shape;59;p6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62" name="Shape 62"/>
        <p:cNvGrpSpPr/>
        <p:nvPr/>
      </p:nvGrpSpPr>
      <p:grpSpPr>
        <a:xfrm>
          <a:off x="0" y="0"/>
          <a:ext cx="0" cy="0"/>
          <a:chOff x="0" y="0"/>
          <a:chExt cx="0" cy="0"/>
        </a:xfrm>
      </p:grpSpPr>
      <p:sp>
        <p:nvSpPr>
          <p:cNvPr id="63" name="Google Shape;63;p65"/>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p65"/>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65" name="Google Shape;65;p6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6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8" name="Google Shape;68;p6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71" name="Shape 71"/>
        <p:cNvGrpSpPr/>
        <p:nvPr/>
      </p:nvGrpSpPr>
      <p:grpSpPr>
        <a:xfrm>
          <a:off x="0" y="0"/>
          <a:ext cx="0" cy="0"/>
          <a:chOff x="0" y="0"/>
          <a:chExt cx="0" cy="0"/>
        </a:xfrm>
      </p:grpSpPr>
      <p:sp>
        <p:nvSpPr>
          <p:cNvPr id="72" name="Google Shape;72;p66"/>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3" name="Google Shape;73;p6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6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76" name="Google Shape;76;p6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9" name="Shape 79"/>
        <p:cNvGrpSpPr/>
        <p:nvPr/>
      </p:nvGrpSpPr>
      <p:grpSpPr>
        <a:xfrm>
          <a:off x="0" y="0"/>
          <a:ext cx="0" cy="0"/>
          <a:chOff x="0" y="0"/>
          <a:chExt cx="0" cy="0"/>
        </a:xfrm>
      </p:grpSpPr>
      <p:sp>
        <p:nvSpPr>
          <p:cNvPr id="80" name="Google Shape;80;p67"/>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7"/>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2" name="Google Shape;82;p67"/>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83" name="Google Shape;83;p67"/>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84" name="Google Shape;84;p6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6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7" name="Google Shape;87;p6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7" name="Google Shape;7;p5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5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6095" y="702116"/>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US"/>
              <a:t>Classification of data structures</a:t>
            </a:r>
            <a:endParaRPr/>
          </a:p>
        </p:txBody>
      </p:sp>
      <p:pic>
        <p:nvPicPr>
          <p:cNvPr id="112" name="Google Shape;112;p3"/>
          <p:cNvPicPr preferRelativeResize="0"/>
          <p:nvPr/>
        </p:nvPicPr>
        <p:blipFill rotWithShape="1">
          <a:blip r:embed="rId3">
            <a:alphaModFix/>
          </a:blip>
          <a:srcRect b="0" l="0" r="0" t="0"/>
          <a:stretch/>
        </p:blipFill>
        <p:spPr>
          <a:xfrm>
            <a:off x="579377" y="2149807"/>
            <a:ext cx="7770288" cy="41083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Binary trees</a:t>
            </a:r>
            <a:br>
              <a:rPr lang="en-US">
                <a:solidFill>
                  <a:srgbClr val="C00000"/>
                </a:solidFill>
                <a:latin typeface="Times New Roman"/>
                <a:ea typeface="Times New Roman"/>
                <a:cs typeface="Times New Roman"/>
                <a:sym typeface="Times New Roman"/>
              </a:rPr>
            </a:br>
            <a:endParaRPr>
              <a:solidFill>
                <a:srgbClr val="C00000"/>
              </a:solidFill>
              <a:latin typeface="Times New Roman"/>
              <a:ea typeface="Times New Roman"/>
              <a:cs typeface="Times New Roman"/>
              <a:sym typeface="Times New Roman"/>
            </a:endParaRPr>
          </a:p>
        </p:txBody>
      </p:sp>
      <p:sp>
        <p:nvSpPr>
          <p:cNvPr id="171" name="Google Shape;171;p1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In computer science, a binary tree is a tree data structure in which each node has at the most two children, which are referred to as the left child and the right child</a:t>
            </a:r>
            <a:endParaRPr/>
          </a:p>
        </p:txBody>
      </p:sp>
      <p:pic>
        <p:nvPicPr>
          <p:cNvPr id="172" name="Google Shape;172;p12"/>
          <p:cNvPicPr preferRelativeResize="0"/>
          <p:nvPr/>
        </p:nvPicPr>
        <p:blipFill rotWithShape="1">
          <a:blip r:embed="rId3">
            <a:alphaModFix/>
          </a:blip>
          <a:srcRect b="0" l="0" r="0" t="0"/>
          <a:stretch/>
        </p:blipFill>
        <p:spPr>
          <a:xfrm>
            <a:off x="4157220" y="2743200"/>
            <a:ext cx="4131444" cy="3148554"/>
          </a:xfrm>
          <a:prstGeom prst="rect">
            <a:avLst/>
          </a:prstGeom>
          <a:noFill/>
          <a:ln>
            <a:noFill/>
          </a:ln>
        </p:spPr>
      </p:pic>
      <p:pic>
        <p:nvPicPr>
          <p:cNvPr descr="binary tree" id="173" name="Google Shape;173;p12"/>
          <p:cNvPicPr preferRelativeResize="0"/>
          <p:nvPr/>
        </p:nvPicPr>
        <p:blipFill rotWithShape="1">
          <a:blip r:embed="rId4">
            <a:alphaModFix/>
          </a:blip>
          <a:srcRect b="0" l="0" r="0" t="0"/>
          <a:stretch/>
        </p:blipFill>
        <p:spPr>
          <a:xfrm>
            <a:off x="449747" y="2918303"/>
            <a:ext cx="3569427" cy="3457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p:nvPr/>
        </p:nvSpPr>
        <p:spPr>
          <a:xfrm>
            <a:off x="0" y="36195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Applications of Binary tree</a:t>
            </a:r>
            <a:endParaRPr b="0" i="0" sz="1400" u="none" cap="none" strike="noStrike">
              <a:solidFill>
                <a:srgbClr val="000000"/>
              </a:solidFill>
              <a:latin typeface="Arial"/>
              <a:ea typeface="Arial"/>
              <a:cs typeface="Arial"/>
              <a:sym typeface="Arial"/>
            </a:endParaRPr>
          </a:p>
        </p:txBody>
      </p:sp>
      <p:sp>
        <p:nvSpPr>
          <p:cNvPr id="179" name="Google Shape;179;p13"/>
          <p:cNvSpPr/>
          <p:nvPr/>
        </p:nvSpPr>
        <p:spPr>
          <a:xfrm>
            <a:off x="857250" y="1409700"/>
            <a:ext cx="3497934" cy="2382838"/>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180" name="Google Shape;180;p13"/>
          <p:cNvSpPr txBox="1"/>
          <p:nvPr/>
        </p:nvSpPr>
        <p:spPr>
          <a:xfrm>
            <a:off x="348790" y="1504950"/>
            <a:ext cx="8267400" cy="4833300"/>
          </a:xfrm>
          <a:prstGeom prst="rect">
            <a:avLst/>
          </a:prstGeom>
          <a:noFill/>
          <a:ln>
            <a:noFill/>
          </a:ln>
        </p:spPr>
        <p:txBody>
          <a:bodyPr anchorCtr="0" anchor="t" bIns="45700" lIns="91425" spcFirstLastPara="1" rIns="91425" wrap="square" tIns="45700">
            <a:spAutoFit/>
          </a:bodyPr>
          <a:lstStyle/>
          <a:p>
            <a:pPr indent="-4191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There are many other data structures that are derived from the idea of a binary tree, </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binary search tree</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syntax tree, heap</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hash tree</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red-black tree</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binary tree</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AVL tree.</a:t>
            </a:r>
            <a:endParaRPr b="0" i="0" sz="800" u="none" cap="none" strike="noStrike">
              <a:solidFill>
                <a:srgbClr val="000000"/>
              </a:solidFill>
              <a:latin typeface="Arial"/>
              <a:ea typeface="Arial"/>
              <a:cs typeface="Arial"/>
              <a:sym typeface="Arial"/>
            </a:endParaRPr>
          </a:p>
          <a:p>
            <a:pPr indent="-4191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Other real-life applications of a binary tree include </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binary space partition</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heap sort</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Huffman coding</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virtual memory management</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Indexing.</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p:nvPr/>
        </p:nvSpPr>
        <p:spPr>
          <a:xfrm>
            <a:off x="323850" y="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Abstract Data Type Binary_Tree</a:t>
            </a:r>
            <a:endParaRPr b="0" i="0" sz="4400" u="none" cap="none" strike="noStrike">
              <a:solidFill>
                <a:schemeClr val="dk1"/>
              </a:solidFill>
              <a:latin typeface="Times New Roman"/>
              <a:ea typeface="Times New Roman"/>
              <a:cs typeface="Times New Roman"/>
              <a:sym typeface="Times New Roman"/>
            </a:endParaRPr>
          </a:p>
        </p:txBody>
      </p:sp>
      <p:sp>
        <p:nvSpPr>
          <p:cNvPr id="186" name="Google Shape;186;p14"/>
          <p:cNvSpPr/>
          <p:nvPr/>
        </p:nvSpPr>
        <p:spPr>
          <a:xfrm>
            <a:off x="781246" y="819936"/>
            <a:ext cx="7269245"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None/>
            </a:pPr>
            <a:r>
              <a:rPr b="0" i="0" lang="en-US" sz="3200" u="none" cap="none" strike="noStrike">
                <a:solidFill>
                  <a:schemeClr val="dk1"/>
                </a:solidFill>
                <a:latin typeface="Times New Roman"/>
                <a:ea typeface="Times New Roman"/>
                <a:cs typeface="Times New Roman"/>
                <a:sym typeface="Times New Roman"/>
              </a:rPr>
              <a:t>  for all </a:t>
            </a:r>
            <a:r>
              <a:rPr b="0" i="1" lang="en-US" sz="3200" u="none" cap="none" strike="noStrike">
                <a:solidFill>
                  <a:schemeClr val="dk1"/>
                </a:solidFill>
                <a:latin typeface="Times New Roman"/>
                <a:ea typeface="Times New Roman"/>
                <a:cs typeface="Times New Roman"/>
                <a:sym typeface="Times New Roman"/>
              </a:rPr>
              <a:t>bt</a:t>
            </a:r>
            <a:r>
              <a:rPr b="0" i="0" lang="en-US" sz="3200" u="none" cap="none" strike="noStrike">
                <a:solidFill>
                  <a:schemeClr val="dk1"/>
                </a:solidFill>
                <a:latin typeface="Times New Roman"/>
                <a:ea typeface="Times New Roman"/>
                <a:cs typeface="Times New Roman"/>
                <a:sym typeface="Times New Roman"/>
              </a:rPr>
              <a:t>, </a:t>
            </a:r>
            <a:r>
              <a:rPr b="0" i="1" lang="en-US" sz="3200" u="none" cap="none" strike="noStrike">
                <a:solidFill>
                  <a:schemeClr val="dk1"/>
                </a:solidFill>
                <a:latin typeface="Times New Roman"/>
                <a:ea typeface="Times New Roman"/>
                <a:cs typeface="Times New Roman"/>
                <a:sym typeface="Times New Roman"/>
              </a:rPr>
              <a:t>bt1</a:t>
            </a:r>
            <a:r>
              <a:rPr b="0" i="0" lang="en-US" sz="3200" u="none" cap="none" strike="noStrike">
                <a:solidFill>
                  <a:schemeClr val="dk1"/>
                </a:solidFill>
                <a:latin typeface="Times New Roman"/>
                <a:ea typeface="Times New Roman"/>
                <a:cs typeface="Times New Roman"/>
                <a:sym typeface="Times New Roman"/>
              </a:rPr>
              <a:t>, </a:t>
            </a:r>
            <a:r>
              <a:rPr b="0" i="1" lang="en-US" sz="3200" u="none" cap="none" strike="noStrike">
                <a:solidFill>
                  <a:schemeClr val="dk1"/>
                </a:solidFill>
                <a:latin typeface="Times New Roman"/>
                <a:ea typeface="Times New Roman"/>
                <a:cs typeface="Times New Roman"/>
                <a:sym typeface="Times New Roman"/>
              </a:rPr>
              <a:t>bt2</a:t>
            </a:r>
            <a:r>
              <a:rPr b="0" i="0" lang="en-US" sz="3200" u="none" cap="none" strike="noStrike">
                <a:solidFill>
                  <a:schemeClr val="dk1"/>
                </a:solidFill>
                <a:latin typeface="Times New Roman"/>
                <a:ea typeface="Times New Roman"/>
                <a:cs typeface="Times New Roman"/>
                <a:sym typeface="Times New Roman"/>
              </a:rPr>
              <a:t> ∈ </a:t>
            </a:r>
            <a:r>
              <a:rPr b="0" i="1" lang="en-US" sz="3200" u="none" cap="none" strike="noStrike">
                <a:solidFill>
                  <a:schemeClr val="dk1"/>
                </a:solidFill>
                <a:latin typeface="Times New Roman"/>
                <a:ea typeface="Times New Roman"/>
                <a:cs typeface="Times New Roman"/>
                <a:sym typeface="Times New Roman"/>
              </a:rPr>
              <a:t>BinTree</a:t>
            </a:r>
            <a:r>
              <a:rPr b="0" i="0" lang="en-US" sz="3200" u="none" cap="none" strike="noStrike">
                <a:solidFill>
                  <a:schemeClr val="dk1"/>
                </a:solidFill>
                <a:latin typeface="Times New Roman"/>
                <a:ea typeface="Times New Roman"/>
                <a:cs typeface="Times New Roman"/>
                <a:sym typeface="Times New Roman"/>
              </a:rPr>
              <a:t>, </a:t>
            </a:r>
            <a:r>
              <a:rPr b="0" i="1" lang="en-US" sz="3200" u="none" cap="none" strike="noStrike">
                <a:solidFill>
                  <a:schemeClr val="dk1"/>
                </a:solidFill>
                <a:latin typeface="Times New Roman"/>
                <a:ea typeface="Times New Roman"/>
                <a:cs typeface="Times New Roman"/>
                <a:sym typeface="Times New Roman"/>
              </a:rPr>
              <a:t>item</a:t>
            </a:r>
            <a:r>
              <a:rPr b="0" i="0" lang="en-US" sz="3200" u="none" cap="none" strike="noStrike">
                <a:solidFill>
                  <a:schemeClr val="dk1"/>
                </a:solidFill>
                <a:latin typeface="Times New Roman"/>
                <a:ea typeface="Times New Roman"/>
                <a:cs typeface="Times New Roman"/>
                <a:sym typeface="Times New Roman"/>
              </a:rPr>
              <a:t> ∈ </a:t>
            </a:r>
            <a:r>
              <a:rPr b="0" i="1" lang="en-US" sz="3200" u="none" cap="none" strike="noStrike">
                <a:solidFill>
                  <a:schemeClr val="dk1"/>
                </a:solidFill>
                <a:latin typeface="Times New Roman"/>
                <a:ea typeface="Times New Roman"/>
                <a:cs typeface="Times New Roman"/>
                <a:sym typeface="Times New Roman"/>
              </a:rPr>
              <a:t>element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None/>
            </a:pPr>
            <a:r>
              <a:rPr b="0" i="1" lang="en-US" sz="3200" u="none" cap="none" strike="noStrike">
                <a:solidFill>
                  <a:schemeClr val="dk1"/>
                </a:solidFill>
                <a:latin typeface="Times New Roman"/>
                <a:ea typeface="Times New Roman"/>
                <a:cs typeface="Times New Roman"/>
                <a:sym typeface="Times New Roman"/>
              </a:rPr>
              <a:t>  Bintree </a:t>
            </a:r>
            <a:r>
              <a:rPr b="0" i="0" lang="en-US" sz="3200" u="none" cap="none" strike="noStrike">
                <a:solidFill>
                  <a:schemeClr val="dk1"/>
                </a:solidFill>
                <a:highlight>
                  <a:srgbClr val="FFFF00"/>
                </a:highlight>
                <a:latin typeface="Times New Roman"/>
                <a:ea typeface="Times New Roman"/>
                <a:cs typeface="Times New Roman"/>
                <a:sym typeface="Times New Roman"/>
              </a:rPr>
              <a:t>Create()</a:t>
            </a:r>
            <a:r>
              <a:rPr b="0" i="0" lang="en-US" sz="3200" u="none" cap="none" strike="noStrike">
                <a:solidFill>
                  <a:schemeClr val="dk1"/>
                </a:solidFill>
                <a:latin typeface="Times New Roman"/>
                <a:ea typeface="Times New Roman"/>
                <a:cs typeface="Times New Roman"/>
                <a:sym typeface="Times New Roman"/>
              </a:rPr>
              <a:t>::= creates an empty binary tree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720"/>
              </a:spcBef>
              <a:spcAft>
                <a:spcPts val="0"/>
              </a:spcAft>
              <a:buClr>
                <a:schemeClr val="accent1"/>
              </a:buClr>
              <a:buSzPts val="2240"/>
              <a:buFont typeface="Arial"/>
              <a:buNone/>
            </a:pPr>
            <a:r>
              <a:rPr b="0" i="0" lang="en-US" sz="3200" u="none" cap="none" strike="noStrike">
                <a:solidFill>
                  <a:schemeClr val="dk1"/>
                </a:solidFill>
                <a:latin typeface="Times New Roman"/>
                <a:ea typeface="Times New Roman"/>
                <a:cs typeface="Times New Roman"/>
                <a:sym typeface="Times New Roman"/>
              </a:rPr>
              <a:t>  </a:t>
            </a:r>
            <a:r>
              <a:rPr b="0" i="1" lang="en-US" sz="3200" u="none" cap="none" strike="noStrike">
                <a:solidFill>
                  <a:schemeClr val="dk1"/>
                </a:solidFill>
                <a:latin typeface="Times New Roman"/>
                <a:ea typeface="Times New Roman"/>
                <a:cs typeface="Times New Roman"/>
                <a:sym typeface="Times New Roman"/>
              </a:rPr>
              <a:t>Boolean</a:t>
            </a:r>
            <a:r>
              <a:rPr b="0"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highlight>
                  <a:srgbClr val="FFFF00"/>
                </a:highlight>
                <a:latin typeface="Times New Roman"/>
                <a:ea typeface="Times New Roman"/>
                <a:cs typeface="Times New Roman"/>
                <a:sym typeface="Times New Roman"/>
              </a:rPr>
              <a:t>IsEmpty(</a:t>
            </a:r>
            <a:r>
              <a:rPr b="0" i="1" lang="en-US" sz="3200" u="none" cap="none" strike="noStrike">
                <a:solidFill>
                  <a:schemeClr val="dk1"/>
                </a:solidFill>
                <a:highlight>
                  <a:srgbClr val="FFFF00"/>
                </a:highlight>
                <a:latin typeface="Times New Roman"/>
                <a:ea typeface="Times New Roman"/>
                <a:cs typeface="Times New Roman"/>
                <a:sym typeface="Times New Roman"/>
              </a:rPr>
              <a:t>bt</a:t>
            </a:r>
            <a:r>
              <a:rPr b="0" i="0" lang="en-US" sz="3200" u="none" cap="none" strike="noStrike">
                <a:solidFill>
                  <a:schemeClr val="dk1"/>
                </a:solidFill>
                <a:highlight>
                  <a:srgbClr val="FFFF00"/>
                </a:highlight>
                <a:latin typeface="Times New Roman"/>
                <a:ea typeface="Times New Roman"/>
                <a:cs typeface="Times New Roman"/>
                <a:sym typeface="Times New Roman"/>
              </a:rPr>
              <a:t>)</a:t>
            </a:r>
            <a:r>
              <a:rPr b="0" i="0" lang="en-US" sz="3200" u="none" cap="none" strike="noStrike">
                <a:solidFill>
                  <a:schemeClr val="dk1"/>
                </a:solidFill>
                <a:latin typeface="Times New Roman"/>
                <a:ea typeface="Times New Roman"/>
                <a:cs typeface="Times New Roman"/>
                <a:sym typeface="Times New Roman"/>
              </a:rPr>
              <a:t>::= if</a:t>
            </a:r>
            <a:r>
              <a:rPr b="0" i="0" lang="en-US" sz="3600" u="none" cap="none" strike="noStrike">
                <a:solidFill>
                  <a:schemeClr val="dk1"/>
                </a:solidFill>
                <a:latin typeface="Times New Roman"/>
                <a:ea typeface="Times New Roman"/>
                <a:cs typeface="Times New Roman"/>
                <a:sym typeface="Times New Roman"/>
              </a:rPr>
              <a:t> (</a:t>
            </a:r>
            <a:r>
              <a:rPr b="0" i="1" lang="en-US" sz="3600" u="none" cap="none" strike="noStrike">
                <a:solidFill>
                  <a:schemeClr val="dk1"/>
                </a:solidFill>
                <a:latin typeface="Times New Roman"/>
                <a:ea typeface="Times New Roman"/>
                <a:cs typeface="Times New Roman"/>
                <a:sym typeface="Times New Roman"/>
              </a:rPr>
              <a:t>bt</a:t>
            </a:r>
            <a:r>
              <a:rPr b="0" i="0" lang="en-US" sz="3600" u="none" cap="none" strike="noStrike">
                <a:solidFill>
                  <a:schemeClr val="dk1"/>
                </a:solidFill>
                <a:latin typeface="Times New Roman"/>
                <a:ea typeface="Times New Roman"/>
                <a:cs typeface="Times New Roman"/>
                <a:sym typeface="Times New Roman"/>
              </a:rPr>
              <a:t>==empty binary tree) return </a:t>
            </a:r>
            <a:r>
              <a:rPr b="0" i="1" lang="en-US" sz="3600" u="none" cap="none" strike="noStrike">
                <a:solidFill>
                  <a:schemeClr val="dk1"/>
                </a:solidFill>
                <a:latin typeface="Times New Roman"/>
                <a:ea typeface="Times New Roman"/>
                <a:cs typeface="Times New Roman"/>
                <a:sym typeface="Times New Roman"/>
              </a:rPr>
              <a:t>TRUE</a:t>
            </a:r>
            <a:r>
              <a:rPr b="0" i="0" lang="en-US" sz="3600" u="none" cap="none" strike="noStrike">
                <a:solidFill>
                  <a:schemeClr val="dk1"/>
                </a:solidFill>
                <a:latin typeface="Times New Roman"/>
                <a:ea typeface="Times New Roman"/>
                <a:cs typeface="Times New Roman"/>
                <a:sym typeface="Times New Roman"/>
              </a:rPr>
              <a:t> else return </a:t>
            </a:r>
            <a:r>
              <a:rPr b="0" i="1" lang="en-US" sz="3600" u="none" cap="none" strike="noStrike">
                <a:solidFill>
                  <a:schemeClr val="dk1"/>
                </a:solidFill>
                <a:latin typeface="Times New Roman"/>
                <a:ea typeface="Times New Roman"/>
                <a:cs typeface="Times New Roman"/>
                <a:sym typeface="Times New Roman"/>
              </a:rPr>
              <a:t>FALSE</a:t>
            </a:r>
            <a:endParaRPr b="0"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p:nvPr/>
        </p:nvSpPr>
        <p:spPr>
          <a:xfrm>
            <a:off x="395926" y="652463"/>
            <a:ext cx="7899662" cy="48320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1" lang="en-US" sz="2800" u="none" cap="none" strike="noStrike">
                <a:solidFill>
                  <a:schemeClr val="dk1"/>
                </a:solidFill>
                <a:latin typeface="Arial"/>
                <a:ea typeface="Arial"/>
                <a:cs typeface="Arial"/>
                <a:sym typeface="Arial"/>
              </a:rPr>
              <a:t>Bintree</a:t>
            </a: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highlight>
                  <a:srgbClr val="FFFF00"/>
                </a:highlight>
                <a:latin typeface="Arial"/>
                <a:ea typeface="Arial"/>
                <a:cs typeface="Arial"/>
                <a:sym typeface="Arial"/>
              </a:rPr>
              <a:t>Lchild(</a:t>
            </a:r>
            <a:r>
              <a:rPr b="0" i="1" lang="en-US" sz="2800" u="none" cap="none" strike="noStrike">
                <a:solidFill>
                  <a:schemeClr val="dk1"/>
                </a:solidFill>
                <a:highlight>
                  <a:srgbClr val="FFFF00"/>
                </a:highlight>
                <a:latin typeface="Arial"/>
                <a:ea typeface="Arial"/>
                <a:cs typeface="Arial"/>
                <a:sym typeface="Arial"/>
              </a:rPr>
              <a:t>bt</a:t>
            </a:r>
            <a:r>
              <a:rPr b="0" i="0" lang="en-US" sz="2800" u="none" cap="none" strike="noStrike">
                <a:solidFill>
                  <a:schemeClr val="dk1"/>
                </a:solidFill>
                <a:highlight>
                  <a:srgbClr val="FFFF00"/>
                </a:highlight>
                <a:latin typeface="Arial"/>
                <a:ea typeface="Arial"/>
                <a:cs typeface="Arial"/>
                <a:sym typeface="Arial"/>
              </a:rPr>
              <a:t>)</a:t>
            </a:r>
            <a:r>
              <a:rPr b="0" i="0" lang="en-US" sz="2800" u="none" cap="none" strike="noStrike">
                <a:solidFill>
                  <a:schemeClr val="dk1"/>
                </a:solidFill>
                <a:latin typeface="Arial"/>
                <a:ea typeface="Arial"/>
                <a:cs typeface="Arial"/>
                <a:sym typeface="Arial"/>
              </a:rPr>
              <a:t>::= if (IsEmpty(</a:t>
            </a:r>
            <a:r>
              <a:rPr b="0" i="1" lang="en-US" sz="2800" u="none" cap="none" strike="noStrike">
                <a:solidFill>
                  <a:schemeClr val="dk1"/>
                </a:solidFill>
                <a:latin typeface="Arial"/>
                <a:ea typeface="Arial"/>
                <a:cs typeface="Arial"/>
                <a:sym typeface="Arial"/>
              </a:rPr>
              <a:t>bt</a:t>
            </a:r>
            <a:r>
              <a:rPr b="0" i="0" lang="en-US" sz="2800" u="none" cap="none" strike="noStrike">
                <a:solidFill>
                  <a:schemeClr val="dk1"/>
                </a:solidFill>
                <a:latin typeface="Arial"/>
                <a:ea typeface="Arial"/>
                <a:cs typeface="Arial"/>
                <a:sym typeface="Arial"/>
              </a:rPr>
              <a:t>)) return error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                            else return the left subtree of </a:t>
            </a:r>
            <a:r>
              <a:rPr b="0" i="1" lang="en-US" sz="2800" u="none" cap="none" strike="noStrike">
                <a:solidFill>
                  <a:schemeClr val="dk1"/>
                </a:solidFill>
                <a:latin typeface="Arial"/>
                <a:ea typeface="Arial"/>
                <a:cs typeface="Arial"/>
                <a:sym typeface="Arial"/>
              </a:rPr>
              <a:t>bt</a:t>
            </a:r>
            <a:endParaRPr b="0" i="1"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1"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1" lang="en-US" sz="2800" u="none" cap="none" strike="noStrike">
                <a:solidFill>
                  <a:schemeClr val="dk1"/>
                </a:solidFill>
                <a:latin typeface="Arial"/>
                <a:ea typeface="Arial"/>
                <a:cs typeface="Arial"/>
                <a:sym typeface="Arial"/>
              </a:rPr>
              <a:t>element </a:t>
            </a:r>
            <a:r>
              <a:rPr b="0" i="0" lang="en-US" sz="2800" u="none" cap="none" strike="noStrike">
                <a:solidFill>
                  <a:schemeClr val="dk1"/>
                </a:solidFill>
                <a:highlight>
                  <a:srgbClr val="FFFF00"/>
                </a:highlight>
                <a:latin typeface="Arial"/>
                <a:ea typeface="Arial"/>
                <a:cs typeface="Arial"/>
                <a:sym typeface="Arial"/>
              </a:rPr>
              <a:t>Data(</a:t>
            </a:r>
            <a:r>
              <a:rPr b="0" i="1" lang="en-US" sz="2800" u="none" cap="none" strike="noStrike">
                <a:solidFill>
                  <a:schemeClr val="dk1"/>
                </a:solidFill>
                <a:highlight>
                  <a:srgbClr val="FFFF00"/>
                </a:highlight>
                <a:latin typeface="Arial"/>
                <a:ea typeface="Arial"/>
                <a:cs typeface="Arial"/>
                <a:sym typeface="Arial"/>
              </a:rPr>
              <a:t>bt</a:t>
            </a:r>
            <a:r>
              <a:rPr b="0" i="0" lang="en-US" sz="2800" u="none" cap="none" strike="noStrike">
                <a:solidFill>
                  <a:schemeClr val="dk1"/>
                </a:solidFill>
                <a:highlight>
                  <a:srgbClr val="FFFF00"/>
                </a:highlight>
                <a:latin typeface="Arial"/>
                <a:ea typeface="Arial"/>
                <a:cs typeface="Arial"/>
                <a:sym typeface="Arial"/>
              </a:rPr>
              <a:t>)</a:t>
            </a:r>
            <a:r>
              <a:rPr b="0" i="0" lang="en-US" sz="2800" u="none" cap="none" strike="noStrike">
                <a:solidFill>
                  <a:schemeClr val="dk1"/>
                </a:solidFill>
                <a:latin typeface="Arial"/>
                <a:ea typeface="Arial"/>
                <a:cs typeface="Arial"/>
                <a:sym typeface="Arial"/>
              </a:rPr>
              <a:t>::= if (IsEmpty(</a:t>
            </a:r>
            <a:r>
              <a:rPr b="0" i="1" lang="en-US" sz="2800" u="none" cap="none" strike="noStrike">
                <a:solidFill>
                  <a:schemeClr val="dk1"/>
                </a:solidFill>
                <a:latin typeface="Arial"/>
                <a:ea typeface="Arial"/>
                <a:cs typeface="Arial"/>
                <a:sym typeface="Arial"/>
              </a:rPr>
              <a:t>bt</a:t>
            </a:r>
            <a:r>
              <a:rPr b="0" i="0" lang="en-US" sz="2800" u="none" cap="none" strike="noStrike">
                <a:solidFill>
                  <a:schemeClr val="dk1"/>
                </a:solidFill>
                <a:latin typeface="Arial"/>
                <a:ea typeface="Arial"/>
                <a:cs typeface="Arial"/>
                <a:sym typeface="Arial"/>
              </a:rPr>
              <a:t>)) return error</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                            else return the data in the root node of </a:t>
            </a:r>
            <a:r>
              <a:rPr b="0" i="1" lang="en-US" sz="2800" u="none" cap="none" strike="noStrike">
                <a:solidFill>
                  <a:schemeClr val="dk1"/>
                </a:solidFill>
                <a:latin typeface="Arial"/>
                <a:ea typeface="Arial"/>
                <a:cs typeface="Arial"/>
                <a:sym typeface="Arial"/>
              </a:rPr>
              <a:t>bt</a:t>
            </a:r>
            <a:endParaRPr b="0" i="1"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1"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1"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1" lang="en-US" sz="2800" u="none" cap="none" strike="noStrike">
                <a:solidFill>
                  <a:schemeClr val="dk1"/>
                </a:solidFill>
                <a:latin typeface="Arial"/>
                <a:ea typeface="Arial"/>
                <a:cs typeface="Arial"/>
                <a:sym typeface="Arial"/>
              </a:rPr>
              <a:t>Bintree</a:t>
            </a: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highlight>
                  <a:srgbClr val="FFFF00"/>
                </a:highlight>
                <a:latin typeface="Arial"/>
                <a:ea typeface="Arial"/>
                <a:cs typeface="Arial"/>
                <a:sym typeface="Arial"/>
              </a:rPr>
              <a:t>Rchild(</a:t>
            </a:r>
            <a:r>
              <a:rPr b="0" i="1" lang="en-US" sz="2800" u="none" cap="none" strike="noStrike">
                <a:solidFill>
                  <a:schemeClr val="dk1"/>
                </a:solidFill>
                <a:highlight>
                  <a:srgbClr val="FFFF00"/>
                </a:highlight>
                <a:latin typeface="Arial"/>
                <a:ea typeface="Arial"/>
                <a:cs typeface="Arial"/>
                <a:sym typeface="Arial"/>
              </a:rPr>
              <a:t>bt</a:t>
            </a:r>
            <a:r>
              <a:rPr b="0" i="0" lang="en-US" sz="2800" u="none" cap="none" strike="noStrike">
                <a:solidFill>
                  <a:schemeClr val="dk1"/>
                </a:solidFill>
                <a:highlight>
                  <a:srgbClr val="FFFF00"/>
                </a:highlight>
                <a:latin typeface="Arial"/>
                <a:ea typeface="Arial"/>
                <a:cs typeface="Arial"/>
                <a:sym typeface="Arial"/>
              </a:rPr>
              <a:t>)</a:t>
            </a:r>
            <a:r>
              <a:rPr b="0" i="0" lang="en-US" sz="2800" u="none" cap="none" strike="noStrike">
                <a:solidFill>
                  <a:schemeClr val="dk1"/>
                </a:solidFill>
                <a:latin typeface="Arial"/>
                <a:ea typeface="Arial"/>
                <a:cs typeface="Arial"/>
                <a:sym typeface="Arial"/>
              </a:rPr>
              <a:t>::= if (IsEmpty(</a:t>
            </a:r>
            <a:r>
              <a:rPr b="0" i="1" lang="en-US" sz="2800" u="none" cap="none" strike="noStrike">
                <a:solidFill>
                  <a:schemeClr val="dk1"/>
                </a:solidFill>
                <a:latin typeface="Arial"/>
                <a:ea typeface="Arial"/>
                <a:cs typeface="Arial"/>
                <a:sym typeface="Arial"/>
              </a:rPr>
              <a:t>bt</a:t>
            </a:r>
            <a:r>
              <a:rPr b="0" i="0" lang="en-US" sz="2800" u="none" cap="none" strike="noStrike">
                <a:solidFill>
                  <a:schemeClr val="dk1"/>
                </a:solidFill>
                <a:latin typeface="Arial"/>
                <a:ea typeface="Arial"/>
                <a:cs typeface="Arial"/>
                <a:sym typeface="Arial"/>
              </a:rPr>
              <a:t>)) return error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                            else return the right subtree of </a:t>
            </a:r>
            <a:r>
              <a:rPr b="0" i="1" lang="en-US" sz="2800" u="none" cap="none" strike="noStrike">
                <a:solidFill>
                  <a:schemeClr val="dk1"/>
                </a:solidFill>
                <a:latin typeface="Arial"/>
                <a:ea typeface="Arial"/>
                <a:cs typeface="Arial"/>
                <a:sym typeface="Arial"/>
              </a:rPr>
              <a:t>bt</a:t>
            </a:r>
            <a:endParaRPr b="0" i="1" sz="2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p:nvPr/>
        </p:nvSpPr>
        <p:spPr>
          <a:xfrm>
            <a:off x="395926" y="652463"/>
            <a:ext cx="789966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1" lang="en-US" sz="2800" u="none" cap="none" strike="noStrike">
                <a:solidFill>
                  <a:schemeClr val="dk1"/>
                </a:solidFill>
                <a:latin typeface="Arial"/>
                <a:ea typeface="Arial"/>
                <a:cs typeface="Arial"/>
                <a:sym typeface="Arial"/>
              </a:rPr>
              <a:t>TYPES OF BINARY TREES</a:t>
            </a:r>
            <a:endParaRPr b="0" i="0" sz="1400" u="none" cap="none" strike="noStrike">
              <a:solidFill>
                <a:srgbClr val="000000"/>
              </a:solidFill>
              <a:latin typeface="Arial"/>
              <a:ea typeface="Arial"/>
              <a:cs typeface="Arial"/>
              <a:sym typeface="Arial"/>
            </a:endParaRPr>
          </a:p>
        </p:txBody>
      </p:sp>
      <p:sp>
        <p:nvSpPr>
          <p:cNvPr id="197" name="Google Shape;197;p16"/>
          <p:cNvSpPr txBox="1"/>
          <p:nvPr/>
        </p:nvSpPr>
        <p:spPr>
          <a:xfrm>
            <a:off x="1036948" y="2158738"/>
            <a:ext cx="5797500" cy="133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2700" u="none" cap="none" strike="noStrike">
                <a:solidFill>
                  <a:srgbClr val="000000"/>
                </a:solidFill>
                <a:latin typeface="Arial"/>
                <a:ea typeface="Arial"/>
                <a:cs typeface="Arial"/>
                <a:sym typeface="Arial"/>
              </a:rPr>
              <a:t>SKEWED BINARY TREE</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2700" u="none" cap="none" strike="noStrike">
                <a:solidFill>
                  <a:srgbClr val="000000"/>
                </a:solidFill>
                <a:latin typeface="Arial"/>
                <a:ea typeface="Arial"/>
                <a:cs typeface="Arial"/>
                <a:sym typeface="Arial"/>
              </a:rPr>
              <a:t>COMPLETE BINARY TREE</a:t>
            </a:r>
            <a:br>
              <a:rPr b="0" i="0" lang="en-US" sz="2700" u="none" cap="none" strike="noStrike">
                <a:solidFill>
                  <a:srgbClr val="000000"/>
                </a:solidFill>
                <a:latin typeface="Arial"/>
                <a:ea typeface="Arial"/>
                <a:cs typeface="Arial"/>
                <a:sym typeface="Arial"/>
              </a:rPr>
            </a:br>
            <a:r>
              <a:rPr b="0" i="0" lang="en-US" sz="2700" u="none" cap="none" strike="noStrike">
                <a:solidFill>
                  <a:srgbClr val="000000"/>
                </a:solidFill>
                <a:latin typeface="Arial"/>
                <a:ea typeface="Arial"/>
                <a:cs typeface="Arial"/>
                <a:sym typeface="Arial"/>
              </a:rPr>
              <a:t>FULL BINARY TREE</a:t>
            </a:r>
            <a:endParaRPr b="0" i="0" sz="2700" u="none" cap="none" strike="noStrike">
              <a:solidFill>
                <a:srgbClr val="000000"/>
              </a:solidFill>
              <a:latin typeface="Arial"/>
              <a:ea typeface="Arial"/>
              <a:cs typeface="Arial"/>
              <a:sym typeface="Arial"/>
            </a:endParaRPr>
          </a:p>
        </p:txBody>
      </p:sp>
      <p:sp>
        <p:nvSpPr>
          <p:cNvPr id="198" name="Google Shape;198;p16"/>
          <p:cNvSpPr txBox="1"/>
          <p:nvPr/>
        </p:nvSpPr>
        <p:spPr>
          <a:xfrm>
            <a:off x="1418550" y="3717250"/>
            <a:ext cx="5684400" cy="1998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400" u="none" cap="none" strike="noStrike">
                <a:solidFill>
                  <a:srgbClr val="000000"/>
                </a:solidFill>
                <a:latin typeface="Archivo Narrow"/>
                <a:ea typeface="Archivo Narrow"/>
                <a:cs typeface="Archivo Narrow"/>
                <a:sym typeface="Archivo Narrow"/>
              </a:rPr>
              <a:t>Binary Search tree</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400" u="none" cap="none" strike="noStrike">
                <a:solidFill>
                  <a:srgbClr val="000000"/>
                </a:solidFill>
                <a:latin typeface="Archivo Narrow"/>
                <a:ea typeface="Archivo Narrow"/>
                <a:cs typeface="Archivo Narrow"/>
                <a:sym typeface="Archivo Narrow"/>
              </a:rPr>
              <a:t>Threaded Binary tree</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lang="en-US" sz="2400">
                <a:latin typeface="Archivo Narrow"/>
                <a:ea typeface="Archivo Narrow"/>
                <a:cs typeface="Archivo Narrow"/>
                <a:sym typeface="Archivo Narrow"/>
              </a:rPr>
              <a:t>height </a:t>
            </a:r>
            <a:r>
              <a:rPr b="0" i="0" lang="en-US" sz="2400" u="none" cap="none" strike="noStrike">
                <a:solidFill>
                  <a:srgbClr val="000000"/>
                </a:solidFill>
                <a:latin typeface="Archivo Narrow"/>
                <a:ea typeface="Archivo Narrow"/>
                <a:cs typeface="Archivo Narrow"/>
                <a:sym typeface="Archivo Narrow"/>
              </a:rPr>
              <a:t>Balanced tree</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400" u="none" cap="none" strike="noStrike">
                <a:solidFill>
                  <a:srgbClr val="000000"/>
                </a:solidFill>
                <a:latin typeface="Archivo Narrow"/>
                <a:ea typeface="Archivo Narrow"/>
                <a:cs typeface="Archivo Narrow"/>
                <a:sym typeface="Archivo Narrow"/>
              </a:rPr>
              <a:t>B tree</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400" u="none" cap="none" strike="noStrike">
                <a:solidFill>
                  <a:srgbClr val="000000"/>
                </a:solidFill>
                <a:latin typeface="Archivo Narrow"/>
                <a:ea typeface="Archivo Narrow"/>
                <a:cs typeface="Archivo Narrow"/>
                <a:sym typeface="Archivo Narrow"/>
              </a:rPr>
              <a:t>AVL trees</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t/>
            </a:r>
            <a:endParaRPr b="0" i="0" sz="2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p:nvPr/>
        </p:nvSpPr>
        <p:spPr>
          <a:xfrm>
            <a:off x="0" y="469050"/>
            <a:ext cx="9163200" cy="6741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grpSp>
        <p:nvGrpSpPr>
          <p:cNvPr id="204" name="Google Shape;204;p17"/>
          <p:cNvGrpSpPr/>
          <p:nvPr/>
        </p:nvGrpSpPr>
        <p:grpSpPr>
          <a:xfrm>
            <a:off x="2386013" y="1779588"/>
            <a:ext cx="571500" cy="569912"/>
            <a:chOff x="1389" y="1133"/>
            <a:chExt cx="360" cy="359"/>
          </a:xfrm>
        </p:grpSpPr>
        <p:sp>
          <p:nvSpPr>
            <p:cNvPr id="205" name="Google Shape;205;p17"/>
            <p:cNvSpPr/>
            <p:nvPr/>
          </p:nvSpPr>
          <p:spPr>
            <a:xfrm>
              <a:off x="1389" y="1133"/>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7"/>
            <p:cNvSpPr/>
            <p:nvPr/>
          </p:nvSpPr>
          <p:spPr>
            <a:xfrm>
              <a:off x="1458" y="1186"/>
              <a:ext cx="255"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grpSp>
      <p:grpSp>
        <p:nvGrpSpPr>
          <p:cNvPr id="207" name="Google Shape;207;p17"/>
          <p:cNvGrpSpPr/>
          <p:nvPr/>
        </p:nvGrpSpPr>
        <p:grpSpPr>
          <a:xfrm>
            <a:off x="1774825" y="2682875"/>
            <a:ext cx="571500" cy="569913"/>
            <a:chOff x="1004" y="1702"/>
            <a:chExt cx="360" cy="359"/>
          </a:xfrm>
        </p:grpSpPr>
        <p:sp>
          <p:nvSpPr>
            <p:cNvPr id="208" name="Google Shape;208;p17"/>
            <p:cNvSpPr/>
            <p:nvPr/>
          </p:nvSpPr>
          <p:spPr>
            <a:xfrm>
              <a:off x="1004" y="1702"/>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7"/>
            <p:cNvSpPr/>
            <p:nvPr/>
          </p:nvSpPr>
          <p:spPr>
            <a:xfrm>
              <a:off x="1073" y="1755"/>
              <a:ext cx="244"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grpSp>
      <p:cxnSp>
        <p:nvCxnSpPr>
          <p:cNvPr id="210" name="Google Shape;210;p17"/>
          <p:cNvCxnSpPr/>
          <p:nvPr/>
        </p:nvCxnSpPr>
        <p:spPr>
          <a:xfrm flipH="1">
            <a:off x="2157413" y="2338388"/>
            <a:ext cx="341312" cy="357187"/>
          </a:xfrm>
          <a:prstGeom prst="straightConnector1">
            <a:avLst/>
          </a:prstGeom>
          <a:noFill/>
          <a:ln cap="flat" cmpd="sng" w="12700">
            <a:solidFill>
              <a:schemeClr val="dk1"/>
            </a:solidFill>
            <a:prstDash val="solid"/>
            <a:round/>
            <a:headEnd len="sm" w="sm" type="none"/>
            <a:tailEnd len="sm" w="sm" type="none"/>
          </a:ln>
        </p:spPr>
      </p:cxnSp>
      <p:grpSp>
        <p:nvGrpSpPr>
          <p:cNvPr id="211" name="Google Shape;211;p17"/>
          <p:cNvGrpSpPr/>
          <p:nvPr/>
        </p:nvGrpSpPr>
        <p:grpSpPr>
          <a:xfrm>
            <a:off x="7167563" y="1763713"/>
            <a:ext cx="571500" cy="569912"/>
            <a:chOff x="2097" y="1123"/>
            <a:chExt cx="360" cy="359"/>
          </a:xfrm>
        </p:grpSpPr>
        <p:sp>
          <p:nvSpPr>
            <p:cNvPr id="212" name="Google Shape;212;p17"/>
            <p:cNvSpPr/>
            <p:nvPr/>
          </p:nvSpPr>
          <p:spPr>
            <a:xfrm>
              <a:off x="2097" y="1123"/>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7"/>
            <p:cNvSpPr/>
            <p:nvPr/>
          </p:nvSpPr>
          <p:spPr>
            <a:xfrm>
              <a:off x="2166" y="1176"/>
              <a:ext cx="255"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grpSp>
      <p:grpSp>
        <p:nvGrpSpPr>
          <p:cNvPr id="214" name="Google Shape;214;p17"/>
          <p:cNvGrpSpPr/>
          <p:nvPr/>
        </p:nvGrpSpPr>
        <p:grpSpPr>
          <a:xfrm>
            <a:off x="7762875" y="2684463"/>
            <a:ext cx="571500" cy="569912"/>
            <a:chOff x="2472" y="1703"/>
            <a:chExt cx="360" cy="359"/>
          </a:xfrm>
        </p:grpSpPr>
        <p:sp>
          <p:nvSpPr>
            <p:cNvPr id="215" name="Google Shape;215;p17"/>
            <p:cNvSpPr/>
            <p:nvPr/>
          </p:nvSpPr>
          <p:spPr>
            <a:xfrm>
              <a:off x="2472" y="1703"/>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a:off x="2541" y="1756"/>
              <a:ext cx="244"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grpSp>
      <p:cxnSp>
        <p:nvCxnSpPr>
          <p:cNvPr id="217" name="Google Shape;217;p17"/>
          <p:cNvCxnSpPr/>
          <p:nvPr/>
        </p:nvCxnSpPr>
        <p:spPr>
          <a:xfrm>
            <a:off x="7585075" y="2320925"/>
            <a:ext cx="406500" cy="341400"/>
          </a:xfrm>
          <a:prstGeom prst="straightConnector1">
            <a:avLst/>
          </a:prstGeom>
          <a:noFill/>
          <a:ln cap="flat" cmpd="sng" w="12700">
            <a:solidFill>
              <a:schemeClr val="dk1"/>
            </a:solidFill>
            <a:prstDash val="solid"/>
            <a:round/>
            <a:headEnd len="sm" w="sm" type="none"/>
            <a:tailEnd len="sm" w="sm" type="none"/>
          </a:ln>
        </p:spPr>
      </p:cxnSp>
      <p:sp>
        <p:nvSpPr>
          <p:cNvPr id="218" name="Google Shape;218;p17"/>
          <p:cNvSpPr/>
          <p:nvPr/>
        </p:nvSpPr>
        <p:spPr>
          <a:xfrm>
            <a:off x="151575" y="1094700"/>
            <a:ext cx="3633300" cy="4617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Skewed Binary Tree</a:t>
            </a:r>
            <a:endParaRPr b="0" i="0" sz="2400" u="none" cap="none" strike="noStrike">
              <a:solidFill>
                <a:schemeClr val="dk1"/>
              </a:solidFill>
              <a:latin typeface="Arial"/>
              <a:ea typeface="Arial"/>
              <a:cs typeface="Arial"/>
              <a:sym typeface="Arial"/>
            </a:endParaRPr>
          </a:p>
        </p:txBody>
      </p:sp>
      <p:grpSp>
        <p:nvGrpSpPr>
          <p:cNvPr id="219" name="Google Shape;219;p17"/>
          <p:cNvGrpSpPr/>
          <p:nvPr/>
        </p:nvGrpSpPr>
        <p:grpSpPr>
          <a:xfrm>
            <a:off x="923925" y="5486400"/>
            <a:ext cx="571500" cy="569913"/>
            <a:chOff x="468" y="3468"/>
            <a:chExt cx="360" cy="359"/>
          </a:xfrm>
        </p:grpSpPr>
        <p:sp>
          <p:nvSpPr>
            <p:cNvPr id="220" name="Google Shape;220;p17"/>
            <p:cNvSpPr/>
            <p:nvPr/>
          </p:nvSpPr>
          <p:spPr>
            <a:xfrm>
              <a:off x="468" y="3468"/>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7"/>
            <p:cNvSpPr/>
            <p:nvPr/>
          </p:nvSpPr>
          <p:spPr>
            <a:xfrm>
              <a:off x="537" y="3521"/>
              <a:ext cx="233"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grpSp>
      <p:cxnSp>
        <p:nvCxnSpPr>
          <p:cNvPr id="222" name="Google Shape;222;p17"/>
          <p:cNvCxnSpPr/>
          <p:nvPr/>
        </p:nvCxnSpPr>
        <p:spPr>
          <a:xfrm flipH="1">
            <a:off x="1136650" y="5056188"/>
            <a:ext cx="322263" cy="444500"/>
          </a:xfrm>
          <a:prstGeom prst="straightConnector1">
            <a:avLst/>
          </a:prstGeom>
          <a:noFill/>
          <a:ln cap="flat" cmpd="sng" w="12700">
            <a:solidFill>
              <a:schemeClr val="dk1"/>
            </a:solidFill>
            <a:prstDash val="solid"/>
            <a:round/>
            <a:headEnd len="sm" w="sm" type="none"/>
            <a:tailEnd len="sm" w="sm" type="none"/>
          </a:ln>
        </p:spPr>
      </p:cxnSp>
      <p:grpSp>
        <p:nvGrpSpPr>
          <p:cNvPr id="223" name="Google Shape;223;p17"/>
          <p:cNvGrpSpPr/>
          <p:nvPr/>
        </p:nvGrpSpPr>
        <p:grpSpPr>
          <a:xfrm>
            <a:off x="1566863" y="3614738"/>
            <a:ext cx="571500" cy="569912"/>
            <a:chOff x="873" y="2289"/>
            <a:chExt cx="360" cy="359"/>
          </a:xfrm>
        </p:grpSpPr>
        <p:sp>
          <p:nvSpPr>
            <p:cNvPr id="224" name="Google Shape;224;p17"/>
            <p:cNvSpPr/>
            <p:nvPr/>
          </p:nvSpPr>
          <p:spPr>
            <a:xfrm>
              <a:off x="873" y="2289"/>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7"/>
            <p:cNvSpPr/>
            <p:nvPr/>
          </p:nvSpPr>
          <p:spPr>
            <a:xfrm>
              <a:off x="942" y="2342"/>
              <a:ext cx="244"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grpSp>
      <p:grpSp>
        <p:nvGrpSpPr>
          <p:cNvPr id="226" name="Google Shape;226;p17"/>
          <p:cNvGrpSpPr/>
          <p:nvPr/>
        </p:nvGrpSpPr>
        <p:grpSpPr>
          <a:xfrm>
            <a:off x="1209675" y="4479925"/>
            <a:ext cx="571500" cy="569913"/>
            <a:chOff x="648" y="2834"/>
            <a:chExt cx="360" cy="359"/>
          </a:xfrm>
        </p:grpSpPr>
        <p:sp>
          <p:nvSpPr>
            <p:cNvPr id="227" name="Google Shape;227;p17"/>
            <p:cNvSpPr/>
            <p:nvPr/>
          </p:nvSpPr>
          <p:spPr>
            <a:xfrm>
              <a:off x="648" y="2834"/>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7"/>
            <p:cNvSpPr/>
            <p:nvPr/>
          </p:nvSpPr>
          <p:spPr>
            <a:xfrm>
              <a:off x="717" y="2887"/>
              <a:ext cx="255"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grpSp>
      <p:cxnSp>
        <p:nvCxnSpPr>
          <p:cNvPr id="229" name="Google Shape;229;p17"/>
          <p:cNvCxnSpPr/>
          <p:nvPr/>
        </p:nvCxnSpPr>
        <p:spPr>
          <a:xfrm flipH="1">
            <a:off x="1831975" y="3273425"/>
            <a:ext cx="138113" cy="338138"/>
          </a:xfrm>
          <a:prstGeom prst="straightConnector1">
            <a:avLst/>
          </a:prstGeom>
          <a:noFill/>
          <a:ln cap="flat" cmpd="sng" w="12700">
            <a:solidFill>
              <a:schemeClr val="dk1"/>
            </a:solidFill>
            <a:prstDash val="solid"/>
            <a:round/>
            <a:headEnd len="sm" w="sm" type="none"/>
            <a:tailEnd len="sm" w="sm" type="none"/>
          </a:ln>
        </p:spPr>
      </p:cxnSp>
      <p:cxnSp>
        <p:nvCxnSpPr>
          <p:cNvPr id="230" name="Google Shape;230;p17"/>
          <p:cNvCxnSpPr/>
          <p:nvPr/>
        </p:nvCxnSpPr>
        <p:spPr>
          <a:xfrm flipH="1">
            <a:off x="1544638" y="4205288"/>
            <a:ext cx="168275" cy="292100"/>
          </a:xfrm>
          <a:prstGeom prst="straightConnector1">
            <a:avLst/>
          </a:prstGeom>
          <a:noFill/>
          <a:ln cap="flat" cmpd="sng" w="12700">
            <a:solidFill>
              <a:schemeClr val="dk1"/>
            </a:solidFill>
            <a:prstDash val="solid"/>
            <a:round/>
            <a:headEnd len="sm" w="sm" type="none"/>
            <a:tailEnd len="sm" w="sm" type="none"/>
          </a:ln>
        </p:spPr>
      </p:cxnSp>
      <p:sp>
        <p:nvSpPr>
          <p:cNvPr id="231" name="Google Shape;231;p17"/>
          <p:cNvSpPr txBox="1"/>
          <p:nvPr/>
        </p:nvSpPr>
        <p:spPr>
          <a:xfrm>
            <a:off x="3013075" y="1774825"/>
            <a:ext cx="3366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3300"/>
              </a:buClr>
              <a:buSzPts val="2400"/>
              <a:buFont typeface="Arial"/>
              <a:buNone/>
            </a:pPr>
            <a:r>
              <a:rPr b="0" i="0" lang="en-US" sz="2400" u="none" cap="none" strike="noStrike">
                <a:solidFill>
                  <a:srgbClr val="CC33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32" name="Google Shape;232;p17"/>
          <p:cNvSpPr txBox="1"/>
          <p:nvPr/>
        </p:nvSpPr>
        <p:spPr>
          <a:xfrm>
            <a:off x="2822575" y="2803525"/>
            <a:ext cx="336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Arial"/>
              <a:buNone/>
            </a:pPr>
            <a:r>
              <a:rPr b="0" i="0" lang="en-US" sz="2400" u="none" cap="none" strike="noStrike">
                <a:solidFill>
                  <a:srgbClr val="CC33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33" name="Google Shape;233;p17"/>
          <p:cNvSpPr txBox="1"/>
          <p:nvPr/>
        </p:nvSpPr>
        <p:spPr>
          <a:xfrm>
            <a:off x="2598650" y="3936100"/>
            <a:ext cx="336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Arial"/>
              <a:buNone/>
            </a:pPr>
            <a:r>
              <a:rPr b="0" i="0" lang="en-US" sz="2400" u="none" cap="none" strike="noStrike">
                <a:solidFill>
                  <a:srgbClr val="CC33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34" name="Google Shape;234;p17"/>
          <p:cNvSpPr txBox="1"/>
          <p:nvPr/>
        </p:nvSpPr>
        <p:spPr>
          <a:xfrm>
            <a:off x="2498725" y="4765675"/>
            <a:ext cx="336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Arial"/>
              <a:buNone/>
            </a:pPr>
            <a:r>
              <a:rPr b="0" i="0" lang="en-US" sz="2400" u="none" cap="none" strike="noStrike">
                <a:solidFill>
                  <a:srgbClr val="CC33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35" name="Google Shape;235;p17"/>
          <p:cNvSpPr txBox="1"/>
          <p:nvPr/>
        </p:nvSpPr>
        <p:spPr>
          <a:xfrm>
            <a:off x="2460625" y="5565775"/>
            <a:ext cx="336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Arial"/>
              <a:buNone/>
            </a:pPr>
            <a:r>
              <a:rPr b="0" i="0" lang="en-US" sz="2400" u="none" cap="none" strike="noStrike">
                <a:solidFill>
                  <a:srgbClr val="CC33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p:nvPr/>
        </p:nvSpPr>
        <p:spPr>
          <a:xfrm>
            <a:off x="0" y="228600"/>
            <a:ext cx="91629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Full BT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860425" y="1401763"/>
            <a:ext cx="7902600" cy="2281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640"/>
              </a:spcBef>
              <a:spcAft>
                <a:spcPts val="0"/>
              </a:spcAft>
              <a:buClr>
                <a:schemeClr val="accent1"/>
              </a:buClr>
              <a:buSzPts val="3040"/>
              <a:buFont typeface="Arial"/>
              <a:buChar char="●"/>
            </a:pPr>
            <a:r>
              <a:rPr b="0" i="0" lang="en-US" sz="2200" u="none" cap="none" strike="noStrike">
                <a:solidFill>
                  <a:srgbClr val="000000"/>
                </a:solidFill>
                <a:latin typeface="Arial"/>
                <a:ea typeface="Arial"/>
                <a:cs typeface="Arial"/>
                <a:sym typeface="Arial"/>
              </a:rPr>
              <a:t>A full binary tree is a tree in which every node other than the leaves has two children.</a:t>
            </a:r>
            <a:endParaRPr b="0" i="0" sz="2200" u="none" cap="none" strike="noStrike">
              <a:solidFill>
                <a:srgbClr val="000000"/>
              </a:solidFill>
              <a:latin typeface="Arial"/>
              <a:ea typeface="Arial"/>
              <a:cs typeface="Arial"/>
              <a:sym typeface="Arial"/>
            </a:endParaRPr>
          </a:p>
        </p:txBody>
      </p:sp>
      <p:sp>
        <p:nvSpPr>
          <p:cNvPr id="242" name="Google Shape;242;p18"/>
          <p:cNvSpPr/>
          <p:nvPr/>
        </p:nvSpPr>
        <p:spPr>
          <a:xfrm>
            <a:off x="5389563" y="2654300"/>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a:off x="5407025" y="2643188"/>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a:off x="4402138" y="3230563"/>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a:off x="4437063" y="3236913"/>
            <a:ext cx="3366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cxnSp>
        <p:nvCxnSpPr>
          <p:cNvPr id="246" name="Google Shape;246;p18"/>
          <p:cNvCxnSpPr/>
          <p:nvPr/>
        </p:nvCxnSpPr>
        <p:spPr>
          <a:xfrm flipH="1">
            <a:off x="4583175" y="2901950"/>
            <a:ext cx="817500" cy="339600"/>
          </a:xfrm>
          <a:prstGeom prst="straightConnector1">
            <a:avLst/>
          </a:prstGeom>
          <a:noFill/>
          <a:ln cap="flat" cmpd="sng" w="12700">
            <a:solidFill>
              <a:schemeClr val="dk1"/>
            </a:solidFill>
            <a:prstDash val="solid"/>
            <a:round/>
            <a:headEnd len="sm" w="sm" type="none"/>
            <a:tailEnd len="sm" w="sm" type="none"/>
          </a:ln>
        </p:spPr>
      </p:cxnSp>
      <p:sp>
        <p:nvSpPr>
          <p:cNvPr id="247" name="Google Shape;247;p18"/>
          <p:cNvSpPr/>
          <p:nvPr/>
        </p:nvSpPr>
        <p:spPr>
          <a:xfrm>
            <a:off x="6380163" y="3248025"/>
            <a:ext cx="3555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6415088" y="3254375"/>
            <a:ext cx="3366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a:off x="6767513" y="3857625"/>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6818313" y="3863975"/>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cxnSp>
        <p:nvCxnSpPr>
          <p:cNvPr id="251" name="Google Shape;251;p18"/>
          <p:cNvCxnSpPr/>
          <p:nvPr/>
        </p:nvCxnSpPr>
        <p:spPr>
          <a:xfrm>
            <a:off x="6694488" y="3511550"/>
            <a:ext cx="271500" cy="341400"/>
          </a:xfrm>
          <a:prstGeom prst="straightConnector1">
            <a:avLst/>
          </a:prstGeom>
          <a:noFill/>
          <a:ln cap="flat" cmpd="sng" w="12700">
            <a:solidFill>
              <a:schemeClr val="dk1"/>
            </a:solidFill>
            <a:prstDash val="solid"/>
            <a:round/>
            <a:headEnd len="sm" w="sm" type="none"/>
            <a:tailEnd len="sm" w="sm" type="none"/>
          </a:ln>
        </p:spPr>
      </p:cxnSp>
      <p:sp>
        <p:nvSpPr>
          <p:cNvPr id="252" name="Google Shape;252;p18"/>
          <p:cNvSpPr/>
          <p:nvPr/>
        </p:nvSpPr>
        <p:spPr>
          <a:xfrm>
            <a:off x="4873625" y="3849688"/>
            <a:ext cx="3555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4906963" y="3871913"/>
            <a:ext cx="3240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5106988" y="4459288"/>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5189538" y="4483100"/>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K</a:t>
            </a:r>
            <a:endParaRPr b="0" i="0" sz="1400" u="none" cap="none" strike="noStrike">
              <a:solidFill>
                <a:srgbClr val="000000"/>
              </a:solidFill>
              <a:latin typeface="Arial"/>
              <a:ea typeface="Arial"/>
              <a:cs typeface="Arial"/>
              <a:sym typeface="Arial"/>
            </a:endParaRPr>
          </a:p>
        </p:txBody>
      </p:sp>
      <p:cxnSp>
        <p:nvCxnSpPr>
          <p:cNvPr id="256" name="Google Shape;256;p18"/>
          <p:cNvCxnSpPr/>
          <p:nvPr/>
        </p:nvCxnSpPr>
        <p:spPr>
          <a:xfrm>
            <a:off x="5133975" y="4143375"/>
            <a:ext cx="163500" cy="304800"/>
          </a:xfrm>
          <a:prstGeom prst="straightConnector1">
            <a:avLst/>
          </a:prstGeom>
          <a:noFill/>
          <a:ln cap="flat" cmpd="sng" w="12700">
            <a:solidFill>
              <a:schemeClr val="dk1"/>
            </a:solidFill>
            <a:prstDash val="solid"/>
            <a:round/>
            <a:headEnd len="sm" w="sm" type="none"/>
            <a:tailEnd len="sm" w="sm" type="none"/>
          </a:ln>
        </p:spPr>
      </p:cxnSp>
      <p:sp>
        <p:nvSpPr>
          <p:cNvPr id="257" name="Google Shape;257;p18"/>
          <p:cNvSpPr/>
          <p:nvPr/>
        </p:nvSpPr>
        <p:spPr>
          <a:xfrm>
            <a:off x="3959225" y="3873500"/>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3992563" y="3879850"/>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4675188" y="4457700"/>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4710113" y="4479925"/>
            <a:ext cx="2730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5884863" y="3838575"/>
            <a:ext cx="355500" cy="3000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5900738" y="3862388"/>
            <a:ext cx="3111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cxnSp>
        <p:nvCxnSpPr>
          <p:cNvPr id="263" name="Google Shape;263;p18"/>
          <p:cNvCxnSpPr/>
          <p:nvPr/>
        </p:nvCxnSpPr>
        <p:spPr>
          <a:xfrm flipH="1">
            <a:off x="6029338" y="3509963"/>
            <a:ext cx="392100" cy="342900"/>
          </a:xfrm>
          <a:prstGeom prst="straightConnector1">
            <a:avLst/>
          </a:prstGeom>
          <a:noFill/>
          <a:ln cap="flat" cmpd="sng" w="12700">
            <a:solidFill>
              <a:schemeClr val="dk1"/>
            </a:solidFill>
            <a:prstDash val="solid"/>
            <a:round/>
            <a:headEnd len="sm" w="sm" type="none"/>
            <a:tailEnd len="sm" w="sm" type="none"/>
          </a:ln>
        </p:spPr>
      </p:cxnSp>
      <p:cxnSp>
        <p:nvCxnSpPr>
          <p:cNvPr id="264" name="Google Shape;264;p18"/>
          <p:cNvCxnSpPr/>
          <p:nvPr/>
        </p:nvCxnSpPr>
        <p:spPr>
          <a:xfrm>
            <a:off x="4660900" y="3516313"/>
            <a:ext cx="365100" cy="303300"/>
          </a:xfrm>
          <a:prstGeom prst="straightConnector1">
            <a:avLst/>
          </a:prstGeom>
          <a:noFill/>
          <a:ln cap="flat" cmpd="sng" w="12700">
            <a:solidFill>
              <a:schemeClr val="dk1"/>
            </a:solidFill>
            <a:prstDash val="solid"/>
            <a:round/>
            <a:headEnd len="sm" w="sm" type="none"/>
            <a:tailEnd len="sm" w="sm" type="none"/>
          </a:ln>
        </p:spPr>
      </p:cxnSp>
      <p:cxnSp>
        <p:nvCxnSpPr>
          <p:cNvPr id="265" name="Google Shape;265;p18"/>
          <p:cNvCxnSpPr/>
          <p:nvPr/>
        </p:nvCxnSpPr>
        <p:spPr>
          <a:xfrm flipH="1">
            <a:off x="4106813" y="3524250"/>
            <a:ext cx="374700" cy="346200"/>
          </a:xfrm>
          <a:prstGeom prst="straightConnector1">
            <a:avLst/>
          </a:prstGeom>
          <a:noFill/>
          <a:ln cap="flat" cmpd="sng" w="12700">
            <a:solidFill>
              <a:schemeClr val="dk1"/>
            </a:solidFill>
            <a:prstDash val="solid"/>
            <a:round/>
            <a:headEnd len="sm" w="sm" type="none"/>
            <a:tailEnd len="sm" w="sm" type="none"/>
          </a:ln>
        </p:spPr>
      </p:cxnSp>
      <p:cxnSp>
        <p:nvCxnSpPr>
          <p:cNvPr id="266" name="Google Shape;266;p18"/>
          <p:cNvCxnSpPr/>
          <p:nvPr/>
        </p:nvCxnSpPr>
        <p:spPr>
          <a:xfrm flipH="1">
            <a:off x="4819663" y="4133850"/>
            <a:ext cx="163500" cy="330300"/>
          </a:xfrm>
          <a:prstGeom prst="straightConnector1">
            <a:avLst/>
          </a:prstGeom>
          <a:noFill/>
          <a:ln cap="flat" cmpd="sng" w="12700">
            <a:solidFill>
              <a:schemeClr val="dk1"/>
            </a:solidFill>
            <a:prstDash val="solid"/>
            <a:round/>
            <a:headEnd len="sm" w="sm" type="none"/>
            <a:tailEnd len="sm" w="sm" type="none"/>
          </a:ln>
        </p:spPr>
      </p:cxnSp>
      <p:cxnSp>
        <p:nvCxnSpPr>
          <p:cNvPr id="267" name="Google Shape;267;p18"/>
          <p:cNvCxnSpPr/>
          <p:nvPr/>
        </p:nvCxnSpPr>
        <p:spPr>
          <a:xfrm>
            <a:off x="5740400" y="2917825"/>
            <a:ext cx="800100" cy="324000"/>
          </a:xfrm>
          <a:prstGeom prst="straightConnector1">
            <a:avLst/>
          </a:prstGeom>
          <a:noFill/>
          <a:ln cap="flat" cmpd="sng" w="12700">
            <a:solidFill>
              <a:schemeClr val="dk1"/>
            </a:solidFill>
            <a:prstDash val="solid"/>
            <a:round/>
            <a:headEnd len="sm" w="sm" type="none"/>
            <a:tailEnd len="sm" w="sm" type="none"/>
          </a:ln>
        </p:spPr>
      </p:cxnSp>
      <p:sp>
        <p:nvSpPr>
          <p:cNvPr id="268" name="Google Shape;268;p18"/>
          <p:cNvSpPr/>
          <p:nvPr/>
        </p:nvSpPr>
        <p:spPr>
          <a:xfrm>
            <a:off x="4238625" y="4459288"/>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4321175" y="4483100"/>
            <a:ext cx="2604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3781425" y="4473575"/>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3816350" y="4495800"/>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cxnSp>
        <p:nvCxnSpPr>
          <p:cNvPr id="272" name="Google Shape;272;p18"/>
          <p:cNvCxnSpPr/>
          <p:nvPr/>
        </p:nvCxnSpPr>
        <p:spPr>
          <a:xfrm flipH="1">
            <a:off x="3937063" y="4176713"/>
            <a:ext cx="169800" cy="288900"/>
          </a:xfrm>
          <a:prstGeom prst="straightConnector1">
            <a:avLst/>
          </a:prstGeom>
          <a:noFill/>
          <a:ln cap="flat" cmpd="sng" w="12700">
            <a:solidFill>
              <a:schemeClr val="dk1"/>
            </a:solidFill>
            <a:prstDash val="solid"/>
            <a:round/>
            <a:headEnd len="sm" w="sm" type="none"/>
            <a:tailEnd len="sm" w="sm" type="none"/>
          </a:ln>
        </p:spPr>
      </p:cxnSp>
      <p:cxnSp>
        <p:nvCxnSpPr>
          <p:cNvPr id="273" name="Google Shape;273;p18"/>
          <p:cNvCxnSpPr/>
          <p:nvPr/>
        </p:nvCxnSpPr>
        <p:spPr>
          <a:xfrm>
            <a:off x="4210050" y="4176713"/>
            <a:ext cx="169800" cy="255600"/>
          </a:xfrm>
          <a:prstGeom prst="straightConnector1">
            <a:avLst/>
          </a:prstGeom>
          <a:noFill/>
          <a:ln cap="flat" cmpd="sng" w="12700">
            <a:solidFill>
              <a:schemeClr val="dk1"/>
            </a:solidFill>
            <a:prstDash val="solid"/>
            <a:round/>
            <a:headEnd len="sm" w="sm" type="none"/>
            <a:tailEnd len="sm" w="sm" type="none"/>
          </a:ln>
        </p:spPr>
      </p:cxnSp>
      <p:sp>
        <p:nvSpPr>
          <p:cNvPr id="274" name="Google Shape;274;p18"/>
          <p:cNvSpPr/>
          <p:nvPr/>
        </p:nvSpPr>
        <p:spPr>
          <a:xfrm>
            <a:off x="7010400" y="4441825"/>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7042150" y="4430713"/>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6578600" y="4440238"/>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6594475" y="4427538"/>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6142038" y="4441825"/>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6156325" y="4432300"/>
            <a:ext cx="3873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5684838" y="4456113"/>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5737225" y="4445000"/>
            <a:ext cx="3240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cxnSp>
        <p:nvCxnSpPr>
          <p:cNvPr id="282" name="Google Shape;282;p18"/>
          <p:cNvCxnSpPr/>
          <p:nvPr/>
        </p:nvCxnSpPr>
        <p:spPr>
          <a:xfrm>
            <a:off x="7054850" y="4125913"/>
            <a:ext cx="163500" cy="304800"/>
          </a:xfrm>
          <a:prstGeom prst="straightConnector1">
            <a:avLst/>
          </a:prstGeom>
          <a:noFill/>
          <a:ln cap="flat" cmpd="sng" w="12700">
            <a:solidFill>
              <a:schemeClr val="dk1"/>
            </a:solidFill>
            <a:prstDash val="solid"/>
            <a:round/>
            <a:headEnd len="sm" w="sm" type="none"/>
            <a:tailEnd len="sm" w="sm" type="none"/>
          </a:ln>
        </p:spPr>
      </p:cxnSp>
      <p:cxnSp>
        <p:nvCxnSpPr>
          <p:cNvPr id="283" name="Google Shape;283;p18"/>
          <p:cNvCxnSpPr/>
          <p:nvPr/>
        </p:nvCxnSpPr>
        <p:spPr>
          <a:xfrm flipH="1">
            <a:off x="6740538" y="4116388"/>
            <a:ext cx="163500" cy="330300"/>
          </a:xfrm>
          <a:prstGeom prst="straightConnector1">
            <a:avLst/>
          </a:prstGeom>
          <a:noFill/>
          <a:ln cap="flat" cmpd="sng" w="12700">
            <a:solidFill>
              <a:schemeClr val="dk1"/>
            </a:solidFill>
            <a:prstDash val="solid"/>
            <a:round/>
            <a:headEnd len="sm" w="sm" type="none"/>
            <a:tailEnd len="sm" w="sm" type="none"/>
          </a:ln>
        </p:spPr>
      </p:cxnSp>
      <p:cxnSp>
        <p:nvCxnSpPr>
          <p:cNvPr id="284" name="Google Shape;284;p18"/>
          <p:cNvCxnSpPr/>
          <p:nvPr/>
        </p:nvCxnSpPr>
        <p:spPr>
          <a:xfrm flipH="1">
            <a:off x="5857938" y="4159250"/>
            <a:ext cx="169800" cy="288900"/>
          </a:xfrm>
          <a:prstGeom prst="straightConnector1">
            <a:avLst/>
          </a:prstGeom>
          <a:noFill/>
          <a:ln cap="flat" cmpd="sng" w="12700">
            <a:solidFill>
              <a:schemeClr val="dk1"/>
            </a:solidFill>
            <a:prstDash val="solid"/>
            <a:round/>
            <a:headEnd len="sm" w="sm" type="none"/>
            <a:tailEnd len="sm" w="sm" type="none"/>
          </a:ln>
        </p:spPr>
      </p:cxnSp>
      <p:cxnSp>
        <p:nvCxnSpPr>
          <p:cNvPr id="285" name="Google Shape;285;p18"/>
          <p:cNvCxnSpPr/>
          <p:nvPr/>
        </p:nvCxnSpPr>
        <p:spPr>
          <a:xfrm>
            <a:off x="6130925" y="4159250"/>
            <a:ext cx="169800" cy="255600"/>
          </a:xfrm>
          <a:prstGeom prst="straightConnector1">
            <a:avLst/>
          </a:prstGeom>
          <a:noFill/>
          <a:ln cap="flat" cmpd="sng" w="12700">
            <a:solidFill>
              <a:schemeClr val="dk1"/>
            </a:solidFill>
            <a:prstDash val="solid"/>
            <a:round/>
            <a:headEnd len="sm" w="sm" type="none"/>
            <a:tailEnd len="sm" w="sm" type="none"/>
          </a:ln>
        </p:spPr>
      </p:cxnSp>
      <p:sp>
        <p:nvSpPr>
          <p:cNvPr id="286" name="Google Shape;286;p18"/>
          <p:cNvSpPr txBox="1"/>
          <p:nvPr/>
        </p:nvSpPr>
        <p:spPr>
          <a:xfrm>
            <a:off x="4187825" y="4852988"/>
            <a:ext cx="3030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3300"/>
              </a:buClr>
              <a:buSzPts val="1400"/>
              <a:buFont typeface="Arial"/>
              <a:buNone/>
            </a:pPr>
            <a:r>
              <a:rPr b="0" i="0" lang="en-US" sz="1400" u="none" cap="none" strike="noStrike">
                <a:solidFill>
                  <a:srgbClr val="CC3300"/>
                </a:solidFill>
                <a:latin typeface="Arial"/>
                <a:ea typeface="Arial"/>
                <a:cs typeface="Arial"/>
                <a:sym typeface="Arial"/>
              </a:rPr>
              <a:t>Full binary tree of depth 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p:nvPr/>
        </p:nvSpPr>
        <p:spPr>
          <a:xfrm>
            <a:off x="0" y="0"/>
            <a:ext cx="91629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Complete BT</a:t>
            </a:r>
            <a:endParaRPr b="0" i="0" sz="1400" u="none" cap="none" strike="noStrike">
              <a:solidFill>
                <a:srgbClr val="000000"/>
              </a:solidFill>
              <a:latin typeface="Arial"/>
              <a:ea typeface="Arial"/>
              <a:cs typeface="Arial"/>
              <a:sym typeface="Arial"/>
            </a:endParaRPr>
          </a:p>
        </p:txBody>
      </p:sp>
      <p:sp>
        <p:nvSpPr>
          <p:cNvPr id="292" name="Google Shape;292;p19"/>
          <p:cNvSpPr/>
          <p:nvPr/>
        </p:nvSpPr>
        <p:spPr>
          <a:xfrm>
            <a:off x="860425" y="1096963"/>
            <a:ext cx="7902600" cy="2281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 complete binary tree is a binary tree in which every level,</a:t>
            </a:r>
            <a:r>
              <a:rPr b="0" i="0" lang="en-US" sz="3200" u="none" cap="none" strike="noStrike">
                <a:solidFill>
                  <a:schemeClr val="dk1"/>
                </a:solidFill>
                <a:highlight>
                  <a:srgbClr val="FFFF00"/>
                </a:highlight>
                <a:latin typeface="Times New Roman"/>
                <a:ea typeface="Times New Roman"/>
                <a:cs typeface="Times New Roman"/>
                <a:sym typeface="Times New Roman"/>
              </a:rPr>
              <a:t> except possibly the last</a:t>
            </a:r>
            <a:r>
              <a:rPr b="0" i="0" lang="en-US" sz="3200" u="none" cap="none" strike="noStrike">
                <a:solidFill>
                  <a:schemeClr val="dk1"/>
                </a:solidFill>
                <a:latin typeface="Times New Roman"/>
                <a:ea typeface="Times New Roman"/>
                <a:cs typeface="Times New Roman"/>
                <a:sym typeface="Times New Roman"/>
              </a:rPr>
              <a:t>, is completely filled, and all nodes are as far left as possible.</a:t>
            </a:r>
            <a:endParaRPr b="0" i="0" sz="1400" u="none" cap="none" strike="noStrike">
              <a:solidFill>
                <a:srgbClr val="000000"/>
              </a:solidFill>
              <a:latin typeface="Arial"/>
              <a:ea typeface="Arial"/>
              <a:cs typeface="Arial"/>
              <a:sym typeface="Arial"/>
            </a:endParaRPr>
          </a:p>
        </p:txBody>
      </p:sp>
      <p:sp>
        <p:nvSpPr>
          <p:cNvPr id="293" name="Google Shape;293;p19"/>
          <p:cNvSpPr/>
          <p:nvPr/>
        </p:nvSpPr>
        <p:spPr>
          <a:xfrm>
            <a:off x="5311775" y="3036888"/>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9"/>
          <p:cNvSpPr/>
          <p:nvPr/>
        </p:nvSpPr>
        <p:spPr>
          <a:xfrm>
            <a:off x="5329238" y="3025775"/>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95" name="Google Shape;295;p19"/>
          <p:cNvSpPr/>
          <p:nvPr/>
        </p:nvSpPr>
        <p:spPr>
          <a:xfrm>
            <a:off x="4699000" y="3646488"/>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9"/>
          <p:cNvSpPr/>
          <p:nvPr/>
        </p:nvSpPr>
        <p:spPr>
          <a:xfrm>
            <a:off x="4733925" y="3652838"/>
            <a:ext cx="3366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cxnSp>
        <p:nvCxnSpPr>
          <p:cNvPr id="297" name="Google Shape;297;p19"/>
          <p:cNvCxnSpPr/>
          <p:nvPr/>
        </p:nvCxnSpPr>
        <p:spPr>
          <a:xfrm flipH="1">
            <a:off x="4886225" y="3295650"/>
            <a:ext cx="482700" cy="346200"/>
          </a:xfrm>
          <a:prstGeom prst="straightConnector1">
            <a:avLst/>
          </a:prstGeom>
          <a:noFill/>
          <a:ln cap="flat" cmpd="sng" w="12700">
            <a:solidFill>
              <a:schemeClr val="dk1"/>
            </a:solidFill>
            <a:prstDash val="solid"/>
            <a:round/>
            <a:headEnd len="sm" w="sm" type="none"/>
            <a:tailEnd len="sm" w="sm" type="none"/>
          </a:ln>
        </p:spPr>
      </p:cxnSp>
      <p:sp>
        <p:nvSpPr>
          <p:cNvPr id="298" name="Google Shape;298;p19"/>
          <p:cNvSpPr/>
          <p:nvPr/>
        </p:nvSpPr>
        <p:spPr>
          <a:xfrm>
            <a:off x="5894388" y="3663950"/>
            <a:ext cx="3555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9"/>
          <p:cNvSpPr/>
          <p:nvPr/>
        </p:nvSpPr>
        <p:spPr>
          <a:xfrm>
            <a:off x="5929313" y="3670300"/>
            <a:ext cx="3366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300" name="Google Shape;300;p19"/>
          <p:cNvSpPr/>
          <p:nvPr/>
        </p:nvSpPr>
        <p:spPr>
          <a:xfrm>
            <a:off x="6215063" y="4238625"/>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9"/>
          <p:cNvSpPr/>
          <p:nvPr/>
        </p:nvSpPr>
        <p:spPr>
          <a:xfrm>
            <a:off x="6265863" y="4244975"/>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cxnSp>
        <p:nvCxnSpPr>
          <p:cNvPr id="302" name="Google Shape;302;p19"/>
          <p:cNvCxnSpPr/>
          <p:nvPr/>
        </p:nvCxnSpPr>
        <p:spPr>
          <a:xfrm>
            <a:off x="6175375" y="3960813"/>
            <a:ext cx="182700" cy="261900"/>
          </a:xfrm>
          <a:prstGeom prst="straightConnector1">
            <a:avLst/>
          </a:prstGeom>
          <a:noFill/>
          <a:ln cap="flat" cmpd="sng" w="12700">
            <a:solidFill>
              <a:schemeClr val="dk1"/>
            </a:solidFill>
            <a:prstDash val="solid"/>
            <a:round/>
            <a:headEnd len="sm" w="sm" type="none"/>
            <a:tailEnd len="sm" w="sm" type="none"/>
          </a:ln>
        </p:spPr>
      </p:cxnSp>
      <p:sp>
        <p:nvSpPr>
          <p:cNvPr id="303" name="Google Shape;303;p19"/>
          <p:cNvSpPr/>
          <p:nvPr/>
        </p:nvSpPr>
        <p:spPr>
          <a:xfrm>
            <a:off x="5033963" y="4265613"/>
            <a:ext cx="3555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9"/>
          <p:cNvSpPr/>
          <p:nvPr/>
        </p:nvSpPr>
        <p:spPr>
          <a:xfrm>
            <a:off x="5067300" y="4287838"/>
            <a:ext cx="3240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305" name="Google Shape;305;p19"/>
          <p:cNvSpPr/>
          <p:nvPr/>
        </p:nvSpPr>
        <p:spPr>
          <a:xfrm>
            <a:off x="4775200" y="4926013"/>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9"/>
          <p:cNvSpPr/>
          <p:nvPr/>
        </p:nvSpPr>
        <p:spPr>
          <a:xfrm>
            <a:off x="4857750" y="4949825"/>
            <a:ext cx="2604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cxnSp>
        <p:nvCxnSpPr>
          <p:cNvPr id="307" name="Google Shape;307;p19"/>
          <p:cNvCxnSpPr/>
          <p:nvPr/>
        </p:nvCxnSpPr>
        <p:spPr>
          <a:xfrm>
            <a:off x="4681538" y="4592638"/>
            <a:ext cx="268200" cy="328500"/>
          </a:xfrm>
          <a:prstGeom prst="straightConnector1">
            <a:avLst/>
          </a:prstGeom>
          <a:noFill/>
          <a:ln cap="flat" cmpd="sng" w="12700">
            <a:solidFill>
              <a:schemeClr val="dk1"/>
            </a:solidFill>
            <a:prstDash val="solid"/>
            <a:round/>
            <a:headEnd len="sm" w="sm" type="none"/>
            <a:tailEnd len="sm" w="sm" type="none"/>
          </a:ln>
        </p:spPr>
      </p:cxnSp>
      <p:sp>
        <p:nvSpPr>
          <p:cNvPr id="308" name="Google Shape;308;p19"/>
          <p:cNvSpPr/>
          <p:nvPr/>
        </p:nvSpPr>
        <p:spPr>
          <a:xfrm>
            <a:off x="4408488" y="4254500"/>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9"/>
          <p:cNvSpPr/>
          <p:nvPr/>
        </p:nvSpPr>
        <p:spPr>
          <a:xfrm>
            <a:off x="4441825" y="4260850"/>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10" name="Google Shape;310;p19"/>
          <p:cNvSpPr/>
          <p:nvPr/>
        </p:nvSpPr>
        <p:spPr>
          <a:xfrm>
            <a:off x="4086225" y="4906963"/>
            <a:ext cx="357300" cy="298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9"/>
          <p:cNvSpPr/>
          <p:nvPr/>
        </p:nvSpPr>
        <p:spPr>
          <a:xfrm>
            <a:off x="4121150" y="4929188"/>
            <a:ext cx="3492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312" name="Google Shape;312;p19"/>
          <p:cNvSpPr/>
          <p:nvPr/>
        </p:nvSpPr>
        <p:spPr>
          <a:xfrm>
            <a:off x="5602288" y="4237038"/>
            <a:ext cx="355500" cy="3000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9"/>
          <p:cNvSpPr/>
          <p:nvPr/>
        </p:nvSpPr>
        <p:spPr>
          <a:xfrm>
            <a:off x="5618163" y="4260850"/>
            <a:ext cx="311100" cy="366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cxnSp>
        <p:nvCxnSpPr>
          <p:cNvPr id="314" name="Google Shape;314;p19"/>
          <p:cNvCxnSpPr/>
          <p:nvPr/>
        </p:nvCxnSpPr>
        <p:spPr>
          <a:xfrm flipH="1">
            <a:off x="5767488" y="3959225"/>
            <a:ext cx="203100" cy="263400"/>
          </a:xfrm>
          <a:prstGeom prst="straightConnector1">
            <a:avLst/>
          </a:prstGeom>
          <a:noFill/>
          <a:ln cap="flat" cmpd="sng" w="12700">
            <a:solidFill>
              <a:schemeClr val="dk1"/>
            </a:solidFill>
            <a:prstDash val="solid"/>
            <a:round/>
            <a:headEnd len="sm" w="sm" type="none"/>
            <a:tailEnd len="sm" w="sm" type="none"/>
          </a:ln>
        </p:spPr>
      </p:cxnSp>
      <p:cxnSp>
        <p:nvCxnSpPr>
          <p:cNvPr id="315" name="Google Shape;315;p19"/>
          <p:cNvCxnSpPr/>
          <p:nvPr/>
        </p:nvCxnSpPr>
        <p:spPr>
          <a:xfrm>
            <a:off x="4940300" y="3932238"/>
            <a:ext cx="234900" cy="327000"/>
          </a:xfrm>
          <a:prstGeom prst="straightConnector1">
            <a:avLst/>
          </a:prstGeom>
          <a:noFill/>
          <a:ln cap="flat" cmpd="sng" w="12700">
            <a:solidFill>
              <a:schemeClr val="dk1"/>
            </a:solidFill>
            <a:prstDash val="solid"/>
            <a:round/>
            <a:headEnd len="sm" w="sm" type="none"/>
            <a:tailEnd len="sm" w="sm" type="none"/>
          </a:ln>
        </p:spPr>
      </p:cxnSp>
      <p:cxnSp>
        <p:nvCxnSpPr>
          <p:cNvPr id="316" name="Google Shape;316;p19"/>
          <p:cNvCxnSpPr/>
          <p:nvPr/>
        </p:nvCxnSpPr>
        <p:spPr>
          <a:xfrm flipH="1">
            <a:off x="4573475" y="3922713"/>
            <a:ext cx="204900" cy="327000"/>
          </a:xfrm>
          <a:prstGeom prst="straightConnector1">
            <a:avLst/>
          </a:prstGeom>
          <a:noFill/>
          <a:ln cap="flat" cmpd="sng" w="12700">
            <a:solidFill>
              <a:schemeClr val="dk1"/>
            </a:solidFill>
            <a:prstDash val="solid"/>
            <a:round/>
            <a:headEnd len="sm" w="sm" type="none"/>
            <a:tailEnd len="sm" w="sm" type="none"/>
          </a:ln>
        </p:spPr>
      </p:cxnSp>
      <p:cxnSp>
        <p:nvCxnSpPr>
          <p:cNvPr id="317" name="Google Shape;317;p19"/>
          <p:cNvCxnSpPr/>
          <p:nvPr/>
        </p:nvCxnSpPr>
        <p:spPr>
          <a:xfrm flipH="1">
            <a:off x="4262525" y="4583113"/>
            <a:ext cx="268200" cy="309600"/>
          </a:xfrm>
          <a:prstGeom prst="straightConnector1">
            <a:avLst/>
          </a:prstGeom>
          <a:noFill/>
          <a:ln cap="flat" cmpd="sng" w="12700">
            <a:solidFill>
              <a:schemeClr val="dk1"/>
            </a:solidFill>
            <a:prstDash val="solid"/>
            <a:round/>
            <a:headEnd len="sm" w="sm" type="none"/>
            <a:tailEnd len="sm" w="sm" type="none"/>
          </a:ln>
        </p:spPr>
      </p:cxnSp>
      <p:cxnSp>
        <p:nvCxnSpPr>
          <p:cNvPr id="318" name="Google Shape;318;p19"/>
          <p:cNvCxnSpPr/>
          <p:nvPr/>
        </p:nvCxnSpPr>
        <p:spPr>
          <a:xfrm>
            <a:off x="5605463" y="3305175"/>
            <a:ext cx="450900" cy="355500"/>
          </a:xfrm>
          <a:prstGeom prst="straightConnector1">
            <a:avLst/>
          </a:prstGeom>
          <a:noFill/>
          <a:ln cap="flat" cmpd="sng" w="12700">
            <a:solidFill>
              <a:schemeClr val="dk1"/>
            </a:solidFill>
            <a:prstDash val="solid"/>
            <a:round/>
            <a:headEnd len="sm" w="sm" type="none"/>
            <a:tailEnd len="sm" w="sm" type="none"/>
          </a:ln>
        </p:spPr>
      </p:cxnSp>
      <p:sp>
        <p:nvSpPr>
          <p:cNvPr id="319" name="Google Shape;319;p19"/>
          <p:cNvSpPr txBox="1"/>
          <p:nvPr/>
        </p:nvSpPr>
        <p:spPr>
          <a:xfrm>
            <a:off x="4387850" y="5157788"/>
            <a:ext cx="2324100" cy="39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3300"/>
              </a:buClr>
              <a:buSzPts val="1400"/>
              <a:buFont typeface="Arial"/>
              <a:buNone/>
            </a:pPr>
            <a:r>
              <a:rPr b="0" i="0" lang="en-US" sz="1400" u="none" cap="none" strike="noStrike">
                <a:solidFill>
                  <a:srgbClr val="CC3300"/>
                </a:solidFill>
                <a:latin typeface="Arial"/>
                <a:ea typeface="Arial"/>
                <a:cs typeface="Arial"/>
                <a:sym typeface="Arial"/>
              </a:rPr>
              <a:t>Complete binary tree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p:nvPr/>
        </p:nvSpPr>
        <p:spPr>
          <a:xfrm>
            <a:off x="419100" y="609600"/>
            <a:ext cx="91440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Properties of Binary tree</a:t>
            </a:r>
            <a:endParaRPr b="0" i="0" sz="1400" u="none" cap="none" strike="noStrike">
              <a:solidFill>
                <a:srgbClr val="000000"/>
              </a:solidFill>
              <a:latin typeface="Arial"/>
              <a:ea typeface="Arial"/>
              <a:cs typeface="Arial"/>
              <a:sym typeface="Arial"/>
            </a:endParaRPr>
          </a:p>
        </p:txBody>
      </p:sp>
      <p:sp>
        <p:nvSpPr>
          <p:cNvPr id="325" name="Google Shape;325;p20"/>
          <p:cNvSpPr/>
          <p:nvPr/>
        </p:nvSpPr>
        <p:spPr>
          <a:xfrm>
            <a:off x="876300" y="1790700"/>
            <a:ext cx="4506405" cy="4114800"/>
          </a:xfrm>
          <a:prstGeom prst="rect">
            <a:avLst/>
          </a:prstGeom>
          <a:noFill/>
          <a:ln>
            <a:noFill/>
          </a:ln>
        </p:spPr>
        <p:txBody>
          <a:bodyPr anchorCtr="0" anchor="t" bIns="46025" lIns="92075" spcFirstLastPara="1" rIns="92075" wrap="square" tIns="46025">
            <a:noAutofit/>
          </a:bodyPr>
          <a:lstStyle/>
          <a:p>
            <a:pPr indent="-200660" lvl="0" marL="342900" marR="0" rtl="0" algn="l">
              <a:lnSpc>
                <a:spcPct val="100000"/>
              </a:lnSpc>
              <a:spcBef>
                <a:spcPts val="0"/>
              </a:spcBef>
              <a:spcAft>
                <a:spcPts val="0"/>
              </a:spcAft>
              <a:buClr>
                <a:schemeClr val="accent1"/>
              </a:buClr>
              <a:buSzPts val="224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326" name="Google Shape;326;p20"/>
          <p:cNvSpPr txBox="1"/>
          <p:nvPr/>
        </p:nvSpPr>
        <p:spPr>
          <a:xfrm>
            <a:off x="1121790" y="2146252"/>
            <a:ext cx="6589336" cy="11695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Arial"/>
              <a:buAutoNum type="arabicPeriod"/>
            </a:pPr>
            <a:r>
              <a:rPr b="0" i="0" lang="en-US" sz="2800" u="none" cap="none" strike="noStrike">
                <a:solidFill>
                  <a:schemeClr val="dk1"/>
                </a:solidFill>
                <a:latin typeface="Arial"/>
                <a:ea typeface="Arial"/>
                <a:cs typeface="Arial"/>
                <a:sym typeface="Arial"/>
              </a:rPr>
              <a:t>Maximum Number of Nodes in BT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254000" lvl="0" marL="34290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p:nvPr/>
        </p:nvSpPr>
        <p:spPr>
          <a:xfrm>
            <a:off x="419100" y="609600"/>
            <a:ext cx="91440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Maximum Number of Nodes in BT</a:t>
            </a:r>
            <a:endParaRPr b="0" i="0" sz="1400" u="none" cap="none" strike="noStrike">
              <a:solidFill>
                <a:srgbClr val="000000"/>
              </a:solidFill>
              <a:latin typeface="Arial"/>
              <a:ea typeface="Arial"/>
              <a:cs typeface="Arial"/>
              <a:sym typeface="Arial"/>
            </a:endParaRPr>
          </a:p>
        </p:txBody>
      </p:sp>
      <p:sp>
        <p:nvSpPr>
          <p:cNvPr id="332" name="Google Shape;332;p21"/>
          <p:cNvSpPr/>
          <p:nvPr/>
        </p:nvSpPr>
        <p:spPr>
          <a:xfrm>
            <a:off x="876300" y="1790700"/>
            <a:ext cx="4506405"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The maximum number of nodes on level </a:t>
            </a:r>
            <a:r>
              <a:rPr b="0" i="0" lang="en-US" sz="3200" u="none" cap="none" strike="noStrike">
                <a:solidFill>
                  <a:srgbClr val="003399"/>
                </a:solidFill>
                <a:latin typeface="Times New Roman"/>
                <a:ea typeface="Times New Roman"/>
                <a:cs typeface="Times New Roman"/>
                <a:sym typeface="Times New Roman"/>
              </a:rPr>
              <a:t>i</a:t>
            </a:r>
            <a:r>
              <a:rPr b="0" i="0" lang="en-US" sz="3200" u="none" cap="none" strike="noStrike">
                <a:solidFill>
                  <a:schemeClr val="dk1"/>
                </a:solidFill>
                <a:latin typeface="Times New Roman"/>
                <a:ea typeface="Times New Roman"/>
                <a:cs typeface="Times New Roman"/>
                <a:sym typeface="Times New Roman"/>
              </a:rPr>
              <a:t> of a binary tree is </a:t>
            </a:r>
            <a:r>
              <a:rPr b="0" i="0" lang="en-US" sz="3200" u="none" cap="none" strike="noStrike">
                <a:solidFill>
                  <a:srgbClr val="CC3300"/>
                </a:solidFill>
                <a:latin typeface="Times New Roman"/>
                <a:ea typeface="Times New Roman"/>
                <a:cs typeface="Times New Roman"/>
                <a:sym typeface="Times New Roman"/>
              </a:rPr>
              <a:t>2</a:t>
            </a:r>
            <a:r>
              <a:rPr b="0" baseline="30000" i="0" lang="en-US" sz="3200" u="none" cap="none" strike="noStrike">
                <a:solidFill>
                  <a:srgbClr val="CC3300"/>
                </a:solidFill>
                <a:latin typeface="Times New Roman"/>
                <a:ea typeface="Times New Roman"/>
                <a:cs typeface="Times New Roman"/>
                <a:sym typeface="Times New Roman"/>
              </a:rPr>
              <a:t>i-1</a:t>
            </a:r>
            <a:r>
              <a:rPr b="0" i="0" lang="en-US" sz="3200" u="none" cap="none" strike="noStrike">
                <a:solidFill>
                  <a:schemeClr val="dk1"/>
                </a:solidFill>
                <a:latin typeface="Times New Roman"/>
                <a:ea typeface="Times New Roman"/>
                <a:cs typeface="Times New Roman"/>
                <a:sym typeface="Times New Roman"/>
              </a:rPr>
              <a:t>, i&gt;=1.</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The maximum number of nodes in a binary tree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of depth </a:t>
            </a:r>
            <a:r>
              <a:rPr b="0" i="0" lang="en-US" sz="3200" u="none" cap="none" strike="noStrike">
                <a:solidFill>
                  <a:srgbClr val="003399"/>
                </a:solidFill>
                <a:latin typeface="Times New Roman"/>
                <a:ea typeface="Times New Roman"/>
                <a:cs typeface="Times New Roman"/>
                <a:sym typeface="Times New Roman"/>
              </a:rPr>
              <a:t>k</a:t>
            </a:r>
            <a:r>
              <a:rPr b="0" i="0" lang="en-US" sz="3200" u="none" cap="none" strike="noStrike">
                <a:solidFill>
                  <a:schemeClr val="dk1"/>
                </a:solidFill>
                <a:latin typeface="Times New Roman"/>
                <a:ea typeface="Times New Roman"/>
                <a:cs typeface="Times New Roman"/>
                <a:sym typeface="Times New Roman"/>
              </a:rPr>
              <a:t> is </a:t>
            </a:r>
            <a:r>
              <a:rPr b="0" i="0" lang="en-US" sz="3200" u="none" cap="none" strike="noStrike">
                <a:solidFill>
                  <a:srgbClr val="CC3300"/>
                </a:solidFill>
                <a:latin typeface="Times New Roman"/>
                <a:ea typeface="Times New Roman"/>
                <a:cs typeface="Times New Roman"/>
                <a:sym typeface="Times New Roman"/>
              </a:rPr>
              <a:t>2</a:t>
            </a:r>
            <a:r>
              <a:rPr b="0" baseline="30000" i="0" lang="en-US" sz="3200" u="none" cap="none" strike="noStrike">
                <a:solidFill>
                  <a:srgbClr val="CC3300"/>
                </a:solidFill>
                <a:latin typeface="Times New Roman"/>
                <a:ea typeface="Times New Roman"/>
                <a:cs typeface="Times New Roman"/>
                <a:sym typeface="Times New Roman"/>
              </a:rPr>
              <a:t>k</a:t>
            </a:r>
            <a:r>
              <a:rPr b="0" i="0" lang="en-US" sz="3200" u="none" cap="none" strike="noStrike">
                <a:solidFill>
                  <a:srgbClr val="CC3300"/>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 k&gt;=1.</a:t>
            </a:r>
            <a:endParaRPr b="0" i="0" sz="1400" u="none" cap="none" strike="noStrike">
              <a:solidFill>
                <a:srgbClr val="000000"/>
              </a:solidFill>
              <a:latin typeface="Arial"/>
              <a:ea typeface="Arial"/>
              <a:cs typeface="Arial"/>
              <a:sym typeface="Arial"/>
            </a:endParaRPr>
          </a:p>
        </p:txBody>
      </p:sp>
      <p:pic>
        <p:nvPicPr>
          <p:cNvPr id="333" name="Google Shape;333;p21"/>
          <p:cNvPicPr preferRelativeResize="0"/>
          <p:nvPr/>
        </p:nvPicPr>
        <p:blipFill rotWithShape="1">
          <a:blip r:embed="rId3">
            <a:alphaModFix/>
          </a:blip>
          <a:srcRect b="0" l="0" r="0" t="0"/>
          <a:stretch/>
        </p:blipFill>
        <p:spPr>
          <a:xfrm>
            <a:off x="5923175" y="1548353"/>
            <a:ext cx="2779189" cy="34970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t/>
            </a:r>
            <a:endParaRPr/>
          </a:p>
        </p:txBody>
      </p:sp>
      <p:pic>
        <p:nvPicPr>
          <p:cNvPr descr="4 Children Family Tree Worksheet • Have Fun Teaching" id="118" name="Google Shape;118;p4"/>
          <p:cNvPicPr preferRelativeResize="0"/>
          <p:nvPr/>
        </p:nvPicPr>
        <p:blipFill rotWithShape="1">
          <a:blip r:embed="rId3">
            <a:alphaModFix/>
          </a:blip>
          <a:srcRect b="0" l="0" r="0" t="0"/>
          <a:stretch/>
        </p:blipFill>
        <p:spPr>
          <a:xfrm>
            <a:off x="659876" y="541991"/>
            <a:ext cx="7342007" cy="57739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p:nvPr/>
        </p:nvSpPr>
        <p:spPr>
          <a:xfrm>
            <a:off x="419100" y="609600"/>
            <a:ext cx="91440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3900" u="none" cap="none" strike="noStrike">
                <a:solidFill>
                  <a:schemeClr val="dk1"/>
                </a:solidFill>
                <a:latin typeface="Times New Roman"/>
                <a:ea typeface="Times New Roman"/>
                <a:cs typeface="Times New Roman"/>
                <a:sym typeface="Times New Roman"/>
              </a:rPr>
              <a:t>Relation between maximum number of nodes and depth</a:t>
            </a:r>
            <a:endParaRPr b="0" i="0" sz="900" u="none" cap="none" strike="noStrike">
              <a:solidFill>
                <a:srgbClr val="000000"/>
              </a:solidFill>
              <a:latin typeface="Arial"/>
              <a:ea typeface="Arial"/>
              <a:cs typeface="Arial"/>
              <a:sym typeface="Arial"/>
            </a:endParaRPr>
          </a:p>
        </p:txBody>
      </p:sp>
      <p:sp>
        <p:nvSpPr>
          <p:cNvPr id="339" name="Google Shape;339;p22"/>
          <p:cNvSpPr/>
          <p:nvPr/>
        </p:nvSpPr>
        <p:spPr>
          <a:xfrm>
            <a:off x="876300" y="1790700"/>
            <a:ext cx="4506300" cy="4114800"/>
          </a:xfrm>
          <a:prstGeom prst="rect">
            <a:avLst/>
          </a:prstGeom>
          <a:noFill/>
          <a:ln>
            <a:noFill/>
          </a:ln>
        </p:spPr>
        <p:txBody>
          <a:bodyPr anchorCtr="0" anchor="t" bIns="46025" lIns="92075" spcFirstLastPara="1" rIns="92075" wrap="square" tIns="46025">
            <a:noAutofit/>
          </a:bodyPr>
          <a:lstStyle/>
          <a:p>
            <a:pPr indent="-431800" lvl="0" marL="457200" marR="0" rtl="0" algn="l">
              <a:lnSpc>
                <a:spcPct val="100000"/>
              </a:lnSpc>
              <a:spcBef>
                <a:spcPts val="64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N=</a:t>
            </a:r>
            <a:r>
              <a:rPr b="0"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rgbClr val="CC3300"/>
                </a:solidFill>
                <a:latin typeface="Times New Roman"/>
                <a:ea typeface="Times New Roman"/>
                <a:cs typeface="Times New Roman"/>
                <a:sym typeface="Times New Roman"/>
              </a:rPr>
              <a:t>2</a:t>
            </a:r>
            <a:r>
              <a:rPr b="0" baseline="30000" i="0" lang="en-US" sz="3200" u="none" cap="none" strike="noStrike">
                <a:solidFill>
                  <a:srgbClr val="CC3300"/>
                </a:solidFill>
                <a:latin typeface="Times New Roman"/>
                <a:ea typeface="Times New Roman"/>
                <a:cs typeface="Times New Roman"/>
                <a:sym typeface="Times New Roman"/>
              </a:rPr>
              <a:t>k</a:t>
            </a:r>
            <a:r>
              <a:rPr b="0" i="0" lang="en-US" sz="3200" u="none" cap="none" strike="noStrike">
                <a:solidFill>
                  <a:srgbClr val="CC3300"/>
                </a:solidFill>
                <a:latin typeface="Times New Roman"/>
                <a:ea typeface="Times New Roman"/>
                <a:cs typeface="Times New Roman"/>
                <a:sym typeface="Times New Roman"/>
              </a:rPr>
              <a:t>-1</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rgbClr val="000000"/>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if k=4; N= </a:t>
            </a:r>
            <a:r>
              <a:rPr b="0" i="0" lang="en-US" sz="3200" u="none" cap="none" strike="noStrike">
                <a:solidFill>
                  <a:srgbClr val="CC3300"/>
                </a:solidFill>
                <a:latin typeface="Times New Roman"/>
                <a:ea typeface="Times New Roman"/>
                <a:cs typeface="Times New Roman"/>
                <a:sym typeface="Times New Roman"/>
              </a:rPr>
              <a:t>2</a:t>
            </a:r>
            <a:r>
              <a:rPr b="0" baseline="30000" i="0" lang="en-US" sz="3200" u="none" cap="none" strike="noStrike">
                <a:solidFill>
                  <a:srgbClr val="CC3300"/>
                </a:solidFill>
                <a:latin typeface="Times New Roman"/>
                <a:ea typeface="Times New Roman"/>
                <a:cs typeface="Times New Roman"/>
                <a:sym typeface="Times New Roman"/>
              </a:rPr>
              <a:t>4</a:t>
            </a:r>
            <a:r>
              <a:rPr b="0" i="0" lang="en-US" sz="3200" u="none" cap="none" strike="noStrike">
                <a:solidFill>
                  <a:srgbClr val="CC3300"/>
                </a:solidFill>
                <a:latin typeface="Times New Roman"/>
                <a:ea typeface="Times New Roman"/>
                <a:cs typeface="Times New Roman"/>
                <a:sym typeface="Times New Roman"/>
              </a:rPr>
              <a:t>-1 =15</a:t>
            </a:r>
            <a:r>
              <a:rPr b="0" i="0" lang="en-US" sz="3200" u="none" cap="none" strike="noStrike">
                <a:solidFill>
                  <a:schemeClr val="dk1"/>
                </a:solidFill>
                <a:latin typeface="Times New Roman"/>
                <a:ea typeface="Times New Roman"/>
                <a:cs typeface="Times New Roman"/>
                <a:sym typeface="Times New Roman"/>
              </a:rPr>
              <a:t>,</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rgbClr val="000000"/>
              </a:buClr>
              <a:buSzPts val="3200"/>
              <a:buFont typeface="Arial"/>
              <a:buChar char="●"/>
            </a:pPr>
            <a:r>
              <a:rPr b="0" i="0" lang="en-US" sz="3200" u="none" cap="none" strike="noStrike">
                <a:solidFill>
                  <a:schemeClr val="dk1"/>
                </a:solidFill>
                <a:latin typeface="Arial"/>
                <a:ea typeface="Arial"/>
                <a:cs typeface="Arial"/>
                <a:sym typeface="Arial"/>
              </a:rPr>
              <a:t>N=</a:t>
            </a:r>
            <a:r>
              <a:rPr b="0"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rgbClr val="CC3300"/>
                </a:solidFill>
                <a:latin typeface="Times New Roman"/>
                <a:ea typeface="Times New Roman"/>
                <a:cs typeface="Times New Roman"/>
                <a:sym typeface="Times New Roman"/>
              </a:rPr>
              <a:t>2</a:t>
            </a:r>
            <a:r>
              <a:rPr b="0" baseline="30000" i="0" lang="en-US" sz="3200" u="none" cap="none" strike="noStrike">
                <a:solidFill>
                  <a:srgbClr val="CC3300"/>
                </a:solidFill>
                <a:latin typeface="Times New Roman"/>
                <a:ea typeface="Times New Roman"/>
                <a:cs typeface="Times New Roman"/>
                <a:sym typeface="Times New Roman"/>
              </a:rPr>
              <a:t>k</a:t>
            </a:r>
            <a:r>
              <a:rPr b="0" i="0" lang="en-US" sz="3200" u="none" cap="none" strike="noStrike">
                <a:solidFill>
                  <a:srgbClr val="CC3300"/>
                </a:solidFill>
                <a:latin typeface="Times New Roman"/>
                <a:ea typeface="Times New Roman"/>
                <a:cs typeface="Times New Roman"/>
                <a:sym typeface="Times New Roman"/>
              </a:rPr>
              <a:t>-1</a:t>
            </a:r>
            <a:endParaRPr b="0" i="0" sz="3200" u="none" cap="none" strike="noStrike">
              <a:solidFill>
                <a:srgbClr val="CC3300"/>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rgbClr val="000000"/>
              </a:buClr>
              <a:buSzPts val="3200"/>
              <a:buFont typeface="Times New Roman"/>
              <a:buChar char="●"/>
            </a:pPr>
            <a:r>
              <a:rPr b="0" i="0" lang="en-US" sz="3200" u="none" cap="none" strike="noStrike">
                <a:solidFill>
                  <a:srgbClr val="CC3300"/>
                </a:solidFill>
                <a:latin typeface="Times New Roman"/>
                <a:ea typeface="Times New Roman"/>
                <a:cs typeface="Times New Roman"/>
                <a:sym typeface="Times New Roman"/>
              </a:rPr>
              <a:t>N+1=</a:t>
            </a:r>
            <a:r>
              <a:rPr b="0"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rgbClr val="CC3300"/>
                </a:solidFill>
                <a:latin typeface="Times New Roman"/>
                <a:ea typeface="Times New Roman"/>
                <a:cs typeface="Times New Roman"/>
                <a:sym typeface="Times New Roman"/>
              </a:rPr>
              <a:t>2</a:t>
            </a:r>
            <a:r>
              <a:rPr b="0" baseline="30000" i="0" lang="en-US" sz="3200" u="none" cap="none" strike="noStrike">
                <a:solidFill>
                  <a:srgbClr val="CC3300"/>
                </a:solidFill>
                <a:latin typeface="Times New Roman"/>
                <a:ea typeface="Times New Roman"/>
                <a:cs typeface="Times New Roman"/>
                <a:sym typeface="Times New Roman"/>
              </a:rPr>
              <a:t>k</a:t>
            </a:r>
            <a:endParaRPr b="0" baseline="30000" i="0" sz="3200" u="none" cap="none" strike="noStrike">
              <a:solidFill>
                <a:srgbClr val="CC3300"/>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rgbClr val="CC3300"/>
              </a:buClr>
              <a:buSzPts val="3200"/>
              <a:buFont typeface="Times New Roman"/>
              <a:buChar char="●"/>
            </a:pPr>
            <a:r>
              <a:rPr b="0" baseline="30000" i="0" lang="en-US" sz="3200" u="none" cap="none" strike="noStrike">
                <a:solidFill>
                  <a:srgbClr val="CC3300"/>
                </a:solidFill>
                <a:latin typeface="Times New Roman"/>
                <a:ea typeface="Times New Roman"/>
                <a:cs typeface="Times New Roman"/>
                <a:sym typeface="Times New Roman"/>
              </a:rPr>
              <a:t>Taking log on both sides</a:t>
            </a:r>
            <a:endParaRPr b="0" baseline="30000" i="0" sz="3200" u="none" cap="none" strike="noStrike">
              <a:solidFill>
                <a:srgbClr val="CC3300"/>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000000"/>
              </a:buClr>
              <a:buSzPts val="3200"/>
              <a:buFont typeface="Arial"/>
              <a:buNone/>
            </a:pPr>
            <a:r>
              <a:rPr b="0" i="0" lang="en-US" sz="3200" u="none" cap="none" strike="noStrike">
                <a:solidFill>
                  <a:srgbClr val="CC3300"/>
                </a:solidFill>
                <a:latin typeface="Times New Roman"/>
                <a:ea typeface="Times New Roman"/>
                <a:cs typeface="Times New Roman"/>
                <a:sym typeface="Times New Roman"/>
              </a:rPr>
              <a:t>log (N+1)=log 2</a:t>
            </a:r>
            <a:r>
              <a:rPr b="0" baseline="30000" i="0" lang="en-US" sz="3200" u="none" cap="none" strike="noStrike">
                <a:solidFill>
                  <a:srgbClr val="CC3300"/>
                </a:solidFill>
                <a:latin typeface="Times New Roman"/>
                <a:ea typeface="Times New Roman"/>
                <a:cs typeface="Times New Roman"/>
                <a:sym typeface="Times New Roman"/>
              </a:rPr>
              <a:t>k</a:t>
            </a:r>
            <a:endParaRPr b="0" baseline="30000" i="0" sz="3200" u="none" cap="none" strike="noStrike">
              <a:solidFill>
                <a:srgbClr val="CC3300"/>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000000"/>
              </a:buClr>
              <a:buSzPts val="3200"/>
              <a:buFont typeface="Arial"/>
              <a:buNone/>
            </a:pPr>
            <a:r>
              <a:rPr b="0" i="0" lang="en-US" sz="3200" u="none" cap="none" strike="noStrike">
                <a:solidFill>
                  <a:srgbClr val="CC3300"/>
                </a:solidFill>
                <a:latin typeface="Times New Roman"/>
                <a:ea typeface="Times New Roman"/>
                <a:cs typeface="Times New Roman"/>
                <a:sym typeface="Times New Roman"/>
              </a:rPr>
              <a:t>log (N+1)=k log 2</a:t>
            </a:r>
            <a:endParaRPr b="0" baseline="30000" i="0" sz="3200" u="none" cap="none" strike="noStrike">
              <a:solidFill>
                <a:srgbClr val="CC3300"/>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000000"/>
              </a:buClr>
              <a:buSzPts val="3200"/>
              <a:buFont typeface="Arial"/>
              <a:buNone/>
            </a:pPr>
            <a:r>
              <a:rPr b="0" i="0" lang="en-US" sz="3200" u="none" cap="none" strike="noStrike">
                <a:solidFill>
                  <a:srgbClr val="CC3300"/>
                </a:solidFill>
                <a:latin typeface="Times New Roman"/>
                <a:ea typeface="Times New Roman"/>
                <a:cs typeface="Times New Roman"/>
                <a:sym typeface="Times New Roman"/>
              </a:rPr>
              <a:t>log (N+1)=k</a:t>
            </a:r>
            <a:endParaRPr b="0" baseline="30000" i="0" sz="3200" u="none" cap="none" strike="noStrike">
              <a:solidFill>
                <a:srgbClr val="CC3300"/>
              </a:solidFill>
              <a:latin typeface="Times New Roman"/>
              <a:ea typeface="Times New Roman"/>
              <a:cs typeface="Times New Roman"/>
              <a:sym typeface="Times New Roman"/>
            </a:endParaRPr>
          </a:p>
        </p:txBody>
      </p:sp>
      <p:pic>
        <p:nvPicPr>
          <p:cNvPr id="340" name="Google Shape;340;p22"/>
          <p:cNvPicPr preferRelativeResize="0"/>
          <p:nvPr/>
        </p:nvPicPr>
        <p:blipFill rotWithShape="1">
          <a:blip r:embed="rId3">
            <a:alphaModFix/>
          </a:blip>
          <a:srcRect b="0" l="0" r="0" t="0"/>
          <a:stretch/>
        </p:blipFill>
        <p:spPr>
          <a:xfrm>
            <a:off x="6151775" y="2005553"/>
            <a:ext cx="2779189" cy="34970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p:nvPr/>
        </p:nvSpPr>
        <p:spPr>
          <a:xfrm>
            <a:off x="0" y="60960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Binary Tree Representations</a:t>
            </a:r>
            <a:endParaRPr b="0" i="0" sz="1400" u="none" cap="none" strike="noStrike">
              <a:solidFill>
                <a:srgbClr val="000000"/>
              </a:solidFill>
              <a:latin typeface="Arial"/>
              <a:ea typeface="Arial"/>
              <a:cs typeface="Arial"/>
              <a:sym typeface="Arial"/>
            </a:endParaRPr>
          </a:p>
        </p:txBody>
      </p:sp>
      <p:sp>
        <p:nvSpPr>
          <p:cNvPr id="346" name="Google Shape;346;p23"/>
          <p:cNvSpPr/>
          <p:nvPr/>
        </p:nvSpPr>
        <p:spPr>
          <a:xfrm>
            <a:off x="1104900" y="1981200"/>
            <a:ext cx="4847400" cy="4114800"/>
          </a:xfrm>
          <a:prstGeom prst="rect">
            <a:avLst/>
          </a:prstGeom>
          <a:noFill/>
          <a:ln>
            <a:noFill/>
          </a:ln>
        </p:spPr>
        <p:txBody>
          <a:bodyPr anchorCtr="0" anchor="t" bIns="46025" lIns="92075" spcFirstLastPara="1" rIns="92075" wrap="square" tIns="46025">
            <a:noAutofit/>
          </a:bodyPr>
          <a:lstStyle/>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Sequential representation</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Linked representation</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p:nvPr/>
        </p:nvSpPr>
        <p:spPr>
          <a:xfrm>
            <a:off x="0" y="609600"/>
            <a:ext cx="91629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Sequential Binary Tree Representation</a:t>
            </a:r>
            <a:endParaRPr b="0" i="0" sz="1400" u="none" cap="none" strike="noStrike">
              <a:solidFill>
                <a:srgbClr val="000000"/>
              </a:solidFill>
              <a:latin typeface="Arial"/>
              <a:ea typeface="Arial"/>
              <a:cs typeface="Arial"/>
              <a:sym typeface="Arial"/>
            </a:endParaRPr>
          </a:p>
        </p:txBody>
      </p:sp>
      <p:sp>
        <p:nvSpPr>
          <p:cNvPr id="352" name="Google Shape;352;p24"/>
          <p:cNvSpPr/>
          <p:nvPr/>
        </p:nvSpPr>
        <p:spPr>
          <a:xfrm>
            <a:off x="305100" y="1981200"/>
            <a:ext cx="91629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If a complete binary tree with </a:t>
            </a:r>
            <a:r>
              <a:rPr b="0" i="1" lang="en-US" sz="3200" u="none" cap="none" strike="noStrike">
                <a:solidFill>
                  <a:schemeClr val="dk1"/>
                </a:solidFill>
                <a:highlight>
                  <a:srgbClr val="00FF00"/>
                </a:highlight>
                <a:latin typeface="Times New Roman"/>
                <a:ea typeface="Times New Roman"/>
                <a:cs typeface="Times New Roman"/>
                <a:sym typeface="Times New Roman"/>
              </a:rPr>
              <a:t>n</a:t>
            </a:r>
            <a:r>
              <a:rPr b="0" i="0" lang="en-US" sz="3200" u="none" cap="none" strike="noStrike">
                <a:solidFill>
                  <a:schemeClr val="dk1"/>
                </a:solidFill>
                <a:highlight>
                  <a:srgbClr val="00FF00"/>
                </a:highlight>
                <a:latin typeface="Times New Roman"/>
                <a:ea typeface="Times New Roman"/>
                <a:cs typeface="Times New Roman"/>
                <a:sym typeface="Times New Roman"/>
              </a:rPr>
              <a:t> nodes (depth =</a:t>
            </a:r>
            <a:br>
              <a:rPr b="0" i="0" lang="en-US" sz="3200" u="none" cap="none" strike="noStrike">
                <a:solidFill>
                  <a:schemeClr val="dk1"/>
                </a:solidFill>
                <a:highlight>
                  <a:srgbClr val="00FF00"/>
                </a:highlight>
                <a:latin typeface="Times New Roman"/>
                <a:ea typeface="Times New Roman"/>
                <a:cs typeface="Times New Roman"/>
                <a:sym typeface="Times New Roman"/>
              </a:rPr>
            </a:br>
            <a:r>
              <a:rPr b="0" i="0" lang="en-US" sz="3200" u="none" cap="none" strike="noStrike">
                <a:solidFill>
                  <a:schemeClr val="dk1"/>
                </a:solidFill>
                <a:highlight>
                  <a:srgbClr val="00FF00"/>
                </a:highlight>
                <a:latin typeface="Times New Roman"/>
                <a:ea typeface="Times New Roman"/>
                <a:cs typeface="Times New Roman"/>
                <a:sym typeface="Times New Roman"/>
              </a:rPr>
              <a:t>log</a:t>
            </a:r>
            <a:r>
              <a:rPr b="0" i="0" lang="en-US" sz="2400" u="none" cap="none" strike="noStrike">
                <a:solidFill>
                  <a:schemeClr val="dk1"/>
                </a:solidFill>
                <a:highlight>
                  <a:srgbClr val="00FF00"/>
                </a:highlight>
                <a:latin typeface="Times New Roman"/>
                <a:ea typeface="Times New Roman"/>
                <a:cs typeface="Times New Roman"/>
                <a:sym typeface="Times New Roman"/>
              </a:rPr>
              <a:t> </a:t>
            </a:r>
            <a:r>
              <a:rPr b="0" i="1" lang="en-US" sz="3200" u="none" cap="none" strike="noStrike">
                <a:solidFill>
                  <a:schemeClr val="dk1"/>
                </a:solidFill>
                <a:highlight>
                  <a:srgbClr val="00FF00"/>
                </a:highlight>
                <a:latin typeface="Times New Roman"/>
                <a:ea typeface="Times New Roman"/>
                <a:cs typeface="Times New Roman"/>
                <a:sym typeface="Times New Roman"/>
              </a:rPr>
              <a:t>n </a:t>
            </a:r>
            <a:r>
              <a:rPr b="0" i="0" lang="en-US" sz="3200" u="none" cap="none" strike="noStrike">
                <a:solidFill>
                  <a:schemeClr val="dk1"/>
                </a:solidFill>
                <a:highlight>
                  <a:srgbClr val="00FF00"/>
                </a:highlight>
                <a:latin typeface="Times New Roman"/>
                <a:ea typeface="Times New Roman"/>
                <a:cs typeface="Times New Roman"/>
                <a:sym typeface="Times New Roman"/>
              </a:rPr>
              <a:t>+ 1)</a:t>
            </a:r>
            <a:r>
              <a:rPr b="0" i="0" lang="en-US" sz="3200" u="none" cap="none" strike="noStrike">
                <a:solidFill>
                  <a:schemeClr val="dk1"/>
                </a:solidFill>
                <a:latin typeface="Times New Roman"/>
                <a:ea typeface="Times New Roman"/>
                <a:cs typeface="Times New Roman"/>
                <a:sym typeface="Times New Roman"/>
              </a:rPr>
              <a:t> is represented sequentially, then for</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any node with index </a:t>
            </a:r>
            <a:r>
              <a:rPr b="0" i="1" lang="en-US" sz="3200" u="none" cap="none" strike="noStrike">
                <a:solidFill>
                  <a:schemeClr val="dk1"/>
                </a:solidFill>
                <a:latin typeface="Times New Roman"/>
                <a:ea typeface="Times New Roman"/>
                <a:cs typeface="Times New Roman"/>
                <a:sym typeface="Times New Roman"/>
              </a:rPr>
              <a:t>i</a:t>
            </a:r>
            <a:r>
              <a:rPr b="0" i="0" lang="en-US" sz="3200" u="none" cap="none" strike="noStrike">
                <a:solidFill>
                  <a:schemeClr val="dk1"/>
                </a:solidFill>
                <a:latin typeface="Times New Roman"/>
                <a:ea typeface="Times New Roman"/>
                <a:cs typeface="Times New Roman"/>
                <a:sym typeface="Times New Roman"/>
              </a:rPr>
              <a:t>, 1&lt;=</a:t>
            </a:r>
            <a:r>
              <a:rPr b="0" i="1" lang="en-US" sz="3200" u="none" cap="none" strike="noStrike">
                <a:solidFill>
                  <a:schemeClr val="dk1"/>
                </a:solidFill>
                <a:latin typeface="Times New Roman"/>
                <a:ea typeface="Times New Roman"/>
                <a:cs typeface="Times New Roman"/>
                <a:sym typeface="Times New Roman"/>
              </a:rPr>
              <a:t>i</a:t>
            </a:r>
            <a:r>
              <a:rPr b="0" i="0" lang="en-US" sz="3200" u="none" cap="none" strike="noStrike">
                <a:solidFill>
                  <a:schemeClr val="dk1"/>
                </a:solidFill>
                <a:latin typeface="Times New Roman"/>
                <a:ea typeface="Times New Roman"/>
                <a:cs typeface="Times New Roman"/>
                <a:sym typeface="Times New Roman"/>
              </a:rPr>
              <a:t>&lt;=</a:t>
            </a:r>
            <a:r>
              <a:rPr b="0" i="1" lang="en-US" sz="3200" u="none" cap="none" strike="noStrike">
                <a:solidFill>
                  <a:schemeClr val="dk1"/>
                </a:solidFill>
                <a:latin typeface="Times New Roman"/>
                <a:ea typeface="Times New Roman"/>
                <a:cs typeface="Times New Roman"/>
                <a:sym typeface="Times New Roman"/>
              </a:rPr>
              <a:t>n</a:t>
            </a:r>
            <a:r>
              <a:rPr b="0" i="0" lang="en-US" sz="3200" u="none" cap="none" strike="noStrike">
                <a:solidFill>
                  <a:schemeClr val="dk1"/>
                </a:solidFill>
                <a:latin typeface="Times New Roman"/>
                <a:ea typeface="Times New Roman"/>
                <a:cs typeface="Times New Roman"/>
                <a:sym typeface="Times New Roman"/>
              </a:rPr>
              <a:t>, we have: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1" lang="en-US" sz="2800" u="none" cap="none" strike="noStrike">
                <a:solidFill>
                  <a:schemeClr val="dk1"/>
                </a:solidFill>
                <a:latin typeface="Times New Roman"/>
                <a:ea typeface="Times New Roman"/>
                <a:cs typeface="Times New Roman"/>
                <a:sym typeface="Times New Roman"/>
              </a:rPr>
              <a:t>parent</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is at </a:t>
            </a:r>
            <a:r>
              <a:rPr b="0" i="1" lang="en-US" sz="2800" u="none" cap="none" strike="noStrike">
                <a:solidFill>
                  <a:srgbClr val="CC3300"/>
                </a:solidFill>
                <a:latin typeface="Times New Roman"/>
                <a:ea typeface="Times New Roman"/>
                <a:cs typeface="Times New Roman"/>
                <a:sym typeface="Times New Roman"/>
              </a:rPr>
              <a:t>i</a:t>
            </a:r>
            <a:r>
              <a:rPr b="0" i="0" lang="en-US" sz="2800" u="none" cap="none" strike="noStrike">
                <a:solidFill>
                  <a:srgbClr val="CC3300"/>
                </a:solidFill>
                <a:latin typeface="Times New Roman"/>
                <a:ea typeface="Times New Roman"/>
                <a:cs typeface="Times New Roman"/>
                <a:sym typeface="Times New Roman"/>
              </a:rPr>
              <a:t>/2</a:t>
            </a:r>
            <a:r>
              <a:rPr b="0" i="0" lang="en-US" sz="2800" u="none" cap="none" strike="noStrike">
                <a:solidFill>
                  <a:schemeClr val="dk1"/>
                </a:solidFill>
                <a:latin typeface="Times New Roman"/>
                <a:ea typeface="Times New Roman"/>
                <a:cs typeface="Times New Roman"/>
                <a:sym typeface="Times New Roman"/>
              </a:rPr>
              <a:t> if </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!=1. If </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=1, </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is at the root and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has no parent.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1" lang="en-US" sz="2800" u="none" cap="none" strike="noStrike">
                <a:solidFill>
                  <a:schemeClr val="dk1"/>
                </a:solidFill>
                <a:latin typeface="Times New Roman"/>
                <a:ea typeface="Times New Roman"/>
                <a:cs typeface="Times New Roman"/>
                <a:sym typeface="Times New Roman"/>
              </a:rPr>
              <a:t>left_child</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ia at </a:t>
            </a:r>
            <a:r>
              <a:rPr b="0" i="0" lang="en-US" sz="2800" u="none" cap="none" strike="noStrike">
                <a:solidFill>
                  <a:srgbClr val="CC3300"/>
                </a:solidFill>
                <a:latin typeface="Times New Roman"/>
                <a:ea typeface="Times New Roman"/>
                <a:cs typeface="Times New Roman"/>
                <a:sym typeface="Times New Roman"/>
              </a:rPr>
              <a:t>2</a:t>
            </a:r>
            <a:r>
              <a:rPr b="0" i="1" lang="en-US" sz="2800" u="none" cap="none" strike="noStrike">
                <a:solidFill>
                  <a:srgbClr val="CC3300"/>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if 2</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&lt;=</a:t>
            </a:r>
            <a:r>
              <a:rPr b="0" i="1" lang="en-US" sz="2800" u="none" cap="none" strike="noStrike">
                <a:solidFill>
                  <a:schemeClr val="dk1"/>
                </a:solidFill>
                <a:latin typeface="Times New Roman"/>
                <a:ea typeface="Times New Roman"/>
                <a:cs typeface="Times New Roman"/>
                <a:sym typeface="Times New Roman"/>
              </a:rPr>
              <a:t>n</a:t>
            </a:r>
            <a:r>
              <a:rPr b="0" i="0" lang="en-US" sz="2800" u="none" cap="none" strike="noStrike">
                <a:solidFill>
                  <a:schemeClr val="dk1"/>
                </a:solidFill>
                <a:latin typeface="Times New Roman"/>
                <a:ea typeface="Times New Roman"/>
                <a:cs typeface="Times New Roman"/>
                <a:sym typeface="Times New Roman"/>
              </a:rPr>
              <a:t>. If 2</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&gt;n, then </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has no</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left child.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1" lang="en-US" sz="2800" u="none" cap="none" strike="noStrike">
                <a:solidFill>
                  <a:schemeClr val="dk1"/>
                </a:solidFill>
                <a:latin typeface="Times New Roman"/>
                <a:ea typeface="Times New Roman"/>
                <a:cs typeface="Times New Roman"/>
                <a:sym typeface="Times New Roman"/>
              </a:rPr>
              <a:t>right_child</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ia at </a:t>
            </a:r>
            <a:r>
              <a:rPr b="0" i="0" lang="en-US" sz="2800" u="none" cap="none" strike="noStrike">
                <a:solidFill>
                  <a:srgbClr val="CC3300"/>
                </a:solidFill>
                <a:latin typeface="Times New Roman"/>
                <a:ea typeface="Times New Roman"/>
                <a:cs typeface="Times New Roman"/>
                <a:sym typeface="Times New Roman"/>
              </a:rPr>
              <a:t>2</a:t>
            </a:r>
            <a:r>
              <a:rPr b="0" i="1" lang="en-US" sz="2800" u="none" cap="none" strike="noStrike">
                <a:solidFill>
                  <a:srgbClr val="CC3300"/>
                </a:solidFill>
                <a:latin typeface="Times New Roman"/>
                <a:ea typeface="Times New Roman"/>
                <a:cs typeface="Times New Roman"/>
                <a:sym typeface="Times New Roman"/>
              </a:rPr>
              <a:t>i</a:t>
            </a:r>
            <a:r>
              <a:rPr b="0" i="0" lang="en-US" sz="2800" u="none" cap="none" strike="noStrike">
                <a:solidFill>
                  <a:srgbClr val="CC3300"/>
                </a:solidFill>
                <a:latin typeface="Times New Roman"/>
                <a:ea typeface="Times New Roman"/>
                <a:cs typeface="Times New Roman"/>
                <a:sym typeface="Times New Roman"/>
              </a:rPr>
              <a:t>+1</a:t>
            </a:r>
            <a:r>
              <a:rPr b="0" i="0" lang="en-US" sz="2800" u="none" cap="none" strike="noStrike">
                <a:solidFill>
                  <a:schemeClr val="dk1"/>
                </a:solidFill>
                <a:latin typeface="Times New Roman"/>
                <a:ea typeface="Times New Roman"/>
                <a:cs typeface="Times New Roman"/>
                <a:sym typeface="Times New Roman"/>
              </a:rPr>
              <a:t> if 2</a:t>
            </a:r>
            <a:r>
              <a:rPr b="0" i="1" lang="en-US" sz="2800" u="none" cap="none" strike="noStrike">
                <a:solidFill>
                  <a:schemeClr val="dk1"/>
                </a:solidFill>
                <a:latin typeface="Times New Roman"/>
                <a:ea typeface="Times New Roman"/>
                <a:cs typeface="Times New Roman"/>
                <a:sym typeface="Times New Roman"/>
              </a:rPr>
              <a:t>i </a:t>
            </a:r>
            <a:r>
              <a:rPr b="0" i="0" lang="en-US" sz="2800" u="none" cap="none" strike="noStrike">
                <a:solidFill>
                  <a:schemeClr val="dk1"/>
                </a:solidFill>
                <a:latin typeface="Times New Roman"/>
                <a:ea typeface="Times New Roman"/>
                <a:cs typeface="Times New Roman"/>
                <a:sym typeface="Times New Roman"/>
              </a:rPr>
              <a:t>+1 &lt;=</a:t>
            </a:r>
            <a:r>
              <a:rPr b="0" i="1" lang="en-US" sz="2800" u="none" cap="none" strike="noStrike">
                <a:solidFill>
                  <a:schemeClr val="dk1"/>
                </a:solidFill>
                <a:latin typeface="Times New Roman"/>
                <a:ea typeface="Times New Roman"/>
                <a:cs typeface="Times New Roman"/>
                <a:sym typeface="Times New Roman"/>
              </a:rPr>
              <a:t>n</a:t>
            </a:r>
            <a:r>
              <a:rPr b="0" i="0" lang="en-US" sz="2800" u="none" cap="none" strike="noStrike">
                <a:solidFill>
                  <a:schemeClr val="dk1"/>
                </a:solidFill>
                <a:latin typeface="Times New Roman"/>
                <a:ea typeface="Times New Roman"/>
                <a:cs typeface="Times New Roman"/>
                <a:sym typeface="Times New Roman"/>
              </a:rPr>
              <a:t>. If 2</a:t>
            </a:r>
            <a:r>
              <a:rPr b="0" i="1" lang="en-US" sz="2800" u="none" cap="none" strike="noStrike">
                <a:solidFill>
                  <a:schemeClr val="dk1"/>
                </a:solidFill>
                <a:latin typeface="Times New Roman"/>
                <a:ea typeface="Times New Roman"/>
                <a:cs typeface="Times New Roman"/>
                <a:sym typeface="Times New Roman"/>
              </a:rPr>
              <a:t>i </a:t>
            </a:r>
            <a:r>
              <a:rPr b="0" i="0" lang="en-US" sz="2800" u="none" cap="none" strike="noStrike">
                <a:solidFill>
                  <a:schemeClr val="dk1"/>
                </a:solidFill>
                <a:latin typeface="Times New Roman"/>
                <a:ea typeface="Times New Roman"/>
                <a:cs typeface="Times New Roman"/>
                <a:sym typeface="Times New Roman"/>
              </a:rPr>
              <a:t>+1 &gt;n,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then </a:t>
            </a:r>
            <a:r>
              <a:rPr b="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has no right child.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p:nvPr/>
        </p:nvSpPr>
        <p:spPr>
          <a:xfrm>
            <a:off x="800100" y="609600"/>
            <a:ext cx="6057900" cy="8574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Sequential Representation</a:t>
            </a:r>
            <a:endParaRPr b="0" i="0" sz="1400" u="none" cap="none" strike="noStrike">
              <a:solidFill>
                <a:srgbClr val="000000"/>
              </a:solidFill>
              <a:latin typeface="Arial"/>
              <a:ea typeface="Arial"/>
              <a:cs typeface="Arial"/>
              <a:sym typeface="Arial"/>
            </a:endParaRPr>
          </a:p>
        </p:txBody>
      </p:sp>
      <p:cxnSp>
        <p:nvCxnSpPr>
          <p:cNvPr id="358" name="Google Shape;358;p25"/>
          <p:cNvCxnSpPr/>
          <p:nvPr/>
        </p:nvCxnSpPr>
        <p:spPr>
          <a:xfrm>
            <a:off x="5692775" y="2065338"/>
            <a:ext cx="866700" cy="0"/>
          </a:xfrm>
          <a:prstGeom prst="straightConnector1">
            <a:avLst/>
          </a:prstGeom>
          <a:noFill/>
          <a:ln cap="flat" cmpd="sng" w="12700">
            <a:solidFill>
              <a:schemeClr val="dk1"/>
            </a:solidFill>
            <a:prstDash val="solid"/>
            <a:round/>
            <a:headEnd len="sm" w="sm" type="none"/>
            <a:tailEnd len="sm" w="sm" type="none"/>
          </a:ln>
        </p:spPr>
      </p:cxnSp>
      <p:cxnSp>
        <p:nvCxnSpPr>
          <p:cNvPr id="359" name="Google Shape;359;p25"/>
          <p:cNvCxnSpPr/>
          <p:nvPr/>
        </p:nvCxnSpPr>
        <p:spPr>
          <a:xfrm>
            <a:off x="5692775" y="4057650"/>
            <a:ext cx="866700" cy="0"/>
          </a:xfrm>
          <a:prstGeom prst="straightConnector1">
            <a:avLst/>
          </a:prstGeom>
          <a:noFill/>
          <a:ln cap="flat" cmpd="sng" w="12700">
            <a:solidFill>
              <a:schemeClr val="dk1"/>
            </a:solidFill>
            <a:prstDash val="solid"/>
            <a:round/>
            <a:headEnd len="sm" w="sm" type="none"/>
            <a:tailEnd len="sm" w="sm" type="none"/>
          </a:ln>
        </p:spPr>
      </p:cxnSp>
      <p:cxnSp>
        <p:nvCxnSpPr>
          <p:cNvPr id="360" name="Google Shape;360;p25"/>
          <p:cNvCxnSpPr/>
          <p:nvPr/>
        </p:nvCxnSpPr>
        <p:spPr>
          <a:xfrm>
            <a:off x="5692775" y="4856163"/>
            <a:ext cx="866700" cy="0"/>
          </a:xfrm>
          <a:prstGeom prst="straightConnector1">
            <a:avLst/>
          </a:prstGeom>
          <a:noFill/>
          <a:ln cap="flat" cmpd="sng" w="12700">
            <a:solidFill>
              <a:schemeClr val="dk1"/>
            </a:solidFill>
            <a:prstDash val="solid"/>
            <a:round/>
            <a:headEnd len="sm" w="sm" type="none"/>
            <a:tailEnd len="sm" w="sm" type="none"/>
          </a:ln>
        </p:spPr>
      </p:cxnSp>
      <p:cxnSp>
        <p:nvCxnSpPr>
          <p:cNvPr id="361" name="Google Shape;361;p25"/>
          <p:cNvCxnSpPr/>
          <p:nvPr/>
        </p:nvCxnSpPr>
        <p:spPr>
          <a:xfrm>
            <a:off x="5692775" y="4487863"/>
            <a:ext cx="866700" cy="0"/>
          </a:xfrm>
          <a:prstGeom prst="straightConnector1">
            <a:avLst/>
          </a:prstGeom>
          <a:noFill/>
          <a:ln cap="flat" cmpd="sng" w="12700">
            <a:solidFill>
              <a:schemeClr val="dk1"/>
            </a:solidFill>
            <a:prstDash val="solid"/>
            <a:round/>
            <a:headEnd len="sm" w="sm" type="none"/>
            <a:tailEnd len="sm" w="sm" type="none"/>
          </a:ln>
        </p:spPr>
      </p:cxnSp>
      <p:cxnSp>
        <p:nvCxnSpPr>
          <p:cNvPr id="362" name="Google Shape;362;p25"/>
          <p:cNvCxnSpPr/>
          <p:nvPr/>
        </p:nvCxnSpPr>
        <p:spPr>
          <a:xfrm>
            <a:off x="5692775" y="2438400"/>
            <a:ext cx="866700" cy="0"/>
          </a:xfrm>
          <a:prstGeom prst="straightConnector1">
            <a:avLst/>
          </a:prstGeom>
          <a:noFill/>
          <a:ln cap="flat" cmpd="sng" w="12700">
            <a:solidFill>
              <a:schemeClr val="dk1"/>
            </a:solidFill>
            <a:prstDash val="solid"/>
            <a:round/>
            <a:headEnd len="sm" w="sm" type="none"/>
            <a:tailEnd len="sm" w="sm" type="none"/>
          </a:ln>
        </p:spPr>
      </p:cxnSp>
      <p:cxnSp>
        <p:nvCxnSpPr>
          <p:cNvPr id="363" name="Google Shape;363;p25"/>
          <p:cNvCxnSpPr/>
          <p:nvPr/>
        </p:nvCxnSpPr>
        <p:spPr>
          <a:xfrm>
            <a:off x="5692775" y="2905125"/>
            <a:ext cx="866700" cy="0"/>
          </a:xfrm>
          <a:prstGeom prst="straightConnector1">
            <a:avLst/>
          </a:prstGeom>
          <a:noFill/>
          <a:ln cap="flat" cmpd="sng" w="12700">
            <a:solidFill>
              <a:schemeClr val="dk1"/>
            </a:solidFill>
            <a:prstDash val="solid"/>
            <a:round/>
            <a:headEnd len="sm" w="sm" type="none"/>
            <a:tailEnd len="sm" w="sm" type="none"/>
          </a:ln>
        </p:spPr>
      </p:cxnSp>
      <p:cxnSp>
        <p:nvCxnSpPr>
          <p:cNvPr id="364" name="Google Shape;364;p25"/>
          <p:cNvCxnSpPr/>
          <p:nvPr/>
        </p:nvCxnSpPr>
        <p:spPr>
          <a:xfrm>
            <a:off x="5692775" y="3295650"/>
            <a:ext cx="866700" cy="0"/>
          </a:xfrm>
          <a:prstGeom prst="straightConnector1">
            <a:avLst/>
          </a:prstGeom>
          <a:noFill/>
          <a:ln cap="flat" cmpd="sng" w="12700">
            <a:solidFill>
              <a:schemeClr val="dk1"/>
            </a:solidFill>
            <a:prstDash val="solid"/>
            <a:round/>
            <a:headEnd len="sm" w="sm" type="none"/>
            <a:tailEnd len="sm" w="sm" type="none"/>
          </a:ln>
        </p:spPr>
      </p:cxnSp>
      <p:cxnSp>
        <p:nvCxnSpPr>
          <p:cNvPr id="365" name="Google Shape;365;p25"/>
          <p:cNvCxnSpPr/>
          <p:nvPr/>
        </p:nvCxnSpPr>
        <p:spPr>
          <a:xfrm>
            <a:off x="5692775" y="3686175"/>
            <a:ext cx="866700" cy="0"/>
          </a:xfrm>
          <a:prstGeom prst="straightConnector1">
            <a:avLst/>
          </a:prstGeom>
          <a:noFill/>
          <a:ln cap="flat" cmpd="sng" w="12700">
            <a:solidFill>
              <a:schemeClr val="dk1"/>
            </a:solidFill>
            <a:prstDash val="solid"/>
            <a:round/>
            <a:headEnd len="sm" w="sm" type="none"/>
            <a:tailEnd len="sm" w="sm" type="none"/>
          </a:ln>
        </p:spPr>
      </p:cxnSp>
      <p:sp>
        <p:nvSpPr>
          <p:cNvPr id="366" name="Google Shape;366;p25"/>
          <p:cNvSpPr/>
          <p:nvPr/>
        </p:nvSpPr>
        <p:spPr>
          <a:xfrm>
            <a:off x="5697538" y="1681163"/>
            <a:ext cx="855600" cy="3524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5"/>
          <p:cNvSpPr/>
          <p:nvPr/>
        </p:nvSpPr>
        <p:spPr>
          <a:xfrm>
            <a:off x="4940300" y="1600200"/>
            <a:ext cx="539700" cy="3706800"/>
          </a:xfrm>
          <a:prstGeom prst="rect">
            <a:avLst/>
          </a:prstGeom>
          <a:no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368" name="Google Shape;368;p25"/>
          <p:cNvSpPr/>
          <p:nvPr/>
        </p:nvSpPr>
        <p:spPr>
          <a:xfrm>
            <a:off x="5888038" y="1651000"/>
            <a:ext cx="404700" cy="37068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a:p>
            <a:pPr indent="0" lvl="0" marL="0" marR="0" rtl="0" algn="ctr">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a:p>
            <a:pPr indent="0" lvl="0" marL="0" marR="0" rtl="0" algn="ctr">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a:p>
            <a:pPr indent="0" lvl="0" marL="0" marR="0" rtl="0" algn="ctr">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a:p>
            <a:pPr indent="0" lvl="0" marL="0" marR="0" rtl="0" algn="ctr">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a:p>
            <a:pPr indent="0" lvl="0" marL="0" marR="0" rtl="0" algn="ctr">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a:p>
            <a:pPr indent="0" lvl="0" marL="0" marR="0" rtl="0" algn="ctr">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a:p>
            <a:pPr indent="0" lvl="0" marL="0" marR="0" rtl="0" algn="ctr">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a:p>
            <a:pPr indent="0" lvl="0" marL="0" marR="0" rtl="0" algn="ctr">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grpSp>
        <p:nvGrpSpPr>
          <p:cNvPr id="369" name="Google Shape;369;p25"/>
          <p:cNvGrpSpPr/>
          <p:nvPr/>
        </p:nvGrpSpPr>
        <p:grpSpPr>
          <a:xfrm>
            <a:off x="2227263" y="1792288"/>
            <a:ext cx="585788" cy="560387"/>
            <a:chOff x="4229" y="1348"/>
            <a:chExt cx="369" cy="353"/>
          </a:xfrm>
        </p:grpSpPr>
        <p:sp>
          <p:nvSpPr>
            <p:cNvPr id="370" name="Google Shape;370;p25"/>
            <p:cNvSpPr/>
            <p:nvPr/>
          </p:nvSpPr>
          <p:spPr>
            <a:xfrm>
              <a:off x="4229" y="1348"/>
              <a:ext cx="300" cy="3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5"/>
            <p:cNvSpPr/>
            <p:nvPr/>
          </p:nvSpPr>
          <p:spPr>
            <a:xfrm>
              <a:off x="4298" y="1401"/>
              <a:ext cx="300" cy="3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grpSp>
      <p:grpSp>
        <p:nvGrpSpPr>
          <p:cNvPr id="372" name="Google Shape;372;p25"/>
          <p:cNvGrpSpPr/>
          <p:nvPr/>
        </p:nvGrpSpPr>
        <p:grpSpPr>
          <a:xfrm>
            <a:off x="1257300" y="2933700"/>
            <a:ext cx="585787" cy="560388"/>
            <a:chOff x="3618" y="2067"/>
            <a:chExt cx="369" cy="353"/>
          </a:xfrm>
        </p:grpSpPr>
        <p:sp>
          <p:nvSpPr>
            <p:cNvPr id="373" name="Google Shape;373;p25"/>
            <p:cNvSpPr/>
            <p:nvPr/>
          </p:nvSpPr>
          <p:spPr>
            <a:xfrm>
              <a:off x="3618" y="2067"/>
              <a:ext cx="300" cy="3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5"/>
            <p:cNvSpPr/>
            <p:nvPr/>
          </p:nvSpPr>
          <p:spPr>
            <a:xfrm>
              <a:off x="3687" y="2120"/>
              <a:ext cx="300" cy="3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grpSp>
      <p:cxnSp>
        <p:nvCxnSpPr>
          <p:cNvPr id="375" name="Google Shape;375;p25"/>
          <p:cNvCxnSpPr/>
          <p:nvPr/>
        </p:nvCxnSpPr>
        <p:spPr>
          <a:xfrm flipH="1">
            <a:off x="1555625" y="2282825"/>
            <a:ext cx="765300" cy="646200"/>
          </a:xfrm>
          <a:prstGeom prst="straightConnector1">
            <a:avLst/>
          </a:prstGeom>
          <a:noFill/>
          <a:ln cap="flat" cmpd="sng" w="12700">
            <a:solidFill>
              <a:schemeClr val="dk1"/>
            </a:solidFill>
            <a:prstDash val="solid"/>
            <a:round/>
            <a:headEnd len="sm" w="sm" type="none"/>
            <a:tailEnd len="sm" w="sm" type="none"/>
          </a:ln>
        </p:spPr>
      </p:cxnSp>
      <p:grpSp>
        <p:nvGrpSpPr>
          <p:cNvPr id="376" name="Google Shape;376;p25"/>
          <p:cNvGrpSpPr/>
          <p:nvPr/>
        </p:nvGrpSpPr>
        <p:grpSpPr>
          <a:xfrm>
            <a:off x="3148013" y="2967038"/>
            <a:ext cx="585788" cy="560387"/>
            <a:chOff x="4809" y="2088"/>
            <a:chExt cx="369" cy="353"/>
          </a:xfrm>
        </p:grpSpPr>
        <p:sp>
          <p:nvSpPr>
            <p:cNvPr id="377" name="Google Shape;377;p25"/>
            <p:cNvSpPr/>
            <p:nvPr/>
          </p:nvSpPr>
          <p:spPr>
            <a:xfrm>
              <a:off x="4809" y="2088"/>
              <a:ext cx="300" cy="3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5"/>
            <p:cNvSpPr/>
            <p:nvPr/>
          </p:nvSpPr>
          <p:spPr>
            <a:xfrm>
              <a:off x="4878" y="2141"/>
              <a:ext cx="300" cy="3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grpSp>
      <p:grpSp>
        <p:nvGrpSpPr>
          <p:cNvPr id="379" name="Google Shape;379;p25"/>
          <p:cNvGrpSpPr/>
          <p:nvPr/>
        </p:nvGrpSpPr>
        <p:grpSpPr>
          <a:xfrm>
            <a:off x="3657600" y="4040188"/>
            <a:ext cx="585788" cy="560387"/>
            <a:chOff x="5130" y="2764"/>
            <a:chExt cx="369" cy="353"/>
          </a:xfrm>
        </p:grpSpPr>
        <p:sp>
          <p:nvSpPr>
            <p:cNvPr id="380" name="Google Shape;380;p25"/>
            <p:cNvSpPr/>
            <p:nvPr/>
          </p:nvSpPr>
          <p:spPr>
            <a:xfrm>
              <a:off x="5130" y="2764"/>
              <a:ext cx="300" cy="3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5"/>
            <p:cNvSpPr/>
            <p:nvPr/>
          </p:nvSpPr>
          <p:spPr>
            <a:xfrm>
              <a:off x="5199" y="2817"/>
              <a:ext cx="300" cy="3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grpSp>
      <p:cxnSp>
        <p:nvCxnSpPr>
          <p:cNvPr id="382" name="Google Shape;382;p25"/>
          <p:cNvCxnSpPr/>
          <p:nvPr/>
        </p:nvCxnSpPr>
        <p:spPr>
          <a:xfrm>
            <a:off x="3598863" y="3525838"/>
            <a:ext cx="287400" cy="492000"/>
          </a:xfrm>
          <a:prstGeom prst="straightConnector1">
            <a:avLst/>
          </a:prstGeom>
          <a:noFill/>
          <a:ln cap="flat" cmpd="sng" w="12700">
            <a:solidFill>
              <a:schemeClr val="dk1"/>
            </a:solidFill>
            <a:prstDash val="solid"/>
            <a:round/>
            <a:headEnd len="sm" w="sm" type="none"/>
            <a:tailEnd len="sm" w="sm" type="none"/>
          </a:ln>
        </p:spPr>
      </p:cxnSp>
      <p:grpSp>
        <p:nvGrpSpPr>
          <p:cNvPr id="383" name="Google Shape;383;p25"/>
          <p:cNvGrpSpPr/>
          <p:nvPr/>
        </p:nvGrpSpPr>
        <p:grpSpPr>
          <a:xfrm>
            <a:off x="1785938" y="4089400"/>
            <a:ext cx="585788" cy="560388"/>
            <a:chOff x="3951" y="2795"/>
            <a:chExt cx="369" cy="353"/>
          </a:xfrm>
        </p:grpSpPr>
        <p:sp>
          <p:nvSpPr>
            <p:cNvPr id="384" name="Google Shape;384;p25"/>
            <p:cNvSpPr/>
            <p:nvPr/>
          </p:nvSpPr>
          <p:spPr>
            <a:xfrm>
              <a:off x="3951" y="2795"/>
              <a:ext cx="300" cy="3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5"/>
            <p:cNvSpPr/>
            <p:nvPr/>
          </p:nvSpPr>
          <p:spPr>
            <a:xfrm>
              <a:off x="4020" y="2848"/>
              <a:ext cx="300" cy="3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grpSp>
      <p:grpSp>
        <p:nvGrpSpPr>
          <p:cNvPr id="386" name="Google Shape;386;p25"/>
          <p:cNvGrpSpPr/>
          <p:nvPr/>
        </p:nvGrpSpPr>
        <p:grpSpPr>
          <a:xfrm>
            <a:off x="1327150" y="5297488"/>
            <a:ext cx="585788" cy="560387"/>
            <a:chOff x="3662" y="3556"/>
            <a:chExt cx="369" cy="353"/>
          </a:xfrm>
        </p:grpSpPr>
        <p:sp>
          <p:nvSpPr>
            <p:cNvPr id="387" name="Google Shape;387;p25"/>
            <p:cNvSpPr/>
            <p:nvPr/>
          </p:nvSpPr>
          <p:spPr>
            <a:xfrm>
              <a:off x="3662" y="3556"/>
              <a:ext cx="300" cy="3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5"/>
            <p:cNvSpPr/>
            <p:nvPr/>
          </p:nvSpPr>
          <p:spPr>
            <a:xfrm>
              <a:off x="3731" y="3609"/>
              <a:ext cx="300" cy="3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grpSp>
      <p:cxnSp>
        <p:nvCxnSpPr>
          <p:cNvPr id="389" name="Google Shape;389;p25"/>
          <p:cNvCxnSpPr/>
          <p:nvPr/>
        </p:nvCxnSpPr>
        <p:spPr>
          <a:xfrm>
            <a:off x="1182688" y="4679950"/>
            <a:ext cx="423900" cy="612900"/>
          </a:xfrm>
          <a:prstGeom prst="straightConnector1">
            <a:avLst/>
          </a:prstGeom>
          <a:noFill/>
          <a:ln cap="flat" cmpd="sng" w="12700">
            <a:solidFill>
              <a:schemeClr val="dk1"/>
            </a:solidFill>
            <a:prstDash val="solid"/>
            <a:round/>
            <a:headEnd len="sm" w="sm" type="none"/>
            <a:tailEnd len="sm" w="sm" type="none"/>
          </a:ln>
        </p:spPr>
      </p:cxnSp>
      <p:grpSp>
        <p:nvGrpSpPr>
          <p:cNvPr id="390" name="Google Shape;390;p25"/>
          <p:cNvGrpSpPr/>
          <p:nvPr/>
        </p:nvGrpSpPr>
        <p:grpSpPr>
          <a:xfrm>
            <a:off x="796925" y="4071938"/>
            <a:ext cx="585788" cy="560387"/>
            <a:chOff x="3328" y="2784"/>
            <a:chExt cx="369" cy="353"/>
          </a:xfrm>
        </p:grpSpPr>
        <p:sp>
          <p:nvSpPr>
            <p:cNvPr id="391" name="Google Shape;391;p25"/>
            <p:cNvSpPr/>
            <p:nvPr/>
          </p:nvSpPr>
          <p:spPr>
            <a:xfrm>
              <a:off x="3328" y="2784"/>
              <a:ext cx="300" cy="3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5"/>
            <p:cNvSpPr/>
            <p:nvPr/>
          </p:nvSpPr>
          <p:spPr>
            <a:xfrm>
              <a:off x="3397" y="2837"/>
              <a:ext cx="300" cy="3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grpSp>
      <p:grpSp>
        <p:nvGrpSpPr>
          <p:cNvPr id="393" name="Google Shape;393;p25"/>
          <p:cNvGrpSpPr/>
          <p:nvPr/>
        </p:nvGrpSpPr>
        <p:grpSpPr>
          <a:xfrm>
            <a:off x="236538" y="5260975"/>
            <a:ext cx="585788" cy="560388"/>
            <a:chOff x="2975" y="3533"/>
            <a:chExt cx="369" cy="353"/>
          </a:xfrm>
        </p:grpSpPr>
        <p:sp>
          <p:nvSpPr>
            <p:cNvPr id="394" name="Google Shape;394;p25"/>
            <p:cNvSpPr/>
            <p:nvPr/>
          </p:nvSpPr>
          <p:spPr>
            <a:xfrm>
              <a:off x="2975" y="3533"/>
              <a:ext cx="300" cy="3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5"/>
            <p:cNvSpPr/>
            <p:nvPr/>
          </p:nvSpPr>
          <p:spPr>
            <a:xfrm>
              <a:off x="3044" y="3586"/>
              <a:ext cx="300" cy="3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grpSp>
      <p:grpSp>
        <p:nvGrpSpPr>
          <p:cNvPr id="396" name="Google Shape;396;p25"/>
          <p:cNvGrpSpPr/>
          <p:nvPr/>
        </p:nvGrpSpPr>
        <p:grpSpPr>
          <a:xfrm>
            <a:off x="2686050" y="4038600"/>
            <a:ext cx="585788" cy="560388"/>
            <a:chOff x="4518" y="2763"/>
            <a:chExt cx="369" cy="353"/>
          </a:xfrm>
        </p:grpSpPr>
        <p:sp>
          <p:nvSpPr>
            <p:cNvPr id="397" name="Google Shape;397;p25"/>
            <p:cNvSpPr/>
            <p:nvPr/>
          </p:nvSpPr>
          <p:spPr>
            <a:xfrm>
              <a:off x="4518" y="2763"/>
              <a:ext cx="300" cy="3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5"/>
            <p:cNvSpPr/>
            <p:nvPr/>
          </p:nvSpPr>
          <p:spPr>
            <a:xfrm>
              <a:off x="4587" y="2816"/>
              <a:ext cx="300" cy="3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grpSp>
      <p:cxnSp>
        <p:nvCxnSpPr>
          <p:cNvPr id="399" name="Google Shape;399;p25"/>
          <p:cNvCxnSpPr/>
          <p:nvPr/>
        </p:nvCxnSpPr>
        <p:spPr>
          <a:xfrm flipH="1">
            <a:off x="2951225" y="3524250"/>
            <a:ext cx="322200" cy="493800"/>
          </a:xfrm>
          <a:prstGeom prst="straightConnector1">
            <a:avLst/>
          </a:prstGeom>
          <a:noFill/>
          <a:ln cap="flat" cmpd="sng" w="12700">
            <a:solidFill>
              <a:schemeClr val="dk1"/>
            </a:solidFill>
            <a:prstDash val="solid"/>
            <a:round/>
            <a:headEnd len="sm" w="sm" type="none"/>
            <a:tailEnd len="sm" w="sm" type="none"/>
          </a:ln>
        </p:spPr>
      </p:cxnSp>
      <p:cxnSp>
        <p:nvCxnSpPr>
          <p:cNvPr id="400" name="Google Shape;400;p25"/>
          <p:cNvCxnSpPr/>
          <p:nvPr/>
        </p:nvCxnSpPr>
        <p:spPr>
          <a:xfrm>
            <a:off x="1641475" y="3473450"/>
            <a:ext cx="373200" cy="612900"/>
          </a:xfrm>
          <a:prstGeom prst="straightConnector1">
            <a:avLst/>
          </a:prstGeom>
          <a:noFill/>
          <a:ln cap="flat" cmpd="sng" w="12700">
            <a:solidFill>
              <a:schemeClr val="dk1"/>
            </a:solidFill>
            <a:prstDash val="solid"/>
            <a:round/>
            <a:headEnd len="sm" w="sm" type="none"/>
            <a:tailEnd len="sm" w="sm" type="none"/>
          </a:ln>
        </p:spPr>
      </p:cxnSp>
      <p:cxnSp>
        <p:nvCxnSpPr>
          <p:cNvPr id="401" name="Google Shape;401;p25"/>
          <p:cNvCxnSpPr/>
          <p:nvPr/>
        </p:nvCxnSpPr>
        <p:spPr>
          <a:xfrm flipH="1">
            <a:off x="1061888" y="3455988"/>
            <a:ext cx="324000" cy="612900"/>
          </a:xfrm>
          <a:prstGeom prst="straightConnector1">
            <a:avLst/>
          </a:prstGeom>
          <a:noFill/>
          <a:ln cap="flat" cmpd="sng" w="12700">
            <a:solidFill>
              <a:schemeClr val="dk1"/>
            </a:solidFill>
            <a:prstDash val="solid"/>
            <a:round/>
            <a:headEnd len="sm" w="sm" type="none"/>
            <a:tailEnd len="sm" w="sm" type="none"/>
          </a:ln>
        </p:spPr>
      </p:cxnSp>
      <p:cxnSp>
        <p:nvCxnSpPr>
          <p:cNvPr id="402" name="Google Shape;402;p25"/>
          <p:cNvCxnSpPr/>
          <p:nvPr/>
        </p:nvCxnSpPr>
        <p:spPr>
          <a:xfrm flipH="1">
            <a:off x="517575" y="4662488"/>
            <a:ext cx="425400" cy="579300"/>
          </a:xfrm>
          <a:prstGeom prst="straightConnector1">
            <a:avLst/>
          </a:prstGeom>
          <a:noFill/>
          <a:ln cap="flat" cmpd="sng" w="12700">
            <a:solidFill>
              <a:schemeClr val="dk1"/>
            </a:solidFill>
            <a:prstDash val="solid"/>
            <a:round/>
            <a:headEnd len="sm" w="sm" type="none"/>
            <a:tailEnd len="sm" w="sm" type="none"/>
          </a:ln>
        </p:spPr>
      </p:cxnSp>
      <p:cxnSp>
        <p:nvCxnSpPr>
          <p:cNvPr id="403" name="Google Shape;403;p25"/>
          <p:cNvCxnSpPr/>
          <p:nvPr/>
        </p:nvCxnSpPr>
        <p:spPr>
          <a:xfrm>
            <a:off x="2695575" y="2300288"/>
            <a:ext cx="714300" cy="66360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6"/>
          <p:cNvSpPr/>
          <p:nvPr/>
        </p:nvSpPr>
        <p:spPr>
          <a:xfrm>
            <a:off x="800100" y="457200"/>
            <a:ext cx="6057900" cy="8574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Sequential Representation</a:t>
            </a:r>
            <a:endParaRPr b="0" i="0" sz="1400" u="none" cap="none" strike="noStrike">
              <a:solidFill>
                <a:srgbClr val="000000"/>
              </a:solidFill>
              <a:latin typeface="Arial"/>
              <a:ea typeface="Arial"/>
              <a:cs typeface="Arial"/>
              <a:sym typeface="Arial"/>
            </a:endParaRPr>
          </a:p>
        </p:txBody>
      </p:sp>
      <p:sp>
        <p:nvSpPr>
          <p:cNvPr id="409" name="Google Shape;409;p26"/>
          <p:cNvSpPr/>
          <p:nvPr/>
        </p:nvSpPr>
        <p:spPr>
          <a:xfrm>
            <a:off x="3560763" y="1455738"/>
            <a:ext cx="854075" cy="445928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0" name="Google Shape;410;p26"/>
          <p:cNvCxnSpPr/>
          <p:nvPr/>
        </p:nvCxnSpPr>
        <p:spPr>
          <a:xfrm>
            <a:off x="3554413" y="1857375"/>
            <a:ext cx="866775" cy="0"/>
          </a:xfrm>
          <a:prstGeom prst="straightConnector1">
            <a:avLst/>
          </a:prstGeom>
          <a:noFill/>
          <a:ln cap="flat" cmpd="sng" w="12700">
            <a:solidFill>
              <a:schemeClr val="dk1"/>
            </a:solidFill>
            <a:prstDash val="solid"/>
            <a:round/>
            <a:headEnd len="sm" w="sm" type="none"/>
            <a:tailEnd len="sm" w="sm" type="none"/>
          </a:ln>
        </p:spPr>
      </p:cxnSp>
      <p:cxnSp>
        <p:nvCxnSpPr>
          <p:cNvPr id="411" name="Google Shape;411;p26"/>
          <p:cNvCxnSpPr/>
          <p:nvPr/>
        </p:nvCxnSpPr>
        <p:spPr>
          <a:xfrm>
            <a:off x="3554413" y="2249488"/>
            <a:ext cx="866775" cy="0"/>
          </a:xfrm>
          <a:prstGeom prst="straightConnector1">
            <a:avLst/>
          </a:prstGeom>
          <a:noFill/>
          <a:ln cap="flat" cmpd="sng" w="12700">
            <a:solidFill>
              <a:schemeClr val="dk1"/>
            </a:solidFill>
            <a:prstDash val="solid"/>
            <a:round/>
            <a:headEnd len="sm" w="sm" type="none"/>
            <a:tailEnd len="sm" w="sm" type="none"/>
          </a:ln>
        </p:spPr>
      </p:cxnSp>
      <p:cxnSp>
        <p:nvCxnSpPr>
          <p:cNvPr id="412" name="Google Shape;412;p26"/>
          <p:cNvCxnSpPr/>
          <p:nvPr/>
        </p:nvCxnSpPr>
        <p:spPr>
          <a:xfrm>
            <a:off x="3554413" y="2640013"/>
            <a:ext cx="866775" cy="0"/>
          </a:xfrm>
          <a:prstGeom prst="straightConnector1">
            <a:avLst/>
          </a:prstGeom>
          <a:noFill/>
          <a:ln cap="flat" cmpd="sng" w="12700">
            <a:solidFill>
              <a:schemeClr val="dk1"/>
            </a:solidFill>
            <a:prstDash val="solid"/>
            <a:round/>
            <a:headEnd len="sm" w="sm" type="none"/>
            <a:tailEnd len="sm" w="sm" type="none"/>
          </a:ln>
        </p:spPr>
      </p:cxnSp>
      <p:cxnSp>
        <p:nvCxnSpPr>
          <p:cNvPr id="413" name="Google Shape;413;p26"/>
          <p:cNvCxnSpPr/>
          <p:nvPr/>
        </p:nvCxnSpPr>
        <p:spPr>
          <a:xfrm>
            <a:off x="3554413" y="3048000"/>
            <a:ext cx="866775" cy="0"/>
          </a:xfrm>
          <a:prstGeom prst="straightConnector1">
            <a:avLst/>
          </a:prstGeom>
          <a:noFill/>
          <a:ln cap="flat" cmpd="sng" w="12700">
            <a:solidFill>
              <a:schemeClr val="dk1"/>
            </a:solidFill>
            <a:prstDash val="solid"/>
            <a:round/>
            <a:headEnd len="sm" w="sm" type="none"/>
            <a:tailEnd len="sm" w="sm" type="none"/>
          </a:ln>
        </p:spPr>
      </p:cxnSp>
      <p:cxnSp>
        <p:nvCxnSpPr>
          <p:cNvPr id="414" name="Google Shape;414;p26"/>
          <p:cNvCxnSpPr/>
          <p:nvPr/>
        </p:nvCxnSpPr>
        <p:spPr>
          <a:xfrm>
            <a:off x="3554413" y="3441700"/>
            <a:ext cx="866775" cy="0"/>
          </a:xfrm>
          <a:prstGeom prst="straightConnector1">
            <a:avLst/>
          </a:prstGeom>
          <a:noFill/>
          <a:ln cap="flat" cmpd="sng" w="12700">
            <a:solidFill>
              <a:schemeClr val="dk1"/>
            </a:solidFill>
            <a:prstDash val="solid"/>
            <a:round/>
            <a:headEnd len="sm" w="sm" type="none"/>
            <a:tailEnd len="sm" w="sm" type="none"/>
          </a:ln>
        </p:spPr>
      </p:cxnSp>
      <p:cxnSp>
        <p:nvCxnSpPr>
          <p:cNvPr id="415" name="Google Shape;415;p26"/>
          <p:cNvCxnSpPr/>
          <p:nvPr/>
        </p:nvCxnSpPr>
        <p:spPr>
          <a:xfrm>
            <a:off x="3554413" y="3830638"/>
            <a:ext cx="866775" cy="0"/>
          </a:xfrm>
          <a:prstGeom prst="straightConnector1">
            <a:avLst/>
          </a:prstGeom>
          <a:noFill/>
          <a:ln cap="flat" cmpd="sng" w="12700">
            <a:solidFill>
              <a:schemeClr val="dk1"/>
            </a:solidFill>
            <a:prstDash val="solid"/>
            <a:round/>
            <a:headEnd len="sm" w="sm" type="none"/>
            <a:tailEnd len="sm" w="sm" type="none"/>
          </a:ln>
        </p:spPr>
      </p:cxnSp>
      <p:cxnSp>
        <p:nvCxnSpPr>
          <p:cNvPr id="416" name="Google Shape;416;p26"/>
          <p:cNvCxnSpPr/>
          <p:nvPr/>
        </p:nvCxnSpPr>
        <p:spPr>
          <a:xfrm>
            <a:off x="3554413" y="4221163"/>
            <a:ext cx="866775" cy="0"/>
          </a:xfrm>
          <a:prstGeom prst="straightConnector1">
            <a:avLst/>
          </a:prstGeom>
          <a:noFill/>
          <a:ln cap="flat" cmpd="sng" w="12700">
            <a:solidFill>
              <a:schemeClr val="dk1"/>
            </a:solidFill>
            <a:prstDash val="solid"/>
            <a:round/>
            <a:headEnd len="sm" w="sm" type="none"/>
            <a:tailEnd len="sm" w="sm" type="none"/>
          </a:ln>
        </p:spPr>
      </p:cxnSp>
      <p:cxnSp>
        <p:nvCxnSpPr>
          <p:cNvPr id="417" name="Google Shape;417;p26"/>
          <p:cNvCxnSpPr/>
          <p:nvPr/>
        </p:nvCxnSpPr>
        <p:spPr>
          <a:xfrm>
            <a:off x="3570288" y="5546725"/>
            <a:ext cx="849312" cy="0"/>
          </a:xfrm>
          <a:prstGeom prst="straightConnector1">
            <a:avLst/>
          </a:prstGeom>
          <a:noFill/>
          <a:ln cap="flat" cmpd="sng" w="12700">
            <a:solidFill>
              <a:schemeClr val="dk1"/>
            </a:solidFill>
            <a:prstDash val="solid"/>
            <a:round/>
            <a:headEnd len="sm" w="sm" type="none"/>
            <a:tailEnd len="sm" w="sm" type="none"/>
          </a:ln>
        </p:spPr>
      </p:cxnSp>
      <p:sp>
        <p:nvSpPr>
          <p:cNvPr id="418" name="Google Shape;418;p26"/>
          <p:cNvSpPr/>
          <p:nvPr/>
        </p:nvSpPr>
        <p:spPr>
          <a:xfrm>
            <a:off x="3733800" y="1462088"/>
            <a:ext cx="404813" cy="4510087"/>
          </a:xfrm>
          <a:prstGeom prst="rect">
            <a:avLst/>
          </a:prstGeom>
          <a:no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cxnSp>
        <p:nvCxnSpPr>
          <p:cNvPr id="419" name="Google Shape;419;p26"/>
          <p:cNvCxnSpPr/>
          <p:nvPr/>
        </p:nvCxnSpPr>
        <p:spPr>
          <a:xfrm>
            <a:off x="3554413" y="4611688"/>
            <a:ext cx="866775" cy="0"/>
          </a:xfrm>
          <a:prstGeom prst="straightConnector1">
            <a:avLst/>
          </a:prstGeom>
          <a:noFill/>
          <a:ln cap="flat" cmpd="sng" w="12700">
            <a:solidFill>
              <a:schemeClr val="dk1"/>
            </a:solidFill>
            <a:prstDash val="solid"/>
            <a:round/>
            <a:headEnd len="sm" w="sm" type="none"/>
            <a:tailEnd len="sm" w="sm" type="none"/>
          </a:ln>
        </p:spPr>
      </p:cxnSp>
      <p:cxnSp>
        <p:nvCxnSpPr>
          <p:cNvPr id="420" name="Google Shape;420;p26"/>
          <p:cNvCxnSpPr/>
          <p:nvPr/>
        </p:nvCxnSpPr>
        <p:spPr>
          <a:xfrm>
            <a:off x="3554413" y="5002213"/>
            <a:ext cx="866775" cy="0"/>
          </a:xfrm>
          <a:prstGeom prst="straightConnector1">
            <a:avLst/>
          </a:prstGeom>
          <a:noFill/>
          <a:ln cap="flat" cmpd="sng" w="12700">
            <a:solidFill>
              <a:schemeClr val="dk1"/>
            </a:solidFill>
            <a:prstDash val="solid"/>
            <a:round/>
            <a:headEnd len="sm" w="sm" type="none"/>
            <a:tailEnd len="sm" w="sm" type="none"/>
          </a:ln>
        </p:spPr>
      </p:cxnSp>
      <p:sp>
        <p:nvSpPr>
          <p:cNvPr id="421" name="Google Shape;421;p26"/>
          <p:cNvSpPr/>
          <p:nvPr/>
        </p:nvSpPr>
        <p:spPr>
          <a:xfrm>
            <a:off x="2932113" y="1460500"/>
            <a:ext cx="692150" cy="4510088"/>
          </a:xfrm>
          <a:prstGeom prst="rect">
            <a:avLst/>
          </a:prstGeom>
          <a:no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grpSp>
        <p:nvGrpSpPr>
          <p:cNvPr id="422" name="Google Shape;422;p26"/>
          <p:cNvGrpSpPr/>
          <p:nvPr/>
        </p:nvGrpSpPr>
        <p:grpSpPr>
          <a:xfrm>
            <a:off x="2366963" y="1493838"/>
            <a:ext cx="571500" cy="569912"/>
            <a:chOff x="1389" y="1133"/>
            <a:chExt cx="360" cy="359"/>
          </a:xfrm>
        </p:grpSpPr>
        <p:sp>
          <p:nvSpPr>
            <p:cNvPr id="423" name="Google Shape;423;p26"/>
            <p:cNvSpPr/>
            <p:nvPr/>
          </p:nvSpPr>
          <p:spPr>
            <a:xfrm>
              <a:off x="1389" y="1133"/>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6"/>
            <p:cNvSpPr/>
            <p:nvPr/>
          </p:nvSpPr>
          <p:spPr>
            <a:xfrm>
              <a:off x="1458" y="1186"/>
              <a:ext cx="255"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6600"/>
                </a:buClr>
                <a:buSzPts val="2400"/>
                <a:buFont typeface="Arial"/>
                <a:buNone/>
              </a:pPr>
              <a:r>
                <a:rPr b="0" i="0" lang="en-US" sz="2400" u="none" cap="none" strike="noStrike">
                  <a:solidFill>
                    <a:srgbClr val="0066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grpSp>
      <p:grpSp>
        <p:nvGrpSpPr>
          <p:cNvPr id="425" name="Google Shape;425;p26"/>
          <p:cNvGrpSpPr/>
          <p:nvPr/>
        </p:nvGrpSpPr>
        <p:grpSpPr>
          <a:xfrm>
            <a:off x="1755775" y="2397125"/>
            <a:ext cx="571500" cy="569913"/>
            <a:chOff x="1004" y="1702"/>
            <a:chExt cx="360" cy="359"/>
          </a:xfrm>
        </p:grpSpPr>
        <p:sp>
          <p:nvSpPr>
            <p:cNvPr id="426" name="Google Shape;426;p26"/>
            <p:cNvSpPr/>
            <p:nvPr/>
          </p:nvSpPr>
          <p:spPr>
            <a:xfrm>
              <a:off x="1004" y="1702"/>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6"/>
            <p:cNvSpPr/>
            <p:nvPr/>
          </p:nvSpPr>
          <p:spPr>
            <a:xfrm>
              <a:off x="1073" y="1755"/>
              <a:ext cx="244"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6600"/>
                </a:buClr>
                <a:buSzPts val="2400"/>
                <a:buFont typeface="Arial"/>
                <a:buNone/>
              </a:pPr>
              <a:r>
                <a:rPr b="0" i="0" lang="en-US" sz="2400" u="none" cap="none" strike="noStrike">
                  <a:solidFill>
                    <a:srgbClr val="0066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grpSp>
      <p:cxnSp>
        <p:nvCxnSpPr>
          <p:cNvPr id="428" name="Google Shape;428;p26"/>
          <p:cNvCxnSpPr/>
          <p:nvPr/>
        </p:nvCxnSpPr>
        <p:spPr>
          <a:xfrm flipH="1">
            <a:off x="2138363" y="2052638"/>
            <a:ext cx="341312" cy="357187"/>
          </a:xfrm>
          <a:prstGeom prst="straightConnector1">
            <a:avLst/>
          </a:prstGeom>
          <a:noFill/>
          <a:ln cap="flat" cmpd="sng" w="12700">
            <a:solidFill>
              <a:schemeClr val="dk1"/>
            </a:solidFill>
            <a:prstDash val="solid"/>
            <a:round/>
            <a:headEnd len="sm" w="sm" type="none"/>
            <a:tailEnd len="sm" w="sm" type="none"/>
          </a:ln>
        </p:spPr>
      </p:cxnSp>
      <p:grpSp>
        <p:nvGrpSpPr>
          <p:cNvPr id="429" name="Google Shape;429;p26"/>
          <p:cNvGrpSpPr/>
          <p:nvPr/>
        </p:nvGrpSpPr>
        <p:grpSpPr>
          <a:xfrm>
            <a:off x="904875" y="5200650"/>
            <a:ext cx="571500" cy="569913"/>
            <a:chOff x="468" y="3468"/>
            <a:chExt cx="360" cy="359"/>
          </a:xfrm>
        </p:grpSpPr>
        <p:sp>
          <p:nvSpPr>
            <p:cNvPr id="430" name="Google Shape;430;p26"/>
            <p:cNvSpPr/>
            <p:nvPr/>
          </p:nvSpPr>
          <p:spPr>
            <a:xfrm>
              <a:off x="468" y="3468"/>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6"/>
            <p:cNvSpPr/>
            <p:nvPr/>
          </p:nvSpPr>
          <p:spPr>
            <a:xfrm>
              <a:off x="537" y="3521"/>
              <a:ext cx="233"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6600"/>
                </a:buClr>
                <a:buSzPts val="2400"/>
                <a:buFont typeface="Arial"/>
                <a:buNone/>
              </a:pPr>
              <a:r>
                <a:rPr b="0" i="0" lang="en-US" sz="2400" u="none" cap="none" strike="noStrike">
                  <a:solidFill>
                    <a:srgbClr val="0066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grpSp>
      <p:cxnSp>
        <p:nvCxnSpPr>
          <p:cNvPr id="432" name="Google Shape;432;p26"/>
          <p:cNvCxnSpPr/>
          <p:nvPr/>
        </p:nvCxnSpPr>
        <p:spPr>
          <a:xfrm flipH="1">
            <a:off x="1117600" y="4770438"/>
            <a:ext cx="322263" cy="444500"/>
          </a:xfrm>
          <a:prstGeom prst="straightConnector1">
            <a:avLst/>
          </a:prstGeom>
          <a:noFill/>
          <a:ln cap="flat" cmpd="sng" w="12700">
            <a:solidFill>
              <a:schemeClr val="dk1"/>
            </a:solidFill>
            <a:prstDash val="solid"/>
            <a:round/>
            <a:headEnd len="sm" w="sm" type="none"/>
            <a:tailEnd len="sm" w="sm" type="none"/>
          </a:ln>
        </p:spPr>
      </p:cxnSp>
      <p:grpSp>
        <p:nvGrpSpPr>
          <p:cNvPr id="433" name="Google Shape;433;p26"/>
          <p:cNvGrpSpPr/>
          <p:nvPr/>
        </p:nvGrpSpPr>
        <p:grpSpPr>
          <a:xfrm>
            <a:off x="1547813" y="3328988"/>
            <a:ext cx="571500" cy="569912"/>
            <a:chOff x="873" y="2289"/>
            <a:chExt cx="360" cy="359"/>
          </a:xfrm>
        </p:grpSpPr>
        <p:sp>
          <p:nvSpPr>
            <p:cNvPr id="434" name="Google Shape;434;p26"/>
            <p:cNvSpPr/>
            <p:nvPr/>
          </p:nvSpPr>
          <p:spPr>
            <a:xfrm>
              <a:off x="873" y="2289"/>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6"/>
            <p:cNvSpPr/>
            <p:nvPr/>
          </p:nvSpPr>
          <p:spPr>
            <a:xfrm>
              <a:off x="942" y="2342"/>
              <a:ext cx="244"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6600"/>
                </a:buClr>
                <a:buSzPts val="2400"/>
                <a:buFont typeface="Arial"/>
                <a:buNone/>
              </a:pPr>
              <a:r>
                <a:rPr b="0" i="0" lang="en-US" sz="2400" u="none" cap="none" strike="noStrike">
                  <a:solidFill>
                    <a:srgbClr val="0066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grpSp>
      <p:grpSp>
        <p:nvGrpSpPr>
          <p:cNvPr id="436" name="Google Shape;436;p26"/>
          <p:cNvGrpSpPr/>
          <p:nvPr/>
        </p:nvGrpSpPr>
        <p:grpSpPr>
          <a:xfrm>
            <a:off x="1190625" y="4194175"/>
            <a:ext cx="571500" cy="569913"/>
            <a:chOff x="648" y="2834"/>
            <a:chExt cx="360" cy="359"/>
          </a:xfrm>
        </p:grpSpPr>
        <p:sp>
          <p:nvSpPr>
            <p:cNvPr id="437" name="Google Shape;437;p26"/>
            <p:cNvSpPr/>
            <p:nvPr/>
          </p:nvSpPr>
          <p:spPr>
            <a:xfrm>
              <a:off x="648" y="2834"/>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6"/>
            <p:cNvSpPr/>
            <p:nvPr/>
          </p:nvSpPr>
          <p:spPr>
            <a:xfrm>
              <a:off x="717" y="2887"/>
              <a:ext cx="255"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6600"/>
                </a:buClr>
                <a:buSzPts val="2400"/>
                <a:buFont typeface="Arial"/>
                <a:buNone/>
              </a:pPr>
              <a:r>
                <a:rPr b="0" i="0" lang="en-US" sz="2400" u="none" cap="none" strike="noStrike">
                  <a:solidFill>
                    <a:srgbClr val="0066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grpSp>
      <p:cxnSp>
        <p:nvCxnSpPr>
          <p:cNvPr id="439" name="Google Shape;439;p26"/>
          <p:cNvCxnSpPr/>
          <p:nvPr/>
        </p:nvCxnSpPr>
        <p:spPr>
          <a:xfrm flipH="1">
            <a:off x="1812925" y="2987675"/>
            <a:ext cx="138113" cy="338138"/>
          </a:xfrm>
          <a:prstGeom prst="straightConnector1">
            <a:avLst/>
          </a:prstGeom>
          <a:noFill/>
          <a:ln cap="flat" cmpd="sng" w="12700">
            <a:solidFill>
              <a:schemeClr val="dk1"/>
            </a:solidFill>
            <a:prstDash val="solid"/>
            <a:round/>
            <a:headEnd len="sm" w="sm" type="none"/>
            <a:tailEnd len="sm" w="sm" type="none"/>
          </a:ln>
        </p:spPr>
      </p:cxnSp>
      <p:cxnSp>
        <p:nvCxnSpPr>
          <p:cNvPr id="440" name="Google Shape;440;p26"/>
          <p:cNvCxnSpPr/>
          <p:nvPr/>
        </p:nvCxnSpPr>
        <p:spPr>
          <a:xfrm flipH="1">
            <a:off x="1525588" y="3919538"/>
            <a:ext cx="168275" cy="292100"/>
          </a:xfrm>
          <a:prstGeom prst="straightConnector1">
            <a:avLst/>
          </a:prstGeom>
          <a:noFill/>
          <a:ln cap="flat" cmpd="sng" w="12700">
            <a:solidFill>
              <a:schemeClr val="dk1"/>
            </a:solidFill>
            <a:prstDash val="solid"/>
            <a:round/>
            <a:headEnd len="sm" w="sm" type="none"/>
            <a:tailEnd len="sm" w="sm" type="none"/>
          </a:ln>
        </p:spPr>
      </p:cxnSp>
      <p:sp>
        <p:nvSpPr>
          <p:cNvPr id="441" name="Google Shape;441;p26"/>
          <p:cNvSpPr txBox="1"/>
          <p:nvPr/>
        </p:nvSpPr>
        <p:spPr>
          <a:xfrm>
            <a:off x="4651375" y="1012825"/>
            <a:ext cx="2883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7"/>
          <p:cNvSpPr/>
          <p:nvPr/>
        </p:nvSpPr>
        <p:spPr>
          <a:xfrm>
            <a:off x="800100" y="762000"/>
            <a:ext cx="8112000" cy="8574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4400"/>
              <a:buFont typeface="Times New Roman"/>
              <a:buNone/>
            </a:pPr>
            <a:r>
              <a:rPr b="0" i="0" lang="en-US" sz="3600" u="none" cap="none" strike="noStrike">
                <a:solidFill>
                  <a:schemeClr val="dk1"/>
                </a:solidFill>
                <a:latin typeface="Times New Roman"/>
                <a:ea typeface="Times New Roman"/>
                <a:cs typeface="Times New Roman"/>
                <a:sym typeface="Times New Roman"/>
              </a:rPr>
              <a:t>Drawbacks of Sequential Representation</a:t>
            </a:r>
            <a:endParaRPr b="0" i="0" sz="600" u="none" cap="none" strike="noStrike">
              <a:solidFill>
                <a:srgbClr val="000000"/>
              </a:solidFill>
              <a:latin typeface="Arial"/>
              <a:ea typeface="Arial"/>
              <a:cs typeface="Arial"/>
              <a:sym typeface="Arial"/>
            </a:endParaRPr>
          </a:p>
        </p:txBody>
      </p:sp>
      <p:sp>
        <p:nvSpPr>
          <p:cNvPr id="447" name="Google Shape;447;p27"/>
          <p:cNvSpPr txBox="1"/>
          <p:nvPr/>
        </p:nvSpPr>
        <p:spPr>
          <a:xfrm>
            <a:off x="485225" y="1994800"/>
            <a:ext cx="7722300" cy="104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Arial"/>
              <a:buNone/>
            </a:pPr>
            <a:r>
              <a:rPr b="1" i="0" lang="en-US" sz="2400" u="none" cap="none" strike="noStrike">
                <a:solidFill>
                  <a:srgbClr val="CC3300"/>
                </a:solidFill>
                <a:latin typeface="Arial"/>
                <a:ea typeface="Arial"/>
                <a:cs typeface="Arial"/>
                <a:sym typeface="Arial"/>
              </a:rPr>
              <a:t>(1) waste space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C3300"/>
              </a:buClr>
              <a:buSzPts val="2400"/>
              <a:buFont typeface="Arial"/>
              <a:buNone/>
            </a:pPr>
            <a:r>
              <a:rPr b="1" i="0" lang="en-US" sz="2400" u="none" cap="none" strike="noStrike">
                <a:solidFill>
                  <a:srgbClr val="CC3300"/>
                </a:solidFill>
                <a:latin typeface="Arial"/>
                <a:ea typeface="Arial"/>
                <a:cs typeface="Arial"/>
                <a:sym typeface="Arial"/>
              </a:rPr>
              <a:t>(2) issues with respect to  insertion/deletion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C3300"/>
              </a:buClr>
              <a:buSzPts val="2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8"/>
          <p:cNvSpPr/>
          <p:nvPr/>
        </p:nvSpPr>
        <p:spPr>
          <a:xfrm>
            <a:off x="0" y="36195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Linked Representation</a:t>
            </a:r>
            <a:endParaRPr b="0" i="0" sz="1400" u="none" cap="none" strike="noStrike">
              <a:solidFill>
                <a:srgbClr val="000000"/>
              </a:solidFill>
              <a:latin typeface="Arial"/>
              <a:ea typeface="Arial"/>
              <a:cs typeface="Arial"/>
              <a:sym typeface="Arial"/>
            </a:endParaRPr>
          </a:p>
        </p:txBody>
      </p:sp>
      <p:sp>
        <p:nvSpPr>
          <p:cNvPr id="453" name="Google Shape;453;p28"/>
          <p:cNvSpPr/>
          <p:nvPr/>
        </p:nvSpPr>
        <p:spPr>
          <a:xfrm>
            <a:off x="857250" y="1409700"/>
            <a:ext cx="3497934" cy="2382838"/>
          </a:xfrm>
          <a:prstGeom prst="rect">
            <a:avLst/>
          </a:prstGeom>
          <a:noFill/>
          <a:ln>
            <a:noFill/>
          </a:ln>
        </p:spPr>
        <p:txBody>
          <a:bodyPr anchorCtr="0" anchor="t" bIns="46025" lIns="92075" spcFirstLastPara="1" rIns="92075" wrap="square" tIns="46025">
            <a:noAutofit/>
          </a:bodyPr>
          <a:lstStyle/>
          <a:p>
            <a:pPr indent="0" lvl="0" marL="88900" marR="0" rtl="0" algn="l">
              <a:lnSpc>
                <a:spcPct val="100000"/>
              </a:lnSpc>
              <a:spcBef>
                <a:spcPts val="0"/>
              </a:spcBef>
              <a:spcAft>
                <a:spcPts val="0"/>
              </a:spcAft>
              <a:buClr>
                <a:schemeClr val="accent1"/>
              </a:buClr>
              <a:buSzPts val="1400"/>
              <a:buFont typeface="Arial"/>
              <a:buNone/>
            </a:pPr>
            <a:r>
              <a:rPr b="0" i="0" lang="en-US" sz="2000" u="none" cap="none" strike="noStrike">
                <a:solidFill>
                  <a:srgbClr val="002060"/>
                </a:solidFill>
                <a:latin typeface="Times New Roman"/>
                <a:ea typeface="Times New Roman"/>
                <a:cs typeface="Times New Roman"/>
                <a:sym typeface="Times New Roman"/>
              </a:rPr>
              <a:t>struct node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400"/>
              </a:spcBef>
              <a:spcAft>
                <a:spcPts val="0"/>
              </a:spcAft>
              <a:buClr>
                <a:schemeClr val="accent1"/>
              </a:buClr>
              <a:buSzPts val="1400"/>
              <a:buFont typeface="Arial"/>
              <a:buNone/>
            </a:pPr>
            <a:r>
              <a:rPr b="0" i="0" lang="en-US" sz="2000" u="none" cap="none" strike="noStrike">
                <a:solidFill>
                  <a:srgbClr val="00206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400"/>
              </a:spcBef>
              <a:spcAft>
                <a:spcPts val="0"/>
              </a:spcAft>
              <a:buClr>
                <a:schemeClr val="accent1"/>
              </a:buClr>
              <a:buSzPts val="1400"/>
              <a:buFont typeface="Arial"/>
              <a:buNone/>
            </a:pPr>
            <a:r>
              <a:rPr b="0" i="0" lang="en-US" sz="2000" u="none" cap="none" strike="noStrike">
                <a:solidFill>
                  <a:srgbClr val="002060"/>
                </a:solidFill>
                <a:latin typeface="Times New Roman"/>
                <a:ea typeface="Times New Roman"/>
                <a:cs typeface="Times New Roman"/>
                <a:sym typeface="Times New Roman"/>
              </a:rPr>
              <a:t>	int data;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400"/>
              </a:spcBef>
              <a:spcAft>
                <a:spcPts val="0"/>
              </a:spcAft>
              <a:buClr>
                <a:schemeClr val="accent1"/>
              </a:buClr>
              <a:buSzPts val="1400"/>
              <a:buFont typeface="Arial"/>
              <a:buNone/>
            </a:pPr>
            <a:r>
              <a:rPr b="0" i="0" lang="en-US" sz="2000" u="none" cap="none" strike="noStrike">
                <a:solidFill>
                  <a:srgbClr val="002060"/>
                </a:solidFill>
                <a:latin typeface="Times New Roman"/>
                <a:ea typeface="Times New Roman"/>
                <a:cs typeface="Times New Roman"/>
                <a:sym typeface="Times New Roman"/>
              </a:rPr>
              <a:t>	struct node *left;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400"/>
              </a:spcBef>
              <a:spcAft>
                <a:spcPts val="0"/>
              </a:spcAft>
              <a:buClr>
                <a:schemeClr val="accent1"/>
              </a:buClr>
              <a:buSzPts val="1400"/>
              <a:buFont typeface="Arial"/>
              <a:buNone/>
            </a:pPr>
            <a:r>
              <a:rPr b="0" i="0" lang="en-US" sz="2000" u="none" cap="none" strike="noStrike">
                <a:solidFill>
                  <a:srgbClr val="002060"/>
                </a:solidFill>
                <a:latin typeface="Times New Roman"/>
                <a:ea typeface="Times New Roman"/>
                <a:cs typeface="Times New Roman"/>
                <a:sym typeface="Times New Roman"/>
              </a:rPr>
              <a:t>	struct node *right;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400"/>
              </a:spcBef>
              <a:spcAft>
                <a:spcPts val="0"/>
              </a:spcAft>
              <a:buClr>
                <a:schemeClr val="accent1"/>
              </a:buClr>
              <a:buSzPts val="1400"/>
              <a:buFont typeface="Arial"/>
              <a:buNone/>
            </a:pPr>
            <a:r>
              <a:rPr b="0" i="0" lang="en-US" sz="2000" u="none" cap="none" strike="noStrike">
                <a:solidFill>
                  <a:srgbClr val="00206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454" name="Google Shape;454;p28"/>
          <p:cNvSpPr/>
          <p:nvPr/>
        </p:nvSpPr>
        <p:spPr>
          <a:xfrm>
            <a:off x="1130300" y="4525963"/>
            <a:ext cx="4105275" cy="8191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5" name="Google Shape;455;p28"/>
          <p:cNvCxnSpPr/>
          <p:nvPr/>
        </p:nvCxnSpPr>
        <p:spPr>
          <a:xfrm>
            <a:off x="2605088" y="4537075"/>
            <a:ext cx="0" cy="815975"/>
          </a:xfrm>
          <a:prstGeom prst="straightConnector1">
            <a:avLst/>
          </a:prstGeom>
          <a:noFill/>
          <a:ln cap="flat" cmpd="sng" w="12700">
            <a:solidFill>
              <a:schemeClr val="dk1"/>
            </a:solidFill>
            <a:prstDash val="solid"/>
            <a:round/>
            <a:headEnd len="sm" w="sm" type="none"/>
            <a:tailEnd len="sm" w="sm" type="none"/>
          </a:ln>
        </p:spPr>
      </p:cxnSp>
      <p:cxnSp>
        <p:nvCxnSpPr>
          <p:cNvPr id="456" name="Google Shape;456;p28"/>
          <p:cNvCxnSpPr/>
          <p:nvPr/>
        </p:nvCxnSpPr>
        <p:spPr>
          <a:xfrm>
            <a:off x="3573463" y="4537075"/>
            <a:ext cx="0" cy="798513"/>
          </a:xfrm>
          <a:prstGeom prst="straightConnector1">
            <a:avLst/>
          </a:prstGeom>
          <a:noFill/>
          <a:ln cap="flat" cmpd="sng" w="12700">
            <a:solidFill>
              <a:schemeClr val="dk1"/>
            </a:solidFill>
            <a:prstDash val="solid"/>
            <a:round/>
            <a:headEnd len="sm" w="sm" type="none"/>
            <a:tailEnd len="sm" w="sm" type="none"/>
          </a:ln>
        </p:spPr>
      </p:cxnSp>
      <p:sp>
        <p:nvSpPr>
          <p:cNvPr id="457" name="Google Shape;457;p28"/>
          <p:cNvSpPr/>
          <p:nvPr/>
        </p:nvSpPr>
        <p:spPr>
          <a:xfrm>
            <a:off x="2733675" y="4795838"/>
            <a:ext cx="690563"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000" u="none" cap="none" strike="noStrike">
                <a:solidFill>
                  <a:schemeClr val="dk1"/>
                </a:solidFill>
                <a:latin typeface="Arial"/>
                <a:ea typeface="Arial"/>
                <a:cs typeface="Arial"/>
                <a:sym typeface="Arial"/>
              </a:rPr>
              <a:t>data</a:t>
            </a:r>
            <a:endParaRPr b="0" i="0" sz="1000" u="none" cap="none" strike="noStrike">
              <a:solidFill>
                <a:srgbClr val="000000"/>
              </a:solidFill>
              <a:latin typeface="Arial"/>
              <a:ea typeface="Arial"/>
              <a:cs typeface="Arial"/>
              <a:sym typeface="Arial"/>
            </a:endParaRPr>
          </a:p>
        </p:txBody>
      </p:sp>
      <p:sp>
        <p:nvSpPr>
          <p:cNvPr id="458" name="Google Shape;458;p28"/>
          <p:cNvSpPr/>
          <p:nvPr/>
        </p:nvSpPr>
        <p:spPr>
          <a:xfrm>
            <a:off x="1168400" y="4795838"/>
            <a:ext cx="1349375"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l</a:t>
            </a:r>
            <a:r>
              <a:rPr b="0" i="0" lang="en-US" sz="2300" u="none" cap="none" strike="noStrike">
                <a:solidFill>
                  <a:schemeClr val="dk1"/>
                </a:solidFill>
                <a:latin typeface="Arial"/>
                <a:ea typeface="Arial"/>
                <a:cs typeface="Arial"/>
                <a:sym typeface="Arial"/>
              </a:rPr>
              <a:t>eft_child</a:t>
            </a:r>
            <a:endParaRPr b="0" i="0" sz="1300" u="none" cap="none" strike="noStrike">
              <a:solidFill>
                <a:srgbClr val="000000"/>
              </a:solidFill>
              <a:latin typeface="Arial"/>
              <a:ea typeface="Arial"/>
              <a:cs typeface="Arial"/>
              <a:sym typeface="Arial"/>
            </a:endParaRPr>
          </a:p>
        </p:txBody>
      </p:sp>
      <p:sp>
        <p:nvSpPr>
          <p:cNvPr id="459" name="Google Shape;459;p28"/>
          <p:cNvSpPr/>
          <p:nvPr/>
        </p:nvSpPr>
        <p:spPr>
          <a:xfrm>
            <a:off x="3668713" y="4779963"/>
            <a:ext cx="1519237"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200" u="none" cap="none" strike="noStrike">
                <a:solidFill>
                  <a:schemeClr val="dk1"/>
                </a:solidFill>
                <a:latin typeface="Arial"/>
                <a:ea typeface="Arial"/>
                <a:cs typeface="Arial"/>
                <a:sym typeface="Arial"/>
              </a:rPr>
              <a:t>right_child</a:t>
            </a:r>
            <a:endParaRPr b="0" i="0" sz="1200" u="none" cap="none" strike="noStrike">
              <a:solidFill>
                <a:srgbClr val="000000"/>
              </a:solidFill>
              <a:latin typeface="Arial"/>
              <a:ea typeface="Arial"/>
              <a:cs typeface="Arial"/>
              <a:sym typeface="Arial"/>
            </a:endParaRPr>
          </a:p>
        </p:txBody>
      </p:sp>
      <p:sp>
        <p:nvSpPr>
          <p:cNvPr id="460" name="Google Shape;460;p28"/>
          <p:cNvSpPr/>
          <p:nvPr/>
        </p:nvSpPr>
        <p:spPr>
          <a:xfrm>
            <a:off x="7008813" y="3940175"/>
            <a:ext cx="939800" cy="871538"/>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8"/>
          <p:cNvSpPr/>
          <p:nvPr/>
        </p:nvSpPr>
        <p:spPr>
          <a:xfrm>
            <a:off x="7131050" y="4176713"/>
            <a:ext cx="690563"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000" u="none" cap="none" strike="noStrike">
                <a:solidFill>
                  <a:schemeClr val="dk1"/>
                </a:solidFill>
                <a:latin typeface="Arial"/>
                <a:ea typeface="Arial"/>
                <a:cs typeface="Arial"/>
                <a:sym typeface="Arial"/>
              </a:rPr>
              <a:t>data</a:t>
            </a:r>
            <a:endParaRPr b="0" i="0" sz="1000" u="none" cap="none" strike="noStrike">
              <a:solidFill>
                <a:srgbClr val="000000"/>
              </a:solidFill>
              <a:latin typeface="Arial"/>
              <a:ea typeface="Arial"/>
              <a:cs typeface="Arial"/>
              <a:sym typeface="Arial"/>
            </a:endParaRPr>
          </a:p>
        </p:txBody>
      </p:sp>
      <p:cxnSp>
        <p:nvCxnSpPr>
          <p:cNvPr id="462" name="Google Shape;462;p28"/>
          <p:cNvCxnSpPr/>
          <p:nvPr/>
        </p:nvCxnSpPr>
        <p:spPr>
          <a:xfrm flipH="1">
            <a:off x="6391275" y="4646613"/>
            <a:ext cx="679450" cy="681037"/>
          </a:xfrm>
          <a:prstGeom prst="straightConnector1">
            <a:avLst/>
          </a:prstGeom>
          <a:noFill/>
          <a:ln cap="flat" cmpd="sng" w="12700">
            <a:solidFill>
              <a:schemeClr val="dk1"/>
            </a:solidFill>
            <a:prstDash val="solid"/>
            <a:round/>
            <a:headEnd len="sm" w="sm" type="none"/>
            <a:tailEnd len="med" w="med" type="stealth"/>
          </a:ln>
        </p:spPr>
      </p:cxnSp>
      <p:cxnSp>
        <p:nvCxnSpPr>
          <p:cNvPr id="463" name="Google Shape;463;p28"/>
          <p:cNvCxnSpPr/>
          <p:nvPr/>
        </p:nvCxnSpPr>
        <p:spPr>
          <a:xfrm>
            <a:off x="7854950" y="4664075"/>
            <a:ext cx="661988" cy="663575"/>
          </a:xfrm>
          <a:prstGeom prst="straightConnector1">
            <a:avLst/>
          </a:prstGeom>
          <a:noFill/>
          <a:ln cap="flat" cmpd="sng" w="12700">
            <a:solidFill>
              <a:schemeClr val="dk1"/>
            </a:solidFill>
            <a:prstDash val="solid"/>
            <a:round/>
            <a:headEnd len="sm" w="sm" type="none"/>
            <a:tailEnd len="med" w="med" type="stealth"/>
          </a:ln>
        </p:spPr>
      </p:cxnSp>
      <p:sp>
        <p:nvSpPr>
          <p:cNvPr id="464" name="Google Shape;464;p28"/>
          <p:cNvSpPr/>
          <p:nvPr/>
        </p:nvSpPr>
        <p:spPr>
          <a:xfrm>
            <a:off x="5702300" y="5383213"/>
            <a:ext cx="1349375"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200" u="none" cap="none" strike="noStrike">
                <a:solidFill>
                  <a:schemeClr val="dk1"/>
                </a:solidFill>
                <a:latin typeface="Arial"/>
                <a:ea typeface="Arial"/>
                <a:cs typeface="Arial"/>
                <a:sym typeface="Arial"/>
              </a:rPr>
              <a:t>left_child</a:t>
            </a:r>
            <a:endParaRPr b="0" i="0" sz="1200" u="none" cap="none" strike="noStrike">
              <a:solidFill>
                <a:srgbClr val="000000"/>
              </a:solidFill>
              <a:latin typeface="Arial"/>
              <a:ea typeface="Arial"/>
              <a:cs typeface="Arial"/>
              <a:sym typeface="Arial"/>
            </a:endParaRPr>
          </a:p>
        </p:txBody>
      </p:sp>
      <p:sp>
        <p:nvSpPr>
          <p:cNvPr id="465" name="Google Shape;465;p28"/>
          <p:cNvSpPr/>
          <p:nvPr/>
        </p:nvSpPr>
        <p:spPr>
          <a:xfrm>
            <a:off x="7624763" y="5346700"/>
            <a:ext cx="1519237"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200" u="none" cap="none" strike="noStrike">
                <a:solidFill>
                  <a:schemeClr val="dk1"/>
                </a:solidFill>
                <a:latin typeface="Arial"/>
                <a:ea typeface="Arial"/>
                <a:cs typeface="Arial"/>
                <a:sym typeface="Arial"/>
              </a:rPr>
              <a:t>right_child</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29"/>
          <p:cNvPicPr preferRelativeResize="0"/>
          <p:nvPr/>
        </p:nvPicPr>
        <p:blipFill rotWithShape="1">
          <a:blip r:embed="rId3">
            <a:alphaModFix/>
          </a:blip>
          <a:srcRect b="0" l="0" r="0" t="0"/>
          <a:stretch/>
        </p:blipFill>
        <p:spPr>
          <a:xfrm>
            <a:off x="919162" y="1228725"/>
            <a:ext cx="7305675" cy="4400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0"/>
          <p:cNvSpPr txBox="1"/>
          <p:nvPr>
            <p:ph idx="1" type="body"/>
          </p:nvPr>
        </p:nvSpPr>
        <p:spPr>
          <a:xfrm>
            <a:off x="183684" y="521648"/>
            <a:ext cx="6264250" cy="6199192"/>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struct node* newNode(int data)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struct node* node = (struct node*) malloc (sizeof(struct node));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node-&gt;data = data;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node-&gt;left = NULL;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node-&gt;right = NULL;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return(node);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a:t>
            </a:r>
            <a:endParaRPr/>
          </a:p>
          <a:p>
            <a:pPr indent="0" lvl="0" marL="88900" rtl="0" algn="l">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main()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struct node *root = newNode(1);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root-&gt;left	 = newNode(2);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root-&gt;right	 = newNode(3);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root-&gt;left-&gt;left = newNode(4);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	</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a:t>
            </a:r>
            <a:endParaRPr/>
          </a:p>
        </p:txBody>
      </p:sp>
      <p:sp>
        <p:nvSpPr>
          <p:cNvPr id="476" name="Google Shape;476;p30"/>
          <p:cNvSpPr txBox="1"/>
          <p:nvPr/>
        </p:nvSpPr>
        <p:spPr>
          <a:xfrm>
            <a:off x="6447934" y="2044005"/>
            <a:ext cx="2512382" cy="1384995"/>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Clr>
                <a:srgbClr val="002060"/>
              </a:buClr>
              <a:buSzPts val="1400"/>
              <a:buFont typeface="Times New Roman"/>
              <a:buNone/>
            </a:pPr>
            <a:r>
              <a:rPr b="0" i="0" lang="en-US" sz="1400" u="none" cap="none" strike="noStrike">
                <a:solidFill>
                  <a:srgbClr val="002060"/>
                </a:solidFill>
                <a:latin typeface="Times New Roman"/>
                <a:ea typeface="Times New Roman"/>
                <a:cs typeface="Times New Roman"/>
                <a:sym typeface="Times New Roman"/>
              </a:rPr>
              <a:t>struct node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2060"/>
              </a:buClr>
              <a:buSzPts val="1400"/>
              <a:buFont typeface="Times New Roman"/>
              <a:buNone/>
            </a:pPr>
            <a:r>
              <a:rPr b="0" i="0" lang="en-US" sz="1400" u="none" cap="none" strike="noStrike">
                <a:solidFill>
                  <a:srgbClr val="00206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2060"/>
              </a:buClr>
              <a:buSzPts val="1400"/>
              <a:buFont typeface="Times New Roman"/>
              <a:buNone/>
            </a:pPr>
            <a:r>
              <a:rPr b="0" i="0" lang="en-US" sz="1400" u="none" cap="none" strike="noStrike">
                <a:solidFill>
                  <a:srgbClr val="002060"/>
                </a:solidFill>
                <a:latin typeface="Times New Roman"/>
                <a:ea typeface="Times New Roman"/>
                <a:cs typeface="Times New Roman"/>
                <a:sym typeface="Times New Roman"/>
              </a:rPr>
              <a:t>	int data;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2060"/>
              </a:buClr>
              <a:buSzPts val="1400"/>
              <a:buFont typeface="Times New Roman"/>
              <a:buNone/>
            </a:pPr>
            <a:r>
              <a:rPr b="0" i="0" lang="en-US" sz="1400" u="none" cap="none" strike="noStrike">
                <a:solidFill>
                  <a:srgbClr val="002060"/>
                </a:solidFill>
                <a:latin typeface="Times New Roman"/>
                <a:ea typeface="Times New Roman"/>
                <a:cs typeface="Times New Roman"/>
                <a:sym typeface="Times New Roman"/>
              </a:rPr>
              <a:t>	struct node *left;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2060"/>
              </a:buClr>
              <a:buSzPts val="1400"/>
              <a:buFont typeface="Times New Roman"/>
              <a:buNone/>
            </a:pPr>
            <a:r>
              <a:rPr b="0" i="0" lang="en-US" sz="1400" u="none" cap="none" strike="noStrike">
                <a:solidFill>
                  <a:srgbClr val="002060"/>
                </a:solidFill>
                <a:latin typeface="Times New Roman"/>
                <a:ea typeface="Times New Roman"/>
                <a:cs typeface="Times New Roman"/>
                <a:sym typeface="Times New Roman"/>
              </a:rPr>
              <a:t>	struct node *right;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2060"/>
              </a:buClr>
              <a:buSzPts val="1400"/>
              <a:buFont typeface="Times New Roman"/>
              <a:buNone/>
            </a:pPr>
            <a:r>
              <a:rPr b="0" i="0" lang="en-US" sz="1400" u="none" cap="none" strike="noStrike">
                <a:solidFill>
                  <a:srgbClr val="00206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482" name="Google Shape;482;p3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pic>
        <p:nvPicPr>
          <p:cNvPr id="483" name="Google Shape;483;p31"/>
          <p:cNvPicPr preferRelativeResize="0"/>
          <p:nvPr/>
        </p:nvPicPr>
        <p:blipFill rotWithShape="1">
          <a:blip r:embed="rId3">
            <a:alphaModFix/>
          </a:blip>
          <a:srcRect b="0" l="0" r="0" t="0"/>
          <a:stretch/>
        </p:blipFill>
        <p:spPr>
          <a:xfrm>
            <a:off x="674114" y="1536633"/>
            <a:ext cx="4552950" cy="2057400"/>
          </a:xfrm>
          <a:prstGeom prst="rect">
            <a:avLst/>
          </a:prstGeom>
          <a:noFill/>
          <a:ln>
            <a:noFill/>
          </a:ln>
        </p:spPr>
      </p:pic>
      <p:pic>
        <p:nvPicPr>
          <p:cNvPr id="484" name="Google Shape;484;p31"/>
          <p:cNvPicPr preferRelativeResize="0"/>
          <p:nvPr/>
        </p:nvPicPr>
        <p:blipFill rotWithShape="1">
          <a:blip r:embed="rId4">
            <a:alphaModFix/>
          </a:blip>
          <a:srcRect b="0" l="0" r="0" t="0"/>
          <a:stretch/>
        </p:blipFill>
        <p:spPr>
          <a:xfrm>
            <a:off x="2818613" y="3594033"/>
            <a:ext cx="5791200" cy="279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Tree Data Structure</a:t>
            </a:r>
            <a:endParaRPr/>
          </a:p>
        </p:txBody>
      </p:sp>
      <p:sp>
        <p:nvSpPr>
          <p:cNvPr id="124" name="Google Shape;124;p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88900" rtl="0" algn="just">
              <a:lnSpc>
                <a:spcPct val="100000"/>
              </a:lnSpc>
              <a:spcBef>
                <a:spcPts val="60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A tree is a </a:t>
            </a:r>
            <a:r>
              <a:rPr i="1" lang="en-US" sz="2400">
                <a:solidFill>
                  <a:srgbClr val="002060"/>
                </a:solidFill>
                <a:latin typeface="Times New Roman"/>
                <a:ea typeface="Times New Roman"/>
                <a:cs typeface="Times New Roman"/>
                <a:sym typeface="Times New Roman"/>
              </a:rPr>
              <a:t>nonlinear</a:t>
            </a:r>
            <a:r>
              <a:rPr lang="en-US" sz="2400">
                <a:solidFill>
                  <a:srgbClr val="002060"/>
                </a:solidFill>
                <a:latin typeface="Times New Roman"/>
                <a:ea typeface="Times New Roman"/>
                <a:cs typeface="Times New Roman"/>
                <a:sym typeface="Times New Roman"/>
              </a:rPr>
              <a:t> data structure</a:t>
            </a:r>
            <a:endParaRPr/>
          </a:p>
          <a:p>
            <a:pPr indent="0" lvl="0" marL="88900" rtl="0" algn="just">
              <a:lnSpc>
                <a:spcPct val="100000"/>
              </a:lnSpc>
              <a:spcBef>
                <a:spcPts val="120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They organize data hierarchically.</a:t>
            </a:r>
            <a:endParaRPr/>
          </a:p>
          <a:p>
            <a:pPr indent="0" lvl="0" marL="88900" rtl="0" algn="just">
              <a:lnSpc>
                <a:spcPct val="100000"/>
              </a:lnSpc>
              <a:spcBef>
                <a:spcPts val="120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A tree can be empty with no nodes or a tree is a structure consisting of one node called the </a:t>
            </a:r>
            <a:r>
              <a:rPr b="1" lang="en-US" sz="2400">
                <a:solidFill>
                  <a:srgbClr val="002060"/>
                </a:solidFill>
                <a:latin typeface="Times New Roman"/>
                <a:ea typeface="Times New Roman"/>
                <a:cs typeface="Times New Roman"/>
                <a:sym typeface="Times New Roman"/>
              </a:rPr>
              <a:t>root</a:t>
            </a:r>
            <a:r>
              <a:rPr lang="en-US" sz="2400">
                <a:solidFill>
                  <a:srgbClr val="002060"/>
                </a:solidFill>
                <a:latin typeface="Times New Roman"/>
                <a:ea typeface="Times New Roman"/>
                <a:cs typeface="Times New Roman"/>
                <a:sym typeface="Times New Roman"/>
              </a:rPr>
              <a:t> and zero or one or more subtrees. </a:t>
            </a:r>
            <a:endParaRPr/>
          </a:p>
          <a:p>
            <a:pPr indent="0" lvl="0" marL="88900" rtl="0" algn="just">
              <a:lnSpc>
                <a:spcPct val="100000"/>
              </a:lnSpc>
              <a:spcBef>
                <a:spcPts val="120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A tree has following general properties:</a:t>
            </a:r>
            <a:endParaRPr/>
          </a:p>
          <a:p>
            <a:pPr indent="0" lvl="0" marL="88900" rtl="0" algn="just">
              <a:lnSpc>
                <a:spcPct val="100000"/>
              </a:lnSpc>
              <a:spcBef>
                <a:spcPts val="120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	One node is distinguished as a </a:t>
            </a:r>
            <a:r>
              <a:rPr b="1" lang="en-US" sz="2400">
                <a:solidFill>
                  <a:srgbClr val="002060"/>
                </a:solidFill>
                <a:latin typeface="Times New Roman"/>
                <a:ea typeface="Times New Roman"/>
                <a:cs typeface="Times New Roman"/>
                <a:sym typeface="Times New Roman"/>
              </a:rPr>
              <a:t>root</a:t>
            </a:r>
            <a:r>
              <a:rPr lang="en-US" sz="2400">
                <a:solidFill>
                  <a:srgbClr val="002060"/>
                </a:solidFill>
                <a:latin typeface="Times New Roman"/>
                <a:ea typeface="Times New Roman"/>
                <a:cs typeface="Times New Roman"/>
                <a:sym typeface="Times New Roman"/>
              </a:rPr>
              <a:t>;</a:t>
            </a:r>
            <a:endParaRPr/>
          </a:p>
          <a:p>
            <a:pPr indent="0" lvl="0" marL="88900" rtl="0" algn="just">
              <a:lnSpc>
                <a:spcPct val="100000"/>
              </a:lnSpc>
              <a:spcBef>
                <a:spcPts val="120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	Every node (exclude a root) is connected by a directed edge</a:t>
            </a:r>
            <a:endParaRPr/>
          </a:p>
          <a:p>
            <a:pPr indent="0" lvl="0" marL="88900" rtl="0" algn="just">
              <a:lnSpc>
                <a:spcPct val="100000"/>
              </a:lnSpc>
              <a:spcBef>
                <a:spcPts val="1200"/>
              </a:spcBef>
              <a:spcAft>
                <a:spcPts val="600"/>
              </a:spcAft>
              <a:buClr>
                <a:srgbClr val="000000"/>
              </a:buClr>
              <a:buSzPts val="2200"/>
              <a:buNone/>
            </a:pPr>
            <a:r>
              <a:t/>
            </a:r>
            <a:endParaRPr sz="2400">
              <a:solidFill>
                <a:srgbClr val="00206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490" name="Google Shape;490;p3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pic>
        <p:nvPicPr>
          <p:cNvPr id="491" name="Google Shape;491;p32"/>
          <p:cNvPicPr preferRelativeResize="0"/>
          <p:nvPr/>
        </p:nvPicPr>
        <p:blipFill rotWithShape="1">
          <a:blip r:embed="rId3">
            <a:alphaModFix/>
          </a:blip>
          <a:srcRect b="0" l="0" r="0" t="0"/>
          <a:stretch/>
        </p:blipFill>
        <p:spPr>
          <a:xfrm>
            <a:off x="1725721" y="2047875"/>
            <a:ext cx="5915025" cy="2762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497" name="Google Shape;497;p3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pic>
        <p:nvPicPr>
          <p:cNvPr id="498" name="Google Shape;498;p33"/>
          <p:cNvPicPr preferRelativeResize="0"/>
          <p:nvPr/>
        </p:nvPicPr>
        <p:blipFill rotWithShape="1">
          <a:blip r:embed="rId3">
            <a:alphaModFix/>
          </a:blip>
          <a:srcRect b="0" l="0" r="0" t="0"/>
          <a:stretch/>
        </p:blipFill>
        <p:spPr>
          <a:xfrm>
            <a:off x="1519237" y="1862137"/>
            <a:ext cx="6105525" cy="3133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504" name="Google Shape;504;p3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pic>
        <p:nvPicPr>
          <p:cNvPr id="505" name="Google Shape;505;p34"/>
          <p:cNvPicPr preferRelativeResize="0"/>
          <p:nvPr/>
        </p:nvPicPr>
        <p:blipFill rotWithShape="1">
          <a:blip r:embed="rId3">
            <a:alphaModFix/>
          </a:blip>
          <a:srcRect b="0" l="0" r="0" t="0"/>
          <a:stretch/>
        </p:blipFill>
        <p:spPr>
          <a:xfrm>
            <a:off x="1304925" y="1600200"/>
            <a:ext cx="6534150" cy="365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DEMO</a:t>
            </a:r>
            <a:endParaRPr/>
          </a:p>
        </p:txBody>
      </p:sp>
      <p:sp>
        <p:nvSpPr>
          <p:cNvPr id="511" name="Google Shape;511;p3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US"/>
              <a:t>EXAMPLES</a:t>
            </a:r>
            <a:endParaRPr/>
          </a:p>
          <a:p>
            <a:pPr indent="-368300" lvl="0" marL="457200" rtl="0" algn="l">
              <a:lnSpc>
                <a:spcPct val="100000"/>
              </a:lnSpc>
              <a:spcBef>
                <a:spcPts val="0"/>
              </a:spcBef>
              <a:spcAft>
                <a:spcPts val="0"/>
              </a:spcAft>
              <a:buClr>
                <a:srgbClr val="000000"/>
              </a:buClr>
              <a:buSzPts val="2200"/>
              <a:buChar char="●"/>
            </a:pPr>
            <a:r>
              <a:rPr lang="en-US"/>
              <a:t>SIMPLE BINARY TREE</a:t>
            </a:r>
            <a:endParaRPr/>
          </a:p>
          <a:p>
            <a:pPr indent="-368300" lvl="0" marL="457200" rtl="0" algn="l">
              <a:lnSpc>
                <a:spcPct val="100000"/>
              </a:lnSpc>
              <a:spcBef>
                <a:spcPts val="0"/>
              </a:spcBef>
              <a:spcAft>
                <a:spcPts val="0"/>
              </a:spcAft>
              <a:buClr>
                <a:srgbClr val="000000"/>
              </a:buClr>
              <a:buSzPts val="2200"/>
              <a:buChar char="●"/>
            </a:pPr>
            <a:r>
              <a:rPr lang="en-US"/>
              <a:t>BINARY TREE WITH MULTIPLE NODES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6"/>
          <p:cNvSpPr/>
          <p:nvPr/>
        </p:nvSpPr>
        <p:spPr>
          <a:xfrm>
            <a:off x="0" y="60960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Binary Tree Traversals</a:t>
            </a:r>
            <a:endParaRPr b="0" i="0" sz="1400" u="none" cap="none" strike="noStrike">
              <a:solidFill>
                <a:srgbClr val="000000"/>
              </a:solidFill>
              <a:latin typeface="Arial"/>
              <a:ea typeface="Arial"/>
              <a:cs typeface="Arial"/>
              <a:sym typeface="Arial"/>
            </a:endParaRPr>
          </a:p>
        </p:txBody>
      </p:sp>
      <p:sp>
        <p:nvSpPr>
          <p:cNvPr id="517" name="Google Shape;517;p36"/>
          <p:cNvSpPr/>
          <p:nvPr/>
        </p:nvSpPr>
        <p:spPr>
          <a:xfrm>
            <a:off x="313050" y="1371600"/>
            <a:ext cx="8437500" cy="4114800"/>
          </a:xfrm>
          <a:prstGeom prst="rect">
            <a:avLst/>
          </a:prstGeom>
          <a:noFill/>
          <a:ln>
            <a:noFill/>
          </a:ln>
        </p:spPr>
        <p:txBody>
          <a:bodyPr anchorCtr="0" anchor="t" bIns="46025" lIns="92075" spcFirstLastPara="1" rIns="92075" wrap="square" tIns="46025">
            <a:noAutofit/>
          </a:bodyPr>
          <a:lstStyle/>
          <a:p>
            <a:pPr indent="-336550" lvl="0" marL="342900" marR="0" rtl="0" algn="l">
              <a:lnSpc>
                <a:spcPct val="100000"/>
              </a:lnSpc>
              <a:spcBef>
                <a:spcPts val="0"/>
              </a:spcBef>
              <a:spcAft>
                <a:spcPts val="0"/>
              </a:spcAft>
              <a:buClr>
                <a:schemeClr val="accent1"/>
              </a:buClr>
              <a:buSzPts val="2140"/>
              <a:buFont typeface="Arial"/>
              <a:buChar char="●"/>
            </a:pPr>
            <a:r>
              <a:rPr b="0" i="0" lang="en-US" sz="3100" u="none" cap="none" strike="noStrike">
                <a:solidFill>
                  <a:schemeClr val="dk1"/>
                </a:solidFill>
                <a:latin typeface="Times New Roman"/>
                <a:ea typeface="Times New Roman"/>
                <a:cs typeface="Times New Roman"/>
                <a:sym typeface="Times New Roman"/>
              </a:rPr>
              <a:t>Let L, V, and R stand for moving left, visiting </a:t>
            </a:r>
            <a:br>
              <a:rPr b="0" i="0" lang="en-US" sz="3100" u="none" cap="none" strike="noStrike">
                <a:solidFill>
                  <a:schemeClr val="dk1"/>
                </a:solidFill>
                <a:latin typeface="Times New Roman"/>
                <a:ea typeface="Times New Roman"/>
                <a:cs typeface="Times New Roman"/>
                <a:sym typeface="Times New Roman"/>
              </a:rPr>
            </a:br>
            <a:r>
              <a:rPr b="0" i="0" lang="en-US" sz="3100" u="none" cap="none" strike="noStrike">
                <a:solidFill>
                  <a:schemeClr val="dk1"/>
                </a:solidFill>
                <a:latin typeface="Times New Roman"/>
                <a:ea typeface="Times New Roman"/>
                <a:cs typeface="Times New Roman"/>
                <a:sym typeface="Times New Roman"/>
              </a:rPr>
              <a:t>the node, and moving right.</a:t>
            </a:r>
            <a:endParaRPr b="0" i="0" sz="1300" u="none" cap="none" strike="noStrike">
              <a:solidFill>
                <a:srgbClr val="000000"/>
              </a:solidFill>
              <a:latin typeface="Arial"/>
              <a:ea typeface="Arial"/>
              <a:cs typeface="Arial"/>
              <a:sym typeface="Arial"/>
            </a:endParaRPr>
          </a:p>
          <a:p>
            <a:pPr indent="-336550" lvl="0" marL="342900" marR="0" rtl="0" algn="l">
              <a:lnSpc>
                <a:spcPct val="100000"/>
              </a:lnSpc>
              <a:spcBef>
                <a:spcPts val="640"/>
              </a:spcBef>
              <a:spcAft>
                <a:spcPts val="0"/>
              </a:spcAft>
              <a:buClr>
                <a:schemeClr val="accent1"/>
              </a:buClr>
              <a:buSzPts val="2140"/>
              <a:buFont typeface="Arial"/>
              <a:buChar char="●"/>
            </a:pPr>
            <a:r>
              <a:rPr b="0" i="0" lang="en-US" sz="3100" u="none" cap="none" strike="noStrike">
                <a:solidFill>
                  <a:schemeClr val="dk1"/>
                </a:solidFill>
                <a:latin typeface="Times New Roman"/>
                <a:ea typeface="Times New Roman"/>
                <a:cs typeface="Times New Roman"/>
                <a:sym typeface="Times New Roman"/>
              </a:rPr>
              <a:t>There are six possible combinations of traversal</a:t>
            </a:r>
            <a:endParaRPr b="0" i="0" sz="1300" u="none" cap="none" strike="noStrike">
              <a:solidFill>
                <a:srgbClr val="000000"/>
              </a:solidFill>
              <a:latin typeface="Arial"/>
              <a:ea typeface="Arial"/>
              <a:cs typeface="Arial"/>
              <a:sym typeface="Arial"/>
            </a:endParaRPr>
          </a:p>
          <a:p>
            <a:pPr indent="-279400" lvl="1" marL="742950" marR="0" rtl="0" algn="l">
              <a:lnSpc>
                <a:spcPct val="100000"/>
              </a:lnSpc>
              <a:spcBef>
                <a:spcPts val="56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LVR, LRV, VLR,</a:t>
            </a:r>
            <a:r>
              <a:rPr b="0" i="0" lang="en-US" sz="2700" u="none" cap="none" strike="noStrike">
                <a:solidFill>
                  <a:schemeClr val="dk1"/>
                </a:solidFill>
                <a:highlight>
                  <a:srgbClr val="FF0000"/>
                </a:highlight>
                <a:latin typeface="Times New Roman"/>
                <a:ea typeface="Times New Roman"/>
                <a:cs typeface="Times New Roman"/>
                <a:sym typeface="Times New Roman"/>
              </a:rPr>
              <a:t> VRL, RVL, RLV</a:t>
            </a:r>
            <a:endParaRPr b="0" i="0" sz="1300" u="none" cap="none" strike="noStrike">
              <a:solidFill>
                <a:srgbClr val="000000"/>
              </a:solidFill>
              <a:highlight>
                <a:srgbClr val="FF0000"/>
              </a:highlight>
              <a:latin typeface="Arial"/>
              <a:ea typeface="Arial"/>
              <a:cs typeface="Arial"/>
              <a:sym typeface="Arial"/>
            </a:endParaRPr>
          </a:p>
          <a:p>
            <a:pPr indent="-336550" lvl="0" marL="342900" marR="0" rtl="0" algn="l">
              <a:lnSpc>
                <a:spcPct val="100000"/>
              </a:lnSpc>
              <a:spcBef>
                <a:spcPts val="640"/>
              </a:spcBef>
              <a:spcAft>
                <a:spcPts val="0"/>
              </a:spcAft>
              <a:buClr>
                <a:schemeClr val="accent1"/>
              </a:buClr>
              <a:buSzPts val="2140"/>
              <a:buFont typeface="Arial"/>
              <a:buChar char="●"/>
            </a:pPr>
            <a:r>
              <a:rPr b="0" i="0" lang="en-US" sz="3100" u="none" cap="none" strike="noStrike">
                <a:solidFill>
                  <a:schemeClr val="dk1"/>
                </a:solidFill>
                <a:latin typeface="Times New Roman"/>
                <a:ea typeface="Times New Roman"/>
                <a:cs typeface="Times New Roman"/>
                <a:sym typeface="Times New Roman"/>
              </a:rPr>
              <a:t>Adopt convention that we traverse left before </a:t>
            </a:r>
            <a:br>
              <a:rPr b="0" i="0" lang="en-US" sz="3100" u="none" cap="none" strike="noStrike">
                <a:solidFill>
                  <a:schemeClr val="dk1"/>
                </a:solidFill>
                <a:latin typeface="Times New Roman"/>
                <a:ea typeface="Times New Roman"/>
                <a:cs typeface="Times New Roman"/>
                <a:sym typeface="Times New Roman"/>
              </a:rPr>
            </a:br>
            <a:r>
              <a:rPr b="0" i="0" lang="en-US" sz="3100" u="none" cap="none" strike="noStrike">
                <a:solidFill>
                  <a:schemeClr val="dk1"/>
                </a:solidFill>
                <a:latin typeface="Times New Roman"/>
                <a:ea typeface="Times New Roman"/>
                <a:cs typeface="Times New Roman"/>
                <a:sym typeface="Times New Roman"/>
              </a:rPr>
              <a:t>right, only 3 traversals remain</a:t>
            </a:r>
            <a:endParaRPr b="0" i="0" sz="1300" u="none" cap="none" strike="noStrike">
              <a:solidFill>
                <a:srgbClr val="000000"/>
              </a:solidFill>
              <a:latin typeface="Arial"/>
              <a:ea typeface="Arial"/>
              <a:cs typeface="Arial"/>
              <a:sym typeface="Arial"/>
            </a:endParaRPr>
          </a:p>
          <a:p>
            <a:pPr indent="-279400" lvl="1" marL="742950" marR="0" rtl="0" algn="l">
              <a:lnSpc>
                <a:spcPct val="100000"/>
              </a:lnSpc>
              <a:spcBef>
                <a:spcPts val="56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LVR, LRV, VLR</a:t>
            </a:r>
            <a:endParaRPr b="0" i="0" sz="1300" u="none" cap="none" strike="noStrike">
              <a:solidFill>
                <a:srgbClr val="000000"/>
              </a:solidFill>
              <a:latin typeface="Arial"/>
              <a:ea typeface="Arial"/>
              <a:cs typeface="Arial"/>
              <a:sym typeface="Arial"/>
            </a:endParaRPr>
          </a:p>
          <a:p>
            <a:pPr indent="-279400" lvl="1" marL="742950" marR="0" rtl="0" algn="l">
              <a:lnSpc>
                <a:spcPct val="100000"/>
              </a:lnSpc>
              <a:spcBef>
                <a:spcPts val="56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inorder, postorder, preorder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7"/>
          <p:cNvSpPr/>
          <p:nvPr/>
        </p:nvSpPr>
        <p:spPr>
          <a:xfrm>
            <a:off x="342900" y="48895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Arithmetic Expression Using BT</a:t>
            </a:r>
            <a:endParaRPr b="0" i="0" sz="1400" u="none" cap="none" strike="noStrike">
              <a:solidFill>
                <a:srgbClr val="000000"/>
              </a:solidFill>
              <a:latin typeface="Arial"/>
              <a:ea typeface="Arial"/>
              <a:cs typeface="Arial"/>
              <a:sym typeface="Arial"/>
            </a:endParaRPr>
          </a:p>
        </p:txBody>
      </p:sp>
      <p:grpSp>
        <p:nvGrpSpPr>
          <p:cNvPr id="523" name="Google Shape;523;p37"/>
          <p:cNvGrpSpPr/>
          <p:nvPr/>
        </p:nvGrpSpPr>
        <p:grpSpPr>
          <a:xfrm>
            <a:off x="4375150" y="1768475"/>
            <a:ext cx="571500" cy="569913"/>
            <a:chOff x="2664" y="1090"/>
            <a:chExt cx="360" cy="359"/>
          </a:xfrm>
        </p:grpSpPr>
        <p:sp>
          <p:nvSpPr>
            <p:cNvPr id="524" name="Google Shape;524;p37"/>
            <p:cNvSpPr/>
            <p:nvPr/>
          </p:nvSpPr>
          <p:spPr>
            <a:xfrm>
              <a:off x="2664" y="1090"/>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7"/>
            <p:cNvSpPr/>
            <p:nvPr/>
          </p:nvSpPr>
          <p:spPr>
            <a:xfrm>
              <a:off x="2733" y="1143"/>
              <a:ext cx="224"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grpSp>
        <p:nvGrpSpPr>
          <p:cNvPr id="526" name="Google Shape;526;p37"/>
          <p:cNvGrpSpPr/>
          <p:nvPr/>
        </p:nvGrpSpPr>
        <p:grpSpPr>
          <a:xfrm>
            <a:off x="3763963" y="2671763"/>
            <a:ext cx="571500" cy="569912"/>
            <a:chOff x="2279" y="1659"/>
            <a:chExt cx="360" cy="359"/>
          </a:xfrm>
        </p:grpSpPr>
        <p:sp>
          <p:nvSpPr>
            <p:cNvPr id="527" name="Google Shape;527;p37"/>
            <p:cNvSpPr/>
            <p:nvPr/>
          </p:nvSpPr>
          <p:spPr>
            <a:xfrm>
              <a:off x="2279" y="1659"/>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7"/>
            <p:cNvSpPr/>
            <p:nvPr/>
          </p:nvSpPr>
          <p:spPr>
            <a:xfrm>
              <a:off x="2348" y="1712"/>
              <a:ext cx="212"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cxnSp>
        <p:nvCxnSpPr>
          <p:cNvPr id="529" name="Google Shape;529;p37"/>
          <p:cNvCxnSpPr/>
          <p:nvPr/>
        </p:nvCxnSpPr>
        <p:spPr>
          <a:xfrm flipH="1">
            <a:off x="4146550" y="2327275"/>
            <a:ext cx="341313" cy="357188"/>
          </a:xfrm>
          <a:prstGeom prst="straightConnector1">
            <a:avLst/>
          </a:prstGeom>
          <a:noFill/>
          <a:ln cap="flat" cmpd="sng" w="12700">
            <a:solidFill>
              <a:schemeClr val="dk1"/>
            </a:solidFill>
            <a:prstDash val="solid"/>
            <a:round/>
            <a:headEnd len="sm" w="sm" type="none"/>
            <a:tailEnd len="sm" w="sm" type="none"/>
          </a:ln>
        </p:spPr>
      </p:cxnSp>
      <p:grpSp>
        <p:nvGrpSpPr>
          <p:cNvPr id="530" name="Google Shape;530;p37"/>
          <p:cNvGrpSpPr/>
          <p:nvPr/>
        </p:nvGrpSpPr>
        <p:grpSpPr>
          <a:xfrm>
            <a:off x="1755775" y="5373688"/>
            <a:ext cx="571500" cy="569912"/>
            <a:chOff x="1014" y="3361"/>
            <a:chExt cx="360" cy="359"/>
          </a:xfrm>
        </p:grpSpPr>
        <p:sp>
          <p:nvSpPr>
            <p:cNvPr id="531" name="Google Shape;531;p37"/>
            <p:cNvSpPr/>
            <p:nvPr/>
          </p:nvSpPr>
          <p:spPr>
            <a:xfrm>
              <a:off x="1014" y="3361"/>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7"/>
            <p:cNvSpPr/>
            <p:nvPr/>
          </p:nvSpPr>
          <p:spPr>
            <a:xfrm>
              <a:off x="1083" y="3414"/>
              <a:ext cx="255"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grpSp>
      <p:cxnSp>
        <p:nvCxnSpPr>
          <p:cNvPr id="533" name="Google Shape;533;p37"/>
          <p:cNvCxnSpPr/>
          <p:nvPr/>
        </p:nvCxnSpPr>
        <p:spPr>
          <a:xfrm flipH="1">
            <a:off x="2071688" y="5027613"/>
            <a:ext cx="439737" cy="342900"/>
          </a:xfrm>
          <a:prstGeom prst="straightConnector1">
            <a:avLst/>
          </a:prstGeom>
          <a:noFill/>
          <a:ln cap="flat" cmpd="sng" w="12700">
            <a:solidFill>
              <a:schemeClr val="dk1"/>
            </a:solidFill>
            <a:prstDash val="solid"/>
            <a:round/>
            <a:headEnd len="sm" w="sm" type="none"/>
            <a:tailEnd len="sm" w="sm" type="none"/>
          </a:ln>
        </p:spPr>
      </p:cxnSp>
      <p:grpSp>
        <p:nvGrpSpPr>
          <p:cNvPr id="534" name="Google Shape;534;p37"/>
          <p:cNvGrpSpPr/>
          <p:nvPr/>
        </p:nvGrpSpPr>
        <p:grpSpPr>
          <a:xfrm>
            <a:off x="3079750" y="3586163"/>
            <a:ext cx="571500" cy="569912"/>
            <a:chOff x="1848" y="2235"/>
            <a:chExt cx="360" cy="359"/>
          </a:xfrm>
        </p:grpSpPr>
        <p:sp>
          <p:nvSpPr>
            <p:cNvPr id="535" name="Google Shape;535;p37"/>
            <p:cNvSpPr/>
            <p:nvPr/>
          </p:nvSpPr>
          <p:spPr>
            <a:xfrm>
              <a:off x="1848" y="2235"/>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7"/>
            <p:cNvSpPr/>
            <p:nvPr/>
          </p:nvSpPr>
          <p:spPr>
            <a:xfrm>
              <a:off x="1917" y="2288"/>
              <a:ext cx="212"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grpSp>
        <p:nvGrpSpPr>
          <p:cNvPr id="537" name="Google Shape;537;p37"/>
          <p:cNvGrpSpPr/>
          <p:nvPr/>
        </p:nvGrpSpPr>
        <p:grpSpPr>
          <a:xfrm>
            <a:off x="2400300" y="4502150"/>
            <a:ext cx="571500" cy="569913"/>
            <a:chOff x="1420" y="2812"/>
            <a:chExt cx="360" cy="359"/>
          </a:xfrm>
        </p:grpSpPr>
        <p:sp>
          <p:nvSpPr>
            <p:cNvPr id="538" name="Google Shape;538;p37"/>
            <p:cNvSpPr/>
            <p:nvPr/>
          </p:nvSpPr>
          <p:spPr>
            <a:xfrm>
              <a:off x="1420" y="2812"/>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7"/>
            <p:cNvSpPr/>
            <p:nvPr/>
          </p:nvSpPr>
          <p:spPr>
            <a:xfrm>
              <a:off x="1489" y="2865"/>
              <a:ext cx="169"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cxnSp>
        <p:nvCxnSpPr>
          <p:cNvPr id="540" name="Google Shape;540;p37"/>
          <p:cNvCxnSpPr/>
          <p:nvPr/>
        </p:nvCxnSpPr>
        <p:spPr>
          <a:xfrm flipH="1">
            <a:off x="3363913" y="3211513"/>
            <a:ext cx="492125" cy="357187"/>
          </a:xfrm>
          <a:prstGeom prst="straightConnector1">
            <a:avLst/>
          </a:prstGeom>
          <a:noFill/>
          <a:ln cap="flat" cmpd="sng" w="12700">
            <a:solidFill>
              <a:schemeClr val="dk1"/>
            </a:solidFill>
            <a:prstDash val="solid"/>
            <a:round/>
            <a:headEnd len="sm" w="sm" type="none"/>
            <a:tailEnd len="sm" w="sm" type="none"/>
          </a:ln>
        </p:spPr>
      </p:cxnSp>
      <p:cxnSp>
        <p:nvCxnSpPr>
          <p:cNvPr id="541" name="Google Shape;541;p37"/>
          <p:cNvCxnSpPr/>
          <p:nvPr/>
        </p:nvCxnSpPr>
        <p:spPr>
          <a:xfrm flipH="1">
            <a:off x="2684463" y="4125913"/>
            <a:ext cx="490537" cy="377825"/>
          </a:xfrm>
          <a:prstGeom prst="straightConnector1">
            <a:avLst/>
          </a:prstGeom>
          <a:noFill/>
          <a:ln cap="flat" cmpd="sng" w="12700">
            <a:solidFill>
              <a:schemeClr val="dk1"/>
            </a:solidFill>
            <a:prstDash val="solid"/>
            <a:round/>
            <a:headEnd len="sm" w="sm" type="none"/>
            <a:tailEnd len="sm" w="sm" type="none"/>
          </a:ln>
        </p:spPr>
      </p:cxnSp>
      <p:grpSp>
        <p:nvGrpSpPr>
          <p:cNvPr id="542" name="Google Shape;542;p37"/>
          <p:cNvGrpSpPr/>
          <p:nvPr/>
        </p:nvGrpSpPr>
        <p:grpSpPr>
          <a:xfrm>
            <a:off x="5038725" y="2686050"/>
            <a:ext cx="571500" cy="569913"/>
            <a:chOff x="3082" y="1668"/>
            <a:chExt cx="360" cy="359"/>
          </a:xfrm>
        </p:grpSpPr>
        <p:sp>
          <p:nvSpPr>
            <p:cNvPr id="543" name="Google Shape;543;p37"/>
            <p:cNvSpPr/>
            <p:nvPr/>
          </p:nvSpPr>
          <p:spPr>
            <a:xfrm>
              <a:off x="3082" y="1668"/>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7"/>
            <p:cNvSpPr/>
            <p:nvPr/>
          </p:nvSpPr>
          <p:spPr>
            <a:xfrm>
              <a:off x="3151" y="1721"/>
              <a:ext cx="233"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grpSp>
      <p:grpSp>
        <p:nvGrpSpPr>
          <p:cNvPr id="545" name="Google Shape;545;p37"/>
          <p:cNvGrpSpPr/>
          <p:nvPr/>
        </p:nvGrpSpPr>
        <p:grpSpPr>
          <a:xfrm>
            <a:off x="4375150" y="3587750"/>
            <a:ext cx="571500" cy="569913"/>
            <a:chOff x="2664" y="2236"/>
            <a:chExt cx="360" cy="359"/>
          </a:xfrm>
        </p:grpSpPr>
        <p:sp>
          <p:nvSpPr>
            <p:cNvPr id="546" name="Google Shape;546;p37"/>
            <p:cNvSpPr/>
            <p:nvPr/>
          </p:nvSpPr>
          <p:spPr>
            <a:xfrm>
              <a:off x="2664" y="2236"/>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7"/>
            <p:cNvSpPr/>
            <p:nvPr/>
          </p:nvSpPr>
          <p:spPr>
            <a:xfrm>
              <a:off x="2733" y="2289"/>
              <a:ext cx="255"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grpSp>
      <p:grpSp>
        <p:nvGrpSpPr>
          <p:cNvPr id="548" name="Google Shape;548;p37"/>
          <p:cNvGrpSpPr/>
          <p:nvPr/>
        </p:nvGrpSpPr>
        <p:grpSpPr>
          <a:xfrm>
            <a:off x="3746500" y="4471988"/>
            <a:ext cx="571500" cy="569912"/>
            <a:chOff x="2268" y="2793"/>
            <a:chExt cx="360" cy="359"/>
          </a:xfrm>
        </p:grpSpPr>
        <p:sp>
          <p:nvSpPr>
            <p:cNvPr id="549" name="Google Shape;549;p37"/>
            <p:cNvSpPr/>
            <p:nvPr/>
          </p:nvSpPr>
          <p:spPr>
            <a:xfrm>
              <a:off x="2268" y="2793"/>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7"/>
            <p:cNvSpPr/>
            <p:nvPr/>
          </p:nvSpPr>
          <p:spPr>
            <a:xfrm>
              <a:off x="2337" y="2846"/>
              <a:ext cx="244"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grpSp>
      <p:cxnSp>
        <p:nvCxnSpPr>
          <p:cNvPr id="551" name="Google Shape;551;p37"/>
          <p:cNvCxnSpPr/>
          <p:nvPr/>
        </p:nvCxnSpPr>
        <p:spPr>
          <a:xfrm>
            <a:off x="4845050" y="2309813"/>
            <a:ext cx="441325" cy="357187"/>
          </a:xfrm>
          <a:prstGeom prst="straightConnector1">
            <a:avLst/>
          </a:prstGeom>
          <a:noFill/>
          <a:ln cap="flat" cmpd="sng" w="12700">
            <a:solidFill>
              <a:schemeClr val="dk1"/>
            </a:solidFill>
            <a:prstDash val="solid"/>
            <a:round/>
            <a:headEnd len="sm" w="sm" type="none"/>
            <a:tailEnd len="sm" w="sm" type="none"/>
          </a:ln>
        </p:spPr>
      </p:cxnSp>
      <p:cxnSp>
        <p:nvCxnSpPr>
          <p:cNvPr id="552" name="Google Shape;552;p37"/>
          <p:cNvCxnSpPr/>
          <p:nvPr/>
        </p:nvCxnSpPr>
        <p:spPr>
          <a:xfrm>
            <a:off x="4181475" y="3228975"/>
            <a:ext cx="458788" cy="357188"/>
          </a:xfrm>
          <a:prstGeom prst="straightConnector1">
            <a:avLst/>
          </a:prstGeom>
          <a:noFill/>
          <a:ln cap="flat" cmpd="sng" w="12700">
            <a:solidFill>
              <a:schemeClr val="dk1"/>
            </a:solidFill>
            <a:prstDash val="solid"/>
            <a:round/>
            <a:headEnd len="sm" w="sm" type="none"/>
            <a:tailEnd len="sm" w="sm" type="none"/>
          </a:ln>
        </p:spPr>
      </p:cxnSp>
      <p:cxnSp>
        <p:nvCxnSpPr>
          <p:cNvPr id="553" name="Google Shape;553;p37"/>
          <p:cNvCxnSpPr/>
          <p:nvPr/>
        </p:nvCxnSpPr>
        <p:spPr>
          <a:xfrm>
            <a:off x="3586163" y="4078288"/>
            <a:ext cx="390525" cy="374650"/>
          </a:xfrm>
          <a:prstGeom prst="straightConnector1">
            <a:avLst/>
          </a:prstGeom>
          <a:noFill/>
          <a:ln cap="flat" cmpd="sng" w="12700">
            <a:solidFill>
              <a:schemeClr val="dk1"/>
            </a:solidFill>
            <a:prstDash val="solid"/>
            <a:round/>
            <a:headEnd len="sm" w="sm" type="none"/>
            <a:tailEnd len="sm" w="sm" type="none"/>
          </a:ln>
        </p:spPr>
      </p:cxnSp>
      <p:grpSp>
        <p:nvGrpSpPr>
          <p:cNvPr id="554" name="Google Shape;554;p37"/>
          <p:cNvGrpSpPr/>
          <p:nvPr/>
        </p:nvGrpSpPr>
        <p:grpSpPr>
          <a:xfrm>
            <a:off x="3032125" y="5372100"/>
            <a:ext cx="571500" cy="569913"/>
            <a:chOff x="1818" y="3360"/>
            <a:chExt cx="360" cy="359"/>
          </a:xfrm>
        </p:grpSpPr>
        <p:sp>
          <p:nvSpPr>
            <p:cNvPr id="555" name="Google Shape;555;p37"/>
            <p:cNvSpPr/>
            <p:nvPr/>
          </p:nvSpPr>
          <p:spPr>
            <a:xfrm>
              <a:off x="1818" y="3360"/>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7"/>
            <p:cNvSpPr/>
            <p:nvPr/>
          </p:nvSpPr>
          <p:spPr>
            <a:xfrm>
              <a:off x="1887" y="3413"/>
              <a:ext cx="244" cy="28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grpSp>
      <p:cxnSp>
        <p:nvCxnSpPr>
          <p:cNvPr id="557" name="Google Shape;557;p37"/>
          <p:cNvCxnSpPr/>
          <p:nvPr/>
        </p:nvCxnSpPr>
        <p:spPr>
          <a:xfrm>
            <a:off x="2836863" y="5030788"/>
            <a:ext cx="425450" cy="322262"/>
          </a:xfrm>
          <a:prstGeom prst="straightConnector1">
            <a:avLst/>
          </a:prstGeom>
          <a:noFill/>
          <a:ln cap="flat" cmpd="sng" w="12700">
            <a:solidFill>
              <a:schemeClr val="dk1"/>
            </a:solidFill>
            <a:prstDash val="solid"/>
            <a:round/>
            <a:headEnd len="sm" w="sm" type="none"/>
            <a:tailEnd len="sm" w="sm" type="none"/>
          </a:ln>
        </p:spPr>
      </p:cxnSp>
      <p:sp>
        <p:nvSpPr>
          <p:cNvPr id="558" name="Google Shape;558;p37"/>
          <p:cNvSpPr/>
          <p:nvPr/>
        </p:nvSpPr>
        <p:spPr>
          <a:xfrm>
            <a:off x="6197600" y="1838325"/>
            <a:ext cx="2483052" cy="4524958"/>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CC3300"/>
              </a:buClr>
              <a:buSzPts val="2400"/>
              <a:buFont typeface="Arial"/>
              <a:buNone/>
            </a:pPr>
            <a:r>
              <a:rPr b="0" i="0" lang="en-US" sz="2400" u="none" cap="none" strike="noStrike">
                <a:solidFill>
                  <a:srgbClr val="CC3300"/>
                </a:solidFill>
                <a:latin typeface="Arial"/>
                <a:ea typeface="Arial"/>
                <a:cs typeface="Arial"/>
                <a:sym typeface="Arial"/>
              </a:rPr>
              <a:t>i</a:t>
            </a:r>
            <a:r>
              <a:rPr b="0" i="0" lang="en-US" sz="2200" u="none" cap="none" strike="noStrike">
                <a:solidFill>
                  <a:srgbClr val="CC3300"/>
                </a:solidFill>
                <a:latin typeface="Arial"/>
                <a:ea typeface="Arial"/>
                <a:cs typeface="Arial"/>
                <a:sym typeface="Arial"/>
              </a:rPr>
              <a:t>norder traversal</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200" u="none" cap="none" strike="noStrike">
                <a:solidFill>
                  <a:schemeClr val="dk1"/>
                </a:solidFill>
                <a:latin typeface="Arial"/>
                <a:ea typeface="Arial"/>
                <a:cs typeface="Arial"/>
                <a:sym typeface="Arial"/>
              </a:rPr>
              <a:t>A / B * C * D + 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rgbClr val="000000"/>
                </a:solidFill>
                <a:latin typeface="Arial"/>
                <a:ea typeface="Arial"/>
                <a:cs typeface="Arial"/>
                <a:sym typeface="Arial"/>
              </a:rPr>
              <a:t>infix expression</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200" u="none" cap="none" strike="noStrike">
              <a:solidFill>
                <a:srgbClr val="CC3300"/>
              </a:solidFill>
              <a:latin typeface="Arial"/>
              <a:ea typeface="Arial"/>
              <a:cs typeface="Arial"/>
              <a:sym typeface="Arial"/>
            </a:endParaRPr>
          </a:p>
          <a:p>
            <a:pPr indent="0" lvl="0" marL="0" marR="0" rtl="0" algn="l">
              <a:lnSpc>
                <a:spcPct val="100000"/>
              </a:lnSpc>
              <a:spcBef>
                <a:spcPts val="0"/>
              </a:spcBef>
              <a:spcAft>
                <a:spcPts val="0"/>
              </a:spcAft>
              <a:buClr>
                <a:srgbClr val="CC3300"/>
              </a:buClr>
              <a:buSzPts val="2400"/>
              <a:buFont typeface="Arial"/>
              <a:buNone/>
            </a:pPr>
            <a:r>
              <a:rPr b="0" i="0" lang="en-US" sz="2200" u="none" cap="none" strike="noStrike">
                <a:solidFill>
                  <a:srgbClr val="CC3300"/>
                </a:solidFill>
                <a:latin typeface="Arial"/>
                <a:ea typeface="Arial"/>
                <a:cs typeface="Arial"/>
                <a:sym typeface="Arial"/>
              </a:rPr>
              <a:t>preorder traversal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200" u="none" cap="none" strike="noStrike">
                <a:solidFill>
                  <a:schemeClr val="dk1"/>
                </a:solidFill>
                <a:latin typeface="Arial"/>
                <a:ea typeface="Arial"/>
                <a:cs typeface="Arial"/>
                <a:sym typeface="Arial"/>
              </a:rPr>
              <a:t>+ * * / A B C D 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rgbClr val="000000"/>
                </a:solidFill>
                <a:latin typeface="Arial"/>
                <a:ea typeface="Arial"/>
                <a:cs typeface="Arial"/>
                <a:sym typeface="Arial"/>
              </a:rPr>
              <a:t>prefix expression</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200" u="none" cap="none" strike="noStrike">
              <a:solidFill>
                <a:srgbClr val="CC3300"/>
              </a:solidFill>
              <a:latin typeface="Arial"/>
              <a:ea typeface="Arial"/>
              <a:cs typeface="Arial"/>
              <a:sym typeface="Arial"/>
            </a:endParaRPr>
          </a:p>
          <a:p>
            <a:pPr indent="0" lvl="0" marL="0" marR="0" rtl="0" algn="l">
              <a:lnSpc>
                <a:spcPct val="100000"/>
              </a:lnSpc>
              <a:spcBef>
                <a:spcPts val="0"/>
              </a:spcBef>
              <a:spcAft>
                <a:spcPts val="0"/>
              </a:spcAft>
              <a:buClr>
                <a:srgbClr val="CC3300"/>
              </a:buClr>
              <a:buSzPts val="2400"/>
              <a:buFont typeface="Arial"/>
              <a:buNone/>
            </a:pPr>
            <a:r>
              <a:rPr b="0" i="0" lang="en-US" sz="2200" u="none" cap="none" strike="noStrike">
                <a:solidFill>
                  <a:srgbClr val="CC3300"/>
                </a:solidFill>
                <a:latin typeface="Arial"/>
                <a:ea typeface="Arial"/>
                <a:cs typeface="Arial"/>
                <a:sym typeface="Arial"/>
              </a:rPr>
              <a:t>postorder traversal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200" u="none" cap="none" strike="noStrike">
                <a:solidFill>
                  <a:schemeClr val="dk1"/>
                </a:solidFill>
                <a:latin typeface="Arial"/>
                <a:ea typeface="Arial"/>
                <a:cs typeface="Arial"/>
                <a:sym typeface="Arial"/>
              </a:rPr>
              <a:t>A B / C * D * E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rgbClr val="000000"/>
                </a:solidFill>
                <a:latin typeface="Arial"/>
                <a:ea typeface="Arial"/>
                <a:cs typeface="Arial"/>
                <a:sym typeface="Arial"/>
              </a:rPr>
              <a:t>postfix expression</a:t>
            </a:r>
            <a:endParaRPr b="0" i="0" sz="2200" u="none" cap="none" strike="noStrike">
              <a:solidFill>
                <a:schemeClr val="dk1"/>
              </a:solidFill>
              <a:highlight>
                <a:srgbClr val="FFFF00"/>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8"/>
          <p:cNvSpPr/>
          <p:nvPr/>
        </p:nvSpPr>
        <p:spPr>
          <a:xfrm>
            <a:off x="0" y="60960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Inorder Traversal </a:t>
            </a:r>
            <a:r>
              <a:rPr b="0" i="0" lang="en-US" sz="2400" u="none" cap="none" strike="noStrike">
                <a:solidFill>
                  <a:schemeClr val="lt2"/>
                </a:solidFill>
                <a:latin typeface="Times New Roman"/>
                <a:ea typeface="Times New Roman"/>
                <a:cs typeface="Times New Roman"/>
                <a:sym typeface="Times New Roman"/>
              </a:rPr>
              <a:t>(recursive version)</a:t>
            </a:r>
            <a:endParaRPr b="0" i="0" sz="4400" u="none" cap="none" strike="noStrike">
              <a:solidFill>
                <a:schemeClr val="lt2"/>
              </a:solidFill>
              <a:latin typeface="Times New Roman"/>
              <a:ea typeface="Times New Roman"/>
              <a:cs typeface="Times New Roman"/>
              <a:sym typeface="Times New Roman"/>
            </a:endParaRPr>
          </a:p>
        </p:txBody>
      </p:sp>
      <p:sp>
        <p:nvSpPr>
          <p:cNvPr id="564" name="Google Shape;564;p38"/>
          <p:cNvSpPr/>
          <p:nvPr/>
        </p:nvSpPr>
        <p:spPr>
          <a:xfrm>
            <a:off x="679516" y="1821337"/>
            <a:ext cx="916305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void inorder(tree_pointer ptr)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inorder tree traversal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if (ptr)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inorder(ptr-&gt;left_child);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printf(“%d”, ptr-&gt;data);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indorder(ptr-&gt;right_child);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9"/>
          <p:cNvSpPr/>
          <p:nvPr/>
        </p:nvSpPr>
        <p:spPr>
          <a:xfrm>
            <a:off x="0" y="60960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Preorder Traversal</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lt2"/>
                </a:solidFill>
                <a:latin typeface="Times New Roman"/>
                <a:ea typeface="Times New Roman"/>
                <a:cs typeface="Times New Roman"/>
                <a:sym typeface="Times New Roman"/>
              </a:rPr>
              <a:t>(recursive version)</a:t>
            </a:r>
            <a:endParaRPr b="0" i="0" sz="4400" u="none" cap="none" strike="noStrike">
              <a:solidFill>
                <a:schemeClr val="lt2"/>
              </a:solidFill>
              <a:latin typeface="Times New Roman"/>
              <a:ea typeface="Times New Roman"/>
              <a:cs typeface="Times New Roman"/>
              <a:sym typeface="Times New Roman"/>
            </a:endParaRPr>
          </a:p>
        </p:txBody>
      </p:sp>
      <p:sp>
        <p:nvSpPr>
          <p:cNvPr id="570" name="Google Shape;570;p39"/>
          <p:cNvSpPr/>
          <p:nvPr/>
        </p:nvSpPr>
        <p:spPr>
          <a:xfrm>
            <a:off x="971550" y="1981200"/>
            <a:ext cx="916305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void preorder(tree_pointer ptr)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preorder tree traversal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if (ptr)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printf(“%d”, ptr-&gt;data);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preorder(ptr-&gt;left_child);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preorder(ptr-&gt;right_child);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0"/>
          <p:cNvSpPr/>
          <p:nvPr/>
        </p:nvSpPr>
        <p:spPr>
          <a:xfrm>
            <a:off x="0" y="60960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Postorder Traversal</a:t>
            </a:r>
            <a:r>
              <a:rPr b="0" i="0" lang="en-US" sz="2400" u="none" cap="none" strike="noStrike">
                <a:solidFill>
                  <a:schemeClr val="lt2"/>
                </a:solidFill>
                <a:latin typeface="Times New Roman"/>
                <a:ea typeface="Times New Roman"/>
                <a:cs typeface="Times New Roman"/>
                <a:sym typeface="Times New Roman"/>
              </a:rPr>
              <a:t> (recursive version)</a:t>
            </a:r>
            <a:endParaRPr b="0" i="0" sz="4400" u="none" cap="none" strike="noStrike">
              <a:solidFill>
                <a:schemeClr val="lt2"/>
              </a:solidFill>
              <a:latin typeface="Times New Roman"/>
              <a:ea typeface="Times New Roman"/>
              <a:cs typeface="Times New Roman"/>
              <a:sym typeface="Times New Roman"/>
            </a:endParaRPr>
          </a:p>
        </p:txBody>
      </p:sp>
      <p:sp>
        <p:nvSpPr>
          <p:cNvPr id="576" name="Google Shape;576;p40"/>
          <p:cNvSpPr/>
          <p:nvPr/>
        </p:nvSpPr>
        <p:spPr>
          <a:xfrm>
            <a:off x="1047750" y="1981200"/>
            <a:ext cx="916305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void postorder(tree_pointer ptr)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postorder tree traversal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if (ptr)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postorder(ptr-&gt;left_child);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postorder(ptr-&gt;right_child);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printf(“%d”, ptr-&gt;data);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1"/>
              </a:buClr>
              <a:buSzPts val="1960"/>
              <a:buFont typeface="Arial"/>
              <a:buNone/>
            </a:pPr>
            <a:r>
              <a:rPr b="1" i="0" lang="en-US" sz="2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Binary Search Tree</a:t>
            </a:r>
            <a:endParaRPr/>
          </a:p>
        </p:txBody>
      </p:sp>
      <p:sp>
        <p:nvSpPr>
          <p:cNvPr id="582" name="Google Shape;582;p4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A Binary Search Tree (BST) is a binary tree in which</a:t>
            </a:r>
            <a:endParaRPr/>
          </a:p>
          <a:p>
            <a:pPr indent="0" lvl="0" marL="88900" rtl="0" algn="l">
              <a:lnSpc>
                <a:spcPct val="100000"/>
              </a:lnSpc>
              <a:spcBef>
                <a:spcPts val="0"/>
              </a:spcBef>
              <a:spcAft>
                <a:spcPts val="0"/>
              </a:spcAft>
              <a:buClr>
                <a:srgbClr val="000000"/>
              </a:buClr>
              <a:buSzPts val="2200"/>
              <a:buNone/>
            </a:pPr>
            <a:r>
              <a:t/>
            </a:r>
            <a:endParaRPr sz="2400">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The left sub-tree of a node has a key less than its parent node's key.</a:t>
            </a:r>
            <a:endParaRPr/>
          </a:p>
          <a:p>
            <a:pPr indent="0" lvl="0" marL="88900" rtl="0" algn="l">
              <a:lnSpc>
                <a:spcPct val="100000"/>
              </a:lnSpc>
              <a:spcBef>
                <a:spcPts val="0"/>
              </a:spcBef>
              <a:spcAft>
                <a:spcPts val="0"/>
              </a:spcAft>
              <a:buClr>
                <a:srgbClr val="000000"/>
              </a:buClr>
              <a:buSzPts val="2200"/>
              <a:buNone/>
            </a:pPr>
            <a:r>
              <a:t/>
            </a:r>
            <a:endParaRPr sz="2400">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The right sub-tree of a node has a   key greater than to its parent node's key.</a:t>
            </a:r>
            <a:endParaRPr/>
          </a:p>
          <a:p>
            <a:pPr indent="0" lvl="0" marL="88900" rtl="0" algn="l">
              <a:lnSpc>
                <a:spcPct val="100000"/>
              </a:lnSpc>
              <a:spcBef>
                <a:spcPts val="0"/>
              </a:spcBef>
              <a:spcAft>
                <a:spcPts val="0"/>
              </a:spcAft>
              <a:buClr>
                <a:srgbClr val="000000"/>
              </a:buClr>
              <a:buSzPts val="2200"/>
              <a:buNone/>
            </a:pPr>
            <a:r>
              <a:t/>
            </a:r>
            <a:endParaRPr sz="2400">
              <a:solidFill>
                <a:srgbClr val="00206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idx="1" type="body"/>
          </p:nvPr>
        </p:nvSpPr>
        <p:spPr>
          <a:xfrm>
            <a:off x="129400" y="1232075"/>
            <a:ext cx="4852500" cy="4555200"/>
          </a:xfrm>
          <a:prstGeom prst="rect">
            <a:avLst/>
          </a:prstGeom>
          <a:noFill/>
          <a:ln>
            <a:noFill/>
          </a:ln>
        </p:spPr>
        <p:txBody>
          <a:bodyPr anchorCtr="0" anchor="t" bIns="91425" lIns="91425" spcFirstLastPara="1" rIns="91425" wrap="square" tIns="91425">
            <a:noAutofit/>
          </a:bodyPr>
          <a:lstStyle/>
          <a:p>
            <a:pPr indent="-285750" lvl="0" marL="342900" rtl="0" algn="l">
              <a:lnSpc>
                <a:spcPct val="100000"/>
              </a:lnSpc>
              <a:spcBef>
                <a:spcPts val="600"/>
              </a:spcBef>
              <a:spcAft>
                <a:spcPts val="0"/>
              </a:spcAft>
              <a:buClr>
                <a:srgbClr val="002060"/>
              </a:buClr>
              <a:buSzPts val="1900"/>
              <a:buFont typeface="Noto Sans Symbols"/>
              <a:buChar char="⮚"/>
            </a:pPr>
            <a:r>
              <a:rPr b="1" lang="en-US" sz="1500">
                <a:solidFill>
                  <a:srgbClr val="002060"/>
                </a:solidFill>
                <a:latin typeface="Times New Roman"/>
                <a:ea typeface="Times New Roman"/>
                <a:cs typeface="Times New Roman"/>
                <a:sym typeface="Times New Roman"/>
              </a:rPr>
              <a:t>Root is the topmost node of the tree</a:t>
            </a:r>
            <a:endParaRPr sz="1300">
              <a:solidFill>
                <a:schemeClr val="dk1"/>
              </a:solidFill>
            </a:endParaRPr>
          </a:p>
          <a:p>
            <a:pPr indent="-285750" lvl="0" marL="342900" rtl="0" algn="l">
              <a:lnSpc>
                <a:spcPct val="100000"/>
              </a:lnSpc>
              <a:spcBef>
                <a:spcPts val="1200"/>
              </a:spcBef>
              <a:spcAft>
                <a:spcPts val="0"/>
              </a:spcAft>
              <a:buClr>
                <a:srgbClr val="002060"/>
              </a:buClr>
              <a:buSzPts val="1900"/>
              <a:buFont typeface="Noto Sans Symbols"/>
              <a:buChar char="⮚"/>
            </a:pPr>
            <a:r>
              <a:rPr b="1" lang="en-US" sz="1500">
                <a:solidFill>
                  <a:srgbClr val="002060"/>
                </a:solidFill>
                <a:latin typeface="Times New Roman"/>
                <a:ea typeface="Times New Roman"/>
                <a:cs typeface="Times New Roman"/>
                <a:sym typeface="Times New Roman"/>
              </a:rPr>
              <a:t>Edge is the link between two nodes</a:t>
            </a:r>
            <a:endParaRPr sz="1300">
              <a:solidFill>
                <a:schemeClr val="dk1"/>
              </a:solidFill>
            </a:endParaRPr>
          </a:p>
          <a:p>
            <a:pPr indent="-285750" lvl="0" marL="342900" rtl="0" algn="l">
              <a:lnSpc>
                <a:spcPct val="100000"/>
              </a:lnSpc>
              <a:spcBef>
                <a:spcPts val="1200"/>
              </a:spcBef>
              <a:spcAft>
                <a:spcPts val="0"/>
              </a:spcAft>
              <a:buClr>
                <a:srgbClr val="002060"/>
              </a:buClr>
              <a:buSzPts val="1900"/>
              <a:buFont typeface="Noto Sans Symbols"/>
              <a:buChar char="⮚"/>
            </a:pPr>
            <a:r>
              <a:rPr b="1" lang="en-US" sz="1500">
                <a:solidFill>
                  <a:srgbClr val="002060"/>
                </a:solidFill>
                <a:latin typeface="Times New Roman"/>
                <a:ea typeface="Times New Roman"/>
                <a:cs typeface="Times New Roman"/>
                <a:sym typeface="Times New Roman"/>
              </a:rPr>
              <a:t>Child is a node that has a parent node</a:t>
            </a:r>
            <a:endParaRPr sz="1300">
              <a:solidFill>
                <a:schemeClr val="dk1"/>
              </a:solidFill>
            </a:endParaRPr>
          </a:p>
          <a:p>
            <a:pPr indent="-285750" lvl="0" marL="342900" rtl="0" algn="l">
              <a:lnSpc>
                <a:spcPct val="100000"/>
              </a:lnSpc>
              <a:spcBef>
                <a:spcPts val="1200"/>
              </a:spcBef>
              <a:spcAft>
                <a:spcPts val="0"/>
              </a:spcAft>
              <a:buClr>
                <a:srgbClr val="002060"/>
              </a:buClr>
              <a:buSzPts val="1900"/>
              <a:buFont typeface="Noto Sans Symbols"/>
              <a:buChar char="⮚"/>
            </a:pPr>
            <a:r>
              <a:rPr b="1" lang="en-US" sz="1500">
                <a:solidFill>
                  <a:srgbClr val="002060"/>
                </a:solidFill>
                <a:latin typeface="Times New Roman"/>
                <a:ea typeface="Times New Roman"/>
                <a:cs typeface="Times New Roman"/>
                <a:sym typeface="Times New Roman"/>
              </a:rPr>
              <a:t>Parent is a node that has an edge to a child node</a:t>
            </a:r>
            <a:endParaRPr sz="1300">
              <a:solidFill>
                <a:schemeClr val="dk1"/>
              </a:solidFill>
            </a:endParaRPr>
          </a:p>
          <a:p>
            <a:pPr indent="0" lvl="0" marL="88900" rtl="0" algn="l">
              <a:lnSpc>
                <a:spcPct val="100000"/>
              </a:lnSpc>
              <a:spcBef>
                <a:spcPts val="0"/>
              </a:spcBef>
              <a:spcAft>
                <a:spcPts val="0"/>
              </a:spcAft>
              <a:buClr>
                <a:srgbClr val="002060"/>
              </a:buClr>
              <a:buSzPts val="2200"/>
              <a:buNone/>
            </a:pPr>
            <a:r>
              <a:t/>
            </a:r>
            <a:endParaRPr sz="1500">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US" sz="1500">
                <a:solidFill>
                  <a:srgbClr val="002060"/>
                </a:solidFill>
                <a:latin typeface="Times New Roman"/>
                <a:ea typeface="Times New Roman"/>
                <a:cs typeface="Times New Roman"/>
                <a:sym typeface="Times New Roman"/>
              </a:rPr>
              <a:t>A is a parent of B, C, D,</a:t>
            </a:r>
            <a:br>
              <a:rPr lang="en-US" sz="1500">
                <a:solidFill>
                  <a:srgbClr val="002060"/>
                </a:solidFill>
                <a:latin typeface="Times New Roman"/>
                <a:ea typeface="Times New Roman"/>
                <a:cs typeface="Times New Roman"/>
                <a:sym typeface="Times New Roman"/>
              </a:rPr>
            </a:br>
            <a:r>
              <a:rPr lang="en-US" sz="1500">
                <a:solidFill>
                  <a:srgbClr val="002060"/>
                </a:solidFill>
                <a:latin typeface="Times New Roman"/>
                <a:ea typeface="Times New Roman"/>
                <a:cs typeface="Times New Roman"/>
                <a:sym typeface="Times New Roman"/>
              </a:rPr>
              <a:t>B is called a child of A.</a:t>
            </a:r>
            <a:endParaRPr sz="1500">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US" sz="1500">
                <a:solidFill>
                  <a:srgbClr val="002060"/>
                </a:solidFill>
                <a:latin typeface="Times New Roman"/>
                <a:ea typeface="Times New Roman"/>
                <a:cs typeface="Times New Roman"/>
                <a:sym typeface="Times New Roman"/>
              </a:rPr>
              <a:t> B is a parent of E, F</a:t>
            </a:r>
            <a:endParaRPr sz="1300"/>
          </a:p>
          <a:p>
            <a:pPr indent="0" lvl="0" marL="88900" rtl="0" algn="l">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 </a:t>
            </a:r>
            <a:endParaRPr/>
          </a:p>
        </p:txBody>
      </p:sp>
      <p:pic>
        <p:nvPicPr>
          <p:cNvPr id="130" name="Google Shape;130;p6"/>
          <p:cNvPicPr preferRelativeResize="0"/>
          <p:nvPr/>
        </p:nvPicPr>
        <p:blipFill rotWithShape="1">
          <a:blip r:embed="rId3">
            <a:alphaModFix/>
          </a:blip>
          <a:srcRect b="0" l="0" r="0" t="0"/>
          <a:stretch/>
        </p:blipFill>
        <p:spPr>
          <a:xfrm>
            <a:off x="4496525" y="1522725"/>
            <a:ext cx="4335775" cy="3973900"/>
          </a:xfrm>
          <a:prstGeom prst="rect">
            <a:avLst/>
          </a:prstGeom>
          <a:noFill/>
          <a:ln>
            <a:noFill/>
          </a:ln>
        </p:spPr>
      </p:pic>
      <p:sp>
        <p:nvSpPr>
          <p:cNvPr id="131" name="Google Shape;131;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TERMINOLOGY…...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Examples of Binary search tree</a:t>
            </a:r>
            <a:endParaRPr/>
          </a:p>
        </p:txBody>
      </p:sp>
      <p:pic>
        <p:nvPicPr>
          <p:cNvPr id="588" name="Google Shape;588;p42"/>
          <p:cNvPicPr preferRelativeResize="0"/>
          <p:nvPr/>
        </p:nvPicPr>
        <p:blipFill rotWithShape="1">
          <a:blip r:embed="rId3">
            <a:alphaModFix/>
          </a:blip>
          <a:srcRect b="0" l="0" r="0" t="0"/>
          <a:stretch/>
        </p:blipFill>
        <p:spPr>
          <a:xfrm>
            <a:off x="376238" y="1762125"/>
            <a:ext cx="8391525" cy="3333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E1E1E"/>
              </a:buClr>
              <a:buSzPts val="2800"/>
              <a:buNone/>
            </a:pPr>
            <a:r>
              <a:rPr b="0" i="0" lang="en-US">
                <a:solidFill>
                  <a:srgbClr val="1E1E1E"/>
                </a:solidFill>
                <a:latin typeface="Lato"/>
                <a:ea typeface="Lato"/>
                <a:cs typeface="Lato"/>
                <a:sym typeface="Lato"/>
              </a:rPr>
              <a:t>Binary search tree operations</a:t>
            </a:r>
            <a:endParaRPr/>
          </a:p>
        </p:txBody>
      </p:sp>
      <p:sp>
        <p:nvSpPr>
          <p:cNvPr id="594" name="Google Shape;594;p4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1E1E1E"/>
              </a:buClr>
              <a:buSzPts val="2200"/>
              <a:buFont typeface="Arial"/>
              <a:buChar char="•"/>
            </a:pPr>
            <a:r>
              <a:rPr b="0" i="0" lang="en-US">
                <a:solidFill>
                  <a:srgbClr val="1E1E1E"/>
                </a:solidFill>
                <a:latin typeface="Helvetica Neue"/>
                <a:ea typeface="Helvetica Neue"/>
                <a:cs typeface="Helvetica Neue"/>
                <a:sym typeface="Helvetica Neue"/>
              </a:rPr>
              <a:t>Insert – inserts a new node into the tree</a:t>
            </a:r>
            <a:endParaRPr/>
          </a:p>
          <a:p>
            <a:pPr indent="-368300" lvl="0" marL="457200" rtl="0" algn="l">
              <a:lnSpc>
                <a:spcPct val="100000"/>
              </a:lnSpc>
              <a:spcBef>
                <a:spcPts val="0"/>
              </a:spcBef>
              <a:spcAft>
                <a:spcPts val="0"/>
              </a:spcAft>
              <a:buClr>
                <a:srgbClr val="1E1E1E"/>
              </a:buClr>
              <a:buSzPts val="2200"/>
              <a:buFont typeface="Arial"/>
              <a:buChar char="•"/>
            </a:pPr>
            <a:r>
              <a:rPr b="0" i="0" lang="en-US">
                <a:solidFill>
                  <a:srgbClr val="1E1E1E"/>
                </a:solidFill>
                <a:latin typeface="Helvetica Neue"/>
                <a:ea typeface="Helvetica Neue"/>
                <a:cs typeface="Helvetica Neue"/>
                <a:sym typeface="Helvetica Neue"/>
              </a:rPr>
              <a:t>Delete – removes an existing node from the tree</a:t>
            </a:r>
            <a:endParaRPr/>
          </a:p>
          <a:p>
            <a:pPr indent="-368300" lvl="0" marL="457200" rtl="0" algn="l">
              <a:lnSpc>
                <a:spcPct val="100000"/>
              </a:lnSpc>
              <a:spcBef>
                <a:spcPts val="0"/>
              </a:spcBef>
              <a:spcAft>
                <a:spcPts val="0"/>
              </a:spcAft>
              <a:buClr>
                <a:srgbClr val="1E1E1E"/>
              </a:buClr>
              <a:buSzPts val="2200"/>
              <a:buFont typeface="Arial"/>
              <a:buChar char="•"/>
            </a:pPr>
            <a:r>
              <a:rPr b="0" i="0" lang="en-US">
                <a:solidFill>
                  <a:srgbClr val="1E1E1E"/>
                </a:solidFill>
                <a:latin typeface="Helvetica Neue"/>
                <a:ea typeface="Helvetica Neue"/>
                <a:cs typeface="Helvetica Neue"/>
                <a:sym typeface="Helvetica Neue"/>
              </a:rPr>
              <a:t>Traverse – traverse the tree in pre-order, in-order and post-order. </a:t>
            </a:r>
            <a:endParaRPr/>
          </a:p>
          <a:p>
            <a:pPr indent="-368300" lvl="0" marL="457200" rtl="0" algn="l">
              <a:lnSpc>
                <a:spcPct val="100000"/>
              </a:lnSpc>
              <a:spcBef>
                <a:spcPts val="0"/>
              </a:spcBef>
              <a:spcAft>
                <a:spcPts val="0"/>
              </a:spcAft>
              <a:buClr>
                <a:srgbClr val="1E1E1E"/>
              </a:buClr>
              <a:buSzPts val="2200"/>
              <a:buFont typeface="Arial"/>
              <a:buChar char="•"/>
            </a:pPr>
            <a:r>
              <a:rPr b="0" i="0" lang="en-US">
                <a:solidFill>
                  <a:srgbClr val="1E1E1E"/>
                </a:solidFill>
                <a:latin typeface="Helvetica Neue"/>
                <a:ea typeface="Helvetica Neue"/>
                <a:cs typeface="Helvetica Neue"/>
                <a:sym typeface="Helvetica Neue"/>
              </a:rPr>
              <a:t>Search – search for a given node’s key in the tree</a:t>
            </a:r>
            <a:endParaRPr/>
          </a:p>
          <a:p>
            <a:pPr indent="0" lvl="0" marL="88900" rtl="0" algn="l">
              <a:lnSpc>
                <a:spcPct val="100000"/>
              </a:lnSpc>
              <a:spcBef>
                <a:spcPts val="0"/>
              </a:spcBef>
              <a:spcAft>
                <a:spcPts val="0"/>
              </a:spcAft>
              <a:buClr>
                <a:srgbClr val="000000"/>
              </a:buClr>
              <a:buSzPts val="2200"/>
              <a:buNone/>
            </a:pPr>
            <a:br>
              <a:rPr lang="en-US"/>
            </a:br>
            <a:endParaRPr b="0" i="0">
              <a:solidFill>
                <a:srgbClr val="1E1E1E"/>
              </a:solidFill>
              <a:latin typeface="Helvetica Neue"/>
              <a:ea typeface="Helvetica Neue"/>
              <a:cs typeface="Helvetica Neue"/>
              <a:sym typeface="Helvetica Neue"/>
            </a:endParaRPr>
          </a:p>
          <a:p>
            <a:pPr indent="-228600" lvl="0" marL="457200" rtl="0" algn="l">
              <a:lnSpc>
                <a:spcPct val="100000"/>
              </a:lnSpc>
              <a:spcBef>
                <a:spcPts val="0"/>
              </a:spcBef>
              <a:spcAft>
                <a:spcPts val="0"/>
              </a:spcAft>
              <a:buClr>
                <a:srgbClr val="000000"/>
              </a:buClr>
              <a:buSzPts val="2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INSERT</a:t>
            </a:r>
            <a:endParaRPr/>
          </a:p>
        </p:txBody>
      </p:sp>
      <p:pic>
        <p:nvPicPr>
          <p:cNvPr id="600" name="Google Shape;600;p44"/>
          <p:cNvPicPr preferRelativeResize="0"/>
          <p:nvPr/>
        </p:nvPicPr>
        <p:blipFill rotWithShape="1">
          <a:blip r:embed="rId3">
            <a:alphaModFix/>
          </a:blip>
          <a:srcRect b="0" l="0" r="0" t="0"/>
          <a:stretch/>
        </p:blipFill>
        <p:spPr>
          <a:xfrm>
            <a:off x="152400" y="1509276"/>
            <a:ext cx="8839199" cy="4620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Example</a:t>
            </a:r>
            <a:endParaRPr/>
          </a:p>
        </p:txBody>
      </p:sp>
      <p:sp>
        <p:nvSpPr>
          <p:cNvPr id="606" name="Google Shape;606;p45"/>
          <p:cNvSpPr txBox="1"/>
          <p:nvPr>
            <p:ph idx="1" type="body"/>
          </p:nvPr>
        </p:nvSpPr>
        <p:spPr>
          <a:xfrm>
            <a:off x="311700" y="1536625"/>
            <a:ext cx="45891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2300">
                <a:solidFill>
                  <a:schemeClr val="dk1"/>
                </a:solidFill>
                <a:latin typeface="Arial"/>
                <a:ea typeface="Arial"/>
                <a:cs typeface="Arial"/>
                <a:sym typeface="Arial"/>
              </a:rPr>
              <a:t>BINARY SEARCH TREE</a:t>
            </a:r>
            <a:endParaRPr b="1" sz="23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300">
                <a:solidFill>
                  <a:schemeClr val="dk1"/>
                </a:solidFill>
                <a:latin typeface="Arial"/>
                <a:ea typeface="Arial"/>
                <a:cs typeface="Arial"/>
                <a:sym typeface="Arial"/>
              </a:rPr>
              <a:t> </a:t>
            </a:r>
            <a:endParaRPr sz="23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300">
                <a:solidFill>
                  <a:schemeClr val="dk1"/>
                </a:solidFill>
                <a:latin typeface="Arial"/>
                <a:ea typeface="Arial"/>
                <a:cs typeface="Arial"/>
                <a:sym typeface="Arial"/>
              </a:rPr>
              <a:t>27, 14, 35, 10, 19, 31, 42</a:t>
            </a:r>
            <a:endParaRPr sz="2300">
              <a:solidFill>
                <a:schemeClr val="dk1"/>
              </a:solidFill>
              <a:latin typeface="Arial"/>
              <a:ea typeface="Arial"/>
              <a:cs typeface="Arial"/>
              <a:sym typeface="Arial"/>
            </a:endParaRPr>
          </a:p>
          <a:p>
            <a:pPr indent="0" lvl="0" marL="0" rtl="0" algn="l">
              <a:lnSpc>
                <a:spcPct val="100000"/>
              </a:lnSpc>
              <a:spcBef>
                <a:spcPts val="1200"/>
              </a:spcBef>
              <a:spcAft>
                <a:spcPts val="0"/>
              </a:spcAft>
              <a:buSzPts val="2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try it out</a:t>
            </a:r>
            <a:endParaRPr/>
          </a:p>
        </p:txBody>
      </p:sp>
      <p:sp>
        <p:nvSpPr>
          <p:cNvPr id="612" name="Google Shape;612;p4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Draw  a Binary search tree for following data items:::</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11, 6, 8, 19, 4 , 10, 5, 17,43, 49,31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id="617" name="Google Shape;617;p47"/>
          <p:cNvPicPr preferRelativeResize="0"/>
          <p:nvPr/>
        </p:nvPicPr>
        <p:blipFill rotWithShape="1">
          <a:blip r:embed="rId3">
            <a:alphaModFix/>
          </a:blip>
          <a:srcRect b="0" l="0" r="0" t="0"/>
          <a:stretch/>
        </p:blipFill>
        <p:spPr>
          <a:xfrm>
            <a:off x="2094313" y="669913"/>
            <a:ext cx="5343525" cy="50006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Insertion</a:t>
            </a:r>
            <a:endParaRPr/>
          </a:p>
        </p:txBody>
      </p:sp>
      <p:sp>
        <p:nvSpPr>
          <p:cNvPr id="623" name="Google Shape;623;p4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46075" lvl="0" marL="457200" rtl="0" algn="l">
              <a:lnSpc>
                <a:spcPct val="115000"/>
              </a:lnSpc>
              <a:spcBef>
                <a:spcPts val="0"/>
              </a:spcBef>
              <a:spcAft>
                <a:spcPts val="0"/>
              </a:spcAft>
              <a:buClr>
                <a:srgbClr val="333333"/>
              </a:buClr>
              <a:buSzPts val="1850"/>
              <a:buFont typeface="Arial"/>
              <a:buAutoNum type="arabicPeriod"/>
            </a:pPr>
            <a:r>
              <a:rPr lang="en-US" sz="1850">
                <a:solidFill>
                  <a:srgbClr val="162F59"/>
                </a:solidFill>
                <a:highlight>
                  <a:srgbClr val="FFFFFF"/>
                </a:highlight>
                <a:latin typeface="Arial"/>
                <a:ea typeface="Arial"/>
                <a:cs typeface="Arial"/>
                <a:sym typeface="Arial"/>
              </a:rPr>
              <a:t>Step 1 - </a:t>
            </a:r>
            <a:r>
              <a:rPr lang="en-US" sz="1850">
                <a:solidFill>
                  <a:srgbClr val="333333"/>
                </a:solidFill>
                <a:highlight>
                  <a:srgbClr val="FFFFFF"/>
                </a:highlight>
                <a:latin typeface="Arial"/>
                <a:ea typeface="Arial"/>
                <a:cs typeface="Arial"/>
                <a:sym typeface="Arial"/>
              </a:rPr>
              <a:t>Create a newNode with given value and set its </a:t>
            </a:r>
            <a:r>
              <a:rPr b="1" lang="en-US" sz="1850">
                <a:solidFill>
                  <a:srgbClr val="333333"/>
                </a:solidFill>
                <a:highlight>
                  <a:srgbClr val="FFFFFF"/>
                </a:highlight>
                <a:latin typeface="Arial"/>
                <a:ea typeface="Arial"/>
                <a:cs typeface="Arial"/>
                <a:sym typeface="Arial"/>
              </a:rPr>
              <a:t>left</a:t>
            </a:r>
            <a:r>
              <a:rPr lang="en-US" sz="1850">
                <a:solidFill>
                  <a:srgbClr val="333333"/>
                </a:solidFill>
                <a:highlight>
                  <a:srgbClr val="FFFFFF"/>
                </a:highlight>
                <a:latin typeface="Arial"/>
                <a:ea typeface="Arial"/>
                <a:cs typeface="Arial"/>
                <a:sym typeface="Arial"/>
              </a:rPr>
              <a:t> and </a:t>
            </a:r>
            <a:r>
              <a:rPr b="1" lang="en-US" sz="1850">
                <a:solidFill>
                  <a:srgbClr val="333333"/>
                </a:solidFill>
                <a:highlight>
                  <a:srgbClr val="FFFFFF"/>
                </a:highlight>
                <a:latin typeface="Arial"/>
                <a:ea typeface="Arial"/>
                <a:cs typeface="Arial"/>
                <a:sym typeface="Arial"/>
              </a:rPr>
              <a:t>right</a:t>
            </a:r>
            <a:r>
              <a:rPr lang="en-US" sz="1850">
                <a:solidFill>
                  <a:srgbClr val="333333"/>
                </a:solidFill>
                <a:highlight>
                  <a:srgbClr val="FFFFFF"/>
                </a:highlight>
                <a:latin typeface="Arial"/>
                <a:ea typeface="Arial"/>
                <a:cs typeface="Arial"/>
                <a:sym typeface="Arial"/>
              </a:rPr>
              <a:t> to </a:t>
            </a:r>
            <a:r>
              <a:rPr b="1" lang="en-US" sz="1850">
                <a:solidFill>
                  <a:srgbClr val="333333"/>
                </a:solidFill>
                <a:highlight>
                  <a:srgbClr val="FFFFFF"/>
                </a:highlight>
                <a:latin typeface="Arial"/>
                <a:ea typeface="Arial"/>
                <a:cs typeface="Arial"/>
                <a:sym typeface="Arial"/>
              </a:rPr>
              <a:t>NULL</a:t>
            </a:r>
            <a:r>
              <a:rPr lang="en-US" sz="1850">
                <a:solidFill>
                  <a:srgbClr val="333333"/>
                </a:solidFill>
                <a:highlight>
                  <a:srgbClr val="FFFFFF"/>
                </a:highlight>
                <a:latin typeface="Arial"/>
                <a:ea typeface="Arial"/>
                <a:cs typeface="Arial"/>
                <a:sym typeface="Arial"/>
              </a:rPr>
              <a:t>.</a:t>
            </a:r>
            <a:endParaRPr sz="1850">
              <a:solidFill>
                <a:srgbClr val="333333"/>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333333"/>
              </a:buClr>
              <a:buSzPts val="1850"/>
              <a:buFont typeface="Arial"/>
              <a:buAutoNum type="arabicPeriod"/>
            </a:pPr>
            <a:r>
              <a:rPr lang="en-US" sz="1850">
                <a:solidFill>
                  <a:srgbClr val="162F59"/>
                </a:solidFill>
                <a:highlight>
                  <a:srgbClr val="FFFFFF"/>
                </a:highlight>
                <a:latin typeface="Arial"/>
                <a:ea typeface="Arial"/>
                <a:cs typeface="Arial"/>
                <a:sym typeface="Arial"/>
              </a:rPr>
              <a:t>Step 2 - </a:t>
            </a:r>
            <a:r>
              <a:rPr lang="en-US" sz="1850">
                <a:solidFill>
                  <a:srgbClr val="333333"/>
                </a:solidFill>
                <a:highlight>
                  <a:srgbClr val="FFFFFF"/>
                </a:highlight>
                <a:latin typeface="Arial"/>
                <a:ea typeface="Arial"/>
                <a:cs typeface="Arial"/>
                <a:sym typeface="Arial"/>
              </a:rPr>
              <a:t>Check whether tree is Empty.</a:t>
            </a:r>
            <a:endParaRPr sz="1850">
              <a:solidFill>
                <a:srgbClr val="333333"/>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333333"/>
              </a:buClr>
              <a:buSzPts val="1850"/>
              <a:buFont typeface="Arial"/>
              <a:buAutoNum type="arabicPeriod"/>
            </a:pPr>
            <a:r>
              <a:rPr lang="en-US" sz="1850">
                <a:solidFill>
                  <a:srgbClr val="162F59"/>
                </a:solidFill>
                <a:highlight>
                  <a:srgbClr val="FFFFFF"/>
                </a:highlight>
                <a:latin typeface="Arial"/>
                <a:ea typeface="Arial"/>
                <a:cs typeface="Arial"/>
                <a:sym typeface="Arial"/>
              </a:rPr>
              <a:t>Step 3 - </a:t>
            </a:r>
            <a:r>
              <a:rPr lang="en-US" sz="1850">
                <a:solidFill>
                  <a:srgbClr val="333333"/>
                </a:solidFill>
                <a:highlight>
                  <a:srgbClr val="FFFFFF"/>
                </a:highlight>
                <a:latin typeface="Arial"/>
                <a:ea typeface="Arial"/>
                <a:cs typeface="Arial"/>
                <a:sym typeface="Arial"/>
              </a:rPr>
              <a:t>If the tree is </a:t>
            </a:r>
            <a:r>
              <a:rPr b="1" lang="en-US" sz="1850">
                <a:solidFill>
                  <a:srgbClr val="333333"/>
                </a:solidFill>
                <a:highlight>
                  <a:srgbClr val="FFFFFF"/>
                </a:highlight>
                <a:latin typeface="Arial"/>
                <a:ea typeface="Arial"/>
                <a:cs typeface="Arial"/>
                <a:sym typeface="Arial"/>
              </a:rPr>
              <a:t>Empty</a:t>
            </a:r>
            <a:r>
              <a:rPr lang="en-US" sz="1850">
                <a:solidFill>
                  <a:srgbClr val="333333"/>
                </a:solidFill>
                <a:highlight>
                  <a:srgbClr val="FFFFFF"/>
                </a:highlight>
                <a:latin typeface="Arial"/>
                <a:ea typeface="Arial"/>
                <a:cs typeface="Arial"/>
                <a:sym typeface="Arial"/>
              </a:rPr>
              <a:t>, then set </a:t>
            </a:r>
            <a:r>
              <a:rPr b="1" lang="en-US" sz="1850">
                <a:solidFill>
                  <a:srgbClr val="333333"/>
                </a:solidFill>
                <a:highlight>
                  <a:srgbClr val="FFFFFF"/>
                </a:highlight>
                <a:latin typeface="Arial"/>
                <a:ea typeface="Arial"/>
                <a:cs typeface="Arial"/>
                <a:sym typeface="Arial"/>
              </a:rPr>
              <a:t>root</a:t>
            </a:r>
            <a:r>
              <a:rPr lang="en-US" sz="1850">
                <a:solidFill>
                  <a:srgbClr val="333333"/>
                </a:solidFill>
                <a:highlight>
                  <a:srgbClr val="FFFFFF"/>
                </a:highlight>
                <a:latin typeface="Arial"/>
                <a:ea typeface="Arial"/>
                <a:cs typeface="Arial"/>
                <a:sym typeface="Arial"/>
              </a:rPr>
              <a:t> to </a:t>
            </a:r>
            <a:r>
              <a:rPr b="1" lang="en-US" sz="1850">
                <a:solidFill>
                  <a:srgbClr val="333333"/>
                </a:solidFill>
                <a:highlight>
                  <a:srgbClr val="FFFFFF"/>
                </a:highlight>
                <a:latin typeface="Arial"/>
                <a:ea typeface="Arial"/>
                <a:cs typeface="Arial"/>
                <a:sym typeface="Arial"/>
              </a:rPr>
              <a:t>newNode</a:t>
            </a:r>
            <a:r>
              <a:rPr lang="en-US" sz="1850">
                <a:solidFill>
                  <a:srgbClr val="333333"/>
                </a:solidFill>
                <a:highlight>
                  <a:srgbClr val="FFFFFF"/>
                </a:highlight>
                <a:latin typeface="Arial"/>
                <a:ea typeface="Arial"/>
                <a:cs typeface="Arial"/>
                <a:sym typeface="Arial"/>
              </a:rPr>
              <a:t>.</a:t>
            </a:r>
            <a:endParaRPr sz="1850">
              <a:solidFill>
                <a:srgbClr val="333333"/>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333333"/>
              </a:buClr>
              <a:buSzPts val="1850"/>
              <a:buFont typeface="Arial"/>
              <a:buAutoNum type="arabicPeriod"/>
            </a:pPr>
            <a:r>
              <a:rPr lang="en-US" sz="1850">
                <a:solidFill>
                  <a:srgbClr val="162F59"/>
                </a:solidFill>
                <a:highlight>
                  <a:srgbClr val="FFFFFF"/>
                </a:highlight>
                <a:latin typeface="Arial"/>
                <a:ea typeface="Arial"/>
                <a:cs typeface="Arial"/>
                <a:sym typeface="Arial"/>
              </a:rPr>
              <a:t>Step 4 - </a:t>
            </a:r>
            <a:r>
              <a:rPr lang="en-US" sz="1850">
                <a:solidFill>
                  <a:srgbClr val="333333"/>
                </a:solidFill>
                <a:highlight>
                  <a:srgbClr val="FFFFFF"/>
                </a:highlight>
                <a:latin typeface="Arial"/>
                <a:ea typeface="Arial"/>
                <a:cs typeface="Arial"/>
                <a:sym typeface="Arial"/>
              </a:rPr>
              <a:t>If the tree is </a:t>
            </a:r>
            <a:r>
              <a:rPr b="1" lang="en-US" sz="1850">
                <a:solidFill>
                  <a:srgbClr val="333333"/>
                </a:solidFill>
                <a:highlight>
                  <a:srgbClr val="FFFFFF"/>
                </a:highlight>
                <a:latin typeface="Arial"/>
                <a:ea typeface="Arial"/>
                <a:cs typeface="Arial"/>
                <a:sym typeface="Arial"/>
              </a:rPr>
              <a:t>Not Empty</a:t>
            </a:r>
            <a:r>
              <a:rPr lang="en-US" sz="1850">
                <a:solidFill>
                  <a:srgbClr val="333333"/>
                </a:solidFill>
                <a:highlight>
                  <a:srgbClr val="FFFFFF"/>
                </a:highlight>
                <a:latin typeface="Arial"/>
                <a:ea typeface="Arial"/>
                <a:cs typeface="Arial"/>
                <a:sym typeface="Arial"/>
              </a:rPr>
              <a:t>, then check whether the value of newNode is </a:t>
            </a:r>
            <a:r>
              <a:rPr b="1" lang="en-US" sz="1850">
                <a:solidFill>
                  <a:srgbClr val="333333"/>
                </a:solidFill>
                <a:highlight>
                  <a:srgbClr val="FFFFFF"/>
                </a:highlight>
                <a:latin typeface="Arial"/>
                <a:ea typeface="Arial"/>
                <a:cs typeface="Arial"/>
                <a:sym typeface="Arial"/>
              </a:rPr>
              <a:t>smaller</a:t>
            </a:r>
            <a:r>
              <a:rPr lang="en-US" sz="1850">
                <a:solidFill>
                  <a:srgbClr val="333333"/>
                </a:solidFill>
                <a:highlight>
                  <a:srgbClr val="FFFFFF"/>
                </a:highlight>
                <a:latin typeface="Arial"/>
                <a:ea typeface="Arial"/>
                <a:cs typeface="Arial"/>
                <a:sym typeface="Arial"/>
              </a:rPr>
              <a:t> or </a:t>
            </a:r>
            <a:r>
              <a:rPr b="1" lang="en-US" sz="1850">
                <a:solidFill>
                  <a:srgbClr val="333333"/>
                </a:solidFill>
                <a:highlight>
                  <a:srgbClr val="FFFFFF"/>
                </a:highlight>
                <a:latin typeface="Arial"/>
                <a:ea typeface="Arial"/>
                <a:cs typeface="Arial"/>
                <a:sym typeface="Arial"/>
              </a:rPr>
              <a:t>larger</a:t>
            </a:r>
            <a:r>
              <a:rPr lang="en-US" sz="1850">
                <a:solidFill>
                  <a:srgbClr val="333333"/>
                </a:solidFill>
                <a:highlight>
                  <a:srgbClr val="FFFFFF"/>
                </a:highlight>
                <a:latin typeface="Arial"/>
                <a:ea typeface="Arial"/>
                <a:cs typeface="Arial"/>
                <a:sym typeface="Arial"/>
              </a:rPr>
              <a:t> than the node (here it is root node).</a:t>
            </a:r>
            <a:endParaRPr sz="1850">
              <a:solidFill>
                <a:srgbClr val="333333"/>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333333"/>
              </a:buClr>
              <a:buSzPts val="1850"/>
              <a:buFont typeface="Arial"/>
              <a:buAutoNum type="arabicPeriod"/>
            </a:pPr>
            <a:r>
              <a:rPr lang="en-US" sz="1850">
                <a:solidFill>
                  <a:srgbClr val="162F59"/>
                </a:solidFill>
                <a:highlight>
                  <a:srgbClr val="FFFFFF"/>
                </a:highlight>
                <a:latin typeface="Arial"/>
                <a:ea typeface="Arial"/>
                <a:cs typeface="Arial"/>
                <a:sym typeface="Arial"/>
              </a:rPr>
              <a:t>Step 5 - </a:t>
            </a:r>
            <a:r>
              <a:rPr lang="en-US" sz="1850">
                <a:solidFill>
                  <a:srgbClr val="333333"/>
                </a:solidFill>
                <a:highlight>
                  <a:srgbClr val="FFFFFF"/>
                </a:highlight>
                <a:latin typeface="Arial"/>
                <a:ea typeface="Arial"/>
                <a:cs typeface="Arial"/>
                <a:sym typeface="Arial"/>
              </a:rPr>
              <a:t>If newNode is </a:t>
            </a:r>
            <a:r>
              <a:rPr b="1" lang="en-US" sz="1850">
                <a:solidFill>
                  <a:srgbClr val="333333"/>
                </a:solidFill>
                <a:highlight>
                  <a:srgbClr val="FFFFFF"/>
                </a:highlight>
                <a:latin typeface="Arial"/>
                <a:ea typeface="Arial"/>
                <a:cs typeface="Arial"/>
                <a:sym typeface="Arial"/>
              </a:rPr>
              <a:t>smaller</a:t>
            </a:r>
            <a:r>
              <a:rPr lang="en-US" sz="1850">
                <a:solidFill>
                  <a:srgbClr val="333333"/>
                </a:solidFill>
                <a:highlight>
                  <a:srgbClr val="FFFFFF"/>
                </a:highlight>
                <a:latin typeface="Arial"/>
                <a:ea typeface="Arial"/>
                <a:cs typeface="Arial"/>
                <a:sym typeface="Arial"/>
              </a:rPr>
              <a:t> than the node then move to its </a:t>
            </a:r>
            <a:r>
              <a:rPr b="1" lang="en-US" sz="1850">
                <a:solidFill>
                  <a:srgbClr val="333333"/>
                </a:solidFill>
                <a:highlight>
                  <a:srgbClr val="FFFFFF"/>
                </a:highlight>
                <a:latin typeface="Arial"/>
                <a:ea typeface="Arial"/>
                <a:cs typeface="Arial"/>
                <a:sym typeface="Arial"/>
              </a:rPr>
              <a:t>left</a:t>
            </a:r>
            <a:r>
              <a:rPr lang="en-US" sz="1850">
                <a:solidFill>
                  <a:srgbClr val="333333"/>
                </a:solidFill>
                <a:highlight>
                  <a:srgbClr val="FFFFFF"/>
                </a:highlight>
                <a:latin typeface="Arial"/>
                <a:ea typeface="Arial"/>
                <a:cs typeface="Arial"/>
                <a:sym typeface="Arial"/>
              </a:rPr>
              <a:t> child. If newNode is </a:t>
            </a:r>
            <a:r>
              <a:rPr b="1" lang="en-US" sz="1850">
                <a:solidFill>
                  <a:srgbClr val="333333"/>
                </a:solidFill>
                <a:highlight>
                  <a:srgbClr val="FFFFFF"/>
                </a:highlight>
                <a:latin typeface="Arial"/>
                <a:ea typeface="Arial"/>
                <a:cs typeface="Arial"/>
                <a:sym typeface="Arial"/>
              </a:rPr>
              <a:t>larger</a:t>
            </a:r>
            <a:r>
              <a:rPr lang="en-US" sz="1850">
                <a:solidFill>
                  <a:srgbClr val="333333"/>
                </a:solidFill>
                <a:highlight>
                  <a:srgbClr val="FFFFFF"/>
                </a:highlight>
                <a:latin typeface="Arial"/>
                <a:ea typeface="Arial"/>
                <a:cs typeface="Arial"/>
                <a:sym typeface="Arial"/>
              </a:rPr>
              <a:t> than the node then move to its </a:t>
            </a:r>
            <a:r>
              <a:rPr b="1" lang="en-US" sz="1850">
                <a:solidFill>
                  <a:srgbClr val="333333"/>
                </a:solidFill>
                <a:highlight>
                  <a:srgbClr val="FFFFFF"/>
                </a:highlight>
                <a:latin typeface="Arial"/>
                <a:ea typeface="Arial"/>
                <a:cs typeface="Arial"/>
                <a:sym typeface="Arial"/>
              </a:rPr>
              <a:t>right</a:t>
            </a:r>
            <a:r>
              <a:rPr lang="en-US" sz="1850">
                <a:solidFill>
                  <a:srgbClr val="333333"/>
                </a:solidFill>
                <a:highlight>
                  <a:srgbClr val="FFFFFF"/>
                </a:highlight>
                <a:latin typeface="Arial"/>
                <a:ea typeface="Arial"/>
                <a:cs typeface="Arial"/>
                <a:sym typeface="Arial"/>
              </a:rPr>
              <a:t> child.</a:t>
            </a:r>
            <a:endParaRPr sz="1850">
              <a:solidFill>
                <a:srgbClr val="333333"/>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333333"/>
              </a:buClr>
              <a:buSzPts val="1850"/>
              <a:buFont typeface="Arial"/>
              <a:buAutoNum type="arabicPeriod"/>
            </a:pPr>
            <a:r>
              <a:rPr lang="en-US" sz="1850">
                <a:solidFill>
                  <a:srgbClr val="162F59"/>
                </a:solidFill>
                <a:highlight>
                  <a:srgbClr val="FFFFFF"/>
                </a:highlight>
                <a:latin typeface="Arial"/>
                <a:ea typeface="Arial"/>
                <a:cs typeface="Arial"/>
                <a:sym typeface="Arial"/>
              </a:rPr>
              <a:t>Step 6- </a:t>
            </a:r>
            <a:r>
              <a:rPr lang="en-US" sz="1850">
                <a:solidFill>
                  <a:srgbClr val="333333"/>
                </a:solidFill>
                <a:highlight>
                  <a:srgbClr val="FFFFFF"/>
                </a:highlight>
                <a:latin typeface="Arial"/>
                <a:ea typeface="Arial"/>
                <a:cs typeface="Arial"/>
                <a:sym typeface="Arial"/>
              </a:rPr>
              <a:t>Repeat the above steps until we reach to the </a:t>
            </a:r>
            <a:r>
              <a:rPr b="1" lang="en-US" sz="1850">
                <a:solidFill>
                  <a:srgbClr val="333333"/>
                </a:solidFill>
                <a:highlight>
                  <a:srgbClr val="FFFFFF"/>
                </a:highlight>
                <a:latin typeface="Arial"/>
                <a:ea typeface="Arial"/>
                <a:cs typeface="Arial"/>
                <a:sym typeface="Arial"/>
              </a:rPr>
              <a:t>leaf</a:t>
            </a:r>
            <a:r>
              <a:rPr lang="en-US" sz="1850">
                <a:solidFill>
                  <a:srgbClr val="333333"/>
                </a:solidFill>
                <a:highlight>
                  <a:srgbClr val="FFFFFF"/>
                </a:highlight>
                <a:latin typeface="Arial"/>
                <a:ea typeface="Arial"/>
                <a:cs typeface="Arial"/>
                <a:sym typeface="Arial"/>
              </a:rPr>
              <a:t> node (i.e., reaches to NULL).</a:t>
            </a:r>
            <a:endParaRPr sz="1850">
              <a:solidFill>
                <a:srgbClr val="333333"/>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333333"/>
              </a:buClr>
              <a:buSzPts val="1850"/>
              <a:buFont typeface="Arial"/>
              <a:buAutoNum type="arabicPeriod"/>
            </a:pPr>
            <a:r>
              <a:rPr lang="en-US" sz="1850">
                <a:solidFill>
                  <a:srgbClr val="162F59"/>
                </a:solidFill>
                <a:highlight>
                  <a:srgbClr val="FFFFFF"/>
                </a:highlight>
                <a:latin typeface="Arial"/>
                <a:ea typeface="Arial"/>
                <a:cs typeface="Arial"/>
                <a:sym typeface="Arial"/>
              </a:rPr>
              <a:t>Step 7 - </a:t>
            </a:r>
            <a:r>
              <a:rPr lang="en-US" sz="1850">
                <a:solidFill>
                  <a:srgbClr val="333333"/>
                </a:solidFill>
                <a:highlight>
                  <a:srgbClr val="FFFFFF"/>
                </a:highlight>
                <a:latin typeface="Arial"/>
                <a:ea typeface="Arial"/>
                <a:cs typeface="Arial"/>
                <a:sym typeface="Arial"/>
              </a:rPr>
              <a:t>After reaching the leaf node, insert the newNode as </a:t>
            </a:r>
            <a:r>
              <a:rPr b="1" lang="en-US" sz="1850">
                <a:solidFill>
                  <a:srgbClr val="333333"/>
                </a:solidFill>
                <a:highlight>
                  <a:srgbClr val="FFFFFF"/>
                </a:highlight>
                <a:latin typeface="Arial"/>
                <a:ea typeface="Arial"/>
                <a:cs typeface="Arial"/>
                <a:sym typeface="Arial"/>
              </a:rPr>
              <a:t>left child</a:t>
            </a:r>
            <a:r>
              <a:rPr lang="en-US" sz="1850">
                <a:solidFill>
                  <a:srgbClr val="333333"/>
                </a:solidFill>
                <a:highlight>
                  <a:srgbClr val="FFFFFF"/>
                </a:highlight>
                <a:latin typeface="Arial"/>
                <a:ea typeface="Arial"/>
                <a:cs typeface="Arial"/>
                <a:sym typeface="Arial"/>
              </a:rPr>
              <a:t> if the newNode is </a:t>
            </a:r>
            <a:r>
              <a:rPr b="1" lang="en-US" sz="1850">
                <a:solidFill>
                  <a:srgbClr val="333333"/>
                </a:solidFill>
                <a:highlight>
                  <a:srgbClr val="FFFFFF"/>
                </a:highlight>
                <a:latin typeface="Arial"/>
                <a:ea typeface="Arial"/>
                <a:cs typeface="Arial"/>
                <a:sym typeface="Arial"/>
              </a:rPr>
              <a:t>smaller or equal</a:t>
            </a:r>
            <a:r>
              <a:rPr lang="en-US" sz="1850">
                <a:solidFill>
                  <a:srgbClr val="333333"/>
                </a:solidFill>
                <a:highlight>
                  <a:srgbClr val="FFFFFF"/>
                </a:highlight>
                <a:latin typeface="Arial"/>
                <a:ea typeface="Arial"/>
                <a:cs typeface="Arial"/>
                <a:sym typeface="Arial"/>
              </a:rPr>
              <a:t> to that leaf node or else insert it as </a:t>
            </a:r>
            <a:r>
              <a:rPr b="1" lang="en-US" sz="1850">
                <a:solidFill>
                  <a:srgbClr val="333333"/>
                </a:solidFill>
                <a:highlight>
                  <a:srgbClr val="FFFFFF"/>
                </a:highlight>
                <a:latin typeface="Arial"/>
                <a:ea typeface="Arial"/>
                <a:cs typeface="Arial"/>
                <a:sym typeface="Arial"/>
              </a:rPr>
              <a:t>right child</a:t>
            </a:r>
            <a:r>
              <a:rPr lang="en-US" sz="1850">
                <a:solidFill>
                  <a:srgbClr val="333333"/>
                </a:solidFill>
                <a:highlight>
                  <a:srgbClr val="FFFFFF"/>
                </a:highlight>
                <a:latin typeface="Arial"/>
                <a:ea typeface="Arial"/>
                <a:cs typeface="Arial"/>
                <a:sym typeface="Arial"/>
              </a:rPr>
              <a:t>.</a:t>
            </a:r>
            <a:endParaRPr sz="3300">
              <a:latin typeface="Times New Roman"/>
              <a:ea typeface="Times New Roman"/>
              <a:cs typeface="Times New Roman"/>
              <a:sym typeface="Times New Roman"/>
            </a:endParaRPr>
          </a:p>
          <a:p>
            <a:pPr indent="-228600" lvl="0" marL="457200" rtl="0" algn="l">
              <a:lnSpc>
                <a:spcPct val="100000"/>
              </a:lnSpc>
              <a:spcBef>
                <a:spcPts val="800"/>
              </a:spcBef>
              <a:spcAft>
                <a:spcPts val="0"/>
              </a:spcAft>
              <a:buClr>
                <a:srgbClr val="000000"/>
              </a:buClr>
              <a:buSzPts val="2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Search</a:t>
            </a:r>
            <a:endParaRPr/>
          </a:p>
        </p:txBody>
      </p:sp>
      <p:pic>
        <p:nvPicPr>
          <p:cNvPr id="629" name="Google Shape;629;p49"/>
          <p:cNvPicPr preferRelativeResize="0"/>
          <p:nvPr/>
        </p:nvPicPr>
        <p:blipFill rotWithShape="1">
          <a:blip r:embed="rId3">
            <a:alphaModFix/>
          </a:blip>
          <a:srcRect b="0" l="0" r="0" t="0"/>
          <a:stretch/>
        </p:blipFill>
        <p:spPr>
          <a:xfrm>
            <a:off x="623400" y="1536625"/>
            <a:ext cx="8520600" cy="4684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demo</a:t>
            </a:r>
            <a:endParaRPr/>
          </a:p>
        </p:txBody>
      </p:sp>
      <p:sp>
        <p:nvSpPr>
          <p:cNvPr id="635" name="Google Shape;635;p5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DELETION---CASE—1 –LEAF NODE</a:t>
            </a:r>
            <a:endParaRPr/>
          </a:p>
        </p:txBody>
      </p:sp>
      <p:sp>
        <p:nvSpPr>
          <p:cNvPr id="641" name="Google Shape;641;p5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pic>
        <p:nvPicPr>
          <p:cNvPr id="642" name="Google Shape;642;p51"/>
          <p:cNvPicPr preferRelativeResize="0"/>
          <p:nvPr/>
        </p:nvPicPr>
        <p:blipFill rotWithShape="1">
          <a:blip r:embed="rId3">
            <a:alphaModFix/>
          </a:blip>
          <a:srcRect b="0" l="0" r="0" t="0"/>
          <a:stretch/>
        </p:blipFill>
        <p:spPr>
          <a:xfrm>
            <a:off x="1376313" y="1640264"/>
            <a:ext cx="6702458" cy="4015818"/>
          </a:xfrm>
          <a:prstGeom prst="rect">
            <a:avLst/>
          </a:prstGeom>
          <a:noFill/>
          <a:ln>
            <a:noFill/>
          </a:ln>
        </p:spPr>
      </p:pic>
      <p:sp>
        <p:nvSpPr>
          <p:cNvPr id="643" name="Google Shape;643;p51"/>
          <p:cNvSpPr txBox="1"/>
          <p:nvPr/>
        </p:nvSpPr>
        <p:spPr>
          <a:xfrm>
            <a:off x="3450210" y="5217736"/>
            <a:ext cx="13951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FF00"/>
                </a:highlight>
                <a:latin typeface="Arial"/>
                <a:ea typeface="Arial"/>
                <a:cs typeface="Arial"/>
                <a:sym typeface="Arial"/>
              </a:rPr>
              <a:t>To delete 13</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idx="1" type="body"/>
          </p:nvPr>
        </p:nvSpPr>
        <p:spPr>
          <a:xfrm>
            <a:off x="311700" y="1523750"/>
            <a:ext cx="3942300" cy="44331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rgbClr val="000000"/>
              </a:buClr>
              <a:buSzPts val="2800"/>
              <a:buNone/>
            </a:pPr>
            <a:r>
              <a:t/>
            </a:r>
            <a:endParaRPr b="1" sz="2400">
              <a:solidFill>
                <a:srgbClr val="002060"/>
              </a:solidFill>
              <a:latin typeface="Times New Roman"/>
              <a:ea typeface="Times New Roman"/>
              <a:cs typeface="Times New Roman"/>
              <a:sym typeface="Times New Roman"/>
            </a:endParaRPr>
          </a:p>
          <a:p>
            <a:pPr indent="-342900" lvl="0" marL="342900" rtl="0" algn="l">
              <a:lnSpc>
                <a:spcPct val="100000"/>
              </a:lnSpc>
              <a:spcBef>
                <a:spcPts val="1200"/>
              </a:spcBef>
              <a:spcAft>
                <a:spcPts val="0"/>
              </a:spcAft>
              <a:buClr>
                <a:srgbClr val="002060"/>
              </a:buClr>
              <a:buSzPts val="2800"/>
              <a:buFont typeface="Noto Sans Symbols"/>
              <a:buChar char="⮚"/>
            </a:pPr>
            <a:r>
              <a:rPr b="1" lang="en-US" sz="2400">
                <a:solidFill>
                  <a:srgbClr val="002060"/>
                </a:solidFill>
                <a:latin typeface="Times New Roman"/>
                <a:ea typeface="Times New Roman"/>
                <a:cs typeface="Times New Roman"/>
                <a:sym typeface="Times New Roman"/>
              </a:rPr>
              <a:t>Number of subtrees of a node is called its degree</a:t>
            </a:r>
            <a:endParaRPr/>
          </a:p>
          <a:p>
            <a:pPr indent="-342900" lvl="0" marL="342900" rtl="0" algn="l">
              <a:lnSpc>
                <a:spcPct val="100000"/>
              </a:lnSpc>
              <a:spcBef>
                <a:spcPts val="1200"/>
              </a:spcBef>
              <a:spcAft>
                <a:spcPts val="0"/>
              </a:spcAft>
              <a:buClr>
                <a:srgbClr val="002060"/>
              </a:buClr>
              <a:buSzPts val="2800"/>
              <a:buFont typeface="Noto Sans Symbols"/>
              <a:buChar char="⮚"/>
            </a:pPr>
            <a:r>
              <a:rPr b="1" lang="en-US" sz="2400">
                <a:solidFill>
                  <a:srgbClr val="002060"/>
                </a:solidFill>
                <a:latin typeface="Times New Roman"/>
                <a:ea typeface="Times New Roman"/>
                <a:cs typeface="Times New Roman"/>
                <a:sym typeface="Times New Roman"/>
              </a:rPr>
              <a:t>Degree of a tree is the maximum of the degree of the nodes in the tree</a:t>
            </a:r>
            <a:endParaRPr/>
          </a:p>
          <a:p>
            <a:pPr indent="0" lvl="0" marL="0" marR="0" rtl="0" algn="l">
              <a:lnSpc>
                <a:spcPct val="100000"/>
              </a:lnSpc>
              <a:spcBef>
                <a:spcPts val="600"/>
              </a:spcBef>
              <a:spcAft>
                <a:spcPts val="0"/>
              </a:spcAft>
              <a:buClr>
                <a:srgbClr val="000000"/>
              </a:buClr>
              <a:buSzPts val="2400"/>
              <a:buFont typeface="Archivo Narrow"/>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2400"/>
              <a:buFont typeface="Archivo Narrow"/>
              <a:buNone/>
            </a:pPr>
            <a:r>
              <a:rPr lang="en-US" sz="2400">
                <a:solidFill>
                  <a:schemeClr val="dk1"/>
                </a:solidFill>
                <a:latin typeface="Times New Roman"/>
                <a:ea typeface="Times New Roman"/>
                <a:cs typeface="Times New Roman"/>
                <a:sym typeface="Times New Roman"/>
              </a:rPr>
              <a:t>Degree of A---3</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2400"/>
              <a:buFont typeface="Archivo Narrow"/>
              <a:buNone/>
            </a:pPr>
            <a:r>
              <a:rPr lang="en-US" sz="2400">
                <a:solidFill>
                  <a:schemeClr val="dk1"/>
                </a:solidFill>
                <a:latin typeface="Times New Roman"/>
                <a:ea typeface="Times New Roman"/>
                <a:cs typeface="Times New Roman"/>
                <a:sym typeface="Times New Roman"/>
              </a:rPr>
              <a:t>Degree of B---2</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2400"/>
              <a:buFont typeface="Archivo Narrow"/>
              <a:buNone/>
            </a:pPr>
            <a:r>
              <a:rPr lang="en-US" sz="2400">
                <a:solidFill>
                  <a:schemeClr val="dk1"/>
                </a:solidFill>
                <a:latin typeface="Times New Roman"/>
                <a:ea typeface="Times New Roman"/>
                <a:cs typeface="Times New Roman"/>
                <a:sym typeface="Times New Roman"/>
              </a:rPr>
              <a:t>Degree of C---1</a:t>
            </a:r>
            <a:endParaRPr sz="2400">
              <a:solidFill>
                <a:schemeClr val="dk1"/>
              </a:solidFill>
              <a:latin typeface="Times New Roman"/>
              <a:ea typeface="Times New Roman"/>
              <a:cs typeface="Times New Roman"/>
              <a:sym typeface="Times New Roman"/>
            </a:endParaRPr>
          </a:p>
        </p:txBody>
      </p:sp>
      <p:pic>
        <p:nvPicPr>
          <p:cNvPr id="137" name="Google Shape;137;p7"/>
          <p:cNvPicPr preferRelativeResize="0"/>
          <p:nvPr/>
        </p:nvPicPr>
        <p:blipFill rotWithShape="1">
          <a:blip r:embed="rId3">
            <a:alphaModFix/>
          </a:blip>
          <a:srcRect b="0" l="0" r="0" t="0"/>
          <a:stretch/>
        </p:blipFill>
        <p:spPr>
          <a:xfrm>
            <a:off x="4496525" y="1522725"/>
            <a:ext cx="4335775" cy="3973900"/>
          </a:xfrm>
          <a:prstGeom prst="rect">
            <a:avLst/>
          </a:prstGeom>
          <a:noFill/>
          <a:ln>
            <a:noFill/>
          </a:ln>
        </p:spPr>
      </p:pic>
      <p:sp>
        <p:nvSpPr>
          <p:cNvPr id="138" name="Google Shape;138;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TERMINOLOGY…...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DELETION---CASE—2 –NODE with one child</a:t>
            </a:r>
            <a:endParaRPr/>
          </a:p>
        </p:txBody>
      </p:sp>
      <p:sp>
        <p:nvSpPr>
          <p:cNvPr id="649" name="Google Shape;649;p5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pic>
        <p:nvPicPr>
          <p:cNvPr id="650" name="Google Shape;650;p52"/>
          <p:cNvPicPr preferRelativeResize="0"/>
          <p:nvPr/>
        </p:nvPicPr>
        <p:blipFill rotWithShape="1">
          <a:blip r:embed="rId3">
            <a:alphaModFix/>
          </a:blip>
          <a:srcRect b="0" l="0" r="0" t="0"/>
          <a:stretch/>
        </p:blipFill>
        <p:spPr>
          <a:xfrm>
            <a:off x="514350" y="1356875"/>
            <a:ext cx="7993449" cy="4374625"/>
          </a:xfrm>
          <a:prstGeom prst="rect">
            <a:avLst/>
          </a:prstGeom>
          <a:noFill/>
          <a:ln>
            <a:noFill/>
          </a:ln>
        </p:spPr>
      </p:pic>
      <p:sp>
        <p:nvSpPr>
          <p:cNvPr id="651" name="Google Shape;651;p52"/>
          <p:cNvSpPr txBox="1"/>
          <p:nvPr/>
        </p:nvSpPr>
        <p:spPr>
          <a:xfrm>
            <a:off x="6249971" y="3506456"/>
            <a:ext cx="13951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FF00"/>
                </a:highlight>
                <a:latin typeface="Arial"/>
                <a:ea typeface="Arial"/>
                <a:cs typeface="Arial"/>
                <a:sym typeface="Arial"/>
              </a:rPr>
              <a:t>To delete 21</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DELETION---CASE—3 –NODE with 2 children</a:t>
            </a:r>
            <a:endParaRPr/>
          </a:p>
        </p:txBody>
      </p:sp>
      <p:sp>
        <p:nvSpPr>
          <p:cNvPr id="657" name="Google Shape;657;p5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sp>
        <p:nvSpPr>
          <p:cNvPr id="658" name="Google Shape;658;p53"/>
          <p:cNvSpPr txBox="1"/>
          <p:nvPr/>
        </p:nvSpPr>
        <p:spPr>
          <a:xfrm>
            <a:off x="7315200" y="5523792"/>
            <a:ext cx="13951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FF00"/>
                </a:highlight>
                <a:latin typeface="Arial"/>
                <a:ea typeface="Arial"/>
                <a:cs typeface="Arial"/>
                <a:sym typeface="Arial"/>
              </a:rPr>
              <a:t>To delete 2</a:t>
            </a:r>
            <a:endParaRPr b="0" i="0" sz="1400" u="none" cap="none" strike="noStrike">
              <a:solidFill>
                <a:srgbClr val="000000"/>
              </a:solidFill>
              <a:highlight>
                <a:srgbClr val="FFFF00"/>
              </a:highlight>
              <a:latin typeface="Arial"/>
              <a:ea typeface="Arial"/>
              <a:cs typeface="Arial"/>
              <a:sym typeface="Arial"/>
            </a:endParaRPr>
          </a:p>
        </p:txBody>
      </p:sp>
      <p:pic>
        <p:nvPicPr>
          <p:cNvPr id="659" name="Google Shape;659;p53"/>
          <p:cNvPicPr preferRelativeResize="0"/>
          <p:nvPr/>
        </p:nvPicPr>
        <p:blipFill rotWithShape="1">
          <a:blip r:embed="rId3">
            <a:alphaModFix/>
          </a:blip>
          <a:srcRect b="0" l="0" r="0" t="0"/>
          <a:stretch/>
        </p:blipFill>
        <p:spPr>
          <a:xfrm>
            <a:off x="157162" y="1585912"/>
            <a:ext cx="8520600" cy="36861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Height of the Binary search tree</a:t>
            </a:r>
            <a:endParaRPr/>
          </a:p>
        </p:txBody>
      </p:sp>
      <p:sp>
        <p:nvSpPr>
          <p:cNvPr id="665" name="Google Shape;665;p54"/>
          <p:cNvSpPr txBox="1"/>
          <p:nvPr>
            <p:ph idx="1" type="body"/>
          </p:nvPr>
        </p:nvSpPr>
        <p:spPr>
          <a:xfrm>
            <a:off x="311700" y="1200149"/>
            <a:ext cx="8520600" cy="489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maxDepth()</a:t>
            </a:r>
            <a:endParaRPr sz="20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1. If tree is empty then return 0</a:t>
            </a:r>
            <a:endParaRPr sz="20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2. Else</a:t>
            </a:r>
            <a:endParaRPr sz="20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     (a) Get the max depth of left subtree recursively  i.e., </a:t>
            </a:r>
            <a:endParaRPr sz="20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          </a:t>
            </a:r>
            <a:r>
              <a:rPr lang="en-US" sz="2000">
                <a:solidFill>
                  <a:schemeClr val="dk1"/>
                </a:solidFill>
                <a:highlight>
                  <a:srgbClr val="FFFF00"/>
                </a:highlight>
                <a:latin typeface="Consolas"/>
                <a:ea typeface="Consolas"/>
                <a:cs typeface="Consolas"/>
                <a:sym typeface="Consolas"/>
              </a:rPr>
              <a:t>call maxDepth( tree-&gt;left-subtree)</a:t>
            </a:r>
            <a:endParaRPr sz="2000">
              <a:solidFill>
                <a:schemeClr val="dk1"/>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     (b) Get the max depth of right subtree recursively  i.e., </a:t>
            </a:r>
            <a:endParaRPr sz="20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          </a:t>
            </a:r>
            <a:r>
              <a:rPr lang="en-US" sz="2000">
                <a:solidFill>
                  <a:schemeClr val="dk1"/>
                </a:solidFill>
                <a:highlight>
                  <a:srgbClr val="FFFF00"/>
                </a:highlight>
                <a:latin typeface="Consolas"/>
                <a:ea typeface="Consolas"/>
                <a:cs typeface="Consolas"/>
                <a:sym typeface="Consolas"/>
              </a:rPr>
              <a:t>call maxDepth( tree-&gt;right-subtree)</a:t>
            </a:r>
            <a:endParaRPr sz="2000">
              <a:solidFill>
                <a:schemeClr val="dk1"/>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     (c) Get the max of max depths of left and right </a:t>
            </a:r>
            <a:endParaRPr sz="20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          subtrees and add 1 to it for the current node.</a:t>
            </a:r>
            <a:endParaRPr sz="20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latin typeface="Consolas"/>
                <a:ea typeface="Consolas"/>
                <a:cs typeface="Consolas"/>
                <a:sym typeface="Consolas"/>
              </a:rPr>
              <a:t>         </a:t>
            </a:r>
            <a:r>
              <a:rPr lang="en-US" sz="2000">
                <a:solidFill>
                  <a:schemeClr val="dk1"/>
                </a:solidFill>
                <a:highlight>
                  <a:srgbClr val="FFFF00"/>
                </a:highlight>
                <a:latin typeface="Consolas"/>
                <a:ea typeface="Consolas"/>
                <a:cs typeface="Consolas"/>
                <a:sym typeface="Consolas"/>
              </a:rPr>
              <a:t>max_depth = max(max dept of left subtree,</a:t>
            </a:r>
            <a:endParaRPr sz="2000">
              <a:solidFill>
                <a:schemeClr val="dk1"/>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2000">
                <a:solidFill>
                  <a:schemeClr val="dk1"/>
                </a:solidFill>
                <a:highlight>
                  <a:srgbClr val="FFFF00"/>
                </a:highlight>
                <a:latin typeface="Consolas"/>
                <a:ea typeface="Consolas"/>
                <a:cs typeface="Consolas"/>
                <a:sym typeface="Consolas"/>
              </a:rPr>
              <a:t>    max depth of right subtree) + 1</a:t>
            </a:r>
            <a:endParaRPr sz="2000">
              <a:solidFill>
                <a:schemeClr val="dk1"/>
              </a:solidFill>
              <a:highlight>
                <a:srgbClr val="FFFF00"/>
              </a:highlight>
              <a:latin typeface="Consolas"/>
              <a:ea typeface="Consolas"/>
              <a:cs typeface="Consolas"/>
              <a:sym typeface="Consolas"/>
            </a:endParaRPr>
          </a:p>
          <a:p>
            <a:pPr indent="0" lvl="0" marL="190500" marR="190500" rtl="0" algn="l">
              <a:lnSpc>
                <a:spcPct val="115000"/>
              </a:lnSpc>
              <a:spcBef>
                <a:spcPts val="0"/>
              </a:spcBef>
              <a:spcAft>
                <a:spcPts val="0"/>
              </a:spcAft>
              <a:buClr>
                <a:schemeClr val="dk1"/>
              </a:buClr>
              <a:buSzPts val="1100"/>
              <a:buFont typeface="Arial"/>
              <a:buNone/>
            </a:pPr>
            <a:r>
              <a:rPr lang="en-US" sz="2000">
                <a:solidFill>
                  <a:schemeClr val="dk1"/>
                </a:solidFill>
                <a:latin typeface="Consolas"/>
                <a:ea typeface="Consolas"/>
                <a:cs typeface="Consolas"/>
                <a:sym typeface="Consolas"/>
              </a:rPr>
              <a:t>     (d) Return max_depth</a:t>
            </a:r>
            <a:endParaRPr sz="2000">
              <a:solidFill>
                <a:schemeClr val="dk1"/>
              </a:solidFill>
              <a:latin typeface="Consolas"/>
              <a:ea typeface="Consolas"/>
              <a:cs typeface="Consolas"/>
              <a:sym typeface="Consolas"/>
            </a:endParaRPr>
          </a:p>
          <a:p>
            <a:pPr indent="0" lvl="0" marL="0" rtl="0" algn="l">
              <a:lnSpc>
                <a:spcPct val="100000"/>
              </a:lnSpc>
              <a:spcBef>
                <a:spcPts val="800"/>
              </a:spcBef>
              <a:spcAft>
                <a:spcPts val="0"/>
              </a:spcAft>
              <a:buSzPts val="22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Complexity analysis BT</a:t>
            </a:r>
            <a:endParaRPr/>
          </a:p>
        </p:txBody>
      </p:sp>
      <p:sp>
        <p:nvSpPr>
          <p:cNvPr id="671" name="Google Shape;671;p55"/>
          <p:cNvSpPr txBox="1"/>
          <p:nvPr>
            <p:ph idx="1" type="body"/>
          </p:nvPr>
        </p:nvSpPr>
        <p:spPr>
          <a:xfrm>
            <a:off x="311700" y="1356867"/>
            <a:ext cx="5947698"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40424E"/>
              </a:buClr>
              <a:buSzPts val="2200"/>
              <a:buFont typeface="Arial"/>
              <a:buChar char="•"/>
            </a:pPr>
            <a:r>
              <a:rPr b="1" i="0" lang="en-US">
                <a:solidFill>
                  <a:srgbClr val="40424E"/>
                </a:solidFill>
                <a:latin typeface="Arial"/>
                <a:ea typeface="Arial"/>
                <a:cs typeface="Arial"/>
                <a:sym typeface="Arial"/>
              </a:rPr>
              <a:t>Searching:</a:t>
            </a:r>
            <a:r>
              <a:rPr b="0" i="0" lang="en-US">
                <a:solidFill>
                  <a:srgbClr val="40424E"/>
                </a:solidFill>
                <a:latin typeface="Arial"/>
                <a:ea typeface="Arial"/>
                <a:cs typeface="Arial"/>
                <a:sym typeface="Arial"/>
              </a:rPr>
              <a:t> For searching element 2, we have to traverse all elements (assuming we do breadth first traversal). Therefore, searching in binary tree has worst case complexity of O(n).</a:t>
            </a:r>
            <a:endParaRPr/>
          </a:p>
          <a:p>
            <a:pPr indent="-368300" lvl="0" marL="457200" rtl="0" algn="l">
              <a:lnSpc>
                <a:spcPct val="100000"/>
              </a:lnSpc>
              <a:spcBef>
                <a:spcPts val="0"/>
              </a:spcBef>
              <a:spcAft>
                <a:spcPts val="0"/>
              </a:spcAft>
              <a:buClr>
                <a:srgbClr val="40424E"/>
              </a:buClr>
              <a:buSzPts val="2200"/>
              <a:buFont typeface="Arial"/>
              <a:buChar char="•"/>
            </a:pPr>
            <a:r>
              <a:rPr b="1" i="0" lang="en-US">
                <a:solidFill>
                  <a:srgbClr val="40424E"/>
                </a:solidFill>
                <a:latin typeface="Arial"/>
                <a:ea typeface="Arial"/>
                <a:cs typeface="Arial"/>
                <a:sym typeface="Arial"/>
              </a:rPr>
              <a:t>Insertion:</a:t>
            </a:r>
            <a:r>
              <a:rPr b="0" i="0" lang="en-US">
                <a:solidFill>
                  <a:srgbClr val="40424E"/>
                </a:solidFill>
                <a:latin typeface="Arial"/>
                <a:ea typeface="Arial"/>
                <a:cs typeface="Arial"/>
                <a:sym typeface="Arial"/>
              </a:rPr>
              <a:t> For inserting element as left child of 2, we have to traverse all elements. Therefore, insertion in binary tree has worst case complexity of O(n).</a:t>
            </a:r>
            <a:endParaRPr/>
          </a:p>
          <a:p>
            <a:pPr indent="-368300" lvl="0" marL="457200" rtl="0" algn="l">
              <a:lnSpc>
                <a:spcPct val="100000"/>
              </a:lnSpc>
              <a:spcBef>
                <a:spcPts val="0"/>
              </a:spcBef>
              <a:spcAft>
                <a:spcPts val="0"/>
              </a:spcAft>
              <a:buClr>
                <a:srgbClr val="40424E"/>
              </a:buClr>
              <a:buSzPts val="2200"/>
              <a:buFont typeface="Arial"/>
              <a:buChar char="•"/>
            </a:pPr>
            <a:r>
              <a:rPr b="1" i="0" lang="en-US">
                <a:solidFill>
                  <a:srgbClr val="40424E"/>
                </a:solidFill>
                <a:latin typeface="Arial"/>
                <a:ea typeface="Arial"/>
                <a:cs typeface="Arial"/>
                <a:sym typeface="Arial"/>
              </a:rPr>
              <a:t>Deletion:</a:t>
            </a:r>
            <a:r>
              <a:rPr b="0" i="0" lang="en-US">
                <a:solidFill>
                  <a:srgbClr val="40424E"/>
                </a:solidFill>
                <a:latin typeface="Arial"/>
                <a:ea typeface="Arial"/>
                <a:cs typeface="Arial"/>
                <a:sym typeface="Arial"/>
              </a:rPr>
              <a:t> For deletion of element 2, we have to traverse all elements to find 2 (assuming we do breadth first traversal). Therefore, deletion in binary tree has worst case complexity of O(n).</a:t>
            </a:r>
            <a:endParaRPr/>
          </a:p>
        </p:txBody>
      </p:sp>
      <p:pic>
        <p:nvPicPr>
          <p:cNvPr descr="Lightbox" id="672" name="Google Shape;672;p55"/>
          <p:cNvPicPr preferRelativeResize="0"/>
          <p:nvPr/>
        </p:nvPicPr>
        <p:blipFill rotWithShape="1">
          <a:blip r:embed="rId3">
            <a:alphaModFix/>
          </a:blip>
          <a:srcRect b="0" l="0" r="0" t="0"/>
          <a:stretch/>
        </p:blipFill>
        <p:spPr>
          <a:xfrm>
            <a:off x="6592822" y="1409148"/>
            <a:ext cx="2066925" cy="2514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Complexity analysis BST</a:t>
            </a:r>
            <a:endParaRPr/>
          </a:p>
        </p:txBody>
      </p:sp>
      <p:sp>
        <p:nvSpPr>
          <p:cNvPr id="678" name="Google Shape;678;p56"/>
          <p:cNvSpPr txBox="1"/>
          <p:nvPr>
            <p:ph idx="1" type="body"/>
          </p:nvPr>
        </p:nvSpPr>
        <p:spPr>
          <a:xfrm>
            <a:off x="76030" y="1151400"/>
            <a:ext cx="6833818"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40424E"/>
              </a:buClr>
              <a:buSzPts val="2200"/>
              <a:buFont typeface="Arial"/>
              <a:buChar char="•"/>
            </a:pPr>
            <a:r>
              <a:rPr b="1" i="0" lang="en-US">
                <a:solidFill>
                  <a:srgbClr val="40424E"/>
                </a:solidFill>
                <a:latin typeface="Arial"/>
                <a:ea typeface="Arial"/>
                <a:cs typeface="Arial"/>
                <a:sym typeface="Arial"/>
              </a:rPr>
              <a:t>Searching:</a:t>
            </a:r>
            <a:r>
              <a:rPr b="0" i="0" lang="en-US">
                <a:solidFill>
                  <a:srgbClr val="40424E"/>
                </a:solidFill>
                <a:latin typeface="Arial"/>
                <a:ea typeface="Arial"/>
                <a:cs typeface="Arial"/>
                <a:sym typeface="Arial"/>
              </a:rPr>
              <a:t> For searching element 1, we have to traverse all elements (in order 3, 2, 1). Therefore, searching in binary search tree has worst case complexity of O(n). In general, time complexity is O(h) where </a:t>
            </a:r>
            <a:r>
              <a:rPr b="1" i="0" lang="en-US">
                <a:solidFill>
                  <a:srgbClr val="40424E"/>
                </a:solidFill>
                <a:latin typeface="Arial"/>
                <a:ea typeface="Arial"/>
                <a:cs typeface="Arial"/>
                <a:sym typeface="Arial"/>
              </a:rPr>
              <a:t>h</a:t>
            </a:r>
            <a:r>
              <a:rPr b="0" i="0" lang="en-US">
                <a:solidFill>
                  <a:srgbClr val="40424E"/>
                </a:solidFill>
                <a:latin typeface="Arial"/>
                <a:ea typeface="Arial"/>
                <a:cs typeface="Arial"/>
                <a:sym typeface="Arial"/>
              </a:rPr>
              <a:t> is height of BST.</a:t>
            </a:r>
            <a:endParaRPr/>
          </a:p>
          <a:p>
            <a:pPr indent="-368300" lvl="0" marL="457200" rtl="0" algn="l">
              <a:lnSpc>
                <a:spcPct val="100000"/>
              </a:lnSpc>
              <a:spcBef>
                <a:spcPts val="0"/>
              </a:spcBef>
              <a:spcAft>
                <a:spcPts val="0"/>
              </a:spcAft>
              <a:buClr>
                <a:srgbClr val="40424E"/>
              </a:buClr>
              <a:buSzPts val="2200"/>
              <a:buFont typeface="Arial"/>
              <a:buChar char="•"/>
            </a:pPr>
            <a:r>
              <a:rPr b="1" i="0" lang="en-US">
                <a:solidFill>
                  <a:srgbClr val="40424E"/>
                </a:solidFill>
                <a:latin typeface="Arial"/>
                <a:ea typeface="Arial"/>
                <a:cs typeface="Arial"/>
                <a:sym typeface="Arial"/>
              </a:rPr>
              <a:t>Insertion:</a:t>
            </a:r>
            <a:r>
              <a:rPr b="0" i="0" lang="en-US">
                <a:solidFill>
                  <a:srgbClr val="40424E"/>
                </a:solidFill>
                <a:latin typeface="Arial"/>
                <a:ea typeface="Arial"/>
                <a:cs typeface="Arial"/>
                <a:sym typeface="Arial"/>
              </a:rPr>
              <a:t> For inserting element 0, it must be inserted as left child of 1. Therefore, we need to traverse all elements (in order 3, 2, 1) to insert 0 which has worst case complexity of O(n). In general, time complexity is O(h).</a:t>
            </a:r>
            <a:endParaRPr/>
          </a:p>
          <a:p>
            <a:pPr indent="-368300" lvl="0" marL="457200" rtl="0" algn="l">
              <a:lnSpc>
                <a:spcPct val="100000"/>
              </a:lnSpc>
              <a:spcBef>
                <a:spcPts val="0"/>
              </a:spcBef>
              <a:spcAft>
                <a:spcPts val="0"/>
              </a:spcAft>
              <a:buClr>
                <a:srgbClr val="40424E"/>
              </a:buClr>
              <a:buSzPts val="2200"/>
              <a:buFont typeface="Arial"/>
              <a:buChar char="•"/>
            </a:pPr>
            <a:r>
              <a:rPr b="1" i="0" lang="en-US">
                <a:solidFill>
                  <a:srgbClr val="40424E"/>
                </a:solidFill>
                <a:latin typeface="Arial"/>
                <a:ea typeface="Arial"/>
                <a:cs typeface="Arial"/>
                <a:sym typeface="Arial"/>
              </a:rPr>
              <a:t>Deletion:</a:t>
            </a:r>
            <a:r>
              <a:rPr b="0" i="0" lang="en-US">
                <a:solidFill>
                  <a:srgbClr val="40424E"/>
                </a:solidFill>
                <a:latin typeface="Arial"/>
                <a:ea typeface="Arial"/>
                <a:cs typeface="Arial"/>
                <a:sym typeface="Arial"/>
              </a:rPr>
              <a:t> For deletion of element 1, we have to traverse all elements to find 1 (in order 3, 2, 1). Therefore, deletion in binary tree has worst case complexity of O(n). In general, time complexity is O(h).</a:t>
            </a:r>
            <a:endParaRPr/>
          </a:p>
        </p:txBody>
      </p:sp>
      <p:pic>
        <p:nvPicPr>
          <p:cNvPr descr="Lightbox" id="679" name="Google Shape;679;p56"/>
          <p:cNvPicPr preferRelativeResize="0"/>
          <p:nvPr/>
        </p:nvPicPr>
        <p:blipFill rotWithShape="1">
          <a:blip r:embed="rId3">
            <a:alphaModFix/>
          </a:blip>
          <a:srcRect b="0" l="0" r="0" t="0"/>
          <a:stretch/>
        </p:blipFill>
        <p:spPr>
          <a:xfrm>
            <a:off x="6909848" y="2329030"/>
            <a:ext cx="1913025" cy="2438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Complexity ideas------Create and perform traversal in binary search tree</a:t>
            </a:r>
            <a:endParaRPr/>
          </a:p>
        </p:txBody>
      </p:sp>
      <p:sp>
        <p:nvSpPr>
          <p:cNvPr id="685" name="Google Shape;685;p57"/>
          <p:cNvSpPr txBox="1"/>
          <p:nvPr>
            <p:ph idx="1" type="body"/>
          </p:nvPr>
        </p:nvSpPr>
        <p:spPr>
          <a:xfrm>
            <a:off x="311700" y="2914651"/>
            <a:ext cx="8520600" cy="1300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AutoNum type="arabicPeriod"/>
            </a:pPr>
            <a:r>
              <a:rPr lang="en-US"/>
              <a:t>check for the worst case ie. skewed tree if the data is ordered</a:t>
            </a:r>
            <a:endParaRPr/>
          </a:p>
          <a:p>
            <a:pPr indent="-368300" lvl="0" marL="457200" rtl="0" algn="l">
              <a:lnSpc>
                <a:spcPct val="100000"/>
              </a:lnSpc>
              <a:spcBef>
                <a:spcPts val="0"/>
              </a:spcBef>
              <a:spcAft>
                <a:spcPts val="0"/>
              </a:spcAft>
              <a:buClr>
                <a:schemeClr val="dk1"/>
              </a:buClr>
              <a:buSzPts val="2200"/>
              <a:buAutoNum type="arabicPeriod"/>
            </a:pPr>
            <a:r>
              <a:rPr lang="en-US">
                <a:solidFill>
                  <a:schemeClr val="dk1"/>
                </a:solidFill>
              </a:rPr>
              <a:t>compare  binary tree to binary search tree in terms of depth or search</a:t>
            </a:r>
            <a:endParaRPr>
              <a:solidFill>
                <a:schemeClr val="dk1"/>
              </a:solidFill>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idx="1" type="body"/>
          </p:nvPr>
        </p:nvSpPr>
        <p:spPr>
          <a:xfrm>
            <a:off x="523800" y="1261625"/>
            <a:ext cx="4182900" cy="3973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300"/>
              </a:spcBef>
              <a:spcAft>
                <a:spcPts val="0"/>
              </a:spcAft>
              <a:buClr>
                <a:srgbClr val="002060"/>
              </a:buClr>
              <a:buSzPts val="1800"/>
              <a:buChar char="●"/>
            </a:pPr>
            <a:r>
              <a:rPr lang="en-US" sz="1800">
                <a:solidFill>
                  <a:srgbClr val="002060"/>
                </a:solidFill>
                <a:latin typeface="Times New Roman"/>
                <a:ea typeface="Times New Roman"/>
                <a:cs typeface="Times New Roman"/>
                <a:sym typeface="Times New Roman"/>
              </a:rPr>
              <a:t>Nodes with no children are called </a:t>
            </a:r>
            <a:r>
              <a:rPr b="1" lang="en-US" sz="1800">
                <a:solidFill>
                  <a:srgbClr val="002060"/>
                </a:solidFill>
                <a:latin typeface="Times New Roman"/>
                <a:ea typeface="Times New Roman"/>
                <a:cs typeface="Times New Roman"/>
                <a:sym typeface="Times New Roman"/>
              </a:rPr>
              <a:t>leaves</a:t>
            </a:r>
            <a:r>
              <a:rPr lang="en-US" sz="1800">
                <a:solidFill>
                  <a:srgbClr val="002060"/>
                </a:solidFill>
                <a:latin typeface="Times New Roman"/>
                <a:ea typeface="Times New Roman"/>
                <a:cs typeface="Times New Roman"/>
                <a:sym typeface="Times New Roman"/>
              </a:rPr>
              <a:t>, or </a:t>
            </a:r>
            <a:r>
              <a:rPr b="1" lang="en-US" sz="1800">
                <a:solidFill>
                  <a:srgbClr val="002060"/>
                </a:solidFill>
                <a:latin typeface="Times New Roman"/>
                <a:ea typeface="Times New Roman"/>
                <a:cs typeface="Times New Roman"/>
                <a:sym typeface="Times New Roman"/>
              </a:rPr>
              <a:t>external</a:t>
            </a:r>
            <a:r>
              <a:rPr lang="en-US" sz="1800">
                <a:solidFill>
                  <a:srgbClr val="002060"/>
                </a:solidFill>
                <a:latin typeface="Times New Roman"/>
                <a:ea typeface="Times New Roman"/>
                <a:cs typeface="Times New Roman"/>
                <a:sym typeface="Times New Roman"/>
              </a:rPr>
              <a:t> nodes</a:t>
            </a:r>
            <a:endParaRPr sz="1800"/>
          </a:p>
          <a:p>
            <a:pPr indent="-342900" lvl="0" marL="457200" rtl="0" algn="l">
              <a:lnSpc>
                <a:spcPct val="100000"/>
              </a:lnSpc>
              <a:spcBef>
                <a:spcPts val="600"/>
              </a:spcBef>
              <a:spcAft>
                <a:spcPts val="0"/>
              </a:spcAft>
              <a:buClr>
                <a:srgbClr val="002060"/>
              </a:buClr>
              <a:buSzPts val="1800"/>
              <a:buChar char="●"/>
            </a:pPr>
            <a:r>
              <a:rPr lang="en-US" sz="1800">
                <a:solidFill>
                  <a:srgbClr val="002060"/>
                </a:solidFill>
                <a:latin typeface="Times New Roman"/>
                <a:ea typeface="Times New Roman"/>
                <a:cs typeface="Times New Roman"/>
                <a:sym typeface="Times New Roman"/>
              </a:rPr>
              <a:t>Nodes, which are not leaves, are called </a:t>
            </a:r>
            <a:r>
              <a:rPr b="1" lang="en-US" sz="1800">
                <a:solidFill>
                  <a:srgbClr val="002060"/>
                </a:solidFill>
                <a:latin typeface="Times New Roman"/>
                <a:ea typeface="Times New Roman"/>
                <a:cs typeface="Times New Roman"/>
                <a:sym typeface="Times New Roman"/>
              </a:rPr>
              <a:t>internal</a:t>
            </a:r>
            <a:r>
              <a:rPr lang="en-US" sz="1800">
                <a:solidFill>
                  <a:srgbClr val="002060"/>
                </a:solidFill>
                <a:latin typeface="Times New Roman"/>
                <a:ea typeface="Times New Roman"/>
                <a:cs typeface="Times New Roman"/>
                <a:sym typeface="Times New Roman"/>
              </a:rPr>
              <a:t> nodes</a:t>
            </a:r>
            <a:endParaRPr sz="1800"/>
          </a:p>
          <a:p>
            <a:pPr indent="-342900" lvl="0" marL="457200" rtl="0" algn="l">
              <a:lnSpc>
                <a:spcPct val="100000"/>
              </a:lnSpc>
              <a:spcBef>
                <a:spcPts val="600"/>
              </a:spcBef>
              <a:spcAft>
                <a:spcPts val="0"/>
              </a:spcAft>
              <a:buClr>
                <a:srgbClr val="002060"/>
              </a:buClr>
              <a:buSzPts val="1800"/>
              <a:buChar char="●"/>
            </a:pPr>
            <a:r>
              <a:rPr lang="en-US" sz="1800">
                <a:solidFill>
                  <a:srgbClr val="002060"/>
                </a:solidFill>
                <a:latin typeface="Times New Roman"/>
                <a:ea typeface="Times New Roman"/>
                <a:cs typeface="Times New Roman"/>
                <a:sym typeface="Times New Roman"/>
              </a:rPr>
              <a:t>Internal nodes have at least one child.</a:t>
            </a:r>
            <a:endParaRPr sz="1800"/>
          </a:p>
          <a:p>
            <a:pPr indent="-342900" lvl="0" marL="457200" rtl="0" algn="l">
              <a:lnSpc>
                <a:spcPct val="100000"/>
              </a:lnSpc>
              <a:spcBef>
                <a:spcPts val="600"/>
              </a:spcBef>
              <a:spcAft>
                <a:spcPts val="0"/>
              </a:spcAft>
              <a:buClr>
                <a:srgbClr val="002060"/>
              </a:buClr>
              <a:buSzPts val="1800"/>
              <a:buChar char="●"/>
            </a:pPr>
            <a:r>
              <a:rPr lang="en-US" sz="1800">
                <a:solidFill>
                  <a:srgbClr val="002060"/>
                </a:solidFill>
                <a:latin typeface="Times New Roman"/>
                <a:ea typeface="Times New Roman"/>
                <a:cs typeface="Times New Roman"/>
                <a:sym typeface="Times New Roman"/>
              </a:rPr>
              <a:t>Nodes with the same parent are called </a:t>
            </a:r>
            <a:r>
              <a:rPr b="1" lang="en-US" sz="1800">
                <a:solidFill>
                  <a:srgbClr val="002060"/>
                </a:solidFill>
                <a:latin typeface="Times New Roman"/>
                <a:ea typeface="Times New Roman"/>
                <a:cs typeface="Times New Roman"/>
                <a:sym typeface="Times New Roman"/>
              </a:rPr>
              <a:t>siblings</a:t>
            </a:r>
            <a:r>
              <a:rPr lang="en-US" sz="1800">
                <a:solidFill>
                  <a:srgbClr val="002060"/>
                </a:solidFill>
                <a:latin typeface="Times New Roman"/>
                <a:ea typeface="Times New Roman"/>
                <a:cs typeface="Times New Roman"/>
                <a:sym typeface="Times New Roman"/>
              </a:rPr>
              <a:t>.</a:t>
            </a:r>
            <a:endParaRPr sz="1800"/>
          </a:p>
          <a:p>
            <a:pPr indent="0" lvl="0" marL="88900" rtl="0" algn="l">
              <a:lnSpc>
                <a:spcPct val="100000"/>
              </a:lnSpc>
              <a:spcBef>
                <a:spcPts val="600"/>
              </a:spcBef>
              <a:spcAft>
                <a:spcPts val="0"/>
              </a:spcAft>
              <a:buClr>
                <a:srgbClr val="000000"/>
              </a:buClr>
              <a:buSzPts val="2200"/>
              <a:buNone/>
            </a:pPr>
            <a:r>
              <a:t/>
            </a:r>
            <a:endParaRPr sz="1800"/>
          </a:p>
          <a:p>
            <a:pPr indent="0" lvl="0" marL="88900" rtl="0" algn="l">
              <a:lnSpc>
                <a:spcPct val="100000"/>
              </a:lnSpc>
              <a:spcBef>
                <a:spcPts val="600"/>
              </a:spcBef>
              <a:spcAft>
                <a:spcPts val="0"/>
              </a:spcAft>
              <a:buClr>
                <a:srgbClr val="000000"/>
              </a:buClr>
              <a:buSzPts val="2200"/>
              <a:buNone/>
            </a:pPr>
            <a:r>
              <a:rPr lang="en-US" sz="1800"/>
              <a:t>B,C,D are siblings</a:t>
            </a:r>
            <a:endParaRPr sz="1800"/>
          </a:p>
          <a:p>
            <a:pPr indent="0" lvl="0" marL="88900" rtl="0" algn="l">
              <a:lnSpc>
                <a:spcPct val="100000"/>
              </a:lnSpc>
              <a:spcBef>
                <a:spcPts val="600"/>
              </a:spcBef>
              <a:spcAft>
                <a:spcPts val="300"/>
              </a:spcAft>
              <a:buClr>
                <a:srgbClr val="000000"/>
              </a:buClr>
              <a:buSzPts val="2200"/>
              <a:buNone/>
            </a:pPr>
            <a:r>
              <a:t/>
            </a:r>
            <a:endParaRPr sz="2000"/>
          </a:p>
        </p:txBody>
      </p:sp>
      <p:sp>
        <p:nvSpPr>
          <p:cNvPr id="144" name="Google Shape;144;p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TERMINOLOGY…...</a:t>
            </a:r>
            <a:endParaRPr/>
          </a:p>
        </p:txBody>
      </p:sp>
      <p:pic>
        <p:nvPicPr>
          <p:cNvPr id="145" name="Google Shape;145;p8"/>
          <p:cNvPicPr preferRelativeResize="0"/>
          <p:nvPr/>
        </p:nvPicPr>
        <p:blipFill rotWithShape="1">
          <a:blip r:embed="rId3">
            <a:alphaModFix/>
          </a:blip>
          <a:srcRect b="0" l="0" r="0" t="0"/>
          <a:stretch/>
        </p:blipFill>
        <p:spPr>
          <a:xfrm>
            <a:off x="4685575" y="754625"/>
            <a:ext cx="4335775" cy="397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idx="1" type="body"/>
          </p:nvPr>
        </p:nvSpPr>
        <p:spPr>
          <a:xfrm>
            <a:off x="247700" y="1261625"/>
            <a:ext cx="4572300" cy="36717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SzPts val="2200"/>
              <a:buChar char="●"/>
            </a:pPr>
            <a:r>
              <a:rPr b="1" lang="en-US">
                <a:solidFill>
                  <a:srgbClr val="002060"/>
                </a:solidFill>
                <a:latin typeface="Times New Roman"/>
                <a:ea typeface="Times New Roman"/>
                <a:cs typeface="Times New Roman"/>
                <a:sym typeface="Times New Roman"/>
              </a:rPr>
              <a:t>Level</a:t>
            </a:r>
            <a:r>
              <a:rPr lang="en-US">
                <a:solidFill>
                  <a:srgbClr val="002060"/>
                </a:solidFill>
                <a:latin typeface="Times New Roman"/>
                <a:ea typeface="Times New Roman"/>
                <a:cs typeface="Times New Roman"/>
                <a:sym typeface="Times New Roman"/>
              </a:rPr>
              <a:t> of a node:</a:t>
            </a:r>
            <a:r>
              <a:rPr lang="en-US"/>
              <a:t> </a:t>
            </a:r>
            <a:r>
              <a:rPr lang="en-US">
                <a:solidFill>
                  <a:srgbClr val="002060"/>
                </a:solidFill>
                <a:latin typeface="Times New Roman"/>
                <a:ea typeface="Times New Roman"/>
                <a:cs typeface="Times New Roman"/>
                <a:sym typeface="Times New Roman"/>
              </a:rPr>
              <a:t>A measure of its distance from the root:</a:t>
            </a:r>
            <a:endParaRPr>
              <a:solidFill>
                <a:srgbClr val="002060"/>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002060"/>
              </a:buClr>
              <a:buSzPts val="2200"/>
              <a:buFont typeface="Times New Roman"/>
              <a:buChar char="●"/>
            </a:pPr>
            <a:r>
              <a:rPr lang="en-US">
                <a:solidFill>
                  <a:srgbClr val="002060"/>
                </a:solidFill>
                <a:latin typeface="Times New Roman"/>
                <a:ea typeface="Times New Roman"/>
                <a:cs typeface="Times New Roman"/>
                <a:sym typeface="Times New Roman"/>
              </a:rPr>
              <a:t>Level of the root = 1</a:t>
            </a:r>
            <a:endParaRPr>
              <a:solidFill>
                <a:srgbClr val="002060"/>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002060"/>
              </a:buClr>
              <a:buSzPts val="2200"/>
              <a:buFont typeface="Times New Roman"/>
              <a:buChar char="●"/>
            </a:pPr>
            <a:r>
              <a:rPr lang="en-US">
                <a:solidFill>
                  <a:srgbClr val="002060"/>
                </a:solidFill>
                <a:latin typeface="Times New Roman"/>
                <a:ea typeface="Times New Roman"/>
                <a:cs typeface="Times New Roman"/>
                <a:sym typeface="Times New Roman"/>
              </a:rPr>
              <a:t>The </a:t>
            </a:r>
            <a:r>
              <a:rPr b="1" lang="en-US">
                <a:solidFill>
                  <a:srgbClr val="002060"/>
                </a:solidFill>
                <a:latin typeface="Times New Roman"/>
                <a:ea typeface="Times New Roman"/>
                <a:cs typeface="Times New Roman"/>
                <a:sym typeface="Times New Roman"/>
              </a:rPr>
              <a:t>depth</a:t>
            </a:r>
            <a:r>
              <a:rPr lang="en-US">
                <a:solidFill>
                  <a:srgbClr val="002060"/>
                </a:solidFill>
                <a:latin typeface="Times New Roman"/>
                <a:ea typeface="Times New Roman"/>
                <a:cs typeface="Times New Roman"/>
                <a:sym typeface="Times New Roman"/>
              </a:rPr>
              <a:t> of a tree is the number of nodes from the root down to the </a:t>
            </a:r>
            <a:r>
              <a:rPr b="1" lang="en-US">
                <a:solidFill>
                  <a:srgbClr val="002060"/>
                </a:solidFill>
                <a:latin typeface="Times New Roman"/>
                <a:ea typeface="Times New Roman"/>
                <a:cs typeface="Times New Roman"/>
                <a:sym typeface="Times New Roman"/>
              </a:rPr>
              <a:t>farthest</a:t>
            </a:r>
            <a:r>
              <a:rPr lang="en-US">
                <a:solidFill>
                  <a:srgbClr val="002060"/>
                </a:solidFill>
                <a:latin typeface="Times New Roman"/>
                <a:ea typeface="Times New Roman"/>
                <a:cs typeface="Times New Roman"/>
                <a:sym typeface="Times New Roman"/>
              </a:rPr>
              <a:t> leaf node.</a:t>
            </a:r>
            <a:endParaRPr sz="2100"/>
          </a:p>
        </p:txBody>
      </p:sp>
      <p:sp>
        <p:nvSpPr>
          <p:cNvPr id="151" name="Google Shape;151;p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TERMINOLOGY…...</a:t>
            </a:r>
            <a:endParaRPr/>
          </a:p>
        </p:txBody>
      </p:sp>
      <p:pic>
        <p:nvPicPr>
          <p:cNvPr id="152" name="Google Shape;152;p9"/>
          <p:cNvPicPr preferRelativeResize="0"/>
          <p:nvPr/>
        </p:nvPicPr>
        <p:blipFill rotWithShape="1">
          <a:blip r:embed="rId3">
            <a:alphaModFix/>
          </a:blip>
          <a:srcRect b="0" l="0" r="0" t="0"/>
          <a:stretch/>
        </p:blipFill>
        <p:spPr>
          <a:xfrm>
            <a:off x="4820000" y="1356875"/>
            <a:ext cx="4335775" cy="397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idx="1" type="body"/>
          </p:nvPr>
        </p:nvSpPr>
        <p:spPr>
          <a:xfrm>
            <a:off x="311700" y="1536625"/>
            <a:ext cx="4314300" cy="23613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800"/>
              </a:spcBef>
              <a:spcAft>
                <a:spcPts val="0"/>
              </a:spcAft>
              <a:buClr>
                <a:srgbClr val="002060"/>
              </a:buClr>
              <a:buSzPts val="2600"/>
              <a:buChar char="●"/>
            </a:pPr>
            <a:r>
              <a:rPr lang="en-US" sz="2600">
                <a:solidFill>
                  <a:schemeClr val="dk1"/>
                </a:solidFill>
                <a:highlight>
                  <a:srgbClr val="FFFFFF"/>
                </a:highlight>
                <a:latin typeface="Times New Roman"/>
                <a:ea typeface="Times New Roman"/>
                <a:cs typeface="Times New Roman"/>
                <a:sym typeface="Times New Roman"/>
              </a:rPr>
              <a:t>Path refers to the sequence of nodes along the edges of a tree.</a:t>
            </a:r>
            <a:endParaRPr sz="2600">
              <a:solidFill>
                <a:srgbClr val="002060"/>
              </a:solidFill>
              <a:latin typeface="Times New Roman"/>
              <a:ea typeface="Times New Roman"/>
              <a:cs typeface="Times New Roman"/>
              <a:sym typeface="Times New Roman"/>
            </a:endParaRPr>
          </a:p>
          <a:p>
            <a:pPr indent="-393700" lvl="0" marL="457200" rtl="0" algn="l">
              <a:lnSpc>
                <a:spcPct val="100000"/>
              </a:lnSpc>
              <a:spcBef>
                <a:spcPts val="180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The length of the path from a node to itself is 0.</a:t>
            </a:r>
            <a:endParaRPr sz="2600">
              <a:latin typeface="Times New Roman"/>
              <a:ea typeface="Times New Roman"/>
              <a:cs typeface="Times New Roman"/>
              <a:sym typeface="Times New Roman"/>
            </a:endParaRPr>
          </a:p>
          <a:p>
            <a:pPr indent="-393700" lvl="0" marL="457200" rtl="0" algn="l">
              <a:lnSpc>
                <a:spcPct val="100000"/>
              </a:lnSpc>
              <a:spcBef>
                <a:spcPts val="1800"/>
              </a:spcBef>
              <a:spcAft>
                <a:spcPts val="0"/>
              </a:spcAft>
              <a:buClr>
                <a:srgbClr val="002060"/>
              </a:buClr>
              <a:buSzPts val="2600"/>
              <a:buFont typeface="Times New Roman"/>
              <a:buChar char="●"/>
            </a:pPr>
            <a:r>
              <a:rPr lang="en-US" sz="2600">
                <a:solidFill>
                  <a:srgbClr val="002060"/>
                </a:solidFill>
                <a:latin typeface="Times New Roman"/>
                <a:ea typeface="Times New Roman"/>
                <a:cs typeface="Times New Roman"/>
                <a:sym typeface="Times New Roman"/>
              </a:rPr>
              <a:t>There is exactly one path from the root to each node.</a:t>
            </a:r>
            <a:endParaRPr sz="2600">
              <a:latin typeface="Times New Roman"/>
              <a:ea typeface="Times New Roman"/>
              <a:cs typeface="Times New Roman"/>
              <a:sym typeface="Times New Roman"/>
            </a:endParaRPr>
          </a:p>
          <a:p>
            <a:pPr indent="0" lvl="0" marL="88900" rtl="0" algn="l">
              <a:lnSpc>
                <a:spcPct val="100000"/>
              </a:lnSpc>
              <a:spcBef>
                <a:spcPts val="1800"/>
              </a:spcBef>
              <a:spcAft>
                <a:spcPts val="1200"/>
              </a:spcAft>
              <a:buClr>
                <a:srgbClr val="000000"/>
              </a:buClr>
              <a:buSzPts val="2200"/>
              <a:buNone/>
            </a:pPr>
            <a:r>
              <a:t/>
            </a:r>
            <a:endParaRPr>
              <a:solidFill>
                <a:srgbClr val="002060"/>
              </a:solidFill>
              <a:latin typeface="Times New Roman"/>
              <a:ea typeface="Times New Roman"/>
              <a:cs typeface="Times New Roman"/>
              <a:sym typeface="Times New Roman"/>
            </a:endParaRPr>
          </a:p>
        </p:txBody>
      </p:sp>
      <p:sp>
        <p:nvSpPr>
          <p:cNvPr id="158" name="Google Shape;158;p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TERMINOLOGY…...</a:t>
            </a:r>
            <a:endParaRPr/>
          </a:p>
        </p:txBody>
      </p:sp>
      <p:pic>
        <p:nvPicPr>
          <p:cNvPr id="159" name="Google Shape;159;p10"/>
          <p:cNvPicPr preferRelativeResize="0"/>
          <p:nvPr/>
        </p:nvPicPr>
        <p:blipFill rotWithShape="1">
          <a:blip r:embed="rId3">
            <a:alphaModFix/>
          </a:blip>
          <a:srcRect b="0" l="0" r="0" t="0"/>
          <a:stretch/>
        </p:blipFill>
        <p:spPr>
          <a:xfrm>
            <a:off x="5159675" y="1822875"/>
            <a:ext cx="3984325" cy="397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idx="1" type="body"/>
          </p:nvPr>
        </p:nvSpPr>
        <p:spPr>
          <a:xfrm>
            <a:off x="311700" y="1536625"/>
            <a:ext cx="7888800" cy="23613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800"/>
              </a:spcBef>
              <a:spcAft>
                <a:spcPts val="0"/>
              </a:spcAft>
              <a:buClr>
                <a:srgbClr val="002060"/>
              </a:buClr>
              <a:buSzPts val="2600"/>
              <a:buChar char="●"/>
            </a:pPr>
            <a:r>
              <a:rPr lang="en-US" sz="2600">
                <a:solidFill>
                  <a:schemeClr val="dk1"/>
                </a:solidFill>
                <a:highlight>
                  <a:srgbClr val="FFFFFF"/>
                </a:highlight>
                <a:latin typeface="Times New Roman"/>
                <a:ea typeface="Times New Roman"/>
                <a:cs typeface="Times New Roman"/>
                <a:sym typeface="Times New Roman"/>
              </a:rPr>
              <a:t>KEY is the value of the node</a:t>
            </a:r>
            <a:endParaRPr sz="2600">
              <a:latin typeface="Times New Roman"/>
              <a:ea typeface="Times New Roman"/>
              <a:cs typeface="Times New Roman"/>
              <a:sym typeface="Times New Roman"/>
            </a:endParaRPr>
          </a:p>
          <a:p>
            <a:pPr indent="-393700" lvl="0" marL="457200" rtl="0" algn="l">
              <a:lnSpc>
                <a:spcPct val="100000"/>
              </a:lnSpc>
              <a:spcBef>
                <a:spcPts val="1800"/>
              </a:spcBef>
              <a:spcAft>
                <a:spcPts val="0"/>
              </a:spcAft>
              <a:buSzPts val="2600"/>
              <a:buFont typeface="Times New Roman"/>
              <a:buChar char="●"/>
            </a:pPr>
            <a:r>
              <a:rPr lang="en-US" sz="2600">
                <a:latin typeface="Times New Roman"/>
                <a:ea typeface="Times New Roman"/>
                <a:cs typeface="Times New Roman"/>
                <a:sym typeface="Times New Roman"/>
              </a:rPr>
              <a:t>Traversal is the different way of visiting the nodes in the tree only once</a:t>
            </a:r>
            <a:endParaRPr sz="2600">
              <a:latin typeface="Times New Roman"/>
              <a:ea typeface="Times New Roman"/>
              <a:cs typeface="Times New Roman"/>
              <a:sym typeface="Times New Roman"/>
            </a:endParaRPr>
          </a:p>
        </p:txBody>
      </p:sp>
      <p:sp>
        <p:nvSpPr>
          <p:cNvPr id="165" name="Google Shape;165;p1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TERMINOLOGY…...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