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4"/>
  </p:sldMasterIdLst>
  <p:notesMasterIdLst>
    <p:notesMasterId r:id="rId27"/>
  </p:notesMasterIdLst>
  <p:sldIdLst>
    <p:sldId id="365" r:id="rId5"/>
    <p:sldId id="366" r:id="rId6"/>
    <p:sldId id="367" r:id="rId7"/>
    <p:sldId id="368" r:id="rId8"/>
    <p:sldId id="369"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82" r:id="rId22"/>
    <p:sldId id="383" r:id="rId23"/>
    <p:sldId id="384" r:id="rId24"/>
    <p:sldId id="385" r:id="rId25"/>
    <p:sldId id="386" r:id="rId26"/>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Georgia" panose="02040502050405020303" pitchFamily="18"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68CCC7-304C-424B-BBEC-F2F61B819E4C}" v="3" dt="2024-01-04T06:44:35.187"/>
  </p1510:revLst>
</p1510:revInfo>
</file>

<file path=ppt/tableStyles.xml><?xml version="1.0" encoding="utf-8"?>
<a:tblStyleLst xmlns:a="http://schemas.openxmlformats.org/drawingml/2006/main" def="{281749F5-FAFA-47A3-AD27-C085F8079AFE}">
  <a:tblStyle styleId="{281749F5-FAFA-47A3-AD27-C085F8079AFE}"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1E8"/>
          </a:solidFill>
        </a:fill>
      </a:tcStyle>
    </a:wholeTbl>
    <a:band1H>
      <a:tcTxStyle b="off" i="off"/>
      <a:tcStyle>
        <a:tcBdr/>
        <a:fill>
          <a:solidFill>
            <a:srgbClr val="FFE2CD"/>
          </a:solidFill>
        </a:fill>
      </a:tcStyle>
    </a:band1H>
    <a:band2H>
      <a:tcTxStyle b="off" i="off"/>
      <a:tcStyle>
        <a:tcBdr/>
      </a:tcStyle>
    </a:band2H>
    <a:band1V>
      <a:tcTxStyle b="off" i="off"/>
      <a:tcStyle>
        <a:tcBdr/>
        <a:fill>
          <a:solidFill>
            <a:srgbClr val="FFE2CD"/>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5B7FF835-3C12-4141-8B79-4725647B7679}"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B6362284-F3A1-47C8-B46C-A4E2A3134A44}"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4F3B4421-7A44-4F5E-A0A4-327774BE7EAA}" styleName="Table_3">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7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1pPr>
            <a:lvl2pPr marL="914400" marR="0" lvl="1"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2pPr>
            <a:lvl3pPr marL="1371600" marR="0" lvl="2"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3pPr>
            <a:lvl4pPr marL="1828800" marR="0" lvl="3"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4pPr>
            <a:lvl5pPr marL="2286000" marR="0" lvl="4"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5pPr>
            <a:lvl6pPr marL="2743200" marR="0" lvl="5"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6pPr>
            <a:lvl7pPr marL="3200400" marR="0" lvl="6"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7pPr>
            <a:lvl8pPr marL="3657600" marR="0" lvl="7"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8pPr>
            <a:lvl9pPr marL="4114800" marR="0" lvl="8" indent="-317500" algn="l" rtl="0">
              <a:lnSpc>
                <a:spcPct val="100000"/>
              </a:lnSpc>
              <a:spcBef>
                <a:spcPts val="0"/>
              </a:spcBef>
              <a:spcAft>
                <a:spcPts val="0"/>
              </a:spcAft>
              <a:buClr>
                <a:schemeClr val="dk1"/>
              </a:buClr>
              <a:buSzPts val="14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p11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3" name="Google Shape;1283;p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p11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0" name="Google Shape;1340;p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3"/>
        <p:cNvGrpSpPr/>
        <p:nvPr/>
      </p:nvGrpSpPr>
      <p:grpSpPr>
        <a:xfrm>
          <a:off x="0" y="0"/>
          <a:ext cx="0" cy="0"/>
          <a:chOff x="0" y="0"/>
          <a:chExt cx="0" cy="0"/>
        </a:xfrm>
      </p:grpSpPr>
      <p:sp>
        <p:nvSpPr>
          <p:cNvPr id="1344" name="Google Shape;1344;p12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5" name="Google Shape;1345;p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p12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0" name="Google Shape;1350;p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p12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5" name="Google Shape;1355;p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p12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0" name="Google Shape;1360;p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p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6" name="Google Shape;1366;p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
        <p:cNvGrpSpPr/>
        <p:nvPr/>
      </p:nvGrpSpPr>
      <p:grpSpPr>
        <a:xfrm>
          <a:off x="0" y="0"/>
          <a:ext cx="0" cy="0"/>
          <a:chOff x="0" y="0"/>
          <a:chExt cx="0" cy="0"/>
        </a:xfrm>
      </p:grpSpPr>
      <p:sp>
        <p:nvSpPr>
          <p:cNvPr id="1380" name="Google Shape;1380;p12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1" name="Google Shape;1381;p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p12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7" name="Google Shape;1387;p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1"/>
        <p:cNvGrpSpPr/>
        <p:nvPr/>
      </p:nvGrpSpPr>
      <p:grpSpPr>
        <a:xfrm>
          <a:off x="0" y="0"/>
          <a:ext cx="0" cy="0"/>
          <a:chOff x="0" y="0"/>
          <a:chExt cx="0" cy="0"/>
        </a:xfrm>
      </p:grpSpPr>
      <p:sp>
        <p:nvSpPr>
          <p:cNvPr id="1392" name="Google Shape;1392;p12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3" name="Google Shape;1393;p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p12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8" name="Google Shape;1398;p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p11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9" name="Google Shape;1289;p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p12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3" name="Google Shape;1403;p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p13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8" name="Google Shape;1408;p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p13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4" name="Google Shape;1414;p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p11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5" name="Google Shape;1295;p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p11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3" name="Google Shape;1303;p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p11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9" name="Google Shape;1309;p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p11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4" name="Google Shape;1314;p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p11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0" name="Google Shape;1320;p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p11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7" name="Google Shape;1327;p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p11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3" name="Google Shape;1333;p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2"/>
        <p:cNvGrpSpPr/>
        <p:nvPr/>
      </p:nvGrpSpPr>
      <p:grpSpPr>
        <a:xfrm>
          <a:off x="0" y="0"/>
          <a:ext cx="0" cy="0"/>
          <a:chOff x="0" y="0"/>
          <a:chExt cx="0" cy="0"/>
        </a:xfrm>
      </p:grpSpPr>
      <p:sp>
        <p:nvSpPr>
          <p:cNvPr id="203" name="Google Shape;203;p2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4" name="Google Shape;204;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5" name="Google Shape;205;p2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2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2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9"/>
        <p:cNvGrpSpPr/>
        <p:nvPr/>
      </p:nvGrpSpPr>
      <p:grpSpPr>
        <a:xfrm>
          <a:off x="0" y="0"/>
          <a:ext cx="0" cy="0"/>
          <a:chOff x="0" y="0"/>
          <a:chExt cx="0" cy="0"/>
        </a:xfrm>
      </p:grpSpPr>
      <p:sp>
        <p:nvSpPr>
          <p:cNvPr id="260" name="Google Shape;260;p3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37"/>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2" name="Google Shape;262;p3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3" name="Google Shape;263;p3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4" name="Google Shape;264;p3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65"/>
        <p:cNvGrpSpPr/>
        <p:nvPr/>
      </p:nvGrpSpPr>
      <p:grpSpPr>
        <a:xfrm>
          <a:off x="0" y="0"/>
          <a:ext cx="0" cy="0"/>
          <a:chOff x="0" y="0"/>
          <a:chExt cx="0" cy="0"/>
        </a:xfrm>
      </p:grpSpPr>
      <p:sp>
        <p:nvSpPr>
          <p:cNvPr id="266" name="Google Shape;266;p38"/>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7" name="Google Shape;267;p38"/>
          <p:cNvSpPr txBox="1">
            <a:spLocks noGrp="1"/>
          </p:cNvSpPr>
          <p:nvPr>
            <p:ph type="body" idx="1"/>
          </p:nvPr>
        </p:nvSpPr>
        <p:spPr>
          <a:xfrm rot="5400000">
            <a:off x="623094" y="370682"/>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8" name="Google Shape;268;p3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3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0" name="Google Shape;270;p3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8"/>
        <p:cNvGrpSpPr/>
        <p:nvPr/>
      </p:nvGrpSpPr>
      <p:grpSpPr>
        <a:xfrm>
          <a:off x="0" y="0"/>
          <a:ext cx="0" cy="0"/>
          <a:chOff x="0" y="0"/>
          <a:chExt cx="0" cy="0"/>
        </a:xfrm>
      </p:grpSpPr>
      <p:sp>
        <p:nvSpPr>
          <p:cNvPr id="209" name="Google Shape;209;p29"/>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p29"/>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1" name="Google Shape;211;p2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2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2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6" name="Google Shape;216;p30"/>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17" name="Google Shape;217;p3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3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3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0"/>
        <p:cNvGrpSpPr/>
        <p:nvPr/>
      </p:nvGrpSpPr>
      <p:grpSpPr>
        <a:xfrm>
          <a:off x="0" y="0"/>
          <a:ext cx="0" cy="0"/>
          <a:chOff x="0" y="0"/>
          <a:chExt cx="0" cy="0"/>
        </a:xfrm>
      </p:grpSpPr>
      <p:sp>
        <p:nvSpPr>
          <p:cNvPr id="221" name="Google Shape;221;p3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3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3" name="Google Shape;223;p3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4" name="Google Shape;224;p3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3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3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629841"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9" name="Google Shape;229;p32"/>
          <p:cNvSpPr txBox="1">
            <a:spLocks noGrp="1"/>
          </p:cNvSpPr>
          <p:nvPr>
            <p:ph type="body" idx="1"/>
          </p:nvPr>
        </p:nvSpPr>
        <p:spPr>
          <a:xfrm>
            <a:off x="629841"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30" name="Google Shape;230;p32"/>
          <p:cNvSpPr txBox="1">
            <a:spLocks noGrp="1"/>
          </p:cNvSpPr>
          <p:nvPr>
            <p:ph type="body" idx="2"/>
          </p:nvPr>
        </p:nvSpPr>
        <p:spPr>
          <a:xfrm>
            <a:off x="629841"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1" name="Google Shape;231;p3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32" name="Google Shape;232;p3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3" name="Google Shape;233;p3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3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5" name="Google Shape;235;p3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6"/>
        <p:cNvGrpSpPr/>
        <p:nvPr/>
      </p:nvGrpSpPr>
      <p:grpSpPr>
        <a:xfrm>
          <a:off x="0" y="0"/>
          <a:ext cx="0" cy="0"/>
          <a:chOff x="0" y="0"/>
          <a:chExt cx="0" cy="0"/>
        </a:xfrm>
      </p:grpSpPr>
      <p:sp>
        <p:nvSpPr>
          <p:cNvPr id="237" name="Google Shape;237;p33"/>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p3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9" name="Google Shape;239;p3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3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1"/>
        <p:cNvGrpSpPr/>
        <p:nvPr/>
      </p:nvGrpSpPr>
      <p:grpSpPr>
        <a:xfrm>
          <a:off x="0" y="0"/>
          <a:ext cx="0" cy="0"/>
          <a:chOff x="0" y="0"/>
          <a:chExt cx="0" cy="0"/>
        </a:xfrm>
      </p:grpSpPr>
      <p:sp>
        <p:nvSpPr>
          <p:cNvPr id="242" name="Google Shape;242;p3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3" name="Google Shape;243;p3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3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35"/>
          <p:cNvSpPr txBox="1">
            <a:spLocks noGrp="1"/>
          </p:cNvSpPr>
          <p:nvPr>
            <p:ph type="body" idx="1"/>
          </p:nvPr>
        </p:nvSpPr>
        <p:spPr>
          <a:xfrm>
            <a:off x="3887391"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8" name="Google Shape;248;p35"/>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49" name="Google Shape;249;p3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3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1" name="Google Shape;251;p3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52"/>
        <p:cNvGrpSpPr/>
        <p:nvPr/>
      </p:nvGrpSpPr>
      <p:grpSpPr>
        <a:xfrm>
          <a:off x="0" y="0"/>
          <a:ext cx="0" cy="0"/>
          <a:chOff x="0" y="0"/>
          <a:chExt cx="0" cy="0"/>
        </a:xfrm>
      </p:grpSpPr>
      <p:sp>
        <p:nvSpPr>
          <p:cNvPr id="253" name="Google Shape;253;p3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4" name="Google Shape;254;p36"/>
          <p:cNvSpPr>
            <a:spLocks noGrp="1"/>
          </p:cNvSpPr>
          <p:nvPr>
            <p:ph type="pic" idx="2"/>
          </p:nvPr>
        </p:nvSpPr>
        <p:spPr>
          <a:xfrm>
            <a:off x="3887391" y="987425"/>
            <a:ext cx="4629150" cy="4873625"/>
          </a:xfrm>
          <a:prstGeom prst="rect">
            <a:avLst/>
          </a:prstGeom>
          <a:noFill/>
          <a:ln>
            <a:noFill/>
          </a:ln>
        </p:spPr>
      </p:sp>
      <p:sp>
        <p:nvSpPr>
          <p:cNvPr id="255" name="Google Shape;255;p3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6" name="Google Shape;256;p3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7" name="Google Shape;257;p3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8" name="Google Shape;258;p3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2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8" name="Google Shape;198;p2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9" name="Google Shape;199;p2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0" name="Google Shape;200;p2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1" name="Google Shape;201;p2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4"/>
        <p:cNvGrpSpPr/>
        <p:nvPr/>
      </p:nvGrpSpPr>
      <p:grpSpPr>
        <a:xfrm>
          <a:off x="0" y="0"/>
          <a:ext cx="0" cy="0"/>
          <a:chOff x="0" y="0"/>
          <a:chExt cx="0" cy="0"/>
        </a:xfrm>
      </p:grpSpPr>
      <p:sp>
        <p:nvSpPr>
          <p:cNvPr id="1285" name="Google Shape;1285;p14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UNIT 5---Construction of trees</a:t>
            </a:r>
            <a:endParaRPr/>
          </a:p>
        </p:txBody>
      </p:sp>
      <p:sp>
        <p:nvSpPr>
          <p:cNvPr id="1286" name="Google Shape;1286;p14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115000"/>
              </a:lnSpc>
              <a:spcBef>
                <a:spcPts val="1800"/>
              </a:spcBef>
              <a:spcAft>
                <a:spcPts val="0"/>
              </a:spcAft>
              <a:buSzPts val="1800"/>
              <a:buAutoNum type="arabicPeriod"/>
            </a:pPr>
            <a:r>
              <a:rPr lang="en-US" sz="1700" b="1">
                <a:latin typeface="Arial"/>
                <a:ea typeface="Arial"/>
                <a:cs typeface="Arial"/>
                <a:sym typeface="Arial"/>
              </a:rPr>
              <a:t>Construct a tree for the given Inorder and Preorder traversals</a:t>
            </a:r>
            <a:endParaRPr sz="1700" b="1">
              <a:latin typeface="Arial"/>
              <a:ea typeface="Arial"/>
              <a:cs typeface="Arial"/>
              <a:sym typeface="Arial"/>
            </a:endParaRPr>
          </a:p>
          <a:p>
            <a:pPr marL="457200" lvl="0" indent="-342900" algn="l" rtl="0">
              <a:lnSpc>
                <a:spcPct val="115000"/>
              </a:lnSpc>
              <a:spcBef>
                <a:spcPts val="0"/>
              </a:spcBef>
              <a:spcAft>
                <a:spcPts val="0"/>
              </a:spcAft>
              <a:buSzPts val="1800"/>
              <a:buAutoNum type="arabicPeriod"/>
            </a:pPr>
            <a:r>
              <a:rPr lang="en-US" sz="1700" b="1">
                <a:latin typeface="Arial"/>
                <a:ea typeface="Arial"/>
                <a:cs typeface="Arial"/>
                <a:sym typeface="Arial"/>
              </a:rPr>
              <a:t>Construct a tree for the given Inorder and Postorder traversals</a:t>
            </a:r>
            <a:endParaRPr sz="1700" b="1">
              <a:latin typeface="Arial"/>
              <a:ea typeface="Arial"/>
              <a:cs typeface="Arial"/>
              <a:sym typeface="Arial"/>
            </a:endParaRPr>
          </a:p>
          <a:p>
            <a:pPr marL="457200" lvl="0" indent="-342900" algn="l" rtl="0">
              <a:lnSpc>
                <a:spcPct val="115000"/>
              </a:lnSpc>
              <a:spcBef>
                <a:spcPts val="0"/>
              </a:spcBef>
              <a:spcAft>
                <a:spcPts val="0"/>
              </a:spcAft>
              <a:buSzPts val="1800"/>
              <a:buAutoNum type="arabicPeriod"/>
            </a:pPr>
            <a:r>
              <a:rPr lang="en-US" sz="1700" b="1">
                <a:latin typeface="Arial"/>
                <a:ea typeface="Arial"/>
                <a:cs typeface="Arial"/>
                <a:sym typeface="Arial"/>
              </a:rPr>
              <a:t>Construct a tree for the given Preorder and Postorder traversals</a:t>
            </a:r>
            <a:endParaRPr sz="1700" b="1">
              <a:latin typeface="Arial"/>
              <a:ea typeface="Arial"/>
              <a:cs typeface="Arial"/>
              <a:sym typeface="Arial"/>
            </a:endParaRPr>
          </a:p>
          <a:p>
            <a:pPr marL="457200" lvl="0" indent="0" algn="l" rtl="0">
              <a:lnSpc>
                <a:spcPct val="90000"/>
              </a:lnSpc>
              <a:spcBef>
                <a:spcPts val="1000"/>
              </a:spcBef>
              <a:spcAft>
                <a:spcPts val="0"/>
              </a:spcAft>
              <a:buSzPts val="18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pic>
        <p:nvPicPr>
          <p:cNvPr id="1342" name="Google Shape;1342;p157"/>
          <p:cNvPicPr preferRelativeResize="0"/>
          <p:nvPr/>
        </p:nvPicPr>
        <p:blipFill rotWithShape="1">
          <a:blip r:embed="rId3">
            <a:alphaModFix/>
          </a:blip>
          <a:srcRect/>
          <a:stretch/>
        </p:blipFill>
        <p:spPr>
          <a:xfrm>
            <a:off x="280975" y="1371600"/>
            <a:ext cx="8582025" cy="411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6"/>
        <p:cNvGrpSpPr/>
        <p:nvPr/>
      </p:nvGrpSpPr>
      <p:grpSpPr>
        <a:xfrm>
          <a:off x="0" y="0"/>
          <a:ext cx="0" cy="0"/>
          <a:chOff x="0" y="0"/>
          <a:chExt cx="0" cy="0"/>
        </a:xfrm>
      </p:grpSpPr>
      <p:pic>
        <p:nvPicPr>
          <p:cNvPr id="1347" name="Google Shape;1347;p158"/>
          <p:cNvPicPr preferRelativeResize="0"/>
          <p:nvPr/>
        </p:nvPicPr>
        <p:blipFill rotWithShape="1">
          <a:blip r:embed="rId3">
            <a:alphaModFix/>
          </a:blip>
          <a:srcRect/>
          <a:stretch/>
        </p:blipFill>
        <p:spPr>
          <a:xfrm>
            <a:off x="295275" y="1704963"/>
            <a:ext cx="8553450" cy="5153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pic>
        <p:nvPicPr>
          <p:cNvPr id="1352" name="Google Shape;1352;p159"/>
          <p:cNvPicPr preferRelativeResize="0"/>
          <p:nvPr/>
        </p:nvPicPr>
        <p:blipFill rotWithShape="1">
          <a:blip r:embed="rId3">
            <a:alphaModFix/>
          </a:blip>
          <a:srcRect/>
          <a:stretch/>
        </p:blipFill>
        <p:spPr>
          <a:xfrm>
            <a:off x="633413" y="819150"/>
            <a:ext cx="7877175" cy="521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pic>
        <p:nvPicPr>
          <p:cNvPr id="1357" name="Google Shape;1357;p160"/>
          <p:cNvPicPr preferRelativeResize="0"/>
          <p:nvPr/>
        </p:nvPicPr>
        <p:blipFill rotWithShape="1">
          <a:blip r:embed="rId3">
            <a:alphaModFix/>
          </a:blip>
          <a:srcRect/>
          <a:stretch/>
        </p:blipFill>
        <p:spPr>
          <a:xfrm>
            <a:off x="733425" y="1181100"/>
            <a:ext cx="7677150" cy="4857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2" name="Google Shape;1362;p16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Try it yourself!!!!!!!!!!</a:t>
            </a:r>
            <a:endParaRPr/>
          </a:p>
        </p:txBody>
      </p:sp>
      <p:sp>
        <p:nvSpPr>
          <p:cNvPr id="1363" name="Google Shape;1363;p16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0" marR="3251200" lvl="0" indent="0" algn="l" rtl="0">
              <a:lnSpc>
                <a:spcPct val="150000"/>
              </a:lnSpc>
              <a:spcBef>
                <a:spcPts val="500"/>
              </a:spcBef>
              <a:spcAft>
                <a:spcPts val="0"/>
              </a:spcAft>
              <a:buClr>
                <a:schemeClr val="dk1"/>
              </a:buClr>
              <a:buSzPts val="1100"/>
              <a:buFont typeface="Arial"/>
              <a:buNone/>
            </a:pPr>
            <a:r>
              <a:rPr lang="en-US" sz="2200">
                <a:latin typeface="Verdana"/>
                <a:ea typeface="Verdana"/>
                <a:cs typeface="Verdana"/>
                <a:sym typeface="Verdana"/>
              </a:rPr>
              <a:t>Postorder : C B E H G I F D A</a:t>
            </a:r>
            <a:endParaRPr sz="2200">
              <a:latin typeface="Verdana"/>
              <a:ea typeface="Verdana"/>
              <a:cs typeface="Verdana"/>
              <a:sym typeface="Verdana"/>
            </a:endParaRPr>
          </a:p>
          <a:p>
            <a:pPr marL="0" marR="3251200" lvl="0" indent="0" algn="l" rtl="0">
              <a:lnSpc>
                <a:spcPct val="150000"/>
              </a:lnSpc>
              <a:spcBef>
                <a:spcPts val="800"/>
              </a:spcBef>
              <a:spcAft>
                <a:spcPts val="0"/>
              </a:spcAft>
              <a:buClr>
                <a:schemeClr val="dk1"/>
              </a:buClr>
              <a:buSzPts val="1100"/>
              <a:buFont typeface="Arial"/>
              <a:buNone/>
            </a:pPr>
            <a:r>
              <a:rPr lang="en-US" sz="2200">
                <a:latin typeface="Verdana"/>
                <a:ea typeface="Verdana"/>
                <a:cs typeface="Verdana"/>
                <a:sym typeface="Verdana"/>
              </a:rPr>
              <a:t>Inorder: B C A E D G H F I</a:t>
            </a:r>
            <a:endParaRPr sz="2200">
              <a:latin typeface="Verdana"/>
              <a:ea typeface="Verdana"/>
              <a:cs typeface="Verdana"/>
              <a:sym typeface="Verdana"/>
            </a:endParaRPr>
          </a:p>
          <a:p>
            <a:pPr marL="0" lvl="0" indent="0" algn="l" rtl="0">
              <a:lnSpc>
                <a:spcPct val="115000"/>
              </a:lnSpc>
              <a:spcBef>
                <a:spcPts val="800"/>
              </a:spcBef>
              <a:spcAft>
                <a:spcPts val="0"/>
              </a:spcAft>
              <a:buClr>
                <a:schemeClr val="dk1"/>
              </a:buClr>
              <a:buSzPts val="1100"/>
              <a:buFont typeface="Arial"/>
              <a:buNone/>
            </a:pPr>
            <a:r>
              <a:rPr lang="en-US" sz="2200">
                <a:latin typeface="Verdana"/>
                <a:ea typeface="Verdana"/>
                <a:cs typeface="Verdana"/>
                <a:sym typeface="Verdana"/>
              </a:rPr>
              <a:t> </a:t>
            </a:r>
            <a:endParaRPr sz="2200">
              <a:latin typeface="Verdana"/>
              <a:ea typeface="Verdana"/>
              <a:cs typeface="Verdana"/>
              <a:sym typeface="Verdana"/>
            </a:endParaRPr>
          </a:p>
          <a:p>
            <a:pPr marL="0" lvl="0" indent="0" algn="l" rtl="0">
              <a:lnSpc>
                <a:spcPct val="90000"/>
              </a:lnSpc>
              <a:spcBef>
                <a:spcPts val="1200"/>
              </a:spcBef>
              <a:spcAft>
                <a:spcPts val="0"/>
              </a:spcAft>
              <a:buSzPts val="1800"/>
              <a:buNone/>
            </a:pPr>
            <a:endParaRPr sz="2200"/>
          </a:p>
          <a:p>
            <a:pPr marL="0" lvl="0" indent="0" algn="l" rtl="0">
              <a:lnSpc>
                <a:spcPct val="90000"/>
              </a:lnSpc>
              <a:spcBef>
                <a:spcPts val="1000"/>
              </a:spcBef>
              <a:spcAft>
                <a:spcPts val="0"/>
              </a:spcAft>
              <a:buSzPts val="1800"/>
              <a:buNone/>
            </a:pPr>
            <a:endParaRPr sz="2200"/>
          </a:p>
          <a:p>
            <a:pPr marL="152400" marR="1435100" lvl="0" indent="0" algn="l" rtl="0">
              <a:lnSpc>
                <a:spcPct val="218181"/>
              </a:lnSpc>
              <a:spcBef>
                <a:spcPts val="0"/>
              </a:spcBef>
              <a:spcAft>
                <a:spcPts val="0"/>
              </a:spcAft>
              <a:buClr>
                <a:schemeClr val="dk1"/>
              </a:buClr>
              <a:buSzPts val="1100"/>
              <a:buFont typeface="Arial"/>
              <a:buNone/>
            </a:pPr>
            <a:r>
              <a:rPr lang="en-US" sz="2200"/>
              <a:t> Inorder: D G B A H E I C F</a:t>
            </a:r>
            <a:endParaRPr sz="2200"/>
          </a:p>
          <a:p>
            <a:pPr marL="152400" lvl="0" indent="0" algn="l" rtl="0">
              <a:lnSpc>
                <a:spcPct val="115000"/>
              </a:lnSpc>
              <a:spcBef>
                <a:spcPts val="0"/>
              </a:spcBef>
              <a:spcAft>
                <a:spcPts val="0"/>
              </a:spcAft>
              <a:buClr>
                <a:schemeClr val="dk1"/>
              </a:buClr>
              <a:buSzPts val="1100"/>
              <a:buFont typeface="Arial"/>
              <a:buNone/>
            </a:pPr>
            <a:r>
              <a:rPr lang="en-US" sz="2200"/>
              <a:t>Postorder: G D B H I E F C A</a:t>
            </a:r>
            <a:endParaRPr sz="2200"/>
          </a:p>
          <a:p>
            <a:pPr marL="0" lvl="0" indent="0" algn="l" rtl="0">
              <a:lnSpc>
                <a:spcPct val="90000"/>
              </a:lnSpc>
              <a:spcBef>
                <a:spcPts val="1000"/>
              </a:spcBef>
              <a:spcAft>
                <a:spcPts val="0"/>
              </a:spcAft>
              <a:buSzPts val="1800"/>
              <a:buNone/>
            </a:pP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sp>
        <p:nvSpPr>
          <p:cNvPr id="1368" name="Google Shape;1368;p162"/>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Answers!!</a:t>
            </a:r>
            <a:endParaRPr/>
          </a:p>
        </p:txBody>
      </p:sp>
      <p:graphicFrame>
        <p:nvGraphicFramePr>
          <p:cNvPr id="1369" name="Google Shape;1369;p162"/>
          <p:cNvGraphicFramePr/>
          <p:nvPr/>
        </p:nvGraphicFramePr>
        <p:xfrm>
          <a:off x="152400" y="152400"/>
          <a:ext cx="6067425" cy="3501360"/>
        </p:xfrm>
        <a:graphic>
          <a:graphicData uri="http://schemas.openxmlformats.org/drawingml/2006/table">
            <a:tbl>
              <a:tblPr>
                <a:noFill/>
                <a:tableStyleId>{4F3B4421-7A44-4F5E-A0A4-327774BE7EAA}</a:tableStyleId>
              </a:tblPr>
              <a:tblGrid>
                <a:gridCol w="2952750">
                  <a:extLst>
                    <a:ext uri="{9D8B030D-6E8A-4147-A177-3AD203B41FA5}">
                      <a16:colId xmlns:a16="http://schemas.microsoft.com/office/drawing/2014/main" val="20000"/>
                    </a:ext>
                  </a:extLst>
                </a:gridCol>
                <a:gridCol w="3114675">
                  <a:extLst>
                    <a:ext uri="{9D8B030D-6E8A-4147-A177-3AD203B41FA5}">
                      <a16:colId xmlns:a16="http://schemas.microsoft.com/office/drawing/2014/main" val="20001"/>
                    </a:ext>
                  </a:extLst>
                </a:gridCol>
              </a:tblGrid>
              <a:tr h="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0"/>
                  </a:ext>
                </a:extLst>
              </a:tr>
              <a:tr h="31051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1"/>
                  </a:ext>
                </a:extLst>
              </a:tr>
            </a:tbl>
          </a:graphicData>
        </a:graphic>
      </p:graphicFrame>
      <p:sp>
        <p:nvSpPr>
          <p:cNvPr id="1370" name="Google Shape;1370;p162"/>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371" name="Google Shape;1371;p162"/>
          <p:cNvGraphicFramePr/>
          <p:nvPr/>
        </p:nvGraphicFramePr>
        <p:xfrm>
          <a:off x="304800" y="304800"/>
          <a:ext cx="6067425" cy="3501360"/>
        </p:xfrm>
        <a:graphic>
          <a:graphicData uri="http://schemas.openxmlformats.org/drawingml/2006/table">
            <a:tbl>
              <a:tblPr>
                <a:noFill/>
                <a:tableStyleId>{4F3B4421-7A44-4F5E-A0A4-327774BE7EAA}</a:tableStyleId>
              </a:tblPr>
              <a:tblGrid>
                <a:gridCol w="2952750">
                  <a:extLst>
                    <a:ext uri="{9D8B030D-6E8A-4147-A177-3AD203B41FA5}">
                      <a16:colId xmlns:a16="http://schemas.microsoft.com/office/drawing/2014/main" val="20000"/>
                    </a:ext>
                  </a:extLst>
                </a:gridCol>
                <a:gridCol w="3114675">
                  <a:extLst>
                    <a:ext uri="{9D8B030D-6E8A-4147-A177-3AD203B41FA5}">
                      <a16:colId xmlns:a16="http://schemas.microsoft.com/office/drawing/2014/main" val="20001"/>
                    </a:ext>
                  </a:extLst>
                </a:gridCol>
              </a:tblGrid>
              <a:tr h="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0"/>
                  </a:ext>
                </a:extLst>
              </a:tr>
              <a:tr h="31051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1"/>
                  </a:ext>
                </a:extLst>
              </a:tr>
            </a:tbl>
          </a:graphicData>
        </a:graphic>
      </p:graphicFrame>
      <p:sp>
        <p:nvSpPr>
          <p:cNvPr id="1372" name="Google Shape;1372;p162"/>
          <p:cNvSpPr txBox="1"/>
          <p:nvPr/>
        </p:nvSpPr>
        <p:spPr>
          <a:xfrm>
            <a:off x="457200" y="457200"/>
            <a:ext cx="3000000" cy="300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373" name="Google Shape;1373;p162"/>
          <p:cNvGraphicFramePr/>
          <p:nvPr/>
        </p:nvGraphicFramePr>
        <p:xfrm>
          <a:off x="457200" y="457200"/>
          <a:ext cx="6067425" cy="3501360"/>
        </p:xfrm>
        <a:graphic>
          <a:graphicData uri="http://schemas.openxmlformats.org/drawingml/2006/table">
            <a:tbl>
              <a:tblPr>
                <a:noFill/>
                <a:tableStyleId>{4F3B4421-7A44-4F5E-A0A4-327774BE7EAA}</a:tableStyleId>
              </a:tblPr>
              <a:tblGrid>
                <a:gridCol w="2952750">
                  <a:extLst>
                    <a:ext uri="{9D8B030D-6E8A-4147-A177-3AD203B41FA5}">
                      <a16:colId xmlns:a16="http://schemas.microsoft.com/office/drawing/2014/main" val="20000"/>
                    </a:ext>
                  </a:extLst>
                </a:gridCol>
                <a:gridCol w="3114675">
                  <a:extLst>
                    <a:ext uri="{9D8B030D-6E8A-4147-A177-3AD203B41FA5}">
                      <a16:colId xmlns:a16="http://schemas.microsoft.com/office/drawing/2014/main" val="20001"/>
                    </a:ext>
                  </a:extLst>
                </a:gridCol>
              </a:tblGrid>
              <a:tr h="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0"/>
                  </a:ext>
                </a:extLst>
              </a:tr>
              <a:tr h="31051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1"/>
                  </a:ext>
                </a:extLst>
              </a:tr>
            </a:tbl>
          </a:graphicData>
        </a:graphic>
      </p:graphicFrame>
      <p:sp>
        <p:nvSpPr>
          <p:cNvPr id="1374" name="Google Shape;1374;p162"/>
          <p:cNvSpPr txBox="1"/>
          <p:nvPr/>
        </p:nvSpPr>
        <p:spPr>
          <a:xfrm>
            <a:off x="609600" y="609600"/>
            <a:ext cx="3000000" cy="300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75" name="Google Shape;1375;p162"/>
          <p:cNvPicPr preferRelativeResize="0"/>
          <p:nvPr/>
        </p:nvPicPr>
        <p:blipFill rotWithShape="1">
          <a:blip r:embed="rId3">
            <a:alphaModFix/>
          </a:blip>
          <a:srcRect/>
          <a:stretch/>
        </p:blipFill>
        <p:spPr>
          <a:xfrm>
            <a:off x="609588" y="1919288"/>
            <a:ext cx="3857625" cy="2790825"/>
          </a:xfrm>
          <a:prstGeom prst="rect">
            <a:avLst/>
          </a:prstGeom>
          <a:noFill/>
          <a:ln>
            <a:noFill/>
          </a:ln>
        </p:spPr>
      </p:pic>
      <p:graphicFrame>
        <p:nvGraphicFramePr>
          <p:cNvPr id="1376" name="Google Shape;1376;p162"/>
          <p:cNvGraphicFramePr/>
          <p:nvPr/>
        </p:nvGraphicFramePr>
        <p:xfrm>
          <a:off x="152400" y="152400"/>
          <a:ext cx="4276725" cy="1805910"/>
        </p:xfrm>
        <a:graphic>
          <a:graphicData uri="http://schemas.openxmlformats.org/drawingml/2006/table">
            <a:tbl>
              <a:tblPr>
                <a:noFill/>
                <a:tableStyleId>{4F3B4421-7A44-4F5E-A0A4-327774BE7EAA}</a:tableStyleId>
              </a:tblPr>
              <a:tblGrid>
                <a:gridCol w="2571750">
                  <a:extLst>
                    <a:ext uri="{9D8B030D-6E8A-4147-A177-3AD203B41FA5}">
                      <a16:colId xmlns:a16="http://schemas.microsoft.com/office/drawing/2014/main" val="20000"/>
                    </a:ext>
                  </a:extLst>
                </a:gridCol>
                <a:gridCol w="1704975">
                  <a:extLst>
                    <a:ext uri="{9D8B030D-6E8A-4147-A177-3AD203B41FA5}">
                      <a16:colId xmlns:a16="http://schemas.microsoft.com/office/drawing/2014/main" val="20001"/>
                    </a:ext>
                  </a:extLst>
                </a:gridCol>
              </a:tblGrid>
              <a:tr h="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0"/>
                  </a:ext>
                </a:extLst>
              </a:tr>
              <a:tr h="140970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extLst>
                  <a:ext uri="{0D108BD9-81ED-4DB2-BD59-A6C34878D82A}">
                    <a16:rowId xmlns:a16="http://schemas.microsoft.com/office/drawing/2014/main" val="10001"/>
                  </a:ext>
                </a:extLst>
              </a:tr>
            </a:tbl>
          </a:graphicData>
        </a:graphic>
      </p:graphicFrame>
      <p:sp>
        <p:nvSpPr>
          <p:cNvPr id="1377" name="Google Shape;1377;p162"/>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78" name="Google Shape;1378;p162"/>
          <p:cNvPicPr preferRelativeResize="0"/>
          <p:nvPr/>
        </p:nvPicPr>
        <p:blipFill rotWithShape="1">
          <a:blip r:embed="rId4">
            <a:alphaModFix/>
          </a:blip>
          <a:srcRect/>
          <a:stretch/>
        </p:blipFill>
        <p:spPr>
          <a:xfrm>
            <a:off x="4986350" y="1633575"/>
            <a:ext cx="3657600" cy="3667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2"/>
        <p:cNvGrpSpPr/>
        <p:nvPr/>
      </p:nvGrpSpPr>
      <p:grpSpPr>
        <a:xfrm>
          <a:off x="0" y="0"/>
          <a:ext cx="0" cy="0"/>
          <a:chOff x="0" y="0"/>
          <a:chExt cx="0" cy="0"/>
        </a:xfrm>
      </p:grpSpPr>
      <p:sp>
        <p:nvSpPr>
          <p:cNvPr id="1383" name="Google Shape;1383;p16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1800"/>
              </a:spcBef>
              <a:spcAft>
                <a:spcPts val="400"/>
              </a:spcAft>
              <a:buSzPts val="1800"/>
              <a:buNone/>
            </a:pPr>
            <a:r>
              <a:rPr lang="en-US" sz="2700" b="1">
                <a:latin typeface="Arial"/>
                <a:ea typeface="Arial"/>
                <a:cs typeface="Arial"/>
                <a:sym typeface="Arial"/>
              </a:rPr>
              <a:t>Construct a tree for the given Preorder and Postorder traversals</a:t>
            </a:r>
            <a:endParaRPr sz="5400"/>
          </a:p>
        </p:txBody>
      </p:sp>
      <p:sp>
        <p:nvSpPr>
          <p:cNvPr id="1384" name="Google Shape;1384;p16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800"/>
              <a:buNone/>
            </a:pPr>
            <a:r>
              <a:rPr lang="en-US" sz="2100" b="1">
                <a:solidFill>
                  <a:srgbClr val="40424E"/>
                </a:solidFill>
                <a:highlight>
                  <a:srgbClr val="FFFFFF"/>
                </a:highlight>
                <a:latin typeface="Arial"/>
                <a:ea typeface="Arial"/>
                <a:cs typeface="Arial"/>
                <a:sym typeface="Arial"/>
              </a:rPr>
              <a:t>ALGORITHM:</a:t>
            </a:r>
            <a:endParaRPr sz="2100" b="1">
              <a:solidFill>
                <a:srgbClr val="40424E"/>
              </a:solidFill>
              <a:highlight>
                <a:srgbClr val="FFFFFF"/>
              </a:highlight>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2100">
                <a:solidFill>
                  <a:srgbClr val="40424E"/>
                </a:solidFill>
                <a:highlight>
                  <a:srgbClr val="FFFFFF"/>
                </a:highlight>
                <a:latin typeface="Arial"/>
                <a:ea typeface="Arial"/>
                <a:cs typeface="Arial"/>
                <a:sym typeface="Arial"/>
              </a:rPr>
              <a:t>Step 1 : the first element of pre-order or the last element of post-order is root of tree.</a:t>
            </a:r>
            <a:endParaRPr sz="2100">
              <a:solidFill>
                <a:srgbClr val="40424E"/>
              </a:solidFill>
              <a:highlight>
                <a:srgbClr val="FFFFFF"/>
              </a:highlight>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2100">
                <a:solidFill>
                  <a:srgbClr val="40424E"/>
                </a:solidFill>
                <a:highlight>
                  <a:srgbClr val="FFFFFF"/>
                </a:highlight>
                <a:latin typeface="Arial"/>
                <a:ea typeface="Arial"/>
                <a:cs typeface="Arial"/>
                <a:sym typeface="Arial"/>
              </a:rPr>
              <a:t>Step 2: Find n1--- predecessor of root node in postorder. locate n1 in pre order. All the elements from n1 to the end forms the RST</a:t>
            </a:r>
            <a:endParaRPr sz="2100">
              <a:solidFill>
                <a:srgbClr val="40424E"/>
              </a:solidFill>
              <a:highlight>
                <a:srgbClr val="FFFFFF"/>
              </a:highlight>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2100">
                <a:solidFill>
                  <a:srgbClr val="40424E"/>
                </a:solidFill>
                <a:highlight>
                  <a:srgbClr val="FFFFFF"/>
                </a:highlight>
                <a:latin typeface="Arial"/>
                <a:ea typeface="Arial"/>
                <a:cs typeface="Arial"/>
                <a:sym typeface="Arial"/>
              </a:rPr>
              <a:t>Step 3: Find n2--- Successor of root node in preorder. Locate n2 in post order. All the elements from the beginning to n2  forms LST.</a:t>
            </a:r>
            <a:endParaRPr sz="2100">
              <a:solidFill>
                <a:srgbClr val="40424E"/>
              </a:solidFill>
              <a:highlight>
                <a:srgbClr val="FFFFFF"/>
              </a:highlight>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2100">
                <a:solidFill>
                  <a:srgbClr val="40424E"/>
                </a:solidFill>
                <a:highlight>
                  <a:srgbClr val="FFFFFF"/>
                </a:highlight>
                <a:latin typeface="Arial"/>
                <a:ea typeface="Arial"/>
                <a:cs typeface="Arial"/>
                <a:sym typeface="Arial"/>
              </a:rPr>
              <a:t>Step 4: Repeat steps 1 to 3 till the tree is completed</a:t>
            </a:r>
            <a:endParaRPr sz="2100">
              <a:solidFill>
                <a:srgbClr val="40424E"/>
              </a:solidFill>
              <a:highlight>
                <a:srgbClr val="FFFFFF"/>
              </a:highlight>
              <a:latin typeface="Arial"/>
              <a:ea typeface="Arial"/>
              <a:cs typeface="Arial"/>
              <a:sym typeface="Arial"/>
            </a:endParaRPr>
          </a:p>
          <a:p>
            <a:pPr marL="0" lvl="0" indent="0" algn="l" rtl="0">
              <a:lnSpc>
                <a:spcPct val="70000"/>
              </a:lnSpc>
              <a:spcBef>
                <a:spcPts val="1200"/>
              </a:spcBef>
              <a:spcAft>
                <a:spcPts val="0"/>
              </a:spcAft>
              <a:buSzPts val="1800"/>
              <a:buNone/>
            </a:pPr>
            <a:endParaRPr sz="1900">
              <a:solidFill>
                <a:srgbClr val="40424E"/>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8"/>
        <p:cNvGrpSpPr/>
        <p:nvPr/>
      </p:nvGrpSpPr>
      <p:grpSpPr>
        <a:xfrm>
          <a:off x="0" y="0"/>
          <a:ext cx="0" cy="0"/>
          <a:chOff x="0" y="0"/>
          <a:chExt cx="0" cy="0"/>
        </a:xfrm>
      </p:grpSpPr>
      <p:sp>
        <p:nvSpPr>
          <p:cNvPr id="1389" name="Google Shape;1389;p16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EXAMPLE</a:t>
            </a:r>
            <a:endParaRPr/>
          </a:p>
        </p:txBody>
      </p:sp>
      <p:pic>
        <p:nvPicPr>
          <p:cNvPr id="1390" name="Google Shape;1390;p164"/>
          <p:cNvPicPr preferRelativeResize="0"/>
          <p:nvPr/>
        </p:nvPicPr>
        <p:blipFill rotWithShape="1">
          <a:blip r:embed="rId3">
            <a:alphaModFix/>
          </a:blip>
          <a:srcRect/>
          <a:stretch/>
        </p:blipFill>
        <p:spPr>
          <a:xfrm>
            <a:off x="152400" y="1843225"/>
            <a:ext cx="7696497" cy="486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4"/>
        <p:cNvGrpSpPr/>
        <p:nvPr/>
      </p:nvGrpSpPr>
      <p:grpSpPr>
        <a:xfrm>
          <a:off x="0" y="0"/>
          <a:ext cx="0" cy="0"/>
          <a:chOff x="0" y="0"/>
          <a:chExt cx="0" cy="0"/>
        </a:xfrm>
      </p:grpSpPr>
      <p:pic>
        <p:nvPicPr>
          <p:cNvPr id="1395" name="Google Shape;1395;p165"/>
          <p:cNvPicPr preferRelativeResize="0"/>
          <p:nvPr/>
        </p:nvPicPr>
        <p:blipFill rotWithShape="1">
          <a:blip r:embed="rId3">
            <a:alphaModFix/>
          </a:blip>
          <a:srcRect/>
          <a:stretch/>
        </p:blipFill>
        <p:spPr>
          <a:xfrm>
            <a:off x="1009650" y="838200"/>
            <a:ext cx="7258050" cy="5181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pic>
        <p:nvPicPr>
          <p:cNvPr id="1400" name="Google Shape;1400;p166"/>
          <p:cNvPicPr preferRelativeResize="0"/>
          <p:nvPr/>
        </p:nvPicPr>
        <p:blipFill rotWithShape="1">
          <a:blip r:embed="rId3">
            <a:alphaModFix/>
          </a:blip>
          <a:srcRect/>
          <a:stretch/>
        </p:blipFill>
        <p:spPr>
          <a:xfrm>
            <a:off x="1123950" y="997812"/>
            <a:ext cx="6412815" cy="4862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149"/>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1800"/>
              </a:spcBef>
              <a:spcAft>
                <a:spcPts val="400"/>
              </a:spcAft>
              <a:buSzPts val="1800"/>
              <a:buNone/>
            </a:pPr>
            <a:r>
              <a:rPr lang="en-US" sz="2400" b="1">
                <a:latin typeface="Arial"/>
                <a:ea typeface="Arial"/>
                <a:cs typeface="Arial"/>
                <a:sym typeface="Arial"/>
              </a:rPr>
              <a:t>Construct a tree for the given Inorder and Preorder traversals</a:t>
            </a:r>
            <a:endParaRPr sz="5100"/>
          </a:p>
        </p:txBody>
      </p:sp>
      <p:sp>
        <p:nvSpPr>
          <p:cNvPr id="1292" name="Google Shape;1292;p149"/>
          <p:cNvSpPr txBox="1">
            <a:spLocks noGrp="1"/>
          </p:cNvSpPr>
          <p:nvPr>
            <p:ph type="body" idx="1"/>
          </p:nvPr>
        </p:nvSpPr>
        <p:spPr>
          <a:xfrm>
            <a:off x="628650" y="1428750"/>
            <a:ext cx="7886700" cy="47481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15000"/>
              </a:lnSpc>
              <a:spcBef>
                <a:spcPts val="1200"/>
              </a:spcBef>
              <a:spcAft>
                <a:spcPts val="0"/>
              </a:spcAft>
              <a:buClr>
                <a:schemeClr val="dk1"/>
              </a:buClr>
              <a:buSzPct val="39285"/>
              <a:buFont typeface="Arial"/>
              <a:buNone/>
            </a:pPr>
            <a:r>
              <a:rPr lang="en-US"/>
              <a:t>Input: Inorder and preorder travel of a binary tree</a:t>
            </a:r>
            <a:endParaRPr/>
          </a:p>
          <a:p>
            <a:pPr marL="0" lvl="0" indent="0" algn="l" rtl="0">
              <a:lnSpc>
                <a:spcPct val="115000"/>
              </a:lnSpc>
              <a:spcBef>
                <a:spcPts val="1200"/>
              </a:spcBef>
              <a:spcAft>
                <a:spcPts val="0"/>
              </a:spcAft>
              <a:buClr>
                <a:schemeClr val="dk1"/>
              </a:buClr>
              <a:buSzPct val="39285"/>
              <a:buFont typeface="Arial"/>
              <a:buNone/>
            </a:pPr>
            <a:r>
              <a:rPr lang="en-US"/>
              <a:t>Output::::Binary tree</a:t>
            </a:r>
            <a:endParaRPr/>
          </a:p>
          <a:p>
            <a:pPr marL="0" lvl="0" indent="0" algn="l" rtl="0">
              <a:lnSpc>
                <a:spcPct val="115000"/>
              </a:lnSpc>
              <a:spcBef>
                <a:spcPts val="1200"/>
              </a:spcBef>
              <a:spcAft>
                <a:spcPts val="0"/>
              </a:spcAft>
              <a:buClr>
                <a:schemeClr val="dk1"/>
              </a:buClr>
              <a:buSzPct val="39285"/>
              <a:buFont typeface="Arial"/>
              <a:buNone/>
            </a:pPr>
            <a:r>
              <a:rPr lang="en-US"/>
              <a:t>Algorithm:</a:t>
            </a:r>
            <a:endParaRPr/>
          </a:p>
          <a:p>
            <a:pPr marL="0" lvl="0" indent="0" algn="l" rtl="0">
              <a:lnSpc>
                <a:spcPct val="115000"/>
              </a:lnSpc>
              <a:spcBef>
                <a:spcPts val="1200"/>
              </a:spcBef>
              <a:spcAft>
                <a:spcPts val="0"/>
              </a:spcAft>
              <a:buClr>
                <a:schemeClr val="dk1"/>
              </a:buClr>
              <a:buSzPct val="39285"/>
              <a:buFont typeface="Arial"/>
              <a:buNone/>
            </a:pPr>
            <a:r>
              <a:rPr lang="en-US"/>
              <a:t>Step 1: the first element in the preorder is the root.</a:t>
            </a:r>
            <a:endParaRPr/>
          </a:p>
          <a:p>
            <a:pPr marL="0" lvl="0" indent="0" algn="l" rtl="0">
              <a:lnSpc>
                <a:spcPct val="115000"/>
              </a:lnSpc>
              <a:spcBef>
                <a:spcPts val="1200"/>
              </a:spcBef>
              <a:spcAft>
                <a:spcPts val="0"/>
              </a:spcAft>
              <a:buClr>
                <a:schemeClr val="dk1"/>
              </a:buClr>
              <a:buSzPct val="39285"/>
              <a:buFont typeface="Arial"/>
              <a:buNone/>
            </a:pPr>
            <a:r>
              <a:rPr lang="en-US"/>
              <a:t>Step 2: Locate the index of the root node in the inorder traversal. All the nodes before the root node in the inorder traversal forms the left subtree. All the nodes after the root node in the inorder traversal forms the right subtree.</a:t>
            </a:r>
            <a:endParaRPr/>
          </a:p>
          <a:p>
            <a:pPr marL="0" lvl="0" indent="0" algn="l" rtl="0">
              <a:lnSpc>
                <a:spcPct val="115000"/>
              </a:lnSpc>
              <a:spcBef>
                <a:spcPts val="1200"/>
              </a:spcBef>
              <a:spcAft>
                <a:spcPts val="0"/>
              </a:spcAft>
              <a:buClr>
                <a:schemeClr val="dk1"/>
              </a:buClr>
              <a:buSzPct val="39285"/>
              <a:buFont typeface="Arial"/>
              <a:buNone/>
            </a:pPr>
            <a:r>
              <a:rPr lang="en-US"/>
              <a:t>Step 3: Now perform the steps 1 and 2 until the tree is constructed.</a:t>
            </a:r>
            <a:endParaRPr/>
          </a:p>
          <a:p>
            <a:pPr marL="0" lvl="0" indent="0" algn="l" rtl="0">
              <a:lnSpc>
                <a:spcPct val="90000"/>
              </a:lnSpc>
              <a:spcBef>
                <a:spcPts val="1200"/>
              </a:spcBef>
              <a:spcAft>
                <a:spcPts val="0"/>
              </a:spcAft>
              <a:buSzPct val="7563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pic>
        <p:nvPicPr>
          <p:cNvPr id="1405" name="Google Shape;1405;p167"/>
          <p:cNvPicPr preferRelativeResize="0"/>
          <p:nvPr/>
        </p:nvPicPr>
        <p:blipFill rotWithShape="1">
          <a:blip r:embed="rId3">
            <a:alphaModFix/>
          </a:blip>
          <a:srcRect/>
          <a:stretch/>
        </p:blipFill>
        <p:spPr>
          <a:xfrm>
            <a:off x="866775" y="266700"/>
            <a:ext cx="6419850" cy="6191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168"/>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TRY IT YOURSELF!!!</a:t>
            </a:r>
            <a:endParaRPr/>
          </a:p>
        </p:txBody>
      </p:sp>
      <p:sp>
        <p:nvSpPr>
          <p:cNvPr id="1411" name="Google Shape;1411;p168"/>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SzPts val="1800"/>
              <a:buNone/>
            </a:pPr>
            <a:r>
              <a:rPr lang="en-US"/>
              <a:t>PREORDER----A B D H I E C F G</a:t>
            </a:r>
            <a:endParaRPr/>
          </a:p>
          <a:p>
            <a:pPr marL="0" lvl="0" indent="0" algn="l" rtl="0">
              <a:lnSpc>
                <a:spcPct val="90000"/>
              </a:lnSpc>
              <a:spcBef>
                <a:spcPts val="1000"/>
              </a:spcBef>
              <a:spcAft>
                <a:spcPts val="0"/>
              </a:spcAft>
              <a:buSzPts val="1800"/>
              <a:buNone/>
            </a:pPr>
            <a:r>
              <a:rPr lang="en-US"/>
              <a:t>POST ORDER----H I D E B F G C A</a:t>
            </a:r>
            <a:endParaRPr/>
          </a:p>
          <a:p>
            <a:pPr marL="0" lvl="0" indent="0" algn="l" rtl="0">
              <a:lnSpc>
                <a:spcPct val="90000"/>
              </a:lnSpc>
              <a:spcBef>
                <a:spcPts val="1000"/>
              </a:spcBef>
              <a:spcAft>
                <a:spcPts val="0"/>
              </a:spcAft>
              <a:buSzPts val="1800"/>
              <a:buNone/>
            </a:pPr>
            <a:endParaRPr/>
          </a:p>
          <a:p>
            <a:pPr marL="0" lvl="0" indent="0" algn="l" rtl="0">
              <a:lnSpc>
                <a:spcPct val="90000"/>
              </a:lnSpc>
              <a:spcBef>
                <a:spcPts val="1000"/>
              </a:spcBef>
              <a:spcAft>
                <a:spcPts val="0"/>
              </a:spcAft>
              <a:buSzPts val="1800"/>
              <a:buNone/>
            </a:pPr>
            <a:endParaRPr/>
          </a:p>
          <a:p>
            <a:pPr marL="0" lvl="0" indent="0" algn="l" rtl="0">
              <a:lnSpc>
                <a:spcPct val="90000"/>
              </a:lnSpc>
              <a:spcBef>
                <a:spcPts val="1000"/>
              </a:spcBef>
              <a:spcAft>
                <a:spcPts val="0"/>
              </a:spcAft>
              <a:buSzPts val="18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169"/>
          <p:cNvSpPr txBox="1">
            <a:spLocks noGrp="1"/>
          </p:cNvSpPr>
          <p:nvPr>
            <p:ph type="title"/>
          </p:nvPr>
        </p:nvSpPr>
        <p:spPr>
          <a:xfrm>
            <a:off x="628650" y="365125"/>
            <a:ext cx="7886700" cy="649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45454"/>
              <a:buNone/>
            </a:pPr>
            <a:r>
              <a:rPr lang="en-US"/>
              <a:t>ANSWERS</a:t>
            </a:r>
            <a:endParaRPr/>
          </a:p>
        </p:txBody>
      </p:sp>
      <p:pic>
        <p:nvPicPr>
          <p:cNvPr id="1417" name="Google Shape;1417;p169"/>
          <p:cNvPicPr preferRelativeResize="0"/>
          <p:nvPr/>
        </p:nvPicPr>
        <p:blipFill rotWithShape="1">
          <a:blip r:embed="rId3">
            <a:alphaModFix/>
          </a:blip>
          <a:srcRect/>
          <a:stretch/>
        </p:blipFill>
        <p:spPr>
          <a:xfrm>
            <a:off x="2171700" y="1085850"/>
            <a:ext cx="5657850" cy="5600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Google Shape;1297;p150"/>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Example</a:t>
            </a:r>
            <a:endParaRPr/>
          </a:p>
        </p:txBody>
      </p:sp>
      <p:graphicFrame>
        <p:nvGraphicFramePr>
          <p:cNvPr id="1298" name="Google Shape;1298;p150"/>
          <p:cNvGraphicFramePr/>
          <p:nvPr/>
        </p:nvGraphicFramePr>
        <p:xfrm>
          <a:off x="300025" y="1825625"/>
          <a:ext cx="3000000" cy="3000000"/>
        </p:xfrm>
        <a:graphic>
          <a:graphicData uri="http://schemas.openxmlformats.org/drawingml/2006/table">
            <a:tbl>
              <a:tblPr>
                <a:noFill/>
                <a:tableStyleId>{4F3B4421-7A44-4F5E-A0A4-327774BE7EAA}</a:tableStyleId>
              </a:tblPr>
              <a:tblGrid>
                <a:gridCol w="7810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9100">
                  <a:extLst>
                    <a:ext uri="{9D8B030D-6E8A-4147-A177-3AD203B41FA5}">
                      <a16:colId xmlns:a16="http://schemas.microsoft.com/office/drawing/2014/main" val="20004"/>
                    </a:ext>
                  </a:extLst>
                </a:gridCol>
                <a:gridCol w="419100">
                  <a:extLst>
                    <a:ext uri="{9D8B030D-6E8A-4147-A177-3AD203B41FA5}">
                      <a16:colId xmlns:a16="http://schemas.microsoft.com/office/drawing/2014/main" val="20005"/>
                    </a:ext>
                  </a:extLst>
                </a:gridCol>
                <a:gridCol w="419100">
                  <a:extLst>
                    <a:ext uri="{9D8B030D-6E8A-4147-A177-3AD203B41FA5}">
                      <a16:colId xmlns:a16="http://schemas.microsoft.com/office/drawing/2014/main" val="20006"/>
                    </a:ext>
                  </a:extLst>
                </a:gridCol>
                <a:gridCol w="361950">
                  <a:extLst>
                    <a:ext uri="{9D8B030D-6E8A-4147-A177-3AD203B41FA5}">
                      <a16:colId xmlns:a16="http://schemas.microsoft.com/office/drawing/2014/main" val="20007"/>
                    </a:ext>
                  </a:extLst>
                </a:gridCol>
                <a:gridCol w="400050">
                  <a:extLst>
                    <a:ext uri="{9D8B030D-6E8A-4147-A177-3AD203B41FA5}">
                      <a16:colId xmlns:a16="http://schemas.microsoft.com/office/drawing/2014/main" val="20008"/>
                    </a:ext>
                  </a:extLst>
                </a:gridCol>
              </a:tblGrid>
              <a:tr h="0">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t>In-order</a:t>
                      </a:r>
                      <a:endParaRPr sz="1400" u="none" strike="noStrike" cap="none"/>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t>4</a:t>
                      </a:r>
                      <a:endParaRPr sz="1400" u="none" strike="noStrike" cap="none"/>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t>2</a:t>
                      </a:r>
                      <a:endParaRPr sz="1400" u="none" strike="noStrike" cap="none"/>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t>1</a:t>
                      </a:r>
                      <a:endParaRPr sz="1400" u="none" strike="noStrike" cap="none"/>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t>7</a:t>
                      </a:r>
                      <a:endParaRPr sz="1400" u="none" strike="noStrike" cap="none"/>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t>5</a:t>
                      </a:r>
                      <a:endParaRPr sz="1400" u="none" strike="noStrike" cap="none"/>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t>8</a:t>
                      </a:r>
                      <a:endParaRPr sz="1400" u="none" strike="noStrike" cap="none"/>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t>3</a:t>
                      </a:r>
                      <a:endParaRPr sz="1400" u="none" strike="noStrike" cap="none"/>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t>6</a:t>
                      </a:r>
                      <a:endParaRPr sz="1400" u="none" strike="noStrike" cap="none"/>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299" name="Google Shape;1299;p150"/>
          <p:cNvGraphicFramePr/>
          <p:nvPr/>
        </p:nvGraphicFramePr>
        <p:xfrm>
          <a:off x="300025" y="2408525"/>
          <a:ext cx="3000000" cy="3000000"/>
        </p:xfrm>
        <a:graphic>
          <a:graphicData uri="http://schemas.openxmlformats.org/drawingml/2006/table">
            <a:tbl>
              <a:tblPr>
                <a:noFill/>
                <a:tableStyleId>{4F3B4421-7A44-4F5E-A0A4-327774BE7EAA}</a:tableStyleId>
              </a:tblPr>
              <a:tblGrid>
                <a:gridCol w="913300">
                  <a:extLst>
                    <a:ext uri="{9D8B030D-6E8A-4147-A177-3AD203B41FA5}">
                      <a16:colId xmlns:a16="http://schemas.microsoft.com/office/drawing/2014/main" val="20000"/>
                    </a:ext>
                  </a:extLst>
                </a:gridCol>
                <a:gridCol w="467800">
                  <a:extLst>
                    <a:ext uri="{9D8B030D-6E8A-4147-A177-3AD203B41FA5}">
                      <a16:colId xmlns:a16="http://schemas.microsoft.com/office/drawing/2014/main" val="20001"/>
                    </a:ext>
                  </a:extLst>
                </a:gridCol>
                <a:gridCol w="601450">
                  <a:extLst>
                    <a:ext uri="{9D8B030D-6E8A-4147-A177-3AD203B41FA5}">
                      <a16:colId xmlns:a16="http://schemas.microsoft.com/office/drawing/2014/main" val="20002"/>
                    </a:ext>
                  </a:extLst>
                </a:gridCol>
                <a:gridCol w="490075">
                  <a:extLst>
                    <a:ext uri="{9D8B030D-6E8A-4147-A177-3AD203B41FA5}">
                      <a16:colId xmlns:a16="http://schemas.microsoft.com/office/drawing/2014/main" val="20003"/>
                    </a:ext>
                  </a:extLst>
                </a:gridCol>
                <a:gridCol w="490075">
                  <a:extLst>
                    <a:ext uri="{9D8B030D-6E8A-4147-A177-3AD203B41FA5}">
                      <a16:colId xmlns:a16="http://schemas.microsoft.com/office/drawing/2014/main" val="20004"/>
                    </a:ext>
                  </a:extLst>
                </a:gridCol>
                <a:gridCol w="490075">
                  <a:extLst>
                    <a:ext uri="{9D8B030D-6E8A-4147-A177-3AD203B41FA5}">
                      <a16:colId xmlns:a16="http://schemas.microsoft.com/office/drawing/2014/main" val="20005"/>
                    </a:ext>
                  </a:extLst>
                </a:gridCol>
                <a:gridCol w="490075">
                  <a:extLst>
                    <a:ext uri="{9D8B030D-6E8A-4147-A177-3AD203B41FA5}">
                      <a16:colId xmlns:a16="http://schemas.microsoft.com/office/drawing/2014/main" val="20006"/>
                    </a:ext>
                  </a:extLst>
                </a:gridCol>
                <a:gridCol w="423250">
                  <a:extLst>
                    <a:ext uri="{9D8B030D-6E8A-4147-A177-3AD203B41FA5}">
                      <a16:colId xmlns:a16="http://schemas.microsoft.com/office/drawing/2014/main" val="20007"/>
                    </a:ext>
                  </a:extLst>
                </a:gridCol>
                <a:gridCol w="467800">
                  <a:extLst>
                    <a:ext uri="{9D8B030D-6E8A-4147-A177-3AD203B41FA5}">
                      <a16:colId xmlns:a16="http://schemas.microsoft.com/office/drawing/2014/main" val="20008"/>
                    </a:ext>
                  </a:extLst>
                </a:gridCol>
              </a:tblGrid>
              <a:tr h="0">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t>Pre-order</a:t>
                      </a:r>
                      <a:endParaRPr sz="1400" u="none" strike="noStrike" cap="none"/>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t>1</a:t>
                      </a:r>
                      <a:endParaRPr sz="1400" u="none" strike="noStrike" cap="none"/>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t>2</a:t>
                      </a:r>
                      <a:endParaRPr sz="1400" u="none" strike="noStrike" cap="none"/>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t>4</a:t>
                      </a:r>
                      <a:endParaRPr sz="1400" u="none" strike="noStrike" cap="none"/>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t>3</a:t>
                      </a:r>
                      <a:endParaRPr sz="1400" u="none" strike="noStrike" cap="none"/>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t>5</a:t>
                      </a:r>
                      <a:endParaRPr sz="1400" u="none" strike="noStrike" cap="none"/>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t>7</a:t>
                      </a:r>
                      <a:endParaRPr sz="1400" u="none" strike="noStrike" cap="none"/>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t>8</a:t>
                      </a:r>
                      <a:endParaRPr sz="1400" u="none" strike="noStrike" cap="none"/>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t>6</a:t>
                      </a:r>
                      <a:endParaRPr sz="1400" u="none" strike="noStrike" cap="none"/>
                    </a:p>
                  </a:txBody>
                  <a:tcPr marL="68575" marR="68575" marT="91425" marB="91425">
                    <a:lnL w="12625" cap="flat" cmpd="sng">
                      <a:solidFill>
                        <a:srgbClr val="000000"/>
                      </a:solidFill>
                      <a:prstDash val="solid"/>
                      <a:round/>
                      <a:headEnd type="none" w="sm" len="sm"/>
                      <a:tailEnd type="none" w="sm" len="sm"/>
                    </a:lnL>
                    <a:lnR w="12625" cap="flat" cmpd="sng">
                      <a:solidFill>
                        <a:srgbClr val="000000"/>
                      </a:solidFill>
                      <a:prstDash val="solid"/>
                      <a:round/>
                      <a:headEnd type="none" w="sm" len="sm"/>
                      <a:tailEnd type="none" w="sm" len="sm"/>
                    </a:lnR>
                    <a:lnT w="12625" cap="flat" cmpd="sng">
                      <a:solidFill>
                        <a:srgbClr val="000000"/>
                      </a:solidFill>
                      <a:prstDash val="solid"/>
                      <a:round/>
                      <a:headEnd type="none" w="sm" len="sm"/>
                      <a:tailEnd type="none" w="sm" len="sm"/>
                    </a:lnT>
                    <a:lnB w="12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1300" name="Google Shape;1300;p150"/>
          <p:cNvPicPr preferRelativeResize="0"/>
          <p:nvPr/>
        </p:nvPicPr>
        <p:blipFill rotWithShape="1">
          <a:blip r:embed="rId3">
            <a:alphaModFix/>
          </a:blip>
          <a:srcRect/>
          <a:stretch/>
        </p:blipFill>
        <p:spPr>
          <a:xfrm>
            <a:off x="1081075" y="3843925"/>
            <a:ext cx="6667500" cy="2257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151"/>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endParaRPr/>
          </a:p>
        </p:txBody>
      </p:sp>
      <p:pic>
        <p:nvPicPr>
          <p:cNvPr id="1306" name="Google Shape;1306;p151"/>
          <p:cNvPicPr preferRelativeResize="0"/>
          <p:nvPr/>
        </p:nvPicPr>
        <p:blipFill rotWithShape="1">
          <a:blip r:embed="rId3">
            <a:alphaModFix/>
          </a:blip>
          <a:srcRect/>
          <a:stretch/>
        </p:blipFill>
        <p:spPr>
          <a:xfrm>
            <a:off x="904875" y="1914525"/>
            <a:ext cx="7334250" cy="4262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pic>
        <p:nvPicPr>
          <p:cNvPr id="1311" name="Google Shape;1311;p152"/>
          <p:cNvPicPr preferRelativeResize="0"/>
          <p:nvPr/>
        </p:nvPicPr>
        <p:blipFill rotWithShape="1">
          <a:blip r:embed="rId3">
            <a:alphaModFix/>
          </a:blip>
          <a:srcRect/>
          <a:stretch/>
        </p:blipFill>
        <p:spPr>
          <a:xfrm>
            <a:off x="1309688" y="1062038"/>
            <a:ext cx="6524625" cy="473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153"/>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Try it yourself!!!!!!!</a:t>
            </a:r>
            <a:endParaRPr/>
          </a:p>
        </p:txBody>
      </p:sp>
      <p:sp>
        <p:nvSpPr>
          <p:cNvPr id="1317" name="Google Shape;1317;p15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800"/>
              </a:spcBef>
              <a:spcAft>
                <a:spcPts val="0"/>
              </a:spcAft>
              <a:buClr>
                <a:schemeClr val="dk1"/>
              </a:buClr>
              <a:buSzPts val="1100"/>
              <a:buFont typeface="Arial"/>
              <a:buNone/>
            </a:pPr>
            <a:r>
              <a:rPr lang="en-US" sz="2400" b="1">
                <a:latin typeface="Arial"/>
                <a:ea typeface="Arial"/>
                <a:cs typeface="Arial"/>
                <a:sym typeface="Arial"/>
              </a:rPr>
              <a:t>Construct a tree for the given Inorder and Preorder traversals</a:t>
            </a:r>
            <a:endParaRPr sz="2400" b="1">
              <a:latin typeface="Arial"/>
              <a:ea typeface="Arial"/>
              <a:cs typeface="Arial"/>
              <a:sym typeface="Arial"/>
            </a:endParaRPr>
          </a:p>
          <a:p>
            <a:pPr marL="0" lvl="0" indent="0" algn="l" rtl="0">
              <a:lnSpc>
                <a:spcPct val="100000"/>
              </a:lnSpc>
              <a:spcBef>
                <a:spcPts val="1200"/>
              </a:spcBef>
              <a:spcAft>
                <a:spcPts val="0"/>
              </a:spcAft>
              <a:buClr>
                <a:schemeClr val="dk1"/>
              </a:buClr>
              <a:buSzPts val="1100"/>
              <a:buFont typeface="Arial"/>
              <a:buNone/>
            </a:pPr>
            <a:r>
              <a:rPr lang="en-US" sz="2400" b="1">
                <a:latin typeface="Georgia"/>
                <a:ea typeface="Georgia"/>
                <a:cs typeface="Georgia"/>
                <a:sym typeface="Georgia"/>
              </a:rPr>
              <a:t> </a:t>
            </a:r>
            <a:r>
              <a:rPr lang="en-US" sz="2400">
                <a:latin typeface="Verdana"/>
                <a:ea typeface="Verdana"/>
                <a:cs typeface="Verdana"/>
                <a:sym typeface="Verdana"/>
              </a:rPr>
              <a:t>Preorder : G B Q A C K F P D E R H</a:t>
            </a:r>
            <a:endParaRPr sz="2400">
              <a:latin typeface="Verdana"/>
              <a:ea typeface="Verdana"/>
              <a:cs typeface="Verdana"/>
              <a:sym typeface="Verdana"/>
            </a:endParaRPr>
          </a:p>
          <a:p>
            <a:pPr marL="0" marR="2540000" lvl="0" indent="0" algn="l" rtl="0">
              <a:lnSpc>
                <a:spcPct val="100000"/>
              </a:lnSpc>
              <a:spcBef>
                <a:spcPts val="1200"/>
              </a:spcBef>
              <a:spcAft>
                <a:spcPts val="0"/>
              </a:spcAft>
              <a:buClr>
                <a:schemeClr val="dk1"/>
              </a:buClr>
              <a:buSzPts val="1100"/>
              <a:buFont typeface="Arial"/>
              <a:buNone/>
            </a:pPr>
            <a:r>
              <a:rPr lang="en-US" sz="2400">
                <a:latin typeface="Verdana"/>
                <a:ea typeface="Verdana"/>
                <a:cs typeface="Verdana"/>
                <a:sym typeface="Verdana"/>
              </a:rPr>
              <a:t>Inorder: Q B K C F A G P E D H R</a:t>
            </a:r>
            <a:endParaRPr sz="2400">
              <a:latin typeface="Verdana"/>
              <a:ea typeface="Verdana"/>
              <a:cs typeface="Verdana"/>
              <a:sym typeface="Verdana"/>
            </a:endParaRPr>
          </a:p>
          <a:p>
            <a:pPr marL="0" marR="1498600" lvl="0" indent="0" algn="l" rtl="0">
              <a:lnSpc>
                <a:spcPct val="100000"/>
              </a:lnSpc>
              <a:spcBef>
                <a:spcPts val="1200"/>
              </a:spcBef>
              <a:spcAft>
                <a:spcPts val="0"/>
              </a:spcAft>
              <a:buClr>
                <a:schemeClr val="dk1"/>
              </a:buClr>
              <a:buSzPts val="1100"/>
              <a:buFont typeface="Arial"/>
              <a:buNone/>
            </a:pPr>
            <a:endParaRPr sz="2400"/>
          </a:p>
          <a:p>
            <a:pPr marL="0" marR="1498600" lvl="0" indent="0" algn="l" rtl="0">
              <a:lnSpc>
                <a:spcPct val="100000"/>
              </a:lnSpc>
              <a:spcBef>
                <a:spcPts val="300"/>
              </a:spcBef>
              <a:spcAft>
                <a:spcPts val="0"/>
              </a:spcAft>
              <a:buClr>
                <a:schemeClr val="dk1"/>
              </a:buClr>
              <a:buSzPts val="1100"/>
              <a:buFont typeface="Arial"/>
              <a:buNone/>
            </a:pPr>
            <a:r>
              <a:rPr lang="en-US" sz="2400">
                <a:latin typeface="Arial"/>
                <a:ea typeface="Arial"/>
                <a:cs typeface="Arial"/>
                <a:sym typeface="Arial"/>
              </a:rPr>
              <a:t>Construct a Binary tree from a given Preorder and  inorder sequence : </a:t>
            </a:r>
            <a:endParaRPr sz="2400">
              <a:latin typeface="Arial"/>
              <a:ea typeface="Arial"/>
              <a:cs typeface="Arial"/>
              <a:sym typeface="Arial"/>
            </a:endParaRPr>
          </a:p>
          <a:p>
            <a:pPr marL="152400" marR="1498600" lvl="0" indent="0" algn="l" rtl="0">
              <a:lnSpc>
                <a:spcPct val="100000"/>
              </a:lnSpc>
              <a:spcBef>
                <a:spcPts val="300"/>
              </a:spcBef>
              <a:spcAft>
                <a:spcPts val="0"/>
              </a:spcAft>
              <a:buClr>
                <a:schemeClr val="dk1"/>
              </a:buClr>
              <a:buSzPts val="1100"/>
              <a:buFont typeface="Arial"/>
              <a:buNone/>
            </a:pPr>
            <a:r>
              <a:rPr lang="en-US" sz="2400">
                <a:latin typeface="Arial"/>
                <a:ea typeface="Arial"/>
                <a:cs typeface="Arial"/>
                <a:sym typeface="Arial"/>
              </a:rPr>
              <a:t>Preorder: A B D G C E H I F</a:t>
            </a:r>
            <a:endParaRPr sz="2400">
              <a:latin typeface="Arial"/>
              <a:ea typeface="Arial"/>
              <a:cs typeface="Arial"/>
              <a:sym typeface="Arial"/>
            </a:endParaRPr>
          </a:p>
          <a:p>
            <a:pPr marL="152400" lvl="0" indent="0" algn="l" rtl="0">
              <a:lnSpc>
                <a:spcPct val="100000"/>
              </a:lnSpc>
              <a:spcBef>
                <a:spcPts val="1200"/>
              </a:spcBef>
              <a:spcAft>
                <a:spcPts val="0"/>
              </a:spcAft>
              <a:buClr>
                <a:schemeClr val="dk1"/>
              </a:buClr>
              <a:buSzPts val="1100"/>
              <a:buFont typeface="Arial"/>
              <a:buNone/>
            </a:pPr>
            <a:r>
              <a:rPr lang="en-US" sz="2400">
                <a:latin typeface="Arial"/>
                <a:ea typeface="Arial"/>
                <a:cs typeface="Arial"/>
                <a:sym typeface="Arial"/>
              </a:rPr>
              <a:t>Inorder: D G B A H E I C F</a:t>
            </a:r>
            <a:endParaRPr sz="2400">
              <a:latin typeface="Arial"/>
              <a:ea typeface="Arial"/>
              <a:cs typeface="Arial"/>
              <a:sym typeface="Arial"/>
            </a:endParaRPr>
          </a:p>
          <a:p>
            <a:pPr marL="0" lvl="0" indent="0" algn="l" rtl="0">
              <a:lnSpc>
                <a:spcPct val="100000"/>
              </a:lnSpc>
              <a:spcBef>
                <a:spcPts val="1200"/>
              </a:spcBef>
              <a:spcAft>
                <a:spcPts val="0"/>
              </a:spcAft>
              <a:buClr>
                <a:schemeClr val="dk1"/>
              </a:buClr>
              <a:buSzPts val="1100"/>
              <a:buFont typeface="Arial"/>
              <a:buNone/>
            </a:pPr>
            <a:r>
              <a:rPr lang="en-US" sz="2400">
                <a:latin typeface="Arial"/>
                <a:ea typeface="Arial"/>
                <a:cs typeface="Arial"/>
                <a:sym typeface="Arial"/>
              </a:rPr>
              <a:t> </a:t>
            </a:r>
            <a:endParaRPr sz="2400">
              <a:latin typeface="Arial"/>
              <a:ea typeface="Arial"/>
              <a:cs typeface="Arial"/>
              <a:sym typeface="Arial"/>
            </a:endParaRPr>
          </a:p>
          <a:p>
            <a:pPr marL="0" lvl="0" indent="0" algn="l" rtl="0">
              <a:lnSpc>
                <a:spcPct val="90000"/>
              </a:lnSpc>
              <a:spcBef>
                <a:spcPts val="1200"/>
              </a:spcBef>
              <a:spcAft>
                <a:spcPts val="0"/>
              </a:spcAft>
              <a:buSzPts val="1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sp>
        <p:nvSpPr>
          <p:cNvPr id="1322" name="Google Shape;1322;p154"/>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ANSWERS...</a:t>
            </a:r>
            <a:endParaRPr/>
          </a:p>
        </p:txBody>
      </p:sp>
      <p:pic>
        <p:nvPicPr>
          <p:cNvPr id="1323" name="Google Shape;1323;p154"/>
          <p:cNvPicPr preferRelativeResize="0"/>
          <p:nvPr/>
        </p:nvPicPr>
        <p:blipFill rotWithShape="1">
          <a:blip r:embed="rId3">
            <a:alphaModFix/>
          </a:blip>
          <a:srcRect/>
          <a:stretch/>
        </p:blipFill>
        <p:spPr>
          <a:xfrm>
            <a:off x="5214950" y="365125"/>
            <a:ext cx="3714750" cy="3514600"/>
          </a:xfrm>
          <a:prstGeom prst="rect">
            <a:avLst/>
          </a:prstGeom>
          <a:noFill/>
          <a:ln>
            <a:noFill/>
          </a:ln>
        </p:spPr>
      </p:pic>
      <p:pic>
        <p:nvPicPr>
          <p:cNvPr id="1324" name="Google Shape;1324;p154"/>
          <p:cNvPicPr preferRelativeResize="0"/>
          <p:nvPr/>
        </p:nvPicPr>
        <p:blipFill rotWithShape="1">
          <a:blip r:embed="rId4">
            <a:alphaModFix/>
          </a:blip>
          <a:srcRect/>
          <a:stretch/>
        </p:blipFill>
        <p:spPr>
          <a:xfrm>
            <a:off x="0" y="2262925"/>
            <a:ext cx="4814875" cy="4523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29" name="Google Shape;1329;p155"/>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800"/>
              </a:spcBef>
              <a:spcAft>
                <a:spcPts val="0"/>
              </a:spcAft>
              <a:buSzPts val="1800"/>
              <a:buNone/>
            </a:pPr>
            <a:r>
              <a:rPr lang="en-US" sz="3000" b="1">
                <a:latin typeface="Arial"/>
                <a:ea typeface="Arial"/>
                <a:cs typeface="Arial"/>
                <a:sym typeface="Arial"/>
              </a:rPr>
              <a:t>Construct a tree for the given Inorder and Postorder traversals</a:t>
            </a:r>
            <a:endParaRPr sz="3000" b="1">
              <a:latin typeface="Arial"/>
              <a:ea typeface="Arial"/>
              <a:cs typeface="Arial"/>
              <a:sym typeface="Arial"/>
            </a:endParaRPr>
          </a:p>
          <a:p>
            <a:pPr marL="0" lvl="0" indent="0" algn="l" rtl="0">
              <a:lnSpc>
                <a:spcPct val="90000"/>
              </a:lnSpc>
              <a:spcBef>
                <a:spcPts val="400"/>
              </a:spcBef>
              <a:spcAft>
                <a:spcPts val="0"/>
              </a:spcAft>
              <a:buSzPts val="1800"/>
              <a:buNone/>
            </a:pPr>
            <a:endParaRPr/>
          </a:p>
        </p:txBody>
      </p:sp>
      <p:sp>
        <p:nvSpPr>
          <p:cNvPr id="1330" name="Google Shape;1330;p155"/>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15000"/>
              </a:lnSpc>
              <a:spcBef>
                <a:spcPts val="1200"/>
              </a:spcBef>
              <a:spcAft>
                <a:spcPts val="0"/>
              </a:spcAft>
              <a:buClr>
                <a:schemeClr val="dk1"/>
              </a:buClr>
              <a:buSzPct val="39285"/>
              <a:buFont typeface="Arial"/>
              <a:buNone/>
            </a:pPr>
            <a:r>
              <a:rPr lang="en-US"/>
              <a:t>Input: Inorder and postorder travel of a binary tree</a:t>
            </a:r>
            <a:endParaRPr/>
          </a:p>
          <a:p>
            <a:pPr marL="0" lvl="0" indent="0" algn="l" rtl="0">
              <a:lnSpc>
                <a:spcPct val="115000"/>
              </a:lnSpc>
              <a:spcBef>
                <a:spcPts val="1200"/>
              </a:spcBef>
              <a:spcAft>
                <a:spcPts val="0"/>
              </a:spcAft>
              <a:buClr>
                <a:schemeClr val="dk1"/>
              </a:buClr>
              <a:buSzPct val="39285"/>
              <a:buFont typeface="Arial"/>
              <a:buNone/>
            </a:pPr>
            <a:r>
              <a:rPr lang="en-US"/>
              <a:t>Output::::Binary tree</a:t>
            </a:r>
            <a:endParaRPr/>
          </a:p>
          <a:p>
            <a:pPr marL="0" lvl="0" indent="0" algn="l" rtl="0">
              <a:lnSpc>
                <a:spcPct val="115000"/>
              </a:lnSpc>
              <a:spcBef>
                <a:spcPts val="1200"/>
              </a:spcBef>
              <a:spcAft>
                <a:spcPts val="0"/>
              </a:spcAft>
              <a:buClr>
                <a:schemeClr val="dk1"/>
              </a:buClr>
              <a:buSzPct val="39285"/>
              <a:buFont typeface="Arial"/>
              <a:buNone/>
            </a:pPr>
            <a:r>
              <a:rPr lang="en-US"/>
              <a:t>Algorithm:</a:t>
            </a:r>
            <a:endParaRPr/>
          </a:p>
          <a:p>
            <a:pPr marL="0" lvl="0" indent="0" algn="l" rtl="0">
              <a:lnSpc>
                <a:spcPct val="115000"/>
              </a:lnSpc>
              <a:spcBef>
                <a:spcPts val="1200"/>
              </a:spcBef>
              <a:spcAft>
                <a:spcPts val="0"/>
              </a:spcAft>
              <a:buClr>
                <a:schemeClr val="dk1"/>
              </a:buClr>
              <a:buSzPct val="39285"/>
              <a:buFont typeface="Arial"/>
              <a:buNone/>
            </a:pPr>
            <a:r>
              <a:rPr lang="en-US"/>
              <a:t>Step 1: the last element in the postorder is the root.</a:t>
            </a:r>
            <a:endParaRPr/>
          </a:p>
          <a:p>
            <a:pPr marL="0" lvl="0" indent="0" algn="l" rtl="0">
              <a:lnSpc>
                <a:spcPct val="115000"/>
              </a:lnSpc>
              <a:spcBef>
                <a:spcPts val="1200"/>
              </a:spcBef>
              <a:spcAft>
                <a:spcPts val="0"/>
              </a:spcAft>
              <a:buClr>
                <a:schemeClr val="dk1"/>
              </a:buClr>
              <a:buSzPct val="39285"/>
              <a:buFont typeface="Arial"/>
              <a:buNone/>
            </a:pPr>
            <a:r>
              <a:rPr lang="en-US"/>
              <a:t>Step 2: Locate the index of the root node in the inorder traversal. All the nodes before the root node in the inorder traversal forms the left subtree. All the nodes after the root node in the inorder traversal forms the right subtree.</a:t>
            </a:r>
            <a:endParaRPr/>
          </a:p>
          <a:p>
            <a:pPr marL="0" lvl="0" indent="0" algn="l" rtl="0">
              <a:lnSpc>
                <a:spcPct val="115000"/>
              </a:lnSpc>
              <a:spcBef>
                <a:spcPts val="1200"/>
              </a:spcBef>
              <a:spcAft>
                <a:spcPts val="0"/>
              </a:spcAft>
              <a:buClr>
                <a:schemeClr val="dk1"/>
              </a:buClr>
              <a:buSzPct val="39285"/>
              <a:buFont typeface="Arial"/>
              <a:buNone/>
            </a:pPr>
            <a:r>
              <a:rPr lang="en-US"/>
              <a:t>Step 3: Now perform the steps 1 and 2 until the tree is constructed.</a:t>
            </a:r>
            <a:endParaRPr/>
          </a:p>
          <a:p>
            <a:pPr marL="0" lvl="0" indent="0" algn="l" rtl="0">
              <a:lnSpc>
                <a:spcPct val="90000"/>
              </a:lnSpc>
              <a:spcBef>
                <a:spcPts val="1200"/>
              </a:spcBef>
              <a:spcAft>
                <a:spcPts val="0"/>
              </a:spcAft>
              <a:buSzPct val="82949"/>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156"/>
          <p:cNvSpPr txBox="1">
            <a:spLocks noGrp="1"/>
          </p:cNvSpPr>
          <p:nvPr>
            <p:ph type="title"/>
          </p:nvPr>
        </p:nvSpPr>
        <p:spPr>
          <a:xfrm>
            <a:off x="628650" y="365125"/>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EXAMPLE</a:t>
            </a:r>
            <a:endParaRPr/>
          </a:p>
        </p:txBody>
      </p:sp>
      <p:pic>
        <p:nvPicPr>
          <p:cNvPr id="1336" name="Google Shape;1336;p156"/>
          <p:cNvPicPr preferRelativeResize="0"/>
          <p:nvPr/>
        </p:nvPicPr>
        <p:blipFill rotWithShape="1">
          <a:blip r:embed="rId3">
            <a:alphaModFix/>
          </a:blip>
          <a:srcRect/>
          <a:stretch/>
        </p:blipFill>
        <p:spPr>
          <a:xfrm>
            <a:off x="3162300" y="654050"/>
            <a:ext cx="5562600" cy="1866900"/>
          </a:xfrm>
          <a:prstGeom prst="rect">
            <a:avLst/>
          </a:prstGeom>
          <a:noFill/>
          <a:ln>
            <a:noFill/>
          </a:ln>
        </p:spPr>
      </p:pic>
      <p:pic>
        <p:nvPicPr>
          <p:cNvPr id="1337" name="Google Shape;1337;p156"/>
          <p:cNvPicPr preferRelativeResize="0"/>
          <p:nvPr/>
        </p:nvPicPr>
        <p:blipFill rotWithShape="1">
          <a:blip r:embed="rId4">
            <a:alphaModFix/>
          </a:blip>
          <a:srcRect/>
          <a:stretch/>
        </p:blipFill>
        <p:spPr>
          <a:xfrm>
            <a:off x="152400" y="2673350"/>
            <a:ext cx="8505825" cy="26574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5C2FD29CE249418183F2CED8BB73E7" ma:contentTypeVersion="14" ma:contentTypeDescription="Create a new document." ma:contentTypeScope="" ma:versionID="fb8c1460ef958560dbf3f4a0a8e3ef27">
  <xsd:schema xmlns:xsd="http://www.w3.org/2001/XMLSchema" xmlns:xs="http://www.w3.org/2001/XMLSchema" xmlns:p="http://schemas.microsoft.com/office/2006/metadata/properties" xmlns:ns3="c149818c-d1f7-491f-bbe1-621541619e66" xmlns:ns4="f52e17f8-7e3f-472c-8f73-4e0eb6a9046d" targetNamespace="http://schemas.microsoft.com/office/2006/metadata/properties" ma:root="true" ma:fieldsID="1868080d852b6a0ba59a80805098881b" ns3:_="" ns4:_="">
    <xsd:import namespace="c149818c-d1f7-491f-bbe1-621541619e66"/>
    <xsd:import namespace="f52e17f8-7e3f-472c-8f73-4e0eb6a9046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49818c-d1f7-491f-bbe1-621541619e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52e17f8-7e3f-472c-8f73-4e0eb6a9046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FE5791-66C3-4216-9D7F-E43842D781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49818c-d1f7-491f-bbe1-621541619e66"/>
    <ds:schemaRef ds:uri="f52e17f8-7e3f-472c-8f73-4e0eb6a904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F0DF88-A193-42DF-B6C3-23C8F0576803}">
  <ds:schemaRefs>
    <ds:schemaRef ds:uri="http://schemas.microsoft.com/sharepoint/v3/contenttype/forms"/>
  </ds:schemaRefs>
</ds:datastoreItem>
</file>

<file path=customXml/itemProps3.xml><?xml version="1.0" encoding="utf-8"?>
<ds:datastoreItem xmlns:ds="http://schemas.openxmlformats.org/officeDocument/2006/customXml" ds:itemID="{CC1A3351-0AA4-4EC5-BA1C-C004A165B5E9}">
  <ds:schemaRefs>
    <ds:schemaRef ds:uri="http://purl.org/dc/elements/1.1/"/>
    <ds:schemaRef ds:uri="c149818c-d1f7-491f-bbe1-621541619e66"/>
    <ds:schemaRef ds:uri="http://schemas.openxmlformats.org/package/2006/metadata/core-properties"/>
    <ds:schemaRef ds:uri="http://schemas.microsoft.com/office/infopath/2007/PartnerControls"/>
    <ds:schemaRef ds:uri="http://schemas.microsoft.com/office/2006/documentManagement/types"/>
    <ds:schemaRef ds:uri="http://purl.org/dc/terms/"/>
    <ds:schemaRef ds:uri="http://www.w3.org/XML/1998/namespace"/>
    <ds:schemaRef ds:uri="f52e17f8-7e3f-472c-8f73-4e0eb6a9046d"/>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525</Words>
  <Application>Microsoft Office PowerPoint</Application>
  <PresentationFormat>On-screen Show (4:3)</PresentationFormat>
  <Paragraphs>69</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Verdana</vt:lpstr>
      <vt:lpstr>Arial</vt:lpstr>
      <vt:lpstr>Georgia</vt:lpstr>
      <vt:lpstr>Office Theme</vt:lpstr>
      <vt:lpstr>UNIT 5---Construction of trees</vt:lpstr>
      <vt:lpstr>Construct a tree for the given Inorder and Preorder traversals</vt:lpstr>
      <vt:lpstr>Example</vt:lpstr>
      <vt:lpstr>PowerPoint Presentation</vt:lpstr>
      <vt:lpstr>PowerPoint Presentation</vt:lpstr>
      <vt:lpstr>Try it yourself!!!!!!!</vt:lpstr>
      <vt:lpstr>ANSWERS...</vt:lpstr>
      <vt:lpstr>Construct a tree for the given Inorder and Postorder traversals </vt:lpstr>
      <vt:lpstr>EXAMPLE</vt:lpstr>
      <vt:lpstr>PowerPoint Presentation</vt:lpstr>
      <vt:lpstr>PowerPoint Presentation</vt:lpstr>
      <vt:lpstr>PowerPoint Presentation</vt:lpstr>
      <vt:lpstr>PowerPoint Presentation</vt:lpstr>
      <vt:lpstr>Try it yourself!!!!!!!!!!</vt:lpstr>
      <vt:lpstr>Answers!!</vt:lpstr>
      <vt:lpstr>Construct a tree for the given Preorder and Postorder traversals</vt:lpstr>
      <vt:lpstr>EXAMPLE</vt:lpstr>
      <vt:lpstr>PowerPoint Presentation</vt:lpstr>
      <vt:lpstr>PowerPoint Presentation</vt:lpstr>
      <vt:lpstr>PowerPoint Presentation</vt:lpstr>
      <vt:lpstr>TRY IT YOURSELF!!!</vt:lpstr>
      <vt:lpstr>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5---Construction of trees</dc:title>
  <dc:creator>Vaidhehi V</dc:creator>
  <cp:lastModifiedBy>SAI ABHINAYA CHANDRASEKAR</cp:lastModifiedBy>
  <cp:revision>2</cp:revision>
  <dcterms:modified xsi:type="dcterms:W3CDTF">2024-01-04T06:44:38Z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0x0101004C5C2FD29CE249418183F2CED8BB73E7</vt:lpwstr>
  </property>
</Properties>
</file>