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5"/>
    <p:sldMasterId id="2147483703" r:id="rId6"/>
    <p:sldMasterId id="2147483704" r:id="rId7"/>
    <p:sldMasterId id="2147483705" r:id="rId8"/>
    <p:sldMasterId id="214748370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Lst>
  <p:sldSz cy="5143500" cx="9144000"/>
  <p:notesSz cx="6858000" cy="9144000"/>
  <p:embeddedFontLst>
    <p:embeddedFont>
      <p:font typeface="Archivo Narrow"/>
      <p:regular r:id="rId82"/>
      <p:bold r:id="rId83"/>
      <p:italic r:id="rId84"/>
      <p:boldItalic r:id="rId85"/>
    </p:embeddedFont>
    <p:embeddedFont>
      <p:font typeface="Proxima Nova"/>
      <p:regular r:id="rId86"/>
      <p:bold r:id="rId87"/>
      <p:italic r:id="rId88"/>
      <p:boldItalic r:id="rId89"/>
    </p:embeddedFont>
    <p:embeddedFont>
      <p:font typeface="Nunito"/>
      <p:regular r:id="rId90"/>
      <p:bold r:id="rId91"/>
      <p:italic r:id="rId92"/>
      <p:boldItalic r:id="rId93"/>
    </p:embeddedFont>
    <p:embeddedFont>
      <p:font typeface="Source Code Pro"/>
      <p:regular r:id="rId94"/>
      <p:bold r:id="rId95"/>
      <p:italic r:id="rId96"/>
      <p:boldItalic r:id="rId97"/>
    </p:embeddedFont>
    <p:embeddedFont>
      <p:font typeface="Helvetica Neue"/>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B75BFB-957B-4A8C-8274-22F838046E6D}">
  <a:tblStyle styleId="{3EB75BFB-957B-4A8C-8274-22F838046E6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3F3627B-9B63-4A07-AAB7-EF9EB0322B0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b="off" i="off"/>
      <a:tcStyle>
        <a:fill>
          <a:solidFill>
            <a:srgbClr val="FFE2CD"/>
          </a:solidFill>
        </a:fill>
      </a:tcStyle>
    </a:band1H>
    <a:band2H>
      <a:tcTxStyle b="off" i="off"/>
    </a:band2H>
    <a:band1V>
      <a:tcTxStyle b="off" i="off"/>
      <a:tcStyle>
        <a:fill>
          <a:solidFill>
            <a:srgbClr val="FFE2C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101" Type="http://schemas.openxmlformats.org/officeDocument/2006/relationships/font" Target="fonts/HelveticaNeue-boldItalic.fntdata"/><Relationship Id="rId100" Type="http://schemas.openxmlformats.org/officeDocument/2006/relationships/font" Target="fonts/HelveticaNeue-italic.fntdata"/><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95" Type="http://schemas.openxmlformats.org/officeDocument/2006/relationships/font" Target="fonts/SourceCodePro-bold.fntdata"/><Relationship Id="rId94" Type="http://schemas.openxmlformats.org/officeDocument/2006/relationships/font" Target="fonts/SourceCodePro-regular.fntdata"/><Relationship Id="rId97" Type="http://schemas.openxmlformats.org/officeDocument/2006/relationships/font" Target="fonts/SourceCodePro-boldItalic.fntdata"/><Relationship Id="rId96" Type="http://schemas.openxmlformats.org/officeDocument/2006/relationships/font" Target="fonts/SourceCodePro-italic.fntdata"/><Relationship Id="rId11" Type="http://schemas.openxmlformats.org/officeDocument/2006/relationships/slide" Target="slides/slide1.xml"/><Relationship Id="rId99" Type="http://schemas.openxmlformats.org/officeDocument/2006/relationships/font" Target="fonts/HelveticaNeue-bold.fntdata"/><Relationship Id="rId10" Type="http://schemas.openxmlformats.org/officeDocument/2006/relationships/notesMaster" Target="notesMasters/notesMaster1.xml"/><Relationship Id="rId98" Type="http://schemas.openxmlformats.org/officeDocument/2006/relationships/font" Target="fonts/HelveticaNeue-regular.fntdata"/><Relationship Id="rId13" Type="http://schemas.openxmlformats.org/officeDocument/2006/relationships/slide" Target="slides/slide3.xml"/><Relationship Id="rId12" Type="http://schemas.openxmlformats.org/officeDocument/2006/relationships/slide" Target="slides/slide2.xml"/><Relationship Id="rId91" Type="http://schemas.openxmlformats.org/officeDocument/2006/relationships/font" Target="fonts/Nunito-bold.fntdata"/><Relationship Id="rId90" Type="http://schemas.openxmlformats.org/officeDocument/2006/relationships/font" Target="fonts/Nunito-regular.fntdata"/><Relationship Id="rId93" Type="http://schemas.openxmlformats.org/officeDocument/2006/relationships/font" Target="fonts/Nunito-boldItalic.fntdata"/><Relationship Id="rId92" Type="http://schemas.openxmlformats.org/officeDocument/2006/relationships/font" Target="fonts/Nunito-italic.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 Id="rId84" Type="http://schemas.openxmlformats.org/officeDocument/2006/relationships/font" Target="fonts/ArchivoNarrow-italic.fntdata"/><Relationship Id="rId83" Type="http://schemas.openxmlformats.org/officeDocument/2006/relationships/font" Target="fonts/ArchivoNarrow-bold.fntdata"/><Relationship Id="rId86" Type="http://schemas.openxmlformats.org/officeDocument/2006/relationships/font" Target="fonts/ProximaNova-regular.fntdata"/><Relationship Id="rId85" Type="http://schemas.openxmlformats.org/officeDocument/2006/relationships/font" Target="fonts/ArchivoNarrow-boldItalic.fntdata"/><Relationship Id="rId88" Type="http://schemas.openxmlformats.org/officeDocument/2006/relationships/font" Target="fonts/ProximaNova-italic.fntdata"/><Relationship Id="rId87" Type="http://schemas.openxmlformats.org/officeDocument/2006/relationships/font" Target="fonts/ProximaNova-bold.fntdata"/><Relationship Id="rId89" Type="http://schemas.openxmlformats.org/officeDocument/2006/relationships/font" Target="fonts/ProximaNova-boldItalic.fntdata"/><Relationship Id="rId80" Type="http://schemas.openxmlformats.org/officeDocument/2006/relationships/slide" Target="slides/slide70.xml"/><Relationship Id="rId82" Type="http://schemas.openxmlformats.org/officeDocument/2006/relationships/font" Target="fonts/ArchivoNarrow-regular.fntdata"/><Relationship Id="rId81" Type="http://schemas.openxmlformats.org/officeDocument/2006/relationships/slide" Target="slides/slide7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3.xml"/><Relationship Id="rId72" Type="http://schemas.openxmlformats.org/officeDocument/2006/relationships/slide" Target="slides/slide62.xml"/><Relationship Id="rId75" Type="http://schemas.openxmlformats.org/officeDocument/2006/relationships/slide" Target="slides/slide65.xml"/><Relationship Id="rId74" Type="http://schemas.openxmlformats.org/officeDocument/2006/relationships/slide" Target="slides/slide64.xml"/><Relationship Id="rId77" Type="http://schemas.openxmlformats.org/officeDocument/2006/relationships/slide" Target="slides/slide67.xml"/><Relationship Id="rId76" Type="http://schemas.openxmlformats.org/officeDocument/2006/relationships/slide" Target="slides/slide66.xml"/><Relationship Id="rId79" Type="http://schemas.openxmlformats.org/officeDocument/2006/relationships/slide" Target="slides/slide69.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62" Type="http://schemas.openxmlformats.org/officeDocument/2006/relationships/slide" Target="slides/slide52.xml"/><Relationship Id="rId61" Type="http://schemas.openxmlformats.org/officeDocument/2006/relationships/slide" Target="slides/slide51.xml"/><Relationship Id="rId64" Type="http://schemas.openxmlformats.org/officeDocument/2006/relationships/slide" Target="slides/slide54.xml"/><Relationship Id="rId63" Type="http://schemas.openxmlformats.org/officeDocument/2006/relationships/slide" Target="slides/slide53.xml"/><Relationship Id="rId66" Type="http://schemas.openxmlformats.org/officeDocument/2006/relationships/slide" Target="slides/slide56.xml"/><Relationship Id="rId65" Type="http://schemas.openxmlformats.org/officeDocument/2006/relationships/slide" Target="slides/slide55.xml"/><Relationship Id="rId68" Type="http://schemas.openxmlformats.org/officeDocument/2006/relationships/slide" Target="slides/slide58.xml"/><Relationship Id="rId67" Type="http://schemas.openxmlformats.org/officeDocument/2006/relationships/slide" Target="slides/slide57.xml"/><Relationship Id="rId60" Type="http://schemas.openxmlformats.org/officeDocument/2006/relationships/slide" Target="slides/slide50.xml"/><Relationship Id="rId69" Type="http://schemas.openxmlformats.org/officeDocument/2006/relationships/slide" Target="slides/slide5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55" Type="http://schemas.openxmlformats.org/officeDocument/2006/relationships/slide" Target="slides/slide45.xml"/><Relationship Id="rId54" Type="http://schemas.openxmlformats.org/officeDocument/2006/relationships/slide" Target="slides/slide44.xml"/><Relationship Id="rId57" Type="http://schemas.openxmlformats.org/officeDocument/2006/relationships/slide" Target="slides/slide47.xml"/><Relationship Id="rId56" Type="http://schemas.openxmlformats.org/officeDocument/2006/relationships/slide" Target="slides/slide46.xml"/><Relationship Id="rId59" Type="http://schemas.openxmlformats.org/officeDocument/2006/relationships/slide" Target="slides/slide49.xml"/><Relationship Id="rId58"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628d6918b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9628d6918b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636268bb4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9636268bb4_1_1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636268bb4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9636268bb4_1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634ecc3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9634ecc38e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636268bb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9636268bb4_1_1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9636268bb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9636268bb4_1_1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9636268bb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9636268bb4_1_1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9636268bb4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9636268bb4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9636268bb4_6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9636268bb4_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9636268bb4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9636268bb4_6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636268bb4_6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9636268bb4_6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628d6918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9628d6918b_1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9636268bb4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9636268bb4_6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9636268bb4_6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29636268bb4_6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636268bb4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29636268bb4_6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9636268bb4_6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9636268bb4_6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9636268bb4_6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9636268bb4_6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9636268bb4_6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29636268bb4_6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9636268bb4_6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29636268bb4_6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9636268bb4_6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29636268bb4_6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9636268bb4_6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29636268bb4_6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9636268bb4_1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29636268bb4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628d6918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9628d6918b_1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9636268bb4_1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29636268bb4_1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9636268bb4_1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29636268bb4_1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9636268bb4_1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29636268bb4_1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9636268bb4_1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29636268bb4_1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9636268bb4_1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29636268bb4_1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9636268bb4_1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29636268bb4_1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9636268bb4_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0" name="Google Shape;670;g29636268bb4_1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9636268bb4_1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7" name="Google Shape;677;g29636268bb4_16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9636268bb4_16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29636268bb4_16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9636268bb4_16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4" name="Google Shape;694;g29636268bb4_16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628d6918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9628d6918b_1_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9636268bb4_16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29636268bb4_16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9636268bb4_16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g29636268bb4_16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9636268bb4_16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5" name="Google Shape;715;g29636268bb4_16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9636268bb4_16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29636268bb4_16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9636268bb4_2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29636268bb4_2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9636268bb4_2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6" name="Google Shape;736;g29636268bb4_2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9636268bb4_2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29636268bb4_2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9636268bb4_2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g29636268bb4_2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9636268bb4_2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g29636268bb4_2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9636268bb4_2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29636268bb4_21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628d6918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9628d6918b_1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9636268bb4_2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29636268bb4_21_1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9636268bb4_2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29636268bb4_21_1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9636268bb4_2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g29636268bb4_21_1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9636268bb4_2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g29636268bb4_21_1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9636268bb4_2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9636268bb4_21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9636268bb4_2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29636268bb4_21_1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9636268bb4_2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29636268bb4_21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9636268bb4_26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5" name="Google Shape;825;g29636268bb4_26_1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9636268bb4_26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29636268bb4_26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9636268bb4_26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1" name="Google Shape;841;g29636268bb4_26_1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628d6918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9628d6918b_1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9636268bb4_26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g29636268bb4_26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9636268bb4_26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g29636268bb4_26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9636268bb4_26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g29636268bb4_26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9636268bb4_26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29636268bb4_26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9636268bb4_26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83" name="Google Shape;883;g29636268bb4_26_1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969c02c82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2969c02c828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969c02c82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g2969c02c828_1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969c02c828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g2969c02c828_1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969c02c828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g2969c02c828_1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969c02c82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g2969c02c828_1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9628d6918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9628d6918b_1_1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969c02c82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g2969c02c828_1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969c02c828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2969c02c828_1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9636268bb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9636268bb4_1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636268bb4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29636268bb4_1_1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1415098"/>
            <a:ext cx="8520600" cy="13821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6" name="Google Shape;56;p14"/>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57" name="Google Shape;57;p14"/>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p:nvPr/>
        </p:nvSpPr>
        <p:spPr>
          <a:xfrm flipH="1">
            <a:off x="18" y="50475"/>
            <a:ext cx="9143982" cy="1065191"/>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18" y="0"/>
            <a:ext cx="9143982" cy="1065191"/>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11025" y="4439925"/>
            <a:ext cx="9155100" cy="70357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nvSpPr>
        <p:spPr>
          <a:xfrm>
            <a:off x="25" y="4439925"/>
            <a:ext cx="35721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62" name="Google Shape;62;p14"/>
          <p:cNvSpPr txBox="1"/>
          <p:nvPr/>
        </p:nvSpPr>
        <p:spPr>
          <a:xfrm>
            <a:off x="3709075" y="4439925"/>
            <a:ext cx="2030700" cy="48082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63" name="Google Shape;63;p14"/>
          <p:cNvSpPr txBox="1"/>
          <p:nvPr/>
        </p:nvSpPr>
        <p:spPr>
          <a:xfrm>
            <a:off x="6067875" y="4439925"/>
            <a:ext cx="29844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Faith in God |  Moral Uprightness</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 Love of Fellow Beings   </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64" name="Google Shape;64;p14"/>
          <p:cNvPicPr preferRelativeResize="0"/>
          <p:nvPr/>
        </p:nvPicPr>
        <p:blipFill rotWithShape="1">
          <a:blip r:embed="rId2">
            <a:alphaModFix/>
          </a:blip>
          <a:srcRect b="0" l="0" r="0" t="0"/>
          <a:stretch/>
        </p:blipFill>
        <p:spPr>
          <a:xfrm>
            <a:off x="5943450" y="174125"/>
            <a:ext cx="2073507" cy="75165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15"/>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7" name="Google Shape;77;p16"/>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17"/>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5" name="Google Shape;85;p17"/>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8" name="Shape 88"/>
        <p:cNvGrpSpPr/>
        <p:nvPr/>
      </p:nvGrpSpPr>
      <p:grpSpPr>
        <a:xfrm>
          <a:off x="0" y="0"/>
          <a:ext cx="0" cy="0"/>
          <a:chOff x="0" y="0"/>
          <a:chExt cx="0" cy="0"/>
        </a:xfrm>
      </p:grpSpPr>
      <p:sp>
        <p:nvSpPr>
          <p:cNvPr id="89" name="Google Shape;89;p18"/>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0" name="Google Shape;90;p18"/>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91" name="Google Shape;91;p18"/>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8"/>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4" name="Google Shape;94;p18"/>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7" name="Shape 97"/>
        <p:cNvGrpSpPr/>
        <p:nvPr/>
      </p:nvGrpSpPr>
      <p:grpSpPr>
        <a:xfrm>
          <a:off x="0" y="0"/>
          <a:ext cx="0" cy="0"/>
          <a:chOff x="0" y="0"/>
          <a:chExt cx="0" cy="0"/>
        </a:xfrm>
      </p:grpSpPr>
      <p:sp>
        <p:nvSpPr>
          <p:cNvPr id="98" name="Google Shape;98;p19"/>
          <p:cNvSpPr txBox="1"/>
          <p:nvPr>
            <p:ph type="title"/>
          </p:nvPr>
        </p:nvSpPr>
        <p:spPr>
          <a:xfrm>
            <a:off x="490250" y="450150"/>
            <a:ext cx="6367800" cy="409072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9" name="Google Shape;99;p19"/>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19"/>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9"/>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2" name="Google Shape;102;p19"/>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05" name="Shape 105"/>
        <p:cNvGrpSpPr/>
        <p:nvPr/>
      </p:nvGrpSpPr>
      <p:grpSpPr>
        <a:xfrm>
          <a:off x="0" y="0"/>
          <a:ext cx="0" cy="0"/>
          <a:chOff x="0" y="0"/>
          <a:chExt cx="0" cy="0"/>
        </a:xfrm>
      </p:grpSpPr>
      <p:sp>
        <p:nvSpPr>
          <p:cNvPr id="106" name="Google Shape;10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8" name="Google Shape;108;p20"/>
          <p:cNvSpPr txBox="1"/>
          <p:nvPr>
            <p:ph idx="1" type="subTitle"/>
          </p:nvPr>
        </p:nvSpPr>
        <p:spPr>
          <a:xfrm>
            <a:off x="265500" y="2803075"/>
            <a:ext cx="4045200" cy="123502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109" name="Google Shape;109;p20"/>
          <p:cNvSpPr txBox="1"/>
          <p:nvPr>
            <p:ph idx="2" type="body"/>
          </p:nvPr>
        </p:nvSpPr>
        <p:spPr>
          <a:xfrm>
            <a:off x="4939500" y="724075"/>
            <a:ext cx="3837000" cy="3695175"/>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110" name="Google Shape;110;p20"/>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13" name="Google Shape;113;p20"/>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106125"/>
            <a:ext cx="8520600" cy="19635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118" name="Google Shape;118;p21"/>
          <p:cNvSpPr txBox="1"/>
          <p:nvPr>
            <p:ph idx="1" type="body"/>
          </p:nvPr>
        </p:nvSpPr>
        <p:spPr>
          <a:xfrm>
            <a:off x="311700" y="3152225"/>
            <a:ext cx="8520600" cy="1300725"/>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119" name="Google Shape;119;p21"/>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22" name="Google Shape;122;p21"/>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0" y="1415098"/>
            <a:ext cx="8520600" cy="13821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1" name="Google Shape;131;p23"/>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32" name="Google Shape;132;p2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3"/>
          <p:cNvSpPr/>
          <p:nvPr/>
        </p:nvSpPr>
        <p:spPr>
          <a:xfrm flipH="1">
            <a:off x="18" y="50475"/>
            <a:ext cx="9143982" cy="1065191"/>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flipH="1">
            <a:off x="18" y="0"/>
            <a:ext cx="9143982" cy="1065191"/>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11025" y="4439925"/>
            <a:ext cx="9155100" cy="70357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txBox="1"/>
          <p:nvPr/>
        </p:nvSpPr>
        <p:spPr>
          <a:xfrm>
            <a:off x="25" y="4439925"/>
            <a:ext cx="35721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37" name="Google Shape;137;p23"/>
          <p:cNvSpPr txBox="1"/>
          <p:nvPr/>
        </p:nvSpPr>
        <p:spPr>
          <a:xfrm>
            <a:off x="3709075" y="4439925"/>
            <a:ext cx="2030700" cy="48082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38" name="Google Shape;138;p23"/>
          <p:cNvSpPr txBox="1"/>
          <p:nvPr/>
        </p:nvSpPr>
        <p:spPr>
          <a:xfrm>
            <a:off x="6067875" y="4439925"/>
            <a:ext cx="29844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Faith in God |  Moral Uprightness</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 Love of Fellow Beings   </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39" name="Google Shape;139;p23"/>
          <p:cNvPicPr preferRelativeResize="0"/>
          <p:nvPr/>
        </p:nvPicPr>
        <p:blipFill rotWithShape="1">
          <a:blip r:embed="rId2">
            <a:alphaModFix/>
          </a:blip>
          <a:srcRect b="0" l="0" r="0" t="0"/>
          <a:stretch/>
        </p:blipFill>
        <p:spPr>
          <a:xfrm>
            <a:off x="5943450" y="174125"/>
            <a:ext cx="2073507" cy="75165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4"/>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143" name="Google Shape;143;p24"/>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highlight>
                  <a:srgbClr val="FFFF00"/>
                </a:highlight>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4"/>
          <p:cNvSpPr/>
          <p:nvPr/>
        </p:nvSpPr>
        <p:spPr>
          <a:xfrm>
            <a:off x="-11100" y="470368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46" name="Google Shape;146;p24"/>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9" name="Shape 149"/>
        <p:cNvGrpSpPr/>
        <p:nvPr/>
      </p:nvGrpSpPr>
      <p:grpSpPr>
        <a:xfrm>
          <a:off x="0" y="0"/>
          <a:ext cx="0" cy="0"/>
          <a:chOff x="0" y="0"/>
          <a:chExt cx="0" cy="0"/>
        </a:xfrm>
      </p:grpSpPr>
      <p:sp>
        <p:nvSpPr>
          <p:cNvPr id="150" name="Google Shape;150;p2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25"/>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53" name="Google Shape;153;p25"/>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5"/>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8" name="Google Shape;158;p2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6"/>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61" name="Google Shape;161;p26"/>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167" name="Google Shape;16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168" name="Google Shape;168;p27"/>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27"/>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7"/>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71" name="Google Shape;171;p27"/>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7"/>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7"/>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6" name="Google Shape;176;p28"/>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177" name="Google Shape;177;p28"/>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28"/>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8"/>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80" name="Google Shape;180;p28"/>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8"/>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8"/>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83" name="Shape 183"/>
        <p:cNvGrpSpPr/>
        <p:nvPr/>
      </p:nvGrpSpPr>
      <p:grpSpPr>
        <a:xfrm>
          <a:off x="0" y="0"/>
          <a:ext cx="0" cy="0"/>
          <a:chOff x="0" y="0"/>
          <a:chExt cx="0" cy="0"/>
        </a:xfrm>
      </p:grpSpPr>
      <p:sp>
        <p:nvSpPr>
          <p:cNvPr id="184" name="Google Shape;184;p29"/>
          <p:cNvSpPr txBox="1"/>
          <p:nvPr>
            <p:ph type="title"/>
          </p:nvPr>
        </p:nvSpPr>
        <p:spPr>
          <a:xfrm>
            <a:off x="490250" y="450150"/>
            <a:ext cx="6367800" cy="409072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29"/>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9"/>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88" name="Google Shape;188;p29"/>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9"/>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91" name="Shape 191"/>
        <p:cNvGrpSpPr/>
        <p:nvPr/>
      </p:nvGrpSpPr>
      <p:grpSpPr>
        <a:xfrm>
          <a:off x="0" y="0"/>
          <a:ext cx="0" cy="0"/>
          <a:chOff x="0" y="0"/>
          <a:chExt cx="0" cy="0"/>
        </a:xfrm>
      </p:grpSpPr>
      <p:sp>
        <p:nvSpPr>
          <p:cNvPr id="192" name="Google Shape;192;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4" name="Google Shape;194;p30"/>
          <p:cNvSpPr txBox="1"/>
          <p:nvPr>
            <p:ph idx="1" type="subTitle"/>
          </p:nvPr>
        </p:nvSpPr>
        <p:spPr>
          <a:xfrm>
            <a:off x="265500" y="2803075"/>
            <a:ext cx="4045200" cy="123502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195" name="Google Shape;195;p30"/>
          <p:cNvSpPr txBox="1"/>
          <p:nvPr>
            <p:ph idx="2" type="body"/>
          </p:nvPr>
        </p:nvSpPr>
        <p:spPr>
          <a:xfrm>
            <a:off x="4939500" y="724075"/>
            <a:ext cx="3837000" cy="3695175"/>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196" name="Google Shape;196;p30"/>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30"/>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0"/>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99" name="Google Shape;199;p30"/>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0"/>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02" name="Shape 202"/>
        <p:cNvGrpSpPr/>
        <p:nvPr/>
      </p:nvGrpSpPr>
      <p:grpSpPr>
        <a:xfrm>
          <a:off x="0" y="0"/>
          <a:ext cx="0" cy="0"/>
          <a:chOff x="0" y="0"/>
          <a:chExt cx="0" cy="0"/>
        </a:xfrm>
      </p:grpSpPr>
      <p:sp>
        <p:nvSpPr>
          <p:cNvPr id="203" name="Google Shape;203;p31"/>
          <p:cNvSpPr txBox="1"/>
          <p:nvPr>
            <p:ph idx="1" type="body"/>
          </p:nvPr>
        </p:nvSpPr>
        <p:spPr>
          <a:xfrm>
            <a:off x="311700" y="4230575"/>
            <a:ext cx="5998800" cy="605025"/>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04" name="Google Shape;204;p31"/>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1"/>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1"/>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07" name="Google Shape;207;p31"/>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1"/>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1106125"/>
            <a:ext cx="8520600" cy="19635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12" name="Google Shape;212;p32"/>
          <p:cNvSpPr txBox="1"/>
          <p:nvPr>
            <p:ph idx="1" type="body"/>
          </p:nvPr>
        </p:nvSpPr>
        <p:spPr>
          <a:xfrm>
            <a:off x="311700" y="3152225"/>
            <a:ext cx="8520600" cy="1300725"/>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213" name="Google Shape;213;p32"/>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4" name="Google Shape;214;p32"/>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16" name="Google Shape;216;p32"/>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2"/>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2"/>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219" name="Shape 219"/>
        <p:cNvGrpSpPr/>
        <p:nvPr/>
      </p:nvGrpSpPr>
      <p:grpSpPr>
        <a:xfrm>
          <a:off x="0" y="0"/>
          <a:ext cx="0" cy="0"/>
          <a:chOff x="0" y="0"/>
          <a:chExt cx="0" cy="0"/>
        </a:xfrm>
      </p:grpSpPr>
      <p:sp>
        <p:nvSpPr>
          <p:cNvPr id="220" name="Google Shape;220;p33"/>
          <p:cNvSpPr txBox="1"/>
          <p:nvPr>
            <p:ph type="title"/>
          </p:nvPr>
        </p:nvSpPr>
        <p:spPr>
          <a:xfrm>
            <a:off x="1173163" y="342900"/>
            <a:ext cx="7772400" cy="85725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1" name="Google Shape;221;p33"/>
          <p:cNvSpPr txBox="1"/>
          <p:nvPr>
            <p:ph idx="1" type="body"/>
          </p:nvPr>
        </p:nvSpPr>
        <p:spPr>
          <a:xfrm>
            <a:off x="1173163" y="1485900"/>
            <a:ext cx="7772400" cy="14859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22" name="Google Shape;222;p33"/>
          <p:cNvSpPr txBox="1"/>
          <p:nvPr>
            <p:ph idx="2" type="body"/>
          </p:nvPr>
        </p:nvSpPr>
        <p:spPr>
          <a:xfrm>
            <a:off x="1173163" y="3086100"/>
            <a:ext cx="7772400" cy="14859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23" name="Google Shape;223;p33"/>
          <p:cNvSpPr txBox="1"/>
          <p:nvPr>
            <p:ph idx="10" type="dt"/>
          </p:nvPr>
        </p:nvSpPr>
        <p:spPr>
          <a:xfrm>
            <a:off x="1173163" y="4699397"/>
            <a:ext cx="19050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4" name="Google Shape;224;p33"/>
          <p:cNvSpPr txBox="1"/>
          <p:nvPr>
            <p:ph idx="11" type="ftr"/>
          </p:nvPr>
        </p:nvSpPr>
        <p:spPr>
          <a:xfrm>
            <a:off x="3581400" y="4686300"/>
            <a:ext cx="28956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5" name="Google Shape;225;p33"/>
          <p:cNvSpPr txBox="1"/>
          <p:nvPr>
            <p:ph idx="12" type="sldNum"/>
          </p:nvPr>
        </p:nvSpPr>
        <p:spPr>
          <a:xfrm>
            <a:off x="7010400" y="4686300"/>
            <a:ext cx="1905000" cy="3429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8" name="Google Shape;228;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29" name="Google Shape;229;p34"/>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0" name="Google Shape;230;p34"/>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1" name="Google Shape;231;p34"/>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a:lvl1pPr>
            <a:lvl2pPr indent="0" lvl="1" marL="0" marR="0" algn="r">
              <a:lnSpc>
                <a:spcPct val="100000"/>
              </a:lnSpc>
              <a:spcBef>
                <a:spcPts val="0"/>
              </a:spcBef>
              <a:spcAft>
                <a:spcPts val="0"/>
              </a:spcAft>
              <a:buClr>
                <a:schemeClr val="dk2"/>
              </a:buClr>
              <a:buSzPts val="1000"/>
              <a:buFont typeface="Arial"/>
              <a:buNone/>
              <a:defRPr/>
            </a:lvl2pPr>
            <a:lvl3pPr indent="0" lvl="2" marL="0" marR="0" algn="r">
              <a:lnSpc>
                <a:spcPct val="100000"/>
              </a:lnSpc>
              <a:spcBef>
                <a:spcPts val="0"/>
              </a:spcBef>
              <a:spcAft>
                <a:spcPts val="0"/>
              </a:spcAft>
              <a:buClr>
                <a:schemeClr val="dk2"/>
              </a:buClr>
              <a:buSzPts val="1000"/>
              <a:buFont typeface="Arial"/>
              <a:buNone/>
              <a:defRPr/>
            </a:lvl3pPr>
            <a:lvl4pPr indent="0" lvl="3" marL="0" marR="0" algn="r">
              <a:lnSpc>
                <a:spcPct val="100000"/>
              </a:lnSpc>
              <a:spcBef>
                <a:spcPts val="0"/>
              </a:spcBef>
              <a:spcAft>
                <a:spcPts val="0"/>
              </a:spcAft>
              <a:buClr>
                <a:schemeClr val="dk2"/>
              </a:buClr>
              <a:buSzPts val="1000"/>
              <a:buFont typeface="Arial"/>
              <a:buNone/>
              <a:defRPr/>
            </a:lvl4pPr>
            <a:lvl5pPr indent="0" lvl="4" marL="0" marR="0" algn="r">
              <a:lnSpc>
                <a:spcPct val="100000"/>
              </a:lnSpc>
              <a:spcBef>
                <a:spcPts val="0"/>
              </a:spcBef>
              <a:spcAft>
                <a:spcPts val="0"/>
              </a:spcAft>
              <a:buClr>
                <a:schemeClr val="dk2"/>
              </a:buClr>
              <a:buSzPts val="1000"/>
              <a:buFont typeface="Arial"/>
              <a:buNone/>
              <a:defRPr/>
            </a:lvl5pPr>
            <a:lvl6pPr indent="0" lvl="5" marL="0" marR="0" algn="r">
              <a:lnSpc>
                <a:spcPct val="100000"/>
              </a:lnSpc>
              <a:spcBef>
                <a:spcPts val="0"/>
              </a:spcBef>
              <a:spcAft>
                <a:spcPts val="0"/>
              </a:spcAft>
              <a:buClr>
                <a:schemeClr val="dk2"/>
              </a:buClr>
              <a:buSzPts val="1000"/>
              <a:buFont typeface="Arial"/>
              <a:buNone/>
              <a:defRPr/>
            </a:lvl6pPr>
            <a:lvl7pPr indent="0" lvl="6" marL="0" marR="0" algn="r">
              <a:lnSpc>
                <a:spcPct val="100000"/>
              </a:lnSpc>
              <a:spcBef>
                <a:spcPts val="0"/>
              </a:spcBef>
              <a:spcAft>
                <a:spcPts val="0"/>
              </a:spcAft>
              <a:buClr>
                <a:schemeClr val="dk2"/>
              </a:buClr>
              <a:buSzPts val="1000"/>
              <a:buFont typeface="Arial"/>
              <a:buNone/>
              <a:defRPr/>
            </a:lvl7pPr>
            <a:lvl8pPr indent="0" lvl="7" marL="0" marR="0" algn="r">
              <a:lnSpc>
                <a:spcPct val="100000"/>
              </a:lnSpc>
              <a:spcBef>
                <a:spcPts val="0"/>
              </a:spcBef>
              <a:spcAft>
                <a:spcPts val="0"/>
              </a:spcAft>
              <a:buClr>
                <a:schemeClr val="dk2"/>
              </a:buClr>
              <a:buSzPts val="1000"/>
              <a:buFont typeface="Arial"/>
              <a:buNone/>
              <a:defRPr/>
            </a:lvl8pPr>
            <a:lvl9pPr indent="0" lvl="8" marL="0" marR="0" algn="r">
              <a:lnSpc>
                <a:spcPct val="100000"/>
              </a:lnSpc>
              <a:spcBef>
                <a:spcPts val="0"/>
              </a:spcBef>
              <a:spcAft>
                <a:spcPts val="0"/>
              </a:spcAft>
              <a:buClr>
                <a:schemeClr val="dk2"/>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6" name="Shape 236"/>
        <p:cNvGrpSpPr/>
        <p:nvPr/>
      </p:nvGrpSpPr>
      <p:grpSpPr>
        <a:xfrm>
          <a:off x="0" y="0"/>
          <a:ext cx="0" cy="0"/>
          <a:chOff x="0" y="0"/>
          <a:chExt cx="0" cy="0"/>
        </a:xfrm>
      </p:grpSpPr>
      <p:sp>
        <p:nvSpPr>
          <p:cNvPr id="237" name="Google Shape;237;p36"/>
          <p:cNvSpPr txBox="1"/>
          <p:nvPr>
            <p:ph type="ctrTitle"/>
          </p:nvPr>
        </p:nvSpPr>
        <p:spPr>
          <a:xfrm>
            <a:off x="311700" y="1415098"/>
            <a:ext cx="8520600" cy="13821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8" name="Google Shape;238;p36"/>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239" name="Google Shape;239;p3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36"/>
          <p:cNvSpPr/>
          <p:nvPr/>
        </p:nvSpPr>
        <p:spPr>
          <a:xfrm flipH="1">
            <a:off x="18" y="50475"/>
            <a:ext cx="9143982" cy="1065191"/>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6"/>
          <p:cNvSpPr/>
          <p:nvPr/>
        </p:nvSpPr>
        <p:spPr>
          <a:xfrm flipH="1">
            <a:off x="18" y="0"/>
            <a:ext cx="9143982" cy="1065191"/>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6"/>
          <p:cNvSpPr/>
          <p:nvPr/>
        </p:nvSpPr>
        <p:spPr>
          <a:xfrm>
            <a:off x="-11025" y="4439925"/>
            <a:ext cx="9155100" cy="70357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txBox="1"/>
          <p:nvPr/>
        </p:nvSpPr>
        <p:spPr>
          <a:xfrm>
            <a:off x="25" y="4439925"/>
            <a:ext cx="35721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244" name="Google Shape;244;p36"/>
          <p:cNvSpPr txBox="1"/>
          <p:nvPr/>
        </p:nvSpPr>
        <p:spPr>
          <a:xfrm>
            <a:off x="3709075" y="4439925"/>
            <a:ext cx="2030700" cy="48082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245" name="Google Shape;245;p36"/>
          <p:cNvSpPr txBox="1"/>
          <p:nvPr/>
        </p:nvSpPr>
        <p:spPr>
          <a:xfrm>
            <a:off x="6067875" y="4439925"/>
            <a:ext cx="29844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Faith in God |  Moral Uprightness</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 Love of Fellow Beings   </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246" name="Google Shape;246;p36"/>
          <p:cNvPicPr preferRelativeResize="0"/>
          <p:nvPr/>
        </p:nvPicPr>
        <p:blipFill rotWithShape="1">
          <a:blip r:embed="rId2">
            <a:alphaModFix/>
          </a:blip>
          <a:srcRect b="0" l="0" r="0" t="0"/>
          <a:stretch/>
        </p:blipFill>
        <p:spPr>
          <a:xfrm>
            <a:off x="5943450" y="174125"/>
            <a:ext cx="2073507" cy="751657"/>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9" name="Google Shape;24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50" name="Google Shape;250;p37"/>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7"/>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53" name="Google Shape;253;p37"/>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7"/>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8" name="Google Shape;258;p38"/>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9" name="Google Shape;259;p38"/>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8"/>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1" name="Google Shape;261;p38"/>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8"/>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8"/>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6" name="Google Shape;266;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67" name="Google Shape;267;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68" name="Google Shape;268;p39"/>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9"/>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9"/>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71" name="Google Shape;271;p39"/>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9"/>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9"/>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6" name="Google Shape;276;p40"/>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40"/>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0"/>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79" name="Google Shape;279;p40"/>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0"/>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0"/>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2" name="Shape 282"/>
        <p:cNvGrpSpPr/>
        <p:nvPr/>
      </p:nvGrpSpPr>
      <p:grpSpPr>
        <a:xfrm>
          <a:off x="0" y="0"/>
          <a:ext cx="0" cy="0"/>
          <a:chOff x="0" y="0"/>
          <a:chExt cx="0" cy="0"/>
        </a:xfrm>
      </p:grpSpPr>
      <p:sp>
        <p:nvSpPr>
          <p:cNvPr id="283" name="Google Shape;283;p41"/>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4" name="Google Shape;284;p41"/>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285" name="Google Shape;285;p41"/>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1"/>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1"/>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88" name="Google Shape;288;p41"/>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1"/>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1"/>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91" name="Shape 291"/>
        <p:cNvGrpSpPr/>
        <p:nvPr/>
      </p:nvGrpSpPr>
      <p:grpSpPr>
        <a:xfrm>
          <a:off x="0" y="0"/>
          <a:ext cx="0" cy="0"/>
          <a:chOff x="0" y="0"/>
          <a:chExt cx="0" cy="0"/>
        </a:xfrm>
      </p:grpSpPr>
      <p:sp>
        <p:nvSpPr>
          <p:cNvPr id="292" name="Google Shape;292;p42"/>
          <p:cNvSpPr txBox="1"/>
          <p:nvPr>
            <p:ph type="title"/>
          </p:nvPr>
        </p:nvSpPr>
        <p:spPr>
          <a:xfrm>
            <a:off x="490250" y="450150"/>
            <a:ext cx="6367800" cy="409072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3" name="Google Shape;293;p42"/>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4" name="Google Shape;294;p42"/>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96" name="Google Shape;296;p42"/>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2"/>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2"/>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99" name="Shape 299"/>
        <p:cNvGrpSpPr/>
        <p:nvPr/>
      </p:nvGrpSpPr>
      <p:grpSpPr>
        <a:xfrm>
          <a:off x="0" y="0"/>
          <a:ext cx="0" cy="0"/>
          <a:chOff x="0" y="0"/>
          <a:chExt cx="0" cy="0"/>
        </a:xfrm>
      </p:grpSpPr>
      <p:sp>
        <p:nvSpPr>
          <p:cNvPr id="300" name="Google Shape;300;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2" name="Google Shape;302;p43"/>
          <p:cNvSpPr txBox="1"/>
          <p:nvPr>
            <p:ph idx="1" type="subTitle"/>
          </p:nvPr>
        </p:nvSpPr>
        <p:spPr>
          <a:xfrm>
            <a:off x="265500" y="2803075"/>
            <a:ext cx="4045200" cy="123502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303" name="Google Shape;303;p43"/>
          <p:cNvSpPr txBox="1"/>
          <p:nvPr>
            <p:ph idx="2" type="body"/>
          </p:nvPr>
        </p:nvSpPr>
        <p:spPr>
          <a:xfrm>
            <a:off x="4939500" y="724075"/>
            <a:ext cx="3837000" cy="3695175"/>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304" name="Google Shape;304;p4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43"/>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3"/>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07" name="Google Shape;307;p43"/>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3"/>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3"/>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10" name="Shape 310"/>
        <p:cNvGrpSpPr/>
        <p:nvPr/>
      </p:nvGrpSpPr>
      <p:grpSpPr>
        <a:xfrm>
          <a:off x="0" y="0"/>
          <a:ext cx="0" cy="0"/>
          <a:chOff x="0" y="0"/>
          <a:chExt cx="0" cy="0"/>
        </a:xfrm>
      </p:grpSpPr>
      <p:sp>
        <p:nvSpPr>
          <p:cNvPr id="311" name="Google Shape;311;p44"/>
          <p:cNvSpPr txBox="1"/>
          <p:nvPr>
            <p:ph idx="1" type="body"/>
          </p:nvPr>
        </p:nvSpPr>
        <p:spPr>
          <a:xfrm>
            <a:off x="311700" y="4230575"/>
            <a:ext cx="5998800" cy="605025"/>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312" name="Google Shape;312;p44"/>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44"/>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4"/>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15" name="Google Shape;315;p44"/>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4"/>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4"/>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1106125"/>
            <a:ext cx="8520600" cy="19635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20" name="Google Shape;320;p45"/>
          <p:cNvSpPr txBox="1"/>
          <p:nvPr>
            <p:ph idx="1" type="body"/>
          </p:nvPr>
        </p:nvSpPr>
        <p:spPr>
          <a:xfrm>
            <a:off x="311700" y="3152225"/>
            <a:ext cx="8520600" cy="1300725"/>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321" name="Google Shape;321;p4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5"/>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5"/>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24" name="Google Shape;324;p45"/>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5"/>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5"/>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7" name="Shape 327"/>
        <p:cNvGrpSpPr/>
        <p:nvPr/>
      </p:nvGrpSpPr>
      <p:grpSpPr>
        <a:xfrm>
          <a:off x="0" y="0"/>
          <a:ext cx="0" cy="0"/>
          <a:chOff x="0" y="0"/>
          <a:chExt cx="0" cy="0"/>
        </a:xfrm>
      </p:grpSpPr>
      <p:sp>
        <p:nvSpPr>
          <p:cNvPr id="328" name="Google Shape;328;p4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29" name="Google Shape;329;p46"/>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6"/>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31" name="Google Shape;331;p46"/>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6"/>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6"/>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4" name="Shape 334"/>
        <p:cNvGrpSpPr/>
        <p:nvPr/>
      </p:nvGrpSpPr>
      <p:grpSpPr>
        <a:xfrm>
          <a:off x="0" y="0"/>
          <a:ext cx="0" cy="0"/>
          <a:chOff x="0" y="0"/>
          <a:chExt cx="0" cy="0"/>
        </a:xfrm>
      </p:grpSpPr>
      <p:sp>
        <p:nvSpPr>
          <p:cNvPr id="335" name="Google Shape;335;p4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6" name="Google Shape;336;p4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600"/>
              </a:spcAft>
              <a:buClr>
                <a:schemeClr val="dk1"/>
              </a:buClr>
              <a:buSzPts val="1800"/>
              <a:buChar char="■"/>
              <a:defRPr/>
            </a:lvl9pPr>
          </a:lstStyle>
          <a:p/>
        </p:txBody>
      </p:sp>
      <p:sp>
        <p:nvSpPr>
          <p:cNvPr id="337" name="Google Shape;337;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8" name="Google Shape;338;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9" name="Google Shape;339;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6" name="Shape 346"/>
        <p:cNvGrpSpPr/>
        <p:nvPr/>
      </p:nvGrpSpPr>
      <p:grpSpPr>
        <a:xfrm>
          <a:off x="0" y="0"/>
          <a:ext cx="0" cy="0"/>
          <a:chOff x="0" y="0"/>
          <a:chExt cx="0" cy="0"/>
        </a:xfrm>
      </p:grpSpPr>
      <p:sp>
        <p:nvSpPr>
          <p:cNvPr id="347" name="Google Shape;347;p4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8" name="Google Shape;348;p49"/>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49" name="Google Shape;349;p4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0" name="Google Shape;350;p4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1" name="Google Shape;351;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2" name="Shape 352"/>
        <p:cNvGrpSpPr/>
        <p:nvPr/>
      </p:nvGrpSpPr>
      <p:grpSpPr>
        <a:xfrm>
          <a:off x="0" y="0"/>
          <a:ext cx="0" cy="0"/>
          <a:chOff x="0" y="0"/>
          <a:chExt cx="0" cy="0"/>
        </a:xfrm>
      </p:grpSpPr>
      <p:sp>
        <p:nvSpPr>
          <p:cNvPr id="353" name="Google Shape;353;p5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4" name="Google Shape;354;p5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5" name="Google Shape;355;p5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6" name="Google Shape;356;p5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7" name="Google Shape;357;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8" name="Shape 358"/>
        <p:cNvGrpSpPr/>
        <p:nvPr/>
      </p:nvGrpSpPr>
      <p:grpSpPr>
        <a:xfrm>
          <a:off x="0" y="0"/>
          <a:ext cx="0" cy="0"/>
          <a:chOff x="0" y="0"/>
          <a:chExt cx="0" cy="0"/>
        </a:xfrm>
      </p:grpSpPr>
      <p:sp>
        <p:nvSpPr>
          <p:cNvPr id="359" name="Google Shape;359;p51"/>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0" name="Google Shape;360;p51"/>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61" name="Google Shape;361;p5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2" name="Google Shape;362;p5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3" name="Google Shape;363;p5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4" name="Shape 364"/>
        <p:cNvGrpSpPr/>
        <p:nvPr/>
      </p:nvGrpSpPr>
      <p:grpSpPr>
        <a:xfrm>
          <a:off x="0" y="0"/>
          <a:ext cx="0" cy="0"/>
          <a:chOff x="0" y="0"/>
          <a:chExt cx="0" cy="0"/>
        </a:xfrm>
      </p:grpSpPr>
      <p:sp>
        <p:nvSpPr>
          <p:cNvPr id="365" name="Google Shape;365;p5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6" name="Google Shape;366;p52"/>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7" name="Google Shape;367;p52"/>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8" name="Google Shape;368;p5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9" name="Google Shape;369;p5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0" name="Google Shape;370;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1" name="Shape 371"/>
        <p:cNvGrpSpPr/>
        <p:nvPr/>
      </p:nvGrpSpPr>
      <p:grpSpPr>
        <a:xfrm>
          <a:off x="0" y="0"/>
          <a:ext cx="0" cy="0"/>
          <a:chOff x="0" y="0"/>
          <a:chExt cx="0" cy="0"/>
        </a:xfrm>
      </p:grpSpPr>
      <p:sp>
        <p:nvSpPr>
          <p:cNvPr id="372" name="Google Shape;372;p53"/>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3" name="Google Shape;373;p53"/>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74" name="Google Shape;374;p53"/>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5" name="Google Shape;375;p5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76" name="Google Shape;376;p53"/>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7" name="Google Shape;377;p5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8" name="Google Shape;378;p5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9" name="Google Shape;379;p5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0" name="Shape 380"/>
        <p:cNvGrpSpPr/>
        <p:nvPr/>
      </p:nvGrpSpPr>
      <p:grpSpPr>
        <a:xfrm>
          <a:off x="0" y="0"/>
          <a:ext cx="0" cy="0"/>
          <a:chOff x="0" y="0"/>
          <a:chExt cx="0" cy="0"/>
        </a:xfrm>
      </p:grpSpPr>
      <p:sp>
        <p:nvSpPr>
          <p:cNvPr id="381" name="Google Shape;381;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2" name="Google Shape;382;p5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3" name="Google Shape;383;p5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4" name="Google Shape;384;p5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5" name="Shape 385"/>
        <p:cNvGrpSpPr/>
        <p:nvPr/>
      </p:nvGrpSpPr>
      <p:grpSpPr>
        <a:xfrm>
          <a:off x="0" y="0"/>
          <a:ext cx="0" cy="0"/>
          <a:chOff x="0" y="0"/>
          <a:chExt cx="0" cy="0"/>
        </a:xfrm>
      </p:grpSpPr>
      <p:sp>
        <p:nvSpPr>
          <p:cNvPr id="386" name="Google Shape;386;p5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7" name="Google Shape;387;p5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8" name="Google Shape;388;p5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9" name="Shape 389"/>
        <p:cNvGrpSpPr/>
        <p:nvPr/>
      </p:nvGrpSpPr>
      <p:grpSpPr>
        <a:xfrm>
          <a:off x="0" y="0"/>
          <a:ext cx="0" cy="0"/>
          <a:chOff x="0" y="0"/>
          <a:chExt cx="0" cy="0"/>
        </a:xfrm>
      </p:grpSpPr>
      <p:sp>
        <p:nvSpPr>
          <p:cNvPr id="390" name="Google Shape;390;p5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1" name="Google Shape;391;p56"/>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92" name="Google Shape;392;p56"/>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93" name="Google Shape;393;p5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4" name="Google Shape;394;p5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5" name="Google Shape;395;p5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6" name="Shape 396"/>
        <p:cNvGrpSpPr/>
        <p:nvPr/>
      </p:nvGrpSpPr>
      <p:grpSpPr>
        <a:xfrm>
          <a:off x="0" y="0"/>
          <a:ext cx="0" cy="0"/>
          <a:chOff x="0" y="0"/>
          <a:chExt cx="0" cy="0"/>
        </a:xfrm>
      </p:grpSpPr>
      <p:sp>
        <p:nvSpPr>
          <p:cNvPr id="397" name="Google Shape;397;p5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8" name="Google Shape;398;p57"/>
          <p:cNvSpPr/>
          <p:nvPr>
            <p:ph idx="2" type="pic"/>
          </p:nvPr>
        </p:nvSpPr>
        <p:spPr>
          <a:xfrm>
            <a:off x="3887391" y="740569"/>
            <a:ext cx="4629150" cy="3655219"/>
          </a:xfrm>
          <a:prstGeom prst="rect">
            <a:avLst/>
          </a:prstGeom>
          <a:noFill/>
          <a:ln>
            <a:noFill/>
          </a:ln>
        </p:spPr>
      </p:sp>
      <p:sp>
        <p:nvSpPr>
          <p:cNvPr id="399" name="Google Shape;399;p57"/>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00" name="Google Shape;400;p5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1" name="Google Shape;401;p5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2" name="Google Shape;402;p5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3" name="Shape 403"/>
        <p:cNvGrpSpPr/>
        <p:nvPr/>
      </p:nvGrpSpPr>
      <p:grpSpPr>
        <a:xfrm>
          <a:off x="0" y="0"/>
          <a:ext cx="0" cy="0"/>
          <a:chOff x="0" y="0"/>
          <a:chExt cx="0" cy="0"/>
        </a:xfrm>
      </p:grpSpPr>
      <p:sp>
        <p:nvSpPr>
          <p:cNvPr id="404" name="Google Shape;404;p5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5" name="Google Shape;405;p58"/>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6" name="Google Shape;406;p5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7" name="Google Shape;407;p5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8" name="Google Shape;408;p5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09" name="Shape 409"/>
        <p:cNvGrpSpPr/>
        <p:nvPr/>
      </p:nvGrpSpPr>
      <p:grpSpPr>
        <a:xfrm>
          <a:off x="0" y="0"/>
          <a:ext cx="0" cy="0"/>
          <a:chOff x="0" y="0"/>
          <a:chExt cx="0" cy="0"/>
        </a:xfrm>
      </p:grpSpPr>
      <p:sp>
        <p:nvSpPr>
          <p:cNvPr id="410" name="Google Shape;410;p59"/>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1" name="Google Shape;411;p59"/>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2" name="Google Shape;412;p5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3" name="Google Shape;413;p5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4" name="Google Shape;414;p5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5.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theme" Target="../theme/theme4.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2" Type="http://schemas.openxmlformats.org/officeDocument/2006/relationships/theme" Target="../theme/theme2.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b="1" sz="2800">
                <a:latin typeface="Archivo Narrow"/>
                <a:ea typeface="Archivo Narrow"/>
                <a:cs typeface="Archivo Narrow"/>
                <a:sym typeface="Archivo Narrow"/>
              </a:defRPr>
            </a:lvl2pPr>
            <a:lvl3pPr lvl="2">
              <a:spcBef>
                <a:spcPts val="0"/>
              </a:spcBef>
              <a:spcAft>
                <a:spcPts val="0"/>
              </a:spcAft>
              <a:buSzPts val="2800"/>
              <a:buFont typeface="Archivo Narrow"/>
              <a:buNone/>
              <a:defRPr b="1" sz="2800">
                <a:latin typeface="Archivo Narrow"/>
                <a:ea typeface="Archivo Narrow"/>
                <a:cs typeface="Archivo Narrow"/>
                <a:sym typeface="Archivo Narrow"/>
              </a:defRPr>
            </a:lvl3pPr>
            <a:lvl4pPr lvl="3">
              <a:spcBef>
                <a:spcPts val="0"/>
              </a:spcBef>
              <a:spcAft>
                <a:spcPts val="0"/>
              </a:spcAft>
              <a:buSzPts val="2800"/>
              <a:buFont typeface="Archivo Narrow"/>
              <a:buNone/>
              <a:defRPr b="1" sz="2800">
                <a:latin typeface="Archivo Narrow"/>
                <a:ea typeface="Archivo Narrow"/>
                <a:cs typeface="Archivo Narrow"/>
                <a:sym typeface="Archivo Narrow"/>
              </a:defRPr>
            </a:lvl4pPr>
            <a:lvl5pPr lvl="4">
              <a:spcBef>
                <a:spcPts val="0"/>
              </a:spcBef>
              <a:spcAft>
                <a:spcPts val="0"/>
              </a:spcAft>
              <a:buSzPts val="2800"/>
              <a:buFont typeface="Archivo Narrow"/>
              <a:buNone/>
              <a:defRPr b="1" sz="2800">
                <a:latin typeface="Archivo Narrow"/>
                <a:ea typeface="Archivo Narrow"/>
                <a:cs typeface="Archivo Narrow"/>
                <a:sym typeface="Archivo Narrow"/>
              </a:defRPr>
            </a:lvl5pPr>
            <a:lvl6pPr lvl="5">
              <a:spcBef>
                <a:spcPts val="0"/>
              </a:spcBef>
              <a:spcAft>
                <a:spcPts val="0"/>
              </a:spcAft>
              <a:buSzPts val="2800"/>
              <a:buFont typeface="Archivo Narrow"/>
              <a:buNone/>
              <a:defRPr b="1" sz="2800">
                <a:latin typeface="Archivo Narrow"/>
                <a:ea typeface="Archivo Narrow"/>
                <a:cs typeface="Archivo Narrow"/>
                <a:sym typeface="Archivo Narrow"/>
              </a:defRPr>
            </a:lvl6pPr>
            <a:lvl7pPr lvl="6">
              <a:spcBef>
                <a:spcPts val="0"/>
              </a:spcBef>
              <a:spcAft>
                <a:spcPts val="0"/>
              </a:spcAft>
              <a:buSzPts val="2800"/>
              <a:buFont typeface="Archivo Narrow"/>
              <a:buNone/>
              <a:defRPr b="1" sz="2800">
                <a:latin typeface="Archivo Narrow"/>
                <a:ea typeface="Archivo Narrow"/>
                <a:cs typeface="Archivo Narrow"/>
                <a:sym typeface="Archivo Narrow"/>
              </a:defRPr>
            </a:lvl7pPr>
            <a:lvl8pPr lvl="7">
              <a:spcBef>
                <a:spcPts val="0"/>
              </a:spcBef>
              <a:spcAft>
                <a:spcPts val="0"/>
              </a:spcAft>
              <a:buSzPts val="2800"/>
              <a:buFont typeface="Archivo Narrow"/>
              <a:buNone/>
              <a:defRPr b="1" sz="2800">
                <a:latin typeface="Archivo Narrow"/>
                <a:ea typeface="Archivo Narrow"/>
                <a:cs typeface="Archivo Narrow"/>
                <a:sym typeface="Archivo Narrow"/>
              </a:defRPr>
            </a:lvl8pPr>
            <a:lvl9pPr lvl="8">
              <a:spcBef>
                <a:spcPts val="0"/>
              </a:spcBef>
              <a:spcAft>
                <a:spcPts val="0"/>
              </a:spcAft>
              <a:buSzPts val="2800"/>
              <a:buFont typeface="Archivo Narrow"/>
              <a:buNone/>
              <a:defRPr b="1" sz="2800">
                <a:latin typeface="Archivo Narrow"/>
                <a:ea typeface="Archivo Narrow"/>
                <a:cs typeface="Archivo Narrow"/>
                <a:sym typeface="Archivo Narrow"/>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53" name="Google Shape;53;p1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127" name="Google Shape;12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128" name="Google Shape;128;p22"/>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234" name="Google Shape;23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235" name="Google Shape;235;p3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4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42" name="Google Shape;342;p4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43" name="Google Shape;343;p4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4" name="Google Shape;344;p4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45" name="Google Shape;345;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 Id="rId3" Type="http://schemas.openxmlformats.org/officeDocument/2006/relationships/image" Target="../media/image2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4.xml"/><Relationship Id="rId3" Type="http://schemas.openxmlformats.org/officeDocument/2006/relationships/image" Target="../media/image1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ctrTitle"/>
          </p:nvPr>
        </p:nvSpPr>
        <p:spPr>
          <a:xfrm>
            <a:off x="311700" y="1511154"/>
            <a:ext cx="8520600" cy="128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Data Structures </a:t>
            </a:r>
            <a:endParaRPr/>
          </a:p>
        </p:txBody>
      </p:sp>
      <p:sp>
        <p:nvSpPr>
          <p:cNvPr id="420" name="Google Shape;420;p60"/>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
              <a:t>Dr BJ Hubert Shanthan</a:t>
            </a:r>
            <a:endParaRPr/>
          </a:p>
          <a:p>
            <a:pPr indent="0" lvl="0" marL="0" rtl="0" algn="ctr">
              <a:lnSpc>
                <a:spcPct val="100000"/>
              </a:lnSpc>
              <a:spcBef>
                <a:spcPts val="0"/>
              </a:spcBef>
              <a:spcAft>
                <a:spcPts val="0"/>
              </a:spcAft>
              <a:buClr>
                <a:srgbClr val="000000"/>
              </a:buClr>
              <a:buSzPts val="2800"/>
              <a:buNone/>
            </a:pPr>
            <a:r>
              <a:rPr lang="en"/>
              <a:t>Dr. V.Vaidhehi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Applications of Data Structures</a:t>
            </a:r>
            <a:endParaRPr/>
          </a:p>
        </p:txBody>
      </p:sp>
      <p:sp>
        <p:nvSpPr>
          <p:cNvPr id="474" name="Google Shape;474;p69"/>
          <p:cNvSpPr txBox="1"/>
          <p:nvPr>
            <p:ph idx="1" type="body"/>
          </p:nvPr>
        </p:nvSpPr>
        <p:spPr>
          <a:xfrm>
            <a:off x="306150" y="874262"/>
            <a:ext cx="8520600" cy="2171280"/>
          </a:xfrm>
          <a:prstGeom prst="rect">
            <a:avLst/>
          </a:prstGeom>
          <a:noFill/>
          <a:ln cap="flat" cmpd="sng" w="571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257175" lvl="0" marL="257175" rtl="0" algn="l">
              <a:lnSpc>
                <a:spcPct val="100000"/>
              </a:lnSpc>
              <a:spcBef>
                <a:spcPts val="0"/>
              </a:spcBef>
              <a:spcAft>
                <a:spcPts val="0"/>
              </a:spcAft>
              <a:buSzPts val="2200"/>
              <a:buFont typeface="Arial"/>
              <a:buChar char="•"/>
            </a:pPr>
            <a:r>
              <a:rPr lang="en"/>
              <a:t>Searching</a:t>
            </a:r>
            <a:endParaRPr/>
          </a:p>
          <a:p>
            <a:pPr indent="-257175" lvl="0" marL="257175" rtl="0" algn="l">
              <a:lnSpc>
                <a:spcPct val="100000"/>
              </a:lnSpc>
              <a:spcBef>
                <a:spcPts val="0"/>
              </a:spcBef>
              <a:spcAft>
                <a:spcPts val="0"/>
              </a:spcAft>
              <a:buSzPts val="2200"/>
              <a:buFont typeface="Arial"/>
              <a:buChar char="•"/>
            </a:pPr>
            <a:r>
              <a:rPr lang="en"/>
              <a:t> sorting</a:t>
            </a:r>
            <a:endParaRPr/>
          </a:p>
          <a:p>
            <a:pPr indent="-257175" lvl="0" marL="257175" rtl="0" algn="l">
              <a:lnSpc>
                <a:spcPct val="100000"/>
              </a:lnSpc>
              <a:spcBef>
                <a:spcPts val="0"/>
              </a:spcBef>
              <a:spcAft>
                <a:spcPts val="0"/>
              </a:spcAft>
              <a:buSzPts val="2200"/>
              <a:buFont typeface="Arial"/>
              <a:buChar char="•"/>
            </a:pPr>
            <a:r>
              <a:rPr lang="en"/>
              <a:t> graph traversing</a:t>
            </a:r>
            <a:endParaRPr/>
          </a:p>
          <a:p>
            <a:pPr indent="-257175" lvl="0" marL="257175" rtl="0" algn="l">
              <a:lnSpc>
                <a:spcPct val="100000"/>
              </a:lnSpc>
              <a:spcBef>
                <a:spcPts val="0"/>
              </a:spcBef>
              <a:spcAft>
                <a:spcPts val="0"/>
              </a:spcAft>
              <a:buSzPts val="2200"/>
              <a:buFont typeface="Arial"/>
              <a:buChar char="•"/>
            </a:pPr>
            <a:r>
              <a:rPr lang="en"/>
              <a:t> finding the shortest path from one city to another, resolving traffic problems</a:t>
            </a:r>
            <a:endParaRPr/>
          </a:p>
          <a:p>
            <a:pPr indent="-257175" lvl="0" marL="257175" rtl="0" algn="l">
              <a:lnSpc>
                <a:spcPct val="100000"/>
              </a:lnSpc>
              <a:spcBef>
                <a:spcPts val="0"/>
              </a:spcBef>
              <a:spcAft>
                <a:spcPts val="0"/>
              </a:spcAft>
              <a:buSzPts val="2200"/>
              <a:buFont typeface="Arial"/>
              <a:buChar char="•"/>
            </a:pPr>
            <a:r>
              <a:rPr lang="en"/>
              <a:t>processing online requests or online transactions, </a:t>
            </a:r>
            <a:endParaRPr/>
          </a:p>
          <a:p>
            <a:pPr indent="-257175" lvl="0" marL="257175" rtl="0" algn="l">
              <a:lnSpc>
                <a:spcPct val="100000"/>
              </a:lnSpc>
              <a:spcBef>
                <a:spcPts val="0"/>
              </a:spcBef>
              <a:spcAft>
                <a:spcPts val="0"/>
              </a:spcAft>
              <a:buSzPts val="2200"/>
              <a:buFont typeface="Arial"/>
              <a:buChar char="•"/>
            </a:pPr>
            <a:r>
              <a:rPr lang="en"/>
              <a:t>alerting users of stock market prices</a:t>
            </a:r>
            <a:endParaRPr/>
          </a:p>
          <a:p>
            <a:pPr indent="-257175" lvl="0" marL="257175" rtl="0" algn="l">
              <a:lnSpc>
                <a:spcPct val="100000"/>
              </a:lnSpc>
              <a:spcBef>
                <a:spcPts val="0"/>
              </a:spcBef>
              <a:spcAft>
                <a:spcPts val="0"/>
              </a:spcAft>
              <a:buSzPts val="2200"/>
              <a:buFont typeface="Arial"/>
              <a:buChar char="•"/>
            </a:pPr>
            <a:r>
              <a:rPr lang="en"/>
              <a:t>scheduling of jobs in operating systems</a:t>
            </a:r>
            <a:endParaRPr/>
          </a:p>
          <a:p>
            <a:pPr indent="-257175" lvl="0" marL="257175" rtl="0" algn="l">
              <a:lnSpc>
                <a:spcPct val="100000"/>
              </a:lnSpc>
              <a:spcBef>
                <a:spcPts val="0"/>
              </a:spcBef>
              <a:spcAft>
                <a:spcPts val="0"/>
              </a:spcAft>
              <a:buSzPts val="2200"/>
              <a:buFont typeface="Arial"/>
              <a:buChar char="•"/>
            </a:pPr>
            <a:r>
              <a:rPr lang="en"/>
              <a:t> searching details of a student in a university data base ----etc</a:t>
            </a:r>
            <a:endParaRPr>
              <a:solidFill>
                <a:schemeClr val="dk1"/>
              </a:solidFill>
              <a:latin typeface="Times New Roman"/>
              <a:ea typeface="Times New Roman"/>
              <a:cs typeface="Times New Roman"/>
              <a:sym typeface="Times New Roman"/>
            </a:endParaRPr>
          </a:p>
        </p:txBody>
      </p:sp>
      <p:sp>
        <p:nvSpPr>
          <p:cNvPr id="475" name="Google Shape;475;p69"/>
          <p:cNvSpPr txBox="1"/>
          <p:nvPr/>
        </p:nvSpPr>
        <p:spPr>
          <a:xfrm>
            <a:off x="6043117" y="2968596"/>
            <a:ext cx="2821800" cy="1737300"/>
          </a:xfrm>
          <a:prstGeom prst="rect">
            <a:avLst/>
          </a:prstGeom>
          <a:noFill/>
          <a:ln cap="flat" cmpd="sng" w="57150">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ARRAY</a:t>
            </a:r>
            <a:endParaRPr/>
          </a:p>
          <a:p>
            <a:pPr indent="0" lvl="0" marL="0" marR="0" rtl="0" algn="ctr">
              <a:lnSpc>
                <a:spcPct val="90000"/>
              </a:lnSpc>
              <a:spcBef>
                <a:spcPts val="10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Linked List</a:t>
            </a:r>
            <a:endParaRPr/>
          </a:p>
          <a:p>
            <a:pPr indent="0" lvl="0" marL="0" marR="0" rtl="0" algn="ctr">
              <a:lnSpc>
                <a:spcPct val="90000"/>
              </a:lnSpc>
              <a:spcBef>
                <a:spcPts val="10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Record</a:t>
            </a:r>
            <a:endParaRPr/>
          </a:p>
          <a:p>
            <a:pPr indent="0" lvl="0" marL="0" marR="0" rtl="0" algn="ctr">
              <a:lnSpc>
                <a:spcPct val="90000"/>
              </a:lnSpc>
              <a:spcBef>
                <a:spcPts val="10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Tree</a:t>
            </a:r>
            <a:endParaRPr/>
          </a:p>
          <a:p>
            <a:pPr indent="0" lvl="0" marL="0" marR="0" rtl="0" algn="ctr">
              <a:lnSpc>
                <a:spcPct val="90000"/>
              </a:lnSpc>
              <a:spcBef>
                <a:spcPts val="10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Graph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Operations of Data Structures</a:t>
            </a:r>
            <a:endParaRPr/>
          </a:p>
        </p:txBody>
      </p:sp>
      <p:sp>
        <p:nvSpPr>
          <p:cNvPr id="481" name="Google Shape;481;p70"/>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rmAutofit/>
          </a:bodyPr>
          <a:lstStyle/>
          <a:p>
            <a:pPr indent="-342900" lvl="1" marL="685800" rtl="0" algn="l">
              <a:lnSpc>
                <a:spcPct val="100000"/>
              </a:lnSpc>
              <a:spcBef>
                <a:spcPts val="600"/>
              </a:spcBef>
              <a:spcAft>
                <a:spcPts val="0"/>
              </a:spcAft>
              <a:buSzPts val="1800"/>
              <a:buAutoNum type="arabicPeriod"/>
            </a:pPr>
            <a:r>
              <a:rPr lang="en">
                <a:solidFill>
                  <a:schemeClr val="dk1"/>
                </a:solidFill>
                <a:latin typeface="Times New Roman"/>
                <a:ea typeface="Times New Roman"/>
                <a:cs typeface="Times New Roman"/>
                <a:sym typeface="Times New Roman"/>
              </a:rPr>
              <a:t>Traversal</a:t>
            </a:r>
            <a:endParaRPr/>
          </a:p>
          <a:p>
            <a:pPr indent="-342900" lvl="1" marL="685800" rtl="0" algn="l">
              <a:lnSpc>
                <a:spcPct val="100000"/>
              </a:lnSpc>
              <a:spcBef>
                <a:spcPts val="600"/>
              </a:spcBef>
              <a:spcAft>
                <a:spcPts val="0"/>
              </a:spcAft>
              <a:buSzPts val="1800"/>
              <a:buAutoNum type="arabicPeriod"/>
            </a:pPr>
            <a:r>
              <a:rPr lang="en">
                <a:latin typeface="Times New Roman"/>
                <a:ea typeface="Times New Roman"/>
                <a:cs typeface="Times New Roman"/>
                <a:sym typeface="Times New Roman"/>
              </a:rPr>
              <a:t>Search</a:t>
            </a:r>
            <a:endParaRPr/>
          </a:p>
          <a:p>
            <a:pPr indent="-342900" lvl="1" marL="685800" rtl="0" algn="l">
              <a:lnSpc>
                <a:spcPct val="100000"/>
              </a:lnSpc>
              <a:spcBef>
                <a:spcPts val="600"/>
              </a:spcBef>
              <a:spcAft>
                <a:spcPts val="0"/>
              </a:spcAft>
              <a:buSzPts val="1800"/>
              <a:buAutoNum type="arabicPeriod"/>
            </a:pPr>
            <a:r>
              <a:rPr lang="en">
                <a:solidFill>
                  <a:schemeClr val="dk1"/>
                </a:solidFill>
                <a:latin typeface="Times New Roman"/>
                <a:ea typeface="Times New Roman"/>
                <a:cs typeface="Times New Roman"/>
                <a:sym typeface="Times New Roman"/>
              </a:rPr>
              <a:t>Insertion</a:t>
            </a:r>
            <a:endParaRPr/>
          </a:p>
          <a:p>
            <a:pPr indent="-342900" lvl="1" marL="685800" rtl="0" algn="l">
              <a:lnSpc>
                <a:spcPct val="100000"/>
              </a:lnSpc>
              <a:spcBef>
                <a:spcPts val="600"/>
              </a:spcBef>
              <a:spcAft>
                <a:spcPts val="0"/>
              </a:spcAft>
              <a:buSzPts val="1800"/>
              <a:buAutoNum type="arabicPeriod"/>
            </a:pPr>
            <a:r>
              <a:rPr lang="en">
                <a:latin typeface="Times New Roman"/>
                <a:ea typeface="Times New Roman"/>
                <a:cs typeface="Times New Roman"/>
                <a:sym typeface="Times New Roman"/>
              </a:rPr>
              <a:t>Deletion</a:t>
            </a:r>
            <a:endParaRPr/>
          </a:p>
          <a:p>
            <a:pPr indent="-342900" lvl="1" marL="685800" rtl="0" algn="l">
              <a:lnSpc>
                <a:spcPct val="100000"/>
              </a:lnSpc>
              <a:spcBef>
                <a:spcPts val="600"/>
              </a:spcBef>
              <a:spcAft>
                <a:spcPts val="0"/>
              </a:spcAft>
              <a:buSzPts val="1800"/>
              <a:buAutoNum type="arabicPeriod"/>
            </a:pPr>
            <a:r>
              <a:rPr lang="en">
                <a:latin typeface="Times New Roman"/>
                <a:ea typeface="Times New Roman"/>
                <a:cs typeface="Times New Roman"/>
                <a:sym typeface="Times New Roman"/>
              </a:rPr>
              <a:t>Sort</a:t>
            </a:r>
            <a:endParaRPr/>
          </a:p>
          <a:p>
            <a:pPr indent="-342900" lvl="1" marL="685800" rtl="0" algn="l">
              <a:lnSpc>
                <a:spcPct val="100000"/>
              </a:lnSpc>
              <a:spcBef>
                <a:spcPts val="600"/>
              </a:spcBef>
              <a:spcAft>
                <a:spcPts val="0"/>
              </a:spcAft>
              <a:buSzPts val="1800"/>
              <a:buAutoNum type="arabicPeriod"/>
            </a:pPr>
            <a:r>
              <a:rPr lang="en">
                <a:latin typeface="Times New Roman"/>
                <a:ea typeface="Times New Roman"/>
                <a:cs typeface="Times New Roman"/>
                <a:sym typeface="Times New Roman"/>
              </a:rPr>
              <a:t>Merge</a:t>
            </a:r>
            <a:endParaRPr/>
          </a:p>
          <a:p>
            <a:pPr indent="-228600" lvl="1" marL="914400" rtl="0" algn="l">
              <a:lnSpc>
                <a:spcPct val="100000"/>
              </a:lnSpc>
              <a:spcBef>
                <a:spcPts val="600"/>
              </a:spcBef>
              <a:spcAft>
                <a:spcPts val="0"/>
              </a:spcAft>
              <a:buSzPts val="1800"/>
              <a:buNone/>
            </a:pPr>
            <a:r>
              <a:t/>
            </a:r>
            <a:endParaRPr>
              <a:latin typeface="Times New Roman"/>
              <a:ea typeface="Times New Roman"/>
              <a:cs typeface="Times New Roman"/>
              <a:sym typeface="Times New Roman"/>
            </a:endParaRPr>
          </a:p>
          <a:p>
            <a:pPr indent="-228600" lvl="1" marL="685800" rtl="0" algn="l">
              <a:lnSpc>
                <a:spcPct val="100000"/>
              </a:lnSpc>
              <a:spcBef>
                <a:spcPts val="600"/>
              </a:spcBef>
              <a:spcAft>
                <a:spcPts val="0"/>
              </a:spcAft>
              <a:buSzPts val="1800"/>
              <a:buNone/>
            </a:pPr>
            <a:r>
              <a:t/>
            </a:r>
            <a:endParaRPr>
              <a:solidFill>
                <a:schemeClr val="dk1"/>
              </a:solidFill>
              <a:latin typeface="Times New Roman"/>
              <a:ea typeface="Times New Roman"/>
              <a:cs typeface="Times New Roman"/>
              <a:sym typeface="Times New Roman"/>
            </a:endParaRPr>
          </a:p>
          <a:p>
            <a:pPr indent="-228600" lvl="1" marL="685800" rtl="0" algn="l">
              <a:lnSpc>
                <a:spcPct val="100000"/>
              </a:lnSpc>
              <a:spcBef>
                <a:spcPts val="600"/>
              </a:spcBef>
              <a:spcAft>
                <a:spcPts val="0"/>
              </a:spcAft>
              <a:buSzPts val="1800"/>
              <a:buNone/>
            </a:pPr>
            <a:r>
              <a:t/>
            </a:r>
            <a:endParaRPr>
              <a:solidFill>
                <a:schemeClr val="dk1"/>
              </a:solidFill>
              <a:latin typeface="Times New Roman"/>
              <a:ea typeface="Times New Roman"/>
              <a:cs typeface="Times New Roman"/>
              <a:sym typeface="Times New Roman"/>
            </a:endParaRPr>
          </a:p>
        </p:txBody>
      </p:sp>
      <p:sp>
        <p:nvSpPr>
          <p:cNvPr id="482" name="Google Shape;482;p70"/>
          <p:cNvSpPr txBox="1"/>
          <p:nvPr/>
        </p:nvSpPr>
        <p:spPr>
          <a:xfrm>
            <a:off x="5560256" y="2367989"/>
            <a:ext cx="1904963" cy="190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Operations of Array (1D &amp; 2 D) Data Structures</a:t>
            </a:r>
            <a:endParaRPr/>
          </a:p>
        </p:txBody>
      </p:sp>
      <p:sp>
        <p:nvSpPr>
          <p:cNvPr id="488" name="Google Shape;488;p71"/>
          <p:cNvSpPr txBox="1"/>
          <p:nvPr>
            <p:ph idx="1" type="body"/>
          </p:nvPr>
        </p:nvSpPr>
        <p:spPr>
          <a:xfrm>
            <a:off x="306150" y="588125"/>
            <a:ext cx="4204200" cy="3702600"/>
          </a:xfrm>
          <a:prstGeom prst="rect">
            <a:avLst/>
          </a:prstGeom>
          <a:noFill/>
          <a:ln>
            <a:noFill/>
          </a:ln>
        </p:spPr>
        <p:txBody>
          <a:bodyPr anchorCtr="0" anchor="t" bIns="91425" lIns="91425" spcFirstLastPara="1" rIns="91425" wrap="square" tIns="91425">
            <a:noAutofit/>
          </a:bodyPr>
          <a:lstStyle/>
          <a:p>
            <a:pPr indent="0" lvl="0" marL="914400" rtl="0" algn="l">
              <a:lnSpc>
                <a:spcPct val="80000"/>
              </a:lnSpc>
              <a:spcBef>
                <a:spcPts val="600"/>
              </a:spcBef>
              <a:spcAft>
                <a:spcPts val="0"/>
              </a:spcAft>
              <a:buNone/>
            </a:pPr>
            <a:r>
              <a:rPr b="1" lang="en" sz="1020">
                <a:solidFill>
                  <a:schemeClr val="dk1"/>
                </a:solidFill>
                <a:latin typeface="Times New Roman"/>
                <a:ea typeface="Times New Roman"/>
                <a:cs typeface="Times New Roman"/>
                <a:sym typeface="Times New Roman"/>
              </a:rPr>
              <a:t>1D ARRAY</a:t>
            </a:r>
            <a:endParaRPr b="1" sz="1020">
              <a:solidFill>
                <a:schemeClr val="dk1"/>
              </a:solidFill>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solidFill>
                  <a:schemeClr val="dk1"/>
                </a:solidFill>
                <a:latin typeface="Times New Roman"/>
                <a:ea typeface="Times New Roman"/>
                <a:cs typeface="Times New Roman"/>
                <a:sym typeface="Times New Roman"/>
              </a:rPr>
              <a:t>Traversal</a:t>
            </a:r>
            <a:endParaRPr sz="1020"/>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Search</a:t>
            </a:r>
            <a:endParaRPr sz="1020"/>
          </a:p>
          <a:p>
            <a:pPr indent="-293370" lvl="1" marL="685800" rtl="0" algn="l">
              <a:lnSpc>
                <a:spcPct val="80000"/>
              </a:lnSpc>
              <a:spcBef>
                <a:spcPts val="600"/>
              </a:spcBef>
              <a:spcAft>
                <a:spcPts val="0"/>
              </a:spcAft>
              <a:buSzPts val="1020"/>
              <a:buAutoNum type="arabicPeriod"/>
            </a:pPr>
            <a:r>
              <a:rPr lang="en" sz="1020">
                <a:solidFill>
                  <a:schemeClr val="dk1"/>
                </a:solidFill>
                <a:latin typeface="Times New Roman"/>
                <a:ea typeface="Times New Roman"/>
                <a:cs typeface="Times New Roman"/>
                <a:sym typeface="Times New Roman"/>
              </a:rPr>
              <a:t>Insertion</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Beginning</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End</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Inbetween</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Sorted array / unsorted array</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Single value and multiple values</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A</a:t>
            </a:r>
            <a:r>
              <a:rPr lang="en" sz="1020">
                <a:solidFill>
                  <a:schemeClr val="dk1"/>
                </a:solidFill>
                <a:latin typeface="Times New Roman"/>
                <a:ea typeface="Times New Roman"/>
                <a:cs typeface="Times New Roman"/>
                <a:sym typeface="Times New Roman"/>
              </a:rPr>
              <a:t>rray with unique elements/ repeated elements</a:t>
            </a:r>
            <a:endParaRPr sz="1020">
              <a:solidFill>
                <a:schemeClr val="dk1"/>
              </a:solidFill>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Deletion</a:t>
            </a:r>
            <a:endParaRPr sz="1020">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Beginning</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End</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Inbetween</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Sorted array / unsorted array</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Single value and multiple values</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Array with unique elements/ repeated elements</a:t>
            </a:r>
            <a:endParaRPr sz="1020">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Sort</a:t>
            </a:r>
            <a:endParaRPr sz="1020"/>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Merge  (insertion of multiple elements)</a:t>
            </a:r>
            <a:endParaRPr sz="1020">
              <a:latin typeface="Times New Roman"/>
              <a:ea typeface="Times New Roman"/>
              <a:cs typeface="Times New Roman"/>
              <a:sym typeface="Times New Roman"/>
            </a:endParaRPr>
          </a:p>
          <a:p>
            <a:pPr indent="-293369" lvl="2" marL="1371600" rtl="0" algn="l">
              <a:lnSpc>
                <a:spcPct val="80000"/>
              </a:lnSpc>
              <a:spcBef>
                <a:spcPts val="600"/>
              </a:spcBef>
              <a:spcAft>
                <a:spcPts val="0"/>
              </a:spcAft>
              <a:buSzPts val="1020"/>
              <a:buFont typeface="Times New Roman"/>
              <a:buChar char="■"/>
            </a:pPr>
            <a:r>
              <a:rPr lang="en" sz="1020">
                <a:latin typeface="Times New Roman"/>
                <a:ea typeface="Times New Roman"/>
                <a:cs typeface="Times New Roman"/>
                <a:sym typeface="Times New Roman"/>
              </a:rPr>
              <a:t>Beginning</a:t>
            </a:r>
            <a:endParaRPr sz="1020">
              <a:latin typeface="Times New Roman"/>
              <a:ea typeface="Times New Roman"/>
              <a:cs typeface="Times New Roman"/>
              <a:sym typeface="Times New Roman"/>
            </a:endParaRPr>
          </a:p>
          <a:p>
            <a:pPr indent="-293369" lvl="2" marL="1371600" rtl="0" algn="l">
              <a:lnSpc>
                <a:spcPct val="80000"/>
              </a:lnSpc>
              <a:spcBef>
                <a:spcPts val="600"/>
              </a:spcBef>
              <a:spcAft>
                <a:spcPts val="0"/>
              </a:spcAft>
              <a:buSzPts val="1020"/>
              <a:buFont typeface="Times New Roman"/>
              <a:buChar char="■"/>
            </a:pPr>
            <a:r>
              <a:rPr lang="en" sz="1020">
                <a:latin typeface="Times New Roman"/>
                <a:ea typeface="Times New Roman"/>
                <a:cs typeface="Times New Roman"/>
                <a:sym typeface="Times New Roman"/>
              </a:rPr>
              <a:t>End</a:t>
            </a:r>
            <a:endParaRPr sz="1020">
              <a:latin typeface="Times New Roman"/>
              <a:ea typeface="Times New Roman"/>
              <a:cs typeface="Times New Roman"/>
              <a:sym typeface="Times New Roman"/>
            </a:endParaRPr>
          </a:p>
          <a:p>
            <a:pPr indent="-293369" lvl="2" marL="1371600" rtl="0" algn="l">
              <a:lnSpc>
                <a:spcPct val="80000"/>
              </a:lnSpc>
              <a:spcBef>
                <a:spcPts val="600"/>
              </a:spcBef>
              <a:spcAft>
                <a:spcPts val="0"/>
              </a:spcAft>
              <a:buSzPts val="1020"/>
              <a:buFont typeface="Times New Roman"/>
              <a:buChar char="■"/>
            </a:pPr>
            <a:r>
              <a:rPr lang="en" sz="1020">
                <a:latin typeface="Times New Roman"/>
                <a:ea typeface="Times New Roman"/>
                <a:cs typeface="Times New Roman"/>
                <a:sym typeface="Times New Roman"/>
              </a:rPr>
              <a:t>inbetween</a:t>
            </a:r>
            <a:endParaRPr sz="1020">
              <a:latin typeface="Times New Roman"/>
              <a:ea typeface="Times New Roman"/>
              <a:cs typeface="Times New Roman"/>
              <a:sym typeface="Times New Roman"/>
            </a:endParaRPr>
          </a:p>
        </p:txBody>
      </p:sp>
      <p:sp>
        <p:nvSpPr>
          <p:cNvPr id="489" name="Google Shape;489;p71"/>
          <p:cNvSpPr txBox="1"/>
          <p:nvPr/>
        </p:nvSpPr>
        <p:spPr>
          <a:xfrm>
            <a:off x="5560256" y="2367989"/>
            <a:ext cx="19050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490" name="Google Shape;490;p71"/>
          <p:cNvSpPr txBox="1"/>
          <p:nvPr>
            <p:ph idx="1" type="body"/>
          </p:nvPr>
        </p:nvSpPr>
        <p:spPr>
          <a:xfrm>
            <a:off x="4801950" y="740525"/>
            <a:ext cx="4204200" cy="3702600"/>
          </a:xfrm>
          <a:prstGeom prst="rect">
            <a:avLst/>
          </a:prstGeom>
          <a:noFill/>
          <a:ln>
            <a:noFill/>
          </a:ln>
        </p:spPr>
        <p:txBody>
          <a:bodyPr anchorCtr="0" anchor="t" bIns="91425" lIns="91425" spcFirstLastPara="1" rIns="91425" wrap="square" tIns="91425">
            <a:noAutofit/>
          </a:bodyPr>
          <a:lstStyle/>
          <a:p>
            <a:pPr indent="0" lvl="0" marL="914400" rtl="0" algn="l">
              <a:lnSpc>
                <a:spcPct val="80000"/>
              </a:lnSpc>
              <a:spcBef>
                <a:spcPts val="600"/>
              </a:spcBef>
              <a:spcAft>
                <a:spcPts val="0"/>
              </a:spcAft>
              <a:buNone/>
            </a:pPr>
            <a:r>
              <a:rPr b="1" lang="en" sz="1020">
                <a:solidFill>
                  <a:schemeClr val="dk1"/>
                </a:solidFill>
                <a:latin typeface="Times New Roman"/>
                <a:ea typeface="Times New Roman"/>
                <a:cs typeface="Times New Roman"/>
                <a:sym typeface="Times New Roman"/>
              </a:rPr>
              <a:t>2 D ARRAY</a:t>
            </a:r>
            <a:endParaRPr b="1" sz="1020">
              <a:solidFill>
                <a:schemeClr val="dk1"/>
              </a:solidFill>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solidFill>
                  <a:schemeClr val="dk1"/>
                </a:solidFill>
                <a:latin typeface="Times New Roman"/>
                <a:ea typeface="Times New Roman"/>
                <a:cs typeface="Times New Roman"/>
                <a:sym typeface="Times New Roman"/>
              </a:rPr>
              <a:t>Traversal</a:t>
            </a:r>
            <a:endParaRPr sz="1020"/>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Search</a:t>
            </a:r>
            <a:endParaRPr sz="1020"/>
          </a:p>
          <a:p>
            <a:pPr indent="-293370" lvl="1" marL="685800" rtl="0" algn="l">
              <a:lnSpc>
                <a:spcPct val="80000"/>
              </a:lnSpc>
              <a:spcBef>
                <a:spcPts val="600"/>
              </a:spcBef>
              <a:spcAft>
                <a:spcPts val="0"/>
              </a:spcAft>
              <a:buSzPts val="1020"/>
              <a:buAutoNum type="arabicPeriod"/>
            </a:pPr>
            <a:r>
              <a:rPr lang="en" sz="1020">
                <a:solidFill>
                  <a:schemeClr val="dk1"/>
                </a:solidFill>
                <a:latin typeface="Times New Roman"/>
                <a:ea typeface="Times New Roman"/>
                <a:cs typeface="Times New Roman"/>
                <a:sym typeface="Times New Roman"/>
              </a:rPr>
              <a:t>Insertion (1 Row / 1 column)</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Beginning</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End</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Inbetween</a:t>
            </a:r>
            <a:endParaRPr sz="1020">
              <a:solidFill>
                <a:schemeClr val="dk1"/>
              </a:solidFill>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Deletion </a:t>
            </a:r>
            <a:r>
              <a:rPr lang="en" sz="1020">
                <a:solidFill>
                  <a:schemeClr val="dk1"/>
                </a:solidFill>
                <a:latin typeface="Times New Roman"/>
                <a:ea typeface="Times New Roman"/>
                <a:cs typeface="Times New Roman"/>
                <a:sym typeface="Times New Roman"/>
              </a:rPr>
              <a:t>(1 Row / 1 column)</a:t>
            </a:r>
            <a:endParaRPr sz="1020">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Beginning</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End</a:t>
            </a:r>
            <a:endParaRPr sz="1020">
              <a:solidFill>
                <a:schemeClr val="dk1"/>
              </a:solidFill>
              <a:latin typeface="Times New Roman"/>
              <a:ea typeface="Times New Roman"/>
              <a:cs typeface="Times New Roman"/>
              <a:sym typeface="Times New Roman"/>
            </a:endParaRPr>
          </a:p>
          <a:p>
            <a:pPr indent="-293369" lvl="2" marL="1371600" rtl="0" algn="l">
              <a:lnSpc>
                <a:spcPct val="80000"/>
              </a:lnSpc>
              <a:spcBef>
                <a:spcPts val="600"/>
              </a:spcBef>
              <a:spcAft>
                <a:spcPts val="0"/>
              </a:spcAft>
              <a:buClr>
                <a:schemeClr val="dk1"/>
              </a:buClr>
              <a:buSzPts val="1020"/>
              <a:buFont typeface="Times New Roman"/>
              <a:buChar char="■"/>
            </a:pPr>
            <a:r>
              <a:rPr lang="en" sz="1020">
                <a:solidFill>
                  <a:schemeClr val="dk1"/>
                </a:solidFill>
                <a:latin typeface="Times New Roman"/>
                <a:ea typeface="Times New Roman"/>
                <a:cs typeface="Times New Roman"/>
                <a:sym typeface="Times New Roman"/>
              </a:rPr>
              <a:t>Inbetween</a:t>
            </a:r>
            <a:endParaRPr sz="1020">
              <a:solidFill>
                <a:schemeClr val="dk1"/>
              </a:solidFill>
              <a:latin typeface="Times New Roman"/>
              <a:ea typeface="Times New Roman"/>
              <a:cs typeface="Times New Roman"/>
              <a:sym typeface="Times New Roman"/>
            </a:endParaRPr>
          </a:p>
          <a:p>
            <a:pPr indent="0" lvl="0" marL="1371600" rtl="0" algn="l">
              <a:lnSpc>
                <a:spcPct val="80000"/>
              </a:lnSpc>
              <a:spcBef>
                <a:spcPts val="0"/>
              </a:spcBef>
              <a:spcAft>
                <a:spcPts val="0"/>
              </a:spcAft>
              <a:buNone/>
            </a:pPr>
            <a:r>
              <a:t/>
            </a:r>
            <a:endParaRPr sz="1020">
              <a:latin typeface="Times New Roman"/>
              <a:ea typeface="Times New Roman"/>
              <a:cs typeface="Times New Roman"/>
              <a:sym typeface="Times New Roman"/>
            </a:endParaRPr>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Sort</a:t>
            </a:r>
            <a:endParaRPr sz="1020"/>
          </a:p>
          <a:p>
            <a:pPr indent="-293370" lvl="1" marL="685800" rtl="0" algn="l">
              <a:lnSpc>
                <a:spcPct val="80000"/>
              </a:lnSpc>
              <a:spcBef>
                <a:spcPts val="600"/>
              </a:spcBef>
              <a:spcAft>
                <a:spcPts val="0"/>
              </a:spcAft>
              <a:buSzPts val="1020"/>
              <a:buAutoNum type="arabicPeriod"/>
            </a:pPr>
            <a:r>
              <a:rPr lang="en" sz="1020">
                <a:latin typeface="Times New Roman"/>
                <a:ea typeface="Times New Roman"/>
                <a:cs typeface="Times New Roman"/>
                <a:sym typeface="Times New Roman"/>
              </a:rPr>
              <a:t>Merge  </a:t>
            </a:r>
            <a:endParaRPr sz="102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2 D Arrays</a:t>
            </a:r>
            <a:endParaRPr/>
          </a:p>
        </p:txBody>
      </p:sp>
      <p:pic>
        <p:nvPicPr>
          <p:cNvPr id="496" name="Google Shape;496;p72"/>
          <p:cNvPicPr preferRelativeResize="0"/>
          <p:nvPr>
            <p:ph idx="4294967295" type="body"/>
          </p:nvPr>
        </p:nvPicPr>
        <p:blipFill rotWithShape="1">
          <a:blip r:embed="rId3">
            <a:alphaModFix/>
          </a:blip>
          <a:srcRect b="0" l="0" r="0" t="0"/>
          <a:stretch/>
        </p:blipFill>
        <p:spPr>
          <a:xfrm>
            <a:off x="152400" y="1461611"/>
            <a:ext cx="4086225" cy="2115741"/>
          </a:xfrm>
          <a:prstGeom prst="rect">
            <a:avLst/>
          </a:prstGeom>
          <a:noFill/>
          <a:ln>
            <a:noFill/>
          </a:ln>
        </p:spPr>
      </p:pic>
      <p:pic>
        <p:nvPicPr>
          <p:cNvPr id="497" name="Google Shape;497;p72"/>
          <p:cNvPicPr preferRelativeResize="0"/>
          <p:nvPr/>
        </p:nvPicPr>
        <p:blipFill rotWithShape="1">
          <a:blip r:embed="rId4">
            <a:alphaModFix/>
          </a:blip>
          <a:srcRect b="0" l="0" r="0" t="0"/>
          <a:stretch/>
        </p:blipFill>
        <p:spPr>
          <a:xfrm>
            <a:off x="4420842" y="2011631"/>
            <a:ext cx="3348633" cy="2127052"/>
          </a:xfrm>
          <a:prstGeom prst="rect">
            <a:avLst/>
          </a:prstGeom>
          <a:noFill/>
          <a:ln>
            <a:noFill/>
          </a:ln>
        </p:spPr>
      </p:pic>
      <p:pic>
        <p:nvPicPr>
          <p:cNvPr id="498" name="Google Shape;498;p72"/>
          <p:cNvPicPr preferRelativeResize="0"/>
          <p:nvPr/>
        </p:nvPicPr>
        <p:blipFill rotWithShape="1">
          <a:blip r:embed="rId5">
            <a:alphaModFix/>
          </a:blip>
          <a:srcRect b="0" l="0" r="0" t="0"/>
          <a:stretch/>
        </p:blipFill>
        <p:spPr>
          <a:xfrm>
            <a:off x="2799210" y="964525"/>
            <a:ext cx="3862983" cy="4125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Passing 2d array as arguement</a:t>
            </a:r>
            <a:endParaRPr/>
          </a:p>
        </p:txBody>
      </p:sp>
      <p:pic>
        <p:nvPicPr>
          <p:cNvPr id="504" name="Google Shape;504;p73"/>
          <p:cNvPicPr preferRelativeResize="0"/>
          <p:nvPr>
            <p:ph idx="4294967295" type="body"/>
          </p:nvPr>
        </p:nvPicPr>
        <p:blipFill rotWithShape="1">
          <a:blip r:embed="rId3">
            <a:alphaModFix/>
          </a:blip>
          <a:srcRect b="0" l="0" r="0" t="0"/>
          <a:stretch/>
        </p:blipFill>
        <p:spPr>
          <a:xfrm>
            <a:off x="721360" y="1449705"/>
            <a:ext cx="7886700" cy="1994297"/>
          </a:xfrm>
          <a:prstGeom prst="rect">
            <a:avLst/>
          </a:prstGeom>
          <a:noFill/>
          <a:ln>
            <a:noFill/>
          </a:ln>
        </p:spPr>
      </p:pic>
      <p:pic>
        <p:nvPicPr>
          <p:cNvPr id="505" name="Google Shape;505;p73"/>
          <p:cNvPicPr preferRelativeResize="0"/>
          <p:nvPr/>
        </p:nvPicPr>
        <p:blipFill rotWithShape="1">
          <a:blip r:embed="rId4">
            <a:alphaModFix/>
          </a:blip>
          <a:srcRect b="0" l="0" r="0" t="0"/>
          <a:stretch/>
        </p:blipFill>
        <p:spPr>
          <a:xfrm>
            <a:off x="1503760" y="3763583"/>
            <a:ext cx="4602361" cy="4179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74"/>
          <p:cNvPicPr preferRelativeResize="0"/>
          <p:nvPr>
            <p:ph idx="4294967295" type="body"/>
          </p:nvPr>
        </p:nvPicPr>
        <p:blipFill rotWithShape="1">
          <a:blip r:embed="rId3">
            <a:alphaModFix/>
          </a:blip>
          <a:srcRect b="0" l="0" r="0" t="0"/>
          <a:stretch/>
        </p:blipFill>
        <p:spPr>
          <a:xfrm>
            <a:off x="0" y="354569"/>
            <a:ext cx="3865563" cy="1414463"/>
          </a:xfrm>
          <a:prstGeom prst="rect">
            <a:avLst/>
          </a:prstGeom>
          <a:noFill/>
          <a:ln>
            <a:noFill/>
          </a:ln>
        </p:spPr>
      </p:pic>
      <p:sp>
        <p:nvSpPr>
          <p:cNvPr id="511" name="Google Shape;511;p74"/>
          <p:cNvSpPr txBox="1"/>
          <p:nvPr/>
        </p:nvSpPr>
        <p:spPr>
          <a:xfrm>
            <a:off x="773350" y="1813579"/>
            <a:ext cx="4056434" cy="23544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*(*array+0)+0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*(*20+0*length of the block)+0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*(*20+0*8)+0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*(*20)+0*length of the block</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*(*20)+0*4</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*(*array+0)+1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*(*20+0*length of the block)+1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*(*20+0*8)+1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*(*20)+1*length of the block</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*(*20)+1*4</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*(24)----2</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*(*array+1)+0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*(*20+1*length of the block)+0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*(*20+1*8)+0</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*(*28)+0*length of the block</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*(*28)+0*4</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*(28+0)----3</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*(*array+1)+1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*(*20+1*length of the block)+1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*(*20+1*8)+1</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*(*28)+1*length of the block</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*(*28)+1*4</a:t>
            </a:r>
            <a:endParaRPr/>
          </a:p>
          <a:p>
            <a:pPr indent="0" lvl="0" marL="0" marR="0" rtl="0" algn="l">
              <a:lnSpc>
                <a:spcPct val="100000"/>
              </a:lnSpc>
              <a:spcBef>
                <a:spcPts val="0"/>
              </a:spcBef>
              <a:spcAft>
                <a:spcPts val="0"/>
              </a:spcAft>
              <a:buNone/>
            </a:pPr>
            <a:r>
              <a:rPr b="0" i="0" lang="en" sz="825" u="none" cap="none" strike="noStrike">
                <a:solidFill>
                  <a:srgbClr val="000000"/>
                </a:solidFill>
                <a:latin typeface="Arial"/>
                <a:ea typeface="Arial"/>
                <a:cs typeface="Arial"/>
                <a:sym typeface="Arial"/>
              </a:rPr>
              <a:t>*(32)----4</a:t>
            </a:r>
            <a:endParaRPr b="0" i="0" sz="1050" u="none" cap="none" strike="noStrike">
              <a:solidFill>
                <a:srgbClr val="000000"/>
              </a:solidFill>
              <a:latin typeface="Arial"/>
              <a:ea typeface="Arial"/>
              <a:cs typeface="Arial"/>
              <a:sym typeface="Arial"/>
            </a:endParaRPr>
          </a:p>
        </p:txBody>
      </p:sp>
      <p:pic>
        <p:nvPicPr>
          <p:cNvPr id="512" name="Google Shape;512;p74"/>
          <p:cNvPicPr preferRelativeResize="0"/>
          <p:nvPr/>
        </p:nvPicPr>
        <p:blipFill rotWithShape="1">
          <a:blip r:embed="rId4">
            <a:alphaModFix/>
          </a:blip>
          <a:srcRect b="0" l="0" r="0" t="0"/>
          <a:stretch/>
        </p:blipFill>
        <p:spPr>
          <a:xfrm>
            <a:off x="4854335" y="1334152"/>
            <a:ext cx="2673548" cy="22234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18" name="Google Shape;518;p75"/>
          <p:cNvSpPr txBox="1"/>
          <p:nvPr>
            <p:ph idx="1" type="body"/>
          </p:nvPr>
        </p:nvSpPr>
        <p:spPr>
          <a:xfrm>
            <a:off x="306150" y="529613"/>
            <a:ext cx="8520600" cy="414315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200"/>
              <a:buNone/>
            </a:pPr>
            <a:r>
              <a:rPr b="1" lang="en" sz="2400">
                <a:solidFill>
                  <a:srgbClr val="002060"/>
                </a:solidFill>
                <a:latin typeface="Times New Roman"/>
                <a:ea typeface="Times New Roman"/>
                <a:cs typeface="Times New Roman"/>
                <a:sym typeface="Times New Roman"/>
              </a:rPr>
              <a:t>Dynamically Allocated Arrays:</a:t>
            </a:r>
            <a:endParaRPr b="1"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SzPts val="2200"/>
              <a:buNone/>
            </a:pPr>
            <a:r>
              <a:t/>
            </a:r>
            <a:endParaRPr b="1"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SzPts val="2200"/>
              <a:buNone/>
            </a:pPr>
            <a:r>
              <a:rPr b="1" lang="en" sz="2400">
                <a:solidFill>
                  <a:srgbClr val="002060"/>
                </a:solidFill>
                <a:latin typeface="Times New Roman"/>
                <a:ea typeface="Times New Roman"/>
                <a:cs typeface="Times New Roman"/>
                <a:sym typeface="Times New Roman"/>
              </a:rPr>
              <a:t>Dynamic Memory Allocation</a:t>
            </a:r>
            <a:r>
              <a:rPr lang="en" sz="2400">
                <a:solidFill>
                  <a:srgbClr val="002060"/>
                </a:solidFill>
                <a:latin typeface="Times New Roman"/>
                <a:ea typeface="Times New Roman"/>
                <a:cs typeface="Times New Roman"/>
                <a:sym typeface="Times New Roman"/>
              </a:rPr>
              <a:t> </a:t>
            </a:r>
            <a:endParaRPr sz="2400">
              <a:solidFill>
                <a:srgbClr val="002060"/>
              </a:solidFill>
              <a:latin typeface="Times New Roman"/>
              <a:ea typeface="Times New Roman"/>
              <a:cs typeface="Times New Roman"/>
              <a:sym typeface="Times New Roman"/>
            </a:endParaRPr>
          </a:p>
          <a:p>
            <a:pPr indent="-381000" lvl="0" marL="457200" rtl="0" algn="just">
              <a:lnSpc>
                <a:spcPct val="100000"/>
              </a:lnSpc>
              <a:spcBef>
                <a:spcPts val="600"/>
              </a:spcBef>
              <a:spcAft>
                <a:spcPts val="0"/>
              </a:spcAft>
              <a:buClr>
                <a:srgbClr val="002060"/>
              </a:buClr>
              <a:buSzPts val="2400"/>
              <a:buFont typeface="Times New Roman"/>
              <a:buChar char="-"/>
            </a:pPr>
            <a:r>
              <a:rPr lang="en" sz="2400">
                <a:solidFill>
                  <a:srgbClr val="002060"/>
                </a:solidFill>
                <a:latin typeface="Times New Roman"/>
                <a:ea typeface="Times New Roman"/>
                <a:cs typeface="Times New Roman"/>
                <a:sym typeface="Times New Roman"/>
              </a:rPr>
              <a:t>A procedure in which the size of a data structure (like Array) is changed during the runtime.</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 sz="2400">
                <a:solidFill>
                  <a:srgbClr val="002060"/>
                </a:solidFill>
                <a:latin typeface="Times New Roman"/>
                <a:ea typeface="Times New Roman"/>
                <a:cs typeface="Times New Roman"/>
                <a:sym typeface="Times New Roman"/>
              </a:rPr>
              <a:t>C provides 4 library functions to achieve dynamic memory allocation, under &lt;stdlib.h&gt;:</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 sz="2400">
                <a:solidFill>
                  <a:srgbClr val="002060"/>
                </a:solidFill>
                <a:latin typeface="Times New Roman"/>
                <a:ea typeface="Times New Roman"/>
                <a:cs typeface="Times New Roman"/>
                <a:sym typeface="Times New Roman"/>
              </a:rPr>
              <a:t>malloc()</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 sz="2400">
                <a:solidFill>
                  <a:srgbClr val="002060"/>
                </a:solidFill>
                <a:latin typeface="Times New Roman"/>
                <a:ea typeface="Times New Roman"/>
                <a:cs typeface="Times New Roman"/>
                <a:sym typeface="Times New Roman"/>
              </a:rPr>
              <a:t>calloc()</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 sz="2400">
                <a:solidFill>
                  <a:srgbClr val="002060"/>
                </a:solidFill>
                <a:latin typeface="Times New Roman"/>
                <a:ea typeface="Times New Roman"/>
                <a:cs typeface="Times New Roman"/>
                <a:sym typeface="Times New Roman"/>
              </a:rPr>
              <a:t>free()</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 sz="2400">
                <a:solidFill>
                  <a:srgbClr val="002060"/>
                </a:solidFill>
                <a:latin typeface="Times New Roman"/>
                <a:ea typeface="Times New Roman"/>
                <a:cs typeface="Times New Roman"/>
                <a:sym typeface="Times New Roman"/>
              </a:rPr>
              <a:t>realloc()</a:t>
            </a:r>
            <a:endParaRPr sz="2400">
              <a:solidFill>
                <a:srgbClr val="002060"/>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rgbClr val="002060"/>
              </a:buClr>
              <a:buSzPts val="2200"/>
              <a:buFont typeface="Arial"/>
              <a:buNone/>
            </a:pPr>
            <a:r>
              <a:t/>
            </a:r>
            <a:endParaRPr sz="2400">
              <a:solidFill>
                <a:srgbClr val="002060"/>
              </a:solidFill>
              <a:latin typeface="Times New Roman"/>
              <a:ea typeface="Times New Roman"/>
              <a:cs typeface="Times New Roman"/>
              <a:sym typeface="Times New Roman"/>
            </a:endParaRPr>
          </a:p>
        </p:txBody>
      </p:sp>
      <p:sp>
        <p:nvSpPr>
          <p:cNvPr id="519" name="Google Shape;519;p75"/>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25" name="Google Shape;525;p76"/>
          <p:cNvSpPr txBox="1"/>
          <p:nvPr>
            <p:ph idx="1" type="body"/>
          </p:nvPr>
        </p:nvSpPr>
        <p:spPr>
          <a:xfrm>
            <a:off x="229075" y="372431"/>
            <a:ext cx="8520600" cy="405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b="1" lang="en" sz="2800">
                <a:solidFill>
                  <a:srgbClr val="002060"/>
                </a:solidFill>
                <a:latin typeface="Times New Roman"/>
                <a:ea typeface="Times New Roman"/>
                <a:cs typeface="Times New Roman"/>
                <a:sym typeface="Times New Roman"/>
              </a:rPr>
              <a:t>malloc():</a:t>
            </a:r>
            <a:endParaRPr b="1" sz="2800">
              <a:solidFill>
                <a:srgbClr val="00206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“malloc” or “memory allocation” method in C is used to dynamically allocate a single large block of memory with the specified size.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It returns a pointer of type void which can be cast into a pointer of any form.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526" name="Google Shape;526;p76"/>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532" name="Google Shape;532;p77"/>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Syntax:</a:t>
            </a:r>
            <a:endParaRPr/>
          </a:p>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ptr = (cast-type*) malloc(byte-size)</a:t>
            </a:r>
            <a:endParaRPr/>
          </a:p>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Eg: </a:t>
            </a:r>
            <a:endParaRPr/>
          </a:p>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ptr = (int*) malloc(100 * sizeof(int));</a:t>
            </a:r>
            <a:endParaRPr/>
          </a:p>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//allocates </a:t>
            </a:r>
            <a:r>
              <a:rPr b="1" lang="en" sz="2400">
                <a:latin typeface="Times New Roman"/>
                <a:ea typeface="Times New Roman"/>
                <a:cs typeface="Times New Roman"/>
                <a:sym typeface="Times New Roman"/>
              </a:rPr>
              <a:t>400 bytes</a:t>
            </a:r>
            <a:r>
              <a:rPr lang="en" sz="2400">
                <a:latin typeface="Times New Roman"/>
                <a:ea typeface="Times New Roman"/>
                <a:cs typeface="Times New Roman"/>
                <a:sym typeface="Times New Roman"/>
              </a:rPr>
              <a:t> of memory. And, the pointer </a:t>
            </a:r>
            <a:r>
              <a:rPr b="1" i="1" lang="en" sz="2400">
                <a:latin typeface="Times New Roman"/>
                <a:ea typeface="Times New Roman"/>
                <a:cs typeface="Times New Roman"/>
                <a:sym typeface="Times New Roman"/>
              </a:rPr>
              <a:t>ptr </a:t>
            </a:r>
            <a:r>
              <a:rPr lang="en" sz="2400">
                <a:latin typeface="Times New Roman"/>
                <a:ea typeface="Times New Roman"/>
                <a:cs typeface="Times New Roman"/>
                <a:sym typeface="Times New Roman"/>
              </a:rPr>
              <a:t>holds the address of the first byte in the allocated memory</a:t>
            </a:r>
            <a:endParaRPr/>
          </a:p>
        </p:txBody>
      </p:sp>
      <p:sp>
        <p:nvSpPr>
          <p:cNvPr id="533" name="Google Shape;533;p77"/>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34" name="Google Shape;534;p77"/>
          <p:cNvPicPr preferRelativeResize="0"/>
          <p:nvPr/>
        </p:nvPicPr>
        <p:blipFill rotWithShape="1">
          <a:blip r:embed="rId3">
            <a:alphaModFix/>
          </a:blip>
          <a:srcRect b="0" l="0" r="0" t="0"/>
          <a:stretch/>
        </p:blipFill>
        <p:spPr>
          <a:xfrm>
            <a:off x="3511867" y="2672239"/>
            <a:ext cx="3007519" cy="16430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40" name="Google Shape;540;p78"/>
          <p:cNvSpPr txBox="1"/>
          <p:nvPr>
            <p:ph idx="1" type="body"/>
          </p:nvPr>
        </p:nvSpPr>
        <p:spPr>
          <a:xfrm>
            <a:off x="306150" y="381787"/>
            <a:ext cx="8520600" cy="39089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calloc():</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“calloc” or “contiguous allocation” method in C is used to dynamically allocate the specified number of blocks of memory of the specified type. It initializes each block with a default value ‘0’.</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Syntax:</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ptr = (cast-type*)calloc(n, element-size);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For Example: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ptr = (float*) calloc(25, sizeof(float));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//allocates memory for 25 elements each with the size of the float.</a:t>
            </a:r>
            <a:endParaRPr sz="2800">
              <a:latin typeface="Times New Roman"/>
              <a:ea typeface="Times New Roman"/>
              <a:cs typeface="Times New Roman"/>
              <a:sym typeface="Times New Roman"/>
            </a:endParaRPr>
          </a:p>
        </p:txBody>
      </p:sp>
      <p:sp>
        <p:nvSpPr>
          <p:cNvPr id="541" name="Google Shape;541;p78"/>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p:nvPr/>
        </p:nvSpPr>
        <p:spPr>
          <a:xfrm>
            <a:off x="199506" y="679746"/>
            <a:ext cx="8944494" cy="3681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 sz="1800" u="none" cap="none" strike="noStrike">
                <a:solidFill>
                  <a:srgbClr val="000000"/>
                </a:solidFill>
                <a:latin typeface="Times New Roman"/>
                <a:ea typeface="Times New Roman"/>
                <a:cs typeface="Times New Roman"/>
                <a:sym typeface="Times New Roman"/>
              </a:rPr>
              <a:t>A data structure is a technique of organizing the data so that the data can be utilized efficiently.</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 sz="1800" u="none" cap="none" strike="noStrike">
                <a:solidFill>
                  <a:srgbClr val="000000"/>
                </a:solidFill>
                <a:latin typeface="Times New Roman"/>
                <a:ea typeface="Times New Roman"/>
                <a:cs typeface="Times New Roman"/>
                <a:sym typeface="Times New Roman"/>
              </a:rPr>
              <a:t>Mathematical/ Logical/ Abstract models/ Views:</a:t>
            </a:r>
            <a:r>
              <a:rPr b="0" i="0" lang="en" sz="1800" u="none" cap="none" strike="noStrike">
                <a:solidFill>
                  <a:srgbClr val="000000"/>
                </a:solidFill>
                <a:latin typeface="Times New Roman"/>
                <a:ea typeface="Times New Roman"/>
                <a:cs typeface="Times New Roman"/>
                <a:sym typeface="Times New Roman"/>
              </a:rPr>
              <a:t> The data structure is the way of organizing the data that requires some protocols or rules. These rules need to be modeled that come under the logical/abstract model.</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 sz="1800" u="none" cap="none" strike="noStrike">
                <a:solidFill>
                  <a:srgbClr val="000000"/>
                </a:solidFill>
                <a:latin typeface="Times New Roman"/>
                <a:ea typeface="Times New Roman"/>
                <a:cs typeface="Times New Roman"/>
                <a:sym typeface="Times New Roman"/>
              </a:rPr>
              <a:t>Implementation:</a:t>
            </a:r>
            <a:r>
              <a:rPr b="0" i="0" lang="en" sz="1800" u="none" cap="none" strike="noStrike">
                <a:solidFill>
                  <a:srgbClr val="000000"/>
                </a:solidFill>
                <a:latin typeface="Times New Roman"/>
                <a:ea typeface="Times New Roman"/>
                <a:cs typeface="Times New Roman"/>
                <a:sym typeface="Times New Roman"/>
              </a:rPr>
              <a:t> The second part is the implementation part. The rules must be implemented using some programming language.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rPr b="0" i="0" lang="en" sz="1400" u="none" cap="none" strike="noStrike">
                <a:solidFill>
                  <a:srgbClr val="000000"/>
                </a:solidFill>
                <a:latin typeface="Times New Roman"/>
                <a:ea typeface="Times New Roman"/>
                <a:cs typeface="Times New Roman"/>
                <a:sym typeface="Times New Roman"/>
              </a:rPr>
              <a:t>Advantages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These are the essential ingredients used for creating fast and powerful algorithms.</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They help us to manage and organize the data.</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Times New Roman"/>
                <a:ea typeface="Times New Roman"/>
                <a:cs typeface="Times New Roman"/>
                <a:sym typeface="Times New Roman"/>
              </a:rPr>
              <a:t>Data structures make the code cleaner and easier to understand.</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547" name="Google Shape;547;p79"/>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Arial"/>
              <a:buAutoNum type="arabicPeriod"/>
            </a:pPr>
            <a:r>
              <a:rPr b="1" i="0" lang="en">
                <a:solidFill>
                  <a:srgbClr val="273239"/>
                </a:solidFill>
                <a:latin typeface="Arial"/>
                <a:ea typeface="Arial"/>
                <a:cs typeface="Arial"/>
                <a:sym typeface="Arial"/>
              </a:rPr>
              <a:t>calloc”</a:t>
            </a:r>
            <a:r>
              <a:rPr b="0" i="0" lang="en">
                <a:solidFill>
                  <a:srgbClr val="273239"/>
                </a:solidFill>
                <a:latin typeface="Arial"/>
                <a:ea typeface="Arial"/>
                <a:cs typeface="Arial"/>
                <a:sym typeface="Arial"/>
              </a:rPr>
              <a:t> or </a:t>
            </a:r>
            <a:r>
              <a:rPr b="1" i="0" lang="en">
                <a:solidFill>
                  <a:srgbClr val="273239"/>
                </a:solidFill>
                <a:latin typeface="Arial"/>
                <a:ea typeface="Arial"/>
                <a:cs typeface="Arial"/>
                <a:sym typeface="Arial"/>
              </a:rPr>
              <a:t>“contiguous allocation”</a:t>
            </a:r>
            <a:r>
              <a:rPr b="0" i="0" lang="en">
                <a:solidFill>
                  <a:srgbClr val="273239"/>
                </a:solidFill>
                <a:latin typeface="Arial"/>
                <a:ea typeface="Arial"/>
                <a:cs typeface="Arial"/>
                <a:sym typeface="Arial"/>
              </a:rPr>
              <a:t> method in C is used to dynamically allocate the specified number of blocks of memory of the specified type. </a:t>
            </a:r>
            <a:endParaRPr/>
          </a:p>
          <a:p>
            <a:pPr indent="-368300" lvl="0" marL="457200" rtl="0" algn="l">
              <a:lnSpc>
                <a:spcPct val="100000"/>
              </a:lnSpc>
              <a:spcBef>
                <a:spcPts val="0"/>
              </a:spcBef>
              <a:spcAft>
                <a:spcPts val="0"/>
              </a:spcAft>
              <a:buSzPts val="2200"/>
              <a:buFont typeface="Arial"/>
              <a:buAutoNum type="arabicPeriod"/>
            </a:pPr>
            <a:r>
              <a:rPr b="0" i="0" lang="en">
                <a:solidFill>
                  <a:srgbClr val="273239"/>
                </a:solidFill>
                <a:highlight>
                  <a:srgbClr val="FFFF00"/>
                </a:highlight>
                <a:latin typeface="Arial"/>
                <a:ea typeface="Arial"/>
                <a:cs typeface="Arial"/>
                <a:sym typeface="Arial"/>
              </a:rPr>
              <a:t>It initializes each block with a default value ‘0’.</a:t>
            </a:r>
            <a:endParaRPr/>
          </a:p>
          <a:p>
            <a:pPr indent="-368300" lvl="0" marL="457200" rtl="0" algn="l">
              <a:lnSpc>
                <a:spcPct val="100000"/>
              </a:lnSpc>
              <a:spcBef>
                <a:spcPts val="0"/>
              </a:spcBef>
              <a:spcAft>
                <a:spcPts val="0"/>
              </a:spcAft>
              <a:buSzPts val="2200"/>
              <a:buFont typeface="Arial"/>
              <a:buAutoNum type="arabicPeriod"/>
            </a:pPr>
            <a:r>
              <a:rPr b="0" i="0" lang="en">
                <a:solidFill>
                  <a:srgbClr val="273239"/>
                </a:solidFill>
                <a:highlight>
                  <a:srgbClr val="FFFF00"/>
                </a:highlight>
                <a:latin typeface="Arial"/>
                <a:ea typeface="Arial"/>
                <a:cs typeface="Arial"/>
                <a:sym typeface="Arial"/>
              </a:rPr>
              <a:t>It has two parameters or arguments as compare to malloc().</a:t>
            </a:r>
            <a:endParaRPr/>
          </a:p>
          <a:p>
            <a:pPr indent="-228600" lvl="0" marL="457200" rtl="0" algn="l">
              <a:lnSpc>
                <a:spcPct val="100000"/>
              </a:lnSpc>
              <a:spcBef>
                <a:spcPts val="0"/>
              </a:spcBef>
              <a:spcAft>
                <a:spcPts val="0"/>
              </a:spcAft>
              <a:buClr>
                <a:srgbClr val="000000"/>
              </a:buClr>
              <a:buSzPts val="2200"/>
              <a:buNone/>
            </a:pPr>
            <a:r>
              <a:t/>
            </a:r>
            <a:endParaRPr/>
          </a:p>
        </p:txBody>
      </p:sp>
      <p:sp>
        <p:nvSpPr>
          <p:cNvPr id="548" name="Google Shape;548;p79"/>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49" name="Google Shape;549;p79"/>
          <p:cNvPicPr preferRelativeResize="0"/>
          <p:nvPr/>
        </p:nvPicPr>
        <p:blipFill rotWithShape="1">
          <a:blip r:embed="rId3">
            <a:alphaModFix/>
          </a:blip>
          <a:srcRect b="0" l="0" r="0" t="0"/>
          <a:stretch/>
        </p:blipFill>
        <p:spPr>
          <a:xfrm>
            <a:off x="1757362" y="2700099"/>
            <a:ext cx="4221956" cy="16787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55" name="Google Shape;555;p80"/>
          <p:cNvSpPr txBox="1"/>
          <p:nvPr>
            <p:ph idx="1" type="body"/>
          </p:nvPr>
        </p:nvSpPr>
        <p:spPr>
          <a:xfrm>
            <a:off x="306150" y="445031"/>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free()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“free” method in C is used to dynamically de-allocate the memory.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The memory allocated using functions malloc() and calloc() is not de-allocated on their own. Hence the free() method is used, whenever the dynamic memory allocation takes place. It helps to reduce wastage of memory by freeing it.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Syntax:</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free(ptr);</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556" name="Google Shape;556;p80"/>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t/>
            </a:r>
            <a:endParaRPr/>
          </a:p>
        </p:txBody>
      </p:sp>
      <p:sp>
        <p:nvSpPr>
          <p:cNvPr id="562" name="Google Shape;562;p81"/>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sp>
        <p:nvSpPr>
          <p:cNvPr id="563" name="Google Shape;563;p81"/>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4" name="Google Shape;564;p81"/>
          <p:cNvPicPr preferRelativeResize="0"/>
          <p:nvPr/>
        </p:nvPicPr>
        <p:blipFill rotWithShape="1">
          <a:blip r:embed="rId3">
            <a:alphaModFix/>
          </a:blip>
          <a:srcRect b="0" l="0" r="0" t="0"/>
          <a:stretch/>
        </p:blipFill>
        <p:spPr>
          <a:xfrm>
            <a:off x="1714500" y="1100138"/>
            <a:ext cx="4286250" cy="294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70" name="Google Shape;570;p82"/>
          <p:cNvSpPr txBox="1"/>
          <p:nvPr>
            <p:ph idx="1" type="body"/>
          </p:nvPr>
        </p:nvSpPr>
        <p:spPr>
          <a:xfrm>
            <a:off x="306150" y="445031"/>
            <a:ext cx="8520600" cy="41449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realloc()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“realloc” or “re-allocation” method in C is used to dynamically change the memory allocation of a previously allocated memory.</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If the memory previously allocated with malloc or calloc is </a:t>
            </a:r>
            <a:r>
              <a:rPr b="1" lang="en" sz="2800">
                <a:latin typeface="Times New Roman"/>
                <a:ea typeface="Times New Roman"/>
                <a:cs typeface="Times New Roman"/>
                <a:sym typeface="Times New Roman"/>
              </a:rPr>
              <a:t>insufficient</a:t>
            </a:r>
            <a:r>
              <a:rPr lang="en" sz="2800">
                <a:latin typeface="Times New Roman"/>
                <a:ea typeface="Times New Roman"/>
                <a:cs typeface="Times New Roman"/>
                <a:sym typeface="Times New Roman"/>
              </a:rPr>
              <a:t>, realloc is used to dynamically re-allocate memory.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re-allocation of memory </a:t>
            </a:r>
            <a:r>
              <a:rPr b="1" lang="en" sz="2800">
                <a:latin typeface="Times New Roman"/>
                <a:ea typeface="Times New Roman"/>
                <a:cs typeface="Times New Roman"/>
                <a:sym typeface="Times New Roman"/>
              </a:rPr>
              <a:t>maintains the already present value</a:t>
            </a:r>
            <a:r>
              <a:rPr lang="en" sz="2800">
                <a:latin typeface="Times New Roman"/>
                <a:ea typeface="Times New Roman"/>
                <a:cs typeface="Times New Roman"/>
                <a:sym typeface="Times New Roman"/>
              </a:rPr>
              <a:t> and new blocks will be initialized with default garbage value.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Syntax:</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ptr = realloc(ptr, newSize);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571" name="Google Shape;571;p82"/>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577" name="Google Shape;577;p83"/>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578" name="Google Shape;578;p83"/>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grpSp>
        <p:nvGrpSpPr>
          <p:cNvPr id="579" name="Google Shape;579;p83"/>
          <p:cNvGrpSpPr/>
          <p:nvPr/>
        </p:nvGrpSpPr>
        <p:grpSpPr>
          <a:xfrm>
            <a:off x="311700" y="874256"/>
            <a:ext cx="6151406" cy="3156643"/>
            <a:chOff x="311700" y="1165675"/>
            <a:chExt cx="8201875" cy="4208858"/>
          </a:xfrm>
        </p:grpSpPr>
        <p:pic>
          <p:nvPicPr>
            <p:cNvPr id="580" name="Google Shape;580;p83"/>
            <p:cNvPicPr preferRelativeResize="0"/>
            <p:nvPr/>
          </p:nvPicPr>
          <p:blipFill rotWithShape="1">
            <a:blip r:embed="rId3">
              <a:alphaModFix/>
            </a:blip>
            <a:srcRect b="0" l="0" r="0" t="0"/>
            <a:stretch/>
          </p:blipFill>
          <p:spPr>
            <a:xfrm>
              <a:off x="311700" y="1165675"/>
              <a:ext cx="8201875" cy="4208850"/>
            </a:xfrm>
            <a:prstGeom prst="rect">
              <a:avLst/>
            </a:prstGeom>
            <a:noFill/>
            <a:ln>
              <a:noFill/>
            </a:ln>
          </p:spPr>
        </p:pic>
        <p:pic>
          <p:nvPicPr>
            <p:cNvPr id="581" name="Google Shape;581;p83"/>
            <p:cNvPicPr preferRelativeResize="0"/>
            <p:nvPr/>
          </p:nvPicPr>
          <p:blipFill rotWithShape="1">
            <a:blip r:embed="rId4">
              <a:alphaModFix/>
            </a:blip>
            <a:srcRect b="0" l="0" r="0" t="0"/>
            <a:stretch/>
          </p:blipFill>
          <p:spPr>
            <a:xfrm>
              <a:off x="7926475" y="4926858"/>
              <a:ext cx="438150" cy="447675"/>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587" name="Google Shape;587;p84"/>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t/>
            </a:r>
            <a:endParaRPr/>
          </a:p>
        </p:txBody>
      </p:sp>
      <p:sp>
        <p:nvSpPr>
          <p:cNvPr id="588" name="Google Shape;588;p84"/>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pic>
        <p:nvPicPr>
          <p:cNvPr id="589" name="Google Shape;589;p84"/>
          <p:cNvPicPr preferRelativeResize="0"/>
          <p:nvPr/>
        </p:nvPicPr>
        <p:blipFill rotWithShape="1">
          <a:blip r:embed="rId3">
            <a:alphaModFix/>
          </a:blip>
          <a:srcRect b="0" l="0" r="0" t="0"/>
          <a:stretch/>
        </p:blipFill>
        <p:spPr>
          <a:xfrm>
            <a:off x="152400" y="114300"/>
            <a:ext cx="1013" cy="1873"/>
          </a:xfrm>
          <a:prstGeom prst="rect">
            <a:avLst/>
          </a:prstGeom>
          <a:noFill/>
          <a:ln>
            <a:noFill/>
          </a:ln>
        </p:spPr>
      </p:pic>
      <p:grpSp>
        <p:nvGrpSpPr>
          <p:cNvPr id="590" name="Google Shape;590;p84"/>
          <p:cNvGrpSpPr/>
          <p:nvPr/>
        </p:nvGrpSpPr>
        <p:grpSpPr>
          <a:xfrm>
            <a:off x="1030977" y="1"/>
            <a:ext cx="5942800" cy="5017238"/>
            <a:chOff x="1030977" y="2"/>
            <a:chExt cx="5942800" cy="6689650"/>
          </a:xfrm>
        </p:grpSpPr>
        <p:pic>
          <p:nvPicPr>
            <p:cNvPr id="591" name="Google Shape;591;p84"/>
            <p:cNvPicPr preferRelativeResize="0"/>
            <p:nvPr/>
          </p:nvPicPr>
          <p:blipFill rotWithShape="1">
            <a:blip r:embed="rId4">
              <a:alphaModFix/>
            </a:blip>
            <a:srcRect b="0" l="0" r="0" t="0"/>
            <a:stretch/>
          </p:blipFill>
          <p:spPr>
            <a:xfrm>
              <a:off x="1030977" y="2"/>
              <a:ext cx="5942800" cy="6689650"/>
            </a:xfrm>
            <a:prstGeom prst="rect">
              <a:avLst/>
            </a:prstGeom>
            <a:noFill/>
            <a:ln>
              <a:noFill/>
            </a:ln>
          </p:spPr>
        </p:pic>
        <p:pic>
          <p:nvPicPr>
            <p:cNvPr id="592" name="Google Shape;592;p84"/>
            <p:cNvPicPr preferRelativeResize="0"/>
            <p:nvPr/>
          </p:nvPicPr>
          <p:blipFill rotWithShape="1">
            <a:blip r:embed="rId5">
              <a:alphaModFix/>
            </a:blip>
            <a:srcRect b="0" l="0" r="0" t="0"/>
            <a:stretch/>
          </p:blipFill>
          <p:spPr>
            <a:xfrm>
              <a:off x="3799425" y="1620625"/>
              <a:ext cx="165825" cy="685000"/>
            </a:xfrm>
            <a:prstGeom prst="rect">
              <a:avLst/>
            </a:prstGeom>
            <a:noFill/>
            <a:ln>
              <a:noFill/>
            </a:ln>
          </p:spPr>
        </p:pic>
        <p:pic>
          <p:nvPicPr>
            <p:cNvPr id="593" name="Google Shape;593;p84"/>
            <p:cNvPicPr preferRelativeResize="0"/>
            <p:nvPr/>
          </p:nvPicPr>
          <p:blipFill rotWithShape="1">
            <a:blip r:embed="rId5">
              <a:alphaModFix/>
            </a:blip>
            <a:srcRect b="0" l="0" r="0" t="0"/>
            <a:stretch/>
          </p:blipFill>
          <p:spPr>
            <a:xfrm>
              <a:off x="3073099" y="1857950"/>
              <a:ext cx="726325" cy="447675"/>
            </a:xfrm>
            <a:prstGeom prst="rect">
              <a:avLst/>
            </a:prstGeom>
            <a:noFill/>
            <a:ln>
              <a:noFill/>
            </a:ln>
          </p:spPr>
        </p:pic>
        <p:pic>
          <p:nvPicPr>
            <p:cNvPr id="594" name="Google Shape;594;p84"/>
            <p:cNvPicPr preferRelativeResize="0"/>
            <p:nvPr/>
          </p:nvPicPr>
          <p:blipFill rotWithShape="1">
            <a:blip r:embed="rId5">
              <a:alphaModFix/>
            </a:blip>
            <a:srcRect b="0" l="0" r="0" t="0"/>
            <a:stretch/>
          </p:blipFill>
          <p:spPr>
            <a:xfrm>
              <a:off x="1158069" y="1857950"/>
              <a:ext cx="1978700" cy="44767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00" name="Google Shape;600;p85"/>
          <p:cNvSpPr txBox="1"/>
          <p:nvPr>
            <p:ph idx="1" type="body"/>
          </p:nvPr>
        </p:nvSpPr>
        <p:spPr>
          <a:xfrm>
            <a:off x="229075" y="389569"/>
            <a:ext cx="8520600" cy="4284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b="1" lang="en" sz="2800">
                <a:latin typeface="Times New Roman"/>
                <a:ea typeface="Times New Roman"/>
                <a:cs typeface="Times New Roman"/>
                <a:sym typeface="Times New Roman"/>
              </a:rPr>
              <a:t>Structures:</a:t>
            </a:r>
            <a:endParaRPr b="1" sz="2800">
              <a:latin typeface="Times New Roman"/>
              <a:ea typeface="Times New Roman"/>
              <a:cs typeface="Times New Roman"/>
              <a:sym typeface="Times New Roman"/>
            </a:endParaRPr>
          </a:p>
          <a:p>
            <a:pPr indent="-406400" lvl="0" marL="457200" rtl="0" algn="l">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A structure is a user-defined data type available in C that allows to combining data items of different kinds.</a:t>
            </a:r>
            <a:endParaRPr sz="2800">
              <a:latin typeface="Times New Roman"/>
              <a:ea typeface="Times New Roman"/>
              <a:cs typeface="Times New Roman"/>
              <a:sym typeface="Times New Roman"/>
            </a:endParaRPr>
          </a:p>
          <a:p>
            <a:pPr indent="-406400" lvl="0" marL="457200" rtl="0" algn="l">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Structures are used to represent a record.</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Syntax:</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struct [structure name]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
        <p:nvSpPr>
          <p:cNvPr id="601" name="Google Shape;601;p85"/>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07" name="Google Shape;607;p86"/>
          <p:cNvSpPr txBox="1"/>
          <p:nvPr>
            <p:ph idx="1" type="body"/>
          </p:nvPr>
        </p:nvSpPr>
        <p:spPr>
          <a:xfrm>
            <a:off x="306150" y="445031"/>
            <a:ext cx="8520600" cy="384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b="1" lang="en" sz="2800">
                <a:solidFill>
                  <a:schemeClr val="dk1"/>
                </a:solidFill>
                <a:latin typeface="Times New Roman"/>
                <a:ea typeface="Times New Roman"/>
                <a:cs typeface="Times New Roman"/>
                <a:sym typeface="Times New Roman"/>
              </a:rPr>
              <a:t>Unions:</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solidFill>
                  <a:schemeClr val="dk1"/>
                </a:solidFill>
                <a:latin typeface="Times New Roman"/>
                <a:ea typeface="Times New Roman"/>
                <a:cs typeface="Times New Roman"/>
                <a:sym typeface="Times New Roman"/>
              </a:rPr>
              <a:t>A union is a special data type available in C that allows storing different data types in the </a:t>
            </a:r>
            <a:r>
              <a:rPr b="1" lang="en" sz="2800">
                <a:solidFill>
                  <a:schemeClr val="dk1"/>
                </a:solidFill>
                <a:latin typeface="Times New Roman"/>
                <a:ea typeface="Times New Roman"/>
                <a:cs typeface="Times New Roman"/>
                <a:sym typeface="Times New Roman"/>
              </a:rPr>
              <a:t>same memory location</a:t>
            </a:r>
            <a:r>
              <a:rPr lang="en"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200"/>
              <a:buNone/>
            </a:pPr>
            <a:r>
              <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we can define a union with many members, </a:t>
            </a:r>
            <a:r>
              <a:rPr b="1" lang="en" sz="2800">
                <a:solidFill>
                  <a:schemeClr val="dk1"/>
                </a:solidFill>
                <a:latin typeface="Times New Roman"/>
                <a:ea typeface="Times New Roman"/>
                <a:cs typeface="Times New Roman"/>
                <a:sym typeface="Times New Roman"/>
              </a:rPr>
              <a:t>but</a:t>
            </a:r>
            <a:r>
              <a:rPr lang="en" sz="2800">
                <a:solidFill>
                  <a:schemeClr val="dk1"/>
                </a:solidFill>
                <a:latin typeface="Times New Roman"/>
                <a:ea typeface="Times New Roman"/>
                <a:cs typeface="Times New Roman"/>
                <a:sym typeface="Times New Roman"/>
              </a:rPr>
              <a:t> only one member can contain a valid data at any given time.</a:t>
            </a:r>
            <a:endParaRPr sz="28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200"/>
              <a:buNone/>
            </a:pPr>
            <a:r>
              <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Unions provide an efficient way of using the same memory location for multiple purposes.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08" name="Google Shape;608;p86"/>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14" name="Google Shape;614;p87"/>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Syntax:</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union [union name]</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member definition;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15" name="Google Shape;615;p87"/>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21" name="Google Shape;621;p88"/>
          <p:cNvSpPr txBox="1"/>
          <p:nvPr>
            <p:ph idx="1" type="body"/>
          </p:nvPr>
        </p:nvSpPr>
        <p:spPr>
          <a:xfrm>
            <a:off x="306150" y="303694"/>
            <a:ext cx="8520600" cy="39867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b="1" lang="en" sz="2400">
                <a:latin typeface="Times New Roman"/>
                <a:ea typeface="Times New Roman"/>
                <a:cs typeface="Times New Roman"/>
                <a:sym typeface="Times New Roman"/>
              </a:rPr>
              <a:t>Similarities:</a:t>
            </a:r>
            <a:endParaRPr b="1"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400">
                <a:latin typeface="Times New Roman"/>
                <a:ea typeface="Times New Roman"/>
                <a:cs typeface="Times New Roman"/>
                <a:sym typeface="Times New Roman"/>
              </a:rPr>
              <a:t>Both are user-defined data types used to store data of different types as a single unit.</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b="1" lang="en" sz="2400">
                <a:latin typeface="Times New Roman"/>
                <a:ea typeface="Times New Roman"/>
                <a:cs typeface="Times New Roman"/>
                <a:sym typeface="Times New Roman"/>
              </a:rPr>
              <a:t>Difference:</a:t>
            </a:r>
            <a:endParaRPr b="1"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22" name="Google Shape;622;p88"/>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pic>
        <p:nvPicPr>
          <p:cNvPr id="623" name="Google Shape;623;p88"/>
          <p:cNvPicPr preferRelativeResize="0"/>
          <p:nvPr/>
        </p:nvPicPr>
        <p:blipFill rotWithShape="1">
          <a:blip r:embed="rId3">
            <a:alphaModFix/>
          </a:blip>
          <a:srcRect b="0" l="0" r="0" t="0"/>
          <a:stretch/>
        </p:blipFill>
        <p:spPr>
          <a:xfrm>
            <a:off x="117300" y="1506075"/>
            <a:ext cx="6770025" cy="2910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311700" y="445025"/>
            <a:ext cx="8520600" cy="35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Abstract Data Type </a:t>
            </a:r>
            <a:endParaRPr/>
          </a:p>
        </p:txBody>
      </p:sp>
      <p:sp>
        <p:nvSpPr>
          <p:cNvPr id="431" name="Google Shape;431;p62"/>
          <p:cNvSpPr/>
          <p:nvPr/>
        </p:nvSpPr>
        <p:spPr>
          <a:xfrm>
            <a:off x="145479" y="1033225"/>
            <a:ext cx="8853000" cy="35778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333333"/>
              </a:buClr>
              <a:buSzPts val="1600"/>
              <a:buFont typeface="Noto Sans Symbols"/>
              <a:buChar char="⮚"/>
            </a:pPr>
            <a:r>
              <a:rPr b="0" i="0" lang="en" sz="1600" u="none" cap="none" strike="noStrike">
                <a:solidFill>
                  <a:srgbClr val="333333"/>
                </a:solidFill>
                <a:latin typeface="Times New Roman"/>
                <a:ea typeface="Times New Roman"/>
                <a:cs typeface="Times New Roman"/>
                <a:sym typeface="Times New Roman"/>
              </a:rPr>
              <a:t>An abstract data type is an abstraction of a data structure that provides only the interface to which the data structure must adhere. </a:t>
            </a:r>
            <a:endParaRPr b="0" i="0" sz="1600" u="none" cap="none" strike="noStrike">
              <a:solidFill>
                <a:srgbClr val="333333"/>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333333"/>
              </a:buClr>
              <a:buSzPts val="1600"/>
              <a:buFont typeface="Noto Sans Symbols"/>
              <a:buChar char="⮚"/>
            </a:pPr>
            <a:r>
              <a:rPr b="0" i="0" lang="en" sz="1600" u="none" cap="none" strike="noStrike">
                <a:solidFill>
                  <a:srgbClr val="333333"/>
                </a:solidFill>
                <a:latin typeface="Times New Roman"/>
                <a:ea typeface="Times New Roman"/>
                <a:cs typeface="Times New Roman"/>
                <a:sym typeface="Times New Roman"/>
              </a:rPr>
              <a:t>The interface does not give any specific details about something should be implemented or in what programming language.</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333333"/>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333333"/>
              </a:buClr>
              <a:buSzPts val="1600"/>
              <a:buFont typeface="Noto Sans Symbols"/>
              <a:buChar char="⮚"/>
            </a:pPr>
            <a:r>
              <a:rPr b="0" i="0" lang="en" sz="1600" u="none" cap="none" strike="noStrike">
                <a:solidFill>
                  <a:srgbClr val="333333"/>
                </a:solidFill>
                <a:latin typeface="Times New Roman"/>
                <a:ea typeface="Times New Roman"/>
                <a:cs typeface="Times New Roman"/>
                <a:sym typeface="Times New Roman"/>
              </a:rPr>
              <a:t>No Implementation Details </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333333"/>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333333"/>
              </a:buClr>
              <a:buSzPts val="1600"/>
              <a:buFont typeface="Noto Sans Symbols"/>
              <a:buChar char="⮚"/>
            </a:pPr>
            <a:r>
              <a:rPr b="0" i="0" lang="en" sz="1600" u="none" cap="none" strike="noStrike">
                <a:solidFill>
                  <a:srgbClr val="333333"/>
                </a:solidFill>
                <a:latin typeface="Times New Roman"/>
                <a:ea typeface="Times New Roman"/>
                <a:cs typeface="Times New Roman"/>
                <a:sym typeface="Times New Roman"/>
              </a:rPr>
              <a:t>In C We will use  Data Structures     🡪 Structures </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333333"/>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Times New Roman"/>
                <a:ea typeface="Times New Roman"/>
                <a:cs typeface="Times New Roman"/>
                <a:sym typeface="Times New Roman"/>
              </a:rPr>
              <a:t>A List is an abstract data type that is implemented using a dynamic array and linked list. A queue is implemented using linked list-based queue, array-based queue, and stack-based queue. A Map is implemented using Tree map, hash map, or hash table.</a:t>
            </a:r>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Times New Roman"/>
                <a:ea typeface="Times New Roman"/>
                <a:cs typeface="Times New Roman"/>
                <a:sym typeface="Times New Roman"/>
              </a:rPr>
              <a:t> Abstraction: It is a technique of hiding the internal details from the user and only showing the necessary details to the user.</a:t>
            </a:r>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Times New Roman"/>
                <a:ea typeface="Times New Roman"/>
                <a:cs typeface="Times New Roman"/>
                <a:sym typeface="Times New Roman"/>
              </a:rPr>
              <a:t>Encapsulation: It is a technique of combining the data and the member function in a single unit is known as encapsulation.</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29" name="Google Shape;629;p89"/>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
        <p:nvSpPr>
          <p:cNvPr id="630" name="Google Shape;630;p89"/>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pic>
        <p:nvPicPr>
          <p:cNvPr id="631" name="Google Shape;631;p89"/>
          <p:cNvPicPr preferRelativeResize="0"/>
          <p:nvPr/>
        </p:nvPicPr>
        <p:blipFill rotWithShape="1">
          <a:blip r:embed="rId3">
            <a:alphaModFix/>
          </a:blip>
          <a:srcRect b="0" l="0" r="0" t="0"/>
          <a:stretch/>
        </p:blipFill>
        <p:spPr>
          <a:xfrm>
            <a:off x="1006300" y="874256"/>
            <a:ext cx="5245350" cy="332949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37" name="Google Shape;637;p90"/>
          <p:cNvSpPr txBox="1"/>
          <p:nvPr>
            <p:ph idx="1" type="body"/>
          </p:nvPr>
        </p:nvSpPr>
        <p:spPr>
          <a:xfrm>
            <a:off x="162375" y="445031"/>
            <a:ext cx="8664300" cy="39847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A structure variable can either be declared with structure declaration or as a separate declaration like basic types.</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 variable declaration with structure declaration.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struct Point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int x, y;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p1;  // The variable p1 is declared with 'Point'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
        <p:nvSpPr>
          <p:cNvPr id="638" name="Google Shape;638;p90"/>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1"/>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44" name="Google Shape;644;p91"/>
          <p:cNvSpPr txBox="1"/>
          <p:nvPr>
            <p:ph idx="1" type="body"/>
          </p:nvPr>
        </p:nvSpPr>
        <p:spPr>
          <a:xfrm>
            <a:off x="306150" y="363337"/>
            <a:ext cx="8520600" cy="3927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 variable declaration like basic data types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struct Point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int x, y;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int main()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struct Point p1;  //  p1 is declared like a normal variable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45" name="Google Shape;645;p91"/>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51" name="Google Shape;651;p92"/>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How to initialize structure members?</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Structure members </a:t>
            </a:r>
            <a:r>
              <a:rPr lang="en" sz="2800">
                <a:highlight>
                  <a:srgbClr val="00FFFF"/>
                </a:highlight>
                <a:latin typeface="Times New Roman"/>
                <a:ea typeface="Times New Roman"/>
                <a:cs typeface="Times New Roman"/>
                <a:sym typeface="Times New Roman"/>
              </a:rPr>
              <a:t>cannot be initialized with declaration</a:t>
            </a:r>
            <a:r>
              <a:rPr lang="e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Eg:  the following C program fails in compilation.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struct Point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int x = 0;  // </a:t>
            </a:r>
            <a:r>
              <a:rPr lang="en" sz="2100">
                <a:latin typeface="Times New Roman"/>
                <a:ea typeface="Times New Roman"/>
                <a:cs typeface="Times New Roman"/>
                <a:sym typeface="Times New Roman"/>
              </a:rPr>
              <a:t>COMPILER ERROR:  cannot initialize members here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int y = 0;  // </a:t>
            </a:r>
            <a:r>
              <a:rPr lang="en" sz="2100">
                <a:solidFill>
                  <a:schemeClr val="dk1"/>
                </a:solidFill>
                <a:latin typeface="Times New Roman"/>
                <a:ea typeface="Times New Roman"/>
                <a:cs typeface="Times New Roman"/>
                <a:sym typeface="Times New Roman"/>
              </a:rPr>
              <a:t>COMPILER ERROR:  cannot initialize members here </a:t>
            </a:r>
            <a:endParaRPr sz="2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Why this error?</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52" name="Google Shape;652;p92"/>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58" name="Google Shape;658;p93"/>
          <p:cNvSpPr txBox="1"/>
          <p:nvPr>
            <p:ph idx="1" type="body"/>
          </p:nvPr>
        </p:nvSpPr>
        <p:spPr>
          <a:xfrm>
            <a:off x="200550" y="284606"/>
            <a:ext cx="8943300" cy="426555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when a data type is declared, no memory is allocated for it. Memory is allocated only when variables are created.</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Structure members can be initialized using curly braces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Eg:</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int main()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   // member x gets value 0 and y gets value 1.  The </a:t>
            </a:r>
            <a:r>
              <a:rPr b="1" lang="en" sz="2800">
                <a:latin typeface="Times New Roman"/>
                <a:ea typeface="Times New Roman"/>
                <a:cs typeface="Times New Roman"/>
                <a:sym typeface="Times New Roman"/>
              </a:rPr>
              <a:t>order of declaration is followed</a:t>
            </a: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   struct Point p1 = {0, 1};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 printf ("x = %d, y = %d", p1.x, p1.y); //accessing struct variables</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59" name="Google Shape;659;p93"/>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665" name="Google Shape;665;p94"/>
          <p:cNvSpPr txBox="1"/>
          <p:nvPr>
            <p:ph idx="1" type="body"/>
          </p:nvPr>
        </p:nvSpPr>
        <p:spPr>
          <a:xfrm>
            <a:off x="200550" y="523163"/>
            <a:ext cx="8626200" cy="402705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b="1" lang="en" sz="2800">
                <a:latin typeface="Times New Roman"/>
                <a:ea typeface="Times New Roman"/>
                <a:cs typeface="Times New Roman"/>
                <a:sym typeface="Times New Roman"/>
              </a:rPr>
              <a:t>Self-Referential Structures:</a:t>
            </a:r>
            <a:endParaRPr b="1"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Self Referential structures are those structures that have one or more pointers in it, which point to the same type of structure, as their member.</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 ‘link’ is a pointer to a structure of type ‘node’.</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666" name="Google Shape;666;p94"/>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pic>
        <p:nvPicPr>
          <p:cNvPr id="667" name="Google Shape;667;p94"/>
          <p:cNvPicPr preferRelativeResize="0"/>
          <p:nvPr/>
        </p:nvPicPr>
        <p:blipFill rotWithShape="1">
          <a:blip r:embed="rId3">
            <a:alphaModFix/>
          </a:blip>
          <a:srcRect b="0" l="0" r="0" t="0"/>
          <a:stretch/>
        </p:blipFill>
        <p:spPr>
          <a:xfrm>
            <a:off x="1436953" y="1987652"/>
            <a:ext cx="2927925" cy="215788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
                <a:solidFill>
                  <a:srgbClr val="C00000"/>
                </a:solidFill>
                <a:latin typeface="Times New Roman"/>
                <a:ea typeface="Times New Roman"/>
                <a:cs typeface="Times New Roman"/>
                <a:sym typeface="Times New Roman"/>
              </a:rPr>
              <a:t>Analysis of algorithm</a:t>
            </a:r>
            <a:endParaRPr>
              <a:solidFill>
                <a:srgbClr val="C00000"/>
              </a:solidFill>
              <a:latin typeface="Times New Roman"/>
              <a:ea typeface="Times New Roman"/>
              <a:cs typeface="Times New Roman"/>
              <a:sym typeface="Times New Roman"/>
            </a:endParaRPr>
          </a:p>
        </p:txBody>
      </p:sp>
      <p:sp>
        <p:nvSpPr>
          <p:cNvPr id="673" name="Google Shape;673;p95"/>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rgbClr val="FF0000"/>
              </a:buClr>
              <a:buSzPts val="2200"/>
              <a:buNone/>
            </a:pPr>
            <a:r>
              <a:rPr lang="en" sz="2400" u="sng">
                <a:solidFill>
                  <a:srgbClr val="FF0000"/>
                </a:solidFill>
                <a:latin typeface="Times New Roman"/>
                <a:ea typeface="Times New Roman"/>
                <a:cs typeface="Times New Roman"/>
                <a:sym typeface="Times New Roman"/>
              </a:rPr>
              <a:t>Space complexity</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 sz="2400">
                <a:solidFill>
                  <a:srgbClr val="002060"/>
                </a:solidFill>
                <a:latin typeface="Times New Roman"/>
                <a:ea typeface="Times New Roman"/>
                <a:cs typeface="Times New Roman"/>
                <a:sym typeface="Times New Roman"/>
              </a:rPr>
              <a:t>The space complexity of a program is the amount of memory it needs to run to completion</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FF0000"/>
              </a:buClr>
              <a:buSzPts val="2200"/>
              <a:buNone/>
            </a:pPr>
            <a:r>
              <a:rPr lang="en" sz="2400" u="sng">
                <a:solidFill>
                  <a:srgbClr val="FF0000"/>
                </a:solidFill>
                <a:latin typeface="Times New Roman"/>
                <a:ea typeface="Times New Roman"/>
                <a:cs typeface="Times New Roman"/>
                <a:sym typeface="Times New Roman"/>
              </a:rPr>
              <a:t>Time complexity</a:t>
            </a:r>
            <a:endParaRPr/>
          </a:p>
          <a:p>
            <a:pPr indent="0" lvl="0" marL="88900" rtl="0" algn="l">
              <a:lnSpc>
                <a:spcPct val="100000"/>
              </a:lnSpc>
              <a:spcBef>
                <a:spcPts val="0"/>
              </a:spcBef>
              <a:spcAft>
                <a:spcPts val="0"/>
              </a:spcAft>
              <a:buClr>
                <a:srgbClr val="000000"/>
              </a:buClr>
              <a:buSzPts val="22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 sz="2400">
                <a:solidFill>
                  <a:srgbClr val="002060"/>
                </a:solidFill>
                <a:latin typeface="Times New Roman"/>
                <a:ea typeface="Times New Roman"/>
                <a:cs typeface="Times New Roman"/>
                <a:sym typeface="Times New Roman"/>
              </a:rPr>
              <a:t>The time complexity of a program is the amount of computer time that it needs to run to completion</a:t>
            </a:r>
            <a:endParaRPr sz="2400">
              <a:solidFill>
                <a:srgbClr val="002060"/>
              </a:solidFill>
              <a:latin typeface="Times New Roman"/>
              <a:ea typeface="Times New Roman"/>
              <a:cs typeface="Times New Roman"/>
              <a:sym typeface="Times New Roman"/>
            </a:endParaRPr>
          </a:p>
        </p:txBody>
      </p:sp>
      <p:sp>
        <p:nvSpPr>
          <p:cNvPr id="674" name="Google Shape;674;p95"/>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None/>
            </a:pPr>
            <a:r>
              <a:rPr lang="en" u="sng">
                <a:solidFill>
                  <a:srgbClr val="FF0000"/>
                </a:solidFill>
                <a:latin typeface="Times New Roman"/>
                <a:ea typeface="Times New Roman"/>
                <a:cs typeface="Times New Roman"/>
                <a:sym typeface="Times New Roman"/>
              </a:rPr>
              <a:t>Space Complexity</a:t>
            </a:r>
            <a:br>
              <a:rPr lang="en" u="sng">
                <a:solidFill>
                  <a:srgbClr val="FF0000"/>
                </a:solidFill>
                <a:latin typeface="Times New Roman"/>
                <a:ea typeface="Times New Roman"/>
                <a:cs typeface="Times New Roman"/>
                <a:sym typeface="Times New Roman"/>
              </a:rPr>
            </a:br>
            <a:endParaRPr/>
          </a:p>
        </p:txBody>
      </p:sp>
      <p:sp>
        <p:nvSpPr>
          <p:cNvPr id="680" name="Google Shape;680;p96"/>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FF0000"/>
              </a:buClr>
              <a:buSzPts val="2200"/>
              <a:buChar char="●"/>
            </a:pPr>
            <a:r>
              <a:rPr lang="en" sz="2400">
                <a:solidFill>
                  <a:srgbClr val="FF0000"/>
                </a:solidFill>
                <a:latin typeface="Times New Roman"/>
                <a:ea typeface="Times New Roman"/>
                <a:cs typeface="Times New Roman"/>
                <a:sym typeface="Times New Roman"/>
              </a:rPr>
              <a:t>Fixed space requirement</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Instruction space</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Simple variables</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Fixed size structure variables</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Constants</a:t>
            </a:r>
            <a:endParaRPr/>
          </a:p>
          <a:p>
            <a:pPr indent="-368300" lvl="0" marL="457200" rtl="0" algn="l">
              <a:lnSpc>
                <a:spcPct val="100000"/>
              </a:lnSpc>
              <a:spcBef>
                <a:spcPts val="0"/>
              </a:spcBef>
              <a:spcAft>
                <a:spcPts val="0"/>
              </a:spcAft>
              <a:buClr>
                <a:srgbClr val="FF0000"/>
              </a:buClr>
              <a:buSzPts val="2200"/>
              <a:buChar char="●"/>
            </a:pPr>
            <a:r>
              <a:rPr lang="en" sz="2400">
                <a:solidFill>
                  <a:srgbClr val="FF0000"/>
                </a:solidFill>
                <a:latin typeface="Times New Roman"/>
                <a:ea typeface="Times New Roman"/>
                <a:cs typeface="Times New Roman"/>
                <a:sym typeface="Times New Roman"/>
              </a:rPr>
              <a:t>Variable space requirement</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Structured variables whose size depends on instance </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Recursion</a:t>
            </a:r>
            <a:endParaRPr/>
          </a:p>
          <a:p>
            <a:pPr indent="-342900" lvl="1" marL="914400" rtl="0" algn="l">
              <a:lnSpc>
                <a:spcPct val="100000"/>
              </a:lnSpc>
              <a:spcBef>
                <a:spcPts val="600"/>
              </a:spcBef>
              <a:spcAft>
                <a:spcPts val="0"/>
              </a:spcAft>
              <a:buClr>
                <a:srgbClr val="002060"/>
              </a:buClr>
              <a:buSzPts val="1800"/>
              <a:buChar char="○"/>
            </a:pPr>
            <a:r>
              <a:rPr lang="en" sz="2400">
                <a:solidFill>
                  <a:srgbClr val="002060"/>
                </a:solidFill>
                <a:latin typeface="Times New Roman"/>
                <a:ea typeface="Times New Roman"/>
                <a:cs typeface="Times New Roman"/>
                <a:sym typeface="Times New Roman"/>
              </a:rPr>
              <a:t>Number , size, values of the inputs and outputs</a:t>
            </a:r>
            <a:endParaRPr/>
          </a:p>
          <a:p>
            <a:pPr indent="-228600" lvl="1" marL="914400" rtl="0" algn="l">
              <a:lnSpc>
                <a:spcPct val="100000"/>
              </a:lnSpc>
              <a:spcBef>
                <a:spcPts val="600"/>
              </a:spcBef>
              <a:spcAft>
                <a:spcPts val="0"/>
              </a:spcAft>
              <a:buClr>
                <a:srgbClr val="000000"/>
              </a:buClr>
              <a:buSzPts val="1800"/>
              <a:buNone/>
            </a:pPr>
            <a:r>
              <a:t/>
            </a:r>
            <a:endParaRPr sz="2400">
              <a:solidFill>
                <a:srgbClr val="00206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2060"/>
              </a:buClr>
              <a:buSzPts val="2200"/>
              <a:buNone/>
            </a:pPr>
            <a:r>
              <a:rPr lang="en" sz="2400">
                <a:solidFill>
                  <a:srgbClr val="002060"/>
                </a:solidFill>
                <a:latin typeface="Times New Roman"/>
                <a:ea typeface="Times New Roman"/>
                <a:cs typeface="Times New Roman"/>
                <a:sym typeface="Times New Roman"/>
              </a:rPr>
              <a:t>Total space requirement of any program </a:t>
            </a:r>
            <a:r>
              <a:rPr lang="en" sz="2400">
                <a:solidFill>
                  <a:srgbClr val="FF0000"/>
                </a:solidFill>
                <a:latin typeface="Times New Roman"/>
                <a:ea typeface="Times New Roman"/>
                <a:cs typeface="Times New Roman"/>
                <a:sym typeface="Times New Roman"/>
              </a:rPr>
              <a:t>S(P)= c+Sp(l) </a:t>
            </a:r>
            <a:endParaRPr sz="2400">
              <a:solidFill>
                <a:srgbClr val="FF0000"/>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a:p>
          <a:p>
            <a:pPr indent="0" lvl="0" marL="88900" rtl="0" algn="l">
              <a:lnSpc>
                <a:spcPct val="100000"/>
              </a:lnSpc>
              <a:spcBef>
                <a:spcPts val="0"/>
              </a:spcBef>
              <a:spcAft>
                <a:spcPts val="0"/>
              </a:spcAft>
              <a:buClr>
                <a:srgbClr val="000000"/>
              </a:buClr>
              <a:buSzPts val="2200"/>
              <a:buNone/>
            </a:pPr>
            <a:r>
              <a:t/>
            </a:r>
            <a:endParaRPr/>
          </a:p>
        </p:txBody>
      </p:sp>
      <p:sp>
        <p:nvSpPr>
          <p:cNvPr id="681" name="Google Shape;681;p96"/>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graphicFrame>
        <p:nvGraphicFramePr>
          <p:cNvPr id="686" name="Google Shape;686;p97"/>
          <p:cNvGraphicFramePr/>
          <p:nvPr/>
        </p:nvGraphicFramePr>
        <p:xfrm>
          <a:off x="381000" y="857250"/>
          <a:ext cx="3000000" cy="3000000"/>
        </p:xfrm>
        <a:graphic>
          <a:graphicData uri="http://schemas.openxmlformats.org/drawingml/2006/table">
            <a:tbl>
              <a:tblPr>
                <a:noFill/>
                <a:tableStyleId>{3EB75BFB-957B-4A8C-8274-22F838046E6D}</a:tableStyleId>
              </a:tblPr>
              <a:tblGrid>
                <a:gridCol w="3124200"/>
                <a:gridCol w="3124200"/>
              </a:tblGrid>
              <a:tr h="421475">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1</a:t>
                      </a:r>
                      <a:endParaRPr sz="1100" u="none" cap="none" strike="no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constant</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log </a:t>
                      </a:r>
                      <a:r>
                        <a:rPr b="1" i="1" lang="en" sz="1800" u="none" cap="none" strike="noStrike">
                          <a:solidFill>
                            <a:srgbClr val="002060"/>
                          </a:solidFill>
                          <a:latin typeface="Times New Roman"/>
                          <a:ea typeface="Times New Roman"/>
                          <a:cs typeface="Times New Roman"/>
                          <a:sym typeface="Times New Roman"/>
                        </a:rPr>
                        <a:t>n</a:t>
                      </a:r>
                      <a:endParaRPr b="1" i="0" sz="1800" u="none" cap="none" strike="noStrike">
                        <a:solidFill>
                          <a:srgbClr val="002060"/>
                        </a:solidFill>
                        <a:latin typeface="Times New Roman"/>
                        <a:ea typeface="Times New Roman"/>
                        <a:cs typeface="Times New Roman"/>
                        <a:sym typeface="Times New Roman"/>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logarithmic</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a:t>
                      </a:r>
                      <a:endParaRPr sz="1100" u="none" cap="none" strike="no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linear</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 </a:t>
                      </a:r>
                      <a:r>
                        <a:rPr b="1" i="0" lang="en" sz="1800" u="none" cap="none" strike="noStrike">
                          <a:solidFill>
                            <a:srgbClr val="002060"/>
                          </a:solidFill>
                          <a:latin typeface="Times New Roman"/>
                          <a:ea typeface="Times New Roman"/>
                          <a:cs typeface="Times New Roman"/>
                          <a:sym typeface="Times New Roman"/>
                        </a:rPr>
                        <a:t>log </a:t>
                      </a:r>
                      <a:r>
                        <a:rPr b="1" i="1" lang="en" sz="1800" u="none" cap="none" strike="noStrike">
                          <a:solidFill>
                            <a:srgbClr val="002060"/>
                          </a:solidFill>
                          <a:latin typeface="Times New Roman"/>
                          <a:ea typeface="Times New Roman"/>
                          <a:cs typeface="Times New Roman"/>
                          <a:sym typeface="Times New Roman"/>
                        </a:rPr>
                        <a:t>n</a:t>
                      </a:r>
                      <a:endParaRPr sz="1100" u="none" cap="none" strike="no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a:t>
                      </a:r>
                      <a:r>
                        <a:rPr b="1" i="0" lang="en" sz="1800" u="none" cap="none" strike="noStrike">
                          <a:solidFill>
                            <a:srgbClr val="002060"/>
                          </a:solidFill>
                          <a:latin typeface="Times New Roman"/>
                          <a:ea typeface="Times New Roman"/>
                          <a:cs typeface="Times New Roman"/>
                          <a:sym typeface="Times New Roman"/>
                        </a:rPr>
                        <a:t>log</a:t>
                      </a:r>
                      <a:r>
                        <a:rPr b="1" i="1" lang="en" sz="1800" u="none" cap="none" strike="noStrike">
                          <a:solidFill>
                            <a:srgbClr val="002060"/>
                          </a:solidFill>
                          <a:latin typeface="Times New Roman"/>
                          <a:ea typeface="Times New Roman"/>
                          <a:cs typeface="Times New Roman"/>
                          <a:sym typeface="Times New Roman"/>
                        </a:rPr>
                        <a:t>-n</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a:t>
                      </a:r>
                      <a:r>
                        <a:rPr b="1" baseline="30000" i="0" lang="en" sz="1800" u="none" cap="none" strike="noStrike">
                          <a:solidFill>
                            <a:srgbClr val="002060"/>
                          </a:solidFill>
                          <a:latin typeface="Times New Roman"/>
                          <a:ea typeface="Times New Roman"/>
                          <a:cs typeface="Times New Roman"/>
                          <a:sym typeface="Times New Roman"/>
                        </a:rPr>
                        <a:t>2</a:t>
                      </a:r>
                      <a:endParaRPr b="1" i="0" sz="1800" u="none" cap="none" strike="noStrike">
                        <a:solidFill>
                          <a:srgbClr val="002060"/>
                        </a:solidFill>
                        <a:latin typeface="Times New Roman"/>
                        <a:ea typeface="Times New Roman"/>
                        <a:cs typeface="Times New Roman"/>
                        <a:sym typeface="Times New Roman"/>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quadratic</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a:t>
                      </a:r>
                      <a:r>
                        <a:rPr b="1" baseline="30000" i="0" lang="en" sz="1800" u="none" cap="none" strike="noStrike">
                          <a:solidFill>
                            <a:srgbClr val="002060"/>
                          </a:solidFill>
                          <a:latin typeface="Times New Roman"/>
                          <a:ea typeface="Times New Roman"/>
                          <a:cs typeface="Times New Roman"/>
                          <a:sym typeface="Times New Roman"/>
                        </a:rPr>
                        <a:t>3</a:t>
                      </a:r>
                      <a:endParaRPr sz="1100" u="none" cap="none" strike="no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cubic</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2</a:t>
                      </a:r>
                      <a:r>
                        <a:rPr b="1" baseline="30000" i="1" lang="en" sz="1800" u="none" cap="none" strike="noStrike">
                          <a:solidFill>
                            <a:srgbClr val="002060"/>
                          </a:solidFill>
                          <a:latin typeface="Times New Roman"/>
                          <a:ea typeface="Times New Roman"/>
                          <a:cs typeface="Times New Roman"/>
                          <a:sym typeface="Times New Roman"/>
                        </a:rPr>
                        <a:t>n</a:t>
                      </a:r>
                      <a:endParaRPr sz="1100" u="none" cap="none" strike="no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exponential</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1475">
                <a:tc>
                  <a:txBody>
                    <a:bodyPr/>
                    <a:lstStyle/>
                    <a:p>
                      <a:pPr indent="0" lvl="0" marL="0" marR="0" rtl="0" algn="ctr">
                        <a:lnSpc>
                          <a:spcPct val="100000"/>
                        </a:lnSpc>
                        <a:spcBef>
                          <a:spcPts val="0"/>
                        </a:spcBef>
                        <a:spcAft>
                          <a:spcPts val="0"/>
                        </a:spcAft>
                        <a:buClr>
                          <a:srgbClr val="A50021"/>
                        </a:buClr>
                        <a:buSzPts val="1400"/>
                        <a:buFont typeface="Arial"/>
                        <a:buNone/>
                      </a:pPr>
                      <a:r>
                        <a:rPr b="1" i="1" lang="en" sz="1800" u="none" cap="none" strike="noStrike">
                          <a:solidFill>
                            <a:srgbClr val="002060"/>
                          </a:solidFill>
                          <a:latin typeface="Times New Roman"/>
                          <a:ea typeface="Times New Roman"/>
                          <a:cs typeface="Times New Roman"/>
                          <a:sym typeface="Times New Roman"/>
                        </a:rPr>
                        <a:t>n</a:t>
                      </a:r>
                      <a:r>
                        <a:rPr b="1" i="0" lang="en" sz="1800" u="none" cap="none" strike="noStrike">
                          <a:solidFill>
                            <a:srgbClr val="002060"/>
                          </a:solidFill>
                          <a:latin typeface="Times New Roman"/>
                          <a:ea typeface="Times New Roman"/>
                          <a:cs typeface="Times New Roman"/>
                          <a:sym typeface="Times New Roman"/>
                        </a:rPr>
                        <a:t>!</a:t>
                      </a:r>
                      <a:endParaRPr b="1" baseline="30000" i="0" sz="1800" u="none" cap="none" strike="noStrike">
                        <a:solidFill>
                          <a:srgbClr val="002060"/>
                        </a:solidFill>
                        <a:latin typeface="Times New Roman"/>
                        <a:ea typeface="Times New Roman"/>
                        <a:cs typeface="Times New Roman"/>
                        <a:sym typeface="Times New Roman"/>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A50021"/>
                        </a:buClr>
                        <a:buSzPts val="1400"/>
                        <a:buFont typeface="Arial"/>
                        <a:buNone/>
                      </a:pPr>
                      <a:r>
                        <a:rPr b="1" i="0" lang="en" sz="1800" u="none" cap="none" strike="noStrike">
                          <a:solidFill>
                            <a:srgbClr val="002060"/>
                          </a:solidFill>
                          <a:latin typeface="Times New Roman"/>
                          <a:ea typeface="Times New Roman"/>
                          <a:cs typeface="Times New Roman"/>
                          <a:sym typeface="Times New Roman"/>
                        </a:rPr>
                        <a:t>factorial</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87" name="Google Shape;687;p97"/>
          <p:cNvSpPr/>
          <p:nvPr/>
        </p:nvSpPr>
        <p:spPr>
          <a:xfrm>
            <a:off x="457200" y="4171951"/>
            <a:ext cx="7315200" cy="346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2400"/>
              <a:buFont typeface="Arial"/>
              <a:buNone/>
            </a:pPr>
            <a:r>
              <a:rPr b="1" i="0" lang="en" sz="2400" u="none" cap="none" strike="noStrike">
                <a:solidFill>
                  <a:srgbClr val="002060"/>
                </a:solidFill>
                <a:latin typeface="Arial"/>
                <a:ea typeface="Arial"/>
                <a:cs typeface="Arial"/>
                <a:sym typeface="Arial"/>
              </a:rPr>
              <a:t>O (1) &lt; O (n) &lt; O (n log n) &lt; O (n</a:t>
            </a:r>
            <a:r>
              <a:rPr b="1" baseline="30000" i="0" lang="en" sz="2400" u="none" cap="none" strike="noStrike">
                <a:solidFill>
                  <a:srgbClr val="002060"/>
                </a:solidFill>
                <a:latin typeface="Arial"/>
                <a:ea typeface="Arial"/>
                <a:cs typeface="Arial"/>
                <a:sym typeface="Arial"/>
              </a:rPr>
              <a:t>2</a:t>
            </a:r>
            <a:r>
              <a:rPr b="1" i="0" lang="en" sz="2400" u="none" cap="none" strike="noStrike">
                <a:solidFill>
                  <a:srgbClr val="002060"/>
                </a:solidFill>
                <a:latin typeface="Arial"/>
                <a:ea typeface="Arial"/>
                <a:cs typeface="Arial"/>
                <a:sym typeface="Arial"/>
              </a:rPr>
              <a:t>) &lt; O(n</a:t>
            </a:r>
            <a:r>
              <a:rPr b="1" baseline="30000" i="0" lang="en" sz="2400" u="none" cap="none" strike="noStrike">
                <a:solidFill>
                  <a:srgbClr val="002060"/>
                </a:solidFill>
                <a:latin typeface="Arial"/>
                <a:ea typeface="Arial"/>
                <a:cs typeface="Arial"/>
                <a:sym typeface="Arial"/>
              </a:rPr>
              <a:t>3</a:t>
            </a:r>
            <a:r>
              <a:rPr b="1" i="0" lang="en" sz="2400" u="none" cap="none" strike="noStrike">
                <a:solidFill>
                  <a:srgbClr val="002060"/>
                </a:solidFill>
                <a:latin typeface="Arial"/>
                <a:ea typeface="Arial"/>
                <a:cs typeface="Arial"/>
                <a:sym typeface="Arial"/>
              </a:rPr>
              <a:t>) &lt; O(2</a:t>
            </a:r>
            <a:r>
              <a:rPr b="1" baseline="30000" i="0" lang="en" sz="2400" u="none" cap="none" strike="noStrike">
                <a:solidFill>
                  <a:srgbClr val="002060"/>
                </a:solidFill>
                <a:latin typeface="Arial"/>
                <a:ea typeface="Arial"/>
                <a:cs typeface="Arial"/>
                <a:sym typeface="Arial"/>
              </a:rPr>
              <a:t>n</a:t>
            </a:r>
            <a:r>
              <a:rPr b="1" i="0" lang="en" sz="2400" u="none" cap="none" strike="noStrike">
                <a:solidFill>
                  <a:srgbClr val="002060"/>
                </a:solidFill>
                <a:latin typeface="Arial"/>
                <a:ea typeface="Arial"/>
                <a:cs typeface="Arial"/>
                <a:sym typeface="Arial"/>
              </a:rPr>
              <a:t>)</a:t>
            </a:r>
            <a:endParaRPr b="1" i="0" sz="2400" u="none" cap="none" strike="noStrike">
              <a:solidFill>
                <a:srgbClr val="002060"/>
              </a:solidFill>
              <a:latin typeface="Arial"/>
              <a:ea typeface="Arial"/>
              <a:cs typeface="Arial"/>
              <a:sym typeface="Arial"/>
            </a:endParaRPr>
          </a:p>
        </p:txBody>
      </p:sp>
      <p:sp>
        <p:nvSpPr>
          <p:cNvPr id="688" name="Google Shape;688;p97"/>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
        <p:nvSpPr>
          <p:cNvPr id="689" name="Google Shape;689;p9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BIG Oh Notation</a:t>
            </a:r>
            <a:endParaRPr/>
          </a:p>
        </p:txBody>
      </p:sp>
      <p:sp>
        <p:nvSpPr>
          <p:cNvPr id="690" name="Google Shape;690;p97"/>
          <p:cNvSpPr txBox="1"/>
          <p:nvPr/>
        </p:nvSpPr>
        <p:spPr>
          <a:xfrm>
            <a:off x="7276450" y="1115869"/>
            <a:ext cx="1313400" cy="9465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upper bound estimator</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used for worst case analysis</a:t>
            </a:r>
            <a:endParaRPr b="0" i="0" sz="1400" u="none" cap="none" strike="noStrike">
              <a:solidFill>
                <a:srgbClr val="000000"/>
              </a:solidFill>
              <a:latin typeface="Archivo Narrow"/>
              <a:ea typeface="Archivo Narrow"/>
              <a:cs typeface="Archivo Narrow"/>
              <a:sym typeface="Archivo Narrow"/>
            </a:endParaRPr>
          </a:p>
        </p:txBody>
      </p:sp>
      <p:sp>
        <p:nvSpPr>
          <p:cNvPr id="691" name="Google Shape;691;p97"/>
          <p:cNvSpPr txBox="1"/>
          <p:nvPr/>
        </p:nvSpPr>
        <p:spPr>
          <a:xfrm>
            <a:off x="7148600" y="2283066"/>
            <a:ext cx="1350900" cy="143113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BEST CASE</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WORST CASE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AVERAGE CASE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SORT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chivo Narrow"/>
                <a:ea typeface="Archivo Narrow"/>
                <a:cs typeface="Archivo Narrow"/>
                <a:sym typeface="Archivo Narrow"/>
              </a:rPr>
              <a:t>SEARCH</a:t>
            </a:r>
            <a:endParaRPr b="0" i="0" sz="1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8"/>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
        <p:nvSpPr>
          <p:cNvPr id="697" name="Google Shape;697;p9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pic>
        <p:nvPicPr>
          <p:cNvPr id="698" name="Google Shape;698;p98"/>
          <p:cNvPicPr preferRelativeResize="0"/>
          <p:nvPr/>
        </p:nvPicPr>
        <p:blipFill rotWithShape="1">
          <a:blip r:embed="rId3">
            <a:alphaModFix/>
          </a:blip>
          <a:srcRect b="0" l="0" r="0" t="0"/>
          <a:stretch/>
        </p:blipFill>
        <p:spPr>
          <a:xfrm>
            <a:off x="1066800" y="817959"/>
            <a:ext cx="5257800" cy="35075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Structure Pointer 🡪 ADT </a:t>
            </a:r>
            <a:endParaRPr/>
          </a:p>
        </p:txBody>
      </p:sp>
      <p:pic>
        <p:nvPicPr>
          <p:cNvPr id="437" name="Google Shape;437;p63"/>
          <p:cNvPicPr preferRelativeResize="0"/>
          <p:nvPr/>
        </p:nvPicPr>
        <p:blipFill rotWithShape="1">
          <a:blip r:embed="rId3">
            <a:alphaModFix/>
          </a:blip>
          <a:srcRect b="0" l="0" r="0" t="0"/>
          <a:stretch/>
        </p:blipFill>
        <p:spPr>
          <a:xfrm>
            <a:off x="0" y="1102921"/>
            <a:ext cx="6858000" cy="33366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
                <a:solidFill>
                  <a:srgbClr val="C00000"/>
                </a:solidFill>
              </a:rPr>
              <a:t>Time Complexity; O(1)</a:t>
            </a:r>
            <a:endParaRPr>
              <a:solidFill>
                <a:srgbClr val="C00000"/>
              </a:solidFill>
            </a:endParaRPr>
          </a:p>
        </p:txBody>
      </p:sp>
      <p:sp>
        <p:nvSpPr>
          <p:cNvPr id="704" name="Google Shape;704;p99"/>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None/>
            </a:pPr>
            <a:r>
              <a:rPr lang="en">
                <a:solidFill>
                  <a:srgbClr val="002060"/>
                </a:solidFill>
              </a:rPr>
              <a:t>for (int i = 1; i&lt;= c; i++)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0000"/>
              </a:buClr>
              <a:buSzPts val="2200"/>
              <a:buNone/>
            </a:pPr>
            <a:r>
              <a:t/>
            </a:r>
            <a:endParaRPr>
              <a:solidFill>
                <a:srgbClr val="002060"/>
              </a:solidFill>
            </a:endParaRPr>
          </a:p>
          <a:p>
            <a:pPr indent="-368300" lvl="0" marL="457200" rtl="0" algn="l">
              <a:lnSpc>
                <a:spcPct val="100000"/>
              </a:lnSpc>
              <a:spcBef>
                <a:spcPts val="0"/>
              </a:spcBef>
              <a:spcAft>
                <a:spcPts val="0"/>
              </a:spcAft>
              <a:buClr>
                <a:srgbClr val="000000"/>
              </a:buClr>
              <a:buSzPts val="2200"/>
              <a:buNone/>
            </a:pPr>
            <a:r>
              <a:t/>
            </a:r>
            <a:endParaRPr>
              <a:solidFill>
                <a:srgbClr val="002060"/>
              </a:solidFill>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 loop or recursion that runs a constant number of times is also considered as O(1). For example the following loop is O(1).</a:t>
            </a:r>
            <a:endParaRPr/>
          </a:p>
          <a:p>
            <a:pPr indent="-368300" lvl="0" marL="457200" rtl="0" algn="l">
              <a:lnSpc>
                <a:spcPct val="100000"/>
              </a:lnSpc>
              <a:spcBef>
                <a:spcPts val="0"/>
              </a:spcBef>
              <a:spcAft>
                <a:spcPts val="0"/>
              </a:spcAft>
              <a:buClr>
                <a:srgbClr val="000000"/>
              </a:buClr>
              <a:buSzPts val="2200"/>
              <a:buNone/>
            </a:pPr>
            <a:r>
              <a:t/>
            </a:r>
            <a:endParaRPr>
              <a:solidFill>
                <a:srgbClr val="002060"/>
              </a:solidFill>
            </a:endParaRPr>
          </a:p>
          <a:p>
            <a:pPr indent="-368300" lvl="0" marL="457200" rtl="0" algn="l">
              <a:lnSpc>
                <a:spcPct val="100000"/>
              </a:lnSpc>
              <a:spcBef>
                <a:spcPts val="0"/>
              </a:spcBef>
              <a:spcAft>
                <a:spcPts val="0"/>
              </a:spcAft>
              <a:buClr>
                <a:srgbClr val="000000"/>
              </a:buClr>
              <a:buSzPts val="2200"/>
              <a:buNone/>
            </a:pPr>
            <a:r>
              <a:t/>
            </a:r>
            <a:endParaRPr>
              <a:solidFill>
                <a:srgbClr val="002060"/>
              </a:solidFill>
            </a:endParaRPr>
          </a:p>
          <a:p>
            <a:pPr indent="0" lvl="0" marL="0" rtl="0" algn="l">
              <a:lnSpc>
                <a:spcPct val="100000"/>
              </a:lnSpc>
              <a:spcBef>
                <a:spcPts val="0"/>
              </a:spcBef>
              <a:spcAft>
                <a:spcPts val="600"/>
              </a:spcAft>
              <a:buClr>
                <a:srgbClr val="000000"/>
              </a:buClr>
              <a:buSzPts val="2200"/>
              <a:buNone/>
            </a:pPr>
            <a:r>
              <a:t/>
            </a:r>
            <a:endParaRPr>
              <a:solidFill>
                <a:srgbClr val="002060"/>
              </a:solidFill>
            </a:endParaRPr>
          </a:p>
        </p:txBody>
      </p:sp>
      <p:sp>
        <p:nvSpPr>
          <p:cNvPr id="705" name="Google Shape;705;p99"/>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0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
                <a:solidFill>
                  <a:srgbClr val="C00000"/>
                </a:solidFill>
              </a:rPr>
              <a:t>Time Complexity: O(n)</a:t>
            </a:r>
            <a:endParaRPr>
              <a:solidFill>
                <a:srgbClr val="C00000"/>
              </a:solidFill>
            </a:endParaRPr>
          </a:p>
        </p:txBody>
      </p:sp>
      <p:sp>
        <p:nvSpPr>
          <p:cNvPr id="711" name="Google Shape;711;p100"/>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None/>
            </a:pPr>
            <a:r>
              <a:rPr lang="en">
                <a:solidFill>
                  <a:srgbClr val="002060"/>
                </a:solidFill>
              </a:rPr>
              <a:t>for (int i = 1; i&lt;= n; i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for (int i = n; i&gt; 0; i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Time Complexity of a loop is considered as </a:t>
            </a:r>
            <a:r>
              <a:rPr b="1" lang="en">
                <a:solidFill>
                  <a:srgbClr val="002060"/>
                </a:solidFill>
              </a:rPr>
              <a:t>O(n)</a:t>
            </a:r>
            <a:r>
              <a:rPr lang="en">
                <a:solidFill>
                  <a:srgbClr val="002060"/>
                </a:solidFill>
              </a:rPr>
              <a:t> if the loop variables is incremented / decremented by a constant amount</a:t>
            </a:r>
            <a:endParaRPr/>
          </a:p>
          <a:p>
            <a:pPr indent="0" lvl="0" marL="0" rtl="0" algn="l">
              <a:lnSpc>
                <a:spcPct val="100000"/>
              </a:lnSpc>
              <a:spcBef>
                <a:spcPts val="0"/>
              </a:spcBef>
              <a:spcAft>
                <a:spcPts val="600"/>
              </a:spcAft>
              <a:buClr>
                <a:srgbClr val="000000"/>
              </a:buClr>
              <a:buSzPts val="2200"/>
              <a:buNone/>
            </a:pPr>
            <a:r>
              <a:t/>
            </a:r>
            <a:endParaRPr>
              <a:solidFill>
                <a:srgbClr val="002060"/>
              </a:solidFill>
            </a:endParaRPr>
          </a:p>
        </p:txBody>
      </p:sp>
      <p:sp>
        <p:nvSpPr>
          <p:cNvPr id="712" name="Google Shape;712;p100"/>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1"/>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
                <a:solidFill>
                  <a:srgbClr val="C00000"/>
                </a:solidFill>
              </a:rPr>
              <a:t>Time Complexity: O(n</a:t>
            </a:r>
            <a:r>
              <a:rPr baseline="30000" lang="en">
                <a:solidFill>
                  <a:srgbClr val="C00000"/>
                </a:solidFill>
              </a:rPr>
              <a:t>2</a:t>
            </a:r>
            <a:r>
              <a:rPr lang="en">
                <a:solidFill>
                  <a:srgbClr val="C00000"/>
                </a:solidFill>
              </a:rPr>
              <a:t>)</a:t>
            </a:r>
            <a:endParaRPr>
              <a:solidFill>
                <a:srgbClr val="C00000"/>
              </a:solidFill>
            </a:endParaRPr>
          </a:p>
        </p:txBody>
      </p:sp>
      <p:sp>
        <p:nvSpPr>
          <p:cNvPr id="718" name="Google Shape;718;p101"/>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None/>
            </a:pPr>
            <a:r>
              <a:rPr lang="en">
                <a:solidFill>
                  <a:srgbClr val="002060"/>
                </a:solidFill>
              </a:rPr>
              <a:t>for (int i = 1; i&lt;=n; i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for (int j = 1; j &lt;=n; j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a:t>
            </a:r>
            <a:endParaRPr/>
          </a:p>
          <a:p>
            <a:pPr indent="-368300" lvl="0" marL="457200" rtl="0" algn="l">
              <a:lnSpc>
                <a:spcPct val="100000"/>
              </a:lnSpc>
              <a:spcBef>
                <a:spcPts val="0"/>
              </a:spcBef>
              <a:spcAft>
                <a:spcPts val="0"/>
              </a:spcAft>
              <a:buClr>
                <a:srgbClr val="000000"/>
              </a:buClr>
              <a:buSzPts val="2200"/>
              <a:buNone/>
            </a:pPr>
            <a:r>
              <a:t/>
            </a:r>
            <a:endParaRPr>
              <a:solidFill>
                <a:srgbClr val="002060"/>
              </a:solidFill>
            </a:endParaRPr>
          </a:p>
          <a:p>
            <a:pPr indent="-368300" lvl="0" marL="457200" rtl="0" algn="l">
              <a:lnSpc>
                <a:spcPct val="100000"/>
              </a:lnSpc>
              <a:spcBef>
                <a:spcPts val="0"/>
              </a:spcBef>
              <a:spcAft>
                <a:spcPts val="0"/>
              </a:spcAft>
              <a:buClr>
                <a:srgbClr val="002060"/>
              </a:buClr>
              <a:buSzPts val="2200"/>
              <a:buNone/>
            </a:pPr>
            <a:r>
              <a:rPr b="1" lang="en">
                <a:solidFill>
                  <a:srgbClr val="002060"/>
                </a:solidFill>
              </a:rPr>
              <a:t>	</a:t>
            </a:r>
            <a:r>
              <a:rPr lang="en">
                <a:solidFill>
                  <a:srgbClr val="002060"/>
                </a:solidFill>
              </a:rPr>
              <a:t>Time complexity of nested loops is equal to the number of times the innermost statement is executed. </a:t>
            </a:r>
            <a:r>
              <a:rPr b="1" lang="en">
                <a:solidFill>
                  <a:srgbClr val="002060"/>
                </a:solidFill>
              </a:rPr>
              <a:t>O(n</a:t>
            </a:r>
            <a:r>
              <a:rPr b="1" baseline="30000" lang="en">
                <a:solidFill>
                  <a:srgbClr val="002060"/>
                </a:solidFill>
              </a:rPr>
              <a:t>2</a:t>
            </a:r>
            <a:r>
              <a:rPr b="1" lang="en">
                <a:solidFill>
                  <a:srgbClr val="002060"/>
                </a:solidFill>
              </a:rPr>
              <a:t>)</a:t>
            </a:r>
            <a:endParaRPr b="1">
              <a:solidFill>
                <a:srgbClr val="002060"/>
              </a:solidFill>
            </a:endParaRPr>
          </a:p>
        </p:txBody>
      </p:sp>
      <p:sp>
        <p:nvSpPr>
          <p:cNvPr id="719" name="Google Shape;719;p101"/>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2800"/>
              <a:buNone/>
            </a:pPr>
            <a:r>
              <a:rPr lang="en">
                <a:solidFill>
                  <a:srgbClr val="C00000"/>
                </a:solidFill>
              </a:rPr>
              <a:t>Time Complexity: O(Log n) </a:t>
            </a:r>
            <a:endParaRPr>
              <a:solidFill>
                <a:srgbClr val="C00000"/>
              </a:solidFill>
            </a:endParaRPr>
          </a:p>
        </p:txBody>
      </p:sp>
      <p:sp>
        <p:nvSpPr>
          <p:cNvPr id="725" name="Google Shape;725;p102"/>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2060"/>
              </a:buClr>
              <a:buSzPts val="2200"/>
              <a:buNone/>
            </a:pPr>
            <a:r>
              <a:rPr lang="en">
                <a:solidFill>
                  <a:srgbClr val="002060"/>
                </a:solidFill>
              </a:rPr>
              <a:t>for (int i = 1; i&lt;=n; i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for (int i = n; i&gt; 0; i /= c) </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       // some O(1) expressions</a:t>
            </a:r>
            <a:endParaRPr/>
          </a:p>
          <a:p>
            <a:pPr indent="-368300" lvl="0" marL="457200" rtl="0" algn="l">
              <a:lnSpc>
                <a:spcPct val="100000"/>
              </a:lnSpc>
              <a:spcBef>
                <a:spcPts val="0"/>
              </a:spcBef>
              <a:spcAft>
                <a:spcPts val="0"/>
              </a:spcAft>
              <a:buClr>
                <a:srgbClr val="002060"/>
              </a:buClr>
              <a:buSzPts val="2200"/>
              <a:buNone/>
            </a:pPr>
            <a:r>
              <a:rPr lang="en">
                <a:solidFill>
                  <a:srgbClr val="002060"/>
                </a:solidFill>
              </a:rPr>
              <a:t>}</a:t>
            </a:r>
            <a:endParaRPr/>
          </a:p>
          <a:p>
            <a:pPr indent="0" lvl="0" marL="0" rtl="0" algn="l">
              <a:lnSpc>
                <a:spcPct val="100000"/>
              </a:lnSpc>
              <a:spcBef>
                <a:spcPts val="0"/>
              </a:spcBef>
              <a:spcAft>
                <a:spcPts val="0"/>
              </a:spcAft>
              <a:buClr>
                <a:srgbClr val="000000"/>
              </a:buClr>
              <a:buSzPts val="2200"/>
              <a:buNone/>
            </a:pPr>
            <a:r>
              <a:t/>
            </a:r>
            <a:endParaRPr>
              <a:solidFill>
                <a:srgbClr val="002060"/>
              </a:solidFill>
            </a:endParaRPr>
          </a:p>
          <a:p>
            <a:pPr indent="0" lvl="0" marL="0" rtl="0" algn="l">
              <a:lnSpc>
                <a:spcPct val="100000"/>
              </a:lnSpc>
              <a:spcBef>
                <a:spcPts val="600"/>
              </a:spcBef>
              <a:spcAft>
                <a:spcPts val="600"/>
              </a:spcAft>
              <a:buClr>
                <a:srgbClr val="002060"/>
              </a:buClr>
              <a:buSzPts val="2200"/>
              <a:buNone/>
            </a:pPr>
            <a:r>
              <a:rPr lang="en">
                <a:solidFill>
                  <a:srgbClr val="002060"/>
                </a:solidFill>
              </a:rPr>
              <a:t>Time Complexity of a loop is considered as </a:t>
            </a:r>
            <a:r>
              <a:rPr b="1" lang="en">
                <a:solidFill>
                  <a:srgbClr val="002060"/>
                </a:solidFill>
              </a:rPr>
              <a:t>O(Log n)</a:t>
            </a:r>
            <a:r>
              <a:rPr lang="en">
                <a:solidFill>
                  <a:srgbClr val="002060"/>
                </a:solidFill>
              </a:rPr>
              <a:t> if the loop variables is divided / multiplied by a constant amount</a:t>
            </a:r>
            <a:endParaRPr>
              <a:solidFill>
                <a:srgbClr val="002060"/>
              </a:solidFill>
            </a:endParaRPr>
          </a:p>
        </p:txBody>
      </p:sp>
      <p:sp>
        <p:nvSpPr>
          <p:cNvPr id="726" name="Google Shape;726;p102"/>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type="title"/>
          </p:nvPr>
        </p:nvSpPr>
        <p:spPr>
          <a:xfrm>
            <a:off x="306150" y="196719"/>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32" name="Google Shape;732;p103"/>
          <p:cNvSpPr txBox="1"/>
          <p:nvPr>
            <p:ph idx="1" type="body"/>
          </p:nvPr>
        </p:nvSpPr>
        <p:spPr>
          <a:xfrm>
            <a:off x="306150" y="574875"/>
            <a:ext cx="8520600" cy="397305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Linear Search/ </a:t>
            </a:r>
            <a:r>
              <a:rPr lang="en" sz="2800">
                <a:latin typeface="Times New Roman"/>
                <a:ea typeface="Times New Roman"/>
                <a:cs typeface="Times New Roman"/>
                <a:sym typeface="Times New Roman"/>
              </a:rPr>
              <a:t>Search Algorithm (sequential search)</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 - linear array with N elts; Algorithm to find an element with a value of ITEM, and return its position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1. Start</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2. Set J = 0</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3. Repeat steps 4 and 5 while J &lt; N</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4. IF LA[J] is equal ITEM THEN GOTO STEP 6</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5. Set J = J +1</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6. PRINT J, ITEM</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7. Stop</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733" name="Google Shape;733;p103"/>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739" name="Google Shape;739;p104"/>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The original array elements are : (searching for 5)</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LA[0] = 1</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LA[1] = 3</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LA[2] = 5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LA[3] = 7</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LA[4] = 8</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Found element 5 at position 3</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740" name="Google Shape;740;p104"/>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746" name="Google Shape;746;p105"/>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800">
                <a:latin typeface="Times New Roman"/>
                <a:ea typeface="Times New Roman"/>
                <a:cs typeface="Times New Roman"/>
                <a:sym typeface="Times New Roman"/>
              </a:rPr>
              <a:t>How many comparisons will happen in the following code (next slide) , for </a:t>
            </a:r>
            <a:r>
              <a:rPr b="1" lang="en" sz="2800">
                <a:latin typeface="Times New Roman"/>
                <a:ea typeface="Times New Roman"/>
                <a:cs typeface="Times New Roman"/>
                <a:sym typeface="Times New Roman"/>
              </a:rPr>
              <a:t>worst case</a:t>
            </a:r>
            <a:r>
              <a:rPr lang="en" sz="2800">
                <a:latin typeface="Times New Roman"/>
                <a:ea typeface="Times New Roman"/>
                <a:cs typeface="Times New Roman"/>
                <a:sym typeface="Times New Roman"/>
              </a:rPr>
              <a:t>, for  an array of N elements?</a:t>
            </a:r>
            <a:endParaRPr sz="2800">
              <a:latin typeface="Times New Roman"/>
              <a:ea typeface="Times New Roman"/>
              <a:cs typeface="Times New Roman"/>
              <a:sym typeface="Times New Roman"/>
            </a:endParaRPr>
          </a:p>
        </p:txBody>
      </p:sp>
      <p:sp>
        <p:nvSpPr>
          <p:cNvPr id="747" name="Google Shape;747;p105"/>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
        <p:nvSpPr>
          <p:cNvPr id="748" name="Google Shape;748;p105"/>
          <p:cNvSpPr txBox="1"/>
          <p:nvPr/>
        </p:nvSpPr>
        <p:spPr>
          <a:xfrm>
            <a:off x="1808480" y="2156460"/>
            <a:ext cx="475488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Number of element comparisons----------n</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Number of index comparisons-----n+1</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Total comparisons-----2N+1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754" name="Google Shape;754;p106"/>
          <p:cNvSpPr txBox="1"/>
          <p:nvPr>
            <p:ph idx="1" type="body"/>
          </p:nvPr>
        </p:nvSpPr>
        <p:spPr>
          <a:xfrm>
            <a:off x="0" y="348244"/>
            <a:ext cx="9231900" cy="4478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2800">
                <a:highlight>
                  <a:srgbClr val="00FFFF"/>
                </a:highlight>
                <a:latin typeface="Times New Roman"/>
                <a:ea typeface="Times New Roman"/>
                <a:cs typeface="Times New Roman"/>
                <a:sym typeface="Times New Roman"/>
              </a:rPr>
              <a:t>//linear search function</a:t>
            </a: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int linearSearch(int array[],int target, int size){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int position=0;</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while(</a:t>
            </a:r>
            <a:r>
              <a:rPr lang="en" sz="2800">
                <a:highlight>
                  <a:srgbClr val="9FC5E8"/>
                </a:highlight>
                <a:latin typeface="Times New Roman"/>
                <a:ea typeface="Times New Roman"/>
                <a:cs typeface="Times New Roman"/>
                <a:sym typeface="Times New Roman"/>
              </a:rPr>
              <a:t>array[position]!=target</a:t>
            </a:r>
            <a:r>
              <a:rPr lang="e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if(</a:t>
            </a:r>
            <a:r>
              <a:rPr lang="en" sz="2800">
                <a:highlight>
                  <a:srgbClr val="A4C2F4"/>
                </a:highlight>
                <a:latin typeface="Times New Roman"/>
                <a:ea typeface="Times New Roman"/>
                <a:cs typeface="Times New Roman"/>
                <a:sym typeface="Times New Roman"/>
              </a:rPr>
              <a:t>position==size</a:t>
            </a:r>
            <a:r>
              <a:rPr lang="en"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return -1;</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 sz="2800">
                <a:latin typeface="Times New Roman"/>
                <a:ea typeface="Times New Roman"/>
                <a:cs typeface="Times New Roman"/>
                <a:sym typeface="Times New Roman"/>
              </a:rPr>
              <a:t>		else  position++;}</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return position;  }</a:t>
            </a:r>
            <a:endParaRPr sz="2800">
              <a:latin typeface="Times New Roman"/>
              <a:ea typeface="Times New Roman"/>
              <a:cs typeface="Times New Roman"/>
              <a:sym typeface="Times New Roman"/>
            </a:endParaRPr>
          </a:p>
          <a:p>
            <a:pPr indent="0" lvl="0" marL="0" rtl="0" algn="just">
              <a:lnSpc>
                <a:spcPct val="5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solidFill>
                  <a:schemeClr val="dk1"/>
                </a:solidFill>
                <a:highlight>
                  <a:srgbClr val="00FFFF"/>
                </a:highlight>
                <a:latin typeface="Times New Roman"/>
                <a:ea typeface="Times New Roman"/>
                <a:cs typeface="Times New Roman"/>
                <a:sym typeface="Times New Roman"/>
              </a:rPr>
              <a:t>// code snippet of main()</a:t>
            </a:r>
            <a:endParaRPr sz="2800">
              <a:solidFill>
                <a:schemeClr val="dk1"/>
              </a:solidFill>
              <a:highlight>
                <a:srgbClr val="00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solidFill>
                  <a:schemeClr val="dk1"/>
                </a:solidFill>
                <a:latin typeface="Times New Roman"/>
                <a:ea typeface="Times New Roman"/>
                <a:cs typeface="Times New Roman"/>
                <a:sym typeface="Times New Roman"/>
              </a:rPr>
              <a:t>int p=linearSearch(arr,t,s);</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solidFill>
                  <a:schemeClr val="dk1"/>
                </a:solidFill>
                <a:latin typeface="Times New Roman"/>
                <a:ea typeface="Times New Roman"/>
                <a:cs typeface="Times New Roman"/>
                <a:sym typeface="Times New Roman"/>
              </a:rPr>
              <a:t>       if  (</a:t>
            </a:r>
            <a:r>
              <a:rPr lang="en" sz="2800">
                <a:solidFill>
                  <a:schemeClr val="dk1"/>
                </a:solidFill>
                <a:highlight>
                  <a:srgbClr val="A4C2F4"/>
                </a:highlight>
                <a:latin typeface="Times New Roman"/>
                <a:ea typeface="Times New Roman"/>
                <a:cs typeface="Times New Roman"/>
                <a:sym typeface="Times New Roman"/>
              </a:rPr>
              <a:t>p==-1</a:t>
            </a:r>
            <a:r>
              <a:rPr lang="en"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solidFill>
                  <a:schemeClr val="dk1"/>
                </a:solidFill>
                <a:latin typeface="Times New Roman"/>
                <a:ea typeface="Times New Roman"/>
                <a:cs typeface="Times New Roman"/>
                <a:sym typeface="Times New Roman"/>
              </a:rPr>
              <a:t>	       printf("%d is not in the array",t);</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solidFill>
                  <a:schemeClr val="dk1"/>
                </a:solidFill>
                <a:latin typeface="Times New Roman"/>
                <a:ea typeface="Times New Roman"/>
                <a:cs typeface="Times New Roman"/>
                <a:sym typeface="Times New Roman"/>
              </a:rPr>
              <a:t>	else printf("%d is found at %d position",t,p);</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sz="2800">
              <a:latin typeface="Times New Roman"/>
              <a:ea typeface="Times New Roman"/>
              <a:cs typeface="Times New Roman"/>
              <a:sym typeface="Times New Roman"/>
            </a:endParaRPr>
          </a:p>
        </p:txBody>
      </p:sp>
      <p:sp>
        <p:nvSpPr>
          <p:cNvPr id="755" name="Google Shape;755;p106"/>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endParaRPr/>
          </a:p>
        </p:txBody>
      </p:sp>
      <p:sp>
        <p:nvSpPr>
          <p:cNvPr id="761" name="Google Shape;761;p107"/>
          <p:cNvSpPr txBox="1"/>
          <p:nvPr>
            <p:ph idx="1" type="body"/>
          </p:nvPr>
        </p:nvSpPr>
        <p:spPr>
          <a:xfrm>
            <a:off x="206100" y="294113"/>
            <a:ext cx="8626200" cy="436725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b="1" lang="en" sz="2800">
                <a:latin typeface="Times New Roman"/>
                <a:ea typeface="Times New Roman"/>
                <a:cs typeface="Times New Roman"/>
                <a:sym typeface="Times New Roman"/>
              </a:rPr>
              <a:t>Recursion:</a:t>
            </a:r>
            <a:endParaRPr b="1"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t/>
            </a:r>
            <a:endParaRPr b="1"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The process in which a function calls itself </a:t>
            </a:r>
            <a:endParaRPr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Corresponding function is called as recursive function. </a:t>
            </a:r>
            <a:endParaRPr sz="2800">
              <a:latin typeface="Times New Roman"/>
              <a:ea typeface="Times New Roman"/>
              <a:cs typeface="Times New Roman"/>
              <a:sym typeface="Times New Roman"/>
            </a:endParaRPr>
          </a:p>
          <a:p>
            <a:pPr indent="-406400" lvl="0" marL="457200" rtl="0" algn="just">
              <a:lnSpc>
                <a:spcPct val="100000"/>
              </a:lnSpc>
              <a:spcBef>
                <a:spcPts val="0"/>
              </a:spcBef>
              <a:spcAft>
                <a:spcPts val="0"/>
              </a:spcAft>
              <a:buSzPts val="2800"/>
              <a:buFont typeface="Times New Roman"/>
              <a:buChar char="-"/>
            </a:pPr>
            <a:r>
              <a:rPr lang="en" sz="2800">
                <a:latin typeface="Times New Roman"/>
                <a:ea typeface="Times New Roman"/>
                <a:cs typeface="Times New Roman"/>
                <a:sym typeface="Times New Roman"/>
              </a:rPr>
              <a:t>Using recursive algorithm, certain problems can be solved quite easily. </a:t>
            </a:r>
            <a:endParaRPr sz="28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2800"/>
              <a:buFont typeface="Times New Roman"/>
              <a:buNone/>
            </a:pPr>
            <a:r>
              <a:t/>
            </a:r>
            <a:endParaRPr sz="2800">
              <a:latin typeface="Times New Roman"/>
              <a:ea typeface="Times New Roman"/>
              <a:cs typeface="Times New Roman"/>
              <a:sym typeface="Times New Roman"/>
            </a:endParaRPr>
          </a:p>
          <a:p>
            <a:pPr indent="0" lvl="0" marL="0" rtl="0" algn="just">
              <a:lnSpc>
                <a:spcPct val="100000"/>
              </a:lnSpc>
              <a:spcBef>
                <a:spcPts val="0"/>
              </a:spcBef>
              <a:spcAft>
                <a:spcPts val="0"/>
              </a:spcAft>
              <a:buSzPts val="2200"/>
              <a:buNone/>
            </a:pPr>
            <a:r>
              <a:rPr lang="en" sz="2800">
                <a:latin typeface="Times New Roman"/>
                <a:ea typeface="Times New Roman"/>
                <a:cs typeface="Times New Roman"/>
                <a:sym typeface="Times New Roman"/>
              </a:rPr>
              <a:t>Eg: addition of first </a:t>
            </a:r>
            <a:r>
              <a:rPr b="1" i="1" lang="en" sz="2800">
                <a:latin typeface="Times New Roman"/>
                <a:ea typeface="Times New Roman"/>
                <a:cs typeface="Times New Roman"/>
                <a:sym typeface="Times New Roman"/>
              </a:rPr>
              <a:t>n</a:t>
            </a:r>
            <a:r>
              <a:rPr lang="en" sz="2800">
                <a:latin typeface="Times New Roman"/>
                <a:ea typeface="Times New Roman"/>
                <a:cs typeface="Times New Roman"/>
                <a:sym typeface="Times New Roman"/>
              </a:rPr>
              <a:t> natural numbers</a:t>
            </a:r>
            <a:endParaRPr sz="2800">
              <a:latin typeface="Times New Roman"/>
              <a:ea typeface="Times New Roman"/>
              <a:cs typeface="Times New Roman"/>
              <a:sym typeface="Times New Roman"/>
            </a:endParaRPr>
          </a:p>
          <a:p>
            <a:pPr indent="0" lvl="0" marL="0" rtl="0" algn="l">
              <a:lnSpc>
                <a:spcPct val="115000"/>
              </a:lnSpc>
              <a:spcBef>
                <a:spcPts val="0"/>
              </a:spcBef>
              <a:spcAft>
                <a:spcPts val="0"/>
              </a:spcAft>
              <a:buSzPts val="2200"/>
              <a:buNone/>
            </a:pPr>
            <a:r>
              <a:t/>
            </a:r>
            <a:endParaRPr b="1" i="1" sz="1300">
              <a:solidFill>
                <a:srgbClr val="40424E"/>
              </a:solidFill>
              <a:latin typeface="Arial"/>
              <a:ea typeface="Arial"/>
              <a:cs typeface="Arial"/>
              <a:sym typeface="Arial"/>
            </a:endParaRPr>
          </a:p>
          <a:p>
            <a:pPr indent="457200" lvl="0" marL="457200" rtl="0" algn="l">
              <a:lnSpc>
                <a:spcPct val="115000"/>
              </a:lnSpc>
              <a:spcBef>
                <a:spcPts val="800"/>
              </a:spcBef>
              <a:spcAft>
                <a:spcPts val="0"/>
              </a:spcAft>
              <a:buSzPts val="2200"/>
              <a:buNone/>
            </a:pPr>
            <a:r>
              <a:rPr b="1" lang="en" sz="2100" u="sng">
                <a:solidFill>
                  <a:srgbClr val="40424E"/>
                </a:solidFill>
                <a:latin typeface="Times New Roman"/>
                <a:ea typeface="Times New Roman"/>
                <a:cs typeface="Times New Roman"/>
                <a:sym typeface="Times New Roman"/>
              </a:rPr>
              <a:t>approach 1	</a:t>
            </a:r>
            <a:r>
              <a:rPr b="1" lang="en" sz="2100">
                <a:solidFill>
                  <a:srgbClr val="40424E"/>
                </a:solidFill>
                <a:latin typeface="Times New Roman"/>
                <a:ea typeface="Times New Roman"/>
                <a:cs typeface="Times New Roman"/>
                <a:sym typeface="Times New Roman"/>
              </a:rPr>
              <a:t>		</a:t>
            </a:r>
            <a:r>
              <a:rPr b="1" lang="en" sz="2100" u="sng">
                <a:solidFill>
                  <a:srgbClr val="40424E"/>
                </a:solidFill>
                <a:latin typeface="Times New Roman"/>
                <a:ea typeface="Times New Roman"/>
                <a:cs typeface="Times New Roman"/>
                <a:sym typeface="Times New Roman"/>
              </a:rPr>
              <a:t>approach 2</a:t>
            </a:r>
            <a:endParaRPr b="1" sz="2100" u="sng">
              <a:solidFill>
                <a:srgbClr val="40424E"/>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2200"/>
              <a:buNone/>
            </a:pPr>
            <a:r>
              <a:rPr b="1" lang="en" sz="2100">
                <a:solidFill>
                  <a:srgbClr val="40424E"/>
                </a:solidFill>
                <a:latin typeface="Times New Roman"/>
                <a:ea typeface="Times New Roman"/>
                <a:cs typeface="Times New Roman"/>
                <a:sym typeface="Times New Roman"/>
              </a:rPr>
              <a:t> – Simply adding one by one       	– Recursive adding </a:t>
            </a:r>
            <a:endParaRPr b="1" sz="2100">
              <a:solidFill>
                <a:srgbClr val="40424E"/>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2200"/>
              <a:buNone/>
            </a:pPr>
            <a:r>
              <a:rPr b="1" lang="en" sz="2100">
                <a:solidFill>
                  <a:srgbClr val="40424E"/>
                </a:solidFill>
                <a:latin typeface="Times New Roman"/>
                <a:ea typeface="Times New Roman"/>
                <a:cs typeface="Times New Roman"/>
                <a:sym typeface="Times New Roman"/>
              </a:rPr>
              <a:t>f(n) = 1 + 2 + 3 +……..+ n                          f(n) = 1                   n=1</a:t>
            </a:r>
            <a:endParaRPr/>
          </a:p>
          <a:p>
            <a:pPr indent="0" lvl="0" marL="0" rtl="0" algn="l">
              <a:lnSpc>
                <a:spcPct val="115000"/>
              </a:lnSpc>
              <a:spcBef>
                <a:spcPts val="800"/>
              </a:spcBef>
              <a:spcAft>
                <a:spcPts val="0"/>
              </a:spcAft>
              <a:buSzPts val="2200"/>
              <a:buNone/>
            </a:pPr>
            <a:r>
              <a:rPr b="1" lang="en" sz="2100">
                <a:solidFill>
                  <a:srgbClr val="40424E"/>
                </a:solidFill>
                <a:latin typeface="Times New Roman"/>
                <a:ea typeface="Times New Roman"/>
                <a:cs typeface="Times New Roman"/>
                <a:sym typeface="Times New Roman"/>
              </a:rPr>
              <a:t>                                                                      f(n) = n + f(n-1)    n&gt;1</a:t>
            </a:r>
            <a:endParaRPr b="1" sz="2100">
              <a:solidFill>
                <a:srgbClr val="40424E"/>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2200"/>
              <a:buNone/>
            </a:pPr>
            <a:r>
              <a:rPr b="1" lang="en" sz="2100">
                <a:solidFill>
                  <a:srgbClr val="40424E"/>
                </a:solidFill>
                <a:latin typeface="Times New Roman"/>
                <a:ea typeface="Times New Roman"/>
                <a:cs typeface="Times New Roman"/>
                <a:sym typeface="Times New Roman"/>
              </a:rPr>
              <a:t>								  		</a:t>
            </a:r>
            <a:endParaRPr b="1" sz="2100">
              <a:solidFill>
                <a:srgbClr val="40424E"/>
              </a:solidFill>
              <a:latin typeface="Times New Roman"/>
              <a:ea typeface="Times New Roman"/>
              <a:cs typeface="Times New Roman"/>
              <a:sym typeface="Times New Roman"/>
            </a:endParaRPr>
          </a:p>
          <a:p>
            <a:pPr indent="0" lvl="0" marL="0" rtl="0" algn="l">
              <a:lnSpc>
                <a:spcPct val="115000"/>
              </a:lnSpc>
              <a:spcBef>
                <a:spcPts val="800"/>
              </a:spcBef>
              <a:spcAft>
                <a:spcPts val="0"/>
              </a:spcAft>
              <a:buSzPts val="2200"/>
              <a:buNone/>
            </a:pPr>
            <a:r>
              <a:t/>
            </a:r>
            <a:endParaRPr b="1" i="1" sz="1300">
              <a:solidFill>
                <a:srgbClr val="40424E"/>
              </a:solidFill>
              <a:latin typeface="Arial"/>
              <a:ea typeface="Arial"/>
              <a:cs typeface="Arial"/>
              <a:sym typeface="Arial"/>
            </a:endParaRPr>
          </a:p>
          <a:p>
            <a:pPr indent="0" lvl="0" marL="0" rtl="0" algn="just">
              <a:lnSpc>
                <a:spcPct val="100000"/>
              </a:lnSpc>
              <a:spcBef>
                <a:spcPts val="800"/>
              </a:spcBef>
              <a:spcAft>
                <a:spcPts val="0"/>
              </a:spcAft>
              <a:buSzPts val="2200"/>
              <a:buNone/>
            </a:pPr>
            <a:r>
              <a:t/>
            </a:r>
            <a:endParaRPr sz="2800">
              <a:latin typeface="Times New Roman"/>
              <a:ea typeface="Times New Roman"/>
              <a:cs typeface="Times New Roman"/>
              <a:sym typeface="Times New Roman"/>
            </a:endParaRPr>
          </a:p>
        </p:txBody>
      </p:sp>
      <p:sp>
        <p:nvSpPr>
          <p:cNvPr id="762" name="Google Shape;762;p107"/>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chemeClr val="dk2"/>
              </a:buClr>
              <a:buSzPts val="10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PROBLEM SOLVING </a:t>
            </a:r>
            <a:endParaRPr/>
          </a:p>
        </p:txBody>
      </p:sp>
      <p:sp>
        <p:nvSpPr>
          <p:cNvPr id="768" name="Google Shape;768;p108"/>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
              <a:t>Problems that can be solved </a:t>
            </a:r>
            <a:endParaRPr/>
          </a:p>
          <a:p>
            <a:pPr indent="-342900" lvl="1" marL="914400" rtl="0" algn="l">
              <a:lnSpc>
                <a:spcPct val="100000"/>
              </a:lnSpc>
              <a:spcBef>
                <a:spcPts val="600"/>
              </a:spcBef>
              <a:spcAft>
                <a:spcPts val="0"/>
              </a:spcAft>
              <a:buSzPts val="1800"/>
              <a:buChar char="○"/>
            </a:pPr>
            <a:r>
              <a:rPr lang="en"/>
              <a:t>Recursive functions,</a:t>
            </a:r>
            <a:endParaRPr/>
          </a:p>
          <a:p>
            <a:pPr indent="-342900" lvl="1" marL="914400" rtl="0" algn="l">
              <a:lnSpc>
                <a:spcPct val="100000"/>
              </a:lnSpc>
              <a:spcBef>
                <a:spcPts val="600"/>
              </a:spcBef>
              <a:spcAft>
                <a:spcPts val="0"/>
              </a:spcAft>
              <a:buSzPts val="1800"/>
              <a:buChar char="○"/>
            </a:pPr>
            <a:r>
              <a:rPr lang="en"/>
              <a:t>Iterative functions</a:t>
            </a:r>
            <a:endParaRPr/>
          </a:p>
        </p:txBody>
      </p:sp>
      <p:sp>
        <p:nvSpPr>
          <p:cNvPr id="769" name="Google Shape;769;p108"/>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70" name="Google Shape;770;p108"/>
          <p:cNvSpPr txBox="1"/>
          <p:nvPr/>
        </p:nvSpPr>
        <p:spPr>
          <a:xfrm>
            <a:off x="885217" y="2371895"/>
            <a:ext cx="5982510" cy="230833"/>
          </a:xfrm>
          <a:prstGeom prst="rect">
            <a:avLst/>
          </a:prstGeom>
          <a:noFill/>
          <a:ln cap="flat" cmpd="sng" w="762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444444"/>
                </a:solidFill>
                <a:latin typeface="Georgia"/>
                <a:ea typeface="Georgia"/>
                <a:cs typeface="Georgia"/>
                <a:sym typeface="Georgia"/>
              </a:rPr>
              <a:t>A recursive function always performs tasks by dividing it into subtasks.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type="title"/>
          </p:nvPr>
        </p:nvSpPr>
        <p:spPr>
          <a:xfrm>
            <a:off x="278450" y="230603"/>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Structures in pointers </a:t>
            </a:r>
            <a:endParaRPr/>
          </a:p>
        </p:txBody>
      </p:sp>
      <p:sp>
        <p:nvSpPr>
          <p:cNvPr id="443" name="Google Shape;443;p64"/>
          <p:cNvSpPr/>
          <p:nvPr/>
        </p:nvSpPr>
        <p:spPr>
          <a:xfrm>
            <a:off x="278448" y="803310"/>
            <a:ext cx="87741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structure pointer points to the address of a memory block where the Structure is being stored. Like a pointer that tells the address of another variable of any data type (int, char, float) in memory.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And here, we use a structure pointer which tells the address of a structure in memory by pointing pointer variable ptr to the structure variable.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declaration of a structure pointer is similar to the declaration of the structure variable. So, we can declare the structure pointer and variable inside and outside of the main() function. To declare a pointer variable in C, we use the asterisk (*) symbol before the variable's name.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struct structure_name *ptr;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Initialization of the Structure Pointer</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ptr = &amp;structure_variable;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can also initialize a Structure Pointer directly during the declaration of a pointer.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struct structure_name *ptr = &amp;structure_variable;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As we can see, a pointer ptr is pointing to the address structure_variable of the Structure.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There are two ways to access the member of the structure using Structure pointer: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Using ( * ) asterisk or indirection operator and dot ( . ) operator.</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Using arrow ( -&gt; ) operator or membership operator.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BASE CONDITION</a:t>
            </a:r>
            <a:endParaRPr/>
          </a:p>
        </p:txBody>
      </p:sp>
      <p:sp>
        <p:nvSpPr>
          <p:cNvPr id="776" name="Google Shape;776;p109"/>
          <p:cNvSpPr txBox="1"/>
          <p:nvPr>
            <p:ph idx="1" type="body"/>
          </p:nvPr>
        </p:nvSpPr>
        <p:spPr>
          <a:xfrm>
            <a:off x="306150" y="874262"/>
            <a:ext cx="2962344"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a:p>
            <a:pPr indent="-368300" lvl="0" marL="457200" rtl="0" algn="l">
              <a:lnSpc>
                <a:spcPct val="100000"/>
              </a:lnSpc>
              <a:spcBef>
                <a:spcPts val="0"/>
              </a:spcBef>
              <a:spcAft>
                <a:spcPts val="0"/>
              </a:spcAft>
              <a:buClr>
                <a:srgbClr val="000000"/>
              </a:buClr>
              <a:buSzPts val="2200"/>
              <a:buChar char="●"/>
            </a:pPr>
            <a:r>
              <a:rPr lang="en"/>
              <a:t>While using recursion, you will have to define an exit condition on that function, if not then it will go into an infinite loop.</a:t>
            </a:r>
            <a:endParaRPr/>
          </a:p>
          <a:p>
            <a:pPr indent="-228600" lvl="0" marL="457200" rtl="0" algn="l">
              <a:lnSpc>
                <a:spcPct val="100000"/>
              </a:lnSpc>
              <a:spcBef>
                <a:spcPts val="0"/>
              </a:spcBef>
              <a:spcAft>
                <a:spcPts val="0"/>
              </a:spcAft>
              <a:buClr>
                <a:srgbClr val="000000"/>
              </a:buClr>
              <a:buSzPts val="2200"/>
              <a:buNone/>
            </a:pPr>
            <a:r>
              <a:t/>
            </a:r>
            <a:endParaRPr/>
          </a:p>
        </p:txBody>
      </p:sp>
      <p:sp>
        <p:nvSpPr>
          <p:cNvPr id="777" name="Google Shape;777;p109"/>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flow chart showing recursion in C" id="778" name="Google Shape;778;p109"/>
          <p:cNvPicPr preferRelativeResize="0"/>
          <p:nvPr/>
        </p:nvPicPr>
        <p:blipFill rotWithShape="1">
          <a:blip r:embed="rId3">
            <a:alphaModFix/>
          </a:blip>
          <a:srcRect b="0" l="0" r="0" t="0"/>
          <a:stretch/>
        </p:blipFill>
        <p:spPr>
          <a:xfrm>
            <a:off x="3447426" y="660159"/>
            <a:ext cx="4856163" cy="368688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0" i="0" lang="en">
                <a:solidFill>
                  <a:srgbClr val="444444"/>
                </a:solidFill>
                <a:latin typeface="Georgia"/>
                <a:ea typeface="Georgia"/>
                <a:cs typeface="Georgia"/>
                <a:sym typeface="Georgia"/>
              </a:rPr>
              <a:t>Types of recursion in C</a:t>
            </a:r>
            <a:br>
              <a:rPr b="0" i="0" lang="en">
                <a:solidFill>
                  <a:srgbClr val="444444"/>
                </a:solidFill>
                <a:latin typeface="Georgia"/>
                <a:ea typeface="Georgia"/>
                <a:cs typeface="Georgia"/>
                <a:sym typeface="Georgia"/>
              </a:rPr>
            </a:br>
            <a:endParaRPr/>
          </a:p>
        </p:txBody>
      </p:sp>
      <p:sp>
        <p:nvSpPr>
          <p:cNvPr id="784" name="Google Shape;784;p110"/>
          <p:cNvSpPr txBox="1"/>
          <p:nvPr>
            <p:ph idx="1" type="body"/>
          </p:nvPr>
        </p:nvSpPr>
        <p:spPr>
          <a:xfrm>
            <a:off x="306150" y="874262"/>
            <a:ext cx="3769739"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0" i="0" lang="en">
                <a:solidFill>
                  <a:srgbClr val="444444"/>
                </a:solidFill>
                <a:latin typeface="Georgia"/>
                <a:ea typeface="Georgia"/>
                <a:cs typeface="Georgia"/>
                <a:sym typeface="Georgia"/>
              </a:rPr>
              <a:t>There are two types of recursion present in the C programming language.</a:t>
            </a:r>
            <a:endParaRPr/>
          </a:p>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Direct Recursion</a:t>
            </a:r>
            <a:endParaRPr/>
          </a:p>
          <a:p>
            <a:pPr indent="-342900" lvl="1" marL="914400" rtl="0" algn="l">
              <a:lnSpc>
                <a:spcPct val="100000"/>
              </a:lnSpc>
              <a:spcBef>
                <a:spcPts val="600"/>
              </a:spcBef>
              <a:spcAft>
                <a:spcPts val="0"/>
              </a:spcAft>
              <a:buSzPts val="1800"/>
              <a:buFont typeface="Arial"/>
              <a:buChar char="•"/>
            </a:pPr>
            <a:r>
              <a:rPr b="0" i="0" lang="en">
                <a:solidFill>
                  <a:srgbClr val="444444"/>
                </a:solidFill>
                <a:latin typeface="Georgia"/>
                <a:ea typeface="Georgia"/>
                <a:cs typeface="Georgia"/>
                <a:sym typeface="Georgia"/>
              </a:rPr>
              <a:t>If a function calls itself directly then the function is known as direct recursive function.</a:t>
            </a:r>
            <a:endParaRPr/>
          </a:p>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Indirect Recursion</a:t>
            </a:r>
            <a:endParaRPr/>
          </a:p>
          <a:p>
            <a:pPr indent="-342900" lvl="1" marL="914400" rtl="0" algn="l">
              <a:lnSpc>
                <a:spcPct val="100000"/>
              </a:lnSpc>
              <a:spcBef>
                <a:spcPts val="600"/>
              </a:spcBef>
              <a:spcAft>
                <a:spcPts val="0"/>
              </a:spcAft>
              <a:buSzPts val="1800"/>
              <a:buChar char="○"/>
            </a:pPr>
            <a:r>
              <a:rPr b="0" i="0" lang="en">
                <a:solidFill>
                  <a:srgbClr val="444444"/>
                </a:solidFill>
                <a:latin typeface="Georgia"/>
                <a:ea typeface="Georgia"/>
                <a:cs typeface="Georgia"/>
                <a:sym typeface="Georgia"/>
              </a:rPr>
              <a:t>A function that does not call itself directly then function is known as an indirect recursive function.</a:t>
            </a:r>
            <a:br>
              <a:rPr lang="en"/>
            </a:br>
            <a:endParaRPr/>
          </a:p>
        </p:txBody>
      </p:sp>
      <p:sp>
        <p:nvSpPr>
          <p:cNvPr id="785" name="Google Shape;785;p110"/>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86" name="Google Shape;786;p110"/>
          <p:cNvSpPr txBox="1"/>
          <p:nvPr/>
        </p:nvSpPr>
        <p:spPr>
          <a:xfrm>
            <a:off x="5564220" y="731338"/>
            <a:ext cx="2947482" cy="1200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int fib</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int num</a:t>
            </a: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if</a:t>
            </a:r>
            <a:r>
              <a:rPr b="0" i="0" lang="en" sz="1400" u="none" cap="none" strike="noStrike">
                <a:solidFill>
                  <a:srgbClr val="000000"/>
                </a:solidFill>
                <a:latin typeface="Arial"/>
                <a:ea typeface="Arial"/>
                <a:cs typeface="Arial"/>
                <a:sym typeface="Arial"/>
              </a:rPr>
              <a:t> </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num==1 </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 num==2</a:t>
            </a: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return</a:t>
            </a:r>
            <a:r>
              <a:rPr b="0" i="0" lang="en" sz="1400" u="none" cap="none" strike="noStrike">
                <a:solidFill>
                  <a:srgbClr val="000000"/>
                </a:solidFill>
                <a:latin typeface="Arial"/>
                <a:ea typeface="Arial"/>
                <a:cs typeface="Arial"/>
                <a:sym typeface="Arial"/>
              </a:rPr>
              <a:t> 1;</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else</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return</a:t>
            </a:r>
            <a:r>
              <a:rPr b="0" i="0" lang="en" sz="1400" u="none" cap="none" strike="noStrike">
                <a:solidFill>
                  <a:srgbClr val="000000"/>
                </a:solidFill>
                <a:latin typeface="Arial"/>
                <a:ea typeface="Arial"/>
                <a:cs typeface="Arial"/>
                <a:sym typeface="Arial"/>
              </a:rPr>
              <a:t> </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fib</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num-1</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+fib</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num-2</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444444"/>
              </a:solidFill>
              <a:latin typeface="Source Code Pro"/>
              <a:ea typeface="Source Code Pro"/>
              <a:cs typeface="Source Code Pro"/>
              <a:sym typeface="Source Code Pro"/>
            </a:endParaRPr>
          </a:p>
        </p:txBody>
      </p:sp>
      <p:sp>
        <p:nvSpPr>
          <p:cNvPr id="787" name="Google Shape;787;p110"/>
          <p:cNvSpPr txBox="1"/>
          <p:nvPr/>
        </p:nvSpPr>
        <p:spPr>
          <a:xfrm>
            <a:off x="5719865" y="2288504"/>
            <a:ext cx="2636195" cy="1846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int first_function</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int num</a:t>
            </a: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if</a:t>
            </a:r>
            <a:r>
              <a:rPr b="0" i="0" lang="en" sz="1400" u="none" cap="none" strike="noStrike">
                <a:solidFill>
                  <a:srgbClr val="000000"/>
                </a:solidFill>
                <a:latin typeface="Arial"/>
                <a:ea typeface="Arial"/>
                <a:cs typeface="Arial"/>
                <a:sym typeface="Arial"/>
              </a:rPr>
              <a:t> </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a:t>
            </a:r>
            <a:r>
              <a:rPr b="0" i="0" lang="en" sz="1400" u="none" cap="none" strike="noStrike">
                <a:solidFill>
                  <a:srgbClr val="777777"/>
                </a:solidFill>
                <a:latin typeface="Arial"/>
                <a:ea typeface="Arial"/>
                <a:cs typeface="Arial"/>
                <a:sym typeface="Arial"/>
              </a:rPr>
              <a:t>&lt;</a:t>
            </a:r>
            <a:r>
              <a:rPr b="0" i="0" lang="en" sz="1400" u="none" cap="none" strike="noStrike">
                <a:solidFill>
                  <a:srgbClr val="000000"/>
                </a:solidFill>
                <a:latin typeface="Arial"/>
                <a:ea typeface="Arial"/>
                <a:cs typeface="Arial"/>
                <a:sym typeface="Arial"/>
              </a:rPr>
              <a:t>=2</a:t>
            </a: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return</a:t>
            </a:r>
            <a:r>
              <a:rPr b="0" i="0" lang="en" sz="1400" u="none" cap="none" strike="noStrike">
                <a:solidFill>
                  <a:srgbClr val="000000"/>
                </a:solidFill>
                <a:latin typeface="Arial"/>
                <a:ea typeface="Arial"/>
                <a:cs typeface="Arial"/>
                <a:sym typeface="Arial"/>
              </a:rPr>
              <a:t> 2;</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else</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return</a:t>
            </a:r>
            <a:r>
              <a:rPr b="0" i="0" lang="en" sz="1400" u="none" cap="none" strike="noStrike">
                <a:solidFill>
                  <a:srgbClr val="000000"/>
                </a:solidFill>
                <a:latin typeface="Arial"/>
                <a:ea typeface="Arial"/>
                <a:cs typeface="Arial"/>
                <a:sym typeface="Arial"/>
              </a:rPr>
              <a:t> new_function</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int new_function</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int num</a:t>
            </a: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1" i="0" lang="en" sz="1400" u="none" cap="none" strike="noStrike">
                <a:solidFill>
                  <a:srgbClr val="3F7F95"/>
                </a:solidFill>
                <a:latin typeface="Arial"/>
                <a:ea typeface="Arial"/>
                <a:cs typeface="Arial"/>
                <a:sym typeface="Arial"/>
              </a:rPr>
              <a:t>return</a:t>
            </a:r>
            <a:r>
              <a:rPr b="0" i="0" lang="en" sz="1400" u="none" cap="none" strike="noStrike">
                <a:solidFill>
                  <a:srgbClr val="000000"/>
                </a:solidFill>
                <a:latin typeface="Arial"/>
                <a:ea typeface="Arial"/>
                <a:cs typeface="Arial"/>
                <a:sym typeface="Arial"/>
              </a:rPr>
              <a:t> first_function</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num</a:t>
            </a:r>
            <a:r>
              <a:rPr b="0" i="0" lang="en" sz="1400" u="none" cap="none" strike="noStrike">
                <a:solidFill>
                  <a:srgbClr val="777777"/>
                </a:solidFill>
                <a:latin typeface="Arial"/>
                <a:ea typeface="Arial"/>
                <a:cs typeface="Arial"/>
                <a:sym typeface="Arial"/>
              </a:rPr>
              <a:t>)</a:t>
            </a:r>
            <a:r>
              <a:rPr b="0" i="0" lang="en" sz="1400" u="none" cap="none" strike="noStrike">
                <a:solidFill>
                  <a:srgbClr val="000000"/>
                </a:solidFill>
                <a:latin typeface="Arial"/>
                <a:ea typeface="Arial"/>
                <a:cs typeface="Arial"/>
                <a:sym typeface="Arial"/>
              </a:rPr>
              <a:t>;</a:t>
            </a:r>
            <a:endParaRPr b="0" i="0" sz="1400" u="none" cap="none" strike="noStrike">
              <a:solidFill>
                <a:srgbClr val="78787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None/>
            </a:pPr>
            <a:r>
              <a:rPr b="0" i="0" lang="en" sz="1400" u="none" cap="none" strike="noStrike">
                <a:solidFill>
                  <a:srgbClr val="777777"/>
                </a:solidFill>
                <a:latin typeface="Arial"/>
                <a:ea typeface="Arial"/>
                <a:cs typeface="Arial"/>
                <a:sym typeface="Arial"/>
              </a:rPr>
              <a:t>}</a:t>
            </a:r>
            <a:endParaRPr b="0" i="0" sz="1400" u="none" cap="none" strike="noStrike">
              <a:solidFill>
                <a:srgbClr val="444444"/>
              </a:solidFill>
              <a:latin typeface="Source Code Pro"/>
              <a:ea typeface="Source Code Pro"/>
              <a:cs typeface="Source Code Pro"/>
              <a:sym typeface="Source Code Pr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11"/>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Applications of  USING RECURSIVE METHODS</a:t>
            </a:r>
            <a:endParaRPr/>
          </a:p>
        </p:txBody>
      </p:sp>
      <p:sp>
        <p:nvSpPr>
          <p:cNvPr id="793" name="Google Shape;793;p111"/>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
              <a:t>Sorting</a:t>
            </a:r>
            <a:endParaRPr/>
          </a:p>
          <a:p>
            <a:pPr indent="-368300" lvl="0" marL="457200" rtl="0" algn="l">
              <a:lnSpc>
                <a:spcPct val="100000"/>
              </a:lnSpc>
              <a:spcBef>
                <a:spcPts val="0"/>
              </a:spcBef>
              <a:spcAft>
                <a:spcPts val="0"/>
              </a:spcAft>
              <a:buClr>
                <a:srgbClr val="000000"/>
              </a:buClr>
              <a:buSzPts val="2200"/>
              <a:buChar char="●"/>
            </a:pPr>
            <a:r>
              <a:rPr lang="en"/>
              <a:t>Searching</a:t>
            </a:r>
            <a:endParaRPr/>
          </a:p>
          <a:p>
            <a:pPr indent="-368300" lvl="0" marL="457200" rtl="0" algn="l">
              <a:lnSpc>
                <a:spcPct val="100000"/>
              </a:lnSpc>
              <a:spcBef>
                <a:spcPts val="0"/>
              </a:spcBef>
              <a:spcAft>
                <a:spcPts val="0"/>
              </a:spcAft>
              <a:buClr>
                <a:srgbClr val="000000"/>
              </a:buClr>
              <a:buSzPts val="2200"/>
              <a:buChar char="●"/>
            </a:pPr>
            <a:r>
              <a:rPr lang="en"/>
              <a:t>traversal problems</a:t>
            </a:r>
            <a:endParaRPr/>
          </a:p>
          <a:p>
            <a:pPr indent="-368300" lvl="0" marL="457200" rtl="0" algn="l">
              <a:lnSpc>
                <a:spcPct val="100000"/>
              </a:lnSpc>
              <a:spcBef>
                <a:spcPts val="0"/>
              </a:spcBef>
              <a:spcAft>
                <a:spcPts val="0"/>
              </a:spcAft>
              <a:buClr>
                <a:srgbClr val="000000"/>
              </a:buClr>
              <a:buSzPts val="2200"/>
              <a:buChar char="●"/>
            </a:pPr>
            <a:r>
              <a:rPr lang="en"/>
              <a:t>Factorial</a:t>
            </a:r>
            <a:endParaRPr/>
          </a:p>
          <a:p>
            <a:pPr indent="-368300" lvl="0" marL="457200" rtl="0" algn="l">
              <a:lnSpc>
                <a:spcPct val="100000"/>
              </a:lnSpc>
              <a:spcBef>
                <a:spcPts val="0"/>
              </a:spcBef>
              <a:spcAft>
                <a:spcPts val="0"/>
              </a:spcAft>
              <a:buClr>
                <a:srgbClr val="000000"/>
              </a:buClr>
              <a:buSzPts val="2200"/>
              <a:buChar char="●"/>
            </a:pPr>
            <a:r>
              <a:rPr lang="en"/>
              <a:t>Fibonacci series</a:t>
            </a:r>
            <a:endParaRPr/>
          </a:p>
          <a:p>
            <a:pPr indent="-368300" lvl="0" marL="457200" rtl="0" algn="l">
              <a:lnSpc>
                <a:spcPct val="100000"/>
              </a:lnSpc>
              <a:spcBef>
                <a:spcPts val="0"/>
              </a:spcBef>
              <a:spcAft>
                <a:spcPts val="0"/>
              </a:spcAft>
              <a:buClr>
                <a:srgbClr val="000000"/>
              </a:buClr>
              <a:buSzPts val="2200"/>
              <a:buChar char="●"/>
            </a:pPr>
            <a:r>
              <a:rPr lang="en"/>
              <a:t>Towers of  Hanoi</a:t>
            </a:r>
            <a:endParaRPr/>
          </a:p>
          <a:p>
            <a:pPr indent="0" lvl="0" marL="88900" rtl="0" algn="l">
              <a:lnSpc>
                <a:spcPct val="100000"/>
              </a:lnSpc>
              <a:spcBef>
                <a:spcPts val="0"/>
              </a:spcBef>
              <a:spcAft>
                <a:spcPts val="0"/>
              </a:spcAft>
              <a:buSzPts val="2200"/>
              <a:buNone/>
            </a:pPr>
            <a:r>
              <a:t/>
            </a:r>
            <a:endParaRPr/>
          </a:p>
        </p:txBody>
      </p:sp>
      <p:sp>
        <p:nvSpPr>
          <p:cNvPr id="794" name="Google Shape;794;p111"/>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0" i="0" lang="en">
                <a:solidFill>
                  <a:srgbClr val="444444"/>
                </a:solidFill>
                <a:latin typeface="Georgia"/>
                <a:ea typeface="Georgia"/>
                <a:cs typeface="Georgia"/>
                <a:sym typeface="Georgia"/>
              </a:rPr>
              <a:t>Memory allocation of recursive method:-</a:t>
            </a:r>
            <a:br>
              <a:rPr b="0" i="0" lang="en">
                <a:solidFill>
                  <a:srgbClr val="444444"/>
                </a:solidFill>
                <a:latin typeface="Georgia"/>
                <a:ea typeface="Georgia"/>
                <a:cs typeface="Georgia"/>
                <a:sym typeface="Georgia"/>
              </a:rPr>
            </a:br>
            <a:endParaRPr/>
          </a:p>
        </p:txBody>
      </p:sp>
      <p:sp>
        <p:nvSpPr>
          <p:cNvPr id="800" name="Google Shape;800;p112"/>
          <p:cNvSpPr txBox="1"/>
          <p:nvPr>
            <p:ph idx="1" type="body"/>
          </p:nvPr>
        </p:nvSpPr>
        <p:spPr>
          <a:xfrm>
            <a:off x="306150" y="1422670"/>
            <a:ext cx="8520600" cy="2867992"/>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0" i="0" lang="en">
                <a:solidFill>
                  <a:srgbClr val="444444"/>
                </a:solidFill>
                <a:latin typeface="Georgia"/>
                <a:ea typeface="Georgia"/>
                <a:cs typeface="Georgia"/>
                <a:sym typeface="Georgia"/>
              </a:rPr>
              <a:t>In C, each recursive function call creates a copy of it in memory. When some data is returned from the recursive call then the memory releases the copy.</a:t>
            </a:r>
            <a:endParaRPr/>
          </a:p>
          <a:p>
            <a:pPr indent="-368300" lvl="0" marL="457200" rtl="0" algn="l">
              <a:lnSpc>
                <a:spcPct val="100000"/>
              </a:lnSpc>
              <a:spcBef>
                <a:spcPts val="0"/>
              </a:spcBef>
              <a:spcAft>
                <a:spcPts val="0"/>
              </a:spcAft>
              <a:buSzPts val="2200"/>
              <a:buChar char="●"/>
            </a:pPr>
            <a:r>
              <a:rPr b="0" i="0" lang="en">
                <a:solidFill>
                  <a:srgbClr val="444444"/>
                </a:solidFill>
                <a:latin typeface="Georgia"/>
                <a:ea typeface="Georgia"/>
                <a:cs typeface="Georgia"/>
                <a:sym typeface="Georgia"/>
              </a:rPr>
              <a:t>all variables, arguments and other things of function get stored in the stack. </a:t>
            </a:r>
            <a:endParaRPr/>
          </a:p>
          <a:p>
            <a:pPr indent="0" lvl="0" marL="88900" rtl="0" algn="l">
              <a:lnSpc>
                <a:spcPct val="100000"/>
              </a:lnSpc>
              <a:spcBef>
                <a:spcPts val="0"/>
              </a:spcBef>
              <a:spcAft>
                <a:spcPts val="0"/>
              </a:spcAft>
              <a:buSzPts val="2200"/>
              <a:buNone/>
            </a:pPr>
            <a:r>
              <a:t/>
            </a:r>
            <a:endParaRPr/>
          </a:p>
        </p:txBody>
      </p:sp>
      <p:sp>
        <p:nvSpPr>
          <p:cNvPr id="801" name="Google Shape;801;p112"/>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1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 factorial function</a:t>
            </a:r>
            <a:endParaRPr/>
          </a:p>
        </p:txBody>
      </p:sp>
      <p:sp>
        <p:nvSpPr>
          <p:cNvPr id="807" name="Google Shape;807;p113"/>
          <p:cNvSpPr txBox="1"/>
          <p:nvPr>
            <p:ph idx="1" type="body"/>
          </p:nvPr>
        </p:nvSpPr>
        <p:spPr>
          <a:xfrm>
            <a:off x="306150" y="874262"/>
            <a:ext cx="2806701" cy="3416400"/>
          </a:xfrm>
          <a:prstGeom prst="rect">
            <a:avLst/>
          </a:prstGeom>
          <a:noFill/>
          <a:ln>
            <a:noFill/>
          </a:ln>
        </p:spPr>
        <p:txBody>
          <a:bodyPr anchorCtr="0" anchor="t" bIns="91425" lIns="91425" spcFirstLastPara="1" rIns="91425" wrap="square" tIns="91425">
            <a:noAutofit/>
          </a:bodyPr>
          <a:lstStyle/>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int Factorial(int n)</a:t>
            </a:r>
            <a:endParaRPr>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a:t>
            </a:r>
            <a:endParaRPr>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 if (n==0)  </a:t>
            </a:r>
            <a:r>
              <a:rPr lang="en">
                <a:solidFill>
                  <a:srgbClr val="FFCC00"/>
                </a:solidFill>
                <a:latin typeface="Arial"/>
                <a:ea typeface="Arial"/>
                <a:cs typeface="Arial"/>
                <a:sym typeface="Arial"/>
              </a:rPr>
              <a:t>// base case</a:t>
            </a:r>
            <a:endParaRPr>
              <a:solidFill>
                <a:srgbClr val="FFCC00"/>
              </a:solidFill>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   return 1;</a:t>
            </a:r>
            <a:endParaRPr>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 else</a:t>
            </a:r>
            <a:endParaRPr>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   return n * Factorial(n-1);</a:t>
            </a:r>
            <a:endParaRPr>
              <a:latin typeface="Arial"/>
              <a:ea typeface="Arial"/>
              <a:cs typeface="Arial"/>
              <a:sym typeface="Arial"/>
            </a:endParaRPr>
          </a:p>
          <a:p>
            <a:pPr indent="-342900" lvl="1" marL="914400" rtl="0" algn="l">
              <a:lnSpc>
                <a:spcPct val="90000"/>
              </a:lnSpc>
              <a:spcBef>
                <a:spcPts val="600"/>
              </a:spcBef>
              <a:spcAft>
                <a:spcPts val="0"/>
              </a:spcAft>
              <a:buSzPts val="1800"/>
              <a:buFont typeface="Arial"/>
              <a:buNone/>
            </a:pPr>
            <a:r>
              <a:rPr lang="en">
                <a:latin typeface="Arial"/>
                <a:ea typeface="Arial"/>
                <a:cs typeface="Arial"/>
                <a:sym typeface="Arial"/>
              </a:rPr>
              <a:t>} </a:t>
            </a:r>
            <a:endParaRPr/>
          </a:p>
        </p:txBody>
      </p:sp>
      <p:pic>
        <p:nvPicPr>
          <p:cNvPr id="808" name="Google Shape;808;p113"/>
          <p:cNvPicPr preferRelativeResize="0"/>
          <p:nvPr/>
        </p:nvPicPr>
        <p:blipFill rotWithShape="1">
          <a:blip r:embed="rId3">
            <a:alphaModFix/>
          </a:blip>
          <a:srcRect b="0" l="0" r="0" t="0"/>
          <a:stretch/>
        </p:blipFill>
        <p:spPr>
          <a:xfrm>
            <a:off x="3265043" y="731338"/>
            <a:ext cx="5415064" cy="30765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4"/>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0" i="0" lang="en">
                <a:solidFill>
                  <a:srgbClr val="444444"/>
                </a:solidFill>
                <a:latin typeface="Georgia"/>
                <a:ea typeface="Georgia"/>
                <a:cs typeface="Georgia"/>
                <a:sym typeface="Georgia"/>
              </a:rPr>
              <a:t>Advantages of Recursion in C</a:t>
            </a:r>
            <a:br>
              <a:rPr b="0" i="0" lang="en">
                <a:solidFill>
                  <a:srgbClr val="444444"/>
                </a:solidFill>
                <a:latin typeface="Georgia"/>
                <a:ea typeface="Georgia"/>
                <a:cs typeface="Georgia"/>
                <a:sym typeface="Georgia"/>
              </a:rPr>
            </a:br>
            <a:endParaRPr/>
          </a:p>
        </p:txBody>
      </p:sp>
      <p:sp>
        <p:nvSpPr>
          <p:cNvPr id="814" name="Google Shape;814;p114"/>
          <p:cNvSpPr txBox="1"/>
          <p:nvPr>
            <p:ph idx="1" type="body"/>
          </p:nvPr>
        </p:nvSpPr>
        <p:spPr>
          <a:xfrm>
            <a:off x="306150" y="1357009"/>
            <a:ext cx="8520600" cy="2933653"/>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Makes the program elegant.</a:t>
            </a:r>
            <a:endParaRPr/>
          </a:p>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It adds clarity to the program code and also reduces the time to write the code.</a:t>
            </a:r>
            <a:endParaRPr/>
          </a:p>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Reduces time complexity.</a:t>
            </a:r>
            <a:endParaRPr/>
          </a:p>
          <a:p>
            <a:pPr indent="0" lvl="0" marL="88900" rtl="0" algn="l">
              <a:lnSpc>
                <a:spcPct val="100000"/>
              </a:lnSpc>
              <a:spcBef>
                <a:spcPts val="0"/>
              </a:spcBef>
              <a:spcAft>
                <a:spcPts val="0"/>
              </a:spcAft>
              <a:buSzPts val="2200"/>
              <a:buNone/>
            </a:pPr>
            <a:r>
              <a:t/>
            </a:r>
            <a:endParaRPr/>
          </a:p>
        </p:txBody>
      </p:sp>
      <p:sp>
        <p:nvSpPr>
          <p:cNvPr id="815" name="Google Shape;815;p114"/>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0" i="0" lang="en">
                <a:solidFill>
                  <a:srgbClr val="444444"/>
                </a:solidFill>
                <a:latin typeface="Georgia"/>
                <a:ea typeface="Georgia"/>
                <a:cs typeface="Georgia"/>
                <a:sym typeface="Georgia"/>
              </a:rPr>
              <a:t>Disadvantages of Recursion in C</a:t>
            </a:r>
            <a:endParaRPr/>
          </a:p>
        </p:txBody>
      </p:sp>
      <p:sp>
        <p:nvSpPr>
          <p:cNvPr id="821" name="Google Shape;821;p115"/>
          <p:cNvSpPr txBox="1"/>
          <p:nvPr>
            <p:ph idx="1" type="body"/>
          </p:nvPr>
        </p:nvSpPr>
        <p:spPr>
          <a:xfrm>
            <a:off x="500703" y="1808117"/>
            <a:ext cx="6765859" cy="1577108"/>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It is slower than non recursive programs due to the overhead of maintaining the stack.</a:t>
            </a:r>
            <a:endParaRPr/>
          </a:p>
          <a:p>
            <a:pPr indent="-368300" lvl="0" marL="457200" rtl="0" algn="l">
              <a:lnSpc>
                <a:spcPct val="100000"/>
              </a:lnSpc>
              <a:spcBef>
                <a:spcPts val="0"/>
              </a:spcBef>
              <a:spcAft>
                <a:spcPts val="0"/>
              </a:spcAft>
              <a:buSzPts val="2200"/>
              <a:buFont typeface="Arial"/>
              <a:buChar char="•"/>
            </a:pPr>
            <a:r>
              <a:rPr b="0" i="0" lang="en">
                <a:solidFill>
                  <a:srgbClr val="444444"/>
                </a:solidFill>
                <a:latin typeface="Georgia"/>
                <a:ea typeface="Georgia"/>
                <a:cs typeface="Georgia"/>
                <a:sym typeface="Georgia"/>
              </a:rPr>
              <a:t>It requires more memory for the stack.</a:t>
            </a:r>
            <a:endParaRPr/>
          </a:p>
          <a:p>
            <a:pPr indent="-228600" lvl="0" marL="457200" rtl="0" algn="l">
              <a:lnSpc>
                <a:spcPct val="100000"/>
              </a:lnSpc>
              <a:spcBef>
                <a:spcPts val="0"/>
              </a:spcBef>
              <a:spcAft>
                <a:spcPts val="0"/>
              </a:spcAft>
              <a:buClr>
                <a:srgbClr val="000000"/>
              </a:buClr>
              <a:buSzPts val="2200"/>
              <a:buNone/>
            </a:pPr>
            <a:r>
              <a:t/>
            </a:r>
            <a:endParaRPr/>
          </a:p>
        </p:txBody>
      </p:sp>
      <p:sp>
        <p:nvSpPr>
          <p:cNvPr id="822" name="Google Shape;822;p115"/>
          <p:cNvSpPr txBox="1"/>
          <p:nvPr>
            <p:ph idx="12" type="sldNum"/>
          </p:nvPr>
        </p:nvSpPr>
        <p:spPr>
          <a:xfrm>
            <a:off x="8604208" y="4429835"/>
            <a:ext cx="548700"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6"/>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Bubble sort</a:t>
            </a:r>
            <a:endParaRPr/>
          </a:p>
        </p:txBody>
      </p:sp>
      <p:sp>
        <p:nvSpPr>
          <p:cNvPr id="828" name="Google Shape;828;p116"/>
          <p:cNvSpPr txBox="1"/>
          <p:nvPr>
            <p:ph idx="1" type="body"/>
          </p:nvPr>
        </p:nvSpPr>
        <p:spPr>
          <a:xfrm>
            <a:off x="805253" y="1148021"/>
            <a:ext cx="6953005" cy="1293359"/>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1C3B"/>
              </a:buClr>
              <a:buSzPts val="2200"/>
              <a:buChar char="●"/>
            </a:pPr>
            <a:r>
              <a:rPr b="0" i="0" lang="en">
                <a:solidFill>
                  <a:srgbClr val="001C3B"/>
                </a:solidFill>
                <a:latin typeface="Proxima Nova"/>
                <a:ea typeface="Proxima Nova"/>
                <a:cs typeface="Proxima Nova"/>
                <a:sym typeface="Proxima Nova"/>
              </a:rPr>
              <a:t>simplest sorting algorithm </a:t>
            </a:r>
            <a:endParaRPr/>
          </a:p>
          <a:p>
            <a:pPr indent="-368300" lvl="0" marL="457200" rtl="0" algn="l">
              <a:lnSpc>
                <a:spcPct val="100000"/>
              </a:lnSpc>
              <a:spcBef>
                <a:spcPts val="0"/>
              </a:spcBef>
              <a:spcAft>
                <a:spcPts val="0"/>
              </a:spcAft>
              <a:buClr>
                <a:srgbClr val="001C3B"/>
              </a:buClr>
              <a:buSzPts val="2200"/>
              <a:buChar char="●"/>
            </a:pPr>
            <a:r>
              <a:rPr b="0" i="0" lang="en">
                <a:solidFill>
                  <a:srgbClr val="001C3B"/>
                </a:solidFill>
                <a:latin typeface="Proxima Nova"/>
                <a:ea typeface="Proxima Nova"/>
                <a:cs typeface="Proxima Nova"/>
                <a:sym typeface="Proxima Nova"/>
              </a:rPr>
              <a:t> repeatedly iterate through the array and swap adjacent elements that are unordered. </a:t>
            </a:r>
            <a:endParaRPr/>
          </a:p>
          <a:p>
            <a:pPr indent="-368300" lvl="0" marL="457200" rtl="0" algn="l">
              <a:lnSpc>
                <a:spcPct val="100000"/>
              </a:lnSpc>
              <a:spcBef>
                <a:spcPts val="0"/>
              </a:spcBef>
              <a:spcAft>
                <a:spcPts val="0"/>
              </a:spcAft>
              <a:buClr>
                <a:srgbClr val="001C3B"/>
              </a:buClr>
              <a:buSzPts val="2200"/>
              <a:buChar char="●"/>
            </a:pPr>
            <a:r>
              <a:rPr b="0" i="0" lang="en">
                <a:solidFill>
                  <a:srgbClr val="001C3B"/>
                </a:solidFill>
                <a:latin typeface="Proxima Nova"/>
                <a:ea typeface="Proxima Nova"/>
                <a:cs typeface="Proxima Nova"/>
                <a:sym typeface="Proxima Nova"/>
              </a:rPr>
              <a:t> repeat this until the array is sorted.</a:t>
            </a:r>
            <a:endParaRPr/>
          </a:p>
        </p:txBody>
      </p:sp>
      <p:sp>
        <p:nvSpPr>
          <p:cNvPr id="829" name="Google Shape;829;p116"/>
          <p:cNvSpPr txBox="1"/>
          <p:nvPr/>
        </p:nvSpPr>
        <p:spPr>
          <a:xfrm>
            <a:off x="525544" y="2571750"/>
            <a:ext cx="4046456" cy="10156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Helvetica Neue"/>
              <a:buNone/>
            </a:pPr>
            <a:r>
              <a:rPr b="1" i="0" lang="en" sz="1400" u="none" cap="none" strike="noStrike">
                <a:solidFill>
                  <a:srgbClr val="333333"/>
                </a:solidFill>
                <a:latin typeface="Helvetica Neue"/>
                <a:ea typeface="Helvetica Neue"/>
                <a:cs typeface="Helvetica Neue"/>
                <a:sym typeface="Helvetica Neue"/>
              </a:rPr>
              <a:t>Why bubble sort is called “bubble” sort?</a:t>
            </a:r>
            <a:br>
              <a:rPr b="0" i="0" lang="en" sz="1400" u="none" cap="none" strike="noStrike">
                <a:solidFill>
                  <a:srgbClr val="000000"/>
                </a:solidFill>
                <a:latin typeface="Arial"/>
                <a:ea typeface="Arial"/>
                <a:cs typeface="Arial"/>
                <a:sym typeface="Arial"/>
              </a:rPr>
            </a:br>
            <a:endParaRPr b="0" i="0" sz="14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33333"/>
              </a:buClr>
              <a:buSzPts val="1800"/>
              <a:buFont typeface="Helvetica Neue"/>
              <a:buNone/>
            </a:pPr>
            <a:r>
              <a:rPr b="1" i="0" lang="en" sz="1800" u="none" cap="none" strike="noStrike">
                <a:solidFill>
                  <a:srgbClr val="333333"/>
                </a:solidFill>
                <a:latin typeface="Helvetica Neue"/>
                <a:ea typeface="Helvetica Neue"/>
                <a:cs typeface="Helvetica Neue"/>
                <a:sym typeface="Helvetica Neue"/>
              </a:rPr>
              <a:t>because the elements with greater value than the adjacent element “bubble” towards the end.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1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Example---1</a:t>
            </a:r>
            <a:endParaRPr/>
          </a:p>
        </p:txBody>
      </p:sp>
      <p:graphicFrame>
        <p:nvGraphicFramePr>
          <p:cNvPr id="835" name="Google Shape;835;p117"/>
          <p:cNvGraphicFramePr/>
          <p:nvPr/>
        </p:nvGraphicFramePr>
        <p:xfrm>
          <a:off x="480768" y="1125521"/>
          <a:ext cx="3000000" cy="3000000"/>
        </p:xfrm>
        <a:graphic>
          <a:graphicData uri="http://schemas.openxmlformats.org/drawingml/2006/table">
            <a:tbl>
              <a:tblPr bandRow="1" firstRow="1">
                <a:noFill/>
                <a:tableStyleId>{03F3627B-9B63-4A07-AAB7-EF9EB0322B03}</a:tableStyleId>
              </a:tblPr>
              <a:tblGrid>
                <a:gridCol w="481300"/>
                <a:gridCol w="489050"/>
                <a:gridCol w="454125"/>
                <a:gridCol w="482800"/>
                <a:gridCol w="458825"/>
              </a:tblGrid>
              <a:tr h="2892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5</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r>
              <a:tr h="2892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5</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r>
              <a:tr h="2892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5</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r>
              <a:tr h="2892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r>
              <a:tr h="2892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r>
            </a:tbl>
          </a:graphicData>
        </a:graphic>
      </p:graphicFrame>
      <p:graphicFrame>
        <p:nvGraphicFramePr>
          <p:cNvPr id="836" name="Google Shape;836;p117"/>
          <p:cNvGraphicFramePr/>
          <p:nvPr/>
        </p:nvGraphicFramePr>
        <p:xfrm>
          <a:off x="3195686" y="1164719"/>
          <a:ext cx="3000000" cy="3000000"/>
        </p:xfrm>
        <a:graphic>
          <a:graphicData uri="http://schemas.openxmlformats.org/drawingml/2006/table">
            <a:tbl>
              <a:tblPr bandRow="1" firstRow="1">
                <a:noFill/>
                <a:tableStyleId>{03F3627B-9B63-4A07-AAB7-EF9EB0322B03}</a:tableStyleId>
              </a:tblPr>
              <a:tblGrid>
                <a:gridCol w="307200"/>
                <a:gridCol w="401275"/>
                <a:gridCol w="509475"/>
                <a:gridCol w="573150"/>
              </a:tblGrid>
              <a:tr h="3170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r>
              <a:tr h="3170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4</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2</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r>
              <a:tr h="3170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2</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4</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r>
              <a:tr h="3170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2</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1</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4</a:t>
                      </a:r>
                      <a:endParaRPr sz="2100" u="none" cap="none" strike="noStrike">
                        <a:solidFill>
                          <a:srgbClr val="595959"/>
                        </a:solidFill>
                        <a:highlight>
                          <a:srgbClr val="FF00FF"/>
                        </a:highlight>
                      </a:endParaRPr>
                    </a:p>
                  </a:txBody>
                  <a:tcPr marT="34300" marB="34300" marR="91450" marL="91450"/>
                </a:tc>
              </a:tr>
            </a:tbl>
          </a:graphicData>
        </a:graphic>
      </p:graphicFrame>
      <p:graphicFrame>
        <p:nvGraphicFramePr>
          <p:cNvPr id="837" name="Google Shape;837;p117"/>
          <p:cNvGraphicFramePr/>
          <p:nvPr/>
        </p:nvGraphicFramePr>
        <p:xfrm>
          <a:off x="5213023" y="1173382"/>
          <a:ext cx="3000000" cy="3000000"/>
        </p:xfrm>
        <a:graphic>
          <a:graphicData uri="http://schemas.openxmlformats.org/drawingml/2006/table">
            <a:tbl>
              <a:tblPr bandRow="1" firstRow="1">
                <a:noFill/>
                <a:tableStyleId>{03F3627B-9B63-4A07-AAB7-EF9EB0322B03}</a:tableStyleId>
              </a:tblPr>
              <a:tblGrid>
                <a:gridCol w="397850"/>
                <a:gridCol w="453650"/>
                <a:gridCol w="421225"/>
              </a:tblGrid>
              <a:tr h="3666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2</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1</a:t>
                      </a:r>
                      <a:endParaRPr sz="2100" u="none" cap="none" strike="noStrike">
                        <a:solidFill>
                          <a:srgbClr val="8F8F8F"/>
                        </a:solidFill>
                        <a:highlight>
                          <a:srgbClr val="FF0000"/>
                        </a:highlight>
                      </a:endParaRPr>
                    </a:p>
                  </a:txBody>
                  <a:tcPr marT="34300" marB="34300" marR="91450" marL="91450"/>
                </a:tc>
              </a:tr>
              <a:tr h="3666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1</a:t>
                      </a:r>
                      <a:endParaRPr sz="2100" u="none" cap="none" strike="noStrike">
                        <a:solidFill>
                          <a:srgbClr val="FF0000"/>
                        </a:solidFill>
                        <a:highlight>
                          <a:srgbClr val="0000FF"/>
                        </a:highlight>
                      </a:endParaRPr>
                    </a:p>
                  </a:txBody>
                  <a:tcPr marT="34300" marB="34300" marR="91450" marL="91450"/>
                </a:tc>
              </a:tr>
              <a:tr h="3666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1</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3</a:t>
                      </a:r>
                      <a:endParaRPr sz="2100" u="none" cap="none" strike="noStrike">
                        <a:solidFill>
                          <a:srgbClr val="8F8F8F"/>
                        </a:solidFill>
                        <a:highlight>
                          <a:srgbClr val="FF0000"/>
                        </a:highlight>
                      </a:endParaRPr>
                    </a:p>
                  </a:txBody>
                  <a:tcPr marT="34300" marB="34300" marR="91450" marL="91450"/>
                </a:tc>
              </a:tr>
            </a:tbl>
          </a:graphicData>
        </a:graphic>
      </p:graphicFrame>
      <p:graphicFrame>
        <p:nvGraphicFramePr>
          <p:cNvPr id="838" name="Google Shape;838;p117"/>
          <p:cNvGraphicFramePr/>
          <p:nvPr/>
        </p:nvGraphicFramePr>
        <p:xfrm>
          <a:off x="6843860" y="1164719"/>
          <a:ext cx="3000000" cy="3000000"/>
        </p:xfrm>
        <a:graphic>
          <a:graphicData uri="http://schemas.openxmlformats.org/drawingml/2006/table">
            <a:tbl>
              <a:tblPr bandRow="1" firstRow="1">
                <a:noFill/>
                <a:tableStyleId>{03F3627B-9B63-4A07-AAB7-EF9EB0322B03}</a:tableStyleId>
              </a:tblPr>
              <a:tblGrid>
                <a:gridCol w="409025"/>
                <a:gridCol w="470375"/>
              </a:tblGrid>
              <a:tr h="3666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1</a:t>
                      </a:r>
                      <a:endParaRPr sz="2100" u="none" cap="none" strike="noStrike">
                        <a:solidFill>
                          <a:srgbClr val="FF0000"/>
                        </a:solidFill>
                        <a:highlight>
                          <a:srgbClr val="0000FF"/>
                        </a:highlight>
                      </a:endParaRPr>
                    </a:p>
                  </a:txBody>
                  <a:tcPr marT="34300" marB="34300" marR="91450" marL="91450"/>
                </a:tc>
              </a:tr>
              <a:tr h="366650">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2</a:t>
                      </a:r>
                      <a:endParaRPr sz="2100" u="none" cap="none" strike="noStrike">
                        <a:solidFill>
                          <a:srgbClr val="FF0000"/>
                        </a:solidFill>
                        <a:highlight>
                          <a:srgbClr val="0000FF"/>
                        </a:highlight>
                      </a:endParaRPr>
                    </a:p>
                  </a:txBody>
                  <a:tcPr marT="34300" marB="34300" marR="91450" marL="9145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Psuedo code</a:t>
            </a:r>
            <a:endParaRPr/>
          </a:p>
        </p:txBody>
      </p:sp>
      <p:sp>
        <p:nvSpPr>
          <p:cNvPr id="844" name="Google Shape;844;p118"/>
          <p:cNvSpPr txBox="1"/>
          <p:nvPr>
            <p:ph idx="1" type="body"/>
          </p:nvPr>
        </p:nvSpPr>
        <p:spPr>
          <a:xfrm>
            <a:off x="311700" y="1412201"/>
            <a:ext cx="8332679" cy="2896947"/>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400"/>
              <a:buFont typeface="Archivo Narrow"/>
              <a:buNone/>
            </a:pPr>
            <a:r>
              <a:rPr b="1" i="0" lang="en" sz="2400" u="none" cap="none" strike="noStrike">
                <a:solidFill>
                  <a:srgbClr val="006699"/>
                </a:solidFill>
                <a:latin typeface="Consolas"/>
                <a:ea typeface="Consolas"/>
                <a:cs typeface="Consolas"/>
                <a:sym typeface="Consolas"/>
              </a:rPr>
              <a:t>void</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bubbleSort(</a:t>
            </a:r>
            <a:r>
              <a:rPr b="1" i="0" lang="en" sz="2400" u="none" cap="none" strike="noStrike">
                <a:solidFill>
                  <a:srgbClr val="808080"/>
                </a:solidFill>
                <a:latin typeface="Consolas"/>
                <a:ea typeface="Consolas"/>
                <a:cs typeface="Consolas"/>
                <a:sym typeface="Consolas"/>
              </a:rPr>
              <a:t>int</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arr[], </a:t>
            </a:r>
            <a:r>
              <a:rPr b="1" i="0" lang="en" sz="2400" u="none" cap="none" strike="noStrike">
                <a:solidFill>
                  <a:srgbClr val="808080"/>
                </a:solidFill>
                <a:latin typeface="Consolas"/>
                <a:ea typeface="Consolas"/>
                <a:cs typeface="Consolas"/>
                <a:sym typeface="Consolas"/>
              </a:rPr>
              <a:t>int</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n)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chivo Narrow"/>
              <a:buNone/>
            </a:pPr>
            <a:r>
              <a:rPr b="0" i="0" lang="en" sz="2400" u="none" cap="none" strike="noStrike">
                <a:solidFill>
                  <a:srgbClr val="000000"/>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1" i="0" lang="en" sz="2400" u="none" cap="none" strike="noStrike">
                <a:solidFill>
                  <a:srgbClr val="808080"/>
                </a:solidFill>
                <a:latin typeface="Consolas"/>
                <a:ea typeface="Consolas"/>
                <a:cs typeface="Consolas"/>
                <a:sym typeface="Consolas"/>
              </a:rPr>
              <a:t>int</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i, j;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1" i="0" lang="en" sz="2400" u="none" cap="none" strike="noStrike">
                <a:solidFill>
                  <a:srgbClr val="006699"/>
                </a:solidFill>
                <a:latin typeface="Consolas"/>
                <a:ea typeface="Consolas"/>
                <a:cs typeface="Consolas"/>
                <a:sym typeface="Consolas"/>
              </a:rPr>
              <a:t>for</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(i = 0; i &lt; n-1; i++)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8200"/>
                </a:solidFill>
                <a:latin typeface="Consolas"/>
                <a:ea typeface="Consolas"/>
                <a:cs typeface="Consolas"/>
                <a:sym typeface="Consolas"/>
              </a:rPr>
              <a:t>// Last i elements are already in place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1" i="0" lang="en" sz="2400" u="none" cap="none" strike="noStrike">
                <a:solidFill>
                  <a:srgbClr val="006699"/>
                </a:solidFill>
                <a:latin typeface="Consolas"/>
                <a:ea typeface="Consolas"/>
                <a:cs typeface="Consolas"/>
                <a:sym typeface="Consolas"/>
              </a:rPr>
              <a:t>for</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(j = 0; j &lt; n-i-1; j++)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1" i="0" lang="en" sz="2400" u="none" cap="none" strike="noStrike">
                <a:solidFill>
                  <a:srgbClr val="006699"/>
                </a:solidFill>
                <a:latin typeface="Consolas"/>
                <a:ea typeface="Consolas"/>
                <a:cs typeface="Consolas"/>
                <a:sym typeface="Consolas"/>
              </a:rPr>
              <a:t>if</a:t>
            </a: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(arr[j] &gt; arr[j+1])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2400"/>
              <a:buFont typeface="Archivo Narrow"/>
              <a:buNone/>
            </a:pPr>
            <a:r>
              <a:rPr b="0" i="0" lang="en" sz="2400" u="none" cap="none" strike="noStrike">
                <a:solidFill>
                  <a:srgbClr val="40424E"/>
                </a:solidFill>
                <a:latin typeface="Consolas"/>
                <a:ea typeface="Consolas"/>
                <a:cs typeface="Consolas"/>
                <a:sym typeface="Consolas"/>
              </a:rPr>
              <a:t>              </a:t>
            </a:r>
            <a:r>
              <a:rPr b="0" i="0" lang="en" sz="2400" u="none" cap="none" strike="noStrike">
                <a:solidFill>
                  <a:srgbClr val="000000"/>
                </a:solidFill>
                <a:latin typeface="Consolas"/>
                <a:ea typeface="Consolas"/>
                <a:cs typeface="Consolas"/>
                <a:sym typeface="Consolas"/>
              </a:rPr>
              <a:t>swap(arr[j], arr[j+1]);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chivo Narrow"/>
              <a:buNone/>
            </a:pPr>
            <a:r>
              <a:rPr b="0" i="0" lang="en" sz="2400" u="none" cap="none" strike="noStrike">
                <a:solidFill>
                  <a:srgbClr val="000000"/>
                </a:solidFill>
                <a:latin typeface="Consolas"/>
                <a:ea typeface="Consolas"/>
                <a:cs typeface="Consolas"/>
                <a:sym typeface="Consolas"/>
              </a:rPr>
              <a:t>}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24E"/>
              </a:buClr>
              <a:buSzPts val="1100"/>
              <a:buFont typeface="Archivo Narrow"/>
              <a:buNone/>
            </a:pPr>
            <a:r>
              <a:rPr b="0" i="0" lang="en" sz="1100" u="none" cap="none" strike="noStrike">
                <a:solidFill>
                  <a:srgbClr val="40424E"/>
                </a:solidFill>
                <a:latin typeface="Consolas"/>
                <a:ea typeface="Consolas"/>
                <a:cs typeface="Consolas"/>
                <a:sym typeface="Consolas"/>
              </a:rPr>
              <a:t> </a:t>
            </a:r>
            <a:r>
              <a:rPr b="0" i="0" lang="en" sz="600" u="none" cap="none" strike="noStrike">
                <a:solidFill>
                  <a:srgbClr val="40424E"/>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ADT Advantages </a:t>
            </a:r>
            <a:endParaRPr/>
          </a:p>
        </p:txBody>
      </p:sp>
      <p:sp>
        <p:nvSpPr>
          <p:cNvPr id="449" name="Google Shape;449;p65"/>
          <p:cNvSpPr/>
          <p:nvPr/>
        </p:nvSpPr>
        <p:spPr>
          <a:xfrm>
            <a:off x="133004" y="1144711"/>
            <a:ext cx="8886305" cy="2977739"/>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282828"/>
              </a:buClr>
              <a:buSzPts val="1400"/>
              <a:buFont typeface="Noto Sans Symbols"/>
              <a:buChar char="⮚"/>
            </a:pPr>
            <a:r>
              <a:rPr b="0" i="0" lang="en" sz="1400" u="none" cap="none" strike="noStrike">
                <a:solidFill>
                  <a:srgbClr val="282828"/>
                </a:solidFill>
                <a:latin typeface="Times New Roman"/>
                <a:ea typeface="Times New Roman"/>
                <a:cs typeface="Times New Roman"/>
                <a:sym typeface="Times New Roman"/>
              </a:rPr>
              <a:t>Provides abstraction, which simplifies the complexity of the data structure and allows users to focus on the functionality.</a:t>
            </a:r>
            <a:endParaRPr/>
          </a:p>
          <a:p>
            <a:pPr indent="-285750" lvl="0" marL="285750" marR="0" rtl="0" algn="l">
              <a:lnSpc>
                <a:spcPct val="200000"/>
              </a:lnSpc>
              <a:spcBef>
                <a:spcPts val="0"/>
              </a:spcBef>
              <a:spcAft>
                <a:spcPts val="0"/>
              </a:spcAft>
              <a:buClr>
                <a:srgbClr val="282828"/>
              </a:buClr>
              <a:buSzPts val="1400"/>
              <a:buFont typeface="Noto Sans Symbols"/>
              <a:buChar char="⮚"/>
            </a:pPr>
            <a:r>
              <a:rPr b="0" i="0" lang="en" sz="1400" u="none" cap="none" strike="noStrike">
                <a:solidFill>
                  <a:srgbClr val="282828"/>
                </a:solidFill>
                <a:latin typeface="Times New Roman"/>
                <a:ea typeface="Times New Roman"/>
                <a:cs typeface="Times New Roman"/>
                <a:sym typeface="Times New Roman"/>
              </a:rPr>
              <a:t>Enhances program modularity by allowing the data structure implementation to be separate from the rest of the program.</a:t>
            </a:r>
            <a:endParaRPr/>
          </a:p>
          <a:p>
            <a:pPr indent="-285750" lvl="0" marL="285750" marR="0" rtl="0" algn="l">
              <a:lnSpc>
                <a:spcPct val="200000"/>
              </a:lnSpc>
              <a:spcBef>
                <a:spcPts val="0"/>
              </a:spcBef>
              <a:spcAft>
                <a:spcPts val="0"/>
              </a:spcAft>
              <a:buClr>
                <a:srgbClr val="282828"/>
              </a:buClr>
              <a:buSzPts val="1400"/>
              <a:buFont typeface="Noto Sans Symbols"/>
              <a:buChar char="⮚"/>
            </a:pPr>
            <a:r>
              <a:rPr b="0" i="0" lang="en" sz="1400" u="none" cap="none" strike="noStrike">
                <a:solidFill>
                  <a:srgbClr val="282828"/>
                </a:solidFill>
                <a:latin typeface="Times New Roman"/>
                <a:ea typeface="Times New Roman"/>
                <a:cs typeface="Times New Roman"/>
                <a:sym typeface="Times New Roman"/>
              </a:rPr>
              <a:t>Enables code reusability as the same data structure can be used in multiple programs with the same interface.</a:t>
            </a:r>
            <a:endParaRPr/>
          </a:p>
          <a:p>
            <a:pPr indent="-285750" lvl="0" marL="285750" marR="0" rtl="0" algn="l">
              <a:lnSpc>
                <a:spcPct val="200000"/>
              </a:lnSpc>
              <a:spcBef>
                <a:spcPts val="0"/>
              </a:spcBef>
              <a:spcAft>
                <a:spcPts val="0"/>
              </a:spcAft>
              <a:buClr>
                <a:srgbClr val="282828"/>
              </a:buClr>
              <a:buSzPts val="1400"/>
              <a:buFont typeface="Noto Sans Symbols"/>
              <a:buChar char="⮚"/>
            </a:pPr>
            <a:r>
              <a:rPr b="0" i="0" lang="en" sz="1400" u="none" cap="none" strike="noStrike">
                <a:solidFill>
                  <a:srgbClr val="282828"/>
                </a:solidFill>
                <a:latin typeface="Times New Roman"/>
                <a:ea typeface="Times New Roman"/>
                <a:cs typeface="Times New Roman"/>
                <a:sym typeface="Times New Roman"/>
              </a:rPr>
              <a:t>Promotes the concept of data hiding by encapsulating data and operations into a single unit, which enhances security and control over the data.</a:t>
            </a:r>
            <a:endParaRPr/>
          </a:p>
          <a:p>
            <a:pPr indent="-285750" lvl="0" marL="285750" marR="0" rtl="0" algn="l">
              <a:lnSpc>
                <a:spcPct val="200000"/>
              </a:lnSpc>
              <a:spcBef>
                <a:spcPts val="0"/>
              </a:spcBef>
              <a:spcAft>
                <a:spcPts val="0"/>
              </a:spcAft>
              <a:buClr>
                <a:srgbClr val="282828"/>
              </a:buClr>
              <a:buSzPts val="1400"/>
              <a:buFont typeface="Noto Sans Symbols"/>
              <a:buChar char="⮚"/>
            </a:pPr>
            <a:r>
              <a:rPr b="0" i="0" lang="en" sz="1400" u="none" cap="none" strike="noStrike">
                <a:solidFill>
                  <a:srgbClr val="282828"/>
                </a:solidFill>
                <a:latin typeface="Times New Roman"/>
                <a:ea typeface="Times New Roman"/>
                <a:cs typeface="Times New Roman"/>
                <a:sym typeface="Times New Roman"/>
              </a:rPr>
              <a:t>Supports polymorphism, which allows the same interface to be used with different underlying data structures, providing flexibility and adaptability to changing requirements.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19"/>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Example---1-----iteration----1</a:t>
            </a:r>
            <a:endParaRPr/>
          </a:p>
        </p:txBody>
      </p:sp>
      <p:graphicFrame>
        <p:nvGraphicFramePr>
          <p:cNvPr id="850" name="Google Shape;850;p119"/>
          <p:cNvGraphicFramePr/>
          <p:nvPr/>
        </p:nvGraphicFramePr>
        <p:xfrm>
          <a:off x="480768" y="1017650"/>
          <a:ext cx="3000000" cy="3000000"/>
        </p:xfrm>
        <a:graphic>
          <a:graphicData uri="http://schemas.openxmlformats.org/drawingml/2006/table">
            <a:tbl>
              <a:tblPr bandRow="1" firstRow="1">
                <a:noFill/>
                <a:tableStyleId>{03F3627B-9B63-4A07-AAB7-EF9EB0322B03}</a:tableStyleId>
              </a:tblPr>
              <a:tblGrid>
                <a:gridCol w="671500"/>
                <a:gridCol w="682325"/>
                <a:gridCol w="633575"/>
                <a:gridCol w="673600"/>
                <a:gridCol w="640150"/>
                <a:gridCol w="640150"/>
                <a:gridCol w="640150"/>
              </a:tblGrid>
              <a:tr h="567675">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0</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1</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2</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3</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4</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I</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J</a:t>
                      </a:r>
                      <a:endParaRPr sz="2100" u="none" cap="none" strike="noStrike">
                        <a:solidFill>
                          <a:schemeClr val="lt1"/>
                        </a:solidFill>
                      </a:endParaRPr>
                    </a:p>
                  </a:txBody>
                  <a:tcPr marT="34300" marB="34300" marR="91450" marL="91450"/>
                </a:tc>
              </a:tr>
              <a:tr h="56767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5</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r>
              <a:tr h="56767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5</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r>
              <a:tr h="56767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5</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r>
              <a:tr h="56767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0</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3</a:t>
                      </a:r>
                      <a:endParaRPr sz="2100" u="none" cap="none" strike="noStrike">
                        <a:solidFill>
                          <a:srgbClr val="595959"/>
                        </a:solidFill>
                      </a:endParaRPr>
                    </a:p>
                  </a:txBody>
                  <a:tcPr marT="34300" marB="34300" marR="91450" marL="91450"/>
                </a:tc>
              </a:tr>
              <a:tr h="56767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r>
            </a:tbl>
          </a:graphicData>
        </a:graphic>
      </p:graphicFrame>
      <p:sp>
        <p:nvSpPr>
          <p:cNvPr id="851" name="Google Shape;851;p119"/>
          <p:cNvSpPr txBox="1"/>
          <p:nvPr/>
        </p:nvSpPr>
        <p:spPr>
          <a:xfrm>
            <a:off x="6696959" y="2328285"/>
            <a:ext cx="1777738"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852" name="Google Shape;852;p119"/>
          <p:cNvSpPr txBox="1"/>
          <p:nvPr/>
        </p:nvSpPr>
        <p:spPr>
          <a:xfrm>
            <a:off x="6052008" y="3126164"/>
            <a:ext cx="2780292" cy="55399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 varies between  0 to 3</a:t>
            </a:r>
            <a:endParaRPr b="1" i="0" sz="1400" u="none" cap="none" strike="noStrike">
              <a:solidFill>
                <a:srgbClr val="000000"/>
              </a:solidFill>
              <a:latin typeface="Arial"/>
              <a:ea typeface="Arial"/>
              <a:cs typeface="Arial"/>
              <a:sym typeface="Arial"/>
            </a:endParaRPr>
          </a:p>
        </p:txBody>
      </p:sp>
      <p:sp>
        <p:nvSpPr>
          <p:cNvPr id="853" name="Google Shape;853;p119"/>
          <p:cNvSpPr txBox="1"/>
          <p:nvPr/>
        </p:nvSpPr>
        <p:spPr>
          <a:xfrm>
            <a:off x="6731524" y="3743471"/>
            <a:ext cx="11170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20"/>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Example---1-----iteration----2</a:t>
            </a:r>
            <a:endParaRPr/>
          </a:p>
        </p:txBody>
      </p:sp>
      <p:graphicFrame>
        <p:nvGraphicFramePr>
          <p:cNvPr id="859" name="Google Shape;859;p120"/>
          <p:cNvGraphicFramePr/>
          <p:nvPr/>
        </p:nvGraphicFramePr>
        <p:xfrm>
          <a:off x="933254" y="812273"/>
          <a:ext cx="3000000" cy="3000000"/>
        </p:xfrm>
        <a:graphic>
          <a:graphicData uri="http://schemas.openxmlformats.org/drawingml/2006/table">
            <a:tbl>
              <a:tblPr bandRow="1" firstRow="1">
                <a:noFill/>
                <a:tableStyleId>{03F3627B-9B63-4A07-AAB7-EF9EB0322B03}</a:tableStyleId>
              </a:tblPr>
              <a:tblGrid>
                <a:gridCol w="487375"/>
                <a:gridCol w="462750"/>
                <a:gridCol w="429700"/>
                <a:gridCol w="456850"/>
                <a:gridCol w="434150"/>
                <a:gridCol w="434150"/>
                <a:gridCol w="434150"/>
              </a:tblGrid>
              <a:tr h="346125">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0</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1</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2</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3</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4</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I</a:t>
                      </a:r>
                      <a:endParaRPr sz="21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2100"/>
                        <a:buFont typeface="Arial"/>
                        <a:buNone/>
                      </a:pPr>
                      <a:r>
                        <a:rPr lang="en" sz="2100" u="none" cap="none" strike="noStrike">
                          <a:solidFill>
                            <a:schemeClr val="lt1"/>
                          </a:solidFill>
                        </a:rPr>
                        <a:t>J</a:t>
                      </a:r>
                      <a:endParaRPr sz="2100" u="none" cap="none" strike="noStrike">
                        <a:solidFill>
                          <a:schemeClr val="lt1"/>
                        </a:solidFill>
                      </a:endParaRPr>
                    </a:p>
                  </a:txBody>
                  <a:tcPr marT="34300" marB="34300" marR="91450" marL="91450"/>
                </a:tc>
              </a:tr>
              <a:tr h="3461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5</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3</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r>
              <a:tr h="3461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5</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r>
              <a:tr h="3461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5</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1</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0</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rPr lang="en" sz="2100" u="none" cap="none" strike="noStrike"/>
                        <a:t>2</a:t>
                      </a:r>
                      <a:endParaRPr sz="2100" u="none" cap="none" strike="noStrike"/>
                    </a:p>
                  </a:txBody>
                  <a:tcPr marT="34300" marB="34300" marR="91450" marL="91450"/>
                </a:tc>
              </a:tr>
              <a:tr h="3461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0</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3</a:t>
                      </a:r>
                      <a:endParaRPr sz="2100" u="none" cap="none" strike="noStrike">
                        <a:solidFill>
                          <a:srgbClr val="595959"/>
                        </a:solidFill>
                      </a:endParaRPr>
                    </a:p>
                  </a:txBody>
                  <a:tcPr marT="34300" marB="34300" marR="91450" marL="91450"/>
                </a:tc>
              </a:tr>
              <a:tr h="346125">
                <a:tc>
                  <a:txBody>
                    <a:bodyPr/>
                    <a:lstStyle/>
                    <a:p>
                      <a:pPr indent="0" lvl="0" marL="0" marR="0" rtl="0" algn="l">
                        <a:lnSpc>
                          <a:spcPct val="100000"/>
                        </a:lnSpc>
                        <a:spcBef>
                          <a:spcPts val="0"/>
                        </a:spcBef>
                        <a:spcAft>
                          <a:spcPts val="0"/>
                        </a:spcAft>
                        <a:buClr>
                          <a:srgbClr val="002060"/>
                        </a:buClr>
                        <a:buSzPts val="2100"/>
                        <a:buFont typeface="Arial"/>
                        <a:buNone/>
                      </a:pPr>
                      <a:r>
                        <a:rPr lang="en" sz="2100" u="none" cap="none" strike="noStrike">
                          <a:solidFill>
                            <a:srgbClr val="002060"/>
                          </a:solidFill>
                          <a:highlight>
                            <a:srgbClr val="00FFFF"/>
                          </a:highlight>
                        </a:rPr>
                        <a:t>4</a:t>
                      </a:r>
                      <a:endParaRPr sz="21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2100"/>
                        <a:buFont typeface="Arial"/>
                        <a:buNone/>
                      </a:pPr>
                      <a:r>
                        <a:rPr lang="en" sz="2100" u="none" cap="none" strike="noStrike">
                          <a:solidFill>
                            <a:srgbClr val="FF0000"/>
                          </a:solidFill>
                          <a:highlight>
                            <a:srgbClr val="0000FF"/>
                          </a:highlight>
                        </a:rPr>
                        <a:t>3</a:t>
                      </a:r>
                      <a:endParaRPr sz="21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2100"/>
                        <a:buFont typeface="Arial"/>
                        <a:buNone/>
                      </a:pPr>
                      <a:r>
                        <a:rPr lang="en" sz="2100" u="none" cap="none" strike="noStrike">
                          <a:solidFill>
                            <a:srgbClr val="8F8F8F"/>
                          </a:solidFill>
                          <a:highlight>
                            <a:srgbClr val="FF0000"/>
                          </a:highlight>
                        </a:rPr>
                        <a:t>2</a:t>
                      </a:r>
                      <a:endParaRPr sz="21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1</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highlight>
                            <a:srgbClr val="FF00FF"/>
                          </a:highlight>
                        </a:rPr>
                        <a:t>5</a:t>
                      </a:r>
                      <a:endParaRPr sz="21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r>
              <a:tr h="346125">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FFFF"/>
                          </a:highlight>
                        </a:rPr>
                        <a:t>4</a:t>
                      </a:r>
                      <a:endParaRPr sz="21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FFFF"/>
                          </a:highlight>
                        </a:rPr>
                        <a:t>3</a:t>
                      </a:r>
                      <a:endParaRPr sz="21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2</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1</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5</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1</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0</a:t>
                      </a:r>
                      <a:endParaRPr sz="2100" u="none" cap="none" strike="noStrike">
                        <a:solidFill>
                          <a:srgbClr val="595959"/>
                        </a:solidFill>
                      </a:endParaRPr>
                    </a:p>
                  </a:txBody>
                  <a:tcPr marT="34300" marB="34300" marR="91450" marL="91450"/>
                </a:tc>
              </a:tr>
              <a:tr h="346125">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FFFF"/>
                          </a:highlight>
                        </a:rPr>
                        <a:t>3</a:t>
                      </a:r>
                      <a:endParaRPr sz="21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00FF"/>
                          </a:highlight>
                        </a:rPr>
                        <a:t>4</a:t>
                      </a:r>
                      <a:endParaRPr sz="21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00FF"/>
                          </a:highlight>
                        </a:rPr>
                        <a:t>2</a:t>
                      </a:r>
                      <a:endParaRPr sz="21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1</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5</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1</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1</a:t>
                      </a:r>
                      <a:endParaRPr sz="2100" u="none" cap="none" strike="noStrike">
                        <a:solidFill>
                          <a:srgbClr val="595959"/>
                        </a:solidFill>
                      </a:endParaRPr>
                    </a:p>
                  </a:txBody>
                  <a:tcPr marT="34300" marB="34300" marR="91450" marL="91450"/>
                </a:tc>
              </a:tr>
              <a:tr h="346125">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FFFF"/>
                          </a:highlight>
                        </a:rPr>
                        <a:t>3</a:t>
                      </a:r>
                      <a:endParaRPr sz="21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00FF"/>
                          </a:highlight>
                        </a:rPr>
                        <a:t>2</a:t>
                      </a:r>
                      <a:endParaRPr sz="21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FF0000"/>
                          </a:highlight>
                        </a:rPr>
                        <a:t>4</a:t>
                      </a:r>
                      <a:endParaRPr sz="21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FF0000"/>
                          </a:highlight>
                        </a:rPr>
                        <a:t>1</a:t>
                      </a:r>
                      <a:endParaRPr sz="21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5</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1</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2100"/>
                        <a:buFont typeface="Arial"/>
                        <a:buNone/>
                      </a:pPr>
                      <a:r>
                        <a:rPr lang="en" sz="2100" u="none" cap="none" strike="noStrike">
                          <a:solidFill>
                            <a:srgbClr val="595959"/>
                          </a:solidFill>
                        </a:rPr>
                        <a:t>2</a:t>
                      </a:r>
                      <a:endParaRPr sz="2100" u="none" cap="none" strike="noStrike">
                        <a:solidFill>
                          <a:srgbClr val="595959"/>
                        </a:solidFill>
                      </a:endParaRPr>
                    </a:p>
                  </a:txBody>
                  <a:tcPr marT="34300" marB="34300" marR="91450" marL="91450"/>
                </a:tc>
              </a:tr>
              <a:tr h="346125">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FFFF"/>
                          </a:highlight>
                        </a:rPr>
                        <a:t>3</a:t>
                      </a:r>
                      <a:endParaRPr sz="21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0000FF"/>
                          </a:highlight>
                        </a:rPr>
                        <a:t>2</a:t>
                      </a:r>
                      <a:endParaRPr sz="21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FF0000"/>
                          </a:highlight>
                        </a:rPr>
                        <a:t>1</a:t>
                      </a:r>
                      <a:endParaRPr sz="21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highlight>
                            <a:srgbClr val="FF0000"/>
                          </a:highlight>
                        </a:rPr>
                        <a:t>4</a:t>
                      </a:r>
                      <a:endParaRPr sz="21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2100"/>
                        <a:buFont typeface="Arial"/>
                        <a:buNone/>
                      </a:pPr>
                      <a:r>
                        <a:rPr lang="en" sz="2100" u="none" cap="none" strike="noStrike">
                          <a:solidFill>
                            <a:schemeClr val="dk1"/>
                          </a:solidFill>
                        </a:rPr>
                        <a:t>5</a:t>
                      </a:r>
                      <a:endParaRPr sz="21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solidFill>
                          <a:srgbClr val="595959"/>
                        </a:solidFill>
                      </a:endParaRPr>
                    </a:p>
                  </a:txBody>
                  <a:tcPr marT="34300" marB="34300" marR="91450" marL="91450"/>
                </a:tc>
              </a:tr>
            </a:tbl>
          </a:graphicData>
        </a:graphic>
      </p:graphicFrame>
      <p:sp>
        <p:nvSpPr>
          <p:cNvPr id="860" name="Google Shape;860;p120"/>
          <p:cNvSpPr txBox="1"/>
          <p:nvPr/>
        </p:nvSpPr>
        <p:spPr>
          <a:xfrm>
            <a:off x="6696959" y="2328285"/>
            <a:ext cx="6598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861" name="Google Shape;861;p120"/>
          <p:cNvSpPr txBox="1"/>
          <p:nvPr/>
        </p:nvSpPr>
        <p:spPr>
          <a:xfrm>
            <a:off x="5712029" y="2928201"/>
            <a:ext cx="2885217" cy="55399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 varies between  0 to 2</a:t>
            </a:r>
            <a:endParaRPr b="1" i="0" sz="1400" u="none" cap="none" strike="noStrike">
              <a:solidFill>
                <a:srgbClr val="000000"/>
              </a:solidFill>
              <a:latin typeface="Arial"/>
              <a:ea typeface="Arial"/>
              <a:cs typeface="Arial"/>
              <a:sym typeface="Arial"/>
            </a:endParaRPr>
          </a:p>
        </p:txBody>
      </p:sp>
      <p:sp>
        <p:nvSpPr>
          <p:cNvPr id="862" name="Google Shape;862;p120"/>
          <p:cNvSpPr txBox="1"/>
          <p:nvPr/>
        </p:nvSpPr>
        <p:spPr>
          <a:xfrm>
            <a:off x="6731524" y="3743471"/>
            <a:ext cx="11170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21"/>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Example---1-----iteration----3</a:t>
            </a:r>
            <a:endParaRPr/>
          </a:p>
        </p:txBody>
      </p:sp>
      <p:graphicFrame>
        <p:nvGraphicFramePr>
          <p:cNvPr id="868" name="Google Shape;868;p121"/>
          <p:cNvGraphicFramePr/>
          <p:nvPr/>
        </p:nvGraphicFramePr>
        <p:xfrm>
          <a:off x="810705" y="873976"/>
          <a:ext cx="3000000" cy="3000000"/>
        </p:xfrm>
        <a:graphic>
          <a:graphicData uri="http://schemas.openxmlformats.org/drawingml/2006/table">
            <a:tbl>
              <a:tblPr bandRow="1" firstRow="1">
                <a:noFill/>
                <a:tableStyleId>{03F3627B-9B63-4A07-AAB7-EF9EB0322B03}</a:tableStyleId>
              </a:tblPr>
              <a:tblGrid>
                <a:gridCol w="376025"/>
                <a:gridCol w="406400"/>
                <a:gridCol w="402975"/>
                <a:gridCol w="414300"/>
                <a:gridCol w="393725"/>
                <a:gridCol w="393725"/>
                <a:gridCol w="393725"/>
              </a:tblGrid>
              <a:tr h="220850">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0</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1</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2</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3</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4</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I</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J</a:t>
                      </a:r>
                      <a:endParaRPr sz="1200" u="none" cap="none" strike="noStrike">
                        <a:solidFill>
                          <a:schemeClr val="lt1"/>
                        </a:solidFill>
                      </a:endParaRPr>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5</a:t>
                      </a:r>
                      <a:endParaRPr sz="12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5</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5</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5</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1</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3</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1</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5</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4</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4</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4</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1</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1</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4</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1</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1</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bl>
          </a:graphicData>
        </a:graphic>
      </p:graphicFrame>
      <p:sp>
        <p:nvSpPr>
          <p:cNvPr id="869" name="Google Shape;869;p121"/>
          <p:cNvSpPr txBox="1"/>
          <p:nvPr/>
        </p:nvSpPr>
        <p:spPr>
          <a:xfrm>
            <a:off x="6696959" y="2328285"/>
            <a:ext cx="6598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870" name="Google Shape;870;p121"/>
          <p:cNvSpPr txBox="1"/>
          <p:nvPr/>
        </p:nvSpPr>
        <p:spPr>
          <a:xfrm>
            <a:off x="5448694" y="3126164"/>
            <a:ext cx="2780906" cy="55399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 varies between  0 to 1</a:t>
            </a:r>
            <a:endParaRPr b="1" i="0" sz="1400" u="none" cap="none" strike="noStrike">
              <a:solidFill>
                <a:srgbClr val="000000"/>
              </a:solidFill>
              <a:latin typeface="Arial"/>
              <a:ea typeface="Arial"/>
              <a:cs typeface="Arial"/>
              <a:sym typeface="Arial"/>
            </a:endParaRPr>
          </a:p>
        </p:txBody>
      </p:sp>
      <p:sp>
        <p:nvSpPr>
          <p:cNvPr id="871" name="Google Shape;871;p121"/>
          <p:cNvSpPr txBox="1"/>
          <p:nvPr/>
        </p:nvSpPr>
        <p:spPr>
          <a:xfrm>
            <a:off x="6731524" y="3743471"/>
            <a:ext cx="11170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22"/>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Example---1-----iteration----4</a:t>
            </a:r>
            <a:endParaRPr/>
          </a:p>
        </p:txBody>
      </p:sp>
      <p:graphicFrame>
        <p:nvGraphicFramePr>
          <p:cNvPr id="877" name="Google Shape;877;p122"/>
          <p:cNvGraphicFramePr/>
          <p:nvPr/>
        </p:nvGraphicFramePr>
        <p:xfrm>
          <a:off x="810705" y="873976"/>
          <a:ext cx="3000000" cy="3000000"/>
        </p:xfrm>
        <a:graphic>
          <a:graphicData uri="http://schemas.openxmlformats.org/drawingml/2006/table">
            <a:tbl>
              <a:tblPr bandRow="1" firstRow="1">
                <a:noFill/>
                <a:tableStyleId>{03F3627B-9B63-4A07-AAB7-EF9EB0322B03}</a:tableStyleId>
              </a:tblPr>
              <a:tblGrid>
                <a:gridCol w="376025"/>
                <a:gridCol w="406400"/>
                <a:gridCol w="402975"/>
                <a:gridCol w="414300"/>
                <a:gridCol w="393725"/>
                <a:gridCol w="393725"/>
                <a:gridCol w="393725"/>
              </a:tblGrid>
              <a:tr h="220850">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0</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1</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2</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3</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4</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I</a:t>
                      </a:r>
                      <a:endParaRPr sz="1200" u="none" cap="none" strike="noStrike">
                        <a:solidFill>
                          <a:schemeClr val="lt1"/>
                        </a:solidFill>
                      </a:endParaRPr>
                    </a:p>
                  </a:txBody>
                  <a:tcPr marT="34300" marB="34300" marR="91450" marL="91450"/>
                </a:tc>
                <a:tc>
                  <a:txBody>
                    <a:bodyPr/>
                    <a:lstStyle/>
                    <a:p>
                      <a:pPr indent="0" lvl="0" marL="0" marR="0" rtl="0" algn="l">
                        <a:lnSpc>
                          <a:spcPct val="100000"/>
                        </a:lnSpc>
                        <a:spcBef>
                          <a:spcPts val="0"/>
                        </a:spcBef>
                        <a:spcAft>
                          <a:spcPts val="0"/>
                        </a:spcAft>
                        <a:buClr>
                          <a:schemeClr val="lt1"/>
                        </a:buClr>
                        <a:buSzPts val="1200"/>
                        <a:buFont typeface="Arial"/>
                        <a:buNone/>
                      </a:pPr>
                      <a:r>
                        <a:rPr lang="en" sz="1200" u="none" cap="none" strike="noStrike">
                          <a:solidFill>
                            <a:schemeClr val="lt1"/>
                          </a:solidFill>
                        </a:rPr>
                        <a:t>J</a:t>
                      </a:r>
                      <a:endParaRPr sz="1200" u="none" cap="none" strike="noStrike">
                        <a:solidFill>
                          <a:schemeClr val="lt1"/>
                        </a:solidFill>
                      </a:endParaRPr>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5</a:t>
                      </a:r>
                      <a:endParaRPr sz="12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solidFill>
                          <a:srgbClr val="002060"/>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5</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5</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5</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1</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3</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rgbClr val="002060"/>
                        </a:buClr>
                        <a:buSzPts val="1200"/>
                        <a:buFont typeface="Arial"/>
                        <a:buNone/>
                      </a:pPr>
                      <a:r>
                        <a:rPr lang="en" sz="1200" u="none" cap="none" strike="noStrike">
                          <a:solidFill>
                            <a:srgbClr val="002060"/>
                          </a:solidFill>
                          <a:highlight>
                            <a:srgbClr val="00FFFF"/>
                          </a:highlight>
                        </a:rPr>
                        <a:t>4</a:t>
                      </a:r>
                      <a:endParaRPr sz="1200" u="none" cap="none" strike="noStrike"/>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8F8F8F"/>
                        </a:buClr>
                        <a:buSzPts val="1200"/>
                        <a:buFont typeface="Arial"/>
                        <a:buNone/>
                      </a:pPr>
                      <a:r>
                        <a:rPr lang="en" sz="1200" u="none" cap="none" strike="noStrike">
                          <a:solidFill>
                            <a:srgbClr val="8F8F8F"/>
                          </a:solidFill>
                          <a:highlight>
                            <a:srgbClr val="FF0000"/>
                          </a:highlight>
                        </a:rPr>
                        <a:t>2</a:t>
                      </a:r>
                      <a:endParaRPr sz="1200" u="none" cap="none" strike="noStrike">
                        <a:solidFill>
                          <a:srgbClr val="8F8F8F"/>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1</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highlight>
                            <a:srgbClr val="FF00FF"/>
                          </a:highlight>
                        </a:rPr>
                        <a:t>5</a:t>
                      </a:r>
                      <a:endParaRPr sz="1200" u="none" cap="none" strike="noStrike">
                        <a:solidFill>
                          <a:srgbClr val="595959"/>
                        </a:solidFill>
                        <a:highlight>
                          <a:srgbClr val="FF00FF"/>
                        </a:highlight>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4</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4</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4</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1</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00FF"/>
                          </a:highlight>
                        </a:rPr>
                        <a:t>2</a:t>
                      </a:r>
                      <a:endParaRPr sz="1200" u="none" cap="none" strike="noStrike">
                        <a:solidFill>
                          <a:schemeClr val="dk1"/>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1</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FF0000"/>
                          </a:highlight>
                        </a:rPr>
                        <a:t>4</a:t>
                      </a:r>
                      <a:endParaRPr sz="1200" u="none" cap="none" strike="noStrike">
                        <a:solidFill>
                          <a:schemeClr val="dk1"/>
                        </a:solidFill>
                        <a:highlight>
                          <a:srgbClr val="FF0000"/>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3</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1</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2</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1</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1</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rgbClr val="FF0000"/>
                        </a:buClr>
                        <a:buSzPts val="1200"/>
                        <a:buFont typeface="Arial"/>
                        <a:buNone/>
                      </a:pPr>
                      <a:r>
                        <a:rPr lang="en" sz="1200" u="none" cap="none" strike="noStrike">
                          <a:solidFill>
                            <a:srgbClr val="FF0000"/>
                          </a:solidFill>
                          <a:highlight>
                            <a:srgbClr val="0000FF"/>
                          </a:highlight>
                        </a:rPr>
                        <a:t>3</a:t>
                      </a:r>
                      <a:endParaRPr sz="1200" u="none" cap="none" strike="noStrike">
                        <a:solidFill>
                          <a:srgbClr val="FF0000"/>
                        </a:solidFill>
                        <a:highlight>
                          <a:srgbClr val="0000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1</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3</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0</a:t>
                      </a:r>
                      <a:endParaRPr sz="1200" u="none" cap="none" strike="noStrike">
                        <a:solidFill>
                          <a:srgbClr val="595959"/>
                        </a:solidFill>
                      </a:endParaRPr>
                    </a:p>
                  </a:txBody>
                  <a:tcPr marT="34300" marB="34300" marR="91450" marL="91450"/>
                </a:tc>
              </a:tr>
              <a:tr h="2208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1</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highlight>
                            <a:srgbClr val="00FFFF"/>
                          </a:highlight>
                        </a:rPr>
                        <a:t>2</a:t>
                      </a:r>
                      <a:endParaRPr sz="1200" u="none" cap="none" strike="noStrike">
                        <a:solidFill>
                          <a:schemeClr val="dk1"/>
                        </a:solidFill>
                        <a:highlight>
                          <a:srgbClr val="00FFFF"/>
                        </a:highlight>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solidFill>
                            <a:schemeClr val="dk1"/>
                          </a:solidFill>
                        </a:rPr>
                        <a:t>5</a:t>
                      </a:r>
                      <a:endParaRPr sz="1200" u="none" cap="none" strike="noStrike">
                        <a:solidFill>
                          <a:schemeClr val="dk1"/>
                        </a:solidFill>
                      </a:endParaRPr>
                    </a:p>
                  </a:txBody>
                  <a:tcPr marT="34300" marB="34300" marR="91450" marL="91450"/>
                </a:tc>
                <a:tc>
                  <a:txBody>
                    <a:bodyPr/>
                    <a:lstStyle/>
                    <a:p>
                      <a:pPr indent="0" lvl="0" marL="0" marR="0" rtl="0" algn="l">
                        <a:lnSpc>
                          <a:spcPct val="100000"/>
                        </a:lnSpc>
                        <a:spcBef>
                          <a:spcPts val="0"/>
                        </a:spcBef>
                        <a:spcAft>
                          <a:spcPts val="0"/>
                        </a:spcAft>
                        <a:buClr>
                          <a:srgbClr val="595959"/>
                        </a:buClr>
                        <a:buSzPts val="1200"/>
                        <a:buFont typeface="Arial"/>
                        <a:buNone/>
                      </a:pPr>
                      <a:r>
                        <a:rPr lang="en" sz="1200" u="none" cap="none" strike="noStrike">
                          <a:solidFill>
                            <a:srgbClr val="595959"/>
                          </a:solidFill>
                        </a:rPr>
                        <a:t>3</a:t>
                      </a:r>
                      <a:endParaRPr sz="1200" u="none" cap="none" strike="noStrike">
                        <a:solidFill>
                          <a:srgbClr val="595959"/>
                        </a:solidFill>
                      </a:endParaRPr>
                    </a:p>
                  </a:txBody>
                  <a:tcPr marT="34300" marB="34300"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34300" marB="34300" marR="91450" marL="91450"/>
                </a:tc>
              </a:tr>
            </a:tbl>
          </a:graphicData>
        </a:graphic>
      </p:graphicFrame>
      <p:sp>
        <p:nvSpPr>
          <p:cNvPr id="878" name="Google Shape;878;p122"/>
          <p:cNvSpPr txBox="1"/>
          <p:nvPr/>
        </p:nvSpPr>
        <p:spPr>
          <a:xfrm>
            <a:off x="6696959" y="2328285"/>
            <a:ext cx="6598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i&lt;n-1</a:t>
            </a:r>
            <a:endParaRPr b="1" i="0" sz="1400" u="none" cap="none" strike="noStrike">
              <a:solidFill>
                <a:srgbClr val="000000"/>
              </a:solidFill>
              <a:latin typeface="Arial"/>
              <a:ea typeface="Arial"/>
              <a:cs typeface="Arial"/>
              <a:sym typeface="Arial"/>
            </a:endParaRPr>
          </a:p>
        </p:txBody>
      </p:sp>
      <p:sp>
        <p:nvSpPr>
          <p:cNvPr id="879" name="Google Shape;879;p122"/>
          <p:cNvSpPr txBox="1"/>
          <p:nvPr/>
        </p:nvSpPr>
        <p:spPr>
          <a:xfrm>
            <a:off x="5448694" y="3126164"/>
            <a:ext cx="2780906" cy="55399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j&lt;n-1-I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i==3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J varies between  0 to 1</a:t>
            </a:r>
            <a:endParaRPr b="1" i="0" sz="1400" u="none" cap="none" strike="noStrike">
              <a:solidFill>
                <a:srgbClr val="000000"/>
              </a:solidFill>
              <a:latin typeface="Arial"/>
              <a:ea typeface="Arial"/>
              <a:cs typeface="Arial"/>
              <a:sym typeface="Arial"/>
            </a:endParaRPr>
          </a:p>
        </p:txBody>
      </p:sp>
      <p:sp>
        <p:nvSpPr>
          <p:cNvPr id="880" name="Google Shape;880;p122"/>
          <p:cNvSpPr txBox="1"/>
          <p:nvPr/>
        </p:nvSpPr>
        <p:spPr>
          <a:xfrm>
            <a:off x="6731524" y="3743471"/>
            <a:ext cx="1117076" cy="39241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onsolas"/>
              <a:buNone/>
            </a:pPr>
            <a:r>
              <a:rPr b="0" i="0" lang="en" sz="1400" u="none" cap="none" strike="noStrike">
                <a:solidFill>
                  <a:srgbClr val="000000"/>
                </a:solidFill>
                <a:latin typeface="Consolas"/>
                <a:ea typeface="Consolas"/>
                <a:cs typeface="Consolas"/>
                <a:sym typeface="Consolas"/>
              </a:rPr>
              <a:t>(arr[j] &gt; arr[j+1])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Characteristics of Bubble Sort:</a:t>
            </a:r>
            <a:endParaRPr/>
          </a:p>
        </p:txBody>
      </p:sp>
      <p:sp>
        <p:nvSpPr>
          <p:cNvPr id="886" name="Google Shape;886;p1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Char char="●"/>
            </a:pPr>
            <a:r>
              <a:rPr lang="en"/>
              <a:t>Large values are always sorted first.</a:t>
            </a:r>
            <a:endParaRPr/>
          </a:p>
          <a:p>
            <a:pPr indent="-368300" lvl="0" marL="457200" rtl="0" algn="l">
              <a:lnSpc>
                <a:spcPct val="100000"/>
              </a:lnSpc>
              <a:spcBef>
                <a:spcPts val="0"/>
              </a:spcBef>
              <a:spcAft>
                <a:spcPts val="0"/>
              </a:spcAft>
              <a:buClr>
                <a:srgbClr val="000000"/>
              </a:buClr>
              <a:buSzPts val="2200"/>
              <a:buChar char="●"/>
            </a:pPr>
            <a:r>
              <a:rPr lang="en"/>
              <a:t>It only takes one iteration to detect that a collection is already sorted.</a:t>
            </a:r>
            <a:endParaRPr/>
          </a:p>
          <a:p>
            <a:pPr indent="-368300" lvl="0" marL="457200" rtl="0" algn="l">
              <a:lnSpc>
                <a:spcPct val="100000"/>
              </a:lnSpc>
              <a:spcBef>
                <a:spcPts val="0"/>
              </a:spcBef>
              <a:spcAft>
                <a:spcPts val="0"/>
              </a:spcAft>
              <a:buClr>
                <a:srgbClr val="000000"/>
              </a:buClr>
              <a:buSzPts val="2200"/>
              <a:buChar char="●"/>
            </a:pPr>
            <a:r>
              <a:rPr lang="en"/>
              <a:t>The best time complexity for Bubble Sort is O(n). The average and worst time complexity is O(n²).</a:t>
            </a:r>
            <a:endParaRPr/>
          </a:p>
          <a:p>
            <a:pPr indent="-368300" lvl="0" marL="457200" rtl="0" algn="l">
              <a:lnSpc>
                <a:spcPct val="100000"/>
              </a:lnSpc>
              <a:spcBef>
                <a:spcPts val="0"/>
              </a:spcBef>
              <a:spcAft>
                <a:spcPts val="0"/>
              </a:spcAft>
              <a:buClr>
                <a:srgbClr val="000000"/>
              </a:buClr>
              <a:buSzPts val="2200"/>
              <a:buChar char="●"/>
            </a:pPr>
            <a:r>
              <a:rPr lang="en"/>
              <a:t>The space complexity for Bubble Sort is O(1), because only single additional memory space is required.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73239"/>
              </a:buClr>
              <a:buSzPts val="3300"/>
              <a:buFont typeface="Nunito"/>
              <a:buNone/>
            </a:pPr>
            <a:r>
              <a:rPr b="1" i="0" lang="en">
                <a:solidFill>
                  <a:srgbClr val="273239"/>
                </a:solidFill>
                <a:latin typeface="Nunito"/>
                <a:ea typeface="Nunito"/>
                <a:cs typeface="Nunito"/>
                <a:sym typeface="Nunito"/>
              </a:rPr>
              <a:t>Applications of Array Data Structure:</a:t>
            </a:r>
            <a:endParaRPr/>
          </a:p>
        </p:txBody>
      </p:sp>
      <p:sp>
        <p:nvSpPr>
          <p:cNvPr id="892" name="Google Shape;892;p12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273239"/>
              </a:buClr>
              <a:buSzPts val="2100"/>
              <a:buFont typeface="Arial"/>
              <a:buChar char="•"/>
            </a:pPr>
            <a:r>
              <a:rPr b="1" i="0" lang="en">
                <a:solidFill>
                  <a:srgbClr val="273239"/>
                </a:solidFill>
                <a:latin typeface="Nunito"/>
                <a:ea typeface="Nunito"/>
                <a:cs typeface="Nunito"/>
                <a:sym typeface="Nunito"/>
              </a:rPr>
              <a:t>Storing and accessing data</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Sorting:</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Searching</a:t>
            </a:r>
            <a:r>
              <a:rPr b="0" i="0" lang="en">
                <a:solidFill>
                  <a:srgbClr val="273239"/>
                </a:solidFill>
                <a:latin typeface="Nunito"/>
                <a:ea typeface="Nunito"/>
                <a:cs typeface="Nunito"/>
                <a:sym typeface="Nunito"/>
              </a:rPr>
              <a:t>:</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Matrices</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Stacks and queues:</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lang="en">
                <a:solidFill>
                  <a:srgbClr val="273239"/>
                </a:solidFill>
                <a:latin typeface="Nunito"/>
                <a:ea typeface="Nunito"/>
                <a:cs typeface="Nunito"/>
                <a:sym typeface="Nunito"/>
              </a:rPr>
              <a:t>Graphs (cost adjacency matrix)</a:t>
            </a:r>
            <a:endParaRPr b="0" i="0">
              <a:solidFill>
                <a:srgbClr val="273239"/>
              </a:solidFill>
              <a:latin typeface="Nunito"/>
              <a:ea typeface="Nunito"/>
              <a:cs typeface="Nunito"/>
              <a:sym typeface="Nunito"/>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Dynamic programming</a:t>
            </a:r>
            <a:r>
              <a:rPr b="0" i="0" lang="en">
                <a:solidFill>
                  <a:srgbClr val="273239"/>
                </a:solidFill>
                <a:latin typeface="Nunito"/>
                <a:ea typeface="Nunito"/>
                <a:cs typeface="Nunito"/>
                <a:sym typeface="Nunito"/>
              </a:rPr>
              <a:t>: Dynamic programming algorithms often use arrays to store intermediate results of subproblems in order to solve a larger problem.</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Real-Time Applications of Array:</a:t>
            </a:r>
            <a:endParaRPr/>
          </a:p>
        </p:txBody>
      </p:sp>
      <p:sp>
        <p:nvSpPr>
          <p:cNvPr id="898" name="Google Shape;898;p1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Signal Processing:</a:t>
            </a:r>
            <a:endParaRPr/>
          </a:p>
          <a:p>
            <a:pPr indent="-171450" lvl="0" marL="177800" rtl="0" algn="l">
              <a:lnSpc>
                <a:spcPct val="90000"/>
              </a:lnSpc>
              <a:spcBef>
                <a:spcPts val="800"/>
              </a:spcBef>
              <a:spcAft>
                <a:spcPts val="0"/>
              </a:spcAft>
              <a:buClr>
                <a:schemeClr val="dk1"/>
              </a:buClr>
              <a:buSzPts val="2100"/>
              <a:buChar char="•"/>
            </a:pPr>
            <a:r>
              <a:rPr lang="en"/>
              <a:t>Multimedia Applications:</a:t>
            </a:r>
            <a:endParaRPr/>
          </a:p>
          <a:p>
            <a:pPr indent="-171450" lvl="0" marL="177800" rtl="0" algn="l">
              <a:lnSpc>
                <a:spcPct val="90000"/>
              </a:lnSpc>
              <a:spcBef>
                <a:spcPts val="800"/>
              </a:spcBef>
              <a:spcAft>
                <a:spcPts val="0"/>
              </a:spcAft>
              <a:buClr>
                <a:schemeClr val="dk1"/>
              </a:buClr>
              <a:buSzPts val="2100"/>
              <a:buChar char="•"/>
            </a:pPr>
            <a:r>
              <a:rPr lang="en"/>
              <a:t>Data Mining: Arrays are used in data mining applications to represent large datasets. This allows for efficient data access and processing, which is important in real-time applications.</a:t>
            </a:r>
            <a:endParaRPr/>
          </a:p>
          <a:p>
            <a:pPr indent="-171450" lvl="0" marL="177800" rtl="0" algn="l">
              <a:lnSpc>
                <a:spcPct val="90000"/>
              </a:lnSpc>
              <a:spcBef>
                <a:spcPts val="800"/>
              </a:spcBef>
              <a:spcAft>
                <a:spcPts val="0"/>
              </a:spcAft>
              <a:buClr>
                <a:schemeClr val="dk1"/>
              </a:buClr>
              <a:buSzPts val="2100"/>
              <a:buChar char="•"/>
            </a:pPr>
            <a:r>
              <a:rPr lang="en"/>
              <a:t>Robotics: </a:t>
            </a:r>
            <a:endParaRPr/>
          </a:p>
          <a:p>
            <a:pPr indent="-171450" lvl="0" marL="177800" rtl="0" algn="l">
              <a:lnSpc>
                <a:spcPct val="90000"/>
              </a:lnSpc>
              <a:spcBef>
                <a:spcPts val="800"/>
              </a:spcBef>
              <a:spcAft>
                <a:spcPts val="0"/>
              </a:spcAft>
              <a:buClr>
                <a:schemeClr val="dk1"/>
              </a:buClr>
              <a:buSzPts val="2100"/>
              <a:buChar char="•"/>
            </a:pPr>
            <a:r>
              <a:rPr lang="en"/>
              <a:t>Real-time Monitoring and Control Systems:</a:t>
            </a:r>
            <a:endParaRPr/>
          </a:p>
          <a:p>
            <a:pPr indent="-171450" lvl="0" marL="177800" rtl="0" algn="l">
              <a:lnSpc>
                <a:spcPct val="90000"/>
              </a:lnSpc>
              <a:spcBef>
                <a:spcPts val="800"/>
              </a:spcBef>
              <a:spcAft>
                <a:spcPts val="0"/>
              </a:spcAft>
              <a:buClr>
                <a:schemeClr val="dk1"/>
              </a:buClr>
              <a:buSzPts val="2100"/>
              <a:buChar char="•"/>
            </a:pPr>
            <a:r>
              <a:rPr lang="en"/>
              <a:t>Financial Analysis: </a:t>
            </a:r>
            <a:endParaRPr/>
          </a:p>
          <a:p>
            <a:pPr indent="-171450" lvl="0" marL="177800" rtl="0" algn="l">
              <a:lnSpc>
                <a:spcPct val="90000"/>
              </a:lnSpc>
              <a:spcBef>
                <a:spcPts val="800"/>
              </a:spcBef>
              <a:spcAft>
                <a:spcPts val="0"/>
              </a:spcAft>
              <a:buClr>
                <a:schemeClr val="dk1"/>
              </a:buClr>
              <a:buSzPts val="2100"/>
              <a:buChar char="•"/>
            </a:pPr>
            <a:r>
              <a:rPr lang="en"/>
              <a:t>Scientific Computing: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73239"/>
              </a:buClr>
              <a:buSzPts val="3300"/>
              <a:buFont typeface="Nunito"/>
              <a:buNone/>
            </a:pPr>
            <a:r>
              <a:rPr b="1" i="0" lang="en">
                <a:solidFill>
                  <a:srgbClr val="273239"/>
                </a:solidFill>
                <a:latin typeface="Nunito"/>
                <a:ea typeface="Nunito"/>
                <a:cs typeface="Nunito"/>
                <a:sym typeface="Nunito"/>
              </a:rPr>
              <a:t>Advantages of array data structure:</a:t>
            </a:r>
            <a:endParaRPr/>
          </a:p>
        </p:txBody>
      </p:sp>
      <p:sp>
        <p:nvSpPr>
          <p:cNvPr id="904" name="Google Shape;904;p1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273239"/>
              </a:buClr>
              <a:buSzPts val="2100"/>
              <a:buFont typeface="Arial"/>
              <a:buChar char="•"/>
            </a:pPr>
            <a:r>
              <a:rPr b="1" i="0" lang="en">
                <a:solidFill>
                  <a:srgbClr val="273239"/>
                </a:solidFill>
                <a:latin typeface="Nunito"/>
                <a:ea typeface="Nunito"/>
                <a:cs typeface="Nunito"/>
                <a:sym typeface="Nunito"/>
              </a:rPr>
              <a:t>Efficient access to elements:</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Fast data retrieval: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Memory efficiency:</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Versatility:</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Easy to implement: </a:t>
            </a:r>
            <a:endParaRPr b="0" i="0">
              <a:solidFill>
                <a:srgbClr val="273239"/>
              </a:solidFill>
              <a:latin typeface="Nunito"/>
              <a:ea typeface="Nunito"/>
              <a:cs typeface="Nunito"/>
              <a:sym typeface="Nunito"/>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Compatibility with hardware:</a:t>
            </a:r>
            <a:endParaRPr b="0" i="0">
              <a:solidFill>
                <a:srgbClr val="273239"/>
              </a:solidFill>
              <a:latin typeface="Nunito"/>
              <a:ea typeface="Nunito"/>
              <a:cs typeface="Nunito"/>
              <a:sym typeface="Nunito"/>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73239"/>
              </a:buClr>
              <a:buSzPts val="3300"/>
              <a:buFont typeface="Nunito"/>
              <a:buNone/>
            </a:pPr>
            <a:r>
              <a:rPr b="1" i="0" lang="en">
                <a:solidFill>
                  <a:srgbClr val="273239"/>
                </a:solidFill>
                <a:latin typeface="Nunito"/>
                <a:ea typeface="Nunito"/>
                <a:cs typeface="Nunito"/>
                <a:sym typeface="Nunito"/>
              </a:rPr>
              <a:t>Disadvantages of array data structure:</a:t>
            </a:r>
            <a:endParaRPr/>
          </a:p>
        </p:txBody>
      </p:sp>
      <p:sp>
        <p:nvSpPr>
          <p:cNvPr id="910" name="Google Shape;910;p1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273239"/>
              </a:buClr>
              <a:buSzPts val="2100"/>
              <a:buFont typeface="Arial"/>
              <a:buChar char="•"/>
            </a:pPr>
            <a:r>
              <a:rPr b="1" i="0" lang="en">
                <a:solidFill>
                  <a:srgbClr val="273239"/>
                </a:solidFill>
                <a:latin typeface="Nunito"/>
                <a:ea typeface="Nunito"/>
                <a:cs typeface="Nunito"/>
                <a:sym typeface="Nunito"/>
              </a:rPr>
              <a:t>Fixed size:</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Memory allocation issues:</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Insertion and deletion issues</a:t>
            </a:r>
            <a:r>
              <a:rPr b="0" i="0" lang="en">
                <a:solidFill>
                  <a:srgbClr val="273239"/>
                </a:solidFill>
                <a:latin typeface="Nunito"/>
                <a:ea typeface="Nunito"/>
                <a:cs typeface="Nunito"/>
                <a:sym typeface="Nunito"/>
              </a:rPr>
              <a:t>: Inserting or deleting an element from an array can be inefficient and time-consuming because all the elements after the insertion or deletion point must be shifted to accommodate the change.</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Wasted space:</a:t>
            </a:r>
            <a:r>
              <a:rPr b="0" i="0" lang="en">
                <a:solidFill>
                  <a:srgbClr val="273239"/>
                </a:solidFill>
                <a:latin typeface="Nunito"/>
                <a:ea typeface="Nunito"/>
                <a:cs typeface="Nunito"/>
                <a:sym typeface="Nunito"/>
              </a:rPr>
              <a: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Limited data type support: </a:t>
            </a:r>
            <a:endParaRPr/>
          </a:p>
          <a:p>
            <a:pPr indent="-171450" lvl="0" marL="177800" rtl="0" algn="l">
              <a:lnSpc>
                <a:spcPct val="90000"/>
              </a:lnSpc>
              <a:spcBef>
                <a:spcPts val="800"/>
              </a:spcBef>
              <a:spcAft>
                <a:spcPts val="0"/>
              </a:spcAft>
              <a:buClr>
                <a:srgbClr val="273239"/>
              </a:buClr>
              <a:buSzPts val="2100"/>
              <a:buFont typeface="Arial"/>
              <a:buChar char="•"/>
            </a:pPr>
            <a:r>
              <a:rPr b="1" i="0" lang="en">
                <a:solidFill>
                  <a:srgbClr val="273239"/>
                </a:solidFill>
                <a:latin typeface="Nunito"/>
                <a:ea typeface="Nunito"/>
                <a:cs typeface="Nunito"/>
                <a:sym typeface="Nunito"/>
              </a:rPr>
              <a:t>Lack of flexibility: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Types of Matrix:</a:t>
            </a:r>
            <a:endParaRPr/>
          </a:p>
        </p:txBody>
      </p:sp>
      <p:sp>
        <p:nvSpPr>
          <p:cNvPr id="916" name="Google Shape;916;p1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92500" lnSpcReduction="20000"/>
          </a:bodyPr>
          <a:lstStyle/>
          <a:p>
            <a:pPr indent="-174148" lvl="0" marL="177800" rtl="0" algn="l">
              <a:lnSpc>
                <a:spcPct val="90000"/>
              </a:lnSpc>
              <a:spcBef>
                <a:spcPts val="0"/>
              </a:spcBef>
              <a:spcAft>
                <a:spcPts val="0"/>
              </a:spcAft>
              <a:buClr>
                <a:schemeClr val="dk1"/>
              </a:buClr>
              <a:buSzPct val="100000"/>
              <a:buChar char="•"/>
            </a:pPr>
            <a:r>
              <a:rPr lang="en"/>
              <a:t>Row matrix  </a:t>
            </a:r>
            <a:r>
              <a:rPr b="0" i="0" lang="en">
                <a:solidFill>
                  <a:srgbClr val="202124"/>
                </a:solidFill>
                <a:latin typeface="Arial"/>
                <a:ea typeface="Arial"/>
                <a:cs typeface="Arial"/>
                <a:sym typeface="Arial"/>
              </a:rPr>
              <a:t>1 x n</a:t>
            </a:r>
            <a:endParaRPr/>
          </a:p>
          <a:p>
            <a:pPr indent="-174148" lvl="0" marL="177800" rtl="0" algn="l">
              <a:lnSpc>
                <a:spcPct val="90000"/>
              </a:lnSpc>
              <a:spcBef>
                <a:spcPts val="800"/>
              </a:spcBef>
              <a:spcAft>
                <a:spcPts val="0"/>
              </a:spcAft>
              <a:buClr>
                <a:schemeClr val="dk1"/>
              </a:buClr>
              <a:buSzPct val="100000"/>
              <a:buChar char="•"/>
            </a:pPr>
            <a:r>
              <a:rPr lang="en"/>
              <a:t>Column matrix </a:t>
            </a:r>
            <a:r>
              <a:rPr b="0" i="0" lang="en">
                <a:solidFill>
                  <a:srgbClr val="202124"/>
                </a:solidFill>
                <a:latin typeface="Arial"/>
                <a:ea typeface="Arial"/>
                <a:cs typeface="Arial"/>
                <a:sym typeface="Arial"/>
              </a:rPr>
              <a:t>n x 1</a:t>
            </a:r>
            <a:endParaRPr/>
          </a:p>
          <a:p>
            <a:pPr indent="-174148" lvl="0" marL="177800" rtl="0" algn="l">
              <a:lnSpc>
                <a:spcPct val="90000"/>
              </a:lnSpc>
              <a:spcBef>
                <a:spcPts val="800"/>
              </a:spcBef>
              <a:spcAft>
                <a:spcPts val="0"/>
              </a:spcAft>
              <a:buClr>
                <a:schemeClr val="dk1"/>
              </a:buClr>
              <a:buSzPct val="100000"/>
              <a:buChar char="•"/>
            </a:pPr>
            <a:r>
              <a:rPr lang="en"/>
              <a:t>Null matrix (all elements are zero)</a:t>
            </a:r>
            <a:endParaRPr/>
          </a:p>
          <a:p>
            <a:pPr indent="-174148" lvl="0" marL="177800" rtl="0" algn="l">
              <a:lnSpc>
                <a:spcPct val="90000"/>
              </a:lnSpc>
              <a:spcBef>
                <a:spcPts val="800"/>
              </a:spcBef>
              <a:spcAft>
                <a:spcPts val="0"/>
              </a:spcAft>
              <a:buClr>
                <a:schemeClr val="dk1"/>
              </a:buClr>
              <a:buSzPct val="100000"/>
              <a:buChar char="•"/>
            </a:pPr>
            <a:r>
              <a:rPr lang="en"/>
              <a:t>Square matrix</a:t>
            </a:r>
            <a:endParaRPr/>
          </a:p>
          <a:p>
            <a:pPr indent="-174148" lvl="0" marL="177800" rtl="0" algn="l">
              <a:lnSpc>
                <a:spcPct val="90000"/>
              </a:lnSpc>
              <a:spcBef>
                <a:spcPts val="800"/>
              </a:spcBef>
              <a:spcAft>
                <a:spcPts val="0"/>
              </a:spcAft>
              <a:buClr>
                <a:schemeClr val="dk1"/>
              </a:buClr>
              <a:buSzPct val="100000"/>
              <a:buChar char="•"/>
            </a:pPr>
            <a:r>
              <a:rPr lang="en"/>
              <a:t>Diagonal matrix</a:t>
            </a:r>
            <a:endParaRPr/>
          </a:p>
          <a:p>
            <a:pPr indent="-174148" lvl="0" marL="177800" rtl="0" algn="l">
              <a:lnSpc>
                <a:spcPct val="90000"/>
              </a:lnSpc>
              <a:spcBef>
                <a:spcPts val="800"/>
              </a:spcBef>
              <a:spcAft>
                <a:spcPts val="0"/>
              </a:spcAft>
              <a:buClr>
                <a:schemeClr val="dk1"/>
              </a:buClr>
              <a:buSzPct val="100000"/>
              <a:buChar char="•"/>
            </a:pPr>
            <a:r>
              <a:rPr lang="en"/>
              <a:t>Sparse matrix</a:t>
            </a:r>
            <a:endParaRPr/>
          </a:p>
          <a:p>
            <a:pPr indent="-174148" lvl="0" marL="177800" rtl="0" algn="l">
              <a:lnSpc>
                <a:spcPct val="90000"/>
              </a:lnSpc>
              <a:spcBef>
                <a:spcPts val="800"/>
              </a:spcBef>
              <a:spcAft>
                <a:spcPts val="0"/>
              </a:spcAft>
              <a:buClr>
                <a:schemeClr val="dk1"/>
              </a:buClr>
              <a:buSzPct val="100000"/>
              <a:buChar char="•"/>
            </a:pPr>
            <a:r>
              <a:rPr lang="en"/>
              <a:t>Spiral matrix</a:t>
            </a:r>
            <a:endParaRPr/>
          </a:p>
          <a:p>
            <a:pPr indent="-174148" lvl="0" marL="177800" rtl="0" algn="l">
              <a:lnSpc>
                <a:spcPct val="90000"/>
              </a:lnSpc>
              <a:spcBef>
                <a:spcPts val="800"/>
              </a:spcBef>
              <a:spcAft>
                <a:spcPts val="0"/>
              </a:spcAft>
              <a:buClr>
                <a:schemeClr val="dk1"/>
              </a:buClr>
              <a:buSzPct val="100000"/>
              <a:buChar char="•"/>
            </a:pPr>
            <a:r>
              <a:rPr lang="en"/>
              <a:t>Identity matrix</a:t>
            </a:r>
            <a:endParaRPr/>
          </a:p>
          <a:p>
            <a:pPr indent="-174148" lvl="0" marL="177800" rtl="0" algn="l">
              <a:lnSpc>
                <a:spcPct val="90000"/>
              </a:lnSpc>
              <a:spcBef>
                <a:spcPts val="800"/>
              </a:spcBef>
              <a:spcAft>
                <a:spcPts val="0"/>
              </a:spcAft>
              <a:buClr>
                <a:schemeClr val="dk1"/>
              </a:buClr>
              <a:buSzPct val="100000"/>
              <a:buChar char="•"/>
            </a:pPr>
            <a:r>
              <a:rPr lang="en"/>
              <a:t>Triangular matrix</a:t>
            </a:r>
            <a:endParaRPr/>
          </a:p>
          <a:p>
            <a:pPr indent="-174148" lvl="0" marL="177800" rtl="0" algn="l">
              <a:lnSpc>
                <a:spcPct val="90000"/>
              </a:lnSpc>
              <a:spcBef>
                <a:spcPts val="800"/>
              </a:spcBef>
              <a:spcAft>
                <a:spcPts val="0"/>
              </a:spcAft>
              <a:buClr>
                <a:schemeClr val="dk1"/>
              </a:buClr>
              <a:buSzPct val="100000"/>
              <a:buChar char="•"/>
            </a:pPr>
            <a:r>
              <a:rPr lang="en"/>
              <a:t>Symmetric matrix </a:t>
            </a:r>
            <a:r>
              <a:rPr b="0" i="0" lang="en">
                <a:solidFill>
                  <a:srgbClr val="202124"/>
                </a:solidFill>
                <a:latin typeface="Arial"/>
                <a:ea typeface="Arial"/>
                <a:cs typeface="Arial"/>
                <a:sym typeface="Arial"/>
              </a:rPr>
              <a:t> (A = A</a:t>
            </a:r>
            <a:r>
              <a:rPr b="0" baseline="30000" i="0" lang="en">
                <a:solidFill>
                  <a:srgbClr val="202124"/>
                </a:solidFill>
                <a:latin typeface="Arial"/>
                <a:ea typeface="Arial"/>
                <a:cs typeface="Arial"/>
                <a:sym typeface="Arial"/>
              </a:rPr>
              <a:t>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0" y="289162"/>
            <a:ext cx="8520600" cy="3966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
              <a:t>Limitations of Arrays </a:t>
            </a:r>
            <a:endParaRPr/>
          </a:p>
        </p:txBody>
      </p:sp>
      <p:sp>
        <p:nvSpPr>
          <p:cNvPr id="455" name="Google Shape;455;p66"/>
          <p:cNvSpPr/>
          <p:nvPr/>
        </p:nvSpPr>
        <p:spPr>
          <a:xfrm>
            <a:off x="232755" y="1022465"/>
            <a:ext cx="8603673" cy="281615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An array which is formed will be homogeneous. That is, in an integer array only integer values can be stored, while in a float array only floating value and character array can have only characters. Thus, no array can have values of two data types.</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While declaring an array, passing size of an array is compulsory, and the size must be a constant. Thus, there is either shortage or wastage of memory.</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Shifting is required for insertion or deletion of elements in an array.</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An array doesn’t check boundaries: In C language, we cannot check, if the values entered in an array are exceeding the size of that array or not.</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Data that is entered with the subscript, exceeds the array size and will be placed outside the array. Generally, on the top of the data or the program itself.</a:t>
            </a:r>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This will lead to unpredictable results, to say the least. Also, there will be no error message to warn the programmer of going beyond the array size. In some cases, the program may hang.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73239"/>
              </a:buClr>
              <a:buSzPts val="3300"/>
              <a:buFont typeface="Nunito"/>
              <a:buNone/>
            </a:pPr>
            <a:r>
              <a:rPr b="1" i="0" lang="en">
                <a:solidFill>
                  <a:srgbClr val="273239"/>
                </a:solidFill>
                <a:latin typeface="Nunito"/>
                <a:ea typeface="Nunito"/>
                <a:cs typeface="Nunito"/>
                <a:sym typeface="Nunito"/>
              </a:rPr>
              <a:t>Advantages of Matrix Data Structure:</a:t>
            </a:r>
            <a:endParaRPr/>
          </a:p>
        </p:txBody>
      </p:sp>
      <p:sp>
        <p:nvSpPr>
          <p:cNvPr id="922" name="Google Shape;922;p1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helps in 2D Visualization.</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stores multiple elements of the same type using the same name.</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Elements can be accessed using an index.</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enables access to items at random.</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Any form of data with a fixed size can be stored.</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is easy to implement.</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is the simplest 2D data structure.</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is used by all programming languages.</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273239"/>
              </a:buClr>
              <a:buSzPts val="3300"/>
              <a:buFont typeface="Nunito"/>
              <a:buNone/>
            </a:pPr>
            <a:r>
              <a:rPr b="1" i="0" lang="en">
                <a:solidFill>
                  <a:srgbClr val="273239"/>
                </a:solidFill>
                <a:latin typeface="Nunito"/>
                <a:ea typeface="Nunito"/>
                <a:cs typeface="Nunito"/>
                <a:sym typeface="Nunito"/>
              </a:rPr>
              <a:t>Disadvantages of Matrix Data Structure:</a:t>
            </a:r>
            <a:endParaRPr/>
          </a:p>
        </p:txBody>
      </p:sp>
      <p:sp>
        <p:nvSpPr>
          <p:cNvPr id="928" name="Google Shape;928;p1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273239"/>
              </a:buClr>
              <a:buSzPts val="2100"/>
              <a:buFont typeface="Arial"/>
              <a:buChar char="•"/>
            </a:pPr>
            <a:r>
              <a:rPr b="0" i="0" lang="en">
                <a:solidFill>
                  <a:srgbClr val="273239"/>
                </a:solidFill>
                <a:latin typeface="Nunito"/>
                <a:ea typeface="Nunito"/>
                <a:cs typeface="Nunito"/>
                <a:sym typeface="Nunito"/>
              </a:rPr>
              <a:t>The matrix’s size must be known beforehand.</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It is of fixed size and its size can’t be modified further.</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Insertion and deletion operations are costly if shifting occurs.</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Memory wastage may result if the specified matrix size is more than what is required.</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Resizing a matrix can be time-consuming, especially if it needs to be done frequently or the size of the matrix is very large.</a:t>
            </a:r>
            <a:endParaRPr/>
          </a:p>
          <a:p>
            <a:pPr indent="-171450" lvl="0" marL="177800" rtl="0" algn="l">
              <a:lnSpc>
                <a:spcPct val="90000"/>
              </a:lnSpc>
              <a:spcBef>
                <a:spcPts val="800"/>
              </a:spcBef>
              <a:spcAft>
                <a:spcPts val="0"/>
              </a:spcAft>
              <a:buClr>
                <a:srgbClr val="273239"/>
              </a:buClr>
              <a:buSzPts val="2100"/>
              <a:buFont typeface="Arial"/>
              <a:buChar char="•"/>
            </a:pPr>
            <a:r>
              <a:rPr b="0" i="0" lang="en">
                <a:solidFill>
                  <a:srgbClr val="273239"/>
                </a:solidFill>
                <a:latin typeface="Nunito"/>
                <a:ea typeface="Nunito"/>
                <a:cs typeface="Nunito"/>
                <a:sym typeface="Nunito"/>
              </a:rPr>
              <a:t>No built-in functionality.</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Structures</a:t>
            </a:r>
            <a:endParaRPr/>
          </a:p>
        </p:txBody>
      </p:sp>
      <p:sp>
        <p:nvSpPr>
          <p:cNvPr id="461" name="Google Shape;461;p67"/>
          <p:cNvSpPr txBox="1"/>
          <p:nvPr>
            <p:ph idx="1" type="body"/>
          </p:nvPr>
        </p:nvSpPr>
        <p:spPr>
          <a:xfrm>
            <a:off x="306150" y="874262"/>
            <a:ext cx="8520600" cy="3416400"/>
          </a:xfrm>
          <a:prstGeom prst="rect">
            <a:avLst/>
          </a:prstGeom>
          <a:noFill/>
          <a:ln cap="flat" cmpd="sng" w="5715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n">
                <a:solidFill>
                  <a:schemeClr val="dk1"/>
                </a:solidFill>
                <a:latin typeface="Times New Roman"/>
                <a:ea typeface="Times New Roman"/>
                <a:cs typeface="Times New Roman"/>
                <a:sym typeface="Times New Roman"/>
              </a:rPr>
              <a:t>Definition:</a:t>
            </a:r>
            <a:endParaRPr/>
          </a:p>
          <a:p>
            <a:pPr indent="-257175" lvl="0" marL="257175" rtl="0" algn="l">
              <a:lnSpc>
                <a:spcPct val="100000"/>
              </a:lnSpc>
              <a:spcBef>
                <a:spcPts val="0"/>
              </a:spcBef>
              <a:spcAft>
                <a:spcPts val="0"/>
              </a:spcAft>
              <a:buSzPts val="2200"/>
              <a:buFont typeface="Arial"/>
              <a:buChar char="•"/>
            </a:pPr>
            <a:r>
              <a:rPr lang="en">
                <a:solidFill>
                  <a:schemeClr val="dk1"/>
                </a:solidFill>
                <a:latin typeface="Times New Roman"/>
                <a:ea typeface="Times New Roman"/>
                <a:cs typeface="Times New Roman"/>
                <a:sym typeface="Times New Roman"/>
              </a:rPr>
              <a:t>Organization of data</a:t>
            </a:r>
            <a:endParaRPr/>
          </a:p>
          <a:p>
            <a:pPr indent="-257175" lvl="0" marL="257175" rtl="0" algn="l">
              <a:lnSpc>
                <a:spcPct val="100000"/>
              </a:lnSpc>
              <a:spcBef>
                <a:spcPts val="0"/>
              </a:spcBef>
              <a:spcAft>
                <a:spcPts val="0"/>
              </a:spcAft>
              <a:buSzPts val="2200"/>
              <a:buFont typeface="Arial"/>
              <a:buChar char="•"/>
            </a:pPr>
            <a:r>
              <a:rPr lang="en">
                <a:latin typeface="Times New Roman"/>
                <a:ea typeface="Times New Roman"/>
                <a:cs typeface="Times New Roman"/>
                <a:sym typeface="Times New Roman"/>
              </a:rPr>
              <a:t>Logical or mathematical way of organizing data</a:t>
            </a:r>
            <a:endParaRPr/>
          </a:p>
          <a:p>
            <a:pPr indent="-228600" lvl="0" marL="457200" rtl="0" algn="l">
              <a:lnSpc>
                <a:spcPct val="100000"/>
              </a:lnSpc>
              <a:spcBef>
                <a:spcPts val="0"/>
              </a:spcBef>
              <a:spcAft>
                <a:spcPts val="0"/>
              </a:spcAft>
              <a:buSzPts val="2200"/>
              <a:buNone/>
            </a:pPr>
            <a:r>
              <a:t/>
            </a:r>
            <a:endParaRPr>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Char char="●"/>
            </a:pPr>
            <a:r>
              <a:rPr lang="en">
                <a:solidFill>
                  <a:schemeClr val="dk1"/>
                </a:solidFill>
                <a:latin typeface="Times New Roman"/>
                <a:ea typeface="Times New Roman"/>
                <a:cs typeface="Times New Roman"/>
                <a:sym typeface="Times New Roman"/>
              </a:rPr>
              <a:t>Objectives</a:t>
            </a:r>
            <a:endParaRPr/>
          </a:p>
          <a:p>
            <a:pPr indent="-228600" lvl="0" marL="457200" rtl="0" algn="l">
              <a:lnSpc>
                <a:spcPct val="100000"/>
              </a:lnSpc>
              <a:spcBef>
                <a:spcPts val="0"/>
              </a:spcBef>
              <a:spcAft>
                <a:spcPts val="0"/>
              </a:spcAft>
              <a:buSzPts val="2200"/>
              <a:buNone/>
            </a:pPr>
            <a:r>
              <a:t/>
            </a:r>
            <a:endParaRPr>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200"/>
              <a:buAutoNum type="arabicPeriod"/>
            </a:pPr>
            <a:r>
              <a:rPr lang="en">
                <a:latin typeface="Times New Roman"/>
                <a:ea typeface="Times New Roman"/>
                <a:cs typeface="Times New Roman"/>
                <a:sym typeface="Times New Roman"/>
              </a:rPr>
              <a:t>Real world data should match</a:t>
            </a:r>
            <a:endParaRPr/>
          </a:p>
          <a:p>
            <a:pPr indent="-342900" lvl="0" marL="342900" rtl="0" algn="l">
              <a:lnSpc>
                <a:spcPct val="100000"/>
              </a:lnSpc>
              <a:spcBef>
                <a:spcPts val="0"/>
              </a:spcBef>
              <a:spcAft>
                <a:spcPts val="0"/>
              </a:spcAft>
              <a:buSzPts val="2200"/>
              <a:buAutoNum type="arabicPeriod"/>
            </a:pPr>
            <a:r>
              <a:rPr lang="en">
                <a:solidFill>
                  <a:schemeClr val="dk1"/>
                </a:solidFill>
                <a:latin typeface="Times New Roman"/>
                <a:ea typeface="Times New Roman"/>
                <a:cs typeface="Times New Roman"/>
                <a:sym typeface="Times New Roman"/>
              </a:rPr>
              <a:t>Structure should be simple</a:t>
            </a:r>
            <a:endParaRPr/>
          </a:p>
          <a:p>
            <a:pPr indent="-228600" lvl="0" marL="457200" rtl="0" algn="l">
              <a:lnSpc>
                <a:spcPct val="100000"/>
              </a:lnSpc>
              <a:spcBef>
                <a:spcPts val="0"/>
              </a:spcBef>
              <a:spcAft>
                <a:spcPts val="0"/>
              </a:spcAft>
              <a:buSzPts val="2200"/>
              <a:buNone/>
            </a:pPr>
            <a:r>
              <a:t/>
            </a:r>
            <a:endParaRPr>
              <a:solidFill>
                <a:schemeClr val="dk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2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Structures</a:t>
            </a:r>
            <a:endParaRPr/>
          </a:p>
        </p:txBody>
      </p:sp>
      <p:sp>
        <p:nvSpPr>
          <p:cNvPr id="467" name="Google Shape;467;p68"/>
          <p:cNvSpPr txBox="1"/>
          <p:nvPr>
            <p:ph idx="1" type="body"/>
          </p:nvPr>
        </p:nvSpPr>
        <p:spPr>
          <a:xfrm>
            <a:off x="306150" y="874262"/>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rgbClr val="000000"/>
              </a:buClr>
              <a:buSzPts val="2200"/>
              <a:buNone/>
            </a:pPr>
            <a:r>
              <a:t/>
            </a:r>
            <a:endParaRPr/>
          </a:p>
        </p:txBody>
      </p:sp>
      <p:sp>
        <p:nvSpPr>
          <p:cNvPr id="468" name="Google Shape;468;p68"/>
          <p:cNvSpPr txBox="1"/>
          <p:nvPr/>
        </p:nvSpPr>
        <p:spPr>
          <a:xfrm>
            <a:off x="721360" y="1744980"/>
            <a:ext cx="7915421" cy="2042772"/>
          </a:xfrm>
          <a:prstGeom prst="rect">
            <a:avLst/>
          </a:prstGeom>
          <a:noFill/>
          <a:ln cap="flat" cmpd="sng" w="57150">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Classification of Data Structures</a:t>
            </a:r>
            <a:endParaRPr/>
          </a:p>
          <a:p>
            <a:pPr indent="-342900" lvl="0" marL="342900" marR="0" rtl="0" algn="l">
              <a:lnSpc>
                <a:spcPct val="90000"/>
              </a:lnSpc>
              <a:spcBef>
                <a:spcPts val="1000"/>
              </a:spcBef>
              <a:spcAft>
                <a:spcPts val="0"/>
              </a:spcAft>
              <a:buClr>
                <a:srgbClr val="000000"/>
              </a:buClr>
              <a:buSzPts val="1800"/>
              <a:buFont typeface="Arial"/>
              <a:buAutoNum type="arabicPeriod"/>
            </a:pPr>
            <a:r>
              <a:rPr b="0" i="0" lang="en" sz="1800" u="none" cap="none" strike="noStrike">
                <a:solidFill>
                  <a:schemeClr val="dk1"/>
                </a:solidFill>
                <a:latin typeface="Times New Roman"/>
                <a:ea typeface="Times New Roman"/>
                <a:cs typeface="Times New Roman"/>
                <a:sym typeface="Times New Roman"/>
              </a:rPr>
              <a:t>Primitive</a:t>
            </a:r>
            <a:endParaRPr/>
          </a:p>
          <a:p>
            <a:pPr indent="0" lvl="1" marL="457200" marR="0" rtl="0" algn="l">
              <a:lnSpc>
                <a:spcPct val="90000"/>
              </a:lnSpc>
              <a:spcBef>
                <a:spcPts val="5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Int, float,char</a:t>
            </a:r>
            <a:endParaRPr b="0" i="0" sz="15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1000"/>
              </a:spcBef>
              <a:spcAft>
                <a:spcPts val="0"/>
              </a:spcAft>
              <a:buClr>
                <a:srgbClr val="000000"/>
              </a:buClr>
              <a:buSzPts val="1800"/>
              <a:buFont typeface="Arial"/>
              <a:buAutoNum type="arabicPeriod"/>
            </a:pPr>
            <a:r>
              <a:rPr b="0" i="0" lang="en" sz="1800" u="none" cap="none" strike="noStrike">
                <a:solidFill>
                  <a:schemeClr val="dk1"/>
                </a:solidFill>
                <a:latin typeface="Times New Roman"/>
                <a:ea typeface="Times New Roman"/>
                <a:cs typeface="Times New Roman"/>
                <a:sym typeface="Times New Roman"/>
              </a:rPr>
              <a:t>Non-primitive</a:t>
            </a:r>
            <a:endParaRPr/>
          </a:p>
          <a:p>
            <a:pPr indent="-342900" lvl="1" marL="685800" marR="0" rtl="0" algn="l">
              <a:lnSpc>
                <a:spcPct val="90000"/>
              </a:lnSpc>
              <a:spcBef>
                <a:spcPts val="500"/>
              </a:spcBef>
              <a:spcAft>
                <a:spcPts val="0"/>
              </a:spcAft>
              <a:buClr>
                <a:srgbClr val="000000"/>
              </a:buClr>
              <a:buSzPts val="1500"/>
              <a:buFont typeface="Arial"/>
              <a:buAutoNum type="arabicPeriod"/>
            </a:pPr>
            <a:r>
              <a:rPr b="0" i="0" lang="en" sz="1500" u="none" cap="none" strike="noStrike">
                <a:solidFill>
                  <a:schemeClr val="dk1"/>
                </a:solidFill>
                <a:latin typeface="Times New Roman"/>
                <a:ea typeface="Times New Roman"/>
                <a:cs typeface="Times New Roman"/>
                <a:sym typeface="Times New Roman"/>
              </a:rPr>
              <a:t>Linear</a:t>
            </a:r>
            <a:endParaRPr/>
          </a:p>
          <a:p>
            <a:pPr indent="-342900" lvl="2" marL="1028700" marR="0" rtl="0" algn="l">
              <a:lnSpc>
                <a:spcPct val="90000"/>
              </a:lnSpc>
              <a:spcBef>
                <a:spcPts val="500"/>
              </a:spcBef>
              <a:spcAft>
                <a:spcPts val="0"/>
              </a:spcAft>
              <a:buClr>
                <a:srgbClr val="000000"/>
              </a:buClr>
              <a:buSzPts val="1350"/>
              <a:buFont typeface="Arial"/>
              <a:buAutoNum type="arabicPeriod"/>
            </a:pPr>
            <a:r>
              <a:rPr b="0" i="0" lang="en" sz="1350" u="none" cap="none" strike="noStrike">
                <a:solidFill>
                  <a:schemeClr val="dk1"/>
                </a:solidFill>
                <a:latin typeface="Times New Roman"/>
                <a:ea typeface="Times New Roman"/>
                <a:cs typeface="Times New Roman"/>
                <a:sym typeface="Times New Roman"/>
              </a:rPr>
              <a:t>Arrays, linkedlist,stack,queue</a:t>
            </a:r>
            <a:endParaRPr b="0" i="0" sz="1350" u="none" cap="none" strike="noStrike">
              <a:solidFill>
                <a:schemeClr val="dk1"/>
              </a:solidFill>
              <a:latin typeface="Times New Roman"/>
              <a:ea typeface="Times New Roman"/>
              <a:cs typeface="Times New Roman"/>
              <a:sym typeface="Times New Roman"/>
            </a:endParaRPr>
          </a:p>
          <a:p>
            <a:pPr indent="-342900" lvl="1" marL="685800" marR="0" rtl="0" algn="l">
              <a:lnSpc>
                <a:spcPct val="90000"/>
              </a:lnSpc>
              <a:spcBef>
                <a:spcPts val="500"/>
              </a:spcBef>
              <a:spcAft>
                <a:spcPts val="0"/>
              </a:spcAft>
              <a:buClr>
                <a:srgbClr val="000000"/>
              </a:buClr>
              <a:buSzPts val="1500"/>
              <a:buFont typeface="Arial"/>
              <a:buAutoNum type="arabicPeriod"/>
            </a:pPr>
            <a:r>
              <a:rPr b="0" i="0" lang="en" sz="1500" u="none" cap="none" strike="noStrike">
                <a:solidFill>
                  <a:schemeClr val="dk1"/>
                </a:solidFill>
                <a:latin typeface="Times New Roman"/>
                <a:ea typeface="Times New Roman"/>
                <a:cs typeface="Times New Roman"/>
                <a:sym typeface="Times New Roman"/>
              </a:rPr>
              <a:t>Nonlinear</a:t>
            </a:r>
            <a:endParaRPr/>
          </a:p>
          <a:p>
            <a:pPr indent="-342900" lvl="2" marL="1028700" marR="0" rtl="0" algn="l">
              <a:lnSpc>
                <a:spcPct val="90000"/>
              </a:lnSpc>
              <a:spcBef>
                <a:spcPts val="500"/>
              </a:spcBef>
              <a:spcAft>
                <a:spcPts val="0"/>
              </a:spcAft>
              <a:buClr>
                <a:srgbClr val="000000"/>
              </a:buClr>
              <a:buSzPts val="1350"/>
              <a:buFont typeface="Arial"/>
              <a:buAutoNum type="arabicPeriod"/>
            </a:pPr>
            <a:r>
              <a:rPr b="0" i="0" lang="en" sz="1350" u="none" cap="none" strike="noStrike">
                <a:solidFill>
                  <a:schemeClr val="dk1"/>
                </a:solidFill>
                <a:latin typeface="Times New Roman"/>
                <a:ea typeface="Times New Roman"/>
                <a:cs typeface="Times New Roman"/>
                <a:sym typeface="Times New Roman"/>
              </a:rPr>
              <a:t>Trees ,graphs</a:t>
            </a:r>
            <a:endParaRPr/>
          </a:p>
          <a:p>
            <a:pPr indent="0" lvl="1" marL="457200" marR="0" rtl="0" algn="l">
              <a:lnSpc>
                <a:spcPct val="90000"/>
              </a:lnSpc>
              <a:spcBef>
                <a:spcPts val="50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