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Archivo Narrow"/>
      <p:regular r:id="rId45"/>
      <p:bold r:id="rId46"/>
      <p:italic r:id="rId47"/>
      <p:boldItalic r:id="rId48"/>
    </p:embeddedFont>
    <p:embeddedFont>
      <p:font typeface="Roboto"/>
      <p:regular r:id="rId49"/>
      <p:bold r:id="rId50"/>
      <p:italic r:id="rId51"/>
      <p:boldItalic r:id="rId52"/>
    </p:embeddedFont>
    <p:embeddedFont>
      <p:font typeface="Nunito"/>
      <p:regular r:id="rId53"/>
      <p:bold r:id="rId54"/>
      <p:italic r:id="rId55"/>
      <p:boldItalic r:id="rId56"/>
    </p:embeddedFont>
    <p:embeddedFont>
      <p:font typeface="Inter"/>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713F7E-21E8-4621-9F3D-6DD08FE958E7}">
  <a:tblStyle styleId="{E9713F7E-21E8-4621-9F3D-6DD08FE958E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ArchivoNarrow-bold.fntdata"/><Relationship Id="rId45" Type="http://schemas.openxmlformats.org/officeDocument/2006/relationships/font" Target="fonts/Archivo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ArchivoNarrow-boldItalic.fntdata"/><Relationship Id="rId47" Type="http://schemas.openxmlformats.org/officeDocument/2006/relationships/font" Target="fonts/ArchivoNarrow-italic.fntdata"/><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Nunito-regular.fntdata"/><Relationship Id="rId52" Type="http://schemas.openxmlformats.org/officeDocument/2006/relationships/font" Target="fonts/Roboto-boldItalic.fntdata"/><Relationship Id="rId11" Type="http://schemas.openxmlformats.org/officeDocument/2006/relationships/slide" Target="slides/slide4.xml"/><Relationship Id="rId55" Type="http://schemas.openxmlformats.org/officeDocument/2006/relationships/font" Target="fonts/Nunito-italic.fntdata"/><Relationship Id="rId10" Type="http://schemas.openxmlformats.org/officeDocument/2006/relationships/slide" Target="slides/slide3.xml"/><Relationship Id="rId54" Type="http://schemas.openxmlformats.org/officeDocument/2006/relationships/font" Target="fonts/Nunito-bold.fntdata"/><Relationship Id="rId13" Type="http://schemas.openxmlformats.org/officeDocument/2006/relationships/slide" Target="slides/slide6.xml"/><Relationship Id="rId57" Type="http://schemas.openxmlformats.org/officeDocument/2006/relationships/font" Target="fonts/Inter-regular.fntdata"/><Relationship Id="rId12" Type="http://schemas.openxmlformats.org/officeDocument/2006/relationships/slide" Target="slides/slide5.xml"/><Relationship Id="rId56" Type="http://schemas.openxmlformats.org/officeDocument/2006/relationships/font" Target="fonts/Nunito-boldItalic.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Inter-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77564c0a0_1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977564c0a0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77564c0a0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977564c0a0_1_1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77564c0a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977564c0a0_1_1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77564c0a0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977564c0a0_1_1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77564c0a0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977564c0a0_1_1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77564c0a0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977564c0a0_1_1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977564c0a0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977564c0a0_1_1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77564c0a0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977564c0a0_1_1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77564c0a0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977564c0a0_1_1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77564c0a0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977564c0a0_1_1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77564c0a0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977564c0a0_1_1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77564c0a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977564c0a0_1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77564c0a0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977564c0a0_1_16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77564c0a0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977564c0a0_1_16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77564c0a0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977564c0a0_1_17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977564c0a0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977564c0a0_1_1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77564c0a0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977564c0a0_1_18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77564c0a0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977564c0a0_1_18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977564c0a0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977564c0a0_1_19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77564c0a0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977564c0a0_1_19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977564c0a0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977564c0a0_1_20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77564c0a0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977564c0a0_1_2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77564c0a0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977564c0a0_1_7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77564c0a0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977564c0a0_1_2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0761184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0761184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0761184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60761184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0761184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0761184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07611840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0761184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07611840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07611840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607611840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607611840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07611840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07611840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77564c0a0_1_7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977564c0a0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rial"/>
              <a:buChar char="●"/>
            </a:pPr>
            <a:r>
              <a:rPr b="0" i="1" lang="en" sz="1100">
                <a:solidFill>
                  <a:schemeClr val="dk1"/>
                </a:solidFill>
                <a:latin typeface="Arial"/>
                <a:ea typeface="Arial"/>
                <a:cs typeface="Arial"/>
                <a:sym typeface="Arial"/>
              </a:rPr>
              <a:t>In a system, if we maintain a sorted list of IDs in an array id[] = [1000, 1010, 1050, 2000, 2040]. </a:t>
            </a:r>
            <a:endParaRPr/>
          </a:p>
          <a:p>
            <a:pPr indent="-317500" lvl="0" marL="457200" rtl="0" algn="l">
              <a:spcBef>
                <a:spcPts val="0"/>
              </a:spcBef>
              <a:spcAft>
                <a:spcPts val="0"/>
              </a:spcAft>
              <a:buClr>
                <a:schemeClr val="dk1"/>
              </a:buClr>
              <a:buSzPts val="1400"/>
              <a:buFont typeface="Arial"/>
              <a:buChar char="●"/>
            </a:pPr>
            <a:r>
              <a:rPr b="0" i="1" lang="en" sz="1100">
                <a:solidFill>
                  <a:schemeClr val="dk1"/>
                </a:solidFill>
                <a:latin typeface="Arial"/>
                <a:ea typeface="Arial"/>
                <a:cs typeface="Arial"/>
                <a:sym typeface="Arial"/>
              </a:rPr>
              <a:t>If we want to insert a new ID 1005, then to maintain the sorted order, we have to move all the elements after 1000 (excluding 1000). </a:t>
            </a:r>
            <a:endParaRPr/>
          </a:p>
          <a:p>
            <a:pPr indent="-317500" lvl="0" marL="457200" rtl="0" algn="l">
              <a:spcBef>
                <a:spcPts val="0"/>
              </a:spcBef>
              <a:spcAft>
                <a:spcPts val="0"/>
              </a:spcAft>
              <a:buClr>
                <a:schemeClr val="dk1"/>
              </a:buClr>
              <a:buSzPts val="1400"/>
              <a:buFont typeface="Arial"/>
              <a:buChar char="●"/>
            </a:pPr>
            <a:r>
              <a:rPr b="0" i="1" lang="en" sz="1100">
                <a:solidFill>
                  <a:schemeClr val="dk1"/>
                </a:solidFill>
                <a:latin typeface="Arial"/>
                <a:ea typeface="Arial"/>
                <a:cs typeface="Arial"/>
                <a:sym typeface="Arial"/>
              </a:rPr>
              <a:t>Deletion is also expensive with arrays until unless some special techniques are used. For example, to delete 1010 in id[], everything after 1010 has to be moved due to this so much work is being done which affects the efficiency of the code.</a:t>
            </a:r>
            <a:endParaRPr/>
          </a:p>
          <a:p>
            <a:pPr indent="-228600" lvl="0" marL="45720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77564c0a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977564c0a0_1_8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77564c0a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977564c0a0_1_8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77564c0a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977564c0a0_1_9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77564c0a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977564c0a0_1_9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77564c0a0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977564c0a0_1_10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0" y="1415098"/>
            <a:ext cx="8520600" cy="138217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6" name="Google Shape;56;p14"/>
          <p:cNvSpPr txBox="1"/>
          <p:nvPr>
            <p:ph idx="1" type="subTitle"/>
          </p:nvPr>
        </p:nvSpPr>
        <p:spPr>
          <a:xfrm>
            <a:off x="311700" y="2834125"/>
            <a:ext cx="8520600" cy="79267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57" name="Google Shape;57;p14"/>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p:nvPr/>
        </p:nvSpPr>
        <p:spPr>
          <a:xfrm flipH="1">
            <a:off x="18" y="50475"/>
            <a:ext cx="9143982" cy="1065191"/>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flipH="1">
            <a:off x="18" y="0"/>
            <a:ext cx="9143982" cy="1065191"/>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11025" y="4439925"/>
            <a:ext cx="9155100" cy="70357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nvSpPr>
        <p:spPr>
          <a:xfrm>
            <a:off x="25" y="4439925"/>
            <a:ext cx="3572100" cy="70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62" name="Google Shape;62;p14"/>
          <p:cNvSpPr txBox="1"/>
          <p:nvPr/>
        </p:nvSpPr>
        <p:spPr>
          <a:xfrm>
            <a:off x="3709075" y="4439925"/>
            <a:ext cx="2030700" cy="48082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63" name="Google Shape;63;p14"/>
          <p:cNvSpPr txBox="1"/>
          <p:nvPr/>
        </p:nvSpPr>
        <p:spPr>
          <a:xfrm>
            <a:off x="6067875" y="4439925"/>
            <a:ext cx="2984400" cy="70357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 sz="1100" u="none" cap="none" strike="noStrike">
                <a:solidFill>
                  <a:srgbClr val="FFFFFF"/>
                </a:solidFill>
                <a:latin typeface="Georgia"/>
                <a:ea typeface="Georgia"/>
                <a:cs typeface="Georgia"/>
                <a:sym typeface="Georgia"/>
              </a:rPr>
              <a:t>Faith in God |  Moral Uprightness</a:t>
            </a:r>
            <a:br>
              <a:rPr b="0" i="0" lang="en" sz="1100" u="none" cap="none" strike="noStrike">
                <a:solidFill>
                  <a:srgbClr val="FFFFFF"/>
                </a:solidFill>
                <a:latin typeface="Georgia"/>
                <a:ea typeface="Georgia"/>
                <a:cs typeface="Georgia"/>
                <a:sym typeface="Georgia"/>
              </a:rPr>
            </a:br>
            <a:r>
              <a:rPr b="0" i="0" lang="en" sz="1100" u="none" cap="none" strike="noStrike">
                <a:solidFill>
                  <a:srgbClr val="FFFFFF"/>
                </a:solidFill>
                <a:latin typeface="Georgia"/>
                <a:ea typeface="Georgia"/>
                <a:cs typeface="Georgia"/>
                <a:sym typeface="Georgia"/>
              </a:rPr>
              <a:t> Love of Fellow Beings   </a:t>
            </a:r>
            <a:br>
              <a:rPr b="0" i="0" lang="en" sz="1100" u="none" cap="none" strike="noStrike">
                <a:solidFill>
                  <a:srgbClr val="FFFFFF"/>
                </a:solidFill>
                <a:latin typeface="Georgia"/>
                <a:ea typeface="Georgia"/>
                <a:cs typeface="Georgia"/>
                <a:sym typeface="Georgia"/>
              </a:rPr>
            </a:br>
            <a:r>
              <a:rPr b="0" i="0" lang="en"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64" name="Google Shape;64;p14"/>
          <p:cNvPicPr preferRelativeResize="0"/>
          <p:nvPr/>
        </p:nvPicPr>
        <p:blipFill rotWithShape="1">
          <a:blip r:embed="rId2">
            <a:alphaModFix/>
          </a:blip>
          <a:srcRect b="0" l="0" r="0" t="0"/>
          <a:stretch/>
        </p:blipFill>
        <p:spPr>
          <a:xfrm>
            <a:off x="5943450" y="174125"/>
            <a:ext cx="2073507" cy="75165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725"/>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7" name="Google Shape;67;p15"/>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0" name="Google Shape;70;p15"/>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3" name="Shape 73"/>
        <p:cNvGrpSpPr/>
        <p:nvPr/>
      </p:nvGrpSpPr>
      <p:grpSpPr>
        <a:xfrm>
          <a:off x="0" y="0"/>
          <a:ext cx="0" cy="0"/>
          <a:chOff x="0" y="0"/>
          <a:chExt cx="0" cy="0"/>
        </a:xfrm>
      </p:grpSpPr>
      <p:sp>
        <p:nvSpPr>
          <p:cNvPr id="74" name="Google Shape;74;p16"/>
          <p:cNvSpPr txBox="1"/>
          <p:nvPr>
            <p:ph type="title"/>
          </p:nvPr>
        </p:nvSpPr>
        <p:spPr>
          <a:xfrm>
            <a:off x="311700" y="555600"/>
            <a:ext cx="2808000" cy="755775"/>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6"/>
          <p:cNvSpPr txBox="1"/>
          <p:nvPr>
            <p:ph idx="1" type="body"/>
          </p:nvPr>
        </p:nvSpPr>
        <p:spPr>
          <a:xfrm>
            <a:off x="311700" y="1389600"/>
            <a:ext cx="2808000" cy="3179475"/>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76" name="Google Shape;76;p16"/>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6"/>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9" name="Google Shape;79;p16"/>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2" name="Shape 82"/>
        <p:cNvGrpSpPr/>
        <p:nvPr/>
      </p:nvGrpSpPr>
      <p:grpSpPr>
        <a:xfrm>
          <a:off x="0" y="0"/>
          <a:ext cx="0" cy="0"/>
          <a:chOff x="0" y="0"/>
          <a:chExt cx="0" cy="0"/>
        </a:xfrm>
      </p:grpSpPr>
      <p:sp>
        <p:nvSpPr>
          <p:cNvPr id="83" name="Google Shape;83;p17"/>
          <p:cNvSpPr txBox="1"/>
          <p:nvPr>
            <p:ph type="title"/>
          </p:nvPr>
        </p:nvSpPr>
        <p:spPr>
          <a:xfrm>
            <a:off x="490250" y="450150"/>
            <a:ext cx="6367800" cy="4090725"/>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4" name="Google Shape;84;p17"/>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7"/>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7" name="Google Shape;87;p17"/>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7"/>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90" name="Shape 90"/>
        <p:cNvGrpSpPr/>
        <p:nvPr/>
      </p:nvGrpSpPr>
      <p:grpSpPr>
        <a:xfrm>
          <a:off x="0" y="0"/>
          <a:ext cx="0" cy="0"/>
          <a:chOff x="0" y="0"/>
          <a:chExt cx="0" cy="0"/>
        </a:xfrm>
      </p:grpSpPr>
      <p:sp>
        <p:nvSpPr>
          <p:cNvPr id="91" name="Google Shape;91;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 name="Google Shape;93;p18"/>
          <p:cNvSpPr txBox="1"/>
          <p:nvPr>
            <p:ph idx="1" type="subTitle"/>
          </p:nvPr>
        </p:nvSpPr>
        <p:spPr>
          <a:xfrm>
            <a:off x="265500" y="2803075"/>
            <a:ext cx="4045200" cy="1235025"/>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94" name="Google Shape;94;p18"/>
          <p:cNvSpPr txBox="1"/>
          <p:nvPr>
            <p:ph idx="2" type="body"/>
          </p:nvPr>
        </p:nvSpPr>
        <p:spPr>
          <a:xfrm>
            <a:off x="4939500" y="724075"/>
            <a:ext cx="3837000" cy="3695175"/>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95" name="Google Shape;95;p18"/>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8"/>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8" name="Google Shape;98;p18"/>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106125"/>
            <a:ext cx="8520600" cy="1963575"/>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103" name="Google Shape;103;p19"/>
          <p:cNvSpPr txBox="1"/>
          <p:nvPr>
            <p:ph idx="1" type="body"/>
          </p:nvPr>
        </p:nvSpPr>
        <p:spPr>
          <a:xfrm>
            <a:off x="311700" y="3152225"/>
            <a:ext cx="8520600" cy="1300725"/>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104" name="Google Shape;104;p19"/>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9"/>
          <p:cNvSpPr/>
          <p:nvPr/>
        </p:nvSpPr>
        <p:spPr>
          <a:xfrm>
            <a:off x="-11025" y="4760831"/>
            <a:ext cx="9155100" cy="3827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9"/>
          <p:cNvSpPr txBox="1"/>
          <p:nvPr/>
        </p:nvSpPr>
        <p:spPr>
          <a:xfrm>
            <a:off x="3343200" y="4823355"/>
            <a:ext cx="2457600" cy="21735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7" name="Google Shape;107;p19"/>
          <p:cNvSpPr/>
          <p:nvPr/>
        </p:nvSpPr>
        <p:spPr>
          <a:xfrm rot="10800000">
            <a:off x="6945800" y="206"/>
            <a:ext cx="2207100" cy="4610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rot="10800000">
            <a:off x="-2200" y="-19"/>
            <a:ext cx="9155100" cy="2736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9"/>
          <p:cNvSpPr txBox="1"/>
          <p:nvPr/>
        </p:nvSpPr>
        <p:spPr>
          <a:xfrm>
            <a:off x="6945800" y="186071"/>
            <a:ext cx="2207100" cy="1734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 sz="1400" u="none" cap="none" strike="noStrike">
                <a:solidFill>
                  <a:srgbClr val="FFFFFF"/>
                </a:solidFill>
                <a:latin typeface="Georgia"/>
                <a:ea typeface="Georgia"/>
                <a:cs typeface="Georgia"/>
                <a:sym typeface="Georgia"/>
              </a:rPr>
              <a:t>CHRIST</a:t>
            </a:r>
            <a:br>
              <a:rPr b="0" i="0" lang="en" sz="1400" u="none" cap="none" strike="noStrike">
                <a:solidFill>
                  <a:srgbClr val="FFFFFF"/>
                </a:solidFill>
                <a:latin typeface="Georgia"/>
                <a:ea typeface="Georgia"/>
                <a:cs typeface="Georgia"/>
                <a:sym typeface="Georgia"/>
              </a:rPr>
            </a:br>
            <a:r>
              <a:rPr b="0" i="0" lang="en"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625"/>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a:spcBef>
                <a:spcPts val="0"/>
              </a:spcBef>
              <a:spcAft>
                <a:spcPts val="0"/>
              </a:spcAft>
              <a:buSzPts val="2800"/>
              <a:buFont typeface="Archivo Narrow"/>
              <a:buNone/>
              <a:defRPr b="1" sz="2800">
                <a:latin typeface="Archivo Narrow"/>
                <a:ea typeface="Archivo Narrow"/>
                <a:cs typeface="Archivo Narrow"/>
                <a:sym typeface="Archivo Narrow"/>
              </a:defRPr>
            </a:lvl2pPr>
            <a:lvl3pPr lvl="2">
              <a:spcBef>
                <a:spcPts val="0"/>
              </a:spcBef>
              <a:spcAft>
                <a:spcPts val="0"/>
              </a:spcAft>
              <a:buSzPts val="2800"/>
              <a:buFont typeface="Archivo Narrow"/>
              <a:buNone/>
              <a:defRPr b="1" sz="2800">
                <a:latin typeface="Archivo Narrow"/>
                <a:ea typeface="Archivo Narrow"/>
                <a:cs typeface="Archivo Narrow"/>
                <a:sym typeface="Archivo Narrow"/>
              </a:defRPr>
            </a:lvl3pPr>
            <a:lvl4pPr lvl="3">
              <a:spcBef>
                <a:spcPts val="0"/>
              </a:spcBef>
              <a:spcAft>
                <a:spcPts val="0"/>
              </a:spcAft>
              <a:buSzPts val="2800"/>
              <a:buFont typeface="Archivo Narrow"/>
              <a:buNone/>
              <a:defRPr b="1" sz="2800">
                <a:latin typeface="Archivo Narrow"/>
                <a:ea typeface="Archivo Narrow"/>
                <a:cs typeface="Archivo Narrow"/>
                <a:sym typeface="Archivo Narrow"/>
              </a:defRPr>
            </a:lvl4pPr>
            <a:lvl5pPr lvl="4">
              <a:spcBef>
                <a:spcPts val="0"/>
              </a:spcBef>
              <a:spcAft>
                <a:spcPts val="0"/>
              </a:spcAft>
              <a:buSzPts val="2800"/>
              <a:buFont typeface="Archivo Narrow"/>
              <a:buNone/>
              <a:defRPr b="1" sz="2800">
                <a:latin typeface="Archivo Narrow"/>
                <a:ea typeface="Archivo Narrow"/>
                <a:cs typeface="Archivo Narrow"/>
                <a:sym typeface="Archivo Narrow"/>
              </a:defRPr>
            </a:lvl5pPr>
            <a:lvl6pPr lvl="5">
              <a:spcBef>
                <a:spcPts val="0"/>
              </a:spcBef>
              <a:spcAft>
                <a:spcPts val="0"/>
              </a:spcAft>
              <a:buSzPts val="2800"/>
              <a:buFont typeface="Archivo Narrow"/>
              <a:buNone/>
              <a:defRPr b="1" sz="2800">
                <a:latin typeface="Archivo Narrow"/>
                <a:ea typeface="Archivo Narrow"/>
                <a:cs typeface="Archivo Narrow"/>
                <a:sym typeface="Archivo Narrow"/>
              </a:defRPr>
            </a:lvl6pPr>
            <a:lvl7pPr lvl="6">
              <a:spcBef>
                <a:spcPts val="0"/>
              </a:spcBef>
              <a:spcAft>
                <a:spcPts val="0"/>
              </a:spcAft>
              <a:buSzPts val="2800"/>
              <a:buFont typeface="Archivo Narrow"/>
              <a:buNone/>
              <a:defRPr b="1" sz="2800">
                <a:latin typeface="Archivo Narrow"/>
                <a:ea typeface="Archivo Narrow"/>
                <a:cs typeface="Archivo Narrow"/>
                <a:sym typeface="Archivo Narrow"/>
              </a:defRPr>
            </a:lvl7pPr>
            <a:lvl8pPr lvl="7">
              <a:spcBef>
                <a:spcPts val="0"/>
              </a:spcBef>
              <a:spcAft>
                <a:spcPts val="0"/>
              </a:spcAft>
              <a:buSzPts val="2800"/>
              <a:buFont typeface="Archivo Narrow"/>
              <a:buNone/>
              <a:defRPr b="1" sz="2800">
                <a:latin typeface="Archivo Narrow"/>
                <a:ea typeface="Archivo Narrow"/>
                <a:cs typeface="Archivo Narrow"/>
                <a:sym typeface="Archivo Narrow"/>
              </a:defRPr>
            </a:lvl8pPr>
            <a:lvl9pPr lvl="8">
              <a:spcBef>
                <a:spcPts val="0"/>
              </a:spcBef>
              <a:spcAft>
                <a:spcPts val="0"/>
              </a:spcAft>
              <a:buSzPts val="2800"/>
              <a:buFont typeface="Archivo Narrow"/>
              <a:buNone/>
              <a:defRPr b="1" sz="2800">
                <a:latin typeface="Archivo Narrow"/>
                <a:ea typeface="Archivo Narrow"/>
                <a:cs typeface="Archivo Narrow"/>
                <a:sym typeface="Archivo Narrow"/>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53" name="Google Shape;53;p13"/>
          <p:cNvSpPr txBox="1"/>
          <p:nvPr>
            <p:ph idx="12" type="sldNum"/>
          </p:nvPr>
        </p:nvSpPr>
        <p:spPr>
          <a:xfrm>
            <a:off x="8472458" y="4663217"/>
            <a:ext cx="548700" cy="39352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ctrTitle"/>
          </p:nvPr>
        </p:nvSpPr>
        <p:spPr>
          <a:xfrm>
            <a:off x="311700" y="1511154"/>
            <a:ext cx="8520600" cy="128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b="0" lang="en"/>
              <a:t>Linked List    in C </a:t>
            </a:r>
            <a:endParaRPr b="0"/>
          </a:p>
        </p:txBody>
      </p:sp>
      <p:sp>
        <p:nvSpPr>
          <p:cNvPr id="115" name="Google Shape;115;p20"/>
          <p:cNvSpPr txBox="1"/>
          <p:nvPr>
            <p:ph idx="1" type="subTitle"/>
          </p:nvPr>
        </p:nvSpPr>
        <p:spPr>
          <a:xfrm>
            <a:off x="311700" y="2834125"/>
            <a:ext cx="8520600" cy="79267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
              <a:t>Dr Vaidehi &amp; Dr BJ Hubert Shanthan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154045" y="276724"/>
            <a:ext cx="8520600" cy="355868"/>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Deletion of Node in beginning single linked list </a:t>
            </a:r>
            <a:endParaRPr/>
          </a:p>
        </p:txBody>
      </p:sp>
      <p:pic>
        <p:nvPicPr>
          <p:cNvPr id="174" name="Google Shape;174;p29"/>
          <p:cNvPicPr preferRelativeResize="0"/>
          <p:nvPr/>
        </p:nvPicPr>
        <p:blipFill rotWithShape="1">
          <a:blip r:embed="rId3">
            <a:alphaModFix/>
          </a:blip>
          <a:srcRect b="0" l="0" r="0" t="0"/>
          <a:stretch/>
        </p:blipFill>
        <p:spPr>
          <a:xfrm>
            <a:off x="472965" y="632591"/>
            <a:ext cx="4865141" cy="36543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128350" y="158482"/>
            <a:ext cx="8520600" cy="302659"/>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Delete at end single Linked List</a:t>
            </a:r>
            <a:endParaRPr/>
          </a:p>
        </p:txBody>
      </p:sp>
      <p:pic>
        <p:nvPicPr>
          <p:cNvPr id="180" name="Google Shape;180;p30"/>
          <p:cNvPicPr preferRelativeResize="0"/>
          <p:nvPr/>
        </p:nvPicPr>
        <p:blipFill rotWithShape="1">
          <a:blip r:embed="rId3">
            <a:alphaModFix/>
          </a:blip>
          <a:srcRect b="0" l="0" r="0" t="0"/>
          <a:stretch/>
        </p:blipFill>
        <p:spPr>
          <a:xfrm>
            <a:off x="0" y="532086"/>
            <a:ext cx="8071945" cy="41957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0" y="276725"/>
            <a:ext cx="8520600" cy="255362"/>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Delete specified node </a:t>
            </a:r>
            <a:endParaRPr/>
          </a:p>
        </p:txBody>
      </p:sp>
      <p:pic>
        <p:nvPicPr>
          <p:cNvPr id="186" name="Google Shape;186;p31"/>
          <p:cNvPicPr preferRelativeResize="0"/>
          <p:nvPr/>
        </p:nvPicPr>
        <p:blipFill rotWithShape="1">
          <a:blip r:embed="rId3">
            <a:alphaModFix/>
          </a:blip>
          <a:srcRect b="0" l="0" r="0" t="0"/>
          <a:stretch/>
        </p:blipFill>
        <p:spPr>
          <a:xfrm>
            <a:off x="158163" y="715360"/>
            <a:ext cx="3570842" cy="4013152"/>
          </a:xfrm>
          <a:prstGeom prst="rect">
            <a:avLst/>
          </a:prstGeom>
          <a:noFill/>
          <a:ln>
            <a:noFill/>
          </a:ln>
        </p:spPr>
      </p:pic>
      <p:pic>
        <p:nvPicPr>
          <p:cNvPr id="187" name="Google Shape;187;p31"/>
          <p:cNvPicPr preferRelativeResize="0"/>
          <p:nvPr/>
        </p:nvPicPr>
        <p:blipFill rotWithShape="1">
          <a:blip r:embed="rId4">
            <a:alphaModFix/>
          </a:blip>
          <a:srcRect b="0" l="0" r="0" t="0"/>
          <a:stretch/>
        </p:blipFill>
        <p:spPr>
          <a:xfrm>
            <a:off x="2821709" y="1028700"/>
            <a:ext cx="4658949" cy="22294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0" y="282636"/>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Traverse a Node in Single Linked List</a:t>
            </a:r>
            <a:endParaRPr/>
          </a:p>
        </p:txBody>
      </p:sp>
      <p:pic>
        <p:nvPicPr>
          <p:cNvPr id="193" name="Google Shape;193;p32"/>
          <p:cNvPicPr preferRelativeResize="0"/>
          <p:nvPr/>
        </p:nvPicPr>
        <p:blipFill rotWithShape="1">
          <a:blip r:embed="rId3">
            <a:alphaModFix/>
          </a:blip>
          <a:srcRect b="0" l="0" r="0" t="0"/>
          <a:stretch/>
        </p:blipFill>
        <p:spPr>
          <a:xfrm>
            <a:off x="881719" y="1124361"/>
            <a:ext cx="4707731" cy="3236119"/>
          </a:xfrm>
          <a:prstGeom prst="rect">
            <a:avLst/>
          </a:prstGeom>
          <a:noFill/>
          <a:ln>
            <a:noFill/>
          </a:ln>
        </p:spPr>
      </p:pic>
      <p:sp>
        <p:nvSpPr>
          <p:cNvPr id="194" name="Google Shape;194;p32"/>
          <p:cNvSpPr/>
          <p:nvPr/>
        </p:nvSpPr>
        <p:spPr>
          <a:xfrm>
            <a:off x="5297214" y="1426676"/>
            <a:ext cx="4572000" cy="8771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ptr = head;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while (ptr!=NULL)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ptr = ptr -&gt; next;  </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736708" y="335845"/>
            <a:ext cx="8520600" cy="17850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Searching a Node in single Linked List</a:t>
            </a:r>
            <a:endParaRPr/>
          </a:p>
        </p:txBody>
      </p:sp>
      <p:pic>
        <p:nvPicPr>
          <p:cNvPr id="200" name="Google Shape;200;p33"/>
          <p:cNvPicPr preferRelativeResize="0"/>
          <p:nvPr/>
        </p:nvPicPr>
        <p:blipFill rotWithShape="1">
          <a:blip r:embed="rId3">
            <a:alphaModFix/>
          </a:blip>
          <a:srcRect b="0" l="0" r="0" t="0"/>
          <a:stretch/>
        </p:blipFill>
        <p:spPr>
          <a:xfrm>
            <a:off x="208400" y="657308"/>
            <a:ext cx="4393406" cy="405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9583" y="400877"/>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Double Linked List</a:t>
            </a:r>
            <a:endParaRPr/>
          </a:p>
        </p:txBody>
      </p:sp>
      <p:sp>
        <p:nvSpPr>
          <p:cNvPr id="206" name="Google Shape;206;p34"/>
          <p:cNvSpPr/>
          <p:nvPr/>
        </p:nvSpPr>
        <p:spPr>
          <a:xfrm>
            <a:off x="189186" y="1242602"/>
            <a:ext cx="8805042" cy="553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333"/>
              </a:buClr>
              <a:buSzPts val="1400"/>
              <a:buFont typeface="Inter"/>
              <a:buNone/>
            </a:pPr>
            <a:r>
              <a:rPr b="0" i="0" lang="en" sz="1400" u="none" cap="none" strike="noStrike">
                <a:solidFill>
                  <a:srgbClr val="333333"/>
                </a:solidFill>
                <a:latin typeface="Inter"/>
                <a:ea typeface="Inter"/>
                <a:cs typeface="Inter"/>
                <a:sym typeface="Inter"/>
              </a:rPr>
              <a:t>Doubly linked list is a complex type of linked list in which a node contains a pointer to the previous as well as the next node in the sequence. Therefore, in a doubly linked list, a node consists of three parts: node data, pointer to the next node in sequence (next pointer) , pointer to the previous node (previous pointer). </a:t>
            </a:r>
            <a:endParaRPr b="0" i="0" sz="1400" u="none" cap="none" strike="noStrike">
              <a:solidFill>
                <a:srgbClr val="000000"/>
              </a:solidFill>
              <a:latin typeface="Arial"/>
              <a:ea typeface="Arial"/>
              <a:cs typeface="Arial"/>
              <a:sym typeface="Arial"/>
            </a:endParaRPr>
          </a:p>
        </p:txBody>
      </p:sp>
      <p:pic>
        <p:nvPicPr>
          <p:cNvPr id="207" name="Google Shape;207;p34"/>
          <p:cNvPicPr preferRelativeResize="0"/>
          <p:nvPr/>
        </p:nvPicPr>
        <p:blipFill rotWithShape="1">
          <a:blip r:embed="rId3">
            <a:alphaModFix/>
          </a:blip>
          <a:srcRect b="0" l="0" r="0" t="0"/>
          <a:stretch/>
        </p:blipFill>
        <p:spPr>
          <a:xfrm>
            <a:off x="762820" y="1963241"/>
            <a:ext cx="2450306" cy="1350169"/>
          </a:xfrm>
          <a:prstGeom prst="rect">
            <a:avLst/>
          </a:prstGeom>
          <a:noFill/>
          <a:ln>
            <a:noFill/>
          </a:ln>
        </p:spPr>
      </p:pic>
      <p:pic>
        <p:nvPicPr>
          <p:cNvPr id="208" name="Google Shape;208;p34"/>
          <p:cNvPicPr preferRelativeResize="0"/>
          <p:nvPr/>
        </p:nvPicPr>
        <p:blipFill rotWithShape="1">
          <a:blip r:embed="rId4">
            <a:alphaModFix/>
          </a:blip>
          <a:srcRect b="0" l="0" r="0" t="0"/>
          <a:stretch/>
        </p:blipFill>
        <p:spPr>
          <a:xfrm>
            <a:off x="681857" y="3303127"/>
            <a:ext cx="5022056" cy="14430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154045" y="306284"/>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Memory Representation of Double Linked List</a:t>
            </a:r>
            <a:endParaRPr/>
          </a:p>
        </p:txBody>
      </p:sp>
      <p:pic>
        <p:nvPicPr>
          <p:cNvPr descr="Doubly linked list" id="214" name="Google Shape;214;p35"/>
          <p:cNvPicPr preferRelativeResize="0"/>
          <p:nvPr/>
        </p:nvPicPr>
        <p:blipFill rotWithShape="1">
          <a:blip r:embed="rId3">
            <a:alphaModFix/>
          </a:blip>
          <a:srcRect b="0" l="0" r="0" t="0"/>
          <a:stretch/>
        </p:blipFill>
        <p:spPr>
          <a:xfrm>
            <a:off x="1361637" y="931232"/>
            <a:ext cx="4364831" cy="37361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0" y="276724"/>
            <a:ext cx="7638393" cy="40316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Insert at Beginning at Double Linked List </a:t>
            </a:r>
            <a:endParaRPr/>
          </a:p>
        </p:txBody>
      </p:sp>
      <p:pic>
        <p:nvPicPr>
          <p:cNvPr id="220" name="Google Shape;220;p36"/>
          <p:cNvPicPr preferRelativeResize="0"/>
          <p:nvPr/>
        </p:nvPicPr>
        <p:blipFill rotWithShape="1">
          <a:blip r:embed="rId3">
            <a:alphaModFix/>
          </a:blip>
          <a:srcRect b="0" l="0" r="0" t="0"/>
          <a:stretch/>
        </p:blipFill>
        <p:spPr>
          <a:xfrm>
            <a:off x="0" y="614855"/>
            <a:ext cx="5352393" cy="41698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7"/>
          <p:cNvPicPr preferRelativeResize="0"/>
          <p:nvPr/>
        </p:nvPicPr>
        <p:blipFill rotWithShape="1">
          <a:blip r:embed="rId3">
            <a:alphaModFix/>
          </a:blip>
          <a:srcRect b="0" l="0" r="0" t="0"/>
          <a:stretch/>
        </p:blipFill>
        <p:spPr>
          <a:xfrm>
            <a:off x="0" y="295603"/>
            <a:ext cx="5685111" cy="4477900"/>
          </a:xfrm>
          <a:prstGeom prst="rect">
            <a:avLst/>
          </a:prstGeom>
          <a:noFill/>
          <a:ln>
            <a:noFill/>
          </a:ln>
        </p:spPr>
      </p:pic>
      <p:pic>
        <p:nvPicPr>
          <p:cNvPr id="226" name="Google Shape;226;p37"/>
          <p:cNvPicPr preferRelativeResize="0"/>
          <p:nvPr/>
        </p:nvPicPr>
        <p:blipFill rotWithShape="1">
          <a:blip r:embed="rId4">
            <a:alphaModFix/>
          </a:blip>
          <a:srcRect b="0" l="0" r="0" t="0"/>
          <a:stretch/>
        </p:blipFill>
        <p:spPr>
          <a:xfrm>
            <a:off x="3704896" y="684831"/>
            <a:ext cx="5257800" cy="22948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2150850"/>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Insertion after  specified node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62318" y="324128"/>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Linked List</a:t>
            </a:r>
            <a:endParaRPr/>
          </a:p>
        </p:txBody>
      </p:sp>
      <p:sp>
        <p:nvSpPr>
          <p:cNvPr id="121" name="Google Shape;121;p21"/>
          <p:cNvSpPr/>
          <p:nvPr/>
        </p:nvSpPr>
        <p:spPr>
          <a:xfrm>
            <a:off x="207818" y="1243966"/>
            <a:ext cx="8744989" cy="1493534"/>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50000"/>
              </a:lnSpc>
              <a:spcBef>
                <a:spcPts val="0"/>
              </a:spcBef>
              <a:spcAft>
                <a:spcPts val="0"/>
              </a:spcAft>
              <a:buClr>
                <a:srgbClr val="273239"/>
              </a:buClr>
              <a:buSzPts val="1400"/>
              <a:buFont typeface="Noto Sans Symbols"/>
              <a:buChar char="⮚"/>
            </a:pPr>
            <a:r>
              <a:rPr b="0" i="0" lang="en" sz="1400" u="none" cap="none" strike="noStrike">
                <a:solidFill>
                  <a:srgbClr val="273239"/>
                </a:solidFill>
                <a:latin typeface="Nunito"/>
                <a:ea typeface="Nunito"/>
                <a:cs typeface="Nunito"/>
                <a:sym typeface="Nunito"/>
              </a:rPr>
              <a:t>A linked list is a linear data structure, in which the elements are not stored at contiguous memory locations. The elements in a linked list are linked using pointers. </a:t>
            </a:r>
            <a:endParaRPr/>
          </a:p>
          <a:p>
            <a:pPr indent="-285750" lvl="0" marL="285750" marR="0" rtl="0" algn="just">
              <a:lnSpc>
                <a:spcPct val="150000"/>
              </a:lnSpc>
              <a:spcBef>
                <a:spcPts val="0"/>
              </a:spcBef>
              <a:spcAft>
                <a:spcPts val="0"/>
              </a:spcAft>
              <a:buClr>
                <a:srgbClr val="000000"/>
              </a:buClr>
              <a:buSzPts val="1400"/>
              <a:buFont typeface="Noto Sans Symbols"/>
              <a:buChar char="⮚"/>
            </a:pPr>
            <a:r>
              <a:rPr b="1" i="0" lang="en" sz="1400" u="none" cap="none" strike="noStrike">
                <a:solidFill>
                  <a:srgbClr val="000000"/>
                </a:solidFill>
                <a:latin typeface="Arial"/>
                <a:ea typeface="Arial"/>
                <a:cs typeface="Arial"/>
                <a:sym typeface="Arial"/>
              </a:rPr>
              <a:t>Linked List</a:t>
            </a:r>
            <a:r>
              <a:rPr b="0" i="0" lang="en" sz="1400" u="none" cap="none" strike="noStrike">
                <a:solidFill>
                  <a:srgbClr val="000000"/>
                </a:solidFill>
                <a:latin typeface="Arial"/>
                <a:ea typeface="Arial"/>
                <a:cs typeface="Arial"/>
                <a:sym typeface="Arial"/>
              </a:rPr>
              <a:t> is a linear data structure, in which elements are not stored at a contiguous location, rather they are linked using pointers.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Linked List forms a series of connected nodes, where each node stores the data and the address of the next node.</a:t>
            </a:r>
            <a:endParaRPr b="0" i="0" sz="1400" u="none" cap="none" strike="noStrike">
              <a:solidFill>
                <a:srgbClr val="000000"/>
              </a:solidFill>
              <a:latin typeface="Arial"/>
              <a:ea typeface="Arial"/>
              <a:cs typeface="Arial"/>
              <a:sym typeface="Arial"/>
            </a:endParaRPr>
          </a:p>
        </p:txBody>
      </p:sp>
      <p:pic>
        <p:nvPicPr>
          <p:cNvPr descr="What is Linked List" id="122" name="Google Shape;122;p21"/>
          <p:cNvPicPr preferRelativeResize="0"/>
          <p:nvPr/>
        </p:nvPicPr>
        <p:blipFill rotWithShape="1">
          <a:blip r:embed="rId3">
            <a:alphaModFix/>
          </a:blip>
          <a:srcRect b="0" l="0" r="0" t="0"/>
          <a:stretch/>
        </p:blipFill>
        <p:spPr>
          <a:xfrm>
            <a:off x="689957" y="3060100"/>
            <a:ext cx="6068984" cy="150975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9"/>
          <p:cNvPicPr preferRelativeResize="0"/>
          <p:nvPr/>
        </p:nvPicPr>
        <p:blipFill rotWithShape="1">
          <a:blip r:embed="rId3">
            <a:alphaModFix/>
          </a:blip>
          <a:srcRect b="0" l="0" r="0" t="0"/>
          <a:stretch/>
        </p:blipFill>
        <p:spPr>
          <a:xfrm>
            <a:off x="-60640" y="242394"/>
            <a:ext cx="6238301" cy="4510909"/>
          </a:xfrm>
          <a:prstGeom prst="rect">
            <a:avLst/>
          </a:prstGeom>
          <a:noFill/>
          <a:ln>
            <a:noFill/>
          </a:ln>
        </p:spPr>
      </p:pic>
      <p:pic>
        <p:nvPicPr>
          <p:cNvPr id="237" name="Google Shape;237;p39"/>
          <p:cNvPicPr preferRelativeResize="0"/>
          <p:nvPr/>
        </p:nvPicPr>
        <p:blipFill rotWithShape="1">
          <a:blip r:embed="rId4">
            <a:alphaModFix/>
          </a:blip>
          <a:srcRect b="0" l="0" r="0" t="0"/>
          <a:stretch/>
        </p:blipFill>
        <p:spPr>
          <a:xfrm>
            <a:off x="3468414" y="1045284"/>
            <a:ext cx="5462752" cy="24428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0"/>
          <p:cNvPicPr preferRelativeResize="0"/>
          <p:nvPr/>
        </p:nvPicPr>
        <p:blipFill rotWithShape="1">
          <a:blip r:embed="rId3">
            <a:alphaModFix/>
          </a:blip>
          <a:srcRect b="0" l="0" r="0" t="0"/>
          <a:stretch/>
        </p:blipFill>
        <p:spPr>
          <a:xfrm>
            <a:off x="938049" y="511191"/>
            <a:ext cx="4861023" cy="39287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1"/>
          <p:cNvPicPr preferRelativeResize="0"/>
          <p:nvPr/>
        </p:nvPicPr>
        <p:blipFill rotWithShape="1">
          <a:blip r:embed="rId3">
            <a:alphaModFix/>
          </a:blip>
          <a:srcRect b="0" l="0" r="0" t="0"/>
          <a:stretch/>
        </p:blipFill>
        <p:spPr>
          <a:xfrm>
            <a:off x="0" y="289691"/>
            <a:ext cx="7453666" cy="45049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2150850"/>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Deletion of specific node from double linked list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3"/>
          <p:cNvPicPr preferRelativeResize="0"/>
          <p:nvPr/>
        </p:nvPicPr>
        <p:blipFill rotWithShape="1">
          <a:blip r:embed="rId3">
            <a:alphaModFix/>
          </a:blip>
          <a:srcRect b="0" l="0" r="0" t="0"/>
          <a:stretch/>
        </p:blipFill>
        <p:spPr>
          <a:xfrm>
            <a:off x="0" y="407933"/>
            <a:ext cx="7578309" cy="432924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58335" y="128923"/>
            <a:ext cx="9131845"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b="0" lang="en"/>
              <a:t>Searching for a specific node in Doubly Linked List</a:t>
            </a:r>
            <a:endParaRPr/>
          </a:p>
        </p:txBody>
      </p:sp>
      <p:pic>
        <p:nvPicPr>
          <p:cNvPr id="263" name="Google Shape;263;p44"/>
          <p:cNvPicPr preferRelativeResize="0"/>
          <p:nvPr/>
        </p:nvPicPr>
        <p:blipFill rotWithShape="1">
          <a:blip r:embed="rId3">
            <a:alphaModFix/>
          </a:blip>
          <a:srcRect b="0" l="0" r="0" t="0"/>
          <a:stretch/>
        </p:blipFill>
        <p:spPr>
          <a:xfrm>
            <a:off x="324736" y="679888"/>
            <a:ext cx="3895265" cy="394799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59452" y="264900"/>
            <a:ext cx="6877376" cy="296747"/>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b="0" lang="en"/>
              <a:t>Traversing in doubly linked list</a:t>
            </a:r>
            <a:endParaRPr/>
          </a:p>
        </p:txBody>
      </p:sp>
      <p:pic>
        <p:nvPicPr>
          <p:cNvPr id="269" name="Google Shape;269;p45"/>
          <p:cNvPicPr preferRelativeResize="0"/>
          <p:nvPr/>
        </p:nvPicPr>
        <p:blipFill rotWithShape="1">
          <a:blip r:embed="rId3">
            <a:alphaModFix/>
          </a:blip>
          <a:srcRect b="0" l="0" r="0" t="0"/>
          <a:stretch/>
        </p:blipFill>
        <p:spPr>
          <a:xfrm>
            <a:off x="227778" y="941990"/>
            <a:ext cx="3607594" cy="2857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0" y="247164"/>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Circular Linked List</a:t>
            </a:r>
            <a:endParaRPr/>
          </a:p>
        </p:txBody>
      </p:sp>
      <p:sp>
        <p:nvSpPr>
          <p:cNvPr id="275" name="Google Shape;275;p46"/>
          <p:cNvSpPr/>
          <p:nvPr/>
        </p:nvSpPr>
        <p:spPr>
          <a:xfrm>
            <a:off x="165538" y="950776"/>
            <a:ext cx="8828690" cy="71558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333333"/>
              </a:buClr>
              <a:buSzPts val="1400"/>
              <a:buFont typeface="Inter"/>
              <a:buNone/>
            </a:pPr>
            <a:r>
              <a:rPr b="0" i="0" lang="en" sz="1400" u="none" cap="none" strike="noStrike">
                <a:solidFill>
                  <a:srgbClr val="333333"/>
                </a:solidFill>
                <a:latin typeface="Inter"/>
                <a:ea typeface="Inter"/>
                <a:cs typeface="Inter"/>
                <a:sym typeface="Inter"/>
              </a:rPr>
              <a:t>In a circular Singly linked list, the last node of the list contains a pointer to the first node of the list. We can have circular singly linked list as well as circular doubly linked list.</a:t>
            </a:r>
            <a:endParaRPr/>
          </a:p>
          <a:p>
            <a:pPr indent="0" lvl="0" marL="0" marR="0" rtl="0" algn="just">
              <a:lnSpc>
                <a:spcPct val="100000"/>
              </a:lnSpc>
              <a:spcBef>
                <a:spcPts val="0"/>
              </a:spcBef>
              <a:spcAft>
                <a:spcPts val="0"/>
              </a:spcAft>
              <a:buClr>
                <a:srgbClr val="333333"/>
              </a:buClr>
              <a:buSzPts val="1400"/>
              <a:buFont typeface="Inter"/>
              <a:buNone/>
            </a:pPr>
            <a:r>
              <a:rPr b="0" i="0" lang="en" sz="1400" u="none" cap="none" strike="noStrike">
                <a:solidFill>
                  <a:srgbClr val="333333"/>
                </a:solidFill>
                <a:latin typeface="Inter"/>
                <a:ea typeface="Inter"/>
                <a:cs typeface="Inter"/>
                <a:sym typeface="Inter"/>
              </a:rPr>
              <a:t>We traverse a circular singly linked list until we reach the same node where we started. The circular singly liked list has no beginning and no ending. There is no null value present in the next part of any of the nodes.</a:t>
            </a:r>
            <a:endParaRPr/>
          </a:p>
        </p:txBody>
      </p:sp>
      <p:pic>
        <p:nvPicPr>
          <p:cNvPr id="276" name="Google Shape;276;p46"/>
          <p:cNvPicPr preferRelativeResize="0"/>
          <p:nvPr/>
        </p:nvPicPr>
        <p:blipFill rotWithShape="1">
          <a:blip r:embed="rId3">
            <a:alphaModFix/>
          </a:blip>
          <a:srcRect b="0" l="0" r="0" t="0"/>
          <a:stretch/>
        </p:blipFill>
        <p:spPr>
          <a:xfrm>
            <a:off x="793695" y="2070456"/>
            <a:ext cx="5679281" cy="20431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descr="Circular Singly Linked List" id="281" name="Google Shape;281;p47"/>
          <p:cNvPicPr preferRelativeResize="0"/>
          <p:nvPr/>
        </p:nvPicPr>
        <p:blipFill rotWithShape="1">
          <a:blip r:embed="rId3">
            <a:alphaModFix/>
          </a:blip>
          <a:srcRect b="0" l="0" r="0" t="0"/>
          <a:stretch/>
        </p:blipFill>
        <p:spPr>
          <a:xfrm>
            <a:off x="1172451" y="623846"/>
            <a:ext cx="4364831" cy="37218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161928" y="459998"/>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Circular Double Linked List</a:t>
            </a:r>
            <a:endParaRPr/>
          </a:p>
        </p:txBody>
      </p:sp>
      <p:sp>
        <p:nvSpPr>
          <p:cNvPr id="287" name="Google Shape;287;p48"/>
          <p:cNvSpPr/>
          <p:nvPr/>
        </p:nvSpPr>
        <p:spPr>
          <a:xfrm>
            <a:off x="260131" y="1173456"/>
            <a:ext cx="8828690" cy="7155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Circular doubly linked list is a more complexed type of data structure in which a node contain pointers to its previous node as well as the next node. Circular doubly linked list doesn't contain NULL in any of the node. The last node of the list contains the address of the first node of the list. The first node of the list also contain address of the last node in its previous pointer.</a:t>
            </a:r>
            <a:endParaRPr b="0" i="0" sz="1400" u="none" cap="none" strike="noStrike">
              <a:solidFill>
                <a:srgbClr val="000000"/>
              </a:solidFill>
              <a:latin typeface="Arial"/>
              <a:ea typeface="Arial"/>
              <a:cs typeface="Arial"/>
              <a:sym typeface="Arial"/>
            </a:endParaRPr>
          </a:p>
        </p:txBody>
      </p:sp>
      <p:pic>
        <p:nvPicPr>
          <p:cNvPr id="288" name="Google Shape;288;p48"/>
          <p:cNvPicPr preferRelativeResize="0"/>
          <p:nvPr/>
        </p:nvPicPr>
        <p:blipFill rotWithShape="1">
          <a:blip r:embed="rId3">
            <a:alphaModFix/>
          </a:blip>
          <a:srcRect b="0" l="0" r="0" t="0"/>
          <a:stretch/>
        </p:blipFill>
        <p:spPr>
          <a:xfrm>
            <a:off x="483476" y="2132533"/>
            <a:ext cx="6286500" cy="18716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95074" y="299190"/>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Linked List Components</a:t>
            </a:r>
            <a:endParaRPr/>
          </a:p>
        </p:txBody>
      </p:sp>
      <p:sp>
        <p:nvSpPr>
          <p:cNvPr id="128" name="Google Shape;128;p22"/>
          <p:cNvSpPr/>
          <p:nvPr/>
        </p:nvSpPr>
        <p:spPr>
          <a:xfrm>
            <a:off x="440574" y="1691804"/>
            <a:ext cx="8271164" cy="1958084"/>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273239"/>
              </a:buClr>
              <a:buSzPts val="1400"/>
              <a:buFont typeface="Nunito"/>
              <a:buNone/>
            </a:pPr>
            <a:r>
              <a:rPr b="1" i="0" lang="en" sz="1400" u="none" cap="none" strike="noStrike">
                <a:solidFill>
                  <a:srgbClr val="273239"/>
                </a:solidFill>
                <a:latin typeface="Nunito"/>
                <a:ea typeface="Nunito"/>
                <a:cs typeface="Nunito"/>
                <a:sym typeface="Nunito"/>
              </a:rPr>
              <a:t>Node Structure: </a:t>
            </a:r>
            <a:r>
              <a:rPr b="0" i="0" lang="en" sz="1400" u="none" cap="none" strike="noStrike">
                <a:solidFill>
                  <a:srgbClr val="273239"/>
                </a:solidFill>
                <a:latin typeface="Nunito"/>
                <a:ea typeface="Nunito"/>
                <a:cs typeface="Nunito"/>
                <a:sym typeface="Nunito"/>
              </a:rPr>
              <a:t>A node in a linked list typically consists of two components:</a:t>
            </a:r>
            <a:br>
              <a:rPr b="0" i="0" lang="en" sz="1400" u="none" cap="none" strike="noStrike">
                <a:solidFill>
                  <a:srgbClr val="000000"/>
                </a:solidFill>
                <a:latin typeface="Arial"/>
                <a:ea typeface="Arial"/>
                <a:cs typeface="Arial"/>
                <a:sym typeface="Arial"/>
              </a:rPr>
            </a:br>
            <a:r>
              <a:rPr b="1" i="0" lang="en" sz="1400" u="none" cap="none" strike="noStrike">
                <a:solidFill>
                  <a:srgbClr val="273239"/>
                </a:solidFill>
                <a:latin typeface="Nunito"/>
                <a:ea typeface="Nunito"/>
                <a:cs typeface="Nunito"/>
                <a:sym typeface="Nunito"/>
              </a:rPr>
              <a:t>Data: </a:t>
            </a:r>
            <a:r>
              <a:rPr b="0" i="0" lang="en" sz="1400" u="none" cap="none" strike="noStrike">
                <a:solidFill>
                  <a:srgbClr val="273239"/>
                </a:solidFill>
                <a:latin typeface="Nunito"/>
                <a:ea typeface="Nunito"/>
                <a:cs typeface="Nunito"/>
                <a:sym typeface="Nunito"/>
              </a:rPr>
              <a:t>It holds the actual value or data associated with the node.</a:t>
            </a:r>
            <a:br>
              <a:rPr b="0" i="0" lang="en" sz="1400" u="none" cap="none" strike="noStrike">
                <a:solidFill>
                  <a:srgbClr val="000000"/>
                </a:solidFill>
                <a:latin typeface="Arial"/>
                <a:ea typeface="Arial"/>
                <a:cs typeface="Arial"/>
                <a:sym typeface="Arial"/>
              </a:rPr>
            </a:br>
            <a:r>
              <a:rPr b="1" i="0" lang="en" sz="1400" u="none" cap="none" strike="noStrike">
                <a:solidFill>
                  <a:srgbClr val="273239"/>
                </a:solidFill>
                <a:latin typeface="Nunito"/>
                <a:ea typeface="Nunito"/>
                <a:cs typeface="Nunito"/>
                <a:sym typeface="Nunito"/>
              </a:rPr>
              <a:t>Next Pointer:</a:t>
            </a:r>
            <a:r>
              <a:rPr b="0" i="0" lang="en" sz="1400" u="none" cap="none" strike="noStrike">
                <a:solidFill>
                  <a:srgbClr val="273239"/>
                </a:solidFill>
                <a:latin typeface="Nunito"/>
                <a:ea typeface="Nunito"/>
                <a:cs typeface="Nunito"/>
                <a:sym typeface="Nunito"/>
              </a:rPr>
              <a:t> It stores the memory address (reference) of the next node in the sequence.</a:t>
            </a:r>
            <a:br>
              <a:rPr b="0" i="0" lang="en" sz="1400" u="none" cap="none" strike="noStrike">
                <a:solidFill>
                  <a:srgbClr val="000000"/>
                </a:solidFill>
                <a:latin typeface="Arial"/>
                <a:ea typeface="Arial"/>
                <a:cs typeface="Arial"/>
                <a:sym typeface="Arial"/>
              </a:rPr>
            </a:br>
            <a:r>
              <a:rPr b="1" i="0" lang="en" sz="1400" u="none" cap="none" strike="noStrike">
                <a:solidFill>
                  <a:srgbClr val="273239"/>
                </a:solidFill>
                <a:latin typeface="Nunito"/>
                <a:ea typeface="Nunito"/>
                <a:cs typeface="Nunito"/>
                <a:sym typeface="Nunito"/>
              </a:rPr>
              <a:t>Head and Tail: </a:t>
            </a:r>
            <a:r>
              <a:rPr b="0" i="0" lang="en" sz="1400" u="none" cap="none" strike="noStrike">
                <a:solidFill>
                  <a:srgbClr val="273239"/>
                </a:solidFill>
                <a:latin typeface="Nunito"/>
                <a:ea typeface="Nunito"/>
                <a:cs typeface="Nunito"/>
                <a:sym typeface="Nunito"/>
              </a:rPr>
              <a:t>The linked list is accessed through the head node, which points to the first node in the list. The last node in the list points to NULL or nullptr, indicating the end of the list. This node is known as the tail node.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Circular Doubly Linked List" id="293" name="Google Shape;293;p49"/>
          <p:cNvPicPr preferRelativeResize="0"/>
          <p:nvPr/>
        </p:nvPicPr>
        <p:blipFill rotWithShape="1">
          <a:blip r:embed="rId3">
            <a:alphaModFix/>
          </a:blip>
          <a:srcRect b="0" l="0" r="0" t="0"/>
          <a:stretch/>
        </p:blipFill>
        <p:spPr>
          <a:xfrm>
            <a:off x="1361637" y="712486"/>
            <a:ext cx="5079206" cy="373618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623400" y="58320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1400">
                <a:solidFill>
                  <a:schemeClr val="dk1"/>
                </a:solidFill>
                <a:latin typeface="Arial"/>
                <a:ea typeface="Arial"/>
                <a:cs typeface="Arial"/>
                <a:sym typeface="Arial"/>
              </a:rPr>
              <a:t>Applications of linked list:</a:t>
            </a:r>
            <a:endParaRPr/>
          </a:p>
        </p:txBody>
      </p:sp>
      <p:sp>
        <p:nvSpPr>
          <p:cNvPr id="299" name="Google Shape;299;p50"/>
          <p:cNvSpPr txBox="1"/>
          <p:nvPr/>
        </p:nvSpPr>
        <p:spPr>
          <a:xfrm>
            <a:off x="788950" y="1636775"/>
            <a:ext cx="7625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Implementation of stacks and queues</a:t>
            </a:r>
            <a:endParaRPr/>
          </a:p>
          <a:p>
            <a:pPr indent="-317500" lvl="0" marL="457200" rtl="0" algn="l">
              <a:spcBef>
                <a:spcPts val="0"/>
              </a:spcBef>
              <a:spcAft>
                <a:spcPts val="0"/>
              </a:spcAft>
              <a:buSzPts val="1400"/>
              <a:buChar char="●"/>
            </a:pPr>
            <a:r>
              <a:rPr lang="en"/>
              <a:t>Implementation of graphs: Adjacency list representation of graphs is the most popular which uses a linked list to store adjacent vertices.</a:t>
            </a:r>
            <a:endParaRPr/>
          </a:p>
          <a:p>
            <a:pPr indent="-317500" lvl="0" marL="457200" rtl="0" algn="l">
              <a:spcBef>
                <a:spcPts val="0"/>
              </a:spcBef>
              <a:spcAft>
                <a:spcPts val="0"/>
              </a:spcAft>
              <a:buSzPts val="1400"/>
              <a:buChar char="●"/>
            </a:pPr>
            <a:r>
              <a:rPr lang="en"/>
              <a:t>Dynamic memory allocation: We use a linked list of free blocks.</a:t>
            </a:r>
            <a:endParaRPr/>
          </a:p>
          <a:p>
            <a:pPr indent="-317500" lvl="0" marL="457200" rtl="0" algn="l">
              <a:spcBef>
                <a:spcPts val="0"/>
              </a:spcBef>
              <a:spcAft>
                <a:spcPts val="0"/>
              </a:spcAft>
              <a:buSzPts val="1400"/>
              <a:buChar char="●"/>
            </a:pPr>
            <a:r>
              <a:rPr lang="en"/>
              <a:t>Manipulation of polynomials by storing constants in the node of the linked list</a:t>
            </a:r>
            <a:endParaRPr/>
          </a:p>
          <a:p>
            <a:pPr indent="-317500" lvl="0" marL="457200" rtl="0" algn="l">
              <a:spcBef>
                <a:spcPts val="0"/>
              </a:spcBef>
              <a:spcAft>
                <a:spcPts val="0"/>
              </a:spcAft>
              <a:buSzPts val="1400"/>
              <a:buChar char="●"/>
            </a:pPr>
            <a:r>
              <a:rPr lang="en"/>
              <a:t>Representing sparse matrices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990900"/>
            <a:ext cx="8520600" cy="353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Advantages of Singly Linked List</a:t>
            </a:r>
            <a:endParaRPr sz="1500"/>
          </a:p>
          <a:p>
            <a:pPr indent="-323850" lvl="0" marL="457200" rtl="0" algn="l">
              <a:spcBef>
                <a:spcPts val="0"/>
              </a:spcBef>
              <a:spcAft>
                <a:spcPts val="0"/>
              </a:spcAft>
              <a:buSzPts val="1500"/>
              <a:buAutoNum type="arabicPeriod"/>
            </a:pPr>
            <a:r>
              <a:rPr lang="en" sz="1500"/>
              <a:t>it is very easier for the accessibility of a node in the forward direction.</a:t>
            </a:r>
            <a:endParaRPr sz="1500"/>
          </a:p>
          <a:p>
            <a:pPr indent="-323850" lvl="0" marL="457200" rtl="0" algn="l">
              <a:spcBef>
                <a:spcPts val="0"/>
              </a:spcBef>
              <a:spcAft>
                <a:spcPts val="0"/>
              </a:spcAft>
              <a:buSzPts val="1500"/>
              <a:buAutoNum type="arabicPeriod"/>
            </a:pPr>
            <a:r>
              <a:rPr lang="en" sz="1500"/>
              <a:t>the insertion and deletion of a node are very easy.</a:t>
            </a:r>
            <a:endParaRPr sz="1500"/>
          </a:p>
          <a:p>
            <a:pPr indent="-323850" lvl="0" marL="457200" rtl="0" algn="l">
              <a:spcBef>
                <a:spcPts val="0"/>
              </a:spcBef>
              <a:spcAft>
                <a:spcPts val="0"/>
              </a:spcAft>
              <a:buSzPts val="1500"/>
              <a:buAutoNum type="arabicPeriod"/>
            </a:pPr>
            <a:r>
              <a:rPr lang="en" sz="1500"/>
              <a:t>the Requirement with less memory when compared to doubly, circular or doubly circular linked list.</a:t>
            </a:r>
            <a:endParaRPr sz="1500"/>
          </a:p>
          <a:p>
            <a:pPr indent="-323850" lvl="0" marL="457200" rtl="0" algn="l">
              <a:spcBef>
                <a:spcPts val="0"/>
              </a:spcBef>
              <a:spcAft>
                <a:spcPts val="0"/>
              </a:spcAft>
              <a:buSzPts val="1500"/>
              <a:buAutoNum type="arabicPeriod"/>
            </a:pPr>
            <a:r>
              <a:rPr lang="en" sz="1500"/>
              <a:t>the Singly linked list is the very easy data structure to implement.</a:t>
            </a:r>
            <a:endParaRPr sz="1500"/>
          </a:p>
          <a:p>
            <a:pPr indent="-323850" lvl="0" marL="457200" rtl="0" algn="l">
              <a:spcBef>
                <a:spcPts val="0"/>
              </a:spcBef>
              <a:spcAft>
                <a:spcPts val="0"/>
              </a:spcAft>
              <a:buSzPts val="1500"/>
              <a:buAutoNum type="arabicPeriod"/>
            </a:pPr>
            <a:r>
              <a:rPr lang="en" sz="1500"/>
              <a:t>During the execution, we can allocate or deallocate memory easily.</a:t>
            </a:r>
            <a:endParaRPr sz="1500"/>
          </a:p>
          <a:p>
            <a:pPr indent="-323850" lvl="0" marL="457200" rtl="0" algn="l">
              <a:spcBef>
                <a:spcPts val="0"/>
              </a:spcBef>
              <a:spcAft>
                <a:spcPts val="0"/>
              </a:spcAft>
              <a:buSzPts val="1500"/>
              <a:buAutoNum type="arabicPeriod"/>
            </a:pPr>
            <a:r>
              <a:rPr lang="en" sz="1500"/>
              <a:t>Insertion and deletion of elements don’t need the movement of all the elements when compared to an array.</a:t>
            </a:r>
            <a:endParaRPr sz="1500"/>
          </a:p>
          <a:p>
            <a:pPr indent="0" lvl="0" marL="0" rtl="0" algn="l">
              <a:spcBef>
                <a:spcPts val="0"/>
              </a:spcBef>
              <a:spcAft>
                <a:spcPts val="0"/>
              </a:spcAft>
              <a:buNone/>
            </a:pPr>
            <a:r>
              <a:rPr lang="en" sz="1500"/>
              <a:t>Disadvantages of Singly Linked List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Accessing the preceding node of a current node is not possible as there is no backward traversal.</a:t>
            </a:r>
            <a:endParaRPr sz="1500"/>
          </a:p>
          <a:p>
            <a:pPr indent="0" lvl="0" marL="0" rtl="0" algn="l">
              <a:spcBef>
                <a:spcPts val="0"/>
              </a:spcBef>
              <a:spcAft>
                <a:spcPts val="0"/>
              </a:spcAft>
              <a:buNone/>
            </a:pPr>
            <a:r>
              <a:rPr lang="en" sz="1500"/>
              <a:t>the Accessing of a node is very time-consuming.</a:t>
            </a:r>
            <a:endParaRPr sz="1500"/>
          </a:p>
          <a:p>
            <a:pPr indent="0" lvl="0" marL="0" rtl="0" algn="l">
              <a:spcBef>
                <a:spcPts val="0"/>
              </a:spcBef>
              <a:spcAft>
                <a:spcPts val="0"/>
              </a:spcAft>
              <a:buNone/>
            </a:pPr>
            <a:r>
              <a:rPr lang="en" sz="1500"/>
              <a:t>Search is time consuming as one way traversal</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2"/>
          <p:cNvSpPr txBox="1"/>
          <p:nvPr>
            <p:ph type="title"/>
          </p:nvPr>
        </p:nvSpPr>
        <p:spPr>
          <a:xfrm>
            <a:off x="311700" y="3220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Advantages and disadvantages of DLL</a:t>
            </a:r>
            <a:endParaRPr/>
          </a:p>
        </p:txBody>
      </p:sp>
      <p:graphicFrame>
        <p:nvGraphicFramePr>
          <p:cNvPr id="310" name="Google Shape;310;p52"/>
          <p:cNvGraphicFramePr/>
          <p:nvPr/>
        </p:nvGraphicFramePr>
        <p:xfrm>
          <a:off x="228600" y="1219200"/>
          <a:ext cx="3000000" cy="3000000"/>
        </p:xfrm>
        <a:graphic>
          <a:graphicData uri="http://schemas.openxmlformats.org/drawingml/2006/table">
            <a:tbl>
              <a:tblPr>
                <a:solidFill>
                  <a:srgbClr val="FFFFFF"/>
                </a:solidFill>
                <a:tableStyleId>{E9713F7E-21E8-4621-9F3D-6DD08FE958E7}</a:tableStyleId>
              </a:tblPr>
              <a:tblGrid>
                <a:gridCol w="3067050"/>
                <a:gridCol w="3067050"/>
              </a:tblGrid>
              <a:tr h="476250">
                <a:tc>
                  <a:txBody>
                    <a:bodyPr/>
                    <a:lstStyle/>
                    <a:p>
                      <a:pPr indent="0" lvl="0" marL="0" rtl="0" algn="l">
                        <a:lnSpc>
                          <a:spcPct val="115000"/>
                        </a:lnSpc>
                        <a:spcBef>
                          <a:spcPts val="0"/>
                        </a:spcBef>
                        <a:spcAft>
                          <a:spcPts val="2100"/>
                        </a:spcAft>
                        <a:buNone/>
                      </a:pPr>
                      <a:r>
                        <a:rPr b="1" lang="en" sz="1350">
                          <a:solidFill>
                            <a:srgbClr val="282828"/>
                          </a:solidFill>
                          <a:highlight>
                            <a:srgbClr val="FFFFFF"/>
                          </a:highlight>
                          <a:latin typeface="Roboto"/>
                          <a:ea typeface="Roboto"/>
                          <a:cs typeface="Roboto"/>
                          <a:sym typeface="Roboto"/>
                        </a:rPr>
                        <a:t>Advantages</a:t>
                      </a:r>
                      <a:endParaRPr b="1" sz="1350">
                        <a:solidFill>
                          <a:srgbClr val="282828"/>
                        </a:solidFill>
                        <a:highlight>
                          <a:srgbClr val="FFFFFF"/>
                        </a:highlight>
                        <a:latin typeface="Roboto"/>
                        <a:ea typeface="Roboto"/>
                        <a:cs typeface="Roboto"/>
                        <a:sym typeface="Roboto"/>
                      </a:endParaRPr>
                    </a:p>
                  </a:txBody>
                  <a:tcPr marT="133350" marB="133350" marR="266700" marL="266700">
                    <a:lnL cap="flat" cmpd="sng">
                      <a:solidFill>
                        <a:srgbClr val="282828"/>
                      </a:solidFill>
                      <a:prstDash val="solid"/>
                      <a:round/>
                      <a:headEnd len="sm" w="sm" type="none"/>
                      <a:tailEnd len="sm" w="sm" type="none"/>
                    </a:lnL>
                    <a:lnR cap="flat" cmpd="sng" w="7625">
                      <a:solidFill>
                        <a:srgbClr val="282828"/>
                      </a:solidFill>
                      <a:prstDash val="solid"/>
                      <a:round/>
                      <a:headEnd len="sm" w="sm" type="none"/>
                      <a:tailEnd len="sm" w="sm" type="none"/>
                    </a:lnR>
                    <a:lnT cap="flat" cmpd="sng">
                      <a:solidFill>
                        <a:srgbClr val="282828"/>
                      </a:solidFill>
                      <a:prstDash val="solid"/>
                      <a:round/>
                      <a:headEnd len="sm" w="sm" type="none"/>
                      <a:tailEnd len="sm" w="sm" type="none"/>
                    </a:lnT>
                    <a:lnB cap="flat" cmpd="sng" w="7625">
                      <a:solidFill>
                        <a:srgbClr val="282828"/>
                      </a:solidFill>
                      <a:prstDash val="solid"/>
                      <a:round/>
                      <a:headEnd len="sm" w="sm" type="none"/>
                      <a:tailEnd len="sm" w="sm" type="none"/>
                    </a:lnB>
                  </a:tcPr>
                </a:tc>
                <a:tc>
                  <a:txBody>
                    <a:bodyPr/>
                    <a:lstStyle/>
                    <a:p>
                      <a:pPr indent="0" lvl="0" marL="0" rtl="0" algn="l">
                        <a:lnSpc>
                          <a:spcPct val="115000"/>
                        </a:lnSpc>
                        <a:spcBef>
                          <a:spcPts val="0"/>
                        </a:spcBef>
                        <a:spcAft>
                          <a:spcPts val="2100"/>
                        </a:spcAft>
                        <a:buNone/>
                      </a:pPr>
                      <a:r>
                        <a:rPr b="1" lang="en" sz="1350">
                          <a:solidFill>
                            <a:srgbClr val="282828"/>
                          </a:solidFill>
                          <a:highlight>
                            <a:srgbClr val="FFFFFF"/>
                          </a:highlight>
                          <a:latin typeface="Roboto"/>
                          <a:ea typeface="Roboto"/>
                          <a:cs typeface="Roboto"/>
                          <a:sym typeface="Roboto"/>
                        </a:rPr>
                        <a:t>Disadvantages</a:t>
                      </a:r>
                      <a:endParaRPr b="1" sz="1350">
                        <a:solidFill>
                          <a:srgbClr val="282828"/>
                        </a:solidFill>
                        <a:highlight>
                          <a:srgbClr val="FFFFFF"/>
                        </a:highlight>
                        <a:latin typeface="Roboto"/>
                        <a:ea typeface="Roboto"/>
                        <a:cs typeface="Roboto"/>
                        <a:sym typeface="Roboto"/>
                      </a:endParaRPr>
                    </a:p>
                  </a:txBody>
                  <a:tcPr marT="133350" marB="133350" marR="266700" marL="266700">
                    <a:lnL cap="flat" cmpd="sng" w="7625">
                      <a:solidFill>
                        <a:srgbClr val="282828"/>
                      </a:solidFill>
                      <a:prstDash val="solid"/>
                      <a:round/>
                      <a:headEnd len="sm" w="sm" type="none"/>
                      <a:tailEnd len="sm" w="sm" type="none"/>
                    </a:lnL>
                    <a:lnR cap="flat" cmpd="sng" w="7625">
                      <a:solidFill>
                        <a:srgbClr val="282828"/>
                      </a:solidFill>
                      <a:prstDash val="solid"/>
                      <a:round/>
                      <a:headEnd len="sm" w="sm" type="none"/>
                      <a:tailEnd len="sm" w="sm" type="none"/>
                    </a:lnR>
                    <a:lnT cap="flat" cmpd="sng">
                      <a:solidFill>
                        <a:srgbClr val="282828"/>
                      </a:solidFill>
                      <a:prstDash val="solid"/>
                      <a:round/>
                      <a:headEnd len="sm" w="sm" type="none"/>
                      <a:tailEnd len="sm" w="sm" type="none"/>
                    </a:lnT>
                    <a:lnB cap="flat" cmpd="sng" w="7625">
                      <a:solidFill>
                        <a:srgbClr val="282828"/>
                      </a:solidFill>
                      <a:prstDash val="solid"/>
                      <a:round/>
                      <a:headEnd len="sm" w="sm" type="none"/>
                      <a:tailEnd len="sm" w="sm" type="none"/>
                    </a:lnB>
                  </a:tcPr>
                </a:tc>
              </a:tr>
              <a:tr h="476250">
                <a:tc>
                  <a:txBody>
                    <a:bodyPr/>
                    <a:lstStyle/>
                    <a:p>
                      <a:pPr indent="0" lvl="0" marL="0" rtl="0" algn="l">
                        <a:lnSpc>
                          <a:spcPct val="115000"/>
                        </a:lnSpc>
                        <a:spcBef>
                          <a:spcPts val="0"/>
                        </a:spcBef>
                        <a:spcAft>
                          <a:spcPts val="2100"/>
                        </a:spcAft>
                        <a:buNone/>
                      </a:pPr>
                      <a:r>
                        <a:rPr lang="en" sz="1350">
                          <a:solidFill>
                            <a:srgbClr val="282828"/>
                          </a:solidFill>
                          <a:highlight>
                            <a:srgbClr val="FFFFFF"/>
                          </a:highlight>
                          <a:latin typeface="Roboto"/>
                          <a:ea typeface="Roboto"/>
                          <a:cs typeface="Roboto"/>
                          <a:sym typeface="Roboto"/>
                        </a:rPr>
                        <a:t>1. It is bi-directional traversal</a:t>
                      </a:r>
                      <a:endParaRPr sz="1350">
                        <a:solidFill>
                          <a:srgbClr val="282828"/>
                        </a:solidFill>
                        <a:highlight>
                          <a:srgbClr val="FFFFFF"/>
                        </a:highlight>
                        <a:latin typeface="Roboto"/>
                        <a:ea typeface="Roboto"/>
                        <a:cs typeface="Roboto"/>
                        <a:sym typeface="Roboto"/>
                      </a:endParaRPr>
                    </a:p>
                  </a:txBody>
                  <a:tcPr marT="133350" marB="133350" marR="266700" marL="266700">
                    <a:lnL cap="flat" cmpd="sng">
                      <a:solidFill>
                        <a:srgbClr val="282828"/>
                      </a:solidFill>
                      <a:prstDash val="solid"/>
                      <a:round/>
                      <a:headEnd len="sm" w="sm" type="none"/>
                      <a:tailEnd len="sm" w="sm" type="none"/>
                    </a:lnL>
                    <a:lnR cap="flat" cmpd="sng" w="7625">
                      <a:solidFill>
                        <a:srgbClr val="282828"/>
                      </a:solidFill>
                      <a:prstDash val="solid"/>
                      <a:round/>
                      <a:headEnd len="sm" w="sm" type="none"/>
                      <a:tailEnd len="sm" w="sm" type="none"/>
                    </a:lnR>
                    <a:lnT cap="flat" cmpd="sng" w="7625">
                      <a:solidFill>
                        <a:srgbClr val="282828"/>
                      </a:solidFill>
                      <a:prstDash val="solid"/>
                      <a:round/>
                      <a:headEnd len="sm" w="sm" type="none"/>
                      <a:tailEnd len="sm" w="sm" type="none"/>
                    </a:lnT>
                    <a:lnB cap="flat" cmpd="sng" w="7625">
                      <a:solidFill>
                        <a:srgbClr val="282828"/>
                      </a:solidFill>
                      <a:prstDash val="solid"/>
                      <a:round/>
                      <a:headEnd len="sm" w="sm" type="none"/>
                      <a:tailEnd len="sm" w="sm" type="none"/>
                    </a:lnB>
                  </a:tcPr>
                </a:tc>
                <a:tc>
                  <a:txBody>
                    <a:bodyPr/>
                    <a:lstStyle/>
                    <a:p>
                      <a:pPr indent="0" lvl="0" marL="0" rtl="0" algn="l">
                        <a:lnSpc>
                          <a:spcPct val="115000"/>
                        </a:lnSpc>
                        <a:spcBef>
                          <a:spcPts val="0"/>
                        </a:spcBef>
                        <a:spcAft>
                          <a:spcPts val="2100"/>
                        </a:spcAft>
                        <a:buNone/>
                      </a:pPr>
                      <a:r>
                        <a:rPr lang="en" sz="1350">
                          <a:solidFill>
                            <a:srgbClr val="282828"/>
                          </a:solidFill>
                          <a:highlight>
                            <a:srgbClr val="FFFFFF"/>
                          </a:highlight>
                          <a:latin typeface="Roboto"/>
                          <a:ea typeface="Roboto"/>
                          <a:cs typeface="Roboto"/>
                          <a:sym typeface="Roboto"/>
                        </a:rPr>
                        <a:t>1. Increased memory usage</a:t>
                      </a:r>
                      <a:endParaRPr sz="1350">
                        <a:solidFill>
                          <a:srgbClr val="282828"/>
                        </a:solidFill>
                        <a:highlight>
                          <a:srgbClr val="FFFFFF"/>
                        </a:highlight>
                        <a:latin typeface="Roboto"/>
                        <a:ea typeface="Roboto"/>
                        <a:cs typeface="Roboto"/>
                        <a:sym typeface="Roboto"/>
                      </a:endParaRPr>
                    </a:p>
                  </a:txBody>
                  <a:tcPr marT="133350" marB="133350" marR="266700" marL="266700">
                    <a:lnL cap="flat" cmpd="sng" w="7625">
                      <a:solidFill>
                        <a:srgbClr val="282828"/>
                      </a:solidFill>
                      <a:prstDash val="solid"/>
                      <a:round/>
                      <a:headEnd len="sm" w="sm" type="none"/>
                      <a:tailEnd len="sm" w="sm" type="none"/>
                    </a:lnL>
                    <a:lnR cap="flat" cmpd="sng" w="7625">
                      <a:solidFill>
                        <a:srgbClr val="282828"/>
                      </a:solidFill>
                      <a:prstDash val="solid"/>
                      <a:round/>
                      <a:headEnd len="sm" w="sm" type="none"/>
                      <a:tailEnd len="sm" w="sm" type="none"/>
                    </a:lnR>
                    <a:lnT cap="flat" cmpd="sng" w="7625">
                      <a:solidFill>
                        <a:srgbClr val="282828"/>
                      </a:solidFill>
                      <a:prstDash val="solid"/>
                      <a:round/>
                      <a:headEnd len="sm" w="sm" type="none"/>
                      <a:tailEnd len="sm" w="sm" type="none"/>
                    </a:lnT>
                    <a:lnB cap="flat" cmpd="sng" w="7625">
                      <a:solidFill>
                        <a:srgbClr val="282828"/>
                      </a:solidFill>
                      <a:prstDash val="solid"/>
                      <a:round/>
                      <a:headEnd len="sm" w="sm" type="none"/>
                      <a:tailEnd len="sm" w="sm" type="none"/>
                    </a:lnB>
                  </a:tcPr>
                </a:tc>
              </a:tr>
              <a:tr h="476250">
                <a:tc>
                  <a:txBody>
                    <a:bodyPr/>
                    <a:lstStyle/>
                    <a:p>
                      <a:pPr indent="0" lvl="0" marL="0" rtl="0" algn="l">
                        <a:lnSpc>
                          <a:spcPct val="115000"/>
                        </a:lnSpc>
                        <a:spcBef>
                          <a:spcPts val="0"/>
                        </a:spcBef>
                        <a:spcAft>
                          <a:spcPts val="2100"/>
                        </a:spcAft>
                        <a:buNone/>
                      </a:pPr>
                      <a:r>
                        <a:rPr lang="en" sz="1350">
                          <a:solidFill>
                            <a:srgbClr val="282828"/>
                          </a:solidFill>
                          <a:highlight>
                            <a:srgbClr val="FFFFFF"/>
                          </a:highlight>
                          <a:latin typeface="Roboto"/>
                          <a:ea typeface="Roboto"/>
                          <a:cs typeface="Roboto"/>
                          <a:sym typeface="Roboto"/>
                        </a:rPr>
                        <a:t>2. It is efficient deletion</a:t>
                      </a:r>
                      <a:endParaRPr sz="1350">
                        <a:solidFill>
                          <a:srgbClr val="282828"/>
                        </a:solidFill>
                        <a:highlight>
                          <a:srgbClr val="FFFFFF"/>
                        </a:highlight>
                        <a:latin typeface="Roboto"/>
                        <a:ea typeface="Roboto"/>
                        <a:cs typeface="Roboto"/>
                        <a:sym typeface="Roboto"/>
                      </a:endParaRPr>
                    </a:p>
                  </a:txBody>
                  <a:tcPr marT="133350" marB="133350" marR="266700" marL="266700">
                    <a:lnL cap="flat" cmpd="sng">
                      <a:solidFill>
                        <a:srgbClr val="282828"/>
                      </a:solidFill>
                      <a:prstDash val="solid"/>
                      <a:round/>
                      <a:headEnd len="sm" w="sm" type="none"/>
                      <a:tailEnd len="sm" w="sm" type="none"/>
                    </a:lnL>
                    <a:lnR cap="flat" cmpd="sng" w="7625">
                      <a:solidFill>
                        <a:srgbClr val="282828"/>
                      </a:solidFill>
                      <a:prstDash val="solid"/>
                      <a:round/>
                      <a:headEnd len="sm" w="sm" type="none"/>
                      <a:tailEnd len="sm" w="sm" type="none"/>
                    </a:lnR>
                    <a:lnT cap="flat" cmpd="sng" w="7625">
                      <a:solidFill>
                        <a:srgbClr val="282828"/>
                      </a:solidFill>
                      <a:prstDash val="solid"/>
                      <a:round/>
                      <a:headEnd len="sm" w="sm" type="none"/>
                      <a:tailEnd len="sm" w="sm" type="none"/>
                    </a:lnT>
                    <a:lnB cap="flat" cmpd="sng" w="7625">
                      <a:solidFill>
                        <a:srgbClr val="282828"/>
                      </a:solidFill>
                      <a:prstDash val="solid"/>
                      <a:round/>
                      <a:headEnd len="sm" w="sm" type="none"/>
                      <a:tailEnd len="sm" w="sm" type="none"/>
                    </a:lnB>
                  </a:tcPr>
                </a:tc>
                <a:tc>
                  <a:txBody>
                    <a:bodyPr/>
                    <a:lstStyle/>
                    <a:p>
                      <a:pPr indent="0" lvl="0" marL="0" rtl="0" algn="l">
                        <a:lnSpc>
                          <a:spcPct val="115000"/>
                        </a:lnSpc>
                        <a:spcBef>
                          <a:spcPts val="0"/>
                        </a:spcBef>
                        <a:spcAft>
                          <a:spcPts val="2100"/>
                        </a:spcAft>
                        <a:buNone/>
                      </a:pPr>
                      <a:r>
                        <a:rPr lang="en" sz="1350">
                          <a:solidFill>
                            <a:srgbClr val="282828"/>
                          </a:solidFill>
                          <a:highlight>
                            <a:srgbClr val="FFFFFF"/>
                          </a:highlight>
                          <a:latin typeface="Roboto"/>
                          <a:ea typeface="Roboto"/>
                          <a:cs typeface="Roboto"/>
                          <a:sym typeface="Roboto"/>
                        </a:rPr>
                        <a:t>2. More complex implementation</a:t>
                      </a:r>
                      <a:endParaRPr sz="1350">
                        <a:solidFill>
                          <a:srgbClr val="282828"/>
                        </a:solidFill>
                        <a:highlight>
                          <a:srgbClr val="FFFFFF"/>
                        </a:highlight>
                        <a:latin typeface="Roboto"/>
                        <a:ea typeface="Roboto"/>
                        <a:cs typeface="Roboto"/>
                        <a:sym typeface="Roboto"/>
                      </a:endParaRPr>
                    </a:p>
                  </a:txBody>
                  <a:tcPr marT="133350" marB="133350" marR="266700" marL="266700">
                    <a:lnL cap="flat" cmpd="sng" w="7625">
                      <a:solidFill>
                        <a:srgbClr val="282828"/>
                      </a:solidFill>
                      <a:prstDash val="solid"/>
                      <a:round/>
                      <a:headEnd len="sm" w="sm" type="none"/>
                      <a:tailEnd len="sm" w="sm" type="none"/>
                    </a:lnL>
                    <a:lnR cap="flat" cmpd="sng" w="7625">
                      <a:solidFill>
                        <a:srgbClr val="282828"/>
                      </a:solidFill>
                      <a:prstDash val="solid"/>
                      <a:round/>
                      <a:headEnd len="sm" w="sm" type="none"/>
                      <a:tailEnd len="sm" w="sm" type="none"/>
                    </a:lnR>
                    <a:lnT cap="flat" cmpd="sng" w="7625">
                      <a:solidFill>
                        <a:srgbClr val="282828"/>
                      </a:solidFill>
                      <a:prstDash val="solid"/>
                      <a:round/>
                      <a:headEnd len="sm" w="sm" type="none"/>
                      <a:tailEnd len="sm" w="sm" type="none"/>
                    </a:lnT>
                    <a:lnB cap="flat" cmpd="sng" w="7625">
                      <a:solidFill>
                        <a:srgbClr val="282828"/>
                      </a:solidFill>
                      <a:prstDash val="solid"/>
                      <a:round/>
                      <a:headEnd len="sm" w="sm" type="none"/>
                      <a:tailEnd len="sm" w="sm" type="none"/>
                    </a:lnB>
                  </a:tcPr>
                </a:tc>
              </a:tr>
              <a:tr h="666750">
                <a:tc>
                  <a:txBody>
                    <a:bodyPr/>
                    <a:lstStyle/>
                    <a:p>
                      <a:pPr indent="0" lvl="0" marL="0" rtl="0" algn="l">
                        <a:lnSpc>
                          <a:spcPct val="115000"/>
                        </a:lnSpc>
                        <a:spcBef>
                          <a:spcPts val="0"/>
                        </a:spcBef>
                        <a:spcAft>
                          <a:spcPts val="2100"/>
                        </a:spcAft>
                        <a:buNone/>
                      </a:pPr>
                      <a:r>
                        <a:rPr lang="en" sz="1350">
                          <a:solidFill>
                            <a:srgbClr val="282828"/>
                          </a:solidFill>
                          <a:highlight>
                            <a:srgbClr val="FFFFFF"/>
                          </a:highlight>
                          <a:latin typeface="Roboto"/>
                          <a:ea typeface="Roboto"/>
                          <a:cs typeface="Roboto"/>
                          <a:sym typeface="Roboto"/>
                        </a:rPr>
                        <a:t>3. Insertion and deletion at both ends in constant time</a:t>
                      </a:r>
                      <a:endParaRPr sz="1350">
                        <a:solidFill>
                          <a:srgbClr val="282828"/>
                        </a:solidFill>
                        <a:highlight>
                          <a:srgbClr val="FFFFFF"/>
                        </a:highlight>
                        <a:latin typeface="Roboto"/>
                        <a:ea typeface="Roboto"/>
                        <a:cs typeface="Roboto"/>
                        <a:sym typeface="Roboto"/>
                      </a:endParaRPr>
                    </a:p>
                  </a:txBody>
                  <a:tcPr marT="133350" marB="133350" marR="266700" marL="266700">
                    <a:lnL cap="flat" cmpd="sng">
                      <a:solidFill>
                        <a:srgbClr val="282828"/>
                      </a:solidFill>
                      <a:prstDash val="solid"/>
                      <a:round/>
                      <a:headEnd len="sm" w="sm" type="none"/>
                      <a:tailEnd len="sm" w="sm" type="none"/>
                    </a:lnL>
                    <a:lnR cap="flat" cmpd="sng" w="7625">
                      <a:solidFill>
                        <a:srgbClr val="282828"/>
                      </a:solidFill>
                      <a:prstDash val="solid"/>
                      <a:round/>
                      <a:headEnd len="sm" w="sm" type="none"/>
                      <a:tailEnd len="sm" w="sm" type="none"/>
                    </a:lnR>
                    <a:lnT cap="flat" cmpd="sng" w="7625">
                      <a:solidFill>
                        <a:srgbClr val="282828"/>
                      </a:solidFill>
                      <a:prstDash val="solid"/>
                      <a:round/>
                      <a:headEnd len="sm" w="sm" type="none"/>
                      <a:tailEnd len="sm" w="sm" type="none"/>
                    </a:lnT>
                    <a:lnB cap="flat" cmpd="sng" w="7625">
                      <a:solidFill>
                        <a:srgbClr val="282828"/>
                      </a:solidFill>
                      <a:prstDash val="solid"/>
                      <a:round/>
                      <a:headEnd len="sm" w="sm" type="none"/>
                      <a:tailEnd len="sm" w="sm" type="none"/>
                    </a:lnB>
                  </a:tcPr>
                </a:tc>
                <a:tc>
                  <a:txBody>
                    <a:bodyPr/>
                    <a:lstStyle/>
                    <a:p>
                      <a:pPr indent="0" lvl="0" marL="0" rtl="0" algn="l">
                        <a:lnSpc>
                          <a:spcPct val="115000"/>
                        </a:lnSpc>
                        <a:spcBef>
                          <a:spcPts val="0"/>
                        </a:spcBef>
                        <a:spcAft>
                          <a:spcPts val="2100"/>
                        </a:spcAft>
                        <a:buNone/>
                      </a:pPr>
                      <a:r>
                        <a:rPr lang="en" sz="1350">
                          <a:solidFill>
                            <a:srgbClr val="282828"/>
                          </a:solidFill>
                          <a:highlight>
                            <a:srgbClr val="FFFFFF"/>
                          </a:highlight>
                          <a:latin typeface="Roboto"/>
                          <a:ea typeface="Roboto"/>
                          <a:cs typeface="Roboto"/>
                          <a:sym typeface="Roboto"/>
                        </a:rPr>
                        <a:t>3. It is slower traversal</a:t>
                      </a:r>
                      <a:endParaRPr sz="1350">
                        <a:solidFill>
                          <a:srgbClr val="282828"/>
                        </a:solidFill>
                        <a:highlight>
                          <a:srgbClr val="FFFFFF"/>
                        </a:highlight>
                        <a:latin typeface="Roboto"/>
                        <a:ea typeface="Roboto"/>
                        <a:cs typeface="Roboto"/>
                        <a:sym typeface="Roboto"/>
                      </a:endParaRPr>
                    </a:p>
                  </a:txBody>
                  <a:tcPr marT="133350" marB="133350" marR="266700" marL="266700">
                    <a:lnL cap="flat" cmpd="sng" w="7625">
                      <a:solidFill>
                        <a:srgbClr val="282828"/>
                      </a:solidFill>
                      <a:prstDash val="solid"/>
                      <a:round/>
                      <a:headEnd len="sm" w="sm" type="none"/>
                      <a:tailEnd len="sm" w="sm" type="none"/>
                    </a:lnL>
                    <a:lnR cap="flat" cmpd="sng" w="7625">
                      <a:solidFill>
                        <a:srgbClr val="282828"/>
                      </a:solidFill>
                      <a:prstDash val="solid"/>
                      <a:round/>
                      <a:headEnd len="sm" w="sm" type="none"/>
                      <a:tailEnd len="sm" w="sm" type="none"/>
                    </a:lnR>
                    <a:lnT cap="flat" cmpd="sng" w="7625">
                      <a:solidFill>
                        <a:srgbClr val="282828"/>
                      </a:solidFill>
                      <a:prstDash val="solid"/>
                      <a:round/>
                      <a:headEnd len="sm" w="sm" type="none"/>
                      <a:tailEnd len="sm" w="sm" type="none"/>
                    </a:lnT>
                    <a:lnB cap="flat" cmpd="sng" w="7625">
                      <a:solidFill>
                        <a:srgbClr val="282828"/>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311700" y="47445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2200">
                <a:solidFill>
                  <a:schemeClr val="dk1"/>
                </a:solidFill>
              </a:rPr>
              <a:t>Applications of Doubly Linked List:</a:t>
            </a:r>
            <a:endParaRPr/>
          </a:p>
        </p:txBody>
      </p:sp>
      <p:sp>
        <p:nvSpPr>
          <p:cNvPr id="316" name="Google Shape;316;p53"/>
          <p:cNvSpPr txBox="1"/>
          <p:nvPr/>
        </p:nvSpPr>
        <p:spPr>
          <a:xfrm>
            <a:off x="791000" y="1725425"/>
            <a:ext cx="7981800" cy="24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chivo Narrow"/>
                <a:ea typeface="Archivo Narrow"/>
                <a:cs typeface="Archivo Narrow"/>
                <a:sym typeface="Archivo Narrow"/>
              </a:rPr>
              <a:t>used in navigation systems where both forward and backward traversal is required.</a:t>
            </a:r>
            <a:endParaRPr sz="2200">
              <a:latin typeface="Archivo Narrow"/>
              <a:ea typeface="Archivo Narrow"/>
              <a:cs typeface="Archivo Narrow"/>
              <a:sym typeface="Archivo Narrow"/>
            </a:endParaRPr>
          </a:p>
          <a:p>
            <a:pPr indent="0" lvl="0" marL="0" rtl="0" algn="l">
              <a:spcBef>
                <a:spcPts val="0"/>
              </a:spcBef>
              <a:spcAft>
                <a:spcPts val="0"/>
              </a:spcAft>
              <a:buNone/>
            </a:pPr>
            <a:r>
              <a:rPr lang="en" sz="2200">
                <a:latin typeface="Archivo Narrow"/>
                <a:ea typeface="Archivo Narrow"/>
                <a:cs typeface="Archivo Narrow"/>
                <a:sym typeface="Archivo Narrow"/>
              </a:rPr>
              <a:t>It can be used to implement different tree data structures.</a:t>
            </a:r>
            <a:endParaRPr sz="2200">
              <a:latin typeface="Archivo Narrow"/>
              <a:ea typeface="Archivo Narrow"/>
              <a:cs typeface="Archivo Narrow"/>
              <a:sym typeface="Archivo Narrow"/>
            </a:endParaRPr>
          </a:p>
          <a:p>
            <a:pPr indent="0" lvl="0" marL="0" rtl="0" algn="l">
              <a:spcBef>
                <a:spcPts val="0"/>
              </a:spcBef>
              <a:spcAft>
                <a:spcPts val="0"/>
              </a:spcAft>
              <a:buNone/>
            </a:pPr>
            <a:r>
              <a:t/>
            </a:r>
            <a:endParaRPr sz="2200">
              <a:latin typeface="Archivo Narrow"/>
              <a:ea typeface="Archivo Narrow"/>
              <a:cs typeface="Archivo Narrow"/>
              <a:sym typeface="Archivo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4"/>
          <p:cNvSpPr txBox="1"/>
          <p:nvPr>
            <p:ph type="title"/>
          </p:nvPr>
        </p:nvSpPr>
        <p:spPr>
          <a:xfrm>
            <a:off x="76050" y="22460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200">
                <a:solidFill>
                  <a:schemeClr val="dk1"/>
                </a:solidFill>
              </a:rPr>
              <a:t>Advantages of Circular Linked Lists:</a:t>
            </a:r>
            <a:endParaRPr/>
          </a:p>
        </p:txBody>
      </p:sp>
      <p:sp>
        <p:nvSpPr>
          <p:cNvPr id="322" name="Google Shape;322;p54"/>
          <p:cNvSpPr txBox="1"/>
          <p:nvPr/>
        </p:nvSpPr>
        <p:spPr>
          <a:xfrm>
            <a:off x="534850" y="875000"/>
            <a:ext cx="8483700" cy="3647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chivo Narrow"/>
              <a:buChar char="●"/>
            </a:pPr>
            <a:r>
              <a:rPr lang="en" sz="2200">
                <a:latin typeface="Archivo Narrow"/>
                <a:ea typeface="Archivo Narrow"/>
                <a:cs typeface="Archivo Narrow"/>
                <a:sym typeface="Archivo Narrow"/>
              </a:rPr>
              <a:t>Efficient operations: Since the last node of the list points back to the first node, circular linked lists can be traversed quickly and efficiently. </a:t>
            </a:r>
            <a:endParaRPr sz="2200">
              <a:latin typeface="Archivo Narrow"/>
              <a:ea typeface="Archivo Narrow"/>
              <a:cs typeface="Archivo Narrow"/>
              <a:sym typeface="Archivo Narrow"/>
            </a:endParaRPr>
          </a:p>
          <a:p>
            <a:pPr indent="-368300" lvl="0" marL="457200" rtl="0" algn="l">
              <a:spcBef>
                <a:spcPts val="0"/>
              </a:spcBef>
              <a:spcAft>
                <a:spcPts val="0"/>
              </a:spcAft>
              <a:buSzPts val="2200"/>
              <a:buFont typeface="Archivo Narrow"/>
              <a:buChar char="●"/>
            </a:pPr>
            <a:r>
              <a:rPr lang="en" sz="2200">
                <a:latin typeface="Archivo Narrow"/>
                <a:ea typeface="Archivo Narrow"/>
                <a:cs typeface="Archivo Narrow"/>
                <a:sym typeface="Archivo Narrow"/>
              </a:rPr>
              <a:t>Dynamic size: </a:t>
            </a:r>
            <a:endParaRPr sz="2200">
              <a:latin typeface="Archivo Narrow"/>
              <a:ea typeface="Archivo Narrow"/>
              <a:cs typeface="Archivo Narrow"/>
              <a:sym typeface="Archivo Narrow"/>
            </a:endParaRPr>
          </a:p>
          <a:p>
            <a:pPr indent="-368300" lvl="0" marL="457200" rtl="0" algn="l">
              <a:spcBef>
                <a:spcPts val="0"/>
              </a:spcBef>
              <a:spcAft>
                <a:spcPts val="0"/>
              </a:spcAft>
              <a:buSzPts val="2200"/>
              <a:buFont typeface="Archivo Narrow"/>
              <a:buChar char="●"/>
            </a:pPr>
            <a:r>
              <a:rPr lang="en" sz="2200">
                <a:latin typeface="Archivo Narrow"/>
                <a:ea typeface="Archivo Narrow"/>
                <a:cs typeface="Archivo Narrow"/>
                <a:sym typeface="Archivo Narrow"/>
              </a:rPr>
              <a:t>Ease of implementation:</a:t>
            </a:r>
            <a:endParaRPr sz="2200">
              <a:latin typeface="Archivo Narrow"/>
              <a:ea typeface="Archivo Narrow"/>
              <a:cs typeface="Archivo Narrow"/>
              <a:sym typeface="Archivo Narrow"/>
            </a:endParaRPr>
          </a:p>
          <a:p>
            <a:pPr indent="0" lvl="0" marL="457200" rtl="0" algn="l">
              <a:spcBef>
                <a:spcPts val="0"/>
              </a:spcBef>
              <a:spcAft>
                <a:spcPts val="0"/>
              </a:spcAft>
              <a:buNone/>
            </a:pPr>
            <a:r>
              <a:t/>
            </a:r>
            <a:endParaRPr sz="2200">
              <a:latin typeface="Archivo Narrow"/>
              <a:ea typeface="Archivo Narrow"/>
              <a:cs typeface="Archivo Narrow"/>
              <a:sym typeface="Archivo Narro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5"/>
          <p:cNvSpPr txBox="1"/>
          <p:nvPr>
            <p:ph type="title"/>
          </p:nvPr>
        </p:nvSpPr>
        <p:spPr>
          <a:xfrm>
            <a:off x="414150" y="4295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Disadvantages of CLL</a:t>
            </a:r>
            <a:endParaRPr/>
          </a:p>
        </p:txBody>
      </p:sp>
      <p:sp>
        <p:nvSpPr>
          <p:cNvPr id="328" name="Google Shape;328;p55"/>
          <p:cNvSpPr txBox="1"/>
          <p:nvPr/>
        </p:nvSpPr>
        <p:spPr>
          <a:xfrm>
            <a:off x="493850" y="1151650"/>
            <a:ext cx="8104500" cy="3381300"/>
          </a:xfrm>
          <a:prstGeom prst="rect">
            <a:avLst/>
          </a:prstGeom>
          <a:noFill/>
          <a:ln>
            <a:noFill/>
          </a:ln>
        </p:spPr>
        <p:txBody>
          <a:bodyPr anchorCtr="0" anchor="t" bIns="91425" lIns="91425" spcFirstLastPara="1" rIns="91425" wrap="square" tIns="91425">
            <a:noAutofit/>
          </a:bodyPr>
          <a:lstStyle/>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Complexity</a:t>
            </a:r>
            <a:r>
              <a:rPr lang="en" sz="1300">
                <a:solidFill>
                  <a:srgbClr val="273239"/>
                </a:solidFill>
                <a:highlight>
                  <a:srgbClr val="FFFFFF"/>
                </a:highlight>
                <a:latin typeface="Nunito"/>
                <a:ea typeface="Nunito"/>
                <a:cs typeface="Nunito"/>
                <a:sym typeface="Nunito"/>
              </a:rPr>
              <a:t>: complex  insertion and deletion operations.</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Memory</a:t>
            </a:r>
            <a:r>
              <a:rPr lang="en" sz="1300">
                <a:solidFill>
                  <a:srgbClr val="273239"/>
                </a:solidFill>
                <a:highlight>
                  <a:srgbClr val="FFFFFF"/>
                </a:highlight>
                <a:latin typeface="Nunito"/>
                <a:ea typeface="Nunito"/>
                <a:cs typeface="Nunito"/>
                <a:sym typeface="Nunito"/>
              </a:rPr>
              <a:t> </a:t>
            </a:r>
            <a:r>
              <a:rPr b="1" lang="en" sz="1300">
                <a:solidFill>
                  <a:srgbClr val="273239"/>
                </a:solidFill>
                <a:highlight>
                  <a:srgbClr val="FFFFFF"/>
                </a:highlight>
                <a:latin typeface="Nunito"/>
                <a:ea typeface="Nunito"/>
                <a:cs typeface="Nunito"/>
                <a:sym typeface="Nunito"/>
              </a:rPr>
              <a:t>leaks</a:t>
            </a:r>
            <a:r>
              <a:rPr lang="en" sz="1300">
                <a:solidFill>
                  <a:srgbClr val="273239"/>
                </a:solidFill>
                <a:highlight>
                  <a:srgbClr val="FFFFFF"/>
                </a:highlight>
                <a:latin typeface="Nunito"/>
                <a:ea typeface="Nunito"/>
                <a:cs typeface="Nunito"/>
                <a:sym typeface="Nunito"/>
              </a:rPr>
              <a:t>: If the pointers in a circular linked list are not managed properly, memory leaks can occur. This happens when a node is removed from the list but its memory is not freed, leading to a buildup of unused memory over time.</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Traversal can be more difficult:</a:t>
            </a:r>
            <a:r>
              <a:rPr lang="en" sz="1300">
                <a:solidFill>
                  <a:srgbClr val="273239"/>
                </a:solidFill>
                <a:highlight>
                  <a:srgbClr val="FFFFFF"/>
                </a:highlight>
                <a:latin typeface="Nunito"/>
                <a:ea typeface="Nunito"/>
                <a:cs typeface="Nunito"/>
                <a:sym typeface="Nunito"/>
              </a:rPr>
              <a:t> </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Lack</a:t>
            </a:r>
            <a:r>
              <a:rPr lang="en" sz="1300">
                <a:solidFill>
                  <a:srgbClr val="273239"/>
                </a:solidFill>
                <a:highlight>
                  <a:srgbClr val="FFFFFF"/>
                </a:highlight>
                <a:latin typeface="Nunito"/>
                <a:ea typeface="Nunito"/>
                <a:cs typeface="Nunito"/>
                <a:sym typeface="Nunito"/>
              </a:rPr>
              <a:t> </a:t>
            </a:r>
            <a:r>
              <a:rPr b="1" lang="en" sz="1300">
                <a:solidFill>
                  <a:srgbClr val="273239"/>
                </a:solidFill>
                <a:highlight>
                  <a:srgbClr val="FFFFFF"/>
                </a:highlight>
                <a:latin typeface="Nunito"/>
                <a:ea typeface="Nunito"/>
                <a:cs typeface="Nunito"/>
                <a:sym typeface="Nunito"/>
              </a:rPr>
              <a:t>of a natural end:</a:t>
            </a:r>
            <a:r>
              <a:rPr lang="en" sz="1300">
                <a:solidFill>
                  <a:srgbClr val="273239"/>
                </a:solidFill>
                <a:highlight>
                  <a:srgbClr val="FFFFFF"/>
                </a:highlight>
                <a:latin typeface="Nunito"/>
                <a:ea typeface="Nunito"/>
                <a:cs typeface="Nunito"/>
                <a:sym typeface="Nunito"/>
              </a:rPr>
              <a:t> </a:t>
            </a:r>
            <a:endParaRPr sz="2200">
              <a:latin typeface="Archivo Narrow"/>
              <a:ea typeface="Archivo Narrow"/>
              <a:cs typeface="Archivo Narrow"/>
              <a:sym typeface="Archivo Narro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ph type="title"/>
          </p:nvPr>
        </p:nvSpPr>
        <p:spPr>
          <a:xfrm>
            <a:off x="311700" y="68567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Applications of CLL</a:t>
            </a:r>
            <a:endParaRPr/>
          </a:p>
        </p:txBody>
      </p:sp>
      <p:sp>
        <p:nvSpPr>
          <p:cNvPr id="334" name="Google Shape;334;p56"/>
          <p:cNvSpPr txBox="1"/>
          <p:nvPr/>
        </p:nvSpPr>
        <p:spPr>
          <a:xfrm>
            <a:off x="729525" y="2002075"/>
            <a:ext cx="6823800" cy="1506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Archivo Narrow"/>
              <a:buChar char="●"/>
            </a:pPr>
            <a:r>
              <a:rPr lang="en" sz="2200">
                <a:solidFill>
                  <a:schemeClr val="dk1"/>
                </a:solidFill>
                <a:latin typeface="Archivo Narrow"/>
                <a:ea typeface="Archivo Narrow"/>
                <a:cs typeface="Archivo Narrow"/>
                <a:sym typeface="Archivo Narrow"/>
              </a:rPr>
              <a:t>used to represent a ring or circular buffer, where new elements can be added and old elements can be removed without having to shift the entire list.</a:t>
            </a:r>
            <a:endParaRPr sz="2200">
              <a:solidFill>
                <a:schemeClr val="dk1"/>
              </a:solidFill>
              <a:latin typeface="Archivo Narrow"/>
              <a:ea typeface="Archivo Narrow"/>
              <a:cs typeface="Archivo Narrow"/>
              <a:sym typeface="Archivo Narrow"/>
            </a:endParaRPr>
          </a:p>
          <a:p>
            <a:pPr indent="0" lvl="0" marL="0" rtl="0" algn="l">
              <a:spcBef>
                <a:spcPts val="0"/>
              </a:spcBef>
              <a:spcAft>
                <a:spcPts val="0"/>
              </a:spcAft>
              <a:buNone/>
            </a:pPr>
            <a:r>
              <a:t/>
            </a:r>
            <a:endParaRPr sz="2200">
              <a:latin typeface="Archivo Narrow"/>
              <a:ea typeface="Archivo Narrow"/>
              <a:cs typeface="Archivo Narrow"/>
              <a:sym typeface="Archivo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44704" y="567275"/>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Advantages of Linked List</a:t>
            </a:r>
            <a:endParaRPr/>
          </a:p>
        </p:txBody>
      </p:sp>
      <p:sp>
        <p:nvSpPr>
          <p:cNvPr id="134" name="Google Shape;134;p23"/>
          <p:cNvSpPr/>
          <p:nvPr/>
        </p:nvSpPr>
        <p:spPr>
          <a:xfrm>
            <a:off x="299258" y="1427697"/>
            <a:ext cx="8666046" cy="2654573"/>
          </a:xfrm>
          <a:prstGeom prst="rect">
            <a:avLst/>
          </a:prstGeom>
          <a:noFill/>
          <a:ln>
            <a:noFill/>
          </a:ln>
        </p:spPr>
        <p:txBody>
          <a:bodyPr anchorCtr="0" anchor="t" bIns="45700" lIns="91425" spcFirstLastPara="1" rIns="91425" wrap="square" tIns="45700">
            <a:noAutofit/>
          </a:bodyPr>
          <a:lstStyle/>
          <a:p>
            <a:pPr indent="-342900" lvl="0" marL="342900" marR="0" rtl="0" algn="l">
              <a:lnSpc>
                <a:spcPct val="200000"/>
              </a:lnSpc>
              <a:spcBef>
                <a:spcPts val="0"/>
              </a:spcBef>
              <a:spcAft>
                <a:spcPts val="0"/>
              </a:spcAft>
              <a:buClr>
                <a:srgbClr val="273239"/>
              </a:buClr>
              <a:buSzPts val="1400"/>
              <a:buFont typeface="Noto Sans Symbols"/>
              <a:buChar char="⮚"/>
            </a:pPr>
            <a:r>
              <a:rPr b="1" i="0" lang="en" sz="1400" u="none" cap="none" strike="noStrike">
                <a:solidFill>
                  <a:srgbClr val="273239"/>
                </a:solidFill>
                <a:latin typeface="Nunito"/>
                <a:ea typeface="Nunito"/>
                <a:cs typeface="Nunito"/>
                <a:sym typeface="Nunito"/>
              </a:rPr>
              <a:t>Dynamic Data structure: </a:t>
            </a:r>
            <a:r>
              <a:rPr b="0" i="0" lang="en" sz="1400" u="none" cap="none" strike="noStrike">
                <a:solidFill>
                  <a:srgbClr val="273239"/>
                </a:solidFill>
                <a:latin typeface="Nunito"/>
                <a:ea typeface="Nunito"/>
                <a:cs typeface="Nunito"/>
                <a:sym typeface="Nunito"/>
              </a:rPr>
              <a:t>The size of memory can be allocated or de-allocated at run time based on the operation insertion or deletion.</a:t>
            </a:r>
            <a:endParaRPr/>
          </a:p>
          <a:p>
            <a:pPr indent="-342900" lvl="0" marL="342900" marR="0" rtl="0" algn="l">
              <a:lnSpc>
                <a:spcPct val="200000"/>
              </a:lnSpc>
              <a:spcBef>
                <a:spcPts val="0"/>
              </a:spcBef>
              <a:spcAft>
                <a:spcPts val="0"/>
              </a:spcAft>
              <a:buClr>
                <a:srgbClr val="273239"/>
              </a:buClr>
              <a:buSzPts val="1400"/>
              <a:buFont typeface="Noto Sans Symbols"/>
              <a:buChar char="⮚"/>
            </a:pPr>
            <a:r>
              <a:rPr b="1" i="0" lang="en" sz="1400" u="none" cap="none" strike="noStrike">
                <a:solidFill>
                  <a:srgbClr val="273239"/>
                </a:solidFill>
                <a:latin typeface="Nunito"/>
                <a:ea typeface="Nunito"/>
                <a:cs typeface="Nunito"/>
                <a:sym typeface="Nunito"/>
              </a:rPr>
              <a:t>Ease of Insertion/Deletion: </a:t>
            </a:r>
            <a:r>
              <a:rPr b="0" i="0" lang="en" sz="1400" u="none" cap="none" strike="noStrike">
                <a:solidFill>
                  <a:srgbClr val="273239"/>
                </a:solidFill>
                <a:latin typeface="Nunito"/>
                <a:ea typeface="Nunito"/>
                <a:cs typeface="Nunito"/>
                <a:sym typeface="Nunito"/>
              </a:rPr>
              <a:t>The insertion and deletion of elements are simpler than arrays since no elements need to be shifted after insertion and deletion, Just the address needed to be updated.</a:t>
            </a:r>
            <a:endParaRPr/>
          </a:p>
          <a:p>
            <a:pPr indent="-342900" lvl="0" marL="342900" marR="0" rtl="0" algn="l">
              <a:lnSpc>
                <a:spcPct val="200000"/>
              </a:lnSpc>
              <a:spcBef>
                <a:spcPts val="0"/>
              </a:spcBef>
              <a:spcAft>
                <a:spcPts val="0"/>
              </a:spcAft>
              <a:buClr>
                <a:srgbClr val="273239"/>
              </a:buClr>
              <a:buSzPts val="1400"/>
              <a:buFont typeface="Noto Sans Symbols"/>
              <a:buChar char="⮚"/>
            </a:pPr>
            <a:r>
              <a:rPr b="1" i="0" lang="en" sz="1400" u="none" cap="none" strike="noStrike">
                <a:solidFill>
                  <a:srgbClr val="273239"/>
                </a:solidFill>
                <a:latin typeface="Nunito"/>
                <a:ea typeface="Nunito"/>
                <a:cs typeface="Nunito"/>
                <a:sym typeface="Nunito"/>
              </a:rPr>
              <a:t>Efficient Memory Utilization: </a:t>
            </a:r>
            <a:r>
              <a:rPr b="0" i="0" lang="en" sz="1400" u="none" cap="none" strike="noStrike">
                <a:solidFill>
                  <a:srgbClr val="273239"/>
                </a:solidFill>
                <a:latin typeface="Nunito"/>
                <a:ea typeface="Nunito"/>
                <a:cs typeface="Nunito"/>
                <a:sym typeface="Nunito"/>
              </a:rPr>
              <a:t>As we know Linked List is a dynamic data structure the size increases or decreases as per the requirement so this avoids the wastage of memory. </a:t>
            </a:r>
            <a:endParaRPr/>
          </a:p>
          <a:p>
            <a:pPr indent="-342900" lvl="0" marL="342900" marR="0" rtl="0" algn="l">
              <a:lnSpc>
                <a:spcPct val="200000"/>
              </a:lnSpc>
              <a:spcBef>
                <a:spcPts val="0"/>
              </a:spcBef>
              <a:spcAft>
                <a:spcPts val="0"/>
              </a:spcAft>
              <a:buClr>
                <a:srgbClr val="273239"/>
              </a:buClr>
              <a:buSzPts val="1400"/>
              <a:buFont typeface="Noto Sans Symbols"/>
              <a:buChar char="⮚"/>
            </a:pPr>
            <a:r>
              <a:rPr b="1" i="0" lang="en" sz="1400" u="none" cap="none" strike="noStrike">
                <a:solidFill>
                  <a:srgbClr val="273239"/>
                </a:solidFill>
                <a:latin typeface="Nunito"/>
                <a:ea typeface="Nunito"/>
                <a:cs typeface="Nunito"/>
                <a:sym typeface="Nunito"/>
              </a:rPr>
              <a:t>Implementation: </a:t>
            </a:r>
            <a:r>
              <a:rPr b="0" i="0" lang="en" sz="1400" u="none" cap="none" strike="noStrike">
                <a:solidFill>
                  <a:srgbClr val="273239"/>
                </a:solidFill>
                <a:latin typeface="Nunito"/>
                <a:ea typeface="Nunito"/>
                <a:cs typeface="Nunito"/>
                <a:sym typeface="Nunito"/>
              </a:rPr>
              <a:t>Various advanced data structures can be implemented using a linked list like a stack, queue, graph, hash maps, etc.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53017" y="448819"/>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Types of Linked List </a:t>
            </a:r>
            <a:endParaRPr/>
          </a:p>
        </p:txBody>
      </p:sp>
      <p:sp>
        <p:nvSpPr>
          <p:cNvPr id="140" name="Google Shape;140;p24"/>
          <p:cNvSpPr/>
          <p:nvPr/>
        </p:nvSpPr>
        <p:spPr>
          <a:xfrm>
            <a:off x="856210" y="1627655"/>
            <a:ext cx="4572000" cy="2008242"/>
          </a:xfrm>
          <a:prstGeom prst="rect">
            <a:avLst/>
          </a:prstGeom>
          <a:noFill/>
          <a:ln>
            <a:noFill/>
          </a:ln>
        </p:spPr>
        <p:txBody>
          <a:bodyPr anchorCtr="0" anchor="t" bIns="45700" lIns="91425" spcFirstLastPara="1" rIns="91425" wrap="square" tIns="45700">
            <a:noAutofit/>
          </a:bodyPr>
          <a:lstStyle/>
          <a:p>
            <a:pPr indent="-285750" lvl="0" marL="285750" marR="0" rtl="0" algn="l">
              <a:lnSpc>
                <a:spcPct val="200000"/>
              </a:lnSpc>
              <a:spcBef>
                <a:spcPts val="0"/>
              </a:spcBef>
              <a:spcAft>
                <a:spcPts val="0"/>
              </a:spcAft>
              <a:buClr>
                <a:srgbClr val="273239"/>
              </a:buClr>
              <a:buSzPts val="2800"/>
              <a:buFont typeface="Noto Sans Symbols"/>
              <a:buChar char="⮚"/>
            </a:pPr>
            <a:r>
              <a:rPr b="0" i="0" lang="en" sz="2800" u="none" cap="none" strike="noStrike">
                <a:solidFill>
                  <a:srgbClr val="273239"/>
                </a:solidFill>
                <a:latin typeface="Nunito"/>
                <a:ea typeface="Nunito"/>
                <a:cs typeface="Nunito"/>
                <a:sym typeface="Nunito"/>
              </a:rPr>
              <a:t>Single-linked list</a:t>
            </a:r>
            <a:endParaRPr/>
          </a:p>
          <a:p>
            <a:pPr indent="-285750" lvl="0" marL="285750" marR="0" rtl="0" algn="l">
              <a:lnSpc>
                <a:spcPct val="200000"/>
              </a:lnSpc>
              <a:spcBef>
                <a:spcPts val="0"/>
              </a:spcBef>
              <a:spcAft>
                <a:spcPts val="0"/>
              </a:spcAft>
              <a:buClr>
                <a:srgbClr val="273239"/>
              </a:buClr>
              <a:buSzPts val="2800"/>
              <a:buFont typeface="Noto Sans Symbols"/>
              <a:buChar char="⮚"/>
            </a:pPr>
            <a:r>
              <a:rPr b="0" i="0" lang="en" sz="2800" u="none" cap="none" strike="noStrike">
                <a:solidFill>
                  <a:srgbClr val="273239"/>
                </a:solidFill>
                <a:latin typeface="Nunito"/>
                <a:ea typeface="Nunito"/>
                <a:cs typeface="Nunito"/>
                <a:sym typeface="Nunito"/>
              </a:rPr>
              <a:t>Double linked list</a:t>
            </a:r>
            <a:endParaRPr/>
          </a:p>
          <a:p>
            <a:pPr indent="-285750" lvl="0" marL="285750" marR="0" rtl="0" algn="l">
              <a:lnSpc>
                <a:spcPct val="200000"/>
              </a:lnSpc>
              <a:spcBef>
                <a:spcPts val="0"/>
              </a:spcBef>
              <a:spcAft>
                <a:spcPts val="0"/>
              </a:spcAft>
              <a:buClr>
                <a:srgbClr val="273239"/>
              </a:buClr>
              <a:buSzPts val="2800"/>
              <a:buFont typeface="Noto Sans Symbols"/>
              <a:buChar char="⮚"/>
            </a:pPr>
            <a:r>
              <a:rPr b="0" i="0" lang="en" sz="2800" u="none" cap="none" strike="noStrike">
                <a:solidFill>
                  <a:srgbClr val="273239"/>
                </a:solidFill>
                <a:latin typeface="Nunito"/>
                <a:ea typeface="Nunito"/>
                <a:cs typeface="Nunito"/>
                <a:sym typeface="Nunito"/>
              </a:rPr>
              <a:t>Circular linked list</a:t>
            </a:r>
            <a:endParaRPr b="0" i="0" sz="2800" u="none" cap="none" strike="noStrike">
              <a:solidFill>
                <a:srgbClr val="273239"/>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61824" y="511165"/>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Single Linked List </a:t>
            </a:r>
            <a:endParaRPr/>
          </a:p>
        </p:txBody>
      </p:sp>
      <p:sp>
        <p:nvSpPr>
          <p:cNvPr id="146" name="Google Shape;146;p25"/>
          <p:cNvSpPr/>
          <p:nvPr/>
        </p:nvSpPr>
        <p:spPr>
          <a:xfrm>
            <a:off x="565265" y="1490495"/>
            <a:ext cx="7722524" cy="3924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3239"/>
              </a:buClr>
              <a:buSzPts val="1400"/>
              <a:buFont typeface="Nunito"/>
              <a:buNone/>
            </a:pPr>
            <a:r>
              <a:rPr b="0" i="0" lang="en" sz="1400" u="none" cap="none" strike="noStrike">
                <a:solidFill>
                  <a:srgbClr val="273239"/>
                </a:solidFill>
                <a:latin typeface="Nunito"/>
                <a:ea typeface="Nunito"/>
                <a:cs typeface="Nunito"/>
                <a:sym typeface="Nunito"/>
              </a:rPr>
              <a:t>In a singly linked list, each node contains a reference to the next node in the sequence. Traversing a singly linked list is done in a forward direction.</a:t>
            </a:r>
            <a:endParaRPr b="0" i="0" sz="1400" u="none" cap="none" strike="noStrike">
              <a:solidFill>
                <a:srgbClr val="000000"/>
              </a:solidFill>
              <a:latin typeface="Arial"/>
              <a:ea typeface="Arial"/>
              <a:cs typeface="Arial"/>
              <a:sym typeface="Arial"/>
            </a:endParaRPr>
          </a:p>
        </p:txBody>
      </p:sp>
      <p:sp>
        <p:nvSpPr>
          <p:cNvPr id="147" name="Google Shape;147;p25"/>
          <p:cNvSpPr/>
          <p:nvPr/>
        </p:nvSpPr>
        <p:spPr>
          <a:xfrm>
            <a:off x="565265" y="3999668"/>
            <a:ext cx="8217159" cy="3924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 singly linked list is a linear data structure in which the elements are not stored in contiguous memory locations and each element is connected only to its next element using a pointer.</a:t>
            </a:r>
            <a:endParaRPr b="0" i="0" sz="1400" u="none" cap="none" strike="noStrike">
              <a:solidFill>
                <a:srgbClr val="000000"/>
              </a:solidFill>
              <a:latin typeface="Arial"/>
              <a:ea typeface="Arial"/>
              <a:cs typeface="Arial"/>
              <a:sym typeface="Arial"/>
            </a:endParaRPr>
          </a:p>
        </p:txBody>
      </p:sp>
      <p:pic>
        <p:nvPicPr>
          <p:cNvPr descr="DS Linked List" id="148" name="Google Shape;148;p25"/>
          <p:cNvPicPr preferRelativeResize="0"/>
          <p:nvPr/>
        </p:nvPicPr>
        <p:blipFill rotWithShape="1">
          <a:blip r:embed="rId3">
            <a:alphaModFix/>
          </a:blip>
          <a:srcRect b="0" l="0" r="0" t="0"/>
          <a:stretch/>
        </p:blipFill>
        <p:spPr>
          <a:xfrm>
            <a:off x="795655" y="2198060"/>
            <a:ext cx="5229225" cy="12715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6"/>
          <p:cNvPicPr preferRelativeResize="0"/>
          <p:nvPr/>
        </p:nvPicPr>
        <p:blipFill rotWithShape="1">
          <a:blip r:embed="rId3">
            <a:alphaModFix/>
          </a:blip>
          <a:srcRect b="0" l="0" r="0" t="0"/>
          <a:stretch/>
        </p:blipFill>
        <p:spPr>
          <a:xfrm>
            <a:off x="137633" y="890219"/>
            <a:ext cx="5100193" cy="3817183"/>
          </a:xfrm>
          <a:prstGeom prst="rect">
            <a:avLst/>
          </a:prstGeom>
          <a:noFill/>
          <a:ln>
            <a:noFill/>
          </a:ln>
        </p:spPr>
      </p:pic>
      <p:sp>
        <p:nvSpPr>
          <p:cNvPr id="154" name="Google Shape;154;p26"/>
          <p:cNvSpPr txBox="1"/>
          <p:nvPr>
            <p:ph type="title"/>
          </p:nvPr>
        </p:nvSpPr>
        <p:spPr>
          <a:xfrm>
            <a:off x="500886" y="264900"/>
            <a:ext cx="8520600" cy="84172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Single linked list at Beginning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57359" y="312196"/>
            <a:ext cx="8520600" cy="284923"/>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a:t>Single linked list at end </a:t>
            </a:r>
            <a:endParaRPr/>
          </a:p>
        </p:txBody>
      </p:sp>
      <p:sp>
        <p:nvSpPr>
          <p:cNvPr id="160" name="Google Shape;160;p27"/>
          <p:cNvSpPr/>
          <p:nvPr/>
        </p:nvSpPr>
        <p:spPr>
          <a:xfrm>
            <a:off x="-54341" y="601921"/>
            <a:ext cx="4572000" cy="3924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node is being added to an empty list</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node is being added to the end of the linked list</a:t>
            </a:r>
            <a:endParaRPr b="0" i="0" sz="1400" u="none" cap="none" strike="noStrike">
              <a:solidFill>
                <a:srgbClr val="000000"/>
              </a:solidFill>
              <a:latin typeface="Arial"/>
              <a:ea typeface="Arial"/>
              <a:cs typeface="Arial"/>
              <a:sym typeface="Arial"/>
            </a:endParaRPr>
          </a:p>
        </p:txBody>
      </p:sp>
      <p:pic>
        <p:nvPicPr>
          <p:cNvPr id="161" name="Google Shape;161;p27"/>
          <p:cNvPicPr preferRelativeResize="0"/>
          <p:nvPr/>
        </p:nvPicPr>
        <p:blipFill rotWithShape="1">
          <a:blip r:embed="rId3">
            <a:alphaModFix/>
          </a:blip>
          <a:srcRect b="0" l="0" r="0" t="0"/>
          <a:stretch/>
        </p:blipFill>
        <p:spPr>
          <a:xfrm>
            <a:off x="3988676" y="994336"/>
            <a:ext cx="3866493" cy="36101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98204" y="222944"/>
            <a:ext cx="8520600" cy="320395"/>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 sz="2400"/>
              <a:t>Insertion in between nodes single linked list</a:t>
            </a:r>
            <a:endParaRPr sz="2400"/>
          </a:p>
        </p:txBody>
      </p:sp>
      <p:pic>
        <p:nvPicPr>
          <p:cNvPr id="167" name="Google Shape;167;p28"/>
          <p:cNvPicPr preferRelativeResize="0"/>
          <p:nvPr/>
        </p:nvPicPr>
        <p:blipFill rotWithShape="1">
          <a:blip r:embed="rId3">
            <a:alphaModFix/>
          </a:blip>
          <a:srcRect b="0" l="0" r="0" t="0"/>
          <a:stretch/>
        </p:blipFill>
        <p:spPr>
          <a:xfrm>
            <a:off x="0" y="543338"/>
            <a:ext cx="3785273" cy="4221218"/>
          </a:xfrm>
          <a:prstGeom prst="rect">
            <a:avLst/>
          </a:prstGeom>
          <a:noFill/>
          <a:ln>
            <a:noFill/>
          </a:ln>
        </p:spPr>
      </p:pic>
      <p:pic>
        <p:nvPicPr>
          <p:cNvPr id="168" name="Google Shape;168;p28"/>
          <p:cNvPicPr preferRelativeResize="0"/>
          <p:nvPr/>
        </p:nvPicPr>
        <p:blipFill rotWithShape="1">
          <a:blip r:embed="rId4">
            <a:alphaModFix/>
          </a:blip>
          <a:srcRect b="0" l="0" r="0" t="0"/>
          <a:stretch/>
        </p:blipFill>
        <p:spPr>
          <a:xfrm>
            <a:off x="3322908" y="1291579"/>
            <a:ext cx="3824616" cy="176335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