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82" r:id="rId11"/>
    <p:sldId id="266" r:id="rId12"/>
    <p:sldId id="267" r:id="rId13"/>
    <p:sldId id="281" r:id="rId14"/>
    <p:sldId id="270" r:id="rId15"/>
    <p:sldId id="272" r:id="rId16"/>
    <p:sldId id="276" r:id="rId17"/>
    <p:sldId id="277" r:id="rId18"/>
    <p:sldId id="278" r:id="rId19"/>
    <p:sldId id="279" r:id="rId20"/>
    <p:sldId id="280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7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4580" marR="7620" algn="r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Email Classification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86243" y="4078300"/>
            <a:ext cx="141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Case</a:t>
            </a:r>
            <a:r>
              <a:rPr sz="1800" spc="-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De-Brief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5600" y="4792217"/>
            <a:ext cx="2489581" cy="70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7E7E7E"/>
                </a:solidFill>
                <a:latin typeface="Trebuchet MS"/>
                <a:cs typeface="Trebuchet MS"/>
              </a:rPr>
              <a:t>Hitesh Sharma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7E7E7E"/>
                </a:solidFill>
                <a:latin typeface="Trebuchet MS"/>
                <a:cs typeface="Trebuchet MS"/>
              </a:rPr>
              <a:t>hitesh717sharma@gmail.com</a:t>
            </a:r>
            <a:endParaRPr sz="12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94"/>
              </a:spcBef>
            </a:pPr>
            <a:endParaRPr sz="1200" dirty="0">
              <a:latin typeface="Trebuchet MS"/>
              <a:cs typeface="Trebuchet M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76200"/>
            <a:ext cx="855929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EDA</a:t>
            </a:r>
            <a:r>
              <a:rPr sz="3200" dirty="0" smtClean="0"/>
              <a:t>:</a:t>
            </a:r>
            <a:r>
              <a:rPr lang="en-IN" sz="3200" spc="-50" dirty="0"/>
              <a:t> </a:t>
            </a:r>
            <a:r>
              <a:rPr lang="en-IN" sz="3200" spc="-50" dirty="0" smtClean="0"/>
              <a:t>Word Clouds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" y="914400"/>
            <a:ext cx="5474669" cy="467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0" y="914400"/>
            <a:ext cx="556039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169240"/>
            <a:ext cx="703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EDA: </a:t>
            </a:r>
            <a:r>
              <a:rPr lang="en-IN" sz="3200" i="1" spc="-5" dirty="0" smtClean="0"/>
              <a:t>Trend analysis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08" y="4395618"/>
            <a:ext cx="9397492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dirty="0">
                <a:cs typeface="Trebuchet MS"/>
              </a:rPr>
              <a:t>A normal assumption would be that </a:t>
            </a:r>
            <a:r>
              <a:rPr lang="en-IN" dirty="0" smtClean="0">
                <a:cs typeface="Trebuchet MS"/>
              </a:rPr>
              <a:t>the mails would </a:t>
            </a:r>
            <a:r>
              <a:rPr lang="en-IN" dirty="0">
                <a:cs typeface="Trebuchet MS"/>
              </a:rPr>
              <a:t>a straight line with a few peaks.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dirty="0">
                <a:cs typeface="Trebuchet MS"/>
              </a:rPr>
              <a:t>However repetitive pattern is observed for </a:t>
            </a:r>
            <a:r>
              <a:rPr lang="en-IN" dirty="0" smtClean="0">
                <a:cs typeface="Trebuchet MS"/>
              </a:rPr>
              <a:t>sub categories with </a:t>
            </a:r>
            <a:r>
              <a:rPr lang="en-IN" dirty="0">
                <a:cs typeface="Trebuchet MS"/>
              </a:rPr>
              <a:t>peaks (Jan-march) which indicates </a:t>
            </a:r>
            <a:r>
              <a:rPr lang="en-IN" dirty="0" smtClean="0">
                <a:cs typeface="Trebuchet MS"/>
              </a:rPr>
              <a:t>the high volume of incidents happening during the peak period.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dirty="0" smtClean="0">
                <a:cs typeface="Trebuchet MS"/>
              </a:rPr>
              <a:t>Appropriate trend analysis could help IT teams better relocate resources.</a:t>
            </a:r>
            <a:endParaRPr dirty="0"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51098" r="20629" b="1386"/>
          <a:stretch/>
        </p:blipFill>
        <p:spPr>
          <a:xfrm>
            <a:off x="457200" y="1434704"/>
            <a:ext cx="8330692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8600" y="562448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Intake trend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92" y="1371600"/>
            <a:ext cx="2828789" cy="688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169240"/>
            <a:ext cx="6511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EDA: </a:t>
            </a:r>
            <a:r>
              <a:rPr lang="en-IN" sz="3200" i="1" spc="-5" dirty="0" smtClean="0"/>
              <a:t>Clusters</a:t>
            </a:r>
            <a:r>
              <a:rPr lang="en-IN" sz="3200" i="1" spc="-5" dirty="0" smtClean="0"/>
              <a:t> </a:t>
            </a:r>
            <a:r>
              <a:rPr sz="3200" i="1" spc="-5" dirty="0" smtClean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(Train</a:t>
            </a:r>
            <a:r>
              <a:rPr sz="1600" i="1" spc="3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Data)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98317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Clear clusters are observed between various classes when Body of the emails is pre – processed and converted into feature vectors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PCA can help as a dimensionality reduction method to observe further clear clusters / better classification.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" y="683590"/>
            <a:ext cx="10089930" cy="39698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0345"/>
            <a:ext cx="8584184" cy="57467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Modelling approach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1" y="1219200"/>
            <a:ext cx="694533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38422"/>
            <a:ext cx="5568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/>
              <a:t>D</a:t>
            </a:r>
            <a:r>
              <a:rPr lang="en-US" sz="3600" b="1" spc="-180" dirty="0"/>
              <a:t>ata</a:t>
            </a:r>
            <a:r>
              <a:rPr sz="3600" b="1" spc="-245" dirty="0"/>
              <a:t> </a:t>
            </a:r>
            <a:r>
              <a:rPr sz="3600" b="1" spc="-5" dirty="0"/>
              <a:t>P</a:t>
            </a:r>
            <a:r>
              <a:rPr lang="en-US" sz="3600" b="1" spc="-5" dirty="0"/>
              <a:t>re</a:t>
            </a:r>
            <a:r>
              <a:rPr sz="3600" b="1" spc="-5" dirty="0"/>
              <a:t>-P</a:t>
            </a:r>
            <a:r>
              <a:rPr lang="en-US" sz="3600" b="1" spc="-5" dirty="0"/>
              <a:t>rocessing</a:t>
            </a:r>
            <a:endParaRPr sz="36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54735" y="1131512"/>
            <a:ext cx="8394065" cy="5752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spc="-10" dirty="0">
                <a:solidFill>
                  <a:srgbClr val="404040"/>
                </a:solidFill>
                <a:latin typeface="Trebuchet MS"/>
                <a:cs typeface="Trebuchet MS"/>
              </a:rPr>
              <a:t>Data formatting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  <a:tab pos="355600" algn="l"/>
              </a:tabLst>
            </a:pP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Changing the data format into suitable types such as date time , category , float etc.</a:t>
            </a: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  <a:tab pos="355600" algn="l"/>
              </a:tabLst>
            </a:pP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Dropping date-time columns from which features have already been extracted.</a:t>
            </a: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  <a:tab pos="355600" algn="l"/>
              </a:tabLst>
            </a:pP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Imputing/deleting </a:t>
            </a: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missing values</a:t>
            </a: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  <a:tab pos="355600" algn="l"/>
              </a:tabLst>
            </a:pP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Defining category 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features</a:t>
            </a: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  <a:tab pos="355600" algn="l"/>
              </a:tabLst>
            </a:pP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NLP Pre-processing step for ‘Summary’ column (stop word removal , stemming  , contraction mapping, cleaning corpus)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tabLst>
                <a:tab pos="354965" algn="l"/>
                <a:tab pos="355600" algn="l"/>
              </a:tabLst>
            </a:pPr>
            <a:endParaRPr lang="en-IN" sz="1400" spc="-5" dirty="0">
              <a:solidFill>
                <a:srgbClr val="404040"/>
              </a:solidFill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tabLst>
                <a:tab pos="354965" algn="l"/>
                <a:tab pos="355600" algn="l"/>
              </a:tabLst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Category Features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241300" algn="l"/>
              </a:tabLst>
            </a:pPr>
            <a:r>
              <a:rPr lang="en-IN" sz="1400" spc="-15" dirty="0">
                <a:solidFill>
                  <a:srgbClr val="404040"/>
                </a:solidFill>
                <a:cs typeface="Trebuchet MS"/>
              </a:rPr>
              <a:t>One – Hot encoding category features</a:t>
            </a: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 </a:t>
            </a:r>
            <a:endParaRPr lang="en-IN" sz="1400" spc="-5" dirty="0" smtClean="0">
              <a:solidFill>
                <a:srgbClr val="404040"/>
              </a:solidFill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241300" algn="l"/>
              </a:tabLst>
            </a:pP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Using vectorisation methods to convert summary column into feature vectors. Approx. 5k features(</a:t>
            </a:r>
            <a:r>
              <a:rPr lang="en-IN" sz="1400" spc="-5" dirty="0" err="1" smtClean="0">
                <a:solidFill>
                  <a:srgbClr val="404040"/>
                </a:solidFill>
                <a:cs typeface="Trebuchet MS"/>
              </a:rPr>
              <a:t>tfidf,Bow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)</a:t>
            </a:r>
            <a:endParaRPr lang="en-IN" sz="1400" spc="-5" dirty="0" smtClean="0">
              <a:solidFill>
                <a:srgbClr val="404040"/>
              </a:solidFill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AutoNum type="arabicPeriod"/>
              <a:tabLst>
                <a:tab pos="241300" algn="l"/>
              </a:tabLst>
            </a:pP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Dimensionality </a:t>
            </a: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reduction (PCA ) – 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1200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 </a:t>
            </a: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features explain 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85</a:t>
            </a:r>
            <a:r>
              <a:rPr lang="en-IN" sz="1400" spc="-5" dirty="0" smtClean="0">
                <a:solidFill>
                  <a:srgbClr val="404040"/>
                </a:solidFill>
                <a:cs typeface="Trebuchet MS"/>
              </a:rPr>
              <a:t>% </a:t>
            </a:r>
            <a:r>
              <a:rPr lang="en-IN" sz="1400" spc="-5" dirty="0">
                <a:solidFill>
                  <a:srgbClr val="404040"/>
                </a:solidFill>
                <a:cs typeface="Trebuchet MS"/>
              </a:rPr>
              <a:t>of the variance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tabLst>
                <a:tab pos="241300" algn="l"/>
              </a:tabLst>
            </a:pPr>
            <a:endParaRPr sz="1400" dirty="0"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1600" spc="-10" dirty="0">
                <a:solidFill>
                  <a:srgbClr val="404040"/>
                </a:solidFill>
                <a:latin typeface="Trebuchet MS"/>
                <a:cs typeface="Trebuchet MS"/>
              </a:rPr>
              <a:t>Numeric Features </a:t>
            </a:r>
            <a:endParaRPr sz="1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AutoNum type="arabicPeriod"/>
              <a:tabLst>
                <a:tab pos="241300" algn="l"/>
              </a:tabLst>
            </a:pPr>
            <a:r>
              <a:rPr lang="en-IN" sz="1400" dirty="0">
                <a:solidFill>
                  <a:srgbClr val="404040"/>
                </a:solidFill>
                <a:cs typeface="Trebuchet MS"/>
              </a:rPr>
              <a:t>Standard scaling all the numeric features</a:t>
            </a:r>
            <a:r>
              <a:rPr lang="en-IN" sz="1400" dirty="0" smtClean="0">
                <a:solidFill>
                  <a:srgbClr val="404040"/>
                </a:solidFill>
                <a:cs typeface="Trebuchet MS"/>
              </a:rPr>
              <a:t>.</a:t>
            </a:r>
            <a:endParaRPr sz="1400" dirty="0"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310" y="1451959"/>
            <a:ext cx="7969884" cy="11029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split(stratified) data into train and validation datasets in 8</a:t>
            </a:r>
            <a:r>
              <a:rPr lang="en-IN" spc="-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lang="en-IN" sz="1800" spc="-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ratio.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After training all proposed models, we measured their accuracy on validation  data and </a:t>
            </a:r>
            <a:r>
              <a:rPr lang="en-IN" spc="-5" dirty="0">
                <a:solidFill>
                  <a:srgbClr val="404040"/>
                </a:solidFill>
                <a:latin typeface="Trebuchet MS"/>
                <a:cs typeface="Trebuchet MS"/>
              </a:rPr>
              <a:t>chose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 </a:t>
            </a:r>
            <a:r>
              <a:rPr lang="en-IN"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model giving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score.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09840"/>
              </p:ext>
            </p:extLst>
          </p:nvPr>
        </p:nvGraphicFramePr>
        <p:xfrm>
          <a:off x="756310" y="2819400"/>
          <a:ext cx="4107815" cy="249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F1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Score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15" dirty="0">
                          <a:latin typeface="Trebuchet MS"/>
                          <a:cs typeface="Trebuchet MS"/>
                        </a:rPr>
                        <a:t>DecisionTreeClassifier</a:t>
                      </a:r>
                      <a:endParaRPr lang="en-IN"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 smtClean="0">
                          <a:latin typeface="Trebuchet MS"/>
                          <a:cs typeface="Trebuchet MS"/>
                        </a:rPr>
                        <a:t>0.62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5" dirty="0">
                          <a:latin typeface="Trebuchet MS"/>
                          <a:cs typeface="Trebuchet MS"/>
                        </a:rPr>
                        <a:t>RandomForestClassifier</a:t>
                      </a:r>
                      <a:endParaRPr lang="en-IN" sz="14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5" dirty="0" smtClean="0">
                          <a:latin typeface="Trebuchet MS"/>
                          <a:cs typeface="Trebuchet MS"/>
                        </a:rPr>
                        <a:t>0.839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Trebuchet MS"/>
                          <a:cs typeface="Trebuchet MS"/>
                        </a:rPr>
                        <a:t>SVM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 smtClean="0">
                          <a:latin typeface="Trebuchet MS"/>
                          <a:cs typeface="Trebuchet MS"/>
                        </a:rPr>
                        <a:t>0.75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>
                          <a:latin typeface="Trebuchet MS"/>
                          <a:cs typeface="Trebuchet MS"/>
                        </a:rPr>
                        <a:t>Naïve</a:t>
                      </a:r>
                      <a:r>
                        <a:rPr lang="en-IN" sz="1400" baseline="0" dirty="0">
                          <a:latin typeface="Trebuchet MS"/>
                          <a:cs typeface="Trebuchet MS"/>
                        </a:rPr>
                        <a:t> Bayes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dirty="0" smtClean="0">
                          <a:latin typeface="Trebuchet MS"/>
                          <a:cs typeface="Trebuchet MS"/>
                        </a:rPr>
                        <a:t>0.78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400" spc="-5" dirty="0">
                          <a:latin typeface="Trebuchet MS"/>
                          <a:cs typeface="Trebuchet MS"/>
                        </a:rPr>
                        <a:t>XGBClassifier</a:t>
                      </a:r>
                      <a:endParaRPr lang="en-IN"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rebuchet MS"/>
                          <a:cs typeface="Trebuchet MS"/>
                        </a:rPr>
                        <a:t>0.85</a:t>
                      </a:r>
                      <a:endParaRPr lang="en-IN" sz="14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6310" y="5377992"/>
            <a:ext cx="869249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Trebuchet MS"/>
                <a:cs typeface="Trebuchet MS"/>
              </a:rPr>
              <a:t>XGB</a:t>
            </a:r>
            <a:r>
              <a:rPr lang="en-IN" sz="1800" spc="-5" dirty="0" smtClean="0">
                <a:latin typeface="Trebuchet MS"/>
                <a:cs typeface="Trebuchet MS"/>
              </a:rPr>
              <a:t> </a:t>
            </a:r>
            <a:r>
              <a:rPr sz="1800" spc="-5" dirty="0" smtClean="0">
                <a:latin typeface="Trebuchet MS"/>
                <a:cs typeface="Trebuchet MS"/>
              </a:rPr>
              <a:t>Classifier </a:t>
            </a:r>
            <a:r>
              <a:rPr sz="1800" spc="-5" dirty="0">
                <a:latin typeface="Trebuchet MS"/>
                <a:cs typeface="Trebuchet MS"/>
              </a:rPr>
              <a:t>performed </a:t>
            </a:r>
            <a:r>
              <a:rPr sz="1800" dirty="0">
                <a:latin typeface="Trebuchet MS"/>
                <a:cs typeface="Trebuchet MS"/>
              </a:rPr>
              <a:t>best </a:t>
            </a:r>
            <a:r>
              <a:rPr sz="1800" spc="-5" dirty="0">
                <a:latin typeface="Trebuchet MS"/>
                <a:cs typeface="Trebuchet MS"/>
              </a:rPr>
              <a:t>on validation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set.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pc="-55" dirty="0" smtClean="0">
                <a:latin typeface="Trebuchet MS"/>
                <a:cs typeface="Trebuchet MS"/>
              </a:rPr>
              <a:t>After cross validation , feature tuning the final model gave a F1 score of 0.89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365125"/>
            <a:ext cx="9220200" cy="1158875"/>
          </a:xfrm>
        </p:spPr>
        <p:txBody>
          <a:bodyPr>
            <a:normAutofit/>
          </a:bodyPr>
          <a:lstStyle/>
          <a:p>
            <a:r>
              <a:rPr lang="en-IN" sz="4000" b="1" dirty="0"/>
              <a:t>Model Selection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774708"/>
            <a:ext cx="12192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Section</a:t>
            </a:r>
            <a:r>
              <a:rPr sz="4000" spc="-65" dirty="0"/>
              <a:t> </a:t>
            </a:r>
            <a:r>
              <a:rPr sz="4000" spc="-5" dirty="0"/>
              <a:t>B</a:t>
            </a:r>
            <a:endParaRPr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1" y="259832"/>
            <a:ext cx="4587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S</a:t>
            </a:r>
            <a:r>
              <a:rPr lang="en-US" sz="3600" b="1" dirty="0"/>
              <a:t>ource</a:t>
            </a:r>
            <a:r>
              <a:rPr sz="3600" b="1" spc="-85" dirty="0"/>
              <a:t> </a:t>
            </a:r>
            <a:r>
              <a:rPr sz="3600" b="1" spc="-5" dirty="0"/>
              <a:t>C</a:t>
            </a:r>
            <a:r>
              <a:rPr lang="en-US" sz="3600" b="1" spc="-5" dirty="0"/>
              <a:t>ode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88695" y="1010921"/>
            <a:ext cx="198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Importing</a:t>
            </a:r>
            <a:r>
              <a:rPr sz="12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packages/libraries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8" y="1376680"/>
            <a:ext cx="5677392" cy="4503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2787" y="206197"/>
            <a:ext cx="2564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</a:t>
            </a:r>
            <a:r>
              <a:rPr lang="en-US" sz="3200" spc="-5" dirty="0"/>
              <a:t>ource</a:t>
            </a:r>
            <a:r>
              <a:rPr sz="3200" spc="-55" dirty="0"/>
              <a:t> </a:t>
            </a:r>
            <a:r>
              <a:rPr sz="3200" spc="-5" dirty="0"/>
              <a:t>C</a:t>
            </a:r>
            <a:r>
              <a:rPr lang="en-US" sz="3200" spc="-5" dirty="0"/>
              <a:t>ode</a:t>
            </a:r>
            <a:endParaRPr sz="3200" dirty="0"/>
          </a:p>
        </p:txBody>
      </p:sp>
      <p:sp>
        <p:nvSpPr>
          <p:cNvPr id="13" name="object 13"/>
          <p:cNvSpPr txBox="1"/>
          <p:nvPr/>
        </p:nvSpPr>
        <p:spPr>
          <a:xfrm>
            <a:off x="462787" y="804798"/>
            <a:ext cx="168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Pre-processing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" y="1143677"/>
            <a:ext cx="3898987" cy="10141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" b="29546"/>
          <a:stretch/>
        </p:blipFill>
        <p:spPr>
          <a:xfrm>
            <a:off x="228600" y="3540036"/>
            <a:ext cx="5562600" cy="2362200"/>
          </a:xfrm>
          <a:prstGeom prst="rect">
            <a:avLst/>
          </a:prstGeom>
        </p:spPr>
      </p:pic>
      <p:sp>
        <p:nvSpPr>
          <p:cNvPr id="19" name="object 13"/>
          <p:cNvSpPr txBox="1"/>
          <p:nvPr/>
        </p:nvSpPr>
        <p:spPr>
          <a:xfrm>
            <a:off x="228600" y="3210928"/>
            <a:ext cx="33140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solidFill>
                  <a:srgbClr val="404040"/>
                </a:solidFill>
                <a:latin typeface="Trebuchet MS"/>
                <a:cs typeface="Trebuchet MS"/>
              </a:rPr>
              <a:t>Dimensionality reduction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0" name="object 13"/>
          <p:cNvSpPr txBox="1"/>
          <p:nvPr/>
        </p:nvSpPr>
        <p:spPr>
          <a:xfrm>
            <a:off x="5791200" y="569097"/>
            <a:ext cx="16859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NLP Pre Processing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12" y="792713"/>
            <a:ext cx="6906488" cy="2908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69348"/>
            <a:ext cx="6096000" cy="32700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1" y="178688"/>
            <a:ext cx="2563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</a:t>
            </a:r>
            <a:r>
              <a:rPr lang="en-US" sz="3200" dirty="0"/>
              <a:t>ource</a:t>
            </a:r>
            <a:r>
              <a:rPr sz="3200" spc="-85" dirty="0"/>
              <a:t> </a:t>
            </a:r>
            <a:r>
              <a:rPr lang="en-US" sz="3200" spc="-5" dirty="0"/>
              <a:t>Code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26160" y="796544"/>
            <a:ext cx="1555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Model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XGBClassifier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8827" y="2627376"/>
            <a:ext cx="8815070" cy="1603375"/>
            <a:chOff x="528827" y="2627376"/>
            <a:chExt cx="8815070" cy="1603375"/>
          </a:xfrm>
        </p:grpSpPr>
        <p:sp>
          <p:nvSpPr>
            <p:cNvPr id="9" name="object 9"/>
            <p:cNvSpPr/>
            <p:nvPr/>
          </p:nvSpPr>
          <p:spPr>
            <a:xfrm>
              <a:off x="531875" y="2630424"/>
              <a:ext cx="8808720" cy="1597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0351" y="2628900"/>
              <a:ext cx="8811895" cy="1600200"/>
            </a:xfrm>
            <a:custGeom>
              <a:avLst/>
              <a:gdLst/>
              <a:ahLst/>
              <a:cxnLst/>
              <a:rect l="l" t="t" r="r" b="b"/>
              <a:pathLst>
                <a:path w="8811895" h="1600200">
                  <a:moveTo>
                    <a:pt x="0" y="1600200"/>
                  </a:moveTo>
                  <a:lnTo>
                    <a:pt x="8811768" y="1600200"/>
                  </a:lnTo>
                  <a:lnTo>
                    <a:pt x="8811768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31876" y="1900427"/>
            <a:ext cx="8808720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1116223"/>
            <a:ext cx="8810244" cy="74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2767"/>
            <a:ext cx="2520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</a:t>
            </a:r>
            <a:r>
              <a:rPr lang="en-IN" sz="3600" spc="-5" dirty="0"/>
              <a:t>ontent </a:t>
            </a:r>
            <a:endParaRPr sz="3600" dirty="0"/>
          </a:p>
        </p:txBody>
      </p:sp>
      <p:sp>
        <p:nvSpPr>
          <p:cNvPr id="4" name="object 3"/>
          <p:cNvSpPr txBox="1"/>
          <p:nvPr/>
        </p:nvSpPr>
        <p:spPr>
          <a:xfrm>
            <a:off x="756310" y="1839214"/>
            <a:ext cx="2873375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Section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A: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 Gathering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Exploratory Data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(EDA)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Results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</a:pP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 3"/>
              <a:buChar char=""/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Section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B: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Source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107" y="2815268"/>
            <a:ext cx="37586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2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15219"/>
            <a:ext cx="12191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Section</a:t>
            </a:r>
            <a:r>
              <a:rPr sz="3600" spc="-285" dirty="0"/>
              <a:t> </a:t>
            </a:r>
            <a:r>
              <a:rPr sz="3600" spc="-5" dirty="0"/>
              <a:t>A</a:t>
            </a:r>
            <a:r>
              <a:rPr lang="en-US" sz="3600" spc="-5" dirty="0"/>
              <a:t>	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110" y="457200"/>
            <a:ext cx="60254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P</a:t>
            </a:r>
            <a:r>
              <a:rPr lang="en-IN" sz="3600" b="1" dirty="0"/>
              <a:t>roblem statement</a:t>
            </a:r>
            <a:endParaRPr sz="3600" b="1"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8585225" cy="4682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This project addresses a real life business challenge of IT Service Management. This is one of the known challenges in IT industry where </a:t>
            </a:r>
            <a:r>
              <a:rPr lang="en-US" dirty="0" smtClean="0"/>
              <a:t>a lot </a:t>
            </a:r>
            <a:r>
              <a:rPr lang="en-US" dirty="0"/>
              <a:t>of time is wasted in IT support ticket classification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 In Helpdesk, almost 30–40% of incident tickets are not routed to the right team and the tickets keep roaming around and around and by the time it reaches the right </a:t>
            </a:r>
            <a:r>
              <a:rPr lang="en-US" dirty="0" smtClean="0"/>
              <a:t>team.</a:t>
            </a:r>
          </a:p>
          <a:p>
            <a:pPr fontAlgn="base"/>
            <a:endParaRPr lang="en-US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problem could have been solved easily if there was an automatic mechanism to route the incident ticket to the right category and right </a:t>
            </a:r>
            <a:r>
              <a:rPr lang="en-US" dirty="0" smtClean="0"/>
              <a:t>team.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 smtClean="0"/>
              <a:t>Also ticket information can be used to showcase trend analysis (if the data is sufficiently large) in order to gain valuable insights on peak seasons and relocate resources accordingly.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sz="1800" dirty="0">
              <a:cs typeface="Trebuchet MS"/>
            </a:endParaRPr>
          </a:p>
          <a:p>
            <a:pPr fontAlgn="t"/>
            <a:endParaRPr lang="en-IN" b="1" dirty="0"/>
          </a:p>
          <a:p>
            <a:pPr fontAlgn="t"/>
            <a:endParaRPr lang="en-US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3499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45" dirty="0"/>
              <a:t>Dataset </a:t>
            </a:r>
            <a:endParaRPr sz="3600" b="1"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914400"/>
            <a:ext cx="8235290" cy="102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30" dirty="0">
                <a:solidFill>
                  <a:srgbClr val="404040"/>
                </a:solidFill>
                <a:cs typeface="Trebuchet MS"/>
              </a:rPr>
              <a:t>The dataset is pulled directly from Service now. The initial data pre-processing includes cleaning of data (removing duplicates, removing empty rows, removing stop words etc</a:t>
            </a:r>
            <a:r>
              <a:rPr lang="en-US" sz="1600" b="1" spc="-30" dirty="0" smtClean="0">
                <a:solidFill>
                  <a:srgbClr val="404040"/>
                </a:solidFill>
                <a:cs typeface="Trebuchet MS"/>
              </a:rPr>
              <a:t>.)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30" dirty="0">
              <a:solidFill>
                <a:srgbClr val="404040"/>
              </a:solidFill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30" dirty="0" smtClean="0">
                <a:solidFill>
                  <a:srgbClr val="404040"/>
                </a:solidFill>
                <a:cs typeface="Trebuchet MS"/>
              </a:rPr>
              <a:t>Note : The dataset used for the POC is a dummy dataset (Confidential info)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55D01-A362-4120-ACB5-887551A2416E}"/>
              </a:ext>
            </a:extLst>
          </p:cNvPr>
          <p:cNvSpPr txBox="1"/>
          <p:nvPr/>
        </p:nvSpPr>
        <p:spPr>
          <a:xfrm>
            <a:off x="1066800" y="2362200"/>
            <a:ext cx="5298951" cy="181588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Incident </a:t>
            </a:r>
            <a:r>
              <a:rPr lang="en-US" sz="1600" dirty="0" smtClean="0"/>
              <a:t>Number : The number assigned to the ticket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</a:t>
            </a:r>
            <a:r>
              <a:rPr lang="en-US" sz="1600" dirty="0" smtClean="0"/>
              <a:t>date : Date Time format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Summary : Contains the body of the Email sent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</a:t>
            </a:r>
            <a:r>
              <a:rPr lang="en-US" sz="1600" dirty="0" smtClean="0"/>
              <a:t>Type : Incident/Request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Affected CI : The affected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Assignment </a:t>
            </a:r>
            <a:r>
              <a:rPr lang="en-US" sz="1600" dirty="0" smtClean="0"/>
              <a:t>Group: The group assigned to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Resolver </a:t>
            </a:r>
            <a:r>
              <a:rPr lang="en-US" sz="1600" dirty="0" smtClean="0"/>
              <a:t>group: The group which finally resolved the issue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25844"/>
            <a:ext cx="8610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/>
              <a:t>EDA: </a:t>
            </a:r>
            <a:r>
              <a:rPr lang="en-IN" sz="3600" b="1" spc="-5" dirty="0"/>
              <a:t>Outcome Distribution</a:t>
            </a:r>
            <a:endParaRPr sz="3600" b="1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020" y="5422798"/>
            <a:ext cx="77901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539F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cs typeface="Trebuchet MS"/>
              </a:rPr>
              <a:t>From the </a:t>
            </a:r>
            <a:r>
              <a:rPr sz="1600" spc="-10" dirty="0">
                <a:cs typeface="Trebuchet MS"/>
              </a:rPr>
              <a:t>above </a:t>
            </a:r>
            <a:r>
              <a:rPr sz="1600" spc="-5" dirty="0">
                <a:cs typeface="Trebuchet MS"/>
              </a:rPr>
              <a:t>distribution, </a:t>
            </a:r>
            <a:r>
              <a:rPr sz="1600" spc="-10" dirty="0">
                <a:cs typeface="Trebuchet MS"/>
              </a:rPr>
              <a:t>we can </a:t>
            </a:r>
            <a:r>
              <a:rPr sz="1600" spc="-5" dirty="0">
                <a:cs typeface="Trebuchet MS"/>
              </a:rPr>
              <a:t>clearly see that </a:t>
            </a:r>
            <a:r>
              <a:rPr sz="1600" spc="-10" dirty="0">
                <a:cs typeface="Trebuchet MS"/>
              </a:rPr>
              <a:t>our </a:t>
            </a:r>
            <a:r>
              <a:rPr sz="1600" spc="-5" dirty="0">
                <a:cs typeface="Trebuchet MS"/>
              </a:rPr>
              <a:t>training data is suffering  from </a:t>
            </a:r>
            <a:r>
              <a:rPr sz="1600" i="1" spc="-10" dirty="0">
                <a:cs typeface="Trebuchet MS"/>
              </a:rPr>
              <a:t>data </a:t>
            </a:r>
            <a:r>
              <a:rPr sz="1600" i="1" spc="-5" dirty="0">
                <a:cs typeface="Trebuchet MS"/>
              </a:rPr>
              <a:t>imbalance</a:t>
            </a:r>
            <a:r>
              <a:rPr sz="1600" i="1" spc="35" dirty="0">
                <a:cs typeface="Trebuchet MS"/>
              </a:rPr>
              <a:t> </a:t>
            </a:r>
            <a:r>
              <a:rPr sz="1600" i="1" spc="-10" dirty="0">
                <a:cs typeface="Trebuchet MS"/>
              </a:rPr>
              <a:t>problem</a:t>
            </a:r>
            <a:r>
              <a:rPr sz="1600" spc="-10" dirty="0" smtClean="0">
                <a:cs typeface="Trebuchet MS"/>
              </a:rPr>
              <a:t>.</a:t>
            </a:r>
            <a:endParaRPr sz="1600" dirty="0"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60253-85A1-4C6D-91A1-F984EF03DEF4}"/>
              </a:ext>
            </a:extLst>
          </p:cNvPr>
          <p:cNvSpPr txBox="1"/>
          <p:nvPr/>
        </p:nvSpPr>
        <p:spPr>
          <a:xfrm>
            <a:off x="3863340" y="1295442"/>
            <a:ext cx="1219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                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9337"/>
            <a:ext cx="5867400" cy="417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1074332"/>
            <a:ext cx="14268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Network LAN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99828" y="1426247"/>
            <a:ext cx="1582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60465" y="900998"/>
            <a:ext cx="1632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Network WLAN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971853" y="1282240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Switch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186093" y="1550634"/>
            <a:ext cx="15827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Printer</a:t>
            </a: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561" y="301514"/>
            <a:ext cx="887743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smtClean="0"/>
              <a:t>EDA:</a:t>
            </a:r>
            <a:r>
              <a:rPr lang="en-IN" sz="3200" i="1" dirty="0" smtClean="0"/>
              <a:t>Resolver and Request types</a:t>
            </a:r>
            <a:endParaRPr sz="3200" i="1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708" y="5105400"/>
            <a:ext cx="1069289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600" dirty="0" smtClean="0">
                <a:latin typeface="Trebuchet MS"/>
                <a:cs typeface="Trebuchet MS"/>
              </a:rPr>
              <a:t>Most of the tickets are resolved by IBM , ITS teams. Thus looking more into what specific sub categories are their general issues can be of importance.</a:t>
            </a: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1600" dirty="0" smtClean="0">
                <a:latin typeface="Trebuchet MS"/>
                <a:cs typeface="Trebuchet MS"/>
              </a:rPr>
              <a:t>There are two types of request – Incident and Request</a:t>
            </a:r>
            <a:endParaRPr lang="en-IN" sz="1600" dirty="0" smtClean="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4" y="914400"/>
            <a:ext cx="7632446" cy="3747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169240"/>
            <a:ext cx="855929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EDA: </a:t>
            </a:r>
            <a:r>
              <a:rPr lang="en-IN" sz="3200" i="1" dirty="0"/>
              <a:t>Datetime Features</a:t>
            </a:r>
            <a:r>
              <a:rPr sz="3200" i="1" spc="-45" dirty="0">
                <a:latin typeface="Trebuchet MS"/>
                <a:cs typeface="Trebuchet MS"/>
              </a:rPr>
              <a:t> </a:t>
            </a:r>
            <a:r>
              <a:rPr sz="2000" i="1" spc="-40" dirty="0">
                <a:latin typeface="Trebuchet MS"/>
                <a:cs typeface="Trebuchet MS"/>
              </a:rPr>
              <a:t>(</a:t>
            </a:r>
            <a:r>
              <a:rPr lang="en-IN" sz="2000" i="1" spc="-40" dirty="0">
                <a:latin typeface="Trebuchet MS"/>
                <a:cs typeface="Trebuchet MS"/>
              </a:rPr>
              <a:t>Hourly intake</a:t>
            </a:r>
            <a:r>
              <a:rPr lang="en-IN" sz="2000" i="1" spc="-40" dirty="0"/>
              <a:t>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55" y="3166978"/>
            <a:ext cx="9341345" cy="2003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pc="-5" dirty="0">
                <a:cs typeface="Trebuchet MS"/>
              </a:rPr>
              <a:t>During the mid-day the intake of the animals is significantly higher. Thus the feature can be grouped into morning , mid-day , night if the Hour feature is importance</a:t>
            </a:r>
            <a:r>
              <a:rPr lang="en-IN" spc="-5" dirty="0" smtClean="0">
                <a:cs typeface="Trebuchet MS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IN" sz="1800" spc="-5" dirty="0">
              <a:cs typeface="Trebuchet MS"/>
            </a:endParaRPr>
          </a:p>
          <a:p>
            <a:pPr marL="298450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dirty="0"/>
              <a:t>Weekdays can be analysed to showcase which days are usually hectic for IT Teams , so they can deploy resources accordingly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IN" sz="1800" dirty="0" smtClean="0"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sz="1800" dirty="0"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609600"/>
            <a:ext cx="5511292" cy="2468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76200"/>
            <a:ext cx="855929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EDA</a:t>
            </a:r>
            <a:r>
              <a:rPr sz="3200" dirty="0" smtClean="0"/>
              <a:t>:</a:t>
            </a:r>
            <a:r>
              <a:rPr lang="en-IN" sz="3200" spc="-50" dirty="0"/>
              <a:t> </a:t>
            </a:r>
            <a:r>
              <a:rPr lang="en-IN" sz="3200" spc="-50" dirty="0" smtClean="0"/>
              <a:t>Word Clouds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580" y="5132892"/>
            <a:ext cx="719582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539F2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dirty="0" smtClean="0">
                <a:cs typeface="Trebuchet MS"/>
              </a:rPr>
              <a:t>.</a:t>
            </a:r>
            <a:endParaRPr dirty="0"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" y="914400"/>
            <a:ext cx="4712670" cy="4675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14400"/>
            <a:ext cx="4730936" cy="4675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6066</TotalTime>
  <Words>640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Email Classification</vt:lpstr>
      <vt:lpstr>Content </vt:lpstr>
      <vt:lpstr>Section A </vt:lpstr>
      <vt:lpstr>Problem statement</vt:lpstr>
      <vt:lpstr>Dataset </vt:lpstr>
      <vt:lpstr>EDA: Outcome Distribution</vt:lpstr>
      <vt:lpstr>EDA:Resolver and Request types</vt:lpstr>
      <vt:lpstr>EDA: Datetime Features (Hourly intake)</vt:lpstr>
      <vt:lpstr>EDA: Word Clouds</vt:lpstr>
      <vt:lpstr>EDA: Word Clouds</vt:lpstr>
      <vt:lpstr>EDA: Trend analysis</vt:lpstr>
      <vt:lpstr>EDA: Clusters  (Train Data)</vt:lpstr>
      <vt:lpstr>Modelling approach</vt:lpstr>
      <vt:lpstr>Data Pre-Processing</vt:lpstr>
      <vt:lpstr>Model Selection</vt:lpstr>
      <vt:lpstr>Section B</vt:lpstr>
      <vt:lpstr>Source Code</vt:lpstr>
      <vt:lpstr>Source Code</vt:lpstr>
      <vt:lpstr>Source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 DATA SCIENCE ASSOCIATE</dc:title>
  <dc:creator>Navnit Purwar</dc:creator>
  <cp:lastModifiedBy>Hitesh</cp:lastModifiedBy>
  <cp:revision>97</cp:revision>
  <dcterms:created xsi:type="dcterms:W3CDTF">2021-01-02T12:05:55Z</dcterms:created>
  <dcterms:modified xsi:type="dcterms:W3CDTF">2021-01-17T18:54:28Z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2021-01-02T00:00:00Z</vt:filetime>
  </property>
</Properties>
</file>