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p:regular r:id="rId40"/>
      <p:bold r:id="rId41"/>
      <p:italic r:id="rId42"/>
      <p:boldItalic r:id="rId43"/>
    </p:embeddedFont>
    <p:embeddedFont>
      <p:font typeface="Nunito"/>
      <p:regular r:id="rId44"/>
      <p:bold r:id="rId45"/>
      <p:italic r:id="rId46"/>
      <p:boldItalic r:id="rId47"/>
    </p:embeddedFont>
    <p:embeddedFont>
      <p:font typeface="Lato"/>
      <p:regular r:id="rId48"/>
      <p:bold r:id="rId49"/>
      <p:italic r:id="rId50"/>
      <p:boldItalic r:id="rId51"/>
    </p:embeddedFont>
    <p:embeddedFont>
      <p:font typeface="Oswald SemiBold"/>
      <p:regular r:id="rId52"/>
      <p:bold r:id="rId53"/>
    </p:embeddedFont>
    <p:embeddedFont>
      <p:font typeface="Spectral"/>
      <p:regular r:id="rId54"/>
      <p:bold r:id="rId55"/>
      <p:italic r:id="rId56"/>
      <p:boldItalic r:id="rId57"/>
    </p:embeddedFont>
    <p:embeddedFont>
      <p:font typeface="Spectral SemiBold"/>
      <p:regular r:id="rId58"/>
      <p:bold r:id="rId59"/>
      <p:italic r:id="rId60"/>
      <p:boldItalic r:id="rId61"/>
    </p:embeddedFont>
    <p:embeddedFont>
      <p:font typeface="Spectral ExtraBold"/>
      <p:bold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F8D72E-96E8-4C64-86C2-6452E96C7EE3}">
  <a:tblStyle styleId="{1EF8D72E-96E8-4C64-86C2-6452E96C7EE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Nunito-regular.fntdata"/><Relationship Id="rId43" Type="http://schemas.openxmlformats.org/officeDocument/2006/relationships/font" Target="fonts/Roboto-boldItalic.fntdata"/><Relationship Id="rId46" Type="http://schemas.openxmlformats.org/officeDocument/2006/relationships/font" Target="fonts/Nunito-italic.fntdata"/><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Nunito-boldItalic.fntdata"/><Relationship Id="rId49"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SpectralExtraBold-bold.fntdata"/><Relationship Id="rId61" Type="http://schemas.openxmlformats.org/officeDocument/2006/relationships/font" Target="fonts/SpectralSemiBold-boldItalic.fntdata"/><Relationship Id="rId20" Type="http://schemas.openxmlformats.org/officeDocument/2006/relationships/slide" Target="slides/slide14.xml"/><Relationship Id="rId63" Type="http://schemas.openxmlformats.org/officeDocument/2006/relationships/font" Target="fonts/SpectralExtraBold-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pectralSemi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OswaldSemiBold-bold.fntdata"/><Relationship Id="rId52" Type="http://schemas.openxmlformats.org/officeDocument/2006/relationships/font" Target="fonts/OswaldSemiBold-regular.fntdata"/><Relationship Id="rId11" Type="http://schemas.openxmlformats.org/officeDocument/2006/relationships/slide" Target="slides/slide5.xml"/><Relationship Id="rId55" Type="http://schemas.openxmlformats.org/officeDocument/2006/relationships/font" Target="fonts/Spectral-bold.fntdata"/><Relationship Id="rId10" Type="http://schemas.openxmlformats.org/officeDocument/2006/relationships/slide" Target="slides/slide4.xml"/><Relationship Id="rId54" Type="http://schemas.openxmlformats.org/officeDocument/2006/relationships/font" Target="fonts/Spectral-regular.fntdata"/><Relationship Id="rId13" Type="http://schemas.openxmlformats.org/officeDocument/2006/relationships/slide" Target="slides/slide7.xml"/><Relationship Id="rId57" Type="http://schemas.openxmlformats.org/officeDocument/2006/relationships/font" Target="fonts/Spectral-boldItalic.fntdata"/><Relationship Id="rId12" Type="http://schemas.openxmlformats.org/officeDocument/2006/relationships/slide" Target="slides/slide6.xml"/><Relationship Id="rId56" Type="http://schemas.openxmlformats.org/officeDocument/2006/relationships/font" Target="fonts/Spectral-italic.fntdata"/><Relationship Id="rId15" Type="http://schemas.openxmlformats.org/officeDocument/2006/relationships/slide" Target="slides/slide9.xml"/><Relationship Id="rId59" Type="http://schemas.openxmlformats.org/officeDocument/2006/relationships/font" Target="fonts/SpectralSemiBold-bold.fntdata"/><Relationship Id="rId14" Type="http://schemas.openxmlformats.org/officeDocument/2006/relationships/slide" Target="slides/slide8.xml"/><Relationship Id="rId58" Type="http://schemas.openxmlformats.org/officeDocument/2006/relationships/font" Target="fonts/SpectralSemiBo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fee29b20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7fee29b20b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fee29b20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7fee29b20b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3edff868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f3edff8683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fee29b20b_1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7fee29b20b_1_4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fee29b20b_1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7fee29b20b_1_4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fee29b20b_1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7fee29b20b_1_4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fee29b20b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fee29b20b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fee29b20b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7fee29b20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fe00ce5d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efe00ce5d7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fee29b20b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7fee29b20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fee29b20b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fee29b20b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7fee29b20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7fee29b20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fee29b20b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7fee29b20b_1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7fee29b20b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7fee29b20b_1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7fee29b20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7fee29b20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7fee29b20b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7fee29b20b_1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fee29b20b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7fee29b20b_1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fee29b20b_1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7fee29b20b_1_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7fee29b20b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7fee29b20b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7fee29b20b_1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7fee29b20b_1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f26895dd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f26895dd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7fee29b20b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7fee29b20b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fee29b20b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fee29b20b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fee29b20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7fee29b20b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9.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microsoft.com/en-us/download/details.aspx?id=39717&amp;hss_channel=lcp-1051674&amp;msockid=2dfa288d2a426720189e3c9b2bf06666" TargetMode="External"/><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4"/>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988225" y="0"/>
            <a:ext cx="6453175" cy="4033250"/>
          </a:xfrm>
          <a:prstGeom prst="rect">
            <a:avLst/>
          </a:prstGeom>
          <a:noFill/>
          <a:ln>
            <a:noFill/>
          </a:ln>
        </p:spPr>
      </p:pic>
      <p:sp>
        <p:nvSpPr>
          <p:cNvPr id="55" name="Google Shape;55;p13"/>
          <p:cNvSpPr txBox="1"/>
          <p:nvPr/>
        </p:nvSpPr>
        <p:spPr>
          <a:xfrm>
            <a:off x="0" y="976325"/>
            <a:ext cx="9144000" cy="1047900"/>
          </a:xfrm>
          <a:prstGeom prst="rect">
            <a:avLst/>
          </a:prstGeom>
          <a:solidFill>
            <a:srgbClr val="142A4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lang="en" sz="2300" u="sng">
                <a:solidFill>
                  <a:schemeClr val="dk1"/>
                </a:solidFill>
                <a:latin typeface="Nunito"/>
                <a:ea typeface="Nunito"/>
                <a:cs typeface="Nunito"/>
                <a:sym typeface="Nunito"/>
              </a:rPr>
              <a:t>Credit Score Predictor : System that Predicts Customer Credit Scores based on Financial Data </a:t>
            </a:r>
            <a:endParaRPr b="1" i="0" sz="2300" u="none" cap="none" strike="noStrike">
              <a:solidFill>
                <a:schemeClr val="dk1"/>
              </a:solidFill>
              <a:latin typeface="Nunito"/>
              <a:ea typeface="Nunito"/>
              <a:cs typeface="Nunito"/>
              <a:sym typeface="Nunito"/>
            </a:endParaRPr>
          </a:p>
        </p:txBody>
      </p:sp>
      <p:sp>
        <p:nvSpPr>
          <p:cNvPr id="56" name="Google Shape;56;p13"/>
          <p:cNvSpPr txBox="1"/>
          <p:nvPr/>
        </p:nvSpPr>
        <p:spPr>
          <a:xfrm>
            <a:off x="6837675" y="3955450"/>
            <a:ext cx="21945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Lato"/>
                <a:ea typeface="Lato"/>
                <a:cs typeface="Lato"/>
                <a:sym typeface="Lato"/>
              </a:rPr>
              <a:t>Submitted by -</a:t>
            </a:r>
            <a:endParaRPr b="0" i="0" sz="20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lang="en" sz="2000">
                <a:solidFill>
                  <a:schemeClr val="dk1"/>
                </a:solidFill>
                <a:latin typeface="Lato"/>
                <a:ea typeface="Lato"/>
                <a:cs typeface="Lato"/>
                <a:sym typeface="Lato"/>
              </a:rPr>
              <a:t>Group 35</a:t>
            </a:r>
            <a:endParaRPr b="0" i="0" sz="2000" u="none" cap="none" strike="noStrike">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 name="Shape 144"/>
        <p:cNvGrpSpPr/>
        <p:nvPr/>
      </p:nvGrpSpPr>
      <p:grpSpPr>
        <a:xfrm>
          <a:off x="0" y="0"/>
          <a:ext cx="0" cy="0"/>
          <a:chOff x="0" y="0"/>
          <a:chExt cx="0" cy="0"/>
        </a:xfrm>
      </p:grpSpPr>
      <p:sp>
        <p:nvSpPr>
          <p:cNvPr id="145" name="Google Shape;145;p22"/>
          <p:cNvSpPr/>
          <p:nvPr/>
        </p:nvSpPr>
        <p:spPr>
          <a:xfrm>
            <a:off x="446450" y="237600"/>
            <a:ext cx="5327522" cy="620546"/>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374151"/>
                </a:solidFill>
                <a:latin typeface="Comic Sans MS"/>
              </a:rPr>
              <a:t>Data Cleaning - Stage 1</a:t>
            </a:r>
          </a:p>
        </p:txBody>
      </p:sp>
      <p:sp>
        <p:nvSpPr>
          <p:cNvPr id="146" name="Google Shape;146;p22"/>
          <p:cNvSpPr txBox="1"/>
          <p:nvPr/>
        </p:nvSpPr>
        <p:spPr>
          <a:xfrm>
            <a:off x="233125" y="1201050"/>
            <a:ext cx="8494800" cy="2913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500">
                <a:latin typeface="Spectral SemiBold"/>
                <a:ea typeface="Spectral SemiBold"/>
                <a:cs typeface="Spectral SemiBold"/>
                <a:sym typeface="Spectral SemiBold"/>
              </a:rPr>
              <a:t>Data Flow for Cleaning:</a:t>
            </a:r>
            <a:endParaRPr sz="1500">
              <a:latin typeface="Spectral SemiBold"/>
              <a:ea typeface="Spectral SemiBold"/>
              <a:cs typeface="Spectral SemiBold"/>
              <a:sym typeface="Spectral SemiBold"/>
            </a:endParaRPr>
          </a:p>
          <a:p>
            <a:pPr indent="-323850" lvl="0" marL="457200" rtl="0" algn="just">
              <a:lnSpc>
                <a:spcPct val="150000"/>
              </a:lnSpc>
              <a:spcBef>
                <a:spcPts val="1200"/>
              </a:spcBef>
              <a:spcAft>
                <a:spcPts val="0"/>
              </a:spcAft>
              <a:buSzPts val="1500"/>
              <a:buChar char="●"/>
            </a:pPr>
            <a:r>
              <a:rPr lang="en" sz="1500">
                <a:latin typeface="Spectral SemiBold"/>
                <a:ea typeface="Spectral SemiBold"/>
                <a:cs typeface="Spectral SemiBold"/>
                <a:sym typeface="Spectral SemiBold"/>
              </a:rPr>
              <a:t>Character Removal: The cleaning process targets specific unwanted characters such as :</a:t>
            </a:r>
            <a:endParaRPr sz="1500">
              <a:latin typeface="Spectral SemiBold"/>
              <a:ea typeface="Spectral SemiBold"/>
              <a:cs typeface="Spectral SemiBold"/>
              <a:sym typeface="Spectral SemiBold"/>
            </a:endParaRPr>
          </a:p>
          <a:p>
            <a:pPr indent="-323850" lvl="1" marL="914400" rtl="0" algn="just">
              <a:lnSpc>
                <a:spcPct val="150000"/>
              </a:lnSpc>
              <a:spcBef>
                <a:spcPts val="0"/>
              </a:spcBef>
              <a:spcAft>
                <a:spcPts val="0"/>
              </a:spcAft>
              <a:buSzPts val="1500"/>
              <a:buChar char="○"/>
            </a:pPr>
            <a:r>
              <a:rPr lang="en" sz="1500">
                <a:latin typeface="Spectral SemiBold"/>
                <a:ea typeface="Spectral SemiBold"/>
                <a:cs typeface="Spectral SemiBold"/>
                <a:sym typeface="Spectral SemiBold"/>
              </a:rPr>
              <a:t>values ending with (_) </a:t>
            </a:r>
            <a:endParaRPr sz="1500">
              <a:latin typeface="Spectral SemiBold"/>
              <a:ea typeface="Spectral SemiBold"/>
              <a:cs typeface="Spectral SemiBold"/>
              <a:sym typeface="Spectral SemiBold"/>
            </a:endParaRPr>
          </a:p>
          <a:p>
            <a:pPr indent="-323850" lvl="1" marL="914400" rtl="0" algn="just">
              <a:lnSpc>
                <a:spcPct val="150000"/>
              </a:lnSpc>
              <a:spcBef>
                <a:spcPts val="0"/>
              </a:spcBef>
              <a:spcAft>
                <a:spcPts val="0"/>
              </a:spcAft>
              <a:buSzPts val="1500"/>
              <a:buChar char="○"/>
            </a:pPr>
            <a:r>
              <a:rPr lang="en" sz="1500">
                <a:latin typeface="Spectral SemiBold"/>
                <a:ea typeface="Spectral SemiBold"/>
                <a:cs typeface="Spectral SemiBold"/>
                <a:sym typeface="Spectral SemiBold"/>
              </a:rPr>
              <a:t>values starting with (-) </a:t>
            </a:r>
            <a:endParaRPr sz="1500">
              <a:latin typeface="Spectral SemiBold"/>
              <a:ea typeface="Spectral SemiBold"/>
              <a:cs typeface="Spectral SemiBold"/>
              <a:sym typeface="Spectral SemiBold"/>
            </a:endParaRPr>
          </a:p>
          <a:p>
            <a:pPr indent="-323850" lvl="1" marL="914400" rtl="0" algn="just">
              <a:lnSpc>
                <a:spcPct val="150000"/>
              </a:lnSpc>
              <a:spcBef>
                <a:spcPts val="0"/>
              </a:spcBef>
              <a:spcAft>
                <a:spcPts val="0"/>
              </a:spcAft>
              <a:buSzPts val="1500"/>
              <a:buChar char="○"/>
            </a:pPr>
            <a:r>
              <a:rPr lang="en" sz="1500">
                <a:latin typeface="Spectral SemiBold"/>
                <a:ea typeface="Spectral SemiBold"/>
                <a:cs typeface="Spectral SemiBold"/>
                <a:sym typeface="Spectral SemiBold"/>
              </a:rPr>
              <a:t>exclamatory Marks (!) </a:t>
            </a:r>
            <a:endParaRPr sz="1500">
              <a:latin typeface="Spectral SemiBold"/>
              <a:ea typeface="Spectral SemiBold"/>
              <a:cs typeface="Spectral SemiBold"/>
              <a:sym typeface="Spectral SemiBold"/>
            </a:endParaRPr>
          </a:p>
          <a:p>
            <a:pPr indent="-323850" lvl="1" marL="914400" rtl="0" algn="just">
              <a:lnSpc>
                <a:spcPct val="150000"/>
              </a:lnSpc>
              <a:spcBef>
                <a:spcPts val="0"/>
              </a:spcBef>
              <a:spcAft>
                <a:spcPts val="0"/>
              </a:spcAft>
              <a:buSzPts val="1500"/>
              <a:buChar char="○"/>
            </a:pPr>
            <a:r>
              <a:rPr lang="en" sz="1500">
                <a:latin typeface="Spectral SemiBold"/>
                <a:ea typeface="Spectral SemiBold"/>
                <a:cs typeface="Spectral SemiBold"/>
                <a:sym typeface="Spectral SemiBold"/>
              </a:rPr>
              <a:t>blank spaces by (______)</a:t>
            </a:r>
            <a:endParaRPr sz="1500">
              <a:latin typeface="Spectral SemiBold"/>
              <a:ea typeface="Spectral SemiBold"/>
              <a:cs typeface="Spectral SemiBold"/>
              <a:sym typeface="Spectral SemiBold"/>
            </a:endParaRPr>
          </a:p>
          <a:p>
            <a:pPr indent="-323850" lvl="0" marL="457200" rtl="0" algn="just">
              <a:lnSpc>
                <a:spcPct val="150000"/>
              </a:lnSpc>
              <a:spcBef>
                <a:spcPts val="0"/>
              </a:spcBef>
              <a:spcAft>
                <a:spcPts val="0"/>
              </a:spcAft>
              <a:buSzPts val="1500"/>
              <a:buChar char="●"/>
            </a:pPr>
            <a:r>
              <a:rPr lang="en" sz="1500">
                <a:latin typeface="Spectral SemiBold"/>
                <a:ea typeface="Spectral SemiBold"/>
                <a:cs typeface="Spectral SemiBold"/>
                <a:sym typeface="Spectral SemiBold"/>
              </a:rPr>
              <a:t>Filtering and Validation: After the initial cleaning, the data is filtered to remove any remaining duplicates or irrelevant records</a:t>
            </a:r>
            <a:endParaRPr sz="1500">
              <a:latin typeface="Spectral SemiBold"/>
              <a:ea typeface="Spectral SemiBold"/>
              <a:cs typeface="Spectral SemiBold"/>
              <a:sym typeface="Spectral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sp>
        <p:nvSpPr>
          <p:cNvPr id="151" name="Google Shape;151;p23"/>
          <p:cNvSpPr/>
          <p:nvPr/>
        </p:nvSpPr>
        <p:spPr>
          <a:xfrm>
            <a:off x="334650" y="265600"/>
            <a:ext cx="3329301" cy="606482"/>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374151"/>
                </a:solidFill>
                <a:latin typeface="Comic Sans MS"/>
              </a:rPr>
              <a:t>ADLS Mounting</a:t>
            </a:r>
          </a:p>
        </p:txBody>
      </p:sp>
      <p:pic>
        <p:nvPicPr>
          <p:cNvPr id="152" name="Google Shape;152;p23"/>
          <p:cNvPicPr preferRelativeResize="0"/>
          <p:nvPr/>
        </p:nvPicPr>
        <p:blipFill>
          <a:blip r:embed="rId3">
            <a:alphaModFix/>
          </a:blip>
          <a:stretch>
            <a:fillRect/>
          </a:stretch>
        </p:blipFill>
        <p:spPr>
          <a:xfrm>
            <a:off x="414700" y="1490475"/>
            <a:ext cx="5952775" cy="3346800"/>
          </a:xfrm>
          <a:prstGeom prst="rect">
            <a:avLst/>
          </a:prstGeom>
          <a:noFill/>
          <a:ln>
            <a:noFill/>
          </a:ln>
        </p:spPr>
      </p:pic>
      <p:pic>
        <p:nvPicPr>
          <p:cNvPr id="153" name="Google Shape;153;p23"/>
          <p:cNvPicPr preferRelativeResize="0"/>
          <p:nvPr/>
        </p:nvPicPr>
        <p:blipFill>
          <a:blip r:embed="rId4">
            <a:alphaModFix/>
          </a:blip>
          <a:stretch>
            <a:fillRect/>
          </a:stretch>
        </p:blipFill>
        <p:spPr>
          <a:xfrm>
            <a:off x="4837925" y="514875"/>
            <a:ext cx="940600" cy="825650"/>
          </a:xfrm>
          <a:prstGeom prst="rect">
            <a:avLst/>
          </a:prstGeom>
          <a:noFill/>
          <a:ln>
            <a:noFill/>
          </a:ln>
        </p:spPr>
      </p:pic>
      <p:cxnSp>
        <p:nvCxnSpPr>
          <p:cNvPr id="154" name="Google Shape;154;p23"/>
          <p:cNvCxnSpPr/>
          <p:nvPr/>
        </p:nvCxnSpPr>
        <p:spPr>
          <a:xfrm>
            <a:off x="5899525" y="728896"/>
            <a:ext cx="585300" cy="7200"/>
          </a:xfrm>
          <a:prstGeom prst="straightConnector1">
            <a:avLst/>
          </a:prstGeom>
          <a:noFill/>
          <a:ln cap="flat" cmpd="sng" w="38100">
            <a:solidFill>
              <a:schemeClr val="dk2"/>
            </a:solidFill>
            <a:prstDash val="solid"/>
            <a:round/>
            <a:headEnd len="med" w="med" type="none"/>
            <a:tailEnd len="med" w="med" type="triangle"/>
          </a:ln>
        </p:spPr>
      </p:cxnSp>
      <p:pic>
        <p:nvPicPr>
          <p:cNvPr id="155" name="Google Shape;155;p23"/>
          <p:cNvPicPr preferRelativeResize="0"/>
          <p:nvPr/>
        </p:nvPicPr>
        <p:blipFill>
          <a:blip r:embed="rId5">
            <a:alphaModFix/>
          </a:blip>
          <a:stretch>
            <a:fillRect/>
          </a:stretch>
        </p:blipFill>
        <p:spPr>
          <a:xfrm>
            <a:off x="6952500" y="514874"/>
            <a:ext cx="814086" cy="606475"/>
          </a:xfrm>
          <a:prstGeom prst="rect">
            <a:avLst/>
          </a:prstGeom>
          <a:noFill/>
          <a:ln>
            <a:noFill/>
          </a:ln>
          <a:effectLst>
            <a:outerShdw blurRad="285750" rotWithShape="0" algn="bl" dir="5400000" dist="161925">
              <a:srgbClr val="000000">
                <a:alpha val="69000"/>
              </a:srgbClr>
            </a:outerShdw>
          </a:effectLst>
        </p:spPr>
      </p:pic>
      <p:cxnSp>
        <p:nvCxnSpPr>
          <p:cNvPr id="156" name="Google Shape;156;p23"/>
          <p:cNvCxnSpPr/>
          <p:nvPr/>
        </p:nvCxnSpPr>
        <p:spPr>
          <a:xfrm flipH="1">
            <a:off x="5872075" y="1002650"/>
            <a:ext cx="640200" cy="27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sp>
        <p:nvSpPr>
          <p:cNvPr id="161" name="Google Shape;161;p24"/>
          <p:cNvSpPr txBox="1"/>
          <p:nvPr/>
        </p:nvSpPr>
        <p:spPr>
          <a:xfrm>
            <a:off x="446450" y="960800"/>
            <a:ext cx="80856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t/>
            </a:r>
            <a:endParaRPr>
              <a:latin typeface="Spectral SemiBold"/>
              <a:ea typeface="Spectral SemiBold"/>
              <a:cs typeface="Spectral SemiBold"/>
              <a:sym typeface="Spectral SemiBold"/>
            </a:endParaRPr>
          </a:p>
        </p:txBody>
      </p:sp>
      <p:pic>
        <p:nvPicPr>
          <p:cNvPr id="162" name="Google Shape;162;p24"/>
          <p:cNvPicPr preferRelativeResize="0"/>
          <p:nvPr/>
        </p:nvPicPr>
        <p:blipFill>
          <a:blip r:embed="rId3">
            <a:alphaModFix/>
          </a:blip>
          <a:stretch>
            <a:fillRect/>
          </a:stretch>
        </p:blipFill>
        <p:spPr>
          <a:xfrm>
            <a:off x="1128675" y="551725"/>
            <a:ext cx="6448148" cy="362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6" name="Shape 166"/>
        <p:cNvGrpSpPr/>
        <p:nvPr/>
      </p:nvGrpSpPr>
      <p:grpSpPr>
        <a:xfrm>
          <a:off x="0" y="0"/>
          <a:ext cx="0" cy="0"/>
          <a:chOff x="0" y="0"/>
          <a:chExt cx="0" cy="0"/>
        </a:xfrm>
      </p:grpSpPr>
      <p:sp>
        <p:nvSpPr>
          <p:cNvPr id="167" name="Google Shape;167;p25"/>
          <p:cNvSpPr txBox="1"/>
          <p:nvPr/>
        </p:nvSpPr>
        <p:spPr>
          <a:xfrm>
            <a:off x="446450" y="960800"/>
            <a:ext cx="80856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t/>
            </a:r>
            <a:endParaRPr>
              <a:latin typeface="Spectral SemiBold"/>
              <a:ea typeface="Spectral SemiBold"/>
              <a:cs typeface="Spectral SemiBold"/>
              <a:sym typeface="Spectral SemiBold"/>
            </a:endParaRPr>
          </a:p>
        </p:txBody>
      </p:sp>
      <p:pic>
        <p:nvPicPr>
          <p:cNvPr id="168" name="Google Shape;168;p25"/>
          <p:cNvPicPr preferRelativeResize="0"/>
          <p:nvPr/>
        </p:nvPicPr>
        <p:blipFill>
          <a:blip r:embed="rId3">
            <a:alphaModFix/>
          </a:blip>
          <a:stretch>
            <a:fillRect/>
          </a:stretch>
        </p:blipFill>
        <p:spPr>
          <a:xfrm>
            <a:off x="283550" y="1207425"/>
            <a:ext cx="3236250" cy="3717200"/>
          </a:xfrm>
          <a:prstGeom prst="rect">
            <a:avLst/>
          </a:prstGeom>
          <a:noFill/>
          <a:ln>
            <a:noFill/>
          </a:ln>
        </p:spPr>
      </p:pic>
      <p:pic>
        <p:nvPicPr>
          <p:cNvPr id="169" name="Google Shape;169;p25"/>
          <p:cNvPicPr preferRelativeResize="0"/>
          <p:nvPr/>
        </p:nvPicPr>
        <p:blipFill>
          <a:blip r:embed="rId4">
            <a:alphaModFix/>
          </a:blip>
          <a:stretch>
            <a:fillRect/>
          </a:stretch>
        </p:blipFill>
        <p:spPr>
          <a:xfrm>
            <a:off x="4981700" y="1207425"/>
            <a:ext cx="3236250" cy="3717200"/>
          </a:xfrm>
          <a:prstGeom prst="rect">
            <a:avLst/>
          </a:prstGeom>
          <a:noFill/>
          <a:ln>
            <a:noFill/>
          </a:ln>
        </p:spPr>
      </p:pic>
      <p:sp>
        <p:nvSpPr>
          <p:cNvPr id="170" name="Google Shape;170;p25"/>
          <p:cNvSpPr txBox="1"/>
          <p:nvPr/>
        </p:nvSpPr>
        <p:spPr>
          <a:xfrm>
            <a:off x="373600" y="643725"/>
            <a:ext cx="1704900" cy="461700"/>
          </a:xfrm>
          <a:prstGeom prst="rect">
            <a:avLst/>
          </a:prstGeom>
          <a:solidFill>
            <a:srgbClr val="CCCCCC"/>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Spectral ExtraBold"/>
                <a:ea typeface="Spectral ExtraBold"/>
                <a:cs typeface="Spectral ExtraBold"/>
                <a:sym typeface="Spectral ExtraBold"/>
              </a:rPr>
              <a:t>Before</a:t>
            </a:r>
            <a:endParaRPr sz="1800">
              <a:solidFill>
                <a:schemeClr val="lt1"/>
              </a:solidFill>
              <a:latin typeface="Spectral ExtraBold"/>
              <a:ea typeface="Spectral ExtraBold"/>
              <a:cs typeface="Spectral ExtraBold"/>
              <a:sym typeface="Spectral ExtraBold"/>
            </a:endParaRPr>
          </a:p>
        </p:txBody>
      </p:sp>
      <p:sp>
        <p:nvSpPr>
          <p:cNvPr id="171" name="Google Shape;171;p25"/>
          <p:cNvSpPr txBox="1"/>
          <p:nvPr/>
        </p:nvSpPr>
        <p:spPr>
          <a:xfrm>
            <a:off x="4981700" y="562975"/>
            <a:ext cx="1704900" cy="461700"/>
          </a:xfrm>
          <a:prstGeom prst="rect">
            <a:avLst/>
          </a:prstGeom>
          <a:solidFill>
            <a:srgbClr val="CCCCCC"/>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Spectral ExtraBold"/>
                <a:ea typeface="Spectral ExtraBold"/>
                <a:cs typeface="Spectral ExtraBold"/>
                <a:sym typeface="Spectral ExtraBold"/>
              </a:rPr>
              <a:t>After</a:t>
            </a:r>
            <a:endParaRPr sz="1800">
              <a:solidFill>
                <a:schemeClr val="lt1"/>
              </a:solidFill>
              <a:latin typeface="Spectral ExtraBold"/>
              <a:ea typeface="Spectral ExtraBold"/>
              <a:cs typeface="Spectral ExtraBold"/>
              <a:sym typeface="Spectral Extra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5" name="Shape 175"/>
        <p:cNvGrpSpPr/>
        <p:nvPr/>
      </p:nvGrpSpPr>
      <p:grpSpPr>
        <a:xfrm>
          <a:off x="0" y="0"/>
          <a:ext cx="0" cy="0"/>
          <a:chOff x="0" y="0"/>
          <a:chExt cx="0" cy="0"/>
        </a:xfrm>
      </p:grpSpPr>
      <p:sp>
        <p:nvSpPr>
          <p:cNvPr id="176" name="Google Shape;176;p26"/>
          <p:cNvSpPr txBox="1"/>
          <p:nvPr/>
        </p:nvSpPr>
        <p:spPr>
          <a:xfrm>
            <a:off x="334650" y="1028450"/>
            <a:ext cx="8130900" cy="39558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lt1"/>
              </a:buClr>
              <a:buSzPts val="1600"/>
              <a:buFont typeface="Spectral SemiBold"/>
              <a:buChar char="●"/>
            </a:pPr>
            <a:r>
              <a:rPr lang="en" sz="1600">
                <a:latin typeface="Spectral SemiBold"/>
                <a:ea typeface="Spectral SemiBold"/>
                <a:cs typeface="Spectral SemiBold"/>
                <a:sym typeface="Spectral SemiBold"/>
              </a:rPr>
              <a:t>Missing Data Treatment: Handled missing values by using imputation techniques to ensure completeness and accuracy of the dataset.</a:t>
            </a:r>
            <a:endParaRPr sz="1600">
              <a:latin typeface="Spectral SemiBold"/>
              <a:ea typeface="Spectral SemiBold"/>
              <a:cs typeface="Spectral SemiBold"/>
              <a:sym typeface="Spectral SemiBold"/>
            </a:endParaRPr>
          </a:p>
          <a:p>
            <a:pPr indent="0" lvl="0" marL="457200" rtl="0" algn="just">
              <a:lnSpc>
                <a:spcPct val="115000"/>
              </a:lnSpc>
              <a:spcBef>
                <a:spcPts val="0"/>
              </a:spcBef>
              <a:spcAft>
                <a:spcPts val="0"/>
              </a:spcAft>
              <a:buNone/>
            </a:pPr>
            <a:r>
              <a:t/>
            </a:r>
            <a:endParaRPr sz="1600">
              <a:latin typeface="Spectral SemiBold"/>
              <a:ea typeface="Spectral SemiBold"/>
              <a:cs typeface="Spectral SemiBold"/>
              <a:sym typeface="Spectral SemiBold"/>
            </a:endParaRPr>
          </a:p>
          <a:p>
            <a:pPr indent="-330200" lvl="0" marL="457200" rtl="0" algn="just">
              <a:lnSpc>
                <a:spcPct val="115000"/>
              </a:lnSpc>
              <a:spcBef>
                <a:spcPts val="0"/>
              </a:spcBef>
              <a:spcAft>
                <a:spcPts val="0"/>
              </a:spcAft>
              <a:buClr>
                <a:schemeClr val="lt1"/>
              </a:buClr>
              <a:buSzPts val="1600"/>
              <a:buFont typeface="Spectral SemiBold"/>
              <a:buChar char="●"/>
            </a:pPr>
            <a:r>
              <a:rPr lang="en" sz="1600">
                <a:latin typeface="Spectral SemiBold"/>
                <a:ea typeface="Spectral SemiBold"/>
                <a:cs typeface="Spectral SemiBold"/>
                <a:sym typeface="Spectral SemiBold"/>
              </a:rPr>
              <a:t>Outlier Removal: Identified and removed outliers that could distort analysis and impact model performance.</a:t>
            </a:r>
            <a:endParaRPr sz="1600">
              <a:latin typeface="Spectral SemiBold"/>
              <a:ea typeface="Spectral SemiBold"/>
              <a:cs typeface="Spectral SemiBold"/>
              <a:sym typeface="Spectral SemiBold"/>
            </a:endParaRPr>
          </a:p>
          <a:p>
            <a:pPr indent="0" lvl="0" marL="457200" rtl="0" algn="just">
              <a:lnSpc>
                <a:spcPct val="115000"/>
              </a:lnSpc>
              <a:spcBef>
                <a:spcPts val="0"/>
              </a:spcBef>
              <a:spcAft>
                <a:spcPts val="0"/>
              </a:spcAft>
              <a:buNone/>
            </a:pPr>
            <a:r>
              <a:t/>
            </a:r>
            <a:endParaRPr sz="1600">
              <a:latin typeface="Spectral SemiBold"/>
              <a:ea typeface="Spectral SemiBold"/>
              <a:cs typeface="Spectral SemiBold"/>
              <a:sym typeface="Spectral SemiBold"/>
            </a:endParaRPr>
          </a:p>
          <a:p>
            <a:pPr indent="-330200" lvl="0" marL="457200" rtl="0" algn="just">
              <a:lnSpc>
                <a:spcPct val="115000"/>
              </a:lnSpc>
              <a:spcBef>
                <a:spcPts val="0"/>
              </a:spcBef>
              <a:spcAft>
                <a:spcPts val="0"/>
              </a:spcAft>
              <a:buClr>
                <a:schemeClr val="lt1"/>
              </a:buClr>
              <a:buSzPts val="1600"/>
              <a:buFont typeface="Spectral SemiBold"/>
              <a:buChar char="●"/>
            </a:pPr>
            <a:r>
              <a:rPr lang="en" sz="1600">
                <a:latin typeface="Spectral SemiBold"/>
                <a:ea typeface="Spectral SemiBold"/>
                <a:cs typeface="Spectral SemiBold"/>
                <a:sym typeface="Spectral SemiBold"/>
              </a:rPr>
              <a:t>Skewness Check: Evaluated data skewness and applied transformations as needed to achieve a more normal distribution.</a:t>
            </a:r>
            <a:endParaRPr sz="1600">
              <a:latin typeface="Spectral SemiBold"/>
              <a:ea typeface="Spectral SemiBold"/>
              <a:cs typeface="Spectral SemiBold"/>
              <a:sym typeface="Spectral SemiBold"/>
            </a:endParaRPr>
          </a:p>
          <a:p>
            <a:pPr indent="0" lvl="0" marL="457200" rtl="0" algn="just">
              <a:lnSpc>
                <a:spcPct val="115000"/>
              </a:lnSpc>
              <a:spcBef>
                <a:spcPts val="0"/>
              </a:spcBef>
              <a:spcAft>
                <a:spcPts val="0"/>
              </a:spcAft>
              <a:buNone/>
            </a:pPr>
            <a:r>
              <a:t/>
            </a:r>
            <a:endParaRPr sz="1600">
              <a:latin typeface="Spectral SemiBold"/>
              <a:ea typeface="Spectral SemiBold"/>
              <a:cs typeface="Spectral SemiBold"/>
              <a:sym typeface="Spectral SemiBold"/>
            </a:endParaRPr>
          </a:p>
          <a:p>
            <a:pPr indent="-330200" lvl="0" marL="457200" rtl="0" algn="just">
              <a:lnSpc>
                <a:spcPct val="115000"/>
              </a:lnSpc>
              <a:spcBef>
                <a:spcPts val="0"/>
              </a:spcBef>
              <a:spcAft>
                <a:spcPts val="0"/>
              </a:spcAft>
              <a:buClr>
                <a:schemeClr val="lt1"/>
              </a:buClr>
              <a:buSzPts val="1600"/>
              <a:buFont typeface="Spectral SemiBold"/>
              <a:buChar char="●"/>
            </a:pPr>
            <a:r>
              <a:rPr lang="en" sz="1600">
                <a:latin typeface="Spectral SemiBold"/>
                <a:ea typeface="Spectral SemiBold"/>
                <a:cs typeface="Spectral SemiBold"/>
                <a:sym typeface="Spectral SemiBold"/>
              </a:rPr>
              <a:t>Data Storage: Saved the thoroughly cleaned and refined data in the Gold layer, ready for advanced analysis and modeling.</a:t>
            </a:r>
            <a:endParaRPr sz="1600">
              <a:latin typeface="Spectral SemiBold"/>
              <a:ea typeface="Spectral SemiBold"/>
              <a:cs typeface="Spectral SemiBold"/>
              <a:sym typeface="Spectral SemiBold"/>
            </a:endParaRPr>
          </a:p>
          <a:p>
            <a:pPr indent="0" lvl="0" marL="0" marR="0" rtl="0" algn="just">
              <a:lnSpc>
                <a:spcPct val="115000"/>
              </a:lnSpc>
              <a:spcBef>
                <a:spcPts val="0"/>
              </a:spcBef>
              <a:spcAft>
                <a:spcPts val="0"/>
              </a:spcAft>
              <a:buNone/>
            </a:pPr>
            <a:r>
              <a:t/>
            </a:r>
            <a:endParaRPr b="1">
              <a:latin typeface="Times New Roman"/>
              <a:ea typeface="Times New Roman"/>
              <a:cs typeface="Times New Roman"/>
              <a:sym typeface="Times New Roman"/>
            </a:endParaRPr>
          </a:p>
          <a:p>
            <a:pPr indent="0" lvl="0" marL="0" marR="0" rtl="0" algn="l">
              <a:lnSpc>
                <a:spcPct val="100000"/>
              </a:lnSpc>
              <a:spcBef>
                <a:spcPts val="1500"/>
              </a:spcBef>
              <a:spcAft>
                <a:spcPts val="0"/>
              </a:spcAft>
              <a:buClr>
                <a:srgbClr val="000000"/>
              </a:buClr>
              <a:buSzPts val="1200"/>
              <a:buFont typeface="Arial"/>
              <a:buNone/>
            </a:pPr>
            <a:r>
              <a:t/>
            </a:r>
            <a:endParaRPr i="0" u="none" cap="none" strike="noStrike">
              <a:solidFill>
                <a:schemeClr val="lt1"/>
              </a:solidFill>
              <a:latin typeface="Times New Roman"/>
              <a:ea typeface="Times New Roman"/>
              <a:cs typeface="Times New Roman"/>
              <a:sym typeface="Times New Roman"/>
            </a:endParaRPr>
          </a:p>
        </p:txBody>
      </p:sp>
      <p:sp>
        <p:nvSpPr>
          <p:cNvPr id="177" name="Google Shape;177;p26"/>
          <p:cNvSpPr/>
          <p:nvPr/>
        </p:nvSpPr>
        <p:spPr>
          <a:xfrm>
            <a:off x="334650" y="265600"/>
            <a:ext cx="5367963" cy="620545"/>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374151"/>
                </a:solidFill>
                <a:latin typeface="Comic Sans MS"/>
              </a:rPr>
              <a:t>Data Cleaning - Stage 2</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 name="Shape 181"/>
        <p:cNvGrpSpPr/>
        <p:nvPr/>
      </p:nvGrpSpPr>
      <p:grpSpPr>
        <a:xfrm>
          <a:off x="0" y="0"/>
          <a:ext cx="0" cy="0"/>
          <a:chOff x="0" y="0"/>
          <a:chExt cx="0" cy="0"/>
        </a:xfrm>
      </p:grpSpPr>
      <p:pic>
        <p:nvPicPr>
          <p:cNvPr id="182" name="Google Shape;182;p27"/>
          <p:cNvPicPr preferRelativeResize="0"/>
          <p:nvPr/>
        </p:nvPicPr>
        <p:blipFill>
          <a:blip r:embed="rId3">
            <a:alphaModFix/>
          </a:blip>
          <a:stretch>
            <a:fillRect/>
          </a:stretch>
        </p:blipFill>
        <p:spPr>
          <a:xfrm>
            <a:off x="706100" y="944725"/>
            <a:ext cx="7249576" cy="3939425"/>
          </a:xfrm>
          <a:prstGeom prst="rect">
            <a:avLst/>
          </a:prstGeom>
          <a:noFill/>
          <a:ln>
            <a:noFill/>
          </a:ln>
        </p:spPr>
      </p:pic>
      <p:sp>
        <p:nvSpPr>
          <p:cNvPr id="183" name="Google Shape;183;p27"/>
          <p:cNvSpPr txBox="1"/>
          <p:nvPr/>
        </p:nvSpPr>
        <p:spPr>
          <a:xfrm>
            <a:off x="181025" y="174725"/>
            <a:ext cx="4131900" cy="567300"/>
          </a:xfrm>
          <a:prstGeom prst="rect">
            <a:avLst/>
          </a:prstGeom>
          <a:gradFill>
            <a:gsLst>
              <a:gs pos="0">
                <a:srgbClr val="032146"/>
              </a:gs>
              <a:gs pos="100000">
                <a:srgbClr val="737373"/>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rgbClr val="FFFFFF"/>
                </a:solidFill>
                <a:latin typeface="Comic Sans MS"/>
                <a:ea typeface="Comic Sans MS"/>
                <a:cs typeface="Comic Sans MS"/>
                <a:sym typeface="Comic Sans MS"/>
              </a:rPr>
              <a:t>Missing Data Treatment</a:t>
            </a:r>
            <a:endParaRPr i="0" sz="2400" u="none" cap="none" strike="noStrike">
              <a:solidFill>
                <a:srgbClr val="FFFFFF"/>
              </a:solidFill>
              <a:latin typeface="Comic Sans MS"/>
              <a:ea typeface="Comic Sans MS"/>
              <a:cs typeface="Comic Sans MS"/>
              <a:sym typeface="Comic Sans MS"/>
            </a:endParaRPr>
          </a:p>
        </p:txBody>
      </p:sp>
      <p:sp>
        <p:nvSpPr>
          <p:cNvPr id="184" name="Google Shape;184;p27"/>
          <p:cNvSpPr txBox="1"/>
          <p:nvPr/>
        </p:nvSpPr>
        <p:spPr>
          <a:xfrm>
            <a:off x="6411150" y="2433350"/>
            <a:ext cx="2608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Spectral SemiBold"/>
                <a:ea typeface="Spectral SemiBold"/>
                <a:cs typeface="Spectral SemiBold"/>
                <a:sym typeface="Spectral SemiBold"/>
              </a:rPr>
              <a:t>Input : DataFrame</a:t>
            </a:r>
            <a:endParaRPr sz="1800">
              <a:solidFill>
                <a:schemeClr val="lt1"/>
              </a:solidFill>
              <a:latin typeface="Spectral SemiBold"/>
              <a:ea typeface="Spectral SemiBold"/>
              <a:cs typeface="Spectral SemiBold"/>
              <a:sym typeface="Spectral SemiBold"/>
            </a:endParaRPr>
          </a:p>
          <a:p>
            <a:pPr indent="0" lvl="0" marL="0" rtl="0" algn="l">
              <a:spcBef>
                <a:spcPts val="0"/>
              </a:spcBef>
              <a:spcAft>
                <a:spcPts val="0"/>
              </a:spcAft>
              <a:buNone/>
            </a:pPr>
            <a:r>
              <a:rPr lang="en" sz="1800">
                <a:solidFill>
                  <a:schemeClr val="lt1"/>
                </a:solidFill>
                <a:latin typeface="Spectral SemiBold"/>
                <a:ea typeface="Spectral SemiBold"/>
                <a:cs typeface="Spectral SemiBold"/>
                <a:sym typeface="Spectral SemiBold"/>
              </a:rPr>
              <a:t>Output : DataFrame</a:t>
            </a:r>
            <a:endParaRPr sz="1800">
              <a:solidFill>
                <a:schemeClr val="lt1"/>
              </a:solidFill>
              <a:latin typeface="Spectral SemiBold"/>
              <a:ea typeface="Spectral SemiBold"/>
              <a:cs typeface="Spectral SemiBold"/>
              <a:sym typeface="Spectral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8" name="Shape 188"/>
        <p:cNvGrpSpPr/>
        <p:nvPr/>
      </p:nvGrpSpPr>
      <p:grpSpPr>
        <a:xfrm>
          <a:off x="0" y="0"/>
          <a:ext cx="0" cy="0"/>
          <a:chOff x="0" y="0"/>
          <a:chExt cx="0" cy="0"/>
        </a:xfrm>
      </p:grpSpPr>
      <p:sp>
        <p:nvSpPr>
          <p:cNvPr id="189" name="Google Shape;189;p28"/>
          <p:cNvSpPr txBox="1"/>
          <p:nvPr/>
        </p:nvSpPr>
        <p:spPr>
          <a:xfrm>
            <a:off x="181025" y="174725"/>
            <a:ext cx="4131900" cy="567300"/>
          </a:xfrm>
          <a:prstGeom prst="rect">
            <a:avLst/>
          </a:prstGeom>
          <a:gradFill>
            <a:gsLst>
              <a:gs pos="0">
                <a:srgbClr val="032146"/>
              </a:gs>
              <a:gs pos="100000">
                <a:srgbClr val="737373"/>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rgbClr val="FFFFFF"/>
                </a:solidFill>
                <a:latin typeface="Comic Sans MS"/>
                <a:ea typeface="Comic Sans MS"/>
                <a:cs typeface="Comic Sans MS"/>
                <a:sym typeface="Comic Sans MS"/>
              </a:rPr>
              <a:t>Removing Outliers</a:t>
            </a:r>
            <a:endParaRPr i="0" sz="2400" u="none" cap="none" strike="noStrike">
              <a:solidFill>
                <a:srgbClr val="FFFFFF"/>
              </a:solidFill>
              <a:latin typeface="Comic Sans MS"/>
              <a:ea typeface="Comic Sans MS"/>
              <a:cs typeface="Comic Sans MS"/>
              <a:sym typeface="Comic Sans MS"/>
            </a:endParaRPr>
          </a:p>
        </p:txBody>
      </p:sp>
      <p:pic>
        <p:nvPicPr>
          <p:cNvPr id="190" name="Google Shape;190;p28"/>
          <p:cNvPicPr preferRelativeResize="0"/>
          <p:nvPr/>
        </p:nvPicPr>
        <p:blipFill>
          <a:blip r:embed="rId3">
            <a:alphaModFix/>
          </a:blip>
          <a:stretch>
            <a:fillRect/>
          </a:stretch>
        </p:blipFill>
        <p:spPr>
          <a:xfrm>
            <a:off x="268450" y="1423325"/>
            <a:ext cx="6142700" cy="3584725"/>
          </a:xfrm>
          <a:prstGeom prst="rect">
            <a:avLst/>
          </a:prstGeom>
          <a:noFill/>
          <a:ln>
            <a:noFill/>
          </a:ln>
        </p:spPr>
      </p:pic>
      <p:sp>
        <p:nvSpPr>
          <p:cNvPr id="191" name="Google Shape;191;p28"/>
          <p:cNvSpPr txBox="1"/>
          <p:nvPr/>
        </p:nvSpPr>
        <p:spPr>
          <a:xfrm>
            <a:off x="181025" y="851825"/>
            <a:ext cx="8392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Spectral SemiBold"/>
              <a:buChar char="●"/>
            </a:pPr>
            <a:r>
              <a:rPr lang="en" sz="1800">
                <a:solidFill>
                  <a:schemeClr val="lt1"/>
                </a:solidFill>
                <a:latin typeface="Spectral SemiBold"/>
                <a:ea typeface="Spectral SemiBold"/>
                <a:cs typeface="Spectral SemiBold"/>
                <a:sym typeface="Spectral SemiBold"/>
              </a:rPr>
              <a:t>Detecting the columns which has outliers</a:t>
            </a:r>
            <a:endParaRPr sz="1800">
              <a:solidFill>
                <a:schemeClr val="lt1"/>
              </a:solidFill>
              <a:latin typeface="Spectral SemiBold"/>
              <a:ea typeface="Spectral SemiBold"/>
              <a:cs typeface="Spectral SemiBold"/>
              <a:sym typeface="Spectral SemiBold"/>
            </a:endParaRPr>
          </a:p>
        </p:txBody>
      </p:sp>
      <p:sp>
        <p:nvSpPr>
          <p:cNvPr id="192" name="Google Shape;192;p28"/>
          <p:cNvSpPr txBox="1"/>
          <p:nvPr/>
        </p:nvSpPr>
        <p:spPr>
          <a:xfrm>
            <a:off x="6411150" y="2433350"/>
            <a:ext cx="2608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Spectral SemiBold"/>
                <a:ea typeface="Spectral SemiBold"/>
                <a:cs typeface="Spectral SemiBold"/>
                <a:sym typeface="Spectral SemiBold"/>
              </a:rPr>
              <a:t>Input : DataFrame</a:t>
            </a:r>
            <a:endParaRPr sz="1800">
              <a:solidFill>
                <a:schemeClr val="lt1"/>
              </a:solidFill>
              <a:latin typeface="Spectral SemiBold"/>
              <a:ea typeface="Spectral SemiBold"/>
              <a:cs typeface="Spectral SemiBold"/>
              <a:sym typeface="Spectral SemiBold"/>
            </a:endParaRPr>
          </a:p>
          <a:p>
            <a:pPr indent="0" lvl="0" marL="0" rtl="0" algn="l">
              <a:spcBef>
                <a:spcPts val="0"/>
              </a:spcBef>
              <a:spcAft>
                <a:spcPts val="0"/>
              </a:spcAft>
              <a:buNone/>
            </a:pPr>
            <a:r>
              <a:rPr lang="en" sz="1800">
                <a:solidFill>
                  <a:schemeClr val="lt1"/>
                </a:solidFill>
                <a:latin typeface="Spectral SemiBold"/>
                <a:ea typeface="Spectral SemiBold"/>
                <a:cs typeface="Spectral SemiBold"/>
                <a:sym typeface="Spectral SemiBold"/>
              </a:rPr>
              <a:t>Output : Column List</a:t>
            </a:r>
            <a:endParaRPr sz="1800">
              <a:solidFill>
                <a:schemeClr val="lt1"/>
              </a:solidFill>
              <a:latin typeface="Spectral SemiBold"/>
              <a:ea typeface="Spectral SemiBold"/>
              <a:cs typeface="Spectral SemiBold"/>
              <a:sym typeface="Spectral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6" name="Shape 196"/>
        <p:cNvGrpSpPr/>
        <p:nvPr/>
      </p:nvGrpSpPr>
      <p:grpSpPr>
        <a:xfrm>
          <a:off x="0" y="0"/>
          <a:ext cx="0" cy="0"/>
          <a:chOff x="0" y="0"/>
          <a:chExt cx="0" cy="0"/>
        </a:xfrm>
      </p:grpSpPr>
      <p:pic>
        <p:nvPicPr>
          <p:cNvPr id="197" name="Google Shape;197;p29"/>
          <p:cNvPicPr preferRelativeResize="0"/>
          <p:nvPr/>
        </p:nvPicPr>
        <p:blipFill>
          <a:blip r:embed="rId3">
            <a:alphaModFix/>
          </a:blip>
          <a:stretch>
            <a:fillRect/>
          </a:stretch>
        </p:blipFill>
        <p:spPr>
          <a:xfrm>
            <a:off x="495675" y="1149263"/>
            <a:ext cx="7607225" cy="2844975"/>
          </a:xfrm>
          <a:prstGeom prst="rect">
            <a:avLst/>
          </a:prstGeom>
          <a:noFill/>
          <a:ln>
            <a:noFill/>
          </a:ln>
        </p:spPr>
      </p:pic>
      <p:sp>
        <p:nvSpPr>
          <p:cNvPr id="198" name="Google Shape;198;p29"/>
          <p:cNvSpPr txBox="1"/>
          <p:nvPr/>
        </p:nvSpPr>
        <p:spPr>
          <a:xfrm>
            <a:off x="655675" y="4109000"/>
            <a:ext cx="2733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Spectral SemiBold"/>
                <a:ea typeface="Spectral SemiBold"/>
                <a:cs typeface="Spectral SemiBold"/>
                <a:sym typeface="Spectral SemiBold"/>
              </a:rPr>
              <a:t>Input : List, DataFrame</a:t>
            </a:r>
            <a:endParaRPr sz="1800">
              <a:solidFill>
                <a:schemeClr val="lt1"/>
              </a:solidFill>
              <a:latin typeface="Spectral SemiBold"/>
              <a:ea typeface="Spectral SemiBold"/>
              <a:cs typeface="Spectral SemiBold"/>
              <a:sym typeface="Spectral SemiBold"/>
            </a:endParaRPr>
          </a:p>
          <a:p>
            <a:pPr indent="0" lvl="0" marL="0" rtl="0" algn="l">
              <a:spcBef>
                <a:spcPts val="0"/>
              </a:spcBef>
              <a:spcAft>
                <a:spcPts val="0"/>
              </a:spcAft>
              <a:buNone/>
            </a:pPr>
            <a:r>
              <a:rPr lang="en" sz="1800">
                <a:solidFill>
                  <a:schemeClr val="lt1"/>
                </a:solidFill>
                <a:latin typeface="Spectral SemiBold"/>
                <a:ea typeface="Spectral SemiBold"/>
                <a:cs typeface="Spectral SemiBold"/>
                <a:sym typeface="Spectral SemiBold"/>
              </a:rPr>
              <a:t>Output : DataFrame</a:t>
            </a:r>
            <a:endParaRPr sz="1800">
              <a:solidFill>
                <a:schemeClr val="lt1"/>
              </a:solidFill>
              <a:latin typeface="Spectral SemiBold"/>
              <a:ea typeface="Spectral SemiBold"/>
              <a:cs typeface="Spectral SemiBold"/>
              <a:sym typeface="Spectral SemiBold"/>
            </a:endParaRPr>
          </a:p>
        </p:txBody>
      </p:sp>
      <p:sp>
        <p:nvSpPr>
          <p:cNvPr id="199" name="Google Shape;199;p29"/>
          <p:cNvSpPr txBox="1"/>
          <p:nvPr/>
        </p:nvSpPr>
        <p:spPr>
          <a:xfrm>
            <a:off x="239325" y="400125"/>
            <a:ext cx="8392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Spectral SemiBold"/>
              <a:buChar char="●"/>
            </a:pPr>
            <a:r>
              <a:rPr lang="en" sz="1800">
                <a:solidFill>
                  <a:schemeClr val="lt1"/>
                </a:solidFill>
                <a:latin typeface="Spectral SemiBold"/>
                <a:ea typeface="Spectral SemiBold"/>
                <a:cs typeface="Spectral SemiBold"/>
                <a:sym typeface="Spectral SemiBold"/>
              </a:rPr>
              <a:t>Removing Outliers from the data</a:t>
            </a:r>
            <a:endParaRPr sz="1800">
              <a:solidFill>
                <a:schemeClr val="lt1"/>
              </a:solidFill>
              <a:latin typeface="Spectral SemiBold"/>
              <a:ea typeface="Spectral SemiBold"/>
              <a:cs typeface="Spectral SemiBold"/>
              <a:sym typeface="Spectral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 name="Shape 203"/>
        <p:cNvGrpSpPr/>
        <p:nvPr/>
      </p:nvGrpSpPr>
      <p:grpSpPr>
        <a:xfrm>
          <a:off x="0" y="0"/>
          <a:ext cx="0" cy="0"/>
          <a:chOff x="0" y="0"/>
          <a:chExt cx="0" cy="0"/>
        </a:xfrm>
      </p:grpSpPr>
      <p:sp>
        <p:nvSpPr>
          <p:cNvPr id="204" name="Google Shape;204;p30"/>
          <p:cNvSpPr/>
          <p:nvPr/>
        </p:nvSpPr>
        <p:spPr>
          <a:xfrm>
            <a:off x="334650" y="189400"/>
            <a:ext cx="7579772" cy="624647"/>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374151"/>
                </a:solidFill>
                <a:latin typeface="Comic Sans MS"/>
              </a:rPr>
              <a:t>Machine Learning with Spark MLib</a:t>
            </a:r>
          </a:p>
        </p:txBody>
      </p:sp>
      <p:sp>
        <p:nvSpPr>
          <p:cNvPr id="205" name="Google Shape;205;p30"/>
          <p:cNvSpPr txBox="1"/>
          <p:nvPr/>
        </p:nvSpPr>
        <p:spPr>
          <a:xfrm>
            <a:off x="334650" y="874050"/>
            <a:ext cx="8122800" cy="1697700"/>
          </a:xfrm>
          <a:prstGeom prst="rect">
            <a:avLst/>
          </a:prstGeom>
          <a:noFill/>
          <a:ln>
            <a:noFill/>
          </a:ln>
        </p:spPr>
        <p:txBody>
          <a:bodyPr anchorCtr="0" anchor="t" bIns="91425" lIns="91425" spcFirstLastPara="1" rIns="90850" wrap="square" tIns="91425">
            <a:spAutoFit/>
          </a:bodyPr>
          <a:lstStyle/>
          <a:p>
            <a:pPr indent="0" lvl="0" marL="0" rtl="0" algn="just">
              <a:lnSpc>
                <a:spcPct val="115000"/>
              </a:lnSpc>
              <a:spcBef>
                <a:spcPts val="0"/>
              </a:spcBef>
              <a:spcAft>
                <a:spcPts val="0"/>
              </a:spcAft>
              <a:buNone/>
            </a:pPr>
            <a:r>
              <a:rPr lang="en" sz="1600" u="sng">
                <a:latin typeface="Spectral SemiBold"/>
                <a:ea typeface="Spectral SemiBold"/>
                <a:cs typeface="Spectral SemiBold"/>
                <a:sym typeface="Spectral SemiBold"/>
              </a:rPr>
              <a:t>Feature Engineering</a:t>
            </a:r>
            <a:r>
              <a:rPr lang="en" sz="1600">
                <a:latin typeface="Spectral SemiBold"/>
                <a:ea typeface="Spectral SemiBold"/>
                <a:cs typeface="Spectral SemiBold"/>
                <a:sym typeface="Spectral SemiBold"/>
              </a:rPr>
              <a:t>: </a:t>
            </a:r>
            <a:endParaRPr sz="1600">
              <a:latin typeface="Spectral SemiBold"/>
              <a:ea typeface="Spectral SemiBold"/>
              <a:cs typeface="Spectral SemiBold"/>
              <a:sym typeface="Spectral SemiBold"/>
            </a:endParaRPr>
          </a:p>
          <a:p>
            <a:pPr indent="-330200" lvl="0" marL="457200" rtl="0" algn="just">
              <a:lnSpc>
                <a:spcPct val="115000"/>
              </a:lnSpc>
              <a:spcBef>
                <a:spcPts val="0"/>
              </a:spcBef>
              <a:spcAft>
                <a:spcPts val="0"/>
              </a:spcAft>
              <a:buSzPts val="1600"/>
              <a:buChar char="●"/>
            </a:pPr>
            <a:r>
              <a:rPr lang="en" sz="1600">
                <a:latin typeface="Spectral SemiBold"/>
                <a:ea typeface="Spectral SemiBold"/>
                <a:cs typeface="Spectral SemiBold"/>
                <a:sym typeface="Spectral SemiBold"/>
              </a:rPr>
              <a:t>Created and selected relevant features to enhance the predictive power of the model.</a:t>
            </a:r>
            <a:endParaRPr b="1" sz="2400">
              <a:solidFill>
                <a:srgbClr val="11171C"/>
              </a:solidFill>
              <a:highlight>
                <a:srgbClr val="FFFFFF"/>
              </a:highlight>
              <a:latin typeface="Roboto"/>
              <a:ea typeface="Roboto"/>
              <a:cs typeface="Roboto"/>
              <a:sym typeface="Roboto"/>
            </a:endParaRPr>
          </a:p>
          <a:p>
            <a:pPr indent="-330200" lvl="0" marL="457200" marR="25400" rtl="0" algn="l">
              <a:lnSpc>
                <a:spcPct val="160000"/>
              </a:lnSpc>
              <a:spcBef>
                <a:spcPts val="0"/>
              </a:spcBef>
              <a:spcAft>
                <a:spcPts val="0"/>
              </a:spcAft>
              <a:buSzPts val="1600"/>
              <a:buFont typeface="Spectral SemiBold"/>
              <a:buChar char="●"/>
            </a:pPr>
            <a:r>
              <a:rPr lang="en" sz="1500">
                <a:solidFill>
                  <a:srgbClr val="11171C"/>
                </a:solidFill>
                <a:highlight>
                  <a:srgbClr val="FFFFFF"/>
                </a:highlight>
                <a:latin typeface="Spectral SemiBold"/>
                <a:ea typeface="Spectral SemiBold"/>
                <a:cs typeface="Spectral SemiBold"/>
                <a:sym typeface="Spectral SemiBold"/>
              </a:rPr>
              <a:t> Extracting total year from credit_history_age column:</a:t>
            </a:r>
            <a:endParaRPr sz="1500">
              <a:solidFill>
                <a:srgbClr val="11171C"/>
              </a:solidFill>
              <a:highlight>
                <a:srgbClr val="FFFFFF"/>
              </a:highlight>
              <a:latin typeface="Spectral SemiBold"/>
              <a:ea typeface="Spectral SemiBold"/>
              <a:cs typeface="Spectral SemiBold"/>
              <a:sym typeface="Spectral SemiBold"/>
            </a:endParaRPr>
          </a:p>
          <a:p>
            <a:pPr indent="0" lvl="0" marL="457200" marR="25400" rtl="0" algn="l">
              <a:lnSpc>
                <a:spcPct val="160000"/>
              </a:lnSpc>
              <a:spcBef>
                <a:spcPts val="300"/>
              </a:spcBef>
              <a:spcAft>
                <a:spcPts val="300"/>
              </a:spcAft>
              <a:buNone/>
            </a:pPr>
            <a:r>
              <a:t/>
            </a:r>
            <a:endParaRPr sz="1500">
              <a:solidFill>
                <a:srgbClr val="11171C"/>
              </a:solidFill>
              <a:highlight>
                <a:srgbClr val="FFFFFF"/>
              </a:highlight>
              <a:latin typeface="Spectral SemiBold"/>
              <a:ea typeface="Spectral SemiBold"/>
              <a:cs typeface="Spectral SemiBold"/>
              <a:sym typeface="Spectral SemiBold"/>
            </a:endParaRPr>
          </a:p>
        </p:txBody>
      </p:sp>
      <p:pic>
        <p:nvPicPr>
          <p:cNvPr id="206" name="Google Shape;206;p30"/>
          <p:cNvPicPr preferRelativeResize="0"/>
          <p:nvPr/>
        </p:nvPicPr>
        <p:blipFill>
          <a:blip r:embed="rId3">
            <a:alphaModFix/>
          </a:blip>
          <a:stretch>
            <a:fillRect/>
          </a:stretch>
        </p:blipFill>
        <p:spPr>
          <a:xfrm>
            <a:off x="984850" y="2276900"/>
            <a:ext cx="6519125" cy="2740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0" name="Shape 210"/>
        <p:cNvGrpSpPr/>
        <p:nvPr/>
      </p:nvGrpSpPr>
      <p:grpSpPr>
        <a:xfrm>
          <a:off x="0" y="0"/>
          <a:ext cx="0" cy="0"/>
          <a:chOff x="0" y="0"/>
          <a:chExt cx="0" cy="0"/>
        </a:xfrm>
      </p:grpSpPr>
      <p:sp>
        <p:nvSpPr>
          <p:cNvPr id="211" name="Google Shape;211;p31"/>
          <p:cNvSpPr txBox="1"/>
          <p:nvPr/>
        </p:nvSpPr>
        <p:spPr>
          <a:xfrm>
            <a:off x="407500" y="389450"/>
            <a:ext cx="8122800" cy="1846200"/>
          </a:xfrm>
          <a:prstGeom prst="rect">
            <a:avLst/>
          </a:prstGeom>
          <a:noFill/>
          <a:ln>
            <a:noFill/>
          </a:ln>
        </p:spPr>
        <p:txBody>
          <a:bodyPr anchorCtr="0" anchor="t" bIns="91425" lIns="91425" spcFirstLastPara="1" rIns="90850" wrap="square" tIns="91425">
            <a:spAutoFit/>
          </a:bodyPr>
          <a:lstStyle/>
          <a:p>
            <a:pPr indent="-330200" lvl="0" marL="457200" rtl="0" algn="l">
              <a:lnSpc>
                <a:spcPct val="160000"/>
              </a:lnSpc>
              <a:spcBef>
                <a:spcPts val="0"/>
              </a:spcBef>
              <a:spcAft>
                <a:spcPts val="0"/>
              </a:spcAft>
              <a:buSzPts val="1600"/>
              <a:buFont typeface="Spectral SemiBold"/>
              <a:buChar char="●"/>
            </a:pPr>
            <a:r>
              <a:rPr lang="en" sz="1600">
                <a:highlight>
                  <a:srgbClr val="FFFFFF"/>
                </a:highlight>
                <a:latin typeface="Spectral SemiBold"/>
                <a:ea typeface="Spectral SemiBold"/>
                <a:cs typeface="Spectral SemiBold"/>
                <a:sym typeface="Spectral SemiBold"/>
              </a:rPr>
              <a:t>Credit_Age_Proportion</a:t>
            </a:r>
            <a:endParaRPr sz="1600">
              <a:highlight>
                <a:srgbClr val="FFFFFF"/>
              </a:highlight>
              <a:latin typeface="Spectral SemiBold"/>
              <a:ea typeface="Spectral SemiBold"/>
              <a:cs typeface="Spectral SemiBold"/>
              <a:sym typeface="Spectral SemiBold"/>
            </a:endParaRPr>
          </a:p>
          <a:p>
            <a:pPr indent="0" lvl="0" marL="0" rtl="0" algn="l">
              <a:lnSpc>
                <a:spcPct val="115000"/>
              </a:lnSpc>
              <a:spcBef>
                <a:spcPts val="1200"/>
              </a:spcBef>
              <a:spcAft>
                <a:spcPts val="0"/>
              </a:spcAft>
              <a:buNone/>
            </a:pPr>
            <a:r>
              <a:rPr lang="en" sz="1300">
                <a:highlight>
                  <a:srgbClr val="FFFFFF"/>
                </a:highlight>
                <a:latin typeface="Spectral SemiBold"/>
                <a:ea typeface="Spectral SemiBold"/>
                <a:cs typeface="Spectral SemiBold"/>
                <a:sym typeface="Spectral SemiBold"/>
              </a:rPr>
              <a:t>This feature indicates how long the customer has had credit relative to their age, which can influence their credit score. A higher proportion might indicate a more mature credit history.</a:t>
            </a:r>
            <a:endParaRPr sz="1300">
              <a:highlight>
                <a:srgbClr val="FFFFFF"/>
              </a:highlight>
              <a:latin typeface="Spectral SemiBold"/>
              <a:ea typeface="Spectral SemiBold"/>
              <a:cs typeface="Spectral SemiBold"/>
              <a:sym typeface="Spectral SemiBold"/>
            </a:endParaRPr>
          </a:p>
          <a:p>
            <a:pPr indent="0" lvl="0" marL="0" rtl="0" algn="l">
              <a:lnSpc>
                <a:spcPct val="115000"/>
              </a:lnSpc>
              <a:spcBef>
                <a:spcPts val="1200"/>
              </a:spcBef>
              <a:spcAft>
                <a:spcPts val="0"/>
              </a:spcAft>
              <a:buNone/>
            </a:pPr>
            <a:r>
              <a:rPr lang="en" sz="1300">
                <a:highlight>
                  <a:srgbClr val="FFFFFF"/>
                </a:highlight>
                <a:latin typeface="Spectral SemiBold"/>
                <a:ea typeface="Spectral SemiBold"/>
                <a:cs typeface="Spectral SemiBold"/>
                <a:sym typeface="Spectral SemiBold"/>
              </a:rPr>
              <a:t>Formula: Credit_Age_Proportion = Credit_History_Age_New / Age</a:t>
            </a:r>
            <a:endParaRPr sz="1300">
              <a:highlight>
                <a:srgbClr val="FFFFFF"/>
              </a:highlight>
              <a:latin typeface="Spectral SemiBold"/>
              <a:ea typeface="Spectral SemiBold"/>
              <a:cs typeface="Spectral SemiBold"/>
              <a:sym typeface="Spectral SemiBold"/>
            </a:endParaRPr>
          </a:p>
          <a:p>
            <a:pPr indent="0" lvl="0" marL="457200" marR="25400" rtl="0" algn="l">
              <a:lnSpc>
                <a:spcPct val="160000"/>
              </a:lnSpc>
              <a:spcBef>
                <a:spcPts val="300"/>
              </a:spcBef>
              <a:spcAft>
                <a:spcPts val="300"/>
              </a:spcAft>
              <a:buNone/>
            </a:pPr>
            <a:r>
              <a:t/>
            </a:r>
            <a:endParaRPr sz="1500">
              <a:solidFill>
                <a:srgbClr val="11171C"/>
              </a:solidFill>
              <a:highlight>
                <a:srgbClr val="FFFFFF"/>
              </a:highlight>
              <a:latin typeface="Spectral SemiBold"/>
              <a:ea typeface="Spectral SemiBold"/>
              <a:cs typeface="Spectral SemiBold"/>
              <a:sym typeface="Spectral SemiBold"/>
            </a:endParaRPr>
          </a:p>
        </p:txBody>
      </p:sp>
      <p:pic>
        <p:nvPicPr>
          <p:cNvPr id="212" name="Google Shape;212;p31"/>
          <p:cNvPicPr preferRelativeResize="0"/>
          <p:nvPr/>
        </p:nvPicPr>
        <p:blipFill>
          <a:blip r:embed="rId3">
            <a:alphaModFix/>
          </a:blip>
          <a:stretch>
            <a:fillRect/>
          </a:stretch>
        </p:blipFill>
        <p:spPr>
          <a:xfrm>
            <a:off x="1201500" y="2125775"/>
            <a:ext cx="6267699" cy="274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0" name="Shape 60"/>
        <p:cNvGrpSpPr/>
        <p:nvPr/>
      </p:nvGrpSpPr>
      <p:grpSpPr>
        <a:xfrm>
          <a:off x="0" y="0"/>
          <a:ext cx="0" cy="0"/>
          <a:chOff x="0" y="0"/>
          <a:chExt cx="0" cy="0"/>
        </a:xfrm>
      </p:grpSpPr>
      <p:sp>
        <p:nvSpPr>
          <p:cNvPr id="61" name="Google Shape;61;p14"/>
          <p:cNvSpPr txBox="1"/>
          <p:nvPr/>
        </p:nvSpPr>
        <p:spPr>
          <a:xfrm>
            <a:off x="1642775" y="3177925"/>
            <a:ext cx="4131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txBox="1"/>
          <p:nvPr/>
        </p:nvSpPr>
        <p:spPr>
          <a:xfrm>
            <a:off x="284075" y="1000650"/>
            <a:ext cx="8348700" cy="2438100"/>
          </a:xfrm>
          <a:prstGeom prst="rect">
            <a:avLst/>
          </a:prstGeom>
          <a:noFill/>
          <a:ln>
            <a:noFill/>
          </a:ln>
        </p:spPr>
        <p:txBody>
          <a:bodyPr anchorCtr="0" anchor="t" bIns="91425" lIns="91425" spcFirstLastPara="1" rIns="91425" wrap="square" tIns="91425">
            <a:noAutofit/>
          </a:bodyPr>
          <a:lstStyle/>
          <a:p>
            <a:pPr indent="0" lvl="0" marL="0" rtl="0" algn="just">
              <a:spcBef>
                <a:spcPts val="1500"/>
              </a:spcBef>
              <a:spcAft>
                <a:spcPts val="0"/>
              </a:spcAft>
              <a:buNone/>
            </a:pPr>
            <a:r>
              <a:rPr lang="en" sz="1500">
                <a:solidFill>
                  <a:schemeClr val="lt1"/>
                </a:solidFill>
                <a:latin typeface="Spectral SemiBold"/>
                <a:ea typeface="Spectral SemiBold"/>
                <a:cs typeface="Spectral SemiBold"/>
                <a:sym typeface="Spectral SemiBold"/>
              </a:rPr>
              <a:t>In the current financial landscape, credit scoring is crucial for financial institutions to assess the creditworthiness of potential customers. This project aims to develop a machine learning model that predicts the credit score of customers based on a comprehensive set of financial and behavioral data. </a:t>
            </a:r>
            <a:endParaRPr sz="1500">
              <a:solidFill>
                <a:schemeClr val="lt1"/>
              </a:solidFill>
              <a:latin typeface="Spectral SemiBold"/>
              <a:ea typeface="Spectral SemiBold"/>
              <a:cs typeface="Spectral SemiBold"/>
              <a:sym typeface="Spectral SemiBold"/>
            </a:endParaRPr>
          </a:p>
          <a:p>
            <a:pPr indent="0" lvl="0" marL="0" rtl="0" algn="just">
              <a:spcBef>
                <a:spcPts val="1500"/>
              </a:spcBef>
              <a:spcAft>
                <a:spcPts val="0"/>
              </a:spcAft>
              <a:buNone/>
            </a:pPr>
            <a:r>
              <a:rPr lang="en" sz="1500">
                <a:solidFill>
                  <a:schemeClr val="lt1"/>
                </a:solidFill>
                <a:latin typeface="Spectral SemiBold"/>
                <a:ea typeface="Spectral SemiBold"/>
                <a:cs typeface="Spectral SemiBold"/>
                <a:sym typeface="Spectral SemiBold"/>
              </a:rPr>
              <a:t>By leveraging this diverse set of features, the goal is to build a robust predictive model that provides accurate credit scores. This model will assist financial institutions in making informed decisions, reducing the risk of loan defaults, and offering tailored financial products to customers based on their risk profiles.</a:t>
            </a:r>
            <a:endParaRPr sz="1500">
              <a:solidFill>
                <a:schemeClr val="lt1"/>
              </a:solidFill>
              <a:latin typeface="Spectral SemiBold"/>
              <a:ea typeface="Spectral SemiBold"/>
              <a:cs typeface="Spectral SemiBold"/>
              <a:sym typeface="Spectral SemiBold"/>
            </a:endParaRPr>
          </a:p>
          <a:p>
            <a:pPr indent="0" lvl="0" marL="0" rtl="0" algn="just">
              <a:spcBef>
                <a:spcPts val="1500"/>
              </a:spcBef>
              <a:spcAft>
                <a:spcPts val="0"/>
              </a:spcAft>
              <a:buNone/>
            </a:pPr>
            <a:r>
              <a:t/>
            </a:r>
            <a:endParaRPr sz="1500">
              <a:solidFill>
                <a:schemeClr val="lt1"/>
              </a:solidFill>
              <a:latin typeface="Spectral SemiBold"/>
              <a:ea typeface="Spectral SemiBold"/>
              <a:cs typeface="Spectral SemiBold"/>
              <a:sym typeface="Spectral SemiBold"/>
            </a:endParaRPr>
          </a:p>
          <a:p>
            <a:pPr indent="0" lvl="0" marL="0" marR="0" rtl="0" algn="just">
              <a:lnSpc>
                <a:spcPct val="100000"/>
              </a:lnSpc>
              <a:spcBef>
                <a:spcPts val="1500"/>
              </a:spcBef>
              <a:spcAft>
                <a:spcPts val="0"/>
              </a:spcAft>
              <a:buClr>
                <a:srgbClr val="000000"/>
              </a:buClr>
              <a:buSzPts val="1400"/>
              <a:buFont typeface="Arial"/>
              <a:buNone/>
            </a:pPr>
            <a:r>
              <a:t/>
            </a:r>
            <a:endParaRPr sz="1500">
              <a:solidFill>
                <a:schemeClr val="lt1"/>
              </a:solidFill>
              <a:latin typeface="Spectral SemiBold"/>
              <a:ea typeface="Spectral SemiBold"/>
              <a:cs typeface="Spectral SemiBold"/>
              <a:sym typeface="Spectral SemiBold"/>
            </a:endParaRPr>
          </a:p>
        </p:txBody>
      </p:sp>
      <p:sp>
        <p:nvSpPr>
          <p:cNvPr id="63" name="Google Shape;63;p14"/>
          <p:cNvSpPr/>
          <p:nvPr/>
        </p:nvSpPr>
        <p:spPr>
          <a:xfrm>
            <a:off x="284075" y="304275"/>
            <a:ext cx="4171721" cy="586837"/>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374151"/>
                </a:solidFill>
                <a:latin typeface="Comic Sans MS"/>
              </a:rPr>
              <a:t>Problem Statement</a:t>
            </a:r>
          </a:p>
        </p:txBody>
      </p:sp>
      <p:pic>
        <p:nvPicPr>
          <p:cNvPr id="64" name="Google Shape;64;p14"/>
          <p:cNvPicPr preferRelativeResize="0"/>
          <p:nvPr/>
        </p:nvPicPr>
        <p:blipFill>
          <a:blip r:embed="rId3">
            <a:alphaModFix/>
          </a:blip>
          <a:stretch>
            <a:fillRect/>
          </a:stretch>
        </p:blipFill>
        <p:spPr>
          <a:xfrm>
            <a:off x="3942663" y="3438750"/>
            <a:ext cx="2832337" cy="1595224"/>
          </a:xfrm>
          <a:prstGeom prst="rect">
            <a:avLst/>
          </a:prstGeom>
          <a:noFill/>
          <a:ln>
            <a:noFill/>
          </a:ln>
        </p:spPr>
      </p:pic>
      <p:sp>
        <p:nvSpPr>
          <p:cNvPr id="65" name="Google Shape;65;p14"/>
          <p:cNvSpPr txBox="1"/>
          <p:nvPr/>
        </p:nvSpPr>
        <p:spPr>
          <a:xfrm>
            <a:off x="4779225" y="2977050"/>
            <a:ext cx="131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latin typeface="Spectral ExtraBold"/>
                <a:ea typeface="Spectral ExtraBold"/>
                <a:cs typeface="Spectral ExtraBold"/>
                <a:sym typeface="Spectral ExtraBold"/>
              </a:rPr>
              <a:t>Standard</a:t>
            </a:r>
            <a:endParaRPr sz="1800">
              <a:solidFill>
                <a:srgbClr val="FF9900"/>
              </a:solidFill>
              <a:latin typeface="Spectral ExtraBold"/>
              <a:ea typeface="Spectral ExtraBold"/>
              <a:cs typeface="Spectral ExtraBold"/>
              <a:sym typeface="Spectral Extra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6" name="Shape 216"/>
        <p:cNvGrpSpPr/>
        <p:nvPr/>
      </p:nvGrpSpPr>
      <p:grpSpPr>
        <a:xfrm>
          <a:off x="0" y="0"/>
          <a:ext cx="0" cy="0"/>
          <a:chOff x="0" y="0"/>
          <a:chExt cx="0" cy="0"/>
        </a:xfrm>
      </p:grpSpPr>
      <p:sp>
        <p:nvSpPr>
          <p:cNvPr id="217" name="Google Shape;217;p32"/>
          <p:cNvSpPr txBox="1"/>
          <p:nvPr/>
        </p:nvSpPr>
        <p:spPr>
          <a:xfrm>
            <a:off x="407500" y="389450"/>
            <a:ext cx="8122800" cy="2504400"/>
          </a:xfrm>
          <a:prstGeom prst="rect">
            <a:avLst/>
          </a:prstGeom>
          <a:noFill/>
          <a:ln>
            <a:noFill/>
          </a:ln>
        </p:spPr>
        <p:txBody>
          <a:bodyPr anchorCtr="0" anchor="t" bIns="91425" lIns="91425" spcFirstLastPara="1" rIns="90850" wrap="square" tIns="91425">
            <a:spAutoFit/>
          </a:bodyPr>
          <a:lstStyle/>
          <a:p>
            <a:pPr indent="-317500" lvl="0" marL="457200" rtl="0" algn="l">
              <a:lnSpc>
                <a:spcPct val="160000"/>
              </a:lnSpc>
              <a:spcBef>
                <a:spcPts val="0"/>
              </a:spcBef>
              <a:spcAft>
                <a:spcPts val="0"/>
              </a:spcAft>
              <a:buSzPts val="1400"/>
              <a:buFont typeface="Roboto"/>
              <a:buChar char="●"/>
            </a:pPr>
            <a:r>
              <a:rPr b="1" lang="en">
                <a:highlight>
                  <a:srgbClr val="FFFFFF"/>
                </a:highlight>
                <a:latin typeface="Roboto"/>
                <a:ea typeface="Roboto"/>
                <a:cs typeface="Roboto"/>
                <a:sym typeface="Roboto"/>
              </a:rPr>
              <a:t>Debt_to_income_ratio</a:t>
            </a:r>
            <a:endParaRPr b="1">
              <a:highlight>
                <a:srgbClr val="FFFFFF"/>
              </a:highlight>
              <a:latin typeface="Roboto"/>
              <a:ea typeface="Roboto"/>
              <a:cs typeface="Roboto"/>
              <a:sym typeface="Roboto"/>
            </a:endParaRPr>
          </a:p>
          <a:p>
            <a:pPr indent="0" lvl="0" marL="0" rtl="0" algn="l">
              <a:lnSpc>
                <a:spcPct val="160000"/>
              </a:lnSpc>
              <a:spcBef>
                <a:spcPts val="1200"/>
              </a:spcBef>
              <a:spcAft>
                <a:spcPts val="0"/>
              </a:spcAft>
              <a:buNone/>
            </a:pPr>
            <a:r>
              <a:rPr lang="en" sz="1300">
                <a:highlight>
                  <a:srgbClr val="FFFFFF"/>
                </a:highlight>
                <a:latin typeface="Spectral SemiBold"/>
                <a:ea typeface="Spectral SemiBold"/>
                <a:cs typeface="Spectral SemiBold"/>
                <a:sym typeface="Spectral SemiBold"/>
              </a:rPr>
              <a:t>This ratio is a strong indicator of an individual's ability to manage debt relative to their income, which is critical for assessing creditworthiness.</a:t>
            </a:r>
            <a:endParaRPr sz="1300">
              <a:highlight>
                <a:srgbClr val="FFFFFF"/>
              </a:highlight>
              <a:latin typeface="Spectral SemiBold"/>
              <a:ea typeface="Spectral SemiBold"/>
              <a:cs typeface="Spectral SemiBold"/>
              <a:sym typeface="Spectral SemiBold"/>
            </a:endParaRPr>
          </a:p>
          <a:p>
            <a:pPr indent="0" lvl="0" marL="0" rtl="0" algn="l">
              <a:lnSpc>
                <a:spcPct val="160000"/>
              </a:lnSpc>
              <a:spcBef>
                <a:spcPts val="1200"/>
              </a:spcBef>
              <a:spcAft>
                <a:spcPts val="0"/>
              </a:spcAft>
              <a:buNone/>
            </a:pPr>
            <a:r>
              <a:rPr lang="en" sz="1300">
                <a:highlight>
                  <a:srgbClr val="FFFFFF"/>
                </a:highlight>
                <a:latin typeface="Spectral SemiBold"/>
                <a:ea typeface="Spectral SemiBold"/>
                <a:cs typeface="Spectral SemiBold"/>
                <a:sym typeface="Spectral SemiBold"/>
              </a:rPr>
              <a:t>Formula: Debt-to-Income Ratio = Outstanding_Debt / Annual_Income</a:t>
            </a:r>
            <a:endParaRPr sz="1300">
              <a:highlight>
                <a:srgbClr val="FFFFFF"/>
              </a:highlight>
              <a:latin typeface="Spectral SemiBold"/>
              <a:ea typeface="Spectral SemiBold"/>
              <a:cs typeface="Spectral SemiBold"/>
              <a:sym typeface="Spectral SemiBold"/>
            </a:endParaRPr>
          </a:p>
          <a:p>
            <a:pPr indent="0" lvl="0" marL="0" rtl="0" algn="l">
              <a:lnSpc>
                <a:spcPct val="115000"/>
              </a:lnSpc>
              <a:spcBef>
                <a:spcPts val="1200"/>
              </a:spcBef>
              <a:spcAft>
                <a:spcPts val="0"/>
              </a:spcAft>
              <a:buNone/>
            </a:pPr>
            <a:r>
              <a:t/>
            </a:r>
            <a:endParaRPr sz="1600">
              <a:highlight>
                <a:srgbClr val="FFFFFF"/>
              </a:highlight>
              <a:latin typeface="Spectral SemiBold"/>
              <a:ea typeface="Spectral SemiBold"/>
              <a:cs typeface="Spectral SemiBold"/>
              <a:sym typeface="Spectral SemiBold"/>
            </a:endParaRPr>
          </a:p>
          <a:p>
            <a:pPr indent="0" lvl="0" marL="457200" marR="25400" rtl="0" algn="l">
              <a:lnSpc>
                <a:spcPct val="160000"/>
              </a:lnSpc>
              <a:spcBef>
                <a:spcPts val="300"/>
              </a:spcBef>
              <a:spcAft>
                <a:spcPts val="300"/>
              </a:spcAft>
              <a:buNone/>
            </a:pPr>
            <a:r>
              <a:t/>
            </a:r>
            <a:endParaRPr sz="1500">
              <a:solidFill>
                <a:srgbClr val="11171C"/>
              </a:solidFill>
              <a:highlight>
                <a:srgbClr val="FFFFFF"/>
              </a:highlight>
              <a:latin typeface="Spectral SemiBold"/>
              <a:ea typeface="Spectral SemiBold"/>
              <a:cs typeface="Spectral SemiBold"/>
              <a:sym typeface="Spectral SemiBold"/>
            </a:endParaRPr>
          </a:p>
        </p:txBody>
      </p:sp>
      <p:pic>
        <p:nvPicPr>
          <p:cNvPr id="218" name="Google Shape;218;p32"/>
          <p:cNvPicPr preferRelativeResize="0"/>
          <p:nvPr/>
        </p:nvPicPr>
        <p:blipFill>
          <a:blip r:embed="rId3">
            <a:alphaModFix/>
          </a:blip>
          <a:stretch>
            <a:fillRect/>
          </a:stretch>
        </p:blipFill>
        <p:spPr>
          <a:xfrm>
            <a:off x="1482989" y="2214475"/>
            <a:ext cx="5971826" cy="2564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2" name="Shape 222"/>
        <p:cNvGrpSpPr/>
        <p:nvPr/>
      </p:nvGrpSpPr>
      <p:grpSpPr>
        <a:xfrm>
          <a:off x="0" y="0"/>
          <a:ext cx="0" cy="0"/>
          <a:chOff x="0" y="0"/>
          <a:chExt cx="0" cy="0"/>
        </a:xfrm>
      </p:grpSpPr>
      <p:pic>
        <p:nvPicPr>
          <p:cNvPr id="223" name="Google Shape;223;p33"/>
          <p:cNvPicPr preferRelativeResize="0"/>
          <p:nvPr/>
        </p:nvPicPr>
        <p:blipFill>
          <a:blip r:embed="rId3">
            <a:alphaModFix/>
          </a:blip>
          <a:stretch>
            <a:fillRect/>
          </a:stretch>
        </p:blipFill>
        <p:spPr>
          <a:xfrm>
            <a:off x="367274" y="1511200"/>
            <a:ext cx="7981800" cy="3411800"/>
          </a:xfrm>
          <a:prstGeom prst="rect">
            <a:avLst/>
          </a:prstGeom>
          <a:noFill/>
          <a:ln>
            <a:noFill/>
          </a:ln>
        </p:spPr>
      </p:pic>
      <p:sp>
        <p:nvSpPr>
          <p:cNvPr id="224" name="Google Shape;224;p33"/>
          <p:cNvSpPr txBox="1"/>
          <p:nvPr/>
        </p:nvSpPr>
        <p:spPr>
          <a:xfrm>
            <a:off x="181025" y="174725"/>
            <a:ext cx="4131900" cy="567300"/>
          </a:xfrm>
          <a:prstGeom prst="rect">
            <a:avLst/>
          </a:prstGeom>
          <a:gradFill>
            <a:gsLst>
              <a:gs pos="0">
                <a:srgbClr val="032146"/>
              </a:gs>
              <a:gs pos="100000">
                <a:srgbClr val="737373"/>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rgbClr val="FFFFFF"/>
                </a:solidFill>
                <a:latin typeface="Comic Sans MS"/>
                <a:ea typeface="Comic Sans MS"/>
                <a:cs typeface="Comic Sans MS"/>
                <a:sym typeface="Comic Sans MS"/>
              </a:rPr>
              <a:t>Preprocessing</a:t>
            </a:r>
            <a:endParaRPr i="0" sz="2400" u="none" cap="none" strike="noStrike">
              <a:solidFill>
                <a:srgbClr val="FFFFFF"/>
              </a:solidFill>
              <a:latin typeface="Comic Sans MS"/>
              <a:ea typeface="Comic Sans MS"/>
              <a:cs typeface="Comic Sans MS"/>
              <a:sym typeface="Comic Sans MS"/>
            </a:endParaRPr>
          </a:p>
        </p:txBody>
      </p:sp>
      <p:sp>
        <p:nvSpPr>
          <p:cNvPr id="225" name="Google Shape;225;p33"/>
          <p:cNvSpPr txBox="1"/>
          <p:nvPr/>
        </p:nvSpPr>
        <p:spPr>
          <a:xfrm>
            <a:off x="161775" y="990825"/>
            <a:ext cx="8392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Spectral SemiBold"/>
              <a:buChar char="●"/>
            </a:pPr>
            <a:r>
              <a:rPr lang="en" sz="1800">
                <a:solidFill>
                  <a:schemeClr val="lt1"/>
                </a:solidFill>
                <a:latin typeface="Spectral SemiBold"/>
                <a:ea typeface="Spectral SemiBold"/>
                <a:cs typeface="Spectral SemiBold"/>
                <a:sym typeface="Spectral SemiBold"/>
              </a:rPr>
              <a:t>One-Hot Encoding for categorical variables</a:t>
            </a:r>
            <a:endParaRPr sz="1800">
              <a:solidFill>
                <a:schemeClr val="lt1"/>
              </a:solidFill>
              <a:latin typeface="Spectral SemiBold"/>
              <a:ea typeface="Spectral SemiBold"/>
              <a:cs typeface="Spectral SemiBold"/>
              <a:sym typeface="Spectral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9" name="Shape 229"/>
        <p:cNvGrpSpPr/>
        <p:nvPr/>
      </p:nvGrpSpPr>
      <p:grpSpPr>
        <a:xfrm>
          <a:off x="0" y="0"/>
          <a:ext cx="0" cy="0"/>
          <a:chOff x="0" y="0"/>
          <a:chExt cx="0" cy="0"/>
        </a:xfrm>
      </p:grpSpPr>
      <p:sp>
        <p:nvSpPr>
          <p:cNvPr id="230" name="Google Shape;230;p34"/>
          <p:cNvSpPr txBox="1"/>
          <p:nvPr/>
        </p:nvSpPr>
        <p:spPr>
          <a:xfrm>
            <a:off x="320100" y="852750"/>
            <a:ext cx="8122800" cy="3438000"/>
          </a:xfrm>
          <a:prstGeom prst="rect">
            <a:avLst/>
          </a:prstGeom>
          <a:noFill/>
          <a:ln>
            <a:noFill/>
          </a:ln>
        </p:spPr>
        <p:txBody>
          <a:bodyPr anchorCtr="0" anchor="t" bIns="91425" lIns="91425" spcFirstLastPara="1" rIns="90850" wrap="square" tIns="91425">
            <a:spAutoFit/>
          </a:bodyPr>
          <a:lstStyle/>
          <a:p>
            <a:pPr indent="0" lvl="0" marL="0" rtl="0" algn="just">
              <a:lnSpc>
                <a:spcPct val="115000"/>
              </a:lnSpc>
              <a:spcBef>
                <a:spcPts val="0"/>
              </a:spcBef>
              <a:spcAft>
                <a:spcPts val="0"/>
              </a:spcAft>
              <a:buNone/>
            </a:pPr>
            <a:r>
              <a:t/>
            </a:r>
            <a:endParaRPr sz="1600">
              <a:latin typeface="Spectral SemiBold"/>
              <a:ea typeface="Spectral SemiBold"/>
              <a:cs typeface="Spectral SemiBold"/>
              <a:sym typeface="Spectral SemiBold"/>
            </a:endParaRPr>
          </a:p>
          <a:p>
            <a:pPr indent="-336550" lvl="0" marL="457200" rtl="0" algn="just">
              <a:lnSpc>
                <a:spcPct val="115000"/>
              </a:lnSpc>
              <a:spcBef>
                <a:spcPts val="0"/>
              </a:spcBef>
              <a:spcAft>
                <a:spcPts val="0"/>
              </a:spcAft>
              <a:buSzPts val="1700"/>
              <a:buChar char="●"/>
            </a:pPr>
            <a:r>
              <a:rPr lang="en" sz="1700">
                <a:latin typeface="Spectral SemiBold"/>
                <a:ea typeface="Spectral SemiBold"/>
                <a:cs typeface="Spectral SemiBold"/>
                <a:sym typeface="Spectral SemiBold"/>
              </a:rPr>
              <a:t>Standardization: Applied Min-Max Scaler to normalize feature values, ensuring consistent data ranges and improving model performance.</a:t>
            </a:r>
            <a:endParaRPr sz="1700">
              <a:latin typeface="Spectral SemiBold"/>
              <a:ea typeface="Spectral SemiBold"/>
              <a:cs typeface="Spectral SemiBold"/>
              <a:sym typeface="Spectral SemiBold"/>
            </a:endParaRPr>
          </a:p>
          <a:p>
            <a:pPr indent="0" lvl="0" marL="457200" rtl="0" algn="just">
              <a:lnSpc>
                <a:spcPct val="115000"/>
              </a:lnSpc>
              <a:spcBef>
                <a:spcPts val="0"/>
              </a:spcBef>
              <a:spcAft>
                <a:spcPts val="0"/>
              </a:spcAft>
              <a:buNone/>
            </a:pPr>
            <a:r>
              <a:t/>
            </a:r>
            <a:endParaRPr sz="1700">
              <a:latin typeface="Spectral SemiBold"/>
              <a:ea typeface="Spectral SemiBold"/>
              <a:cs typeface="Spectral SemiBold"/>
              <a:sym typeface="Spectral SemiBold"/>
            </a:endParaRPr>
          </a:p>
          <a:p>
            <a:pPr indent="-336550" lvl="0" marL="457200" rtl="0" algn="just">
              <a:lnSpc>
                <a:spcPct val="115000"/>
              </a:lnSpc>
              <a:spcBef>
                <a:spcPts val="0"/>
              </a:spcBef>
              <a:spcAft>
                <a:spcPts val="0"/>
              </a:spcAft>
              <a:buSzPts val="1700"/>
              <a:buChar char="●"/>
            </a:pPr>
            <a:r>
              <a:rPr lang="en" sz="1700">
                <a:latin typeface="Spectral SemiBold"/>
                <a:ea typeface="Spectral SemiBold"/>
                <a:cs typeface="Spectral SemiBold"/>
                <a:sym typeface="Spectral SemiBold"/>
              </a:rPr>
              <a:t>Model Evaluation: Tested multiple models to identify the best fit:</a:t>
            </a:r>
            <a:endParaRPr sz="1700">
              <a:latin typeface="Spectral SemiBold"/>
              <a:ea typeface="Spectral SemiBold"/>
              <a:cs typeface="Spectral SemiBold"/>
              <a:sym typeface="Spectral SemiBold"/>
            </a:endParaRPr>
          </a:p>
          <a:p>
            <a:pPr indent="-336550" lvl="0" marL="914400" rtl="0" algn="just">
              <a:lnSpc>
                <a:spcPct val="115000"/>
              </a:lnSpc>
              <a:spcBef>
                <a:spcPts val="0"/>
              </a:spcBef>
              <a:spcAft>
                <a:spcPts val="0"/>
              </a:spcAft>
              <a:buSzPts val="1700"/>
              <a:buChar char="❏"/>
            </a:pPr>
            <a:r>
              <a:rPr lang="en" sz="1700">
                <a:latin typeface="Spectral SemiBold"/>
                <a:ea typeface="Spectral SemiBold"/>
                <a:cs typeface="Spectral SemiBold"/>
                <a:sym typeface="Spectral SemiBold"/>
              </a:rPr>
              <a:t>Logistic Regression: Evaluated for its effectiveness in binary classification tasks.</a:t>
            </a:r>
            <a:endParaRPr sz="1700">
              <a:latin typeface="Spectral SemiBold"/>
              <a:ea typeface="Spectral SemiBold"/>
              <a:cs typeface="Spectral SemiBold"/>
              <a:sym typeface="Spectral SemiBold"/>
            </a:endParaRPr>
          </a:p>
          <a:p>
            <a:pPr indent="-336550" lvl="0" marL="914400" rtl="0" algn="just">
              <a:lnSpc>
                <a:spcPct val="115000"/>
              </a:lnSpc>
              <a:spcBef>
                <a:spcPts val="0"/>
              </a:spcBef>
              <a:spcAft>
                <a:spcPts val="0"/>
              </a:spcAft>
              <a:buSzPts val="1700"/>
              <a:buChar char="❏"/>
            </a:pPr>
            <a:r>
              <a:rPr lang="en" sz="1700">
                <a:latin typeface="Spectral SemiBold"/>
                <a:ea typeface="Spectral SemiBold"/>
                <a:cs typeface="Spectral SemiBold"/>
                <a:sym typeface="Spectral SemiBold"/>
              </a:rPr>
              <a:t>Support Vector Machine (SVM): Assessed for its ability to handle complex decision boundaries.</a:t>
            </a:r>
            <a:endParaRPr sz="1700">
              <a:latin typeface="Spectral SemiBold"/>
              <a:ea typeface="Spectral SemiBold"/>
              <a:cs typeface="Spectral SemiBold"/>
              <a:sym typeface="Spectral SemiBold"/>
            </a:endParaRPr>
          </a:p>
          <a:p>
            <a:pPr indent="-336550" lvl="0" marL="914400" rtl="0" algn="just">
              <a:lnSpc>
                <a:spcPct val="115000"/>
              </a:lnSpc>
              <a:spcBef>
                <a:spcPts val="0"/>
              </a:spcBef>
              <a:spcAft>
                <a:spcPts val="0"/>
              </a:spcAft>
              <a:buSzPts val="1700"/>
              <a:buChar char="❏"/>
            </a:pPr>
            <a:r>
              <a:rPr lang="en" sz="1700">
                <a:latin typeface="Spectral SemiBold"/>
                <a:ea typeface="Spectral SemiBold"/>
                <a:cs typeface="Spectral SemiBold"/>
                <a:sym typeface="Spectral SemiBold"/>
              </a:rPr>
              <a:t>Random Forest: Used to capture non-linear relationships and improve prediction accuracy.</a:t>
            </a:r>
            <a:endParaRPr sz="1700">
              <a:solidFill>
                <a:schemeClr val="lt1"/>
              </a:solidFill>
              <a:latin typeface="Spectral SemiBold"/>
              <a:ea typeface="Spectral SemiBold"/>
              <a:cs typeface="Spectral SemiBold"/>
              <a:sym typeface="Spectral SemiBold"/>
            </a:endParaRPr>
          </a:p>
        </p:txBody>
      </p:sp>
      <p:sp>
        <p:nvSpPr>
          <p:cNvPr id="231" name="Google Shape;231;p34"/>
          <p:cNvSpPr txBox="1"/>
          <p:nvPr/>
        </p:nvSpPr>
        <p:spPr>
          <a:xfrm>
            <a:off x="161775" y="145700"/>
            <a:ext cx="4000800" cy="508800"/>
          </a:xfrm>
          <a:prstGeom prst="rect">
            <a:avLst/>
          </a:prstGeom>
          <a:gradFill>
            <a:gsLst>
              <a:gs pos="0">
                <a:srgbClr val="032146"/>
              </a:gs>
              <a:gs pos="100000">
                <a:srgbClr val="737373"/>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rgbClr val="FFFFFF"/>
                </a:solidFill>
                <a:latin typeface="Comic Sans MS"/>
                <a:ea typeface="Comic Sans MS"/>
                <a:cs typeface="Comic Sans MS"/>
                <a:sym typeface="Comic Sans MS"/>
              </a:rPr>
              <a:t>Model Building</a:t>
            </a:r>
            <a:endParaRPr i="0" sz="2400" u="none" cap="none" strike="noStrike">
              <a:solidFill>
                <a:srgbClr val="FFFFFF"/>
              </a:solidFill>
              <a:latin typeface="Comic Sans MS"/>
              <a:ea typeface="Comic Sans MS"/>
              <a:cs typeface="Comic Sans MS"/>
              <a:sym typeface="Comic Sans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5" name="Shape 235"/>
        <p:cNvGrpSpPr/>
        <p:nvPr/>
      </p:nvGrpSpPr>
      <p:grpSpPr>
        <a:xfrm>
          <a:off x="0" y="0"/>
          <a:ext cx="0" cy="0"/>
          <a:chOff x="0" y="0"/>
          <a:chExt cx="0" cy="0"/>
        </a:xfrm>
      </p:grpSpPr>
      <p:sp>
        <p:nvSpPr>
          <p:cNvPr id="236" name="Google Shape;236;p35"/>
          <p:cNvSpPr txBox="1"/>
          <p:nvPr/>
        </p:nvSpPr>
        <p:spPr>
          <a:xfrm>
            <a:off x="435000" y="728076"/>
            <a:ext cx="8274000" cy="9234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chemeClr val="lt1"/>
              </a:buClr>
              <a:buSzPts val="1200"/>
              <a:buFont typeface="Spectral SemiBold"/>
              <a:buChar char="●"/>
            </a:pPr>
            <a:r>
              <a:rPr b="0" i="0" lang="en" sz="1200" u="none" cap="none" strike="noStrike">
                <a:solidFill>
                  <a:schemeClr val="lt1"/>
                </a:solidFill>
                <a:latin typeface="Spectral SemiBold"/>
                <a:ea typeface="Spectral SemiBold"/>
                <a:cs typeface="Spectral SemiBold"/>
                <a:sym typeface="Spectral SemiBold"/>
              </a:rPr>
              <a:t>Random Forest is an ensemble learning method that combines multiple decision trees to make predictions. It leverages the wisdom of the crowd by aggregating the predictions of individual trees to produce a final prediction.It offers accuracy, robustness, and feature importance analysis, making it a powerful tool for various machine learning tasks.</a:t>
            </a:r>
            <a:endParaRPr b="0" i="0" sz="1400" u="none" cap="none" strike="noStrike">
              <a:solidFill>
                <a:schemeClr val="lt1"/>
              </a:solidFill>
              <a:latin typeface="Spectral SemiBold"/>
              <a:ea typeface="Spectral SemiBold"/>
              <a:cs typeface="Spectral SemiBold"/>
              <a:sym typeface="Spectral SemiBold"/>
            </a:endParaRPr>
          </a:p>
        </p:txBody>
      </p:sp>
      <p:sp>
        <p:nvSpPr>
          <p:cNvPr id="237" name="Google Shape;237;p35"/>
          <p:cNvSpPr txBox="1"/>
          <p:nvPr/>
        </p:nvSpPr>
        <p:spPr>
          <a:xfrm>
            <a:off x="3549050" y="2456863"/>
            <a:ext cx="1425600" cy="376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pectral SemiBold"/>
                <a:ea typeface="Spectral SemiBold"/>
                <a:cs typeface="Spectral SemiBold"/>
                <a:sym typeface="Spectral SemiBold"/>
              </a:rPr>
              <a:t>Why Random?</a:t>
            </a:r>
            <a:endParaRPr b="0" i="0" sz="1400" u="none" cap="none" strike="noStrike">
              <a:solidFill>
                <a:srgbClr val="000000"/>
              </a:solidFill>
              <a:latin typeface="Spectral SemiBold"/>
              <a:ea typeface="Spectral SemiBold"/>
              <a:cs typeface="Spectral SemiBold"/>
              <a:sym typeface="Spectral SemiBold"/>
            </a:endParaRPr>
          </a:p>
        </p:txBody>
      </p:sp>
      <p:sp>
        <p:nvSpPr>
          <p:cNvPr id="238" name="Google Shape;238;p35"/>
          <p:cNvSpPr txBox="1"/>
          <p:nvPr/>
        </p:nvSpPr>
        <p:spPr>
          <a:xfrm>
            <a:off x="1744550" y="2987488"/>
            <a:ext cx="1713600" cy="446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pectral SemiBold"/>
                <a:ea typeface="Spectral SemiBold"/>
                <a:cs typeface="Spectral SemiBold"/>
                <a:sym typeface="Spectral SemiBold"/>
              </a:rPr>
              <a:t>Random Sampling </a:t>
            </a:r>
            <a:endParaRPr b="0" i="0" sz="1400" u="none" cap="none" strike="noStrike">
              <a:solidFill>
                <a:srgbClr val="000000"/>
              </a:solidFill>
              <a:latin typeface="Spectral SemiBold"/>
              <a:ea typeface="Spectral SemiBold"/>
              <a:cs typeface="Spectral SemiBold"/>
              <a:sym typeface="Spectral SemiBold"/>
            </a:endParaRPr>
          </a:p>
        </p:txBody>
      </p:sp>
      <p:sp>
        <p:nvSpPr>
          <p:cNvPr id="239" name="Google Shape;239;p35"/>
          <p:cNvSpPr txBox="1"/>
          <p:nvPr/>
        </p:nvSpPr>
        <p:spPr>
          <a:xfrm>
            <a:off x="5065450" y="2987488"/>
            <a:ext cx="2334000" cy="446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pectral SemiBold"/>
                <a:ea typeface="Spectral SemiBold"/>
                <a:cs typeface="Spectral SemiBold"/>
                <a:sym typeface="Spectral SemiBold"/>
              </a:rPr>
              <a:t>Random Feature Selection </a:t>
            </a:r>
            <a:endParaRPr b="0" i="0" sz="1400" u="none" cap="none" strike="noStrike">
              <a:solidFill>
                <a:srgbClr val="000000"/>
              </a:solidFill>
              <a:latin typeface="Spectral SemiBold"/>
              <a:ea typeface="Spectral SemiBold"/>
              <a:cs typeface="Spectral SemiBold"/>
              <a:sym typeface="Spectral SemiBold"/>
            </a:endParaRPr>
          </a:p>
        </p:txBody>
      </p:sp>
      <p:sp>
        <p:nvSpPr>
          <p:cNvPr id="240" name="Google Shape;240;p35"/>
          <p:cNvSpPr txBox="1"/>
          <p:nvPr/>
        </p:nvSpPr>
        <p:spPr>
          <a:xfrm>
            <a:off x="936950" y="1693575"/>
            <a:ext cx="2014500" cy="415500"/>
          </a:xfrm>
          <a:prstGeom prst="rect">
            <a:avLst/>
          </a:prstGeom>
          <a:noFill/>
          <a:ln>
            <a:noFill/>
          </a:ln>
        </p:spPr>
        <p:txBody>
          <a:bodyPr anchorCtr="0" anchor="t" bIns="91425" lIns="91425" spcFirstLastPara="1" rIns="91425" wrap="square" tIns="91425">
            <a:spAutoFit/>
          </a:bodyPr>
          <a:lstStyle/>
          <a:p>
            <a:pPr indent="0" lvl="0" marL="457200" marR="0" rtl="0" algn="just">
              <a:lnSpc>
                <a:spcPct val="100000"/>
              </a:lnSpc>
              <a:spcBef>
                <a:spcPts val="0"/>
              </a:spcBef>
              <a:spcAft>
                <a:spcPts val="0"/>
              </a:spcAft>
              <a:buClr>
                <a:srgbClr val="000000"/>
              </a:buClr>
              <a:buSzPts val="1200"/>
              <a:buFont typeface="Arial"/>
              <a:buNone/>
            </a:pPr>
            <a:r>
              <a:rPr b="1" lang="en" sz="1500">
                <a:solidFill>
                  <a:schemeClr val="lt1"/>
                </a:solidFill>
                <a:latin typeface="Spectral"/>
                <a:ea typeface="Spectral"/>
                <a:cs typeface="Spectral"/>
                <a:sym typeface="Spectral"/>
              </a:rPr>
              <a:t>BAGGING </a:t>
            </a:r>
            <a:endParaRPr b="1" i="0" sz="1500" u="none" cap="none" strike="noStrike">
              <a:solidFill>
                <a:schemeClr val="lt1"/>
              </a:solidFill>
              <a:latin typeface="Spectral"/>
              <a:ea typeface="Spectral"/>
              <a:cs typeface="Spectral"/>
              <a:sym typeface="Spectral"/>
            </a:endParaRPr>
          </a:p>
        </p:txBody>
      </p:sp>
      <p:cxnSp>
        <p:nvCxnSpPr>
          <p:cNvPr id="241" name="Google Shape;241;p35"/>
          <p:cNvCxnSpPr>
            <a:stCxn id="237" idx="2"/>
          </p:cNvCxnSpPr>
          <p:nvPr/>
        </p:nvCxnSpPr>
        <p:spPr>
          <a:xfrm>
            <a:off x="4261850" y="2833363"/>
            <a:ext cx="0" cy="391200"/>
          </a:xfrm>
          <a:prstGeom prst="straightConnector1">
            <a:avLst/>
          </a:prstGeom>
          <a:noFill/>
          <a:ln cap="flat" cmpd="sng" w="9525">
            <a:solidFill>
              <a:schemeClr val="dk2"/>
            </a:solidFill>
            <a:prstDash val="solid"/>
            <a:round/>
            <a:headEnd len="sm" w="sm" type="none"/>
            <a:tailEnd len="sm" w="sm" type="none"/>
          </a:ln>
        </p:spPr>
      </p:cxnSp>
      <p:cxnSp>
        <p:nvCxnSpPr>
          <p:cNvPr id="242" name="Google Shape;242;p35"/>
          <p:cNvCxnSpPr>
            <a:stCxn id="238" idx="3"/>
            <a:endCxn id="239" idx="1"/>
          </p:cNvCxnSpPr>
          <p:nvPr/>
        </p:nvCxnSpPr>
        <p:spPr>
          <a:xfrm>
            <a:off x="3458150" y="3210688"/>
            <a:ext cx="1607400" cy="0"/>
          </a:xfrm>
          <a:prstGeom prst="straightConnector1">
            <a:avLst/>
          </a:prstGeom>
          <a:noFill/>
          <a:ln cap="flat" cmpd="sng" w="9525">
            <a:solidFill>
              <a:schemeClr val="dk2"/>
            </a:solidFill>
            <a:prstDash val="solid"/>
            <a:round/>
            <a:headEnd len="sm" w="sm" type="none"/>
            <a:tailEnd len="sm" w="sm" type="none"/>
          </a:ln>
        </p:spPr>
      </p:cxnSp>
      <p:sp>
        <p:nvSpPr>
          <p:cNvPr id="243" name="Google Shape;243;p35"/>
          <p:cNvSpPr txBox="1"/>
          <p:nvPr/>
        </p:nvSpPr>
        <p:spPr>
          <a:xfrm>
            <a:off x="154075" y="3786925"/>
            <a:ext cx="8539500" cy="9234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chemeClr val="lt1"/>
              </a:buClr>
              <a:buSzPts val="1200"/>
              <a:buFont typeface="Spectral SemiBold"/>
              <a:buChar char="●"/>
            </a:pPr>
            <a:r>
              <a:rPr b="0" i="0" lang="en" sz="1200" u="none" cap="none" strike="noStrike">
                <a:solidFill>
                  <a:schemeClr val="lt1"/>
                </a:solidFill>
                <a:latin typeface="Spectral SemiBold"/>
                <a:ea typeface="Spectral SemiBold"/>
                <a:cs typeface="Spectral SemiBold"/>
                <a:sym typeface="Spectral SemiBold"/>
              </a:rPr>
              <a:t>The final prediction of the Random Forest is made by aggregating the predictions (Soft Voting) of all individual decision trees. For classification tasks, the most common aggregation method is majority voting, where each tree's prediction is considered, and the majority class prediction is taken as the final prediction. For regression tasks, the predictions are averaged across the trees to obtain the final prediction.</a:t>
            </a:r>
            <a:endParaRPr b="0" i="0" sz="1400" u="none" cap="none" strike="noStrike">
              <a:solidFill>
                <a:schemeClr val="lt1"/>
              </a:solidFill>
              <a:latin typeface="Spectral SemiBold"/>
              <a:ea typeface="Spectral SemiBold"/>
              <a:cs typeface="Spectral SemiBold"/>
              <a:sym typeface="Spectral SemiBold"/>
            </a:endParaRPr>
          </a:p>
        </p:txBody>
      </p:sp>
      <p:sp>
        <p:nvSpPr>
          <p:cNvPr id="244" name="Google Shape;244;p35"/>
          <p:cNvSpPr txBox="1"/>
          <p:nvPr/>
        </p:nvSpPr>
        <p:spPr>
          <a:xfrm>
            <a:off x="328750" y="275700"/>
            <a:ext cx="2674200" cy="446400"/>
          </a:xfrm>
          <a:prstGeom prst="rect">
            <a:avLst/>
          </a:prstGeom>
          <a:solidFill>
            <a:srgbClr val="F1C232"/>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lang="en" sz="1700">
                <a:latin typeface="Spectral SemiBold"/>
                <a:ea typeface="Spectral SemiBold"/>
                <a:cs typeface="Spectral SemiBold"/>
                <a:sym typeface="Spectral SemiBold"/>
              </a:rPr>
              <a:t>Random Forest</a:t>
            </a:r>
            <a:endParaRPr b="0" i="0" sz="1700" u="none" cap="none" strike="noStrike">
              <a:solidFill>
                <a:srgbClr val="000000"/>
              </a:solidFill>
              <a:latin typeface="Spectral SemiBold"/>
              <a:ea typeface="Spectral SemiBold"/>
              <a:cs typeface="Spectral SemiBold"/>
              <a:sym typeface="Spectral SemiBold"/>
            </a:endParaRPr>
          </a:p>
        </p:txBody>
      </p:sp>
      <p:cxnSp>
        <p:nvCxnSpPr>
          <p:cNvPr id="245" name="Google Shape;245;p35"/>
          <p:cNvCxnSpPr/>
          <p:nvPr/>
        </p:nvCxnSpPr>
        <p:spPr>
          <a:xfrm>
            <a:off x="3069525" y="1880650"/>
            <a:ext cx="874200" cy="0"/>
          </a:xfrm>
          <a:prstGeom prst="straightConnector1">
            <a:avLst/>
          </a:prstGeom>
          <a:noFill/>
          <a:ln cap="flat" cmpd="sng" w="28575">
            <a:solidFill>
              <a:schemeClr val="dk2"/>
            </a:solidFill>
            <a:prstDash val="solid"/>
            <a:round/>
            <a:headEnd len="med" w="med" type="none"/>
            <a:tailEnd len="med" w="med" type="triangle"/>
          </a:ln>
        </p:spPr>
      </p:cxnSp>
      <p:sp>
        <p:nvSpPr>
          <p:cNvPr id="246" name="Google Shape;246;p35"/>
          <p:cNvSpPr txBox="1"/>
          <p:nvPr/>
        </p:nvSpPr>
        <p:spPr>
          <a:xfrm>
            <a:off x="3943725" y="1657450"/>
            <a:ext cx="2014500" cy="446400"/>
          </a:xfrm>
          <a:prstGeom prst="rect">
            <a:avLst/>
          </a:prstGeom>
          <a:noFill/>
          <a:ln>
            <a:noFill/>
          </a:ln>
        </p:spPr>
        <p:txBody>
          <a:bodyPr anchorCtr="0" anchor="t" bIns="91425" lIns="91425" spcFirstLastPara="1" rIns="91425" wrap="square" tIns="91425">
            <a:spAutoFit/>
          </a:bodyPr>
          <a:lstStyle/>
          <a:p>
            <a:pPr indent="0" lvl="0" marL="457200" marR="0" rtl="0" algn="just">
              <a:lnSpc>
                <a:spcPct val="100000"/>
              </a:lnSpc>
              <a:spcBef>
                <a:spcPts val="0"/>
              </a:spcBef>
              <a:spcAft>
                <a:spcPts val="0"/>
              </a:spcAft>
              <a:buClr>
                <a:srgbClr val="000000"/>
              </a:buClr>
              <a:buSzPts val="1200"/>
              <a:buFont typeface="Arial"/>
              <a:buNone/>
            </a:pPr>
            <a:r>
              <a:rPr b="1" lang="en" sz="1700">
                <a:solidFill>
                  <a:schemeClr val="lt1"/>
                </a:solidFill>
                <a:latin typeface="Spectral"/>
                <a:ea typeface="Spectral"/>
                <a:cs typeface="Spectral"/>
                <a:sym typeface="Spectral"/>
              </a:rPr>
              <a:t>Bootstrap         </a:t>
            </a:r>
            <a:r>
              <a:rPr b="1" lang="en" sz="1700">
                <a:solidFill>
                  <a:schemeClr val="lt1"/>
                </a:solidFill>
                <a:latin typeface="Spectral"/>
                <a:ea typeface="Spectral"/>
                <a:cs typeface="Spectral"/>
                <a:sym typeface="Spectral"/>
              </a:rPr>
              <a:t> </a:t>
            </a:r>
            <a:endParaRPr b="1" i="0" sz="1700" u="none" cap="none" strike="noStrike">
              <a:solidFill>
                <a:schemeClr val="lt1"/>
              </a:solidFill>
              <a:latin typeface="Spectral"/>
              <a:ea typeface="Spectral"/>
              <a:cs typeface="Spectral"/>
              <a:sym typeface="Spectral"/>
            </a:endParaRPr>
          </a:p>
        </p:txBody>
      </p:sp>
      <p:sp>
        <p:nvSpPr>
          <p:cNvPr id="247" name="Google Shape;247;p35"/>
          <p:cNvSpPr txBox="1"/>
          <p:nvPr/>
        </p:nvSpPr>
        <p:spPr>
          <a:xfrm>
            <a:off x="5958225" y="1657450"/>
            <a:ext cx="2014500" cy="446400"/>
          </a:xfrm>
          <a:prstGeom prst="rect">
            <a:avLst/>
          </a:prstGeom>
          <a:noFill/>
          <a:ln>
            <a:noFill/>
          </a:ln>
        </p:spPr>
        <p:txBody>
          <a:bodyPr anchorCtr="0" anchor="t" bIns="91425" lIns="91425" spcFirstLastPara="1" rIns="91425" wrap="square" tIns="91425">
            <a:spAutoFit/>
          </a:bodyPr>
          <a:lstStyle/>
          <a:p>
            <a:pPr indent="0" lvl="0" marL="457200" marR="0" rtl="0" algn="just">
              <a:lnSpc>
                <a:spcPct val="100000"/>
              </a:lnSpc>
              <a:spcBef>
                <a:spcPts val="0"/>
              </a:spcBef>
              <a:spcAft>
                <a:spcPts val="0"/>
              </a:spcAft>
              <a:buClr>
                <a:srgbClr val="000000"/>
              </a:buClr>
              <a:buSzPts val="1200"/>
              <a:buFont typeface="Arial"/>
              <a:buNone/>
            </a:pPr>
            <a:r>
              <a:rPr b="1" lang="en" sz="1700">
                <a:solidFill>
                  <a:schemeClr val="lt1"/>
                </a:solidFill>
                <a:latin typeface="Spectral"/>
                <a:ea typeface="Spectral"/>
                <a:cs typeface="Spectral"/>
                <a:sym typeface="Spectral"/>
              </a:rPr>
              <a:t>Aggregation</a:t>
            </a:r>
            <a:r>
              <a:rPr lang="en" sz="1500">
                <a:solidFill>
                  <a:schemeClr val="lt1"/>
                </a:solidFill>
                <a:latin typeface="Spectral SemiBold"/>
                <a:ea typeface="Spectral SemiBold"/>
                <a:cs typeface="Spectral SemiBold"/>
                <a:sym typeface="Spectral SemiBold"/>
              </a:rPr>
              <a:t>  </a:t>
            </a:r>
            <a:endParaRPr i="0" sz="1500" u="none" cap="none" strike="noStrike">
              <a:solidFill>
                <a:schemeClr val="lt1"/>
              </a:solidFill>
              <a:latin typeface="Spectral SemiBold"/>
              <a:ea typeface="Spectral SemiBold"/>
              <a:cs typeface="Spectral SemiBold"/>
              <a:sym typeface="Spectral SemiBold"/>
            </a:endParaRPr>
          </a:p>
        </p:txBody>
      </p:sp>
      <p:sp>
        <p:nvSpPr>
          <p:cNvPr id="248" name="Google Shape;248;p35"/>
          <p:cNvSpPr txBox="1"/>
          <p:nvPr/>
        </p:nvSpPr>
        <p:spPr>
          <a:xfrm>
            <a:off x="5851175" y="1670500"/>
            <a:ext cx="46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rPr>
              <a:t>+</a:t>
            </a:r>
            <a:endParaRPr b="1" sz="18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36"/>
          <p:cNvPicPr preferRelativeResize="0"/>
          <p:nvPr/>
        </p:nvPicPr>
        <p:blipFill rotWithShape="1">
          <a:blip r:embed="rId3">
            <a:alphaModFix/>
          </a:blip>
          <a:srcRect b="0" l="0" r="0" t="0"/>
          <a:stretch/>
        </p:blipFill>
        <p:spPr>
          <a:xfrm>
            <a:off x="378075" y="514564"/>
            <a:ext cx="1435000" cy="1364011"/>
          </a:xfrm>
          <a:prstGeom prst="rect">
            <a:avLst/>
          </a:prstGeom>
          <a:noFill/>
          <a:ln>
            <a:noFill/>
          </a:ln>
        </p:spPr>
      </p:pic>
      <p:pic>
        <p:nvPicPr>
          <p:cNvPr id="254" name="Google Shape;254;p36"/>
          <p:cNvPicPr preferRelativeResize="0"/>
          <p:nvPr/>
        </p:nvPicPr>
        <p:blipFill rotWithShape="1">
          <a:blip r:embed="rId3">
            <a:alphaModFix/>
          </a:blip>
          <a:srcRect b="3642" l="0" r="3642" t="0"/>
          <a:stretch/>
        </p:blipFill>
        <p:spPr>
          <a:xfrm>
            <a:off x="2191125" y="514574"/>
            <a:ext cx="1300300" cy="1364000"/>
          </a:xfrm>
          <a:prstGeom prst="rect">
            <a:avLst/>
          </a:prstGeom>
          <a:noFill/>
          <a:ln>
            <a:noFill/>
          </a:ln>
        </p:spPr>
      </p:pic>
      <p:pic>
        <p:nvPicPr>
          <p:cNvPr id="255" name="Google Shape;255;p36"/>
          <p:cNvPicPr preferRelativeResize="0"/>
          <p:nvPr/>
        </p:nvPicPr>
        <p:blipFill rotWithShape="1">
          <a:blip r:embed="rId3">
            <a:alphaModFix/>
          </a:blip>
          <a:srcRect b="0" l="0" r="0" t="0"/>
          <a:stretch/>
        </p:blipFill>
        <p:spPr>
          <a:xfrm>
            <a:off x="3970625" y="514575"/>
            <a:ext cx="1476325" cy="1364000"/>
          </a:xfrm>
          <a:prstGeom prst="rect">
            <a:avLst/>
          </a:prstGeom>
          <a:noFill/>
          <a:ln>
            <a:noFill/>
          </a:ln>
        </p:spPr>
      </p:pic>
      <p:sp>
        <p:nvSpPr>
          <p:cNvPr id="256" name="Google Shape;256;p36"/>
          <p:cNvSpPr txBox="1"/>
          <p:nvPr/>
        </p:nvSpPr>
        <p:spPr>
          <a:xfrm>
            <a:off x="204575" y="1882850"/>
            <a:ext cx="1782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Nunito"/>
                <a:ea typeface="Nunito"/>
                <a:cs typeface="Nunito"/>
                <a:sym typeface="Nunito"/>
              </a:rPr>
              <a:t>random_state= r1</a:t>
            </a:r>
            <a:endParaRPr b="0" i="0" sz="1000" u="none" cap="none" strike="noStrike">
              <a:solidFill>
                <a:srgbClr val="000000"/>
              </a:solidFill>
              <a:latin typeface="Nunito"/>
              <a:ea typeface="Nunito"/>
              <a:cs typeface="Nunito"/>
              <a:sym typeface="Nunito"/>
            </a:endParaRPr>
          </a:p>
        </p:txBody>
      </p:sp>
      <p:sp>
        <p:nvSpPr>
          <p:cNvPr id="257" name="Google Shape;257;p36"/>
          <p:cNvSpPr txBox="1"/>
          <p:nvPr/>
        </p:nvSpPr>
        <p:spPr>
          <a:xfrm>
            <a:off x="2000850" y="1882850"/>
            <a:ext cx="1782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Nunito"/>
                <a:ea typeface="Nunito"/>
                <a:cs typeface="Nunito"/>
                <a:sym typeface="Nunito"/>
              </a:rPr>
              <a:t>random_state= r2</a:t>
            </a:r>
            <a:endParaRPr b="0" i="0" sz="1000" u="none" cap="none" strike="noStrike">
              <a:solidFill>
                <a:srgbClr val="000000"/>
              </a:solidFill>
              <a:latin typeface="Nunito"/>
              <a:ea typeface="Nunito"/>
              <a:cs typeface="Nunito"/>
              <a:sym typeface="Nunito"/>
            </a:endParaRPr>
          </a:p>
        </p:txBody>
      </p:sp>
      <p:sp>
        <p:nvSpPr>
          <p:cNvPr id="258" name="Google Shape;258;p36"/>
          <p:cNvSpPr txBox="1"/>
          <p:nvPr/>
        </p:nvSpPr>
        <p:spPr>
          <a:xfrm>
            <a:off x="3797113" y="1882850"/>
            <a:ext cx="1782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Nunito"/>
                <a:ea typeface="Nunito"/>
                <a:cs typeface="Nunito"/>
                <a:sym typeface="Nunito"/>
              </a:rPr>
              <a:t>random_state= r3</a:t>
            </a:r>
            <a:endParaRPr b="0" i="0" sz="1000" u="none" cap="none" strike="noStrike">
              <a:solidFill>
                <a:srgbClr val="000000"/>
              </a:solidFill>
              <a:latin typeface="Nunito"/>
              <a:ea typeface="Nunito"/>
              <a:cs typeface="Nunito"/>
              <a:sym typeface="Nunito"/>
            </a:endParaRPr>
          </a:p>
        </p:txBody>
      </p:sp>
      <p:pic>
        <p:nvPicPr>
          <p:cNvPr id="259" name="Google Shape;259;p36"/>
          <p:cNvPicPr preferRelativeResize="0"/>
          <p:nvPr/>
        </p:nvPicPr>
        <p:blipFill rotWithShape="1">
          <a:blip r:embed="rId3">
            <a:alphaModFix/>
          </a:blip>
          <a:srcRect b="0" l="0" r="0" t="0"/>
          <a:stretch/>
        </p:blipFill>
        <p:spPr>
          <a:xfrm>
            <a:off x="7107075" y="514575"/>
            <a:ext cx="1476325" cy="1364000"/>
          </a:xfrm>
          <a:prstGeom prst="rect">
            <a:avLst/>
          </a:prstGeom>
          <a:noFill/>
          <a:ln>
            <a:noFill/>
          </a:ln>
        </p:spPr>
      </p:pic>
      <p:sp>
        <p:nvSpPr>
          <p:cNvPr id="260" name="Google Shape;260;p36"/>
          <p:cNvSpPr txBox="1"/>
          <p:nvPr/>
        </p:nvSpPr>
        <p:spPr>
          <a:xfrm>
            <a:off x="5606200" y="1243950"/>
            <a:ext cx="1434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61" name="Google Shape;261;p36"/>
          <p:cNvSpPr txBox="1"/>
          <p:nvPr/>
        </p:nvSpPr>
        <p:spPr>
          <a:xfrm>
            <a:off x="6954225" y="1882850"/>
            <a:ext cx="1782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Nunito"/>
                <a:ea typeface="Nunito"/>
                <a:cs typeface="Nunito"/>
                <a:sym typeface="Nunito"/>
              </a:rPr>
              <a:t>random_state= rn</a:t>
            </a:r>
            <a:endParaRPr b="0" i="0" sz="1000" u="none" cap="none" strike="noStrike">
              <a:solidFill>
                <a:srgbClr val="000000"/>
              </a:solidFill>
              <a:latin typeface="Nunito"/>
              <a:ea typeface="Nunito"/>
              <a:cs typeface="Nunito"/>
              <a:sym typeface="Nunito"/>
            </a:endParaRPr>
          </a:p>
        </p:txBody>
      </p:sp>
      <p:sp>
        <p:nvSpPr>
          <p:cNvPr id="262" name="Google Shape;262;p36"/>
          <p:cNvSpPr txBox="1"/>
          <p:nvPr/>
        </p:nvSpPr>
        <p:spPr>
          <a:xfrm>
            <a:off x="662350" y="2221550"/>
            <a:ext cx="1006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Y ~ X1,X2</a:t>
            </a:r>
            <a:endParaRPr b="0" i="0" sz="1100" u="none" cap="none" strike="noStrike">
              <a:solidFill>
                <a:srgbClr val="000000"/>
              </a:solidFill>
              <a:latin typeface="Nunito"/>
              <a:ea typeface="Nunito"/>
              <a:cs typeface="Nunito"/>
              <a:sym typeface="Nunito"/>
            </a:endParaRPr>
          </a:p>
        </p:txBody>
      </p:sp>
      <p:sp>
        <p:nvSpPr>
          <p:cNvPr id="263" name="Google Shape;263;p36"/>
          <p:cNvSpPr txBox="1"/>
          <p:nvPr/>
        </p:nvSpPr>
        <p:spPr>
          <a:xfrm>
            <a:off x="2457025" y="2207800"/>
            <a:ext cx="1006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Y ~ X3,X4</a:t>
            </a:r>
            <a:endParaRPr b="0" i="0" sz="1100" u="none" cap="none" strike="noStrike">
              <a:solidFill>
                <a:srgbClr val="000000"/>
              </a:solidFill>
              <a:latin typeface="Nunito"/>
              <a:ea typeface="Nunito"/>
              <a:cs typeface="Nunito"/>
              <a:sym typeface="Nunito"/>
            </a:endParaRPr>
          </a:p>
        </p:txBody>
      </p:sp>
      <p:sp>
        <p:nvSpPr>
          <p:cNvPr id="264" name="Google Shape;264;p36"/>
          <p:cNvSpPr txBox="1"/>
          <p:nvPr/>
        </p:nvSpPr>
        <p:spPr>
          <a:xfrm>
            <a:off x="4251700" y="2207800"/>
            <a:ext cx="11574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Y ~ X5,X8,X10</a:t>
            </a:r>
            <a:endParaRPr b="0" i="0" sz="1100" u="none" cap="none" strike="noStrike">
              <a:solidFill>
                <a:srgbClr val="000000"/>
              </a:solidFill>
              <a:latin typeface="Nunito"/>
              <a:ea typeface="Nunito"/>
              <a:cs typeface="Nunito"/>
              <a:sym typeface="Nunito"/>
            </a:endParaRPr>
          </a:p>
        </p:txBody>
      </p:sp>
      <p:sp>
        <p:nvSpPr>
          <p:cNvPr id="265" name="Google Shape;265;p36"/>
          <p:cNvSpPr txBox="1"/>
          <p:nvPr/>
        </p:nvSpPr>
        <p:spPr>
          <a:xfrm>
            <a:off x="7207125" y="2207800"/>
            <a:ext cx="15291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Y ~ X1,X8,X4,X6,X7</a:t>
            </a:r>
            <a:endParaRPr b="0" i="0" sz="1100" u="none" cap="none" strike="noStrike">
              <a:solidFill>
                <a:srgbClr val="000000"/>
              </a:solidFill>
              <a:latin typeface="Nunito"/>
              <a:ea typeface="Nunito"/>
              <a:cs typeface="Nunito"/>
              <a:sym typeface="Nunito"/>
            </a:endParaRPr>
          </a:p>
        </p:txBody>
      </p:sp>
      <p:sp>
        <p:nvSpPr>
          <p:cNvPr id="266" name="Google Shape;266;p36"/>
          <p:cNvSpPr txBox="1"/>
          <p:nvPr/>
        </p:nvSpPr>
        <p:spPr>
          <a:xfrm>
            <a:off x="868475" y="2579825"/>
            <a:ext cx="4542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sp>
        <p:nvSpPr>
          <p:cNvPr id="267" name="Google Shape;267;p36"/>
          <p:cNvSpPr txBox="1"/>
          <p:nvPr/>
        </p:nvSpPr>
        <p:spPr>
          <a:xfrm>
            <a:off x="2664750" y="2579825"/>
            <a:ext cx="4542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P2</a:t>
            </a:r>
            <a:endParaRPr b="0" i="0" sz="1400" u="none" cap="none" strike="noStrike">
              <a:solidFill>
                <a:srgbClr val="000000"/>
              </a:solidFill>
              <a:latin typeface="Arial"/>
              <a:ea typeface="Arial"/>
              <a:cs typeface="Arial"/>
              <a:sym typeface="Arial"/>
            </a:endParaRPr>
          </a:p>
        </p:txBody>
      </p:sp>
      <p:sp>
        <p:nvSpPr>
          <p:cNvPr id="268" name="Google Shape;268;p36"/>
          <p:cNvSpPr txBox="1"/>
          <p:nvPr/>
        </p:nvSpPr>
        <p:spPr>
          <a:xfrm>
            <a:off x="4534725" y="2579825"/>
            <a:ext cx="4542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P3</a:t>
            </a:r>
            <a:endParaRPr b="0" i="0" sz="1400" u="none" cap="none" strike="noStrike">
              <a:solidFill>
                <a:srgbClr val="000000"/>
              </a:solidFill>
              <a:latin typeface="Arial"/>
              <a:ea typeface="Arial"/>
              <a:cs typeface="Arial"/>
              <a:sym typeface="Arial"/>
            </a:endParaRPr>
          </a:p>
        </p:txBody>
      </p:sp>
      <p:sp>
        <p:nvSpPr>
          <p:cNvPr id="269" name="Google Shape;269;p36"/>
          <p:cNvSpPr txBox="1"/>
          <p:nvPr/>
        </p:nvSpPr>
        <p:spPr>
          <a:xfrm>
            <a:off x="7744575" y="2579825"/>
            <a:ext cx="4542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Pn</a:t>
            </a:r>
            <a:endParaRPr b="0" i="0" sz="1400" u="none" cap="none" strike="noStrike">
              <a:solidFill>
                <a:srgbClr val="000000"/>
              </a:solidFill>
              <a:latin typeface="Arial"/>
              <a:ea typeface="Arial"/>
              <a:cs typeface="Arial"/>
              <a:sym typeface="Arial"/>
            </a:endParaRPr>
          </a:p>
        </p:txBody>
      </p:sp>
      <p:sp>
        <p:nvSpPr>
          <p:cNvPr id="270" name="Google Shape;270;p36"/>
          <p:cNvSpPr txBox="1"/>
          <p:nvPr/>
        </p:nvSpPr>
        <p:spPr>
          <a:xfrm>
            <a:off x="4251700" y="3780500"/>
            <a:ext cx="4542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t>
            </a:r>
            <a:endParaRPr b="0" i="0" sz="1400" u="none" cap="none" strike="noStrike">
              <a:solidFill>
                <a:srgbClr val="000000"/>
              </a:solidFill>
              <a:latin typeface="Arial"/>
              <a:ea typeface="Arial"/>
              <a:cs typeface="Arial"/>
              <a:sym typeface="Arial"/>
            </a:endParaRPr>
          </a:p>
        </p:txBody>
      </p:sp>
      <p:cxnSp>
        <p:nvCxnSpPr>
          <p:cNvPr id="271" name="Google Shape;271;p36"/>
          <p:cNvCxnSpPr/>
          <p:nvPr/>
        </p:nvCxnSpPr>
        <p:spPr>
          <a:xfrm>
            <a:off x="1348775" y="2998050"/>
            <a:ext cx="2900100" cy="782700"/>
          </a:xfrm>
          <a:prstGeom prst="straightConnector1">
            <a:avLst/>
          </a:prstGeom>
          <a:noFill/>
          <a:ln cap="flat" cmpd="sng" w="9525">
            <a:solidFill>
              <a:schemeClr val="dk2"/>
            </a:solidFill>
            <a:prstDash val="solid"/>
            <a:round/>
            <a:headEnd len="sm" w="sm" type="none"/>
            <a:tailEnd len="sm" w="sm" type="none"/>
          </a:ln>
        </p:spPr>
      </p:cxnSp>
      <p:cxnSp>
        <p:nvCxnSpPr>
          <p:cNvPr id="272" name="Google Shape;272;p36"/>
          <p:cNvCxnSpPr>
            <a:endCxn id="270" idx="0"/>
          </p:cNvCxnSpPr>
          <p:nvPr/>
        </p:nvCxnSpPr>
        <p:spPr>
          <a:xfrm>
            <a:off x="3137800" y="2990900"/>
            <a:ext cx="1341000" cy="789600"/>
          </a:xfrm>
          <a:prstGeom prst="straightConnector1">
            <a:avLst/>
          </a:prstGeom>
          <a:noFill/>
          <a:ln cap="flat" cmpd="sng" w="9525">
            <a:solidFill>
              <a:schemeClr val="dk2"/>
            </a:solidFill>
            <a:prstDash val="solid"/>
            <a:round/>
            <a:headEnd len="sm" w="sm" type="none"/>
            <a:tailEnd len="sm" w="sm" type="none"/>
          </a:ln>
        </p:spPr>
      </p:cxnSp>
      <p:cxnSp>
        <p:nvCxnSpPr>
          <p:cNvPr id="273" name="Google Shape;273;p36"/>
          <p:cNvCxnSpPr>
            <a:stCxn id="268" idx="2"/>
            <a:endCxn id="270" idx="0"/>
          </p:cNvCxnSpPr>
          <p:nvPr/>
        </p:nvCxnSpPr>
        <p:spPr>
          <a:xfrm flipH="1">
            <a:off x="4478925" y="2980025"/>
            <a:ext cx="282900" cy="800400"/>
          </a:xfrm>
          <a:prstGeom prst="straightConnector1">
            <a:avLst/>
          </a:prstGeom>
          <a:noFill/>
          <a:ln cap="flat" cmpd="sng" w="9525">
            <a:solidFill>
              <a:schemeClr val="dk2"/>
            </a:solidFill>
            <a:prstDash val="solid"/>
            <a:round/>
            <a:headEnd len="sm" w="sm" type="none"/>
            <a:tailEnd len="sm" w="sm" type="none"/>
          </a:ln>
        </p:spPr>
      </p:cxnSp>
      <p:cxnSp>
        <p:nvCxnSpPr>
          <p:cNvPr id="274" name="Google Shape;274;p36"/>
          <p:cNvCxnSpPr/>
          <p:nvPr/>
        </p:nvCxnSpPr>
        <p:spPr>
          <a:xfrm flipH="1">
            <a:off x="4710125" y="2998050"/>
            <a:ext cx="3026100" cy="789600"/>
          </a:xfrm>
          <a:prstGeom prst="straightConnector1">
            <a:avLst/>
          </a:prstGeom>
          <a:noFill/>
          <a:ln cap="flat" cmpd="sng" w="9525">
            <a:solidFill>
              <a:schemeClr val="dk2"/>
            </a:solidFill>
            <a:prstDash val="solid"/>
            <a:round/>
            <a:headEnd len="sm" w="sm" type="none"/>
            <a:tailEnd len="sm" w="sm" type="none"/>
          </a:ln>
        </p:spPr>
      </p:cxnSp>
      <p:sp>
        <p:nvSpPr>
          <p:cNvPr id="275" name="Google Shape;275;p36"/>
          <p:cNvSpPr txBox="1"/>
          <p:nvPr/>
        </p:nvSpPr>
        <p:spPr>
          <a:xfrm>
            <a:off x="4863125" y="3871575"/>
            <a:ext cx="1782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(Final Prediction)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9" name="Shape 279"/>
        <p:cNvGrpSpPr/>
        <p:nvPr/>
      </p:nvGrpSpPr>
      <p:grpSpPr>
        <a:xfrm>
          <a:off x="0" y="0"/>
          <a:ext cx="0" cy="0"/>
          <a:chOff x="0" y="0"/>
          <a:chExt cx="0" cy="0"/>
        </a:xfrm>
      </p:grpSpPr>
      <p:sp>
        <p:nvSpPr>
          <p:cNvPr id="280" name="Google Shape;280;p37"/>
          <p:cNvSpPr txBox="1"/>
          <p:nvPr/>
        </p:nvSpPr>
        <p:spPr>
          <a:xfrm>
            <a:off x="161775" y="398863"/>
            <a:ext cx="8392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Spectral SemiBold"/>
              <a:buChar char="●"/>
            </a:pPr>
            <a:r>
              <a:rPr lang="en" sz="1800">
                <a:solidFill>
                  <a:schemeClr val="lt1"/>
                </a:solidFill>
                <a:latin typeface="Spectral SemiBold"/>
                <a:ea typeface="Spectral SemiBold"/>
                <a:cs typeface="Spectral SemiBold"/>
                <a:sym typeface="Spectral SemiBold"/>
              </a:rPr>
              <a:t>Created pipeline with stages to perform random forest classification</a:t>
            </a:r>
            <a:endParaRPr sz="1800">
              <a:solidFill>
                <a:schemeClr val="lt1"/>
              </a:solidFill>
              <a:latin typeface="Spectral SemiBold"/>
              <a:ea typeface="Spectral SemiBold"/>
              <a:cs typeface="Spectral SemiBold"/>
              <a:sym typeface="Spectral SemiBold"/>
            </a:endParaRPr>
          </a:p>
        </p:txBody>
      </p:sp>
      <p:pic>
        <p:nvPicPr>
          <p:cNvPr id="281" name="Google Shape;281;p37"/>
          <p:cNvPicPr preferRelativeResize="0"/>
          <p:nvPr/>
        </p:nvPicPr>
        <p:blipFill>
          <a:blip r:embed="rId3">
            <a:alphaModFix/>
          </a:blip>
          <a:stretch>
            <a:fillRect/>
          </a:stretch>
        </p:blipFill>
        <p:spPr>
          <a:xfrm>
            <a:off x="848300" y="1078250"/>
            <a:ext cx="7114801" cy="35844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5" name="Shape 285"/>
        <p:cNvGrpSpPr/>
        <p:nvPr/>
      </p:nvGrpSpPr>
      <p:grpSpPr>
        <a:xfrm>
          <a:off x="0" y="0"/>
          <a:ext cx="0" cy="0"/>
          <a:chOff x="0" y="0"/>
          <a:chExt cx="0" cy="0"/>
        </a:xfrm>
      </p:grpSpPr>
      <p:sp>
        <p:nvSpPr>
          <p:cNvPr id="286" name="Google Shape;286;p38"/>
          <p:cNvSpPr txBox="1"/>
          <p:nvPr/>
        </p:nvSpPr>
        <p:spPr>
          <a:xfrm>
            <a:off x="328750" y="275700"/>
            <a:ext cx="2674200" cy="446400"/>
          </a:xfrm>
          <a:prstGeom prst="rect">
            <a:avLst/>
          </a:prstGeom>
          <a:solidFill>
            <a:srgbClr val="F1C232"/>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Spectral SemiBold"/>
                <a:ea typeface="Spectral SemiBold"/>
                <a:cs typeface="Spectral SemiBold"/>
                <a:sym typeface="Spectral SemiBold"/>
              </a:rPr>
              <a:t>Logistic Regression</a:t>
            </a:r>
            <a:endParaRPr b="0" i="0" sz="1700" u="none" cap="none" strike="noStrike">
              <a:solidFill>
                <a:srgbClr val="000000"/>
              </a:solidFill>
              <a:latin typeface="Spectral SemiBold"/>
              <a:ea typeface="Spectral SemiBold"/>
              <a:cs typeface="Spectral SemiBold"/>
              <a:sym typeface="Spectral SemiBold"/>
            </a:endParaRPr>
          </a:p>
        </p:txBody>
      </p:sp>
      <p:sp>
        <p:nvSpPr>
          <p:cNvPr id="287" name="Google Shape;287;p38"/>
          <p:cNvSpPr txBox="1"/>
          <p:nvPr/>
        </p:nvSpPr>
        <p:spPr>
          <a:xfrm>
            <a:off x="195725" y="806600"/>
            <a:ext cx="8386500" cy="144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0" i="0" sz="1200" u="none" cap="none" strike="noStrike">
              <a:solidFill>
                <a:schemeClr val="lt1"/>
              </a:solidFill>
              <a:latin typeface="Spectral SemiBold"/>
              <a:ea typeface="Spectral SemiBold"/>
              <a:cs typeface="Spectral SemiBold"/>
              <a:sym typeface="Spectral SemiBold"/>
            </a:endParaRPr>
          </a:p>
          <a:p>
            <a:pPr indent="-317500" lvl="0" marL="457200" marR="0" rtl="0" algn="l">
              <a:lnSpc>
                <a:spcPct val="100000"/>
              </a:lnSpc>
              <a:spcBef>
                <a:spcPts val="0"/>
              </a:spcBef>
              <a:spcAft>
                <a:spcPts val="0"/>
              </a:spcAft>
              <a:buClr>
                <a:schemeClr val="lt1"/>
              </a:buClr>
              <a:buSzPts val="1400"/>
              <a:buFont typeface="Spectral SemiBold"/>
              <a:buChar char="●"/>
            </a:pPr>
            <a:r>
              <a:rPr i="0" lang="en" u="none" cap="none" strike="noStrike">
                <a:solidFill>
                  <a:schemeClr val="lt1"/>
                </a:solidFill>
                <a:latin typeface="Spectral SemiBold"/>
                <a:ea typeface="Spectral SemiBold"/>
                <a:cs typeface="Spectral SemiBold"/>
                <a:sym typeface="Spectral SemiBold"/>
              </a:rPr>
              <a:t>Logistic regression estimates the probability of an instance belonging to a specific class. It uses a logistic or sigmoid function to map the linear combination of input features to a value between 0 and 1. The logistic function ensures that the predicted probabilities are within this range, allowing us to interpret them as the likelihood of an instance belonging to a particular class</a:t>
            </a:r>
            <a:r>
              <a:rPr i="0" lang="en" u="none" cap="none" strike="noStrike">
                <a:solidFill>
                  <a:srgbClr val="374151"/>
                </a:solidFill>
                <a:highlight>
                  <a:srgbClr val="F7F7F8"/>
                </a:highlight>
                <a:latin typeface="Spectral SemiBold"/>
                <a:ea typeface="Spectral SemiBold"/>
                <a:cs typeface="Spectral SemiBold"/>
                <a:sym typeface="Spectral SemiBold"/>
              </a:rPr>
              <a:t>.</a:t>
            </a:r>
            <a:endParaRPr i="0" u="none" cap="none" strike="noStrike">
              <a:solidFill>
                <a:schemeClr val="lt1"/>
              </a:solidFill>
              <a:latin typeface="Spectral SemiBold"/>
              <a:ea typeface="Spectral SemiBold"/>
              <a:cs typeface="Spectral SemiBold"/>
              <a:sym typeface="Spectral SemiBold"/>
            </a:endParaRPr>
          </a:p>
        </p:txBody>
      </p:sp>
      <p:pic>
        <p:nvPicPr>
          <p:cNvPr id="288" name="Google Shape;288;p38"/>
          <p:cNvPicPr preferRelativeResize="0"/>
          <p:nvPr/>
        </p:nvPicPr>
        <p:blipFill rotWithShape="1">
          <a:blip r:embed="rId3">
            <a:alphaModFix/>
          </a:blip>
          <a:srcRect b="0" l="0" r="0" t="0"/>
          <a:stretch/>
        </p:blipFill>
        <p:spPr>
          <a:xfrm>
            <a:off x="4495525" y="2877725"/>
            <a:ext cx="4392675" cy="1347800"/>
          </a:xfrm>
          <a:prstGeom prst="rect">
            <a:avLst/>
          </a:prstGeom>
          <a:noFill/>
          <a:ln>
            <a:noFill/>
          </a:ln>
        </p:spPr>
      </p:pic>
      <p:pic>
        <p:nvPicPr>
          <p:cNvPr id="289" name="Google Shape;289;p38"/>
          <p:cNvPicPr preferRelativeResize="0"/>
          <p:nvPr/>
        </p:nvPicPr>
        <p:blipFill rotWithShape="1">
          <a:blip r:embed="rId4">
            <a:alphaModFix/>
          </a:blip>
          <a:srcRect b="0" l="0" r="0" t="0"/>
          <a:stretch/>
        </p:blipFill>
        <p:spPr>
          <a:xfrm>
            <a:off x="423500" y="2338000"/>
            <a:ext cx="3787450" cy="25234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3" name="Shape 293"/>
        <p:cNvGrpSpPr/>
        <p:nvPr/>
      </p:nvGrpSpPr>
      <p:grpSpPr>
        <a:xfrm>
          <a:off x="0" y="0"/>
          <a:ext cx="0" cy="0"/>
          <a:chOff x="0" y="0"/>
          <a:chExt cx="0" cy="0"/>
        </a:xfrm>
      </p:grpSpPr>
      <p:sp>
        <p:nvSpPr>
          <p:cNvPr id="294" name="Google Shape;294;p39"/>
          <p:cNvSpPr txBox="1"/>
          <p:nvPr/>
        </p:nvSpPr>
        <p:spPr>
          <a:xfrm>
            <a:off x="412325" y="380550"/>
            <a:ext cx="2655300" cy="446400"/>
          </a:xfrm>
          <a:prstGeom prst="rect">
            <a:avLst/>
          </a:prstGeom>
          <a:solidFill>
            <a:srgbClr val="F1C232"/>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Spectral SemiBold"/>
                <a:ea typeface="Spectral SemiBold"/>
                <a:cs typeface="Spectral SemiBold"/>
                <a:sym typeface="Spectral SemiBold"/>
              </a:rPr>
              <a:t>Support Vector Machine</a:t>
            </a:r>
            <a:endParaRPr b="0" i="0" sz="1700" u="none" cap="none" strike="noStrike">
              <a:solidFill>
                <a:srgbClr val="000000"/>
              </a:solidFill>
              <a:latin typeface="Spectral SemiBold"/>
              <a:ea typeface="Spectral SemiBold"/>
              <a:cs typeface="Spectral SemiBold"/>
              <a:sym typeface="Spectral SemiBold"/>
            </a:endParaRPr>
          </a:p>
        </p:txBody>
      </p:sp>
      <p:sp>
        <p:nvSpPr>
          <p:cNvPr id="295" name="Google Shape;295;p39"/>
          <p:cNvSpPr txBox="1"/>
          <p:nvPr/>
        </p:nvSpPr>
        <p:spPr>
          <a:xfrm>
            <a:off x="335725" y="1178700"/>
            <a:ext cx="7764000" cy="36327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chemeClr val="lt1"/>
              </a:buClr>
              <a:buSzPts val="1400"/>
              <a:buFont typeface="Spectral SemiBold"/>
              <a:buChar char="●"/>
            </a:pPr>
            <a:r>
              <a:rPr b="0" i="0" lang="en" u="none" cap="none" strike="noStrike">
                <a:solidFill>
                  <a:schemeClr val="lt1"/>
                </a:solidFill>
                <a:latin typeface="Spectral SemiBold"/>
                <a:ea typeface="Spectral SemiBold"/>
                <a:cs typeface="Spectral SemiBold"/>
                <a:sym typeface="Spectral SemiBold"/>
              </a:rPr>
              <a:t>Support Vector Machine (SVM) Classifier, is a powerful supervised learning algorithm used for classification tasks. It is based on the concept of finding an optimal hyperplane that separates the data into different classes. SVC works by identifying support vectors, which are the instances that lie closest to the decision boundary.</a:t>
            </a:r>
            <a:endParaRPr b="0" i="0" u="none" cap="none" strike="noStrike">
              <a:solidFill>
                <a:schemeClr val="lt1"/>
              </a:solidFill>
              <a:latin typeface="Spectral SemiBold"/>
              <a:ea typeface="Spectral SemiBold"/>
              <a:cs typeface="Spectral SemiBold"/>
              <a:sym typeface="Spectral SemiBold"/>
            </a:endParaRPr>
          </a:p>
          <a:p>
            <a:pPr indent="0" lvl="0" marL="0" marR="0" rtl="0" algn="just">
              <a:lnSpc>
                <a:spcPct val="100000"/>
              </a:lnSpc>
              <a:spcBef>
                <a:spcPts val="0"/>
              </a:spcBef>
              <a:spcAft>
                <a:spcPts val="0"/>
              </a:spcAft>
              <a:buNone/>
            </a:pPr>
            <a:r>
              <a:t/>
            </a:r>
            <a:endParaRPr>
              <a:solidFill>
                <a:schemeClr val="lt1"/>
              </a:solidFill>
              <a:latin typeface="Spectral SemiBold"/>
              <a:ea typeface="Spectral SemiBold"/>
              <a:cs typeface="Spectral SemiBold"/>
              <a:sym typeface="Spectral SemiBold"/>
            </a:endParaRPr>
          </a:p>
          <a:p>
            <a:pPr indent="0" lvl="0" marL="0" marR="0" rtl="0" algn="just">
              <a:lnSpc>
                <a:spcPct val="100000"/>
              </a:lnSpc>
              <a:spcBef>
                <a:spcPts val="0"/>
              </a:spcBef>
              <a:spcAft>
                <a:spcPts val="0"/>
              </a:spcAft>
              <a:buNone/>
            </a:pPr>
            <a:r>
              <a:rPr lang="en">
                <a:solidFill>
                  <a:schemeClr val="lt1"/>
                </a:solidFill>
                <a:latin typeface="Spectral SemiBold"/>
                <a:ea typeface="Spectral SemiBold"/>
                <a:cs typeface="Spectral SemiBold"/>
                <a:sym typeface="Spectral SemiBold"/>
              </a:rPr>
              <a:t>Linear Boundary:</a:t>
            </a:r>
            <a:endParaRPr>
              <a:solidFill>
                <a:schemeClr val="lt1"/>
              </a:solidFill>
              <a:latin typeface="Spectral SemiBold"/>
              <a:ea typeface="Spectral SemiBold"/>
              <a:cs typeface="Spectral SemiBold"/>
              <a:sym typeface="Spectral SemiBold"/>
            </a:endParaRPr>
          </a:p>
          <a:p>
            <a:pPr indent="0" lvl="0" marL="0" marR="0" rtl="0" algn="just">
              <a:lnSpc>
                <a:spcPct val="100000"/>
              </a:lnSpc>
              <a:spcBef>
                <a:spcPts val="0"/>
              </a:spcBef>
              <a:spcAft>
                <a:spcPts val="0"/>
              </a:spcAft>
              <a:buNone/>
            </a:pPr>
            <a:r>
              <a:t/>
            </a:r>
            <a:endParaRPr>
              <a:solidFill>
                <a:schemeClr val="lt1"/>
              </a:solidFill>
              <a:latin typeface="Spectral SemiBold"/>
              <a:ea typeface="Spectral SemiBold"/>
              <a:cs typeface="Spectral SemiBold"/>
              <a:sym typeface="Spectral SemiBold"/>
            </a:endParaRPr>
          </a:p>
          <a:p>
            <a:pPr indent="-317500" lvl="0" marL="457200" marR="0" rtl="0" algn="just">
              <a:lnSpc>
                <a:spcPct val="100000"/>
              </a:lnSpc>
              <a:spcBef>
                <a:spcPts val="0"/>
              </a:spcBef>
              <a:spcAft>
                <a:spcPts val="0"/>
              </a:spcAft>
              <a:buClr>
                <a:schemeClr val="lt1"/>
              </a:buClr>
              <a:buSzPts val="1400"/>
              <a:buFont typeface="Spectral SemiBold"/>
              <a:buChar char="●"/>
            </a:pPr>
            <a:r>
              <a:rPr b="0" i="0" lang="en" u="none" cap="none" strike="noStrike">
                <a:solidFill>
                  <a:schemeClr val="lt1"/>
                </a:solidFill>
                <a:latin typeface="Spectral SemiBold"/>
                <a:ea typeface="Spectral SemiBold"/>
                <a:cs typeface="Spectral SemiBold"/>
                <a:sym typeface="Spectral SemiBold"/>
              </a:rPr>
              <a:t>In the case of linearly separable data, SVC aims to find a hyperplane that separates the instances with the maximum margin. This hyperplane should have the largest distance between the support vectors of different classes.</a:t>
            </a:r>
            <a:endParaRPr b="0" i="0" u="none" cap="none" strike="noStrike">
              <a:solidFill>
                <a:schemeClr val="lt1"/>
              </a:solidFill>
              <a:latin typeface="Spectral SemiBold"/>
              <a:ea typeface="Spectral SemiBold"/>
              <a:cs typeface="Spectral SemiBold"/>
              <a:sym typeface="Spectral SemiBold"/>
            </a:endParaRPr>
          </a:p>
          <a:p>
            <a:pPr indent="0" lvl="0" marL="457200" marR="0" rtl="0" algn="just">
              <a:lnSpc>
                <a:spcPct val="100000"/>
              </a:lnSpc>
              <a:spcBef>
                <a:spcPts val="0"/>
              </a:spcBef>
              <a:spcAft>
                <a:spcPts val="0"/>
              </a:spcAft>
              <a:buNone/>
            </a:pPr>
            <a:r>
              <a:t/>
            </a:r>
            <a:endParaRPr>
              <a:solidFill>
                <a:schemeClr val="lt1"/>
              </a:solidFill>
              <a:latin typeface="Spectral SemiBold"/>
              <a:ea typeface="Spectral SemiBold"/>
              <a:cs typeface="Spectral SemiBold"/>
              <a:sym typeface="Spectral SemiBold"/>
            </a:endParaRPr>
          </a:p>
          <a:p>
            <a:pPr indent="0" lvl="0" marL="0" marR="0" rtl="0" algn="just">
              <a:lnSpc>
                <a:spcPct val="100000"/>
              </a:lnSpc>
              <a:spcBef>
                <a:spcPts val="0"/>
              </a:spcBef>
              <a:spcAft>
                <a:spcPts val="0"/>
              </a:spcAft>
              <a:buNone/>
            </a:pPr>
            <a:r>
              <a:rPr lang="en">
                <a:solidFill>
                  <a:schemeClr val="lt1"/>
                </a:solidFill>
                <a:latin typeface="Spectral SemiBold"/>
                <a:ea typeface="Spectral SemiBold"/>
                <a:cs typeface="Spectral SemiBold"/>
                <a:sym typeface="Spectral SemiBold"/>
              </a:rPr>
              <a:t>Non-Linear Boundary:</a:t>
            </a:r>
            <a:endParaRPr>
              <a:solidFill>
                <a:schemeClr val="lt1"/>
              </a:solidFill>
              <a:latin typeface="Spectral SemiBold"/>
              <a:ea typeface="Spectral SemiBold"/>
              <a:cs typeface="Spectral SemiBold"/>
              <a:sym typeface="Spectral SemiBold"/>
            </a:endParaRPr>
          </a:p>
          <a:p>
            <a:pPr indent="0" lvl="0" marL="0" marR="0" rtl="0" algn="just">
              <a:lnSpc>
                <a:spcPct val="100000"/>
              </a:lnSpc>
              <a:spcBef>
                <a:spcPts val="0"/>
              </a:spcBef>
              <a:spcAft>
                <a:spcPts val="0"/>
              </a:spcAft>
              <a:buNone/>
            </a:pPr>
            <a:r>
              <a:t/>
            </a:r>
            <a:endParaRPr>
              <a:solidFill>
                <a:schemeClr val="lt1"/>
              </a:solidFill>
              <a:latin typeface="Spectral SemiBold"/>
              <a:ea typeface="Spectral SemiBold"/>
              <a:cs typeface="Spectral SemiBold"/>
              <a:sym typeface="Spectral SemiBold"/>
            </a:endParaRPr>
          </a:p>
          <a:p>
            <a:pPr indent="-317500" lvl="0" marL="457200" marR="0" rtl="0" algn="just">
              <a:lnSpc>
                <a:spcPct val="100000"/>
              </a:lnSpc>
              <a:spcBef>
                <a:spcPts val="0"/>
              </a:spcBef>
              <a:spcAft>
                <a:spcPts val="0"/>
              </a:spcAft>
              <a:buClr>
                <a:schemeClr val="lt1"/>
              </a:buClr>
              <a:buSzPts val="1400"/>
              <a:buFont typeface="Spectral SemiBold"/>
              <a:buChar char="●"/>
            </a:pPr>
            <a:r>
              <a:rPr b="0" i="0" lang="en" u="none" cap="none" strike="noStrike">
                <a:solidFill>
                  <a:schemeClr val="lt1"/>
                </a:solidFill>
                <a:latin typeface="Spectral SemiBold"/>
                <a:ea typeface="Spectral SemiBold"/>
                <a:cs typeface="Spectral SemiBold"/>
                <a:sym typeface="Spectral SemiBold"/>
              </a:rPr>
              <a:t>In situations where the classes are not linearly separable, SVC utilizes the kernel trick. It maps the input features to a higher-dimensional space where a linear separation becomes possible. This allows SVC to handle non-linear classification problems.</a:t>
            </a:r>
            <a:endParaRPr b="0" i="0" u="none" cap="none" strike="noStrike">
              <a:solidFill>
                <a:schemeClr val="lt1"/>
              </a:solidFill>
              <a:latin typeface="Spectral SemiBold"/>
              <a:ea typeface="Spectral SemiBold"/>
              <a:cs typeface="Spectral SemiBold"/>
              <a:sym typeface="Spectral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9" name="Shape 299"/>
        <p:cNvGrpSpPr/>
        <p:nvPr/>
      </p:nvGrpSpPr>
      <p:grpSpPr>
        <a:xfrm>
          <a:off x="0" y="0"/>
          <a:ext cx="0" cy="0"/>
          <a:chOff x="0" y="0"/>
          <a:chExt cx="0" cy="0"/>
        </a:xfrm>
      </p:grpSpPr>
      <p:cxnSp>
        <p:nvCxnSpPr>
          <p:cNvPr id="300" name="Google Shape;300;p40"/>
          <p:cNvCxnSpPr/>
          <p:nvPr/>
        </p:nvCxnSpPr>
        <p:spPr>
          <a:xfrm>
            <a:off x="2128992" y="2045790"/>
            <a:ext cx="0" cy="2587800"/>
          </a:xfrm>
          <a:prstGeom prst="straightConnector1">
            <a:avLst/>
          </a:prstGeom>
          <a:noFill/>
          <a:ln cap="flat" cmpd="sng" w="28575">
            <a:solidFill>
              <a:schemeClr val="dk2"/>
            </a:solidFill>
            <a:prstDash val="solid"/>
            <a:round/>
            <a:headEnd len="sm" w="sm" type="none"/>
            <a:tailEnd len="sm" w="sm" type="none"/>
          </a:ln>
        </p:spPr>
      </p:cxnSp>
      <p:cxnSp>
        <p:nvCxnSpPr>
          <p:cNvPr id="301" name="Google Shape;301;p40"/>
          <p:cNvCxnSpPr/>
          <p:nvPr/>
        </p:nvCxnSpPr>
        <p:spPr>
          <a:xfrm flipH="1" rot="10800000">
            <a:off x="2135802" y="4626565"/>
            <a:ext cx="3745800" cy="14100"/>
          </a:xfrm>
          <a:prstGeom prst="straightConnector1">
            <a:avLst/>
          </a:prstGeom>
          <a:noFill/>
          <a:ln cap="flat" cmpd="sng" w="28575">
            <a:solidFill>
              <a:schemeClr val="dk2"/>
            </a:solidFill>
            <a:prstDash val="solid"/>
            <a:round/>
            <a:headEnd len="sm" w="sm" type="none"/>
            <a:tailEnd len="sm" w="sm" type="none"/>
          </a:ln>
        </p:spPr>
      </p:cxnSp>
      <p:sp>
        <p:nvSpPr>
          <p:cNvPr id="302" name="Google Shape;302;p40"/>
          <p:cNvSpPr/>
          <p:nvPr/>
        </p:nvSpPr>
        <p:spPr>
          <a:xfrm>
            <a:off x="2736281" y="3108921"/>
            <a:ext cx="245700" cy="23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0"/>
          <p:cNvSpPr/>
          <p:nvPr/>
        </p:nvSpPr>
        <p:spPr>
          <a:xfrm>
            <a:off x="3292762" y="3220801"/>
            <a:ext cx="245700" cy="23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0"/>
          <p:cNvSpPr/>
          <p:nvPr/>
        </p:nvSpPr>
        <p:spPr>
          <a:xfrm>
            <a:off x="2890600" y="3346943"/>
            <a:ext cx="245700" cy="23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0"/>
          <p:cNvSpPr/>
          <p:nvPr/>
        </p:nvSpPr>
        <p:spPr>
          <a:xfrm>
            <a:off x="2555527" y="3291648"/>
            <a:ext cx="245700" cy="23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0"/>
          <p:cNvSpPr/>
          <p:nvPr/>
        </p:nvSpPr>
        <p:spPr>
          <a:xfrm>
            <a:off x="3182685" y="2823760"/>
            <a:ext cx="245700" cy="23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0"/>
          <p:cNvSpPr/>
          <p:nvPr/>
        </p:nvSpPr>
        <p:spPr>
          <a:xfrm>
            <a:off x="2851324" y="2776170"/>
            <a:ext cx="245700" cy="23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0"/>
          <p:cNvSpPr/>
          <p:nvPr/>
        </p:nvSpPr>
        <p:spPr>
          <a:xfrm>
            <a:off x="2605567" y="3499245"/>
            <a:ext cx="245700" cy="23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0"/>
          <p:cNvSpPr/>
          <p:nvPr/>
        </p:nvSpPr>
        <p:spPr>
          <a:xfrm>
            <a:off x="3055780" y="3061557"/>
            <a:ext cx="245700" cy="23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0"/>
          <p:cNvSpPr/>
          <p:nvPr/>
        </p:nvSpPr>
        <p:spPr>
          <a:xfrm>
            <a:off x="2469507" y="2871124"/>
            <a:ext cx="245700" cy="23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0"/>
          <p:cNvSpPr/>
          <p:nvPr/>
        </p:nvSpPr>
        <p:spPr>
          <a:xfrm>
            <a:off x="2309758" y="3147791"/>
            <a:ext cx="245700" cy="23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40"/>
          <p:cNvSpPr/>
          <p:nvPr/>
        </p:nvSpPr>
        <p:spPr>
          <a:xfrm>
            <a:off x="4326136" y="3696433"/>
            <a:ext cx="347700" cy="315000"/>
          </a:xfrm>
          <a:prstGeom prst="triangle">
            <a:avLst>
              <a:gd fmla="val 51121"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0"/>
          <p:cNvSpPr/>
          <p:nvPr/>
        </p:nvSpPr>
        <p:spPr>
          <a:xfrm>
            <a:off x="4275754" y="3939885"/>
            <a:ext cx="347700" cy="315000"/>
          </a:xfrm>
          <a:prstGeom prst="triangle">
            <a:avLst>
              <a:gd fmla="val 51121"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0"/>
          <p:cNvSpPr/>
          <p:nvPr/>
        </p:nvSpPr>
        <p:spPr>
          <a:xfrm>
            <a:off x="4623739" y="3696433"/>
            <a:ext cx="347700" cy="315000"/>
          </a:xfrm>
          <a:prstGeom prst="triangle">
            <a:avLst>
              <a:gd fmla="val 51121"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0"/>
          <p:cNvSpPr/>
          <p:nvPr/>
        </p:nvSpPr>
        <p:spPr>
          <a:xfrm>
            <a:off x="4822923" y="3308236"/>
            <a:ext cx="347700" cy="315000"/>
          </a:xfrm>
          <a:prstGeom prst="triangle">
            <a:avLst>
              <a:gd fmla="val 51121"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0"/>
          <p:cNvSpPr/>
          <p:nvPr/>
        </p:nvSpPr>
        <p:spPr>
          <a:xfrm>
            <a:off x="4567841" y="4057457"/>
            <a:ext cx="347700" cy="315000"/>
          </a:xfrm>
          <a:prstGeom prst="triangle">
            <a:avLst>
              <a:gd fmla="val 51121"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0"/>
          <p:cNvSpPr/>
          <p:nvPr/>
        </p:nvSpPr>
        <p:spPr>
          <a:xfrm>
            <a:off x="5051007" y="3783305"/>
            <a:ext cx="347700" cy="315000"/>
          </a:xfrm>
          <a:prstGeom prst="triangle">
            <a:avLst>
              <a:gd fmla="val 51121"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0"/>
          <p:cNvSpPr/>
          <p:nvPr/>
        </p:nvSpPr>
        <p:spPr>
          <a:xfrm>
            <a:off x="5001700" y="2984693"/>
            <a:ext cx="347700" cy="315000"/>
          </a:xfrm>
          <a:prstGeom prst="triangle">
            <a:avLst>
              <a:gd fmla="val 51121"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0"/>
          <p:cNvSpPr/>
          <p:nvPr/>
        </p:nvSpPr>
        <p:spPr>
          <a:xfrm>
            <a:off x="4275754" y="3253216"/>
            <a:ext cx="347700" cy="315000"/>
          </a:xfrm>
          <a:prstGeom prst="triangle">
            <a:avLst>
              <a:gd fmla="val 51121"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0"/>
          <p:cNvSpPr/>
          <p:nvPr/>
        </p:nvSpPr>
        <p:spPr>
          <a:xfrm>
            <a:off x="4484849" y="2754044"/>
            <a:ext cx="347700" cy="315000"/>
          </a:xfrm>
          <a:prstGeom prst="triangle">
            <a:avLst>
              <a:gd fmla="val 51121"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0"/>
          <p:cNvSpPr/>
          <p:nvPr/>
        </p:nvSpPr>
        <p:spPr>
          <a:xfrm>
            <a:off x="4623739" y="3109359"/>
            <a:ext cx="347700" cy="315000"/>
          </a:xfrm>
          <a:prstGeom prst="triangle">
            <a:avLst>
              <a:gd fmla="val 51121"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0"/>
          <p:cNvSpPr/>
          <p:nvPr/>
        </p:nvSpPr>
        <p:spPr>
          <a:xfrm>
            <a:off x="5051007" y="3308236"/>
            <a:ext cx="347700" cy="315000"/>
          </a:xfrm>
          <a:prstGeom prst="triangle">
            <a:avLst>
              <a:gd fmla="val 51121"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40"/>
          <p:cNvSpPr/>
          <p:nvPr/>
        </p:nvSpPr>
        <p:spPr>
          <a:xfrm>
            <a:off x="4915826" y="3631779"/>
            <a:ext cx="347700" cy="315000"/>
          </a:xfrm>
          <a:prstGeom prst="triangle">
            <a:avLst>
              <a:gd fmla="val 51121"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40"/>
          <p:cNvSpPr/>
          <p:nvPr/>
        </p:nvSpPr>
        <p:spPr>
          <a:xfrm>
            <a:off x="2936929" y="3529445"/>
            <a:ext cx="245700" cy="23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40"/>
          <p:cNvSpPr/>
          <p:nvPr/>
        </p:nvSpPr>
        <p:spPr>
          <a:xfrm>
            <a:off x="2469507" y="3748839"/>
            <a:ext cx="245700" cy="23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0"/>
          <p:cNvSpPr/>
          <p:nvPr/>
        </p:nvSpPr>
        <p:spPr>
          <a:xfrm>
            <a:off x="2006113" y="1906825"/>
            <a:ext cx="245700" cy="237900"/>
          </a:xfrm>
          <a:prstGeom prst="triangle">
            <a:avLst>
              <a:gd fmla="val 51121"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0"/>
          <p:cNvSpPr/>
          <p:nvPr/>
        </p:nvSpPr>
        <p:spPr>
          <a:xfrm rot="5400000">
            <a:off x="5873288" y="4517559"/>
            <a:ext cx="252000" cy="232200"/>
          </a:xfrm>
          <a:prstGeom prst="triangle">
            <a:avLst>
              <a:gd fmla="val 51121"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8" name="Google Shape;328;p40"/>
          <p:cNvCxnSpPr/>
          <p:nvPr/>
        </p:nvCxnSpPr>
        <p:spPr>
          <a:xfrm flipH="1">
            <a:off x="3034921" y="2138307"/>
            <a:ext cx="1130100" cy="2206200"/>
          </a:xfrm>
          <a:prstGeom prst="straightConnector1">
            <a:avLst/>
          </a:prstGeom>
          <a:noFill/>
          <a:ln cap="flat" cmpd="sng" w="19050">
            <a:solidFill>
              <a:schemeClr val="dk2"/>
            </a:solidFill>
            <a:prstDash val="solid"/>
            <a:round/>
            <a:headEnd len="sm" w="sm" type="none"/>
            <a:tailEnd len="sm" w="sm" type="none"/>
          </a:ln>
        </p:spPr>
      </p:cxnSp>
      <p:cxnSp>
        <p:nvCxnSpPr>
          <p:cNvPr id="329" name="Google Shape;329;p40"/>
          <p:cNvCxnSpPr/>
          <p:nvPr/>
        </p:nvCxnSpPr>
        <p:spPr>
          <a:xfrm flipH="1">
            <a:off x="3777142" y="2307559"/>
            <a:ext cx="1130100" cy="2206200"/>
          </a:xfrm>
          <a:prstGeom prst="straightConnector1">
            <a:avLst/>
          </a:prstGeom>
          <a:noFill/>
          <a:ln cap="flat" cmpd="sng" w="19050">
            <a:solidFill>
              <a:schemeClr val="dk2"/>
            </a:solidFill>
            <a:prstDash val="solid"/>
            <a:round/>
            <a:headEnd len="sm" w="sm" type="none"/>
            <a:tailEnd len="sm" w="sm" type="none"/>
          </a:ln>
        </p:spPr>
      </p:cxnSp>
      <p:cxnSp>
        <p:nvCxnSpPr>
          <p:cNvPr id="330" name="Google Shape;330;p40"/>
          <p:cNvCxnSpPr/>
          <p:nvPr/>
        </p:nvCxnSpPr>
        <p:spPr>
          <a:xfrm flipH="1">
            <a:off x="3397503" y="2236658"/>
            <a:ext cx="1130100" cy="2206200"/>
          </a:xfrm>
          <a:prstGeom prst="straightConnector1">
            <a:avLst/>
          </a:prstGeom>
          <a:noFill/>
          <a:ln cap="flat" cmpd="sng" w="19050">
            <a:solidFill>
              <a:srgbClr val="00FF00"/>
            </a:solidFill>
            <a:prstDash val="solid"/>
            <a:round/>
            <a:headEnd len="sm" w="sm" type="none"/>
            <a:tailEnd len="sm" w="sm" type="none"/>
          </a:ln>
        </p:spPr>
      </p:cxnSp>
      <p:cxnSp>
        <p:nvCxnSpPr>
          <p:cNvPr id="331" name="Google Shape;331;p40"/>
          <p:cNvCxnSpPr/>
          <p:nvPr/>
        </p:nvCxnSpPr>
        <p:spPr>
          <a:xfrm>
            <a:off x="4440762" y="2505965"/>
            <a:ext cx="275700" cy="136200"/>
          </a:xfrm>
          <a:prstGeom prst="straightConnector1">
            <a:avLst/>
          </a:prstGeom>
          <a:noFill/>
          <a:ln cap="flat" cmpd="sng" w="9525">
            <a:solidFill>
              <a:schemeClr val="dk2"/>
            </a:solidFill>
            <a:prstDash val="solid"/>
            <a:round/>
            <a:headEnd len="med" w="med" type="stealth"/>
            <a:tailEnd len="med" w="med" type="stealth"/>
          </a:ln>
        </p:spPr>
      </p:cxnSp>
      <p:cxnSp>
        <p:nvCxnSpPr>
          <p:cNvPr id="332" name="Google Shape;332;p40"/>
          <p:cNvCxnSpPr/>
          <p:nvPr/>
        </p:nvCxnSpPr>
        <p:spPr>
          <a:xfrm>
            <a:off x="4050429" y="2335739"/>
            <a:ext cx="275700" cy="136200"/>
          </a:xfrm>
          <a:prstGeom prst="straightConnector1">
            <a:avLst/>
          </a:prstGeom>
          <a:noFill/>
          <a:ln cap="flat" cmpd="sng" w="9525">
            <a:solidFill>
              <a:schemeClr val="dk2"/>
            </a:solidFill>
            <a:prstDash val="solid"/>
            <a:round/>
            <a:headEnd len="med" w="med" type="stealth"/>
            <a:tailEnd len="med" w="med" type="stealth"/>
          </a:ln>
        </p:spPr>
      </p:cxnSp>
      <p:sp>
        <p:nvSpPr>
          <p:cNvPr id="333" name="Google Shape;333;p40"/>
          <p:cNvSpPr txBox="1"/>
          <p:nvPr/>
        </p:nvSpPr>
        <p:spPr>
          <a:xfrm rot="609">
            <a:off x="2470632" y="1754700"/>
            <a:ext cx="1692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Margin =m1+m2</a:t>
            </a:r>
            <a:endParaRPr b="0" i="0" sz="1400" u="none" cap="none" strike="noStrike">
              <a:solidFill>
                <a:srgbClr val="000000"/>
              </a:solidFill>
              <a:latin typeface="Arial"/>
              <a:ea typeface="Arial"/>
              <a:cs typeface="Arial"/>
              <a:sym typeface="Arial"/>
            </a:endParaRPr>
          </a:p>
        </p:txBody>
      </p:sp>
      <p:sp>
        <p:nvSpPr>
          <p:cNvPr id="334" name="Google Shape;334;p40"/>
          <p:cNvSpPr txBox="1"/>
          <p:nvPr/>
        </p:nvSpPr>
        <p:spPr>
          <a:xfrm rot="1796561">
            <a:off x="4112262" y="2107118"/>
            <a:ext cx="485041" cy="40023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m1</a:t>
            </a:r>
            <a:endParaRPr b="0" i="0" sz="1400" u="none" cap="none" strike="noStrike">
              <a:solidFill>
                <a:srgbClr val="000000"/>
              </a:solidFill>
              <a:latin typeface="Arial"/>
              <a:ea typeface="Arial"/>
              <a:cs typeface="Arial"/>
              <a:sym typeface="Arial"/>
            </a:endParaRPr>
          </a:p>
        </p:txBody>
      </p:sp>
      <p:sp>
        <p:nvSpPr>
          <p:cNvPr id="335" name="Google Shape;335;p40"/>
          <p:cNvSpPr txBox="1"/>
          <p:nvPr/>
        </p:nvSpPr>
        <p:spPr>
          <a:xfrm rot="1797184">
            <a:off x="4443492" y="2234110"/>
            <a:ext cx="460854" cy="40023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m2</a:t>
            </a:r>
            <a:endParaRPr b="0" i="0" sz="1400" u="none" cap="none" strike="noStrike">
              <a:solidFill>
                <a:srgbClr val="000000"/>
              </a:solidFill>
              <a:latin typeface="Arial"/>
              <a:ea typeface="Arial"/>
              <a:cs typeface="Arial"/>
              <a:sym typeface="Arial"/>
            </a:endParaRPr>
          </a:p>
        </p:txBody>
      </p:sp>
      <p:sp>
        <p:nvSpPr>
          <p:cNvPr id="336" name="Google Shape;336;p40"/>
          <p:cNvSpPr/>
          <p:nvPr/>
        </p:nvSpPr>
        <p:spPr>
          <a:xfrm>
            <a:off x="3225660" y="3458710"/>
            <a:ext cx="245700" cy="23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0"/>
          <p:cNvSpPr txBox="1"/>
          <p:nvPr/>
        </p:nvSpPr>
        <p:spPr>
          <a:xfrm>
            <a:off x="126700" y="200825"/>
            <a:ext cx="7868100" cy="161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latin typeface="Spectral SemiBold"/>
                <a:ea typeface="Spectral SemiBold"/>
                <a:cs typeface="Spectral SemiBold"/>
                <a:sym typeface="Spectral SemiBold"/>
              </a:rPr>
              <a:t>Once the hyperplane is determined during the training phase, SVC can make predictions for new, unlabeled instances</a:t>
            </a:r>
            <a:endParaRPr b="0" i="0" sz="1100" u="none" cap="none" strike="noStrike">
              <a:solidFill>
                <a:schemeClr val="lt1"/>
              </a:solidFill>
              <a:latin typeface="Spectral"/>
              <a:ea typeface="Spectral"/>
              <a:cs typeface="Spectral"/>
              <a:sym typeface="Spectral"/>
            </a:endParaRPr>
          </a:p>
          <a:p>
            <a:pPr indent="-304800" lvl="0" marL="457200" marR="0" rtl="0" algn="l">
              <a:lnSpc>
                <a:spcPct val="115000"/>
              </a:lnSpc>
              <a:spcBef>
                <a:spcPts val="0"/>
              </a:spcBef>
              <a:spcAft>
                <a:spcPts val="0"/>
              </a:spcAft>
              <a:buClr>
                <a:schemeClr val="lt1"/>
              </a:buClr>
              <a:buSzPts val="1200"/>
              <a:buFont typeface="Spectral SemiBold"/>
              <a:buChar char="●"/>
            </a:pPr>
            <a:r>
              <a:rPr b="0" i="0" lang="en" sz="1200" u="none" cap="none" strike="noStrike">
                <a:solidFill>
                  <a:schemeClr val="lt1"/>
                </a:solidFill>
                <a:latin typeface="Spectral SemiBold"/>
                <a:ea typeface="Spectral SemiBold"/>
                <a:cs typeface="Spectral SemiBold"/>
                <a:sym typeface="Spectral SemiBold"/>
              </a:rPr>
              <a:t>Margin and Threshold: </a:t>
            </a:r>
            <a:r>
              <a:rPr b="0" i="0" lang="en" sz="1100" u="none" cap="none" strike="noStrike">
                <a:solidFill>
                  <a:schemeClr val="lt1"/>
                </a:solidFill>
                <a:latin typeface="Spectral"/>
                <a:ea typeface="Spectral"/>
                <a:cs typeface="Spectral"/>
                <a:sym typeface="Spectral"/>
              </a:rPr>
              <a:t>The distance of an instance from the hyperplane determines its predicted class. If an instance falls within the margin region or on the correct side of the hyperplane, it is classified accordingly. If an instance crosses the threshold, it is classified as belonging to the other class.</a:t>
            </a:r>
            <a:endParaRPr b="0" i="0" sz="1100" u="none" cap="none" strike="noStrike">
              <a:solidFill>
                <a:schemeClr val="lt1"/>
              </a:solidFill>
              <a:latin typeface="Spectral"/>
              <a:ea typeface="Spectral"/>
              <a:cs typeface="Spectral"/>
              <a:sym typeface="Spectr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1" name="Shape 341"/>
        <p:cNvGrpSpPr/>
        <p:nvPr/>
      </p:nvGrpSpPr>
      <p:grpSpPr>
        <a:xfrm>
          <a:off x="0" y="0"/>
          <a:ext cx="0" cy="0"/>
          <a:chOff x="0" y="0"/>
          <a:chExt cx="0" cy="0"/>
        </a:xfrm>
      </p:grpSpPr>
      <p:sp>
        <p:nvSpPr>
          <p:cNvPr id="342" name="Google Shape;342;p41"/>
          <p:cNvSpPr txBox="1"/>
          <p:nvPr/>
        </p:nvSpPr>
        <p:spPr>
          <a:xfrm>
            <a:off x="181025" y="233025"/>
            <a:ext cx="4131900" cy="567300"/>
          </a:xfrm>
          <a:prstGeom prst="rect">
            <a:avLst/>
          </a:prstGeom>
          <a:gradFill>
            <a:gsLst>
              <a:gs pos="0">
                <a:srgbClr val="032146"/>
              </a:gs>
              <a:gs pos="100000">
                <a:srgbClr val="737373"/>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rgbClr val="FFFFFF"/>
                </a:solidFill>
                <a:latin typeface="Comic Sans MS"/>
                <a:ea typeface="Comic Sans MS"/>
                <a:cs typeface="Comic Sans MS"/>
                <a:sym typeface="Comic Sans MS"/>
              </a:rPr>
              <a:t>Result</a:t>
            </a:r>
            <a:endParaRPr i="0" sz="2400" u="none" cap="none" strike="noStrike">
              <a:solidFill>
                <a:srgbClr val="FFFFFF"/>
              </a:solidFill>
              <a:latin typeface="Comic Sans MS"/>
              <a:ea typeface="Comic Sans MS"/>
              <a:cs typeface="Comic Sans MS"/>
              <a:sym typeface="Comic Sans MS"/>
            </a:endParaRPr>
          </a:p>
        </p:txBody>
      </p:sp>
      <p:graphicFrame>
        <p:nvGraphicFramePr>
          <p:cNvPr id="343" name="Google Shape;343;p41"/>
          <p:cNvGraphicFramePr/>
          <p:nvPr/>
        </p:nvGraphicFramePr>
        <p:xfrm>
          <a:off x="283013" y="1388550"/>
          <a:ext cx="3000000" cy="3000000"/>
        </p:xfrm>
        <a:graphic>
          <a:graphicData uri="http://schemas.openxmlformats.org/drawingml/2006/table">
            <a:tbl>
              <a:tblPr>
                <a:noFill/>
                <a:tableStyleId>{1EF8D72E-96E8-4C64-86C2-6452E96C7EE3}</a:tableStyleId>
              </a:tblPr>
              <a:tblGrid>
                <a:gridCol w="1860175"/>
                <a:gridCol w="2242525"/>
                <a:gridCol w="2636175"/>
              </a:tblGrid>
              <a:tr h="700875">
                <a:tc>
                  <a:txBody>
                    <a:bodyPr/>
                    <a:lstStyle/>
                    <a:p>
                      <a:pPr indent="0" lvl="0" marL="0" marR="0" rtl="0" algn="l">
                        <a:lnSpc>
                          <a:spcPct val="100000"/>
                        </a:lnSpc>
                        <a:spcBef>
                          <a:spcPts val="0"/>
                        </a:spcBef>
                        <a:spcAft>
                          <a:spcPts val="0"/>
                        </a:spcAft>
                        <a:buClr>
                          <a:srgbClr val="000000"/>
                        </a:buClr>
                        <a:buSzPts val="1200"/>
                        <a:buFont typeface="Arial"/>
                        <a:buNone/>
                      </a:pPr>
                      <a:r>
                        <a:rPr b="1" lang="en" sz="1800" u="none" cap="none" strike="noStrike">
                          <a:latin typeface="Spectral"/>
                          <a:ea typeface="Spectral"/>
                          <a:cs typeface="Spectral"/>
                          <a:sym typeface="Spectral"/>
                        </a:rPr>
                        <a:t>Algorithm</a:t>
                      </a:r>
                      <a:endParaRPr b="1" sz="1800" u="none" cap="none" strike="noStrike">
                        <a:latin typeface="Spectral"/>
                        <a:ea typeface="Spectral"/>
                        <a:cs typeface="Spectral"/>
                        <a:sym typeface="Spectral"/>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A4C2F4"/>
                    </a:solidFill>
                  </a:tcPr>
                </a:tc>
                <a:tc>
                  <a:txBody>
                    <a:bodyPr/>
                    <a:lstStyle/>
                    <a:p>
                      <a:pPr indent="0" lvl="0" marL="0" marR="0" rtl="0" algn="r">
                        <a:lnSpc>
                          <a:spcPct val="100000"/>
                        </a:lnSpc>
                        <a:spcBef>
                          <a:spcPts val="0"/>
                        </a:spcBef>
                        <a:spcAft>
                          <a:spcPts val="0"/>
                        </a:spcAft>
                        <a:buClr>
                          <a:srgbClr val="000000"/>
                        </a:buClr>
                        <a:buSzPts val="1200"/>
                        <a:buFont typeface="Arial"/>
                        <a:buNone/>
                      </a:pPr>
                      <a:r>
                        <a:rPr b="1" lang="en" sz="1800">
                          <a:latin typeface="Spectral"/>
                          <a:ea typeface="Spectral"/>
                          <a:cs typeface="Spectral"/>
                          <a:sym typeface="Spectral"/>
                        </a:rPr>
                        <a:t>Training Accuracy</a:t>
                      </a:r>
                      <a:endParaRPr b="1" sz="1800" u="none" cap="none" strike="noStrike">
                        <a:latin typeface="Spectral"/>
                        <a:ea typeface="Spectral"/>
                        <a:cs typeface="Spectral"/>
                        <a:sym typeface="Spectral"/>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A4C2F4"/>
                    </a:solidFill>
                  </a:tcPr>
                </a:tc>
                <a:tc>
                  <a:txBody>
                    <a:bodyPr/>
                    <a:lstStyle/>
                    <a:p>
                      <a:pPr indent="0" lvl="0" marL="0" rtl="0" algn="ctr">
                        <a:lnSpc>
                          <a:spcPct val="120000"/>
                        </a:lnSpc>
                        <a:spcBef>
                          <a:spcPts val="0"/>
                        </a:spcBef>
                        <a:spcAft>
                          <a:spcPts val="0"/>
                        </a:spcAft>
                        <a:buNone/>
                      </a:pPr>
                      <a:r>
                        <a:rPr b="1" lang="en" sz="1800">
                          <a:latin typeface="Spectral"/>
                          <a:ea typeface="Spectral"/>
                          <a:cs typeface="Spectral"/>
                          <a:sym typeface="Spectral"/>
                        </a:rPr>
                        <a:t>Testing Accuracy</a:t>
                      </a:r>
                      <a:endParaRPr b="1" sz="1800">
                        <a:latin typeface="Spectral"/>
                        <a:ea typeface="Spectral"/>
                        <a:cs typeface="Spectral"/>
                        <a:sym typeface="Spectral"/>
                      </a:endParaRPr>
                    </a:p>
                  </a:txBody>
                  <a:tcPr marT="95250" marB="95250" marR="95250" marL="9525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A4C2F4"/>
                    </a:solidFill>
                  </a:tcPr>
                </a:tc>
              </a:tr>
              <a:tr h="700875">
                <a:tc>
                  <a:txBody>
                    <a:bodyPr/>
                    <a:lstStyle/>
                    <a:p>
                      <a:pPr indent="0" lvl="0" marL="0" marR="0" rtl="0" algn="l">
                        <a:lnSpc>
                          <a:spcPct val="100000"/>
                        </a:lnSpc>
                        <a:spcBef>
                          <a:spcPts val="0"/>
                        </a:spcBef>
                        <a:spcAft>
                          <a:spcPts val="0"/>
                        </a:spcAft>
                        <a:buClr>
                          <a:srgbClr val="000000"/>
                        </a:buClr>
                        <a:buSzPts val="1200"/>
                        <a:buFont typeface="Arial"/>
                        <a:buNone/>
                      </a:pPr>
                      <a:r>
                        <a:rPr lang="en" sz="1500" u="none" cap="none" strike="noStrike">
                          <a:latin typeface="Spectral SemiBold"/>
                          <a:ea typeface="Spectral SemiBold"/>
                          <a:cs typeface="Spectral SemiBold"/>
                          <a:sym typeface="Spectral SemiBold"/>
                        </a:rPr>
                        <a:t>Logistic Regression</a:t>
                      </a:r>
                      <a:endParaRPr sz="1500" u="none" cap="none" strike="noStrike">
                        <a:latin typeface="Spectral SemiBold"/>
                        <a:ea typeface="Spectral SemiBold"/>
                        <a:cs typeface="Spectral SemiBold"/>
                        <a:sym typeface="Spectral SemiBold"/>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en" sz="1500" u="none" cap="none" strike="noStrike"/>
                        <a:t>0.</a:t>
                      </a:r>
                      <a:r>
                        <a:rPr lang="en" sz="1500"/>
                        <a:t>64</a:t>
                      </a:r>
                      <a:r>
                        <a:rPr lang="en" sz="1500" u="none" cap="none" strike="noStrike"/>
                        <a:t>23</a:t>
                      </a:r>
                      <a:endParaRPr sz="1500" u="none" cap="none" strike="noStrike"/>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20000"/>
                        </a:lnSpc>
                        <a:spcBef>
                          <a:spcPts val="0"/>
                        </a:spcBef>
                        <a:spcAft>
                          <a:spcPts val="0"/>
                        </a:spcAft>
                        <a:buNone/>
                      </a:pPr>
                      <a:r>
                        <a:rPr lang="en" sz="1500"/>
                        <a:t>0.646</a:t>
                      </a:r>
                      <a:endParaRPr sz="1500"/>
                    </a:p>
                  </a:txBody>
                  <a:tcPr marT="95250" marB="95250" marR="95250" marL="9525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700875">
                <a:tc>
                  <a:txBody>
                    <a:bodyPr/>
                    <a:lstStyle/>
                    <a:p>
                      <a:pPr indent="0" lvl="0" marL="0" marR="0" rtl="0" algn="l">
                        <a:lnSpc>
                          <a:spcPct val="100000"/>
                        </a:lnSpc>
                        <a:spcBef>
                          <a:spcPts val="0"/>
                        </a:spcBef>
                        <a:spcAft>
                          <a:spcPts val="0"/>
                        </a:spcAft>
                        <a:buClr>
                          <a:srgbClr val="000000"/>
                        </a:buClr>
                        <a:buSzPts val="1200"/>
                        <a:buFont typeface="Arial"/>
                        <a:buNone/>
                      </a:pPr>
                      <a:r>
                        <a:rPr lang="en" sz="1500">
                          <a:latin typeface="Spectral SemiBold"/>
                          <a:ea typeface="Spectral SemiBold"/>
                          <a:cs typeface="Spectral SemiBold"/>
                          <a:sym typeface="Spectral SemiBold"/>
                        </a:rPr>
                        <a:t>Support Vector Classifier</a:t>
                      </a:r>
                      <a:endParaRPr sz="1500" u="none" cap="none" strike="noStrike">
                        <a:latin typeface="Spectral SemiBold"/>
                        <a:ea typeface="Spectral SemiBold"/>
                        <a:cs typeface="Spectral SemiBold"/>
                        <a:sym typeface="Spectral SemiBold"/>
                      </a:endParaRPr>
                    </a:p>
                    <a:p>
                      <a:pPr indent="0" lvl="0" marL="0" rtl="0" algn="l">
                        <a:spcBef>
                          <a:spcPts val="0"/>
                        </a:spcBef>
                        <a:spcAft>
                          <a:spcPts val="0"/>
                        </a:spcAft>
                        <a:buClr>
                          <a:srgbClr val="000000"/>
                        </a:buClr>
                        <a:buSzPts val="1200"/>
                        <a:buFont typeface="Arial"/>
                        <a:buNone/>
                      </a:pPr>
                      <a:r>
                        <a:t/>
                      </a:r>
                      <a:endParaRPr sz="1500">
                        <a:latin typeface="Spectral SemiBold"/>
                        <a:ea typeface="Spectral SemiBold"/>
                        <a:cs typeface="Spectral SemiBold"/>
                        <a:sym typeface="Spectral SemiBold"/>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en" sz="1500" u="none" cap="none" strike="noStrike"/>
                        <a:t>0.</a:t>
                      </a:r>
                      <a:r>
                        <a:rPr lang="en" sz="1500"/>
                        <a:t>61</a:t>
                      </a:r>
                      <a:r>
                        <a:rPr lang="en" sz="1500" u="none" cap="none" strike="noStrike"/>
                        <a:t>7</a:t>
                      </a:r>
                      <a:endParaRPr sz="1500" u="none" cap="none" strike="noStrike"/>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20000"/>
                        </a:lnSpc>
                        <a:spcBef>
                          <a:spcPts val="0"/>
                        </a:spcBef>
                        <a:spcAft>
                          <a:spcPts val="0"/>
                        </a:spcAft>
                        <a:buNone/>
                      </a:pPr>
                      <a:r>
                        <a:rPr lang="en" sz="1500"/>
                        <a:t>0.616</a:t>
                      </a:r>
                      <a:endParaRPr sz="1500"/>
                    </a:p>
                  </a:txBody>
                  <a:tcPr marT="95250" marB="95250" marR="95250" marL="9525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700875">
                <a:tc>
                  <a:txBody>
                    <a:bodyPr/>
                    <a:lstStyle/>
                    <a:p>
                      <a:pPr indent="0" lvl="0" marL="0" rtl="0" algn="l">
                        <a:spcBef>
                          <a:spcPts val="0"/>
                        </a:spcBef>
                        <a:spcAft>
                          <a:spcPts val="0"/>
                        </a:spcAft>
                        <a:buClr>
                          <a:srgbClr val="000000"/>
                        </a:buClr>
                        <a:buSzPts val="1200"/>
                        <a:buFont typeface="Arial"/>
                        <a:buNone/>
                      </a:pPr>
                      <a:r>
                        <a:rPr lang="en" sz="1500">
                          <a:latin typeface="Spectral SemiBold"/>
                          <a:ea typeface="Spectral SemiBold"/>
                          <a:cs typeface="Spectral SemiBold"/>
                          <a:sym typeface="Spectral SemiBold"/>
                        </a:rPr>
                        <a:t>Random Forest Classifier</a:t>
                      </a:r>
                      <a:endParaRPr sz="1500" u="none" cap="none" strike="noStrike">
                        <a:latin typeface="Spectral SemiBold"/>
                        <a:ea typeface="Spectral SemiBold"/>
                        <a:cs typeface="Spectral SemiBold"/>
                        <a:sym typeface="Spectral SemiBold"/>
                      </a:endParaRPr>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en" sz="1500" u="none" cap="none" strike="noStrike"/>
                        <a:t>0.</a:t>
                      </a:r>
                      <a:r>
                        <a:rPr lang="en" sz="1500"/>
                        <a:t>9</a:t>
                      </a:r>
                      <a:r>
                        <a:rPr lang="en" sz="1500" u="none" cap="none" strike="noStrike"/>
                        <a:t>36</a:t>
                      </a:r>
                      <a:endParaRPr sz="1500" u="none" cap="none" strike="noStrike"/>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20000"/>
                        </a:lnSpc>
                        <a:spcBef>
                          <a:spcPts val="0"/>
                        </a:spcBef>
                        <a:spcAft>
                          <a:spcPts val="0"/>
                        </a:spcAft>
                        <a:buNone/>
                      </a:pPr>
                      <a:r>
                        <a:rPr lang="en" sz="1500"/>
                        <a:t>0.896</a:t>
                      </a:r>
                      <a:endParaRPr sz="1500"/>
                    </a:p>
                  </a:txBody>
                  <a:tcPr marT="95250" marB="95250" marR="95250" marL="9525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bl>
          </a:graphicData>
        </a:graphic>
      </p:graphicFrame>
      <p:graphicFrame>
        <p:nvGraphicFramePr>
          <p:cNvPr id="344" name="Google Shape;344;p41"/>
          <p:cNvGraphicFramePr/>
          <p:nvPr/>
        </p:nvGraphicFramePr>
        <p:xfrm>
          <a:off x="7021888" y="1388538"/>
          <a:ext cx="3000000" cy="3000000"/>
        </p:xfrm>
        <a:graphic>
          <a:graphicData uri="http://schemas.openxmlformats.org/drawingml/2006/table">
            <a:tbl>
              <a:tblPr>
                <a:noFill/>
                <a:tableStyleId>{1EF8D72E-96E8-4C64-86C2-6452E96C7EE3}</a:tableStyleId>
              </a:tblPr>
              <a:tblGrid>
                <a:gridCol w="1816125"/>
              </a:tblGrid>
              <a:tr h="700900">
                <a:tc>
                  <a:txBody>
                    <a:bodyPr/>
                    <a:lstStyle/>
                    <a:p>
                      <a:pPr indent="0" lvl="0" marL="0" rtl="0" algn="ctr">
                        <a:lnSpc>
                          <a:spcPct val="120000"/>
                        </a:lnSpc>
                        <a:spcBef>
                          <a:spcPts val="0"/>
                        </a:spcBef>
                        <a:spcAft>
                          <a:spcPts val="0"/>
                        </a:spcAft>
                        <a:buNone/>
                      </a:pPr>
                      <a:r>
                        <a:rPr b="1" lang="en" sz="1800">
                          <a:latin typeface="Spectral"/>
                          <a:ea typeface="Spectral"/>
                          <a:cs typeface="Spectral"/>
                          <a:sym typeface="Spectral"/>
                        </a:rPr>
                        <a:t>Recall</a:t>
                      </a:r>
                      <a:endParaRPr b="1" sz="1800">
                        <a:latin typeface="Spectral"/>
                        <a:ea typeface="Spectral"/>
                        <a:cs typeface="Spectral"/>
                        <a:sym typeface="Spectral"/>
                      </a:endParaRPr>
                    </a:p>
                  </a:txBody>
                  <a:tcPr marT="95250" marB="95250" marR="95250" marL="9525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rgbClr val="A4C2F4"/>
                    </a:solidFill>
                  </a:tcPr>
                </a:tc>
              </a:tr>
              <a:tr h="700875">
                <a:tc>
                  <a:txBody>
                    <a:bodyPr/>
                    <a:lstStyle/>
                    <a:p>
                      <a:pPr indent="0" lvl="0" marL="0" rtl="0" algn="r">
                        <a:lnSpc>
                          <a:spcPct val="120000"/>
                        </a:lnSpc>
                        <a:spcBef>
                          <a:spcPts val="0"/>
                        </a:spcBef>
                        <a:spcAft>
                          <a:spcPts val="0"/>
                        </a:spcAft>
                        <a:buNone/>
                      </a:pPr>
                      <a:r>
                        <a:rPr lang="en" sz="1500"/>
                        <a:t>0.646</a:t>
                      </a:r>
                      <a:endParaRPr sz="1500"/>
                    </a:p>
                  </a:txBody>
                  <a:tcPr marT="95250" marB="95250" marR="95250" marL="9525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868650">
                <a:tc>
                  <a:txBody>
                    <a:bodyPr/>
                    <a:lstStyle/>
                    <a:p>
                      <a:pPr indent="0" lvl="0" marL="0" rtl="0" algn="r">
                        <a:lnSpc>
                          <a:spcPct val="120000"/>
                        </a:lnSpc>
                        <a:spcBef>
                          <a:spcPts val="0"/>
                        </a:spcBef>
                        <a:spcAft>
                          <a:spcPts val="0"/>
                        </a:spcAft>
                        <a:buNone/>
                      </a:pPr>
                      <a:r>
                        <a:rPr lang="en" sz="1500"/>
                        <a:t>0.616</a:t>
                      </a:r>
                      <a:endParaRPr sz="1500"/>
                    </a:p>
                  </a:txBody>
                  <a:tcPr marT="95250" marB="95250" marR="95250" marL="9525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700875">
                <a:tc>
                  <a:txBody>
                    <a:bodyPr/>
                    <a:lstStyle/>
                    <a:p>
                      <a:pPr indent="0" lvl="0" marL="0" rtl="0" algn="r">
                        <a:lnSpc>
                          <a:spcPct val="120000"/>
                        </a:lnSpc>
                        <a:spcBef>
                          <a:spcPts val="0"/>
                        </a:spcBef>
                        <a:spcAft>
                          <a:spcPts val="0"/>
                        </a:spcAft>
                        <a:buNone/>
                      </a:pPr>
                      <a:r>
                        <a:rPr lang="en" sz="1500"/>
                        <a:t>0.896</a:t>
                      </a:r>
                      <a:endParaRPr sz="1500"/>
                    </a:p>
                  </a:txBody>
                  <a:tcPr marT="95250" marB="95250" marR="95250" marL="9525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b="0" l="0" r="0" t="0"/>
          <a:stretch/>
        </p:blipFill>
        <p:spPr>
          <a:xfrm>
            <a:off x="6202400" y="0"/>
            <a:ext cx="2158948" cy="2158948"/>
          </a:xfrm>
          <a:prstGeom prst="rect">
            <a:avLst/>
          </a:prstGeom>
          <a:noFill/>
          <a:ln>
            <a:noFill/>
          </a:ln>
        </p:spPr>
      </p:pic>
      <p:sp>
        <p:nvSpPr>
          <p:cNvPr id="71" name="Google Shape;71;p15"/>
          <p:cNvSpPr txBox="1"/>
          <p:nvPr/>
        </p:nvSpPr>
        <p:spPr>
          <a:xfrm>
            <a:off x="86625" y="2209950"/>
            <a:ext cx="8742600" cy="26475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50000"/>
              </a:lnSpc>
              <a:spcBef>
                <a:spcPts val="0"/>
              </a:spcBef>
              <a:spcAft>
                <a:spcPts val="0"/>
              </a:spcAft>
              <a:buClr>
                <a:schemeClr val="lt1"/>
              </a:buClr>
              <a:buSzPts val="1600"/>
              <a:buFont typeface="Spectral SemiBold"/>
              <a:buChar char="●"/>
            </a:pPr>
            <a:r>
              <a:rPr lang="en" sz="1600">
                <a:solidFill>
                  <a:schemeClr val="lt1"/>
                </a:solidFill>
                <a:latin typeface="Spectral SemiBold"/>
                <a:ea typeface="Spectral SemiBold"/>
                <a:cs typeface="Spectral SemiBold"/>
                <a:sym typeface="Spectral SemiBold"/>
              </a:rPr>
              <a:t>Manual assessment of creditworthiness is a time-consuming and resource-intensive process.</a:t>
            </a:r>
            <a:endParaRPr sz="1600">
              <a:solidFill>
                <a:schemeClr val="lt1"/>
              </a:solidFill>
              <a:latin typeface="Spectral SemiBold"/>
              <a:ea typeface="Spectral SemiBold"/>
              <a:cs typeface="Spectral SemiBold"/>
              <a:sym typeface="Spectral SemiBold"/>
            </a:endParaRPr>
          </a:p>
          <a:p>
            <a:pPr indent="-330200" lvl="0" marL="457200" marR="0" rtl="0" algn="just">
              <a:lnSpc>
                <a:spcPct val="150000"/>
              </a:lnSpc>
              <a:spcBef>
                <a:spcPts val="0"/>
              </a:spcBef>
              <a:spcAft>
                <a:spcPts val="0"/>
              </a:spcAft>
              <a:buClr>
                <a:schemeClr val="lt1"/>
              </a:buClr>
              <a:buSzPts val="1600"/>
              <a:buFont typeface="Spectral SemiBold"/>
              <a:buChar char="●"/>
            </a:pPr>
            <a:r>
              <a:rPr lang="en" sz="1600">
                <a:solidFill>
                  <a:schemeClr val="lt1"/>
                </a:solidFill>
                <a:latin typeface="Spectral SemiBold"/>
                <a:ea typeface="Spectral SemiBold"/>
                <a:cs typeface="Spectral SemiBold"/>
                <a:sym typeface="Spectral SemiBold"/>
              </a:rPr>
              <a:t>Processing and understanding these assessments becomes </a:t>
            </a:r>
            <a:r>
              <a:rPr lang="en" sz="1600">
                <a:solidFill>
                  <a:schemeClr val="lt1"/>
                </a:solidFill>
                <a:latin typeface="Spectral SemiBold"/>
                <a:ea typeface="Spectral SemiBold"/>
                <a:cs typeface="Spectral SemiBold"/>
                <a:sym typeface="Spectral SemiBold"/>
              </a:rPr>
              <a:t>tedious</a:t>
            </a:r>
            <a:r>
              <a:rPr lang="en" sz="1600">
                <a:solidFill>
                  <a:schemeClr val="lt1"/>
                </a:solidFill>
                <a:latin typeface="Spectral SemiBold"/>
                <a:ea typeface="Spectral SemiBold"/>
                <a:cs typeface="Spectral SemiBold"/>
                <a:sym typeface="Spectral SemiBold"/>
              </a:rPr>
              <a:t> task as the volume continues to increase.</a:t>
            </a:r>
            <a:endParaRPr sz="1600">
              <a:solidFill>
                <a:schemeClr val="lt1"/>
              </a:solidFill>
              <a:latin typeface="Spectral SemiBold"/>
              <a:ea typeface="Spectral SemiBold"/>
              <a:cs typeface="Spectral SemiBold"/>
              <a:sym typeface="Spectral SemiBold"/>
            </a:endParaRPr>
          </a:p>
          <a:p>
            <a:pPr indent="-330200" lvl="0" marL="457200" marR="0" rtl="0" algn="just">
              <a:lnSpc>
                <a:spcPct val="150000"/>
              </a:lnSpc>
              <a:spcBef>
                <a:spcPts val="0"/>
              </a:spcBef>
              <a:spcAft>
                <a:spcPts val="0"/>
              </a:spcAft>
              <a:buClr>
                <a:schemeClr val="lt1"/>
              </a:buClr>
              <a:buSzPts val="1600"/>
              <a:buFont typeface="Spectral SemiBold"/>
              <a:buChar char="●"/>
            </a:pPr>
            <a:r>
              <a:rPr lang="en" sz="1600">
                <a:solidFill>
                  <a:schemeClr val="lt1"/>
                </a:solidFill>
                <a:latin typeface="Spectral SemiBold"/>
                <a:ea typeface="Spectral SemiBold"/>
                <a:cs typeface="Spectral SemiBold"/>
                <a:sym typeface="Spectral SemiBold"/>
              </a:rPr>
              <a:t>Credit score assessments conducted manually are prone to subjectivity and bias.</a:t>
            </a:r>
            <a:endParaRPr sz="1600">
              <a:solidFill>
                <a:schemeClr val="lt1"/>
              </a:solidFill>
              <a:latin typeface="Spectral SemiBold"/>
              <a:ea typeface="Spectral SemiBold"/>
              <a:cs typeface="Spectral SemiBold"/>
              <a:sym typeface="Spectral SemiBold"/>
            </a:endParaRPr>
          </a:p>
          <a:p>
            <a:pPr indent="-330200" lvl="0" marL="457200" marR="0" rtl="0" algn="just">
              <a:lnSpc>
                <a:spcPct val="150000"/>
              </a:lnSpc>
              <a:spcBef>
                <a:spcPts val="0"/>
              </a:spcBef>
              <a:spcAft>
                <a:spcPts val="0"/>
              </a:spcAft>
              <a:buClr>
                <a:schemeClr val="lt1"/>
              </a:buClr>
              <a:buSzPts val="1600"/>
              <a:buFont typeface="Spectral SemiBold"/>
              <a:buChar char="●"/>
            </a:pPr>
            <a:r>
              <a:rPr lang="en" sz="1600">
                <a:solidFill>
                  <a:schemeClr val="lt1"/>
                </a:solidFill>
                <a:latin typeface="Spectral SemiBold"/>
                <a:ea typeface="Spectral SemiBold"/>
                <a:cs typeface="Spectral SemiBold"/>
                <a:sym typeface="Spectral SemiBold"/>
              </a:rPr>
              <a:t>Businesses that operate across various credit markets or have a wide range of clients face the challenge of scalability and adaptability in manual analysis.</a:t>
            </a:r>
            <a:endParaRPr sz="1600">
              <a:solidFill>
                <a:schemeClr val="lt1"/>
              </a:solidFill>
              <a:latin typeface="Spectral SemiBold"/>
              <a:ea typeface="Spectral SemiBold"/>
              <a:cs typeface="Spectral SemiBold"/>
              <a:sym typeface="Spectral SemiBold"/>
            </a:endParaRPr>
          </a:p>
        </p:txBody>
      </p:sp>
      <p:sp>
        <p:nvSpPr>
          <p:cNvPr id="72" name="Google Shape;72;p15"/>
          <p:cNvSpPr/>
          <p:nvPr/>
        </p:nvSpPr>
        <p:spPr>
          <a:xfrm>
            <a:off x="541075" y="317475"/>
            <a:ext cx="5186895" cy="1171678"/>
          </a:xfrm>
          <a:prstGeom prst="rect">
            <a:avLst/>
          </a:prstGeom>
        </p:spPr>
        <p:txBody>
          <a:bodyPr>
            <a:prstTxWarp prst="textPlain"/>
          </a:bodyPr>
          <a:lstStyle/>
          <a:p>
            <a:pPr lvl="0" algn="ctr"/>
            <a:r>
              <a:rPr b="1" i="0">
                <a:ln cap="flat" cmpd="sng" w="9525">
                  <a:solidFill>
                    <a:schemeClr val="lt1"/>
                  </a:solidFill>
                  <a:prstDash val="solid"/>
                  <a:round/>
                  <a:headEnd len="sm" w="sm" type="none"/>
                  <a:tailEnd len="sm" w="sm" type="none"/>
                </a:ln>
                <a:solidFill>
                  <a:srgbClr val="374151"/>
                </a:solidFill>
                <a:latin typeface="Comic Sans MS"/>
              </a:rPr>
              <a:t>Need for machine learning to </a:t>
            </a:r>
            <a:br>
              <a:rPr b="1" i="0">
                <a:ln cap="flat" cmpd="sng" w="9525">
                  <a:solidFill>
                    <a:schemeClr val="lt1"/>
                  </a:solidFill>
                  <a:prstDash val="solid"/>
                  <a:round/>
                  <a:headEnd len="sm" w="sm" type="none"/>
                  <a:tailEnd len="sm" w="sm" type="none"/>
                </a:ln>
                <a:solidFill>
                  <a:srgbClr val="374151"/>
                </a:solidFill>
                <a:latin typeface="Comic Sans MS"/>
              </a:rPr>
            </a:br>
            <a:r>
              <a:rPr b="1" i="0">
                <a:ln cap="flat" cmpd="sng" w="9525">
                  <a:solidFill>
                    <a:schemeClr val="lt1"/>
                  </a:solidFill>
                  <a:prstDash val="solid"/>
                  <a:round/>
                  <a:headEnd len="sm" w="sm" type="none"/>
                  <a:tailEnd len="sm" w="sm" type="none"/>
                </a:ln>
                <a:solidFill>
                  <a:srgbClr val="374151"/>
                </a:solidFill>
                <a:latin typeface="Comic Sans MS"/>
              </a:rPr>
              <a:t>predict credit score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8" name="Shape 348"/>
        <p:cNvGrpSpPr/>
        <p:nvPr/>
      </p:nvGrpSpPr>
      <p:grpSpPr>
        <a:xfrm>
          <a:off x="0" y="0"/>
          <a:ext cx="0" cy="0"/>
          <a:chOff x="0" y="0"/>
          <a:chExt cx="0" cy="0"/>
        </a:xfrm>
      </p:grpSpPr>
      <p:pic>
        <p:nvPicPr>
          <p:cNvPr id="349" name="Google Shape;349;p42"/>
          <p:cNvPicPr preferRelativeResize="0"/>
          <p:nvPr/>
        </p:nvPicPr>
        <p:blipFill>
          <a:blip r:embed="rId3">
            <a:alphaModFix/>
          </a:blip>
          <a:stretch>
            <a:fillRect/>
          </a:stretch>
        </p:blipFill>
        <p:spPr>
          <a:xfrm>
            <a:off x="581000" y="1121950"/>
            <a:ext cx="7760874" cy="3668225"/>
          </a:xfrm>
          <a:prstGeom prst="rect">
            <a:avLst/>
          </a:prstGeom>
          <a:noFill/>
          <a:ln>
            <a:noFill/>
          </a:ln>
        </p:spPr>
      </p:pic>
      <p:sp>
        <p:nvSpPr>
          <p:cNvPr id="350" name="Google Shape;350;p42"/>
          <p:cNvSpPr txBox="1"/>
          <p:nvPr/>
        </p:nvSpPr>
        <p:spPr>
          <a:xfrm>
            <a:off x="166450" y="218425"/>
            <a:ext cx="4131900" cy="567300"/>
          </a:xfrm>
          <a:prstGeom prst="rect">
            <a:avLst/>
          </a:prstGeom>
          <a:gradFill>
            <a:gsLst>
              <a:gs pos="0">
                <a:srgbClr val="032146"/>
              </a:gs>
              <a:gs pos="100000">
                <a:srgbClr val="737373"/>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rgbClr val="FFFFFF"/>
                </a:solidFill>
                <a:latin typeface="Comic Sans MS"/>
                <a:ea typeface="Comic Sans MS"/>
                <a:cs typeface="Comic Sans MS"/>
                <a:sym typeface="Comic Sans MS"/>
              </a:rPr>
              <a:t>Credit Score Predictor </a:t>
            </a:r>
            <a:endParaRPr i="0" sz="2400" u="none" cap="none" strike="noStrike">
              <a:solidFill>
                <a:srgbClr val="FFFFFF"/>
              </a:solidFill>
              <a:latin typeface="Comic Sans MS"/>
              <a:ea typeface="Comic Sans MS"/>
              <a:cs typeface="Comic Sans MS"/>
              <a:sym typeface="Comic Sans MS"/>
            </a:endParaRPr>
          </a:p>
        </p:txBody>
      </p:sp>
      <p:sp>
        <p:nvSpPr>
          <p:cNvPr id="351" name="Google Shape;351;p42"/>
          <p:cNvSpPr txBox="1"/>
          <p:nvPr/>
        </p:nvSpPr>
        <p:spPr>
          <a:xfrm>
            <a:off x="5041500" y="2375025"/>
            <a:ext cx="2928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Spectral SemiBold"/>
                <a:ea typeface="Spectral SemiBold"/>
                <a:cs typeface="Spectral SemiBold"/>
                <a:sym typeface="Spectral SemiBold"/>
              </a:rPr>
              <a:t>0 - Standard</a:t>
            </a:r>
            <a:endParaRPr sz="1800">
              <a:solidFill>
                <a:schemeClr val="lt1"/>
              </a:solidFill>
              <a:latin typeface="Spectral SemiBold"/>
              <a:ea typeface="Spectral SemiBold"/>
              <a:cs typeface="Spectral SemiBold"/>
              <a:sym typeface="Spectral SemiBold"/>
            </a:endParaRPr>
          </a:p>
          <a:p>
            <a:pPr indent="0" lvl="0" marL="0" rtl="0" algn="l">
              <a:spcBef>
                <a:spcPts val="0"/>
              </a:spcBef>
              <a:spcAft>
                <a:spcPts val="0"/>
              </a:spcAft>
              <a:buNone/>
            </a:pPr>
            <a:r>
              <a:rPr lang="en" sz="1800">
                <a:solidFill>
                  <a:schemeClr val="lt1"/>
                </a:solidFill>
                <a:latin typeface="Spectral SemiBold"/>
                <a:ea typeface="Spectral SemiBold"/>
                <a:cs typeface="Spectral SemiBold"/>
                <a:sym typeface="Spectral SemiBold"/>
              </a:rPr>
              <a:t>1 - Poor</a:t>
            </a:r>
            <a:endParaRPr sz="1800">
              <a:solidFill>
                <a:schemeClr val="lt1"/>
              </a:solidFill>
              <a:latin typeface="Spectral SemiBold"/>
              <a:ea typeface="Spectral SemiBold"/>
              <a:cs typeface="Spectral SemiBold"/>
              <a:sym typeface="Spectral SemiBold"/>
            </a:endParaRPr>
          </a:p>
          <a:p>
            <a:pPr indent="0" lvl="0" marL="0" rtl="0" algn="l">
              <a:spcBef>
                <a:spcPts val="0"/>
              </a:spcBef>
              <a:spcAft>
                <a:spcPts val="0"/>
              </a:spcAft>
              <a:buNone/>
            </a:pPr>
            <a:r>
              <a:rPr lang="en" sz="1800">
                <a:solidFill>
                  <a:schemeClr val="lt1"/>
                </a:solidFill>
                <a:latin typeface="Spectral SemiBold"/>
                <a:ea typeface="Spectral SemiBold"/>
                <a:cs typeface="Spectral SemiBold"/>
                <a:sym typeface="Spectral SemiBold"/>
              </a:rPr>
              <a:t>2 - Good</a:t>
            </a:r>
            <a:endParaRPr sz="1800">
              <a:solidFill>
                <a:schemeClr val="lt1"/>
              </a:solidFill>
              <a:latin typeface="Spectral SemiBold"/>
              <a:ea typeface="Spectral SemiBold"/>
              <a:cs typeface="Spectral SemiBold"/>
              <a:sym typeface="Spectral SemiBold"/>
            </a:endParaRPr>
          </a:p>
        </p:txBody>
      </p:sp>
      <p:sp>
        <p:nvSpPr>
          <p:cNvPr id="352" name="Google Shape;352;p42"/>
          <p:cNvSpPr txBox="1"/>
          <p:nvPr/>
        </p:nvSpPr>
        <p:spPr>
          <a:xfrm>
            <a:off x="5041500" y="3773850"/>
            <a:ext cx="3300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Spectral SemiBold"/>
                <a:ea typeface="Spectral SemiBold"/>
                <a:cs typeface="Spectral SemiBold"/>
                <a:sym typeface="Spectral SemiBold"/>
              </a:rPr>
              <a:t>Input : Path to file</a:t>
            </a:r>
            <a:endParaRPr sz="1800">
              <a:solidFill>
                <a:schemeClr val="lt1"/>
              </a:solidFill>
              <a:latin typeface="Spectral SemiBold"/>
              <a:ea typeface="Spectral SemiBold"/>
              <a:cs typeface="Spectral SemiBold"/>
              <a:sym typeface="Spectral SemiBold"/>
            </a:endParaRPr>
          </a:p>
          <a:p>
            <a:pPr indent="0" lvl="0" marL="0" rtl="0" algn="l">
              <a:spcBef>
                <a:spcPts val="0"/>
              </a:spcBef>
              <a:spcAft>
                <a:spcPts val="0"/>
              </a:spcAft>
              <a:buNone/>
            </a:pPr>
            <a:r>
              <a:rPr lang="en" sz="1800">
                <a:solidFill>
                  <a:schemeClr val="lt1"/>
                </a:solidFill>
                <a:latin typeface="Spectral SemiBold"/>
                <a:ea typeface="Spectral SemiBold"/>
                <a:cs typeface="Spectral SemiBold"/>
                <a:sym typeface="Spectral SemiBold"/>
              </a:rPr>
              <a:t>Output : CSV file, Bar Plot</a:t>
            </a:r>
            <a:endParaRPr sz="1800">
              <a:solidFill>
                <a:schemeClr val="lt1"/>
              </a:solidFill>
              <a:latin typeface="Spectral SemiBold"/>
              <a:ea typeface="Spectral SemiBold"/>
              <a:cs typeface="Spectral SemiBold"/>
              <a:sym typeface="Spectral Semi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6" name="Shape 356"/>
        <p:cNvGrpSpPr/>
        <p:nvPr/>
      </p:nvGrpSpPr>
      <p:grpSpPr>
        <a:xfrm>
          <a:off x="0" y="0"/>
          <a:ext cx="0" cy="0"/>
          <a:chOff x="0" y="0"/>
          <a:chExt cx="0" cy="0"/>
        </a:xfrm>
      </p:grpSpPr>
      <p:sp>
        <p:nvSpPr>
          <p:cNvPr id="357" name="Google Shape;357;p43"/>
          <p:cNvSpPr txBox="1"/>
          <p:nvPr/>
        </p:nvSpPr>
        <p:spPr>
          <a:xfrm>
            <a:off x="166450" y="218425"/>
            <a:ext cx="4131900" cy="567300"/>
          </a:xfrm>
          <a:prstGeom prst="rect">
            <a:avLst/>
          </a:prstGeom>
          <a:gradFill>
            <a:gsLst>
              <a:gs pos="0">
                <a:srgbClr val="032146"/>
              </a:gs>
              <a:gs pos="100000">
                <a:srgbClr val="737373"/>
              </a:gs>
            </a:gsLst>
            <a:lin ang="5400012"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rgbClr val="FFFFFF"/>
                </a:solidFill>
                <a:latin typeface="Comic Sans MS"/>
                <a:ea typeface="Comic Sans MS"/>
                <a:cs typeface="Comic Sans MS"/>
                <a:sym typeface="Comic Sans MS"/>
              </a:rPr>
              <a:t>Tableau</a:t>
            </a:r>
            <a:endParaRPr i="0" sz="2400" u="none" cap="none" strike="noStrike">
              <a:solidFill>
                <a:srgbClr val="FFFFFF"/>
              </a:solidFill>
              <a:latin typeface="Comic Sans MS"/>
              <a:ea typeface="Comic Sans MS"/>
              <a:cs typeface="Comic Sans MS"/>
              <a:sym typeface="Comic Sans MS"/>
            </a:endParaRPr>
          </a:p>
        </p:txBody>
      </p:sp>
      <p:sp>
        <p:nvSpPr>
          <p:cNvPr id="358" name="Google Shape;358;p43"/>
          <p:cNvSpPr txBox="1"/>
          <p:nvPr/>
        </p:nvSpPr>
        <p:spPr>
          <a:xfrm>
            <a:off x="5041500" y="2375025"/>
            <a:ext cx="292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Spectral SemiBold"/>
              <a:ea typeface="Spectral SemiBold"/>
              <a:cs typeface="Spectral SemiBold"/>
              <a:sym typeface="Spectral SemiBold"/>
            </a:endParaRPr>
          </a:p>
        </p:txBody>
      </p:sp>
      <p:sp>
        <p:nvSpPr>
          <p:cNvPr id="359" name="Google Shape;359;p43"/>
          <p:cNvSpPr txBox="1"/>
          <p:nvPr/>
        </p:nvSpPr>
        <p:spPr>
          <a:xfrm>
            <a:off x="397350" y="4398725"/>
            <a:ext cx="834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https://public.tableau.com/views/CreditScore_17235405423970/AgeGroupandAttributes?:language=en-US&amp;:sid=&amp;:redirect=auth&amp;:display_count=n&amp;:origin=viz_share_link</a:t>
            </a:r>
            <a:endParaRPr/>
          </a:p>
        </p:txBody>
      </p:sp>
      <p:pic>
        <p:nvPicPr>
          <p:cNvPr id="360" name="Google Shape;360;p43"/>
          <p:cNvPicPr preferRelativeResize="0"/>
          <p:nvPr/>
        </p:nvPicPr>
        <p:blipFill>
          <a:blip r:embed="rId3">
            <a:alphaModFix/>
          </a:blip>
          <a:stretch>
            <a:fillRect/>
          </a:stretch>
        </p:blipFill>
        <p:spPr>
          <a:xfrm>
            <a:off x="397350" y="1079925"/>
            <a:ext cx="8349300" cy="3199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4" name="Shape 364"/>
        <p:cNvGrpSpPr/>
        <p:nvPr/>
      </p:nvGrpSpPr>
      <p:grpSpPr>
        <a:xfrm>
          <a:off x="0" y="0"/>
          <a:ext cx="0" cy="0"/>
          <a:chOff x="0" y="0"/>
          <a:chExt cx="0" cy="0"/>
        </a:xfrm>
      </p:grpSpPr>
      <p:sp>
        <p:nvSpPr>
          <p:cNvPr id="365" name="Google Shape;365;p44"/>
          <p:cNvSpPr/>
          <p:nvPr/>
        </p:nvSpPr>
        <p:spPr>
          <a:xfrm>
            <a:off x="487050" y="418000"/>
            <a:ext cx="2157274" cy="482255"/>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374151"/>
                </a:solidFill>
                <a:latin typeface="Comic Sans MS"/>
              </a:rPr>
              <a:t>Conclusion</a:t>
            </a:r>
          </a:p>
        </p:txBody>
      </p:sp>
      <p:sp>
        <p:nvSpPr>
          <p:cNvPr id="366" name="Google Shape;366;p44"/>
          <p:cNvSpPr txBox="1"/>
          <p:nvPr/>
        </p:nvSpPr>
        <p:spPr>
          <a:xfrm>
            <a:off x="308150" y="996625"/>
            <a:ext cx="8142900" cy="43653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lt1"/>
              </a:buClr>
              <a:buSzPts val="1400"/>
              <a:buFont typeface="Spectral SemiBold"/>
              <a:buChar char="●"/>
            </a:pPr>
            <a:r>
              <a:rPr lang="en">
                <a:latin typeface="Spectral SemiBold"/>
                <a:ea typeface="Spectral SemiBold"/>
                <a:cs typeface="Spectral SemiBold"/>
                <a:sym typeface="Spectral SemiBold"/>
              </a:rPr>
              <a:t>Comprehensive Data Pipeline: Implemented a robust data pipeline using Medallion architecture to efficiently handle data from raw ingestion to final processing.</a:t>
            </a:r>
            <a:endParaRPr>
              <a:latin typeface="Spectral SemiBold"/>
              <a:ea typeface="Spectral SemiBold"/>
              <a:cs typeface="Spectral SemiBold"/>
              <a:sym typeface="Spectral SemiBold"/>
            </a:endParaRPr>
          </a:p>
          <a:p>
            <a:pPr indent="0" lvl="0" marL="457200" rtl="0" algn="just">
              <a:lnSpc>
                <a:spcPct val="115000"/>
              </a:lnSpc>
              <a:spcBef>
                <a:spcPts val="0"/>
              </a:spcBef>
              <a:spcAft>
                <a:spcPts val="0"/>
              </a:spcAft>
              <a:buNone/>
            </a:pPr>
            <a:r>
              <a:t/>
            </a:r>
            <a:endParaRPr>
              <a:latin typeface="Spectral SemiBold"/>
              <a:ea typeface="Spectral SemiBold"/>
              <a:cs typeface="Spectral SemiBold"/>
              <a:sym typeface="Spectral SemiBold"/>
            </a:endParaRPr>
          </a:p>
          <a:p>
            <a:pPr indent="-317500" lvl="0" marL="457200" rtl="0" algn="just">
              <a:lnSpc>
                <a:spcPct val="115000"/>
              </a:lnSpc>
              <a:spcBef>
                <a:spcPts val="0"/>
              </a:spcBef>
              <a:spcAft>
                <a:spcPts val="0"/>
              </a:spcAft>
              <a:buClr>
                <a:schemeClr val="lt1"/>
              </a:buClr>
              <a:buSzPts val="1400"/>
              <a:buFont typeface="Spectral SemiBold"/>
              <a:buChar char="●"/>
            </a:pPr>
            <a:r>
              <a:rPr lang="en">
                <a:latin typeface="Spectral SemiBold"/>
                <a:ea typeface="Spectral SemiBold"/>
                <a:cs typeface="Spectral SemiBold"/>
                <a:sym typeface="Spectral SemiBold"/>
              </a:rPr>
              <a:t>Effective Data Cleaning: Utilized advanced techniques in the Gold layer to ensure high-quality data, including handling missing values, outlier removal, and skewness adjustment.</a:t>
            </a:r>
            <a:endParaRPr>
              <a:latin typeface="Spectral SemiBold"/>
              <a:ea typeface="Spectral SemiBold"/>
              <a:cs typeface="Spectral SemiBold"/>
              <a:sym typeface="Spectral SemiBold"/>
            </a:endParaRPr>
          </a:p>
          <a:p>
            <a:pPr indent="0" lvl="0" marL="457200" rtl="0" algn="just">
              <a:lnSpc>
                <a:spcPct val="115000"/>
              </a:lnSpc>
              <a:spcBef>
                <a:spcPts val="0"/>
              </a:spcBef>
              <a:spcAft>
                <a:spcPts val="0"/>
              </a:spcAft>
              <a:buNone/>
            </a:pPr>
            <a:r>
              <a:t/>
            </a:r>
            <a:endParaRPr>
              <a:latin typeface="Spectral SemiBold"/>
              <a:ea typeface="Spectral SemiBold"/>
              <a:cs typeface="Spectral SemiBold"/>
              <a:sym typeface="Spectral SemiBold"/>
            </a:endParaRPr>
          </a:p>
          <a:p>
            <a:pPr indent="-317500" lvl="0" marL="457200" rtl="0" algn="just">
              <a:lnSpc>
                <a:spcPct val="115000"/>
              </a:lnSpc>
              <a:spcBef>
                <a:spcPts val="0"/>
              </a:spcBef>
              <a:spcAft>
                <a:spcPts val="0"/>
              </a:spcAft>
              <a:buClr>
                <a:schemeClr val="lt1"/>
              </a:buClr>
              <a:buSzPts val="1400"/>
              <a:buFont typeface="Spectral SemiBold"/>
              <a:buChar char="●"/>
            </a:pPr>
            <a:r>
              <a:rPr lang="en">
                <a:latin typeface="Spectral SemiBold"/>
                <a:ea typeface="Spectral SemiBold"/>
                <a:cs typeface="Spectral SemiBold"/>
                <a:sym typeface="Spectral SemiBold"/>
              </a:rPr>
              <a:t>Advanced Machine Learning: Applied PySpark for feature engineering, data standardization, and model evaluation, testing Logistic Regression, Support Vector Machine, and Random Forest to identify the best-performing model.</a:t>
            </a:r>
            <a:endParaRPr>
              <a:latin typeface="Spectral SemiBold"/>
              <a:ea typeface="Spectral SemiBold"/>
              <a:cs typeface="Spectral SemiBold"/>
              <a:sym typeface="Spectral SemiBold"/>
            </a:endParaRPr>
          </a:p>
          <a:p>
            <a:pPr indent="0" lvl="0" marL="0" rtl="0" algn="just">
              <a:lnSpc>
                <a:spcPct val="115000"/>
              </a:lnSpc>
              <a:spcBef>
                <a:spcPts val="0"/>
              </a:spcBef>
              <a:spcAft>
                <a:spcPts val="0"/>
              </a:spcAft>
              <a:buNone/>
            </a:pPr>
            <a:r>
              <a:t/>
            </a:r>
            <a:endParaRPr>
              <a:latin typeface="Spectral SemiBold"/>
              <a:ea typeface="Spectral SemiBold"/>
              <a:cs typeface="Spectral SemiBold"/>
              <a:sym typeface="Spectral SemiBold"/>
            </a:endParaRPr>
          </a:p>
          <a:p>
            <a:pPr indent="-317500" lvl="0" marL="457200" rtl="0" algn="just">
              <a:lnSpc>
                <a:spcPct val="115000"/>
              </a:lnSpc>
              <a:spcBef>
                <a:spcPts val="0"/>
              </a:spcBef>
              <a:spcAft>
                <a:spcPts val="0"/>
              </a:spcAft>
              <a:buSzPts val="1400"/>
              <a:buFont typeface="Spectral SemiBold"/>
              <a:buChar char="●"/>
            </a:pPr>
            <a:r>
              <a:rPr lang="en">
                <a:latin typeface="Spectral SemiBold"/>
                <a:ea typeface="Spectral SemiBold"/>
                <a:cs typeface="Spectral SemiBold"/>
                <a:sym typeface="Spectral SemiBold"/>
              </a:rPr>
              <a:t>Credit Score Predictor was built which takes path of file as input and returns a file with predictions and a bar plot visualizing the </a:t>
            </a:r>
            <a:r>
              <a:rPr lang="en">
                <a:latin typeface="Spectral SemiBold"/>
                <a:ea typeface="Spectral SemiBold"/>
                <a:cs typeface="Spectral SemiBold"/>
                <a:sym typeface="Spectral SemiBold"/>
              </a:rPr>
              <a:t>count</a:t>
            </a:r>
            <a:r>
              <a:rPr lang="en">
                <a:latin typeface="Spectral SemiBold"/>
                <a:ea typeface="Spectral SemiBold"/>
                <a:cs typeface="Spectral SemiBold"/>
                <a:sym typeface="Spectral SemiBold"/>
              </a:rPr>
              <a:t> of credit score labels.</a:t>
            </a:r>
            <a:endParaRPr>
              <a:latin typeface="Spectral SemiBold"/>
              <a:ea typeface="Spectral SemiBold"/>
              <a:cs typeface="Spectral SemiBold"/>
              <a:sym typeface="Spectral SemiBold"/>
            </a:endParaRPr>
          </a:p>
          <a:p>
            <a:pPr indent="0" lvl="0" marL="457200" rtl="0" algn="just">
              <a:lnSpc>
                <a:spcPct val="115000"/>
              </a:lnSpc>
              <a:spcBef>
                <a:spcPts val="0"/>
              </a:spcBef>
              <a:spcAft>
                <a:spcPts val="0"/>
              </a:spcAft>
              <a:buNone/>
            </a:pPr>
            <a:r>
              <a:t/>
            </a:r>
            <a:endParaRPr>
              <a:latin typeface="Spectral SemiBold"/>
              <a:ea typeface="Spectral SemiBold"/>
              <a:cs typeface="Spectral SemiBold"/>
              <a:sym typeface="Spectral SemiBold"/>
            </a:endParaRPr>
          </a:p>
          <a:p>
            <a:pPr indent="-317500" lvl="0" marL="457200" rtl="0" algn="just">
              <a:lnSpc>
                <a:spcPct val="115000"/>
              </a:lnSpc>
              <a:spcBef>
                <a:spcPts val="0"/>
              </a:spcBef>
              <a:spcAft>
                <a:spcPts val="0"/>
              </a:spcAft>
              <a:buClr>
                <a:schemeClr val="lt1"/>
              </a:buClr>
              <a:buSzPts val="1400"/>
              <a:buFont typeface="Spectral SemiBold"/>
              <a:buChar char="●"/>
            </a:pPr>
            <a:r>
              <a:rPr lang="en">
                <a:latin typeface="Spectral SemiBold"/>
                <a:ea typeface="Spectral SemiBold"/>
                <a:cs typeface="Spectral SemiBold"/>
                <a:sym typeface="Spectral SemiBold"/>
              </a:rPr>
              <a:t>Future Deployment: Planned deployment using Streamlit to create a user-friendly interface for real-time credit score prediction. </a:t>
            </a:r>
            <a:endParaRPr>
              <a:latin typeface="Spectral SemiBold"/>
              <a:ea typeface="Spectral SemiBold"/>
              <a:cs typeface="Spectral SemiBold"/>
              <a:sym typeface="Spectral SemiBold"/>
            </a:endParaRPr>
          </a:p>
          <a:p>
            <a:pPr indent="0" lvl="0" marL="0" rtl="0" algn="just">
              <a:lnSpc>
                <a:spcPct val="115000"/>
              </a:lnSpc>
              <a:spcBef>
                <a:spcPts val="0"/>
              </a:spcBef>
              <a:spcAft>
                <a:spcPts val="0"/>
              </a:spcAft>
              <a:buNone/>
            </a:pPr>
            <a:r>
              <a:t/>
            </a:r>
            <a:endParaRPr b="1">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0" name="Shape 370"/>
        <p:cNvGrpSpPr/>
        <p:nvPr/>
      </p:nvGrpSpPr>
      <p:grpSpPr>
        <a:xfrm>
          <a:off x="0" y="0"/>
          <a:ext cx="0" cy="0"/>
          <a:chOff x="0" y="0"/>
          <a:chExt cx="0" cy="0"/>
        </a:xfrm>
      </p:grpSpPr>
      <p:sp>
        <p:nvSpPr>
          <p:cNvPr id="371" name="Google Shape;371;p45"/>
          <p:cNvSpPr/>
          <p:nvPr/>
        </p:nvSpPr>
        <p:spPr>
          <a:xfrm>
            <a:off x="1097200" y="1691200"/>
            <a:ext cx="7253501" cy="135131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Comic Sans MS"/>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 name="Shape 76"/>
        <p:cNvGrpSpPr/>
        <p:nvPr/>
      </p:nvGrpSpPr>
      <p:grpSpPr>
        <a:xfrm>
          <a:off x="0" y="0"/>
          <a:ext cx="0" cy="0"/>
          <a:chOff x="0" y="0"/>
          <a:chExt cx="0" cy="0"/>
        </a:xfrm>
      </p:grpSpPr>
      <p:sp>
        <p:nvSpPr>
          <p:cNvPr id="77" name="Google Shape;77;p16"/>
          <p:cNvSpPr txBox="1"/>
          <p:nvPr/>
        </p:nvSpPr>
        <p:spPr>
          <a:xfrm>
            <a:off x="236550" y="1703650"/>
            <a:ext cx="8670900" cy="3154500"/>
          </a:xfrm>
          <a:prstGeom prst="rect">
            <a:avLst/>
          </a:prstGeom>
          <a:noFill/>
          <a:ln>
            <a:noFill/>
          </a:ln>
        </p:spPr>
        <p:txBody>
          <a:bodyPr anchorCtr="0" anchor="t" bIns="91425" lIns="91425" spcFirstLastPara="1" rIns="91425" wrap="square" tIns="91425">
            <a:spAutoFit/>
          </a:bodyPr>
          <a:lstStyle/>
          <a:p>
            <a:pPr indent="-336550" lvl="0" marL="457200" marR="0" rtl="0" algn="just">
              <a:lnSpc>
                <a:spcPct val="115000"/>
              </a:lnSpc>
              <a:spcBef>
                <a:spcPts val="0"/>
              </a:spcBef>
              <a:spcAft>
                <a:spcPts val="0"/>
              </a:spcAft>
              <a:buClr>
                <a:srgbClr val="000000"/>
              </a:buClr>
              <a:buSzPts val="1700"/>
              <a:buFont typeface="Spectral SemiBold"/>
              <a:buChar char="●"/>
            </a:pPr>
            <a:r>
              <a:rPr i="0" lang="en" sz="1700" u="none" cap="none" strike="noStrike">
                <a:solidFill>
                  <a:srgbClr val="000000"/>
                </a:solidFill>
                <a:latin typeface="Spectral SemiBold"/>
                <a:ea typeface="Spectral SemiBold"/>
                <a:cs typeface="Spectral SemiBold"/>
                <a:sym typeface="Spectral SemiBold"/>
              </a:rPr>
              <a:t>To save the time invested in </a:t>
            </a:r>
            <a:r>
              <a:rPr lang="en" sz="1700">
                <a:latin typeface="Spectral SemiBold"/>
                <a:ea typeface="Spectral SemiBold"/>
                <a:cs typeface="Spectral SemiBold"/>
                <a:sym typeface="Spectral SemiBold"/>
              </a:rPr>
              <a:t>calculating credit score of large set of customers manually</a:t>
            </a:r>
            <a:endParaRPr sz="1700">
              <a:latin typeface="Spectral SemiBold"/>
              <a:ea typeface="Spectral SemiBold"/>
              <a:cs typeface="Spectral SemiBold"/>
              <a:sym typeface="Spectral SemiBold"/>
            </a:endParaRPr>
          </a:p>
          <a:p>
            <a:pPr indent="-336550" lvl="0" marL="457200" marR="0" rtl="0" algn="just">
              <a:lnSpc>
                <a:spcPct val="115000"/>
              </a:lnSpc>
              <a:spcBef>
                <a:spcPts val="0"/>
              </a:spcBef>
              <a:spcAft>
                <a:spcPts val="0"/>
              </a:spcAft>
              <a:buSzPts val="1700"/>
              <a:buFont typeface="Spectral SemiBold"/>
              <a:buChar char="●"/>
            </a:pPr>
            <a:r>
              <a:rPr lang="en" sz="1700">
                <a:latin typeface="Spectral SemiBold"/>
                <a:ea typeface="Spectral SemiBold"/>
                <a:cs typeface="Spectral SemiBold"/>
                <a:sym typeface="Spectral SemiBold"/>
              </a:rPr>
              <a:t>To migrate the data from on-premise database to Azure Data Lake Storage (ADLS) using Azure Data Factory (ADF) by creating ingestion pipeline</a:t>
            </a:r>
            <a:endParaRPr sz="1700">
              <a:latin typeface="Spectral SemiBold"/>
              <a:ea typeface="Spectral SemiBold"/>
              <a:cs typeface="Spectral SemiBold"/>
              <a:sym typeface="Spectral SemiBold"/>
            </a:endParaRPr>
          </a:p>
          <a:p>
            <a:pPr indent="-336550" lvl="0" marL="457200" marR="0" rtl="0" algn="just">
              <a:lnSpc>
                <a:spcPct val="115000"/>
              </a:lnSpc>
              <a:spcBef>
                <a:spcPts val="0"/>
              </a:spcBef>
              <a:spcAft>
                <a:spcPts val="0"/>
              </a:spcAft>
              <a:buSzPts val="1700"/>
              <a:buFont typeface="Spectral SemiBold"/>
              <a:buChar char="●"/>
            </a:pPr>
            <a:r>
              <a:rPr lang="en" sz="1700">
                <a:latin typeface="Spectral SemiBold"/>
                <a:ea typeface="Spectral SemiBold"/>
                <a:cs typeface="Spectral SemiBold"/>
                <a:sym typeface="Spectral SemiBold"/>
              </a:rPr>
              <a:t>To clean the data using Data Flow in ADF and store it for further processing</a:t>
            </a:r>
            <a:endParaRPr sz="1700">
              <a:latin typeface="Spectral SemiBold"/>
              <a:ea typeface="Spectral SemiBold"/>
              <a:cs typeface="Spectral SemiBold"/>
              <a:sym typeface="Spectral SemiBold"/>
            </a:endParaRPr>
          </a:p>
          <a:p>
            <a:pPr indent="-336550" lvl="0" marL="457200" marR="0" rtl="0" algn="just">
              <a:lnSpc>
                <a:spcPct val="115000"/>
              </a:lnSpc>
              <a:spcBef>
                <a:spcPts val="0"/>
              </a:spcBef>
              <a:spcAft>
                <a:spcPts val="0"/>
              </a:spcAft>
              <a:buSzPts val="1700"/>
              <a:buFont typeface="Spectral SemiBold"/>
              <a:buChar char="●"/>
            </a:pPr>
            <a:r>
              <a:rPr lang="en" sz="1700">
                <a:latin typeface="Spectral SemiBold"/>
                <a:ea typeface="Spectral SemiBold"/>
                <a:cs typeface="Spectral SemiBold"/>
                <a:sym typeface="Spectral SemiBold"/>
              </a:rPr>
              <a:t>To use big data framework for data cleaning and analysing</a:t>
            </a:r>
            <a:endParaRPr sz="1700">
              <a:latin typeface="Spectral SemiBold"/>
              <a:ea typeface="Spectral SemiBold"/>
              <a:cs typeface="Spectral SemiBold"/>
              <a:sym typeface="Spectral SemiBold"/>
            </a:endParaRPr>
          </a:p>
          <a:p>
            <a:pPr indent="-336550" lvl="0" marL="457200" marR="0" rtl="0" algn="just">
              <a:lnSpc>
                <a:spcPct val="115000"/>
              </a:lnSpc>
              <a:spcBef>
                <a:spcPts val="0"/>
              </a:spcBef>
              <a:spcAft>
                <a:spcPts val="0"/>
              </a:spcAft>
              <a:buClr>
                <a:srgbClr val="000000"/>
              </a:buClr>
              <a:buSzPts val="1700"/>
              <a:buFont typeface="Spectral SemiBold"/>
              <a:buChar char="●"/>
            </a:pPr>
            <a:r>
              <a:rPr i="0" lang="en" sz="1700" u="none" cap="none" strike="noStrike">
                <a:solidFill>
                  <a:srgbClr val="000000"/>
                </a:solidFill>
                <a:latin typeface="Spectral SemiBold"/>
                <a:ea typeface="Spectral SemiBold"/>
                <a:cs typeface="Spectral SemiBold"/>
                <a:sym typeface="Spectral SemiBold"/>
              </a:rPr>
              <a:t>To perform feature engineering </a:t>
            </a:r>
            <a:r>
              <a:rPr lang="en" sz="1700">
                <a:latin typeface="Spectral SemiBold"/>
                <a:ea typeface="Spectral SemiBold"/>
                <a:cs typeface="Spectral SemiBold"/>
                <a:sym typeface="Spectral SemiBold"/>
              </a:rPr>
              <a:t>and extract relevant features</a:t>
            </a:r>
            <a:endParaRPr i="0" sz="1700" u="none" cap="none" strike="noStrike">
              <a:solidFill>
                <a:srgbClr val="000000"/>
              </a:solidFill>
              <a:latin typeface="Spectral SemiBold"/>
              <a:ea typeface="Spectral SemiBold"/>
              <a:cs typeface="Spectral SemiBold"/>
              <a:sym typeface="Spectral SemiBold"/>
            </a:endParaRPr>
          </a:p>
          <a:p>
            <a:pPr indent="-336550" lvl="0" marL="457200" marR="0" rtl="0" algn="just">
              <a:lnSpc>
                <a:spcPct val="115000"/>
              </a:lnSpc>
              <a:spcBef>
                <a:spcPts val="0"/>
              </a:spcBef>
              <a:spcAft>
                <a:spcPts val="0"/>
              </a:spcAft>
              <a:buClr>
                <a:srgbClr val="000000"/>
              </a:buClr>
              <a:buSzPts val="1700"/>
              <a:buFont typeface="Spectral SemiBold"/>
              <a:buChar char="●"/>
            </a:pPr>
            <a:r>
              <a:rPr i="0" lang="en" sz="1700" u="none" cap="none" strike="noStrike">
                <a:solidFill>
                  <a:srgbClr val="000000"/>
                </a:solidFill>
                <a:latin typeface="Spectral SemiBold"/>
                <a:ea typeface="Spectral SemiBold"/>
                <a:cs typeface="Spectral SemiBold"/>
                <a:sym typeface="Spectral SemiBold"/>
              </a:rPr>
              <a:t>To </a:t>
            </a:r>
            <a:r>
              <a:rPr lang="en" sz="1700">
                <a:latin typeface="Spectral SemiBold"/>
                <a:ea typeface="Spectral SemiBold"/>
                <a:cs typeface="Spectral SemiBold"/>
                <a:sym typeface="Spectral SemiBold"/>
              </a:rPr>
              <a:t>build suitable machine learning  model to predict credit score  using spark ML</a:t>
            </a:r>
            <a:endParaRPr sz="1700">
              <a:latin typeface="Spectral SemiBold"/>
              <a:ea typeface="Spectral SemiBold"/>
              <a:cs typeface="Spectral SemiBold"/>
              <a:sym typeface="Spectral SemiBold"/>
            </a:endParaRPr>
          </a:p>
          <a:p>
            <a:pPr indent="-336550" lvl="0" marL="457200" marR="0" rtl="0" algn="just">
              <a:lnSpc>
                <a:spcPct val="115000"/>
              </a:lnSpc>
              <a:spcBef>
                <a:spcPts val="0"/>
              </a:spcBef>
              <a:spcAft>
                <a:spcPts val="0"/>
              </a:spcAft>
              <a:buSzPts val="1700"/>
              <a:buFont typeface="Spectral SemiBold"/>
              <a:buChar char="●"/>
            </a:pPr>
            <a:r>
              <a:rPr lang="en" sz="1700">
                <a:latin typeface="Spectral SemiBold"/>
                <a:ea typeface="Spectral SemiBold"/>
                <a:cs typeface="Spectral SemiBold"/>
                <a:sym typeface="Spectral SemiBold"/>
              </a:rPr>
              <a:t>To make Credit Score Predictor function</a:t>
            </a:r>
            <a:endParaRPr sz="1700">
              <a:latin typeface="Spectral SemiBold"/>
              <a:ea typeface="Spectral SemiBold"/>
              <a:cs typeface="Spectral SemiBold"/>
              <a:sym typeface="Spectral SemiBold"/>
            </a:endParaRPr>
          </a:p>
          <a:p>
            <a:pPr indent="0" lvl="0" marL="0" marR="0" rtl="0" algn="just">
              <a:lnSpc>
                <a:spcPct val="115000"/>
              </a:lnSpc>
              <a:spcBef>
                <a:spcPts val="0"/>
              </a:spcBef>
              <a:spcAft>
                <a:spcPts val="0"/>
              </a:spcAft>
              <a:buNone/>
            </a:pPr>
            <a:r>
              <a:t/>
            </a:r>
            <a:endParaRPr i="0" sz="1700" u="none" cap="none" strike="noStrike">
              <a:solidFill>
                <a:srgbClr val="000000"/>
              </a:solidFill>
              <a:latin typeface="Spectral SemiBold"/>
              <a:ea typeface="Spectral SemiBold"/>
              <a:cs typeface="Spectral SemiBold"/>
              <a:sym typeface="Spectral SemiBold"/>
            </a:endParaRPr>
          </a:p>
        </p:txBody>
      </p:sp>
      <p:sp>
        <p:nvSpPr>
          <p:cNvPr id="78" name="Google Shape;78;p16"/>
          <p:cNvSpPr/>
          <p:nvPr/>
        </p:nvSpPr>
        <p:spPr>
          <a:xfrm>
            <a:off x="454775" y="292438"/>
            <a:ext cx="2409159" cy="851598"/>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374151"/>
                </a:solidFill>
                <a:latin typeface="Comic Sans MS"/>
              </a:rPr>
              <a:t>Objectives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 name="Shape 82"/>
        <p:cNvGrpSpPr/>
        <p:nvPr/>
      </p:nvGrpSpPr>
      <p:grpSpPr>
        <a:xfrm>
          <a:off x="0" y="0"/>
          <a:ext cx="0" cy="0"/>
          <a:chOff x="0" y="0"/>
          <a:chExt cx="0" cy="0"/>
        </a:xfrm>
      </p:grpSpPr>
      <p:sp>
        <p:nvSpPr>
          <p:cNvPr id="83" name="Google Shape;83;p17"/>
          <p:cNvSpPr/>
          <p:nvPr/>
        </p:nvSpPr>
        <p:spPr>
          <a:xfrm>
            <a:off x="652875" y="379800"/>
            <a:ext cx="2827978" cy="855612"/>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374151"/>
                </a:solidFill>
                <a:latin typeface="Comic Sans MS"/>
              </a:rPr>
              <a:t>Methodology</a:t>
            </a:r>
          </a:p>
        </p:txBody>
      </p:sp>
      <p:sp>
        <p:nvSpPr>
          <p:cNvPr id="84" name="Google Shape;84;p17"/>
          <p:cNvSpPr txBox="1"/>
          <p:nvPr/>
        </p:nvSpPr>
        <p:spPr>
          <a:xfrm>
            <a:off x="69925" y="1868850"/>
            <a:ext cx="8578200" cy="31974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chemeClr val="lt1"/>
              </a:buClr>
              <a:buSzPts val="1500"/>
              <a:buFont typeface="Spectral SemiBold"/>
              <a:buChar char="●"/>
            </a:pPr>
            <a:r>
              <a:rPr lang="en" sz="1500">
                <a:solidFill>
                  <a:schemeClr val="lt1"/>
                </a:solidFill>
                <a:latin typeface="Spectral SemiBold"/>
                <a:ea typeface="Spectral SemiBold"/>
                <a:cs typeface="Spectral SemiBold"/>
                <a:sym typeface="Spectral SemiBold"/>
              </a:rPr>
              <a:t>The whole framework of this project is divided into different parts, from initial data collection to the final deployment, as discussed below.</a:t>
            </a:r>
            <a:endParaRPr sz="1500">
              <a:solidFill>
                <a:schemeClr val="lt1"/>
              </a:solidFill>
              <a:latin typeface="Spectral SemiBold"/>
              <a:ea typeface="Spectral SemiBold"/>
              <a:cs typeface="Spectral SemiBold"/>
              <a:sym typeface="Spectral SemiBold"/>
            </a:endParaRPr>
          </a:p>
          <a:p>
            <a:pPr indent="-323850" lvl="0" marL="457200" rtl="0" algn="just">
              <a:lnSpc>
                <a:spcPct val="115000"/>
              </a:lnSpc>
              <a:spcBef>
                <a:spcPts val="0"/>
              </a:spcBef>
              <a:spcAft>
                <a:spcPts val="0"/>
              </a:spcAft>
              <a:buClr>
                <a:schemeClr val="lt1"/>
              </a:buClr>
              <a:buSzPts val="1500"/>
              <a:buFont typeface="Spectral SemiBold"/>
              <a:buChar char="●"/>
            </a:pPr>
            <a:r>
              <a:rPr lang="en" sz="1500">
                <a:solidFill>
                  <a:schemeClr val="lt1"/>
                </a:solidFill>
                <a:latin typeface="Spectral SemiBold"/>
                <a:ea typeface="Spectral SemiBold"/>
                <a:cs typeface="Spectral SemiBold"/>
                <a:sym typeface="Spectral SemiBold"/>
              </a:rPr>
              <a:t>The data stored in mongodb is first migrated to ADLS in parquet file format </a:t>
            </a:r>
            <a:r>
              <a:rPr lang="en" sz="1500">
                <a:solidFill>
                  <a:schemeClr val="lt1"/>
                </a:solidFill>
                <a:latin typeface="Spectral SemiBold"/>
                <a:ea typeface="Spectral SemiBold"/>
                <a:cs typeface="Spectral SemiBold"/>
                <a:sym typeface="Spectral SemiBold"/>
              </a:rPr>
              <a:t>using</a:t>
            </a:r>
            <a:r>
              <a:rPr lang="en" sz="1500">
                <a:solidFill>
                  <a:schemeClr val="lt1"/>
                </a:solidFill>
                <a:latin typeface="Spectral SemiBold"/>
                <a:ea typeface="Spectral SemiBold"/>
                <a:cs typeface="Spectral SemiBold"/>
                <a:sym typeface="Spectral SemiBold"/>
              </a:rPr>
              <a:t> Azure Data Factory which will help in fast performance compared to other file format.</a:t>
            </a:r>
            <a:endParaRPr sz="1500">
              <a:solidFill>
                <a:schemeClr val="lt1"/>
              </a:solidFill>
              <a:latin typeface="Spectral SemiBold"/>
              <a:ea typeface="Spectral SemiBold"/>
              <a:cs typeface="Spectral SemiBold"/>
              <a:sym typeface="Spectral SemiBold"/>
            </a:endParaRPr>
          </a:p>
          <a:p>
            <a:pPr indent="-323850" lvl="0" marL="457200" rtl="0" algn="just">
              <a:lnSpc>
                <a:spcPct val="115000"/>
              </a:lnSpc>
              <a:spcBef>
                <a:spcPts val="0"/>
              </a:spcBef>
              <a:spcAft>
                <a:spcPts val="0"/>
              </a:spcAft>
              <a:buClr>
                <a:schemeClr val="lt1"/>
              </a:buClr>
              <a:buSzPts val="1500"/>
              <a:buFont typeface="Spectral SemiBold"/>
              <a:buChar char="●"/>
            </a:pPr>
            <a:r>
              <a:rPr lang="en" sz="1500">
                <a:solidFill>
                  <a:schemeClr val="lt1"/>
                </a:solidFill>
                <a:latin typeface="Spectral SemiBold"/>
                <a:ea typeface="Spectral SemiBold"/>
                <a:cs typeface="Spectral SemiBold"/>
                <a:sym typeface="Spectral SemiBold"/>
              </a:rPr>
              <a:t>Big data platforms such as databricks were used to clean and analyze the data. Then the cleaned data was saved on databricks and further used for machine learning.</a:t>
            </a:r>
            <a:endParaRPr sz="1500">
              <a:solidFill>
                <a:schemeClr val="lt1"/>
              </a:solidFill>
              <a:latin typeface="Spectral SemiBold"/>
              <a:ea typeface="Spectral SemiBold"/>
              <a:cs typeface="Spectral SemiBold"/>
              <a:sym typeface="Spectral SemiBold"/>
            </a:endParaRPr>
          </a:p>
          <a:p>
            <a:pPr indent="-323850" lvl="0" marL="457200" rtl="0" algn="just">
              <a:lnSpc>
                <a:spcPct val="115000"/>
              </a:lnSpc>
              <a:spcBef>
                <a:spcPts val="0"/>
              </a:spcBef>
              <a:spcAft>
                <a:spcPts val="0"/>
              </a:spcAft>
              <a:buClr>
                <a:schemeClr val="lt1"/>
              </a:buClr>
              <a:buSzPts val="1500"/>
              <a:buFont typeface="Spectral SemiBold"/>
              <a:buChar char="●"/>
            </a:pPr>
            <a:r>
              <a:rPr lang="en" sz="1500">
                <a:solidFill>
                  <a:schemeClr val="lt1"/>
                </a:solidFill>
                <a:latin typeface="Spectral SemiBold"/>
                <a:ea typeface="Spectral SemiBold"/>
                <a:cs typeface="Spectral SemiBold"/>
                <a:sym typeface="Spectral SemiBold"/>
              </a:rPr>
              <a:t>Multiple classification models were build and compared to select the best one for predicting credit score.</a:t>
            </a:r>
            <a:endParaRPr sz="1500">
              <a:solidFill>
                <a:schemeClr val="lt1"/>
              </a:solidFill>
              <a:latin typeface="Spectral SemiBold"/>
              <a:ea typeface="Spectral SemiBold"/>
              <a:cs typeface="Spectral SemiBold"/>
              <a:sym typeface="Spectral SemiBold"/>
            </a:endParaRPr>
          </a:p>
          <a:p>
            <a:pPr indent="-323850" lvl="0" marL="457200" rtl="0" algn="just">
              <a:lnSpc>
                <a:spcPct val="115000"/>
              </a:lnSpc>
              <a:spcBef>
                <a:spcPts val="0"/>
              </a:spcBef>
              <a:spcAft>
                <a:spcPts val="0"/>
              </a:spcAft>
              <a:buClr>
                <a:schemeClr val="lt1"/>
              </a:buClr>
              <a:buSzPts val="1500"/>
              <a:buFont typeface="Spectral SemiBold"/>
              <a:buChar char="●"/>
            </a:pPr>
            <a:r>
              <a:rPr lang="en" sz="1500">
                <a:solidFill>
                  <a:schemeClr val="lt1"/>
                </a:solidFill>
                <a:latin typeface="Spectral SemiBold"/>
                <a:ea typeface="Spectral SemiBold"/>
                <a:cs typeface="Spectral SemiBold"/>
                <a:sym typeface="Spectral SemiBold"/>
              </a:rPr>
              <a:t>A user defined function was built that takes file as input and returns the bar chart og classification of credit score and csv file with Customer_Id and prediction column for user.</a:t>
            </a:r>
            <a:endParaRPr sz="1500">
              <a:solidFill>
                <a:schemeClr val="lt1"/>
              </a:solidFill>
              <a:latin typeface="Spectral SemiBold"/>
              <a:ea typeface="Spectral SemiBold"/>
              <a:cs typeface="Spectral SemiBold"/>
              <a:sym typeface="Spectral SemiBold"/>
            </a:endParaRPr>
          </a:p>
          <a:p>
            <a:pPr indent="0" lvl="0" marL="457200" marR="0" rtl="0" algn="just">
              <a:lnSpc>
                <a:spcPct val="115000"/>
              </a:lnSpc>
              <a:spcBef>
                <a:spcPts val="0"/>
              </a:spcBef>
              <a:spcAft>
                <a:spcPts val="0"/>
              </a:spcAft>
              <a:buNone/>
            </a:pPr>
            <a:r>
              <a:t/>
            </a:r>
            <a:endParaRPr sz="1200">
              <a:solidFill>
                <a:schemeClr val="lt1"/>
              </a:solidFill>
              <a:latin typeface="Spectral SemiBold"/>
              <a:ea typeface="Spectral SemiBold"/>
              <a:cs typeface="Spectral SemiBold"/>
              <a:sym typeface="Spectral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pectral SemiBold"/>
              <a:ea typeface="Spectral SemiBold"/>
              <a:cs typeface="Spectral SemiBold"/>
              <a:sym typeface="Spectral SemiBold"/>
            </a:endParaRPr>
          </a:p>
        </p:txBody>
      </p:sp>
      <p:pic>
        <p:nvPicPr>
          <p:cNvPr id="85" name="Google Shape;85;p17"/>
          <p:cNvPicPr preferRelativeResize="0"/>
          <p:nvPr/>
        </p:nvPicPr>
        <p:blipFill rotWithShape="1">
          <a:blip r:embed="rId3">
            <a:alphaModFix/>
          </a:blip>
          <a:srcRect b="0" l="0" r="0" t="0"/>
          <a:stretch/>
        </p:blipFill>
        <p:spPr>
          <a:xfrm>
            <a:off x="5719750" y="75925"/>
            <a:ext cx="2691699" cy="160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168125" y="2817350"/>
            <a:ext cx="869437" cy="826500"/>
          </a:xfrm>
          <a:prstGeom prst="rect">
            <a:avLst/>
          </a:prstGeom>
          <a:noFill/>
          <a:ln>
            <a:noFill/>
          </a:ln>
        </p:spPr>
      </p:pic>
      <p:cxnSp>
        <p:nvCxnSpPr>
          <p:cNvPr id="91" name="Google Shape;91;p18"/>
          <p:cNvCxnSpPr/>
          <p:nvPr/>
        </p:nvCxnSpPr>
        <p:spPr>
          <a:xfrm>
            <a:off x="1158125" y="3226996"/>
            <a:ext cx="585300" cy="7200"/>
          </a:xfrm>
          <a:prstGeom prst="straightConnector1">
            <a:avLst/>
          </a:prstGeom>
          <a:noFill/>
          <a:ln cap="flat" cmpd="sng" w="38100">
            <a:solidFill>
              <a:schemeClr val="dk2"/>
            </a:solidFill>
            <a:prstDash val="solid"/>
            <a:round/>
            <a:headEnd len="med" w="med" type="none"/>
            <a:tailEnd len="med" w="med" type="triangle"/>
          </a:ln>
        </p:spPr>
      </p:cxnSp>
      <p:pic>
        <p:nvPicPr>
          <p:cNvPr id="92" name="Google Shape;92;p18"/>
          <p:cNvPicPr preferRelativeResize="0"/>
          <p:nvPr/>
        </p:nvPicPr>
        <p:blipFill>
          <a:blip r:embed="rId4">
            <a:alphaModFix/>
          </a:blip>
          <a:stretch>
            <a:fillRect/>
          </a:stretch>
        </p:blipFill>
        <p:spPr>
          <a:xfrm>
            <a:off x="1864000" y="2841493"/>
            <a:ext cx="797837" cy="778206"/>
          </a:xfrm>
          <a:prstGeom prst="rect">
            <a:avLst/>
          </a:prstGeom>
          <a:noFill/>
          <a:ln>
            <a:noFill/>
          </a:ln>
        </p:spPr>
      </p:pic>
      <p:sp>
        <p:nvSpPr>
          <p:cNvPr id="93" name="Google Shape;93;p18"/>
          <p:cNvSpPr/>
          <p:nvPr/>
        </p:nvSpPr>
        <p:spPr>
          <a:xfrm>
            <a:off x="4039475" y="2667363"/>
            <a:ext cx="693300" cy="826500"/>
          </a:xfrm>
          <a:prstGeom prst="can">
            <a:avLst>
              <a:gd fmla="val 25000" name="adj"/>
            </a:avLst>
          </a:prstGeom>
          <a:solidFill>
            <a:srgbClr val="B45F06"/>
          </a:solidFill>
          <a:ln cap="flat" cmpd="sng" w="9525">
            <a:solidFill>
              <a:schemeClr val="dk1"/>
            </a:solidFill>
            <a:prstDash val="solid"/>
            <a:round/>
            <a:headEnd len="sm" w="sm" type="none"/>
            <a:tailEnd len="sm" w="sm" type="none"/>
          </a:ln>
          <a:effectLst>
            <a:outerShdw blurRad="285750" rotWithShape="0" algn="bl" dir="5400000" dist="161925">
              <a:srgbClr val="000000">
                <a:alpha val="69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Bronze</a:t>
            </a:r>
            <a:endParaRPr sz="1100"/>
          </a:p>
        </p:txBody>
      </p:sp>
      <p:sp>
        <p:nvSpPr>
          <p:cNvPr id="94" name="Google Shape;94;p18"/>
          <p:cNvSpPr/>
          <p:nvPr/>
        </p:nvSpPr>
        <p:spPr>
          <a:xfrm>
            <a:off x="5374375" y="2667375"/>
            <a:ext cx="693300" cy="826500"/>
          </a:xfrm>
          <a:prstGeom prst="can">
            <a:avLst>
              <a:gd fmla="val 25000" name="adj"/>
            </a:avLst>
          </a:prstGeom>
          <a:solidFill>
            <a:srgbClr val="CCCCCC"/>
          </a:solidFill>
          <a:ln cap="flat" cmpd="sng" w="9525">
            <a:solidFill>
              <a:schemeClr val="dk2"/>
            </a:solidFill>
            <a:prstDash val="solid"/>
            <a:round/>
            <a:headEnd len="sm" w="sm" type="none"/>
            <a:tailEnd len="sm" w="sm" type="none"/>
          </a:ln>
          <a:effectLst>
            <a:outerShdw blurRad="285750" rotWithShape="0" algn="bl" dir="5400000" dist="161925">
              <a:srgbClr val="000000">
                <a:alpha val="69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t>Silver</a:t>
            </a:r>
            <a:endParaRPr sz="1300"/>
          </a:p>
        </p:txBody>
      </p:sp>
      <p:sp>
        <p:nvSpPr>
          <p:cNvPr id="95" name="Google Shape;95;p18"/>
          <p:cNvSpPr/>
          <p:nvPr/>
        </p:nvSpPr>
        <p:spPr>
          <a:xfrm>
            <a:off x="6709300" y="2667375"/>
            <a:ext cx="693300" cy="826500"/>
          </a:xfrm>
          <a:prstGeom prst="can">
            <a:avLst>
              <a:gd fmla="val 25000" name="adj"/>
            </a:avLst>
          </a:prstGeom>
          <a:solidFill>
            <a:srgbClr val="FF9900"/>
          </a:solidFill>
          <a:ln cap="flat" cmpd="sng" w="9525">
            <a:solidFill>
              <a:schemeClr val="dk2"/>
            </a:solidFill>
            <a:prstDash val="solid"/>
            <a:round/>
            <a:headEnd len="sm" w="sm" type="none"/>
            <a:tailEnd len="sm" w="sm" type="none"/>
          </a:ln>
          <a:effectLst>
            <a:outerShdw blurRad="285750" rotWithShape="0" algn="bl" dir="5400000" dist="161925">
              <a:srgbClr val="000000">
                <a:alpha val="69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t>Gold</a:t>
            </a:r>
            <a:endParaRPr sz="1300"/>
          </a:p>
        </p:txBody>
      </p:sp>
      <p:cxnSp>
        <p:nvCxnSpPr>
          <p:cNvPr id="96" name="Google Shape;96;p18"/>
          <p:cNvCxnSpPr/>
          <p:nvPr/>
        </p:nvCxnSpPr>
        <p:spPr>
          <a:xfrm>
            <a:off x="2845312" y="3199475"/>
            <a:ext cx="603000" cy="2400"/>
          </a:xfrm>
          <a:prstGeom prst="straightConnector1">
            <a:avLst/>
          </a:prstGeom>
          <a:noFill/>
          <a:ln cap="flat" cmpd="sng" w="38100">
            <a:solidFill>
              <a:schemeClr val="dk2"/>
            </a:solidFill>
            <a:prstDash val="solid"/>
            <a:round/>
            <a:headEnd len="med" w="med" type="none"/>
            <a:tailEnd len="med" w="med" type="triangle"/>
          </a:ln>
        </p:spPr>
      </p:cxnSp>
      <p:cxnSp>
        <p:nvCxnSpPr>
          <p:cNvPr id="97" name="Google Shape;97;p18"/>
          <p:cNvCxnSpPr/>
          <p:nvPr/>
        </p:nvCxnSpPr>
        <p:spPr>
          <a:xfrm flipH="1" rot="10800000">
            <a:off x="4821675" y="3107000"/>
            <a:ext cx="463800" cy="8100"/>
          </a:xfrm>
          <a:prstGeom prst="straightConnector1">
            <a:avLst/>
          </a:prstGeom>
          <a:noFill/>
          <a:ln cap="flat" cmpd="sng" w="38100">
            <a:solidFill>
              <a:schemeClr val="dk2"/>
            </a:solidFill>
            <a:prstDash val="solid"/>
            <a:round/>
            <a:headEnd len="med" w="med" type="none"/>
            <a:tailEnd len="med" w="med" type="triangle"/>
          </a:ln>
          <a:effectLst>
            <a:outerShdw blurRad="285750" rotWithShape="0" algn="bl" dir="5400000" dist="161925">
              <a:srgbClr val="000000">
                <a:alpha val="69000"/>
              </a:srgbClr>
            </a:outerShdw>
          </a:effectLst>
        </p:spPr>
      </p:cxnSp>
      <p:cxnSp>
        <p:nvCxnSpPr>
          <p:cNvPr id="98" name="Google Shape;98;p18"/>
          <p:cNvCxnSpPr/>
          <p:nvPr/>
        </p:nvCxnSpPr>
        <p:spPr>
          <a:xfrm flipH="1" rot="10800000">
            <a:off x="6156587" y="3076575"/>
            <a:ext cx="463800" cy="8100"/>
          </a:xfrm>
          <a:prstGeom prst="straightConnector1">
            <a:avLst/>
          </a:prstGeom>
          <a:noFill/>
          <a:ln cap="flat" cmpd="sng" w="38100">
            <a:solidFill>
              <a:schemeClr val="dk2"/>
            </a:solidFill>
            <a:prstDash val="solid"/>
            <a:round/>
            <a:headEnd len="med" w="med" type="none"/>
            <a:tailEnd len="med" w="med" type="triangle"/>
          </a:ln>
          <a:effectLst>
            <a:outerShdw blurRad="285750" rotWithShape="0" algn="bl" dir="5400000" dist="161925">
              <a:srgbClr val="000000">
                <a:alpha val="69000"/>
              </a:srgbClr>
            </a:outerShdw>
          </a:effectLst>
        </p:spPr>
      </p:cxnSp>
      <p:pic>
        <p:nvPicPr>
          <p:cNvPr id="99" name="Google Shape;99;p18"/>
          <p:cNvPicPr preferRelativeResize="0"/>
          <p:nvPr/>
        </p:nvPicPr>
        <p:blipFill>
          <a:blip r:embed="rId5">
            <a:alphaModFix/>
          </a:blip>
          <a:stretch>
            <a:fillRect/>
          </a:stretch>
        </p:blipFill>
        <p:spPr>
          <a:xfrm>
            <a:off x="5177251" y="3789050"/>
            <a:ext cx="1044599" cy="778200"/>
          </a:xfrm>
          <a:prstGeom prst="rect">
            <a:avLst/>
          </a:prstGeom>
          <a:noFill/>
          <a:ln>
            <a:noFill/>
          </a:ln>
          <a:effectLst>
            <a:outerShdw blurRad="285750" rotWithShape="0" algn="bl" dir="5400000" dist="161925">
              <a:srgbClr val="000000">
                <a:alpha val="69000"/>
              </a:srgbClr>
            </a:outerShdw>
          </a:effectLst>
        </p:spPr>
      </p:pic>
      <p:pic>
        <p:nvPicPr>
          <p:cNvPr id="100" name="Google Shape;100;p18"/>
          <p:cNvPicPr preferRelativeResize="0"/>
          <p:nvPr/>
        </p:nvPicPr>
        <p:blipFill>
          <a:blip r:embed="rId6">
            <a:alphaModFix/>
          </a:blip>
          <a:stretch>
            <a:fillRect/>
          </a:stretch>
        </p:blipFill>
        <p:spPr>
          <a:xfrm>
            <a:off x="5930138" y="237700"/>
            <a:ext cx="797825" cy="818548"/>
          </a:xfrm>
          <a:prstGeom prst="rect">
            <a:avLst/>
          </a:prstGeom>
          <a:noFill/>
          <a:ln>
            <a:noFill/>
          </a:ln>
        </p:spPr>
      </p:pic>
      <p:pic>
        <p:nvPicPr>
          <p:cNvPr id="101" name="Google Shape;101;p18"/>
          <p:cNvPicPr preferRelativeResize="0"/>
          <p:nvPr/>
        </p:nvPicPr>
        <p:blipFill>
          <a:blip r:embed="rId7">
            <a:alphaModFix/>
          </a:blip>
          <a:stretch>
            <a:fillRect/>
          </a:stretch>
        </p:blipFill>
        <p:spPr>
          <a:xfrm>
            <a:off x="5335963" y="1159400"/>
            <a:ext cx="866775" cy="466725"/>
          </a:xfrm>
          <a:prstGeom prst="rect">
            <a:avLst/>
          </a:prstGeom>
          <a:noFill/>
          <a:ln>
            <a:noFill/>
          </a:ln>
        </p:spPr>
      </p:pic>
      <p:pic>
        <p:nvPicPr>
          <p:cNvPr id="102" name="Google Shape;102;p18"/>
          <p:cNvPicPr preferRelativeResize="0"/>
          <p:nvPr/>
        </p:nvPicPr>
        <p:blipFill>
          <a:blip r:embed="rId8">
            <a:alphaModFix/>
          </a:blip>
          <a:stretch>
            <a:fillRect/>
          </a:stretch>
        </p:blipFill>
        <p:spPr>
          <a:xfrm>
            <a:off x="6482838" y="1056250"/>
            <a:ext cx="733425" cy="673025"/>
          </a:xfrm>
          <a:prstGeom prst="rect">
            <a:avLst/>
          </a:prstGeom>
          <a:noFill/>
          <a:ln>
            <a:noFill/>
          </a:ln>
        </p:spPr>
      </p:pic>
      <p:sp>
        <p:nvSpPr>
          <p:cNvPr id="103" name="Google Shape;103;p18"/>
          <p:cNvSpPr/>
          <p:nvPr/>
        </p:nvSpPr>
        <p:spPr>
          <a:xfrm>
            <a:off x="3680875" y="2361675"/>
            <a:ext cx="3940800" cy="2492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8"/>
          <p:cNvSpPr/>
          <p:nvPr/>
        </p:nvSpPr>
        <p:spPr>
          <a:xfrm>
            <a:off x="4975238" y="205275"/>
            <a:ext cx="2376300" cy="1524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5" name="Google Shape;105;p18"/>
          <p:cNvCxnSpPr/>
          <p:nvPr/>
        </p:nvCxnSpPr>
        <p:spPr>
          <a:xfrm flipH="1" rot="10800000">
            <a:off x="6963975" y="1801275"/>
            <a:ext cx="3000" cy="488400"/>
          </a:xfrm>
          <a:prstGeom prst="straightConnector1">
            <a:avLst/>
          </a:prstGeom>
          <a:noFill/>
          <a:ln cap="flat" cmpd="sng" w="38100">
            <a:solidFill>
              <a:schemeClr val="dk2"/>
            </a:solidFill>
            <a:prstDash val="solid"/>
            <a:round/>
            <a:headEnd len="med" w="med" type="none"/>
            <a:tailEnd len="med" w="med" type="triangle"/>
          </a:ln>
        </p:spPr>
      </p:cxnSp>
      <p:sp>
        <p:nvSpPr>
          <p:cNvPr id="106" name="Google Shape;106;p18"/>
          <p:cNvSpPr txBox="1"/>
          <p:nvPr/>
        </p:nvSpPr>
        <p:spPr>
          <a:xfrm>
            <a:off x="199699" y="1876700"/>
            <a:ext cx="869400" cy="7389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000004"/>
                </a:solidFill>
                <a:latin typeface="Oswald SemiBold"/>
                <a:ea typeface="Oswald SemiBold"/>
                <a:cs typeface="Oswald SemiBold"/>
                <a:sym typeface="Oswald SemiBold"/>
              </a:rPr>
              <a:t>Data</a:t>
            </a:r>
            <a:endParaRPr sz="1800">
              <a:solidFill>
                <a:srgbClr val="000004"/>
              </a:solidFill>
              <a:latin typeface="Oswald SemiBold"/>
              <a:ea typeface="Oswald SemiBold"/>
              <a:cs typeface="Oswald SemiBold"/>
              <a:sym typeface="Oswald SemiBold"/>
            </a:endParaRPr>
          </a:p>
          <a:p>
            <a:pPr indent="0" lvl="0" marL="0" rtl="0" algn="ctr">
              <a:spcBef>
                <a:spcPts val="0"/>
              </a:spcBef>
              <a:spcAft>
                <a:spcPts val="0"/>
              </a:spcAft>
              <a:buNone/>
            </a:pPr>
            <a:r>
              <a:rPr lang="en" sz="1800">
                <a:solidFill>
                  <a:srgbClr val="000004"/>
                </a:solidFill>
                <a:latin typeface="Oswald SemiBold"/>
                <a:ea typeface="Oswald SemiBold"/>
                <a:cs typeface="Oswald SemiBold"/>
                <a:sym typeface="Oswald SemiBold"/>
              </a:rPr>
              <a:t>Source</a:t>
            </a:r>
            <a:endParaRPr sz="1800">
              <a:solidFill>
                <a:srgbClr val="000004"/>
              </a:solidFill>
              <a:latin typeface="Oswald SemiBold"/>
              <a:ea typeface="Oswald SemiBold"/>
              <a:cs typeface="Oswald SemiBold"/>
              <a:sym typeface="Oswald SemiBold"/>
            </a:endParaRPr>
          </a:p>
        </p:txBody>
      </p:sp>
      <p:sp>
        <p:nvSpPr>
          <p:cNvPr id="107" name="Google Shape;107;p18"/>
          <p:cNvSpPr txBox="1"/>
          <p:nvPr/>
        </p:nvSpPr>
        <p:spPr>
          <a:xfrm>
            <a:off x="1797414" y="2153900"/>
            <a:ext cx="1154400" cy="4617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000004"/>
                </a:solidFill>
                <a:latin typeface="Oswald SemiBold"/>
                <a:ea typeface="Oswald SemiBold"/>
                <a:cs typeface="Oswald SemiBold"/>
                <a:sym typeface="Oswald SemiBold"/>
              </a:rPr>
              <a:t>Ingestion</a:t>
            </a:r>
            <a:endParaRPr sz="1800">
              <a:solidFill>
                <a:srgbClr val="000004"/>
              </a:solidFill>
              <a:latin typeface="Oswald SemiBold"/>
              <a:ea typeface="Oswald SemiBold"/>
              <a:cs typeface="Oswald SemiBold"/>
              <a:sym typeface="Oswald SemiBold"/>
            </a:endParaRPr>
          </a:p>
        </p:txBody>
      </p:sp>
      <p:sp>
        <p:nvSpPr>
          <p:cNvPr id="108" name="Google Shape;108;p18"/>
          <p:cNvSpPr txBox="1"/>
          <p:nvPr/>
        </p:nvSpPr>
        <p:spPr>
          <a:xfrm>
            <a:off x="7854239" y="4261775"/>
            <a:ext cx="1154400" cy="4617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000004"/>
                </a:solidFill>
                <a:latin typeface="Oswald SemiBold"/>
                <a:ea typeface="Oswald SemiBold"/>
                <a:cs typeface="Oswald SemiBold"/>
                <a:sym typeface="Oswald SemiBold"/>
              </a:rPr>
              <a:t>Transform</a:t>
            </a:r>
            <a:endParaRPr sz="1800">
              <a:solidFill>
                <a:srgbClr val="000004"/>
              </a:solidFill>
              <a:latin typeface="Oswald SemiBold"/>
              <a:ea typeface="Oswald SemiBold"/>
              <a:cs typeface="Oswald SemiBold"/>
              <a:sym typeface="Oswald SemiBold"/>
            </a:endParaRPr>
          </a:p>
        </p:txBody>
      </p:sp>
      <p:sp>
        <p:nvSpPr>
          <p:cNvPr id="109" name="Google Shape;109;p18"/>
          <p:cNvSpPr txBox="1"/>
          <p:nvPr/>
        </p:nvSpPr>
        <p:spPr>
          <a:xfrm>
            <a:off x="3592714" y="1161900"/>
            <a:ext cx="1295100" cy="4617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000004"/>
                </a:solidFill>
                <a:latin typeface="Oswald SemiBold"/>
                <a:ea typeface="Oswald SemiBold"/>
                <a:cs typeface="Oswald SemiBold"/>
                <a:sym typeface="Oswald SemiBold"/>
              </a:rPr>
              <a:t>Processing</a:t>
            </a:r>
            <a:endParaRPr sz="1800">
              <a:solidFill>
                <a:srgbClr val="000004"/>
              </a:solidFill>
              <a:latin typeface="Oswald SemiBold"/>
              <a:ea typeface="Oswald SemiBold"/>
              <a:cs typeface="Oswald SemiBold"/>
              <a:sym typeface="Oswald SemiBold"/>
            </a:endParaRPr>
          </a:p>
        </p:txBody>
      </p:sp>
      <p:sp>
        <p:nvSpPr>
          <p:cNvPr id="110" name="Google Shape;110;p18"/>
          <p:cNvSpPr/>
          <p:nvPr/>
        </p:nvSpPr>
        <p:spPr>
          <a:xfrm>
            <a:off x="117450" y="276700"/>
            <a:ext cx="3320890" cy="533256"/>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374151"/>
                </a:solidFill>
                <a:latin typeface="Comic Sans MS"/>
              </a:rPr>
              <a:t>Architecture Design</a:t>
            </a:r>
          </a:p>
        </p:txBody>
      </p:sp>
      <p:cxnSp>
        <p:nvCxnSpPr>
          <p:cNvPr id="111" name="Google Shape;111;p18"/>
          <p:cNvCxnSpPr/>
          <p:nvPr/>
        </p:nvCxnSpPr>
        <p:spPr>
          <a:xfrm>
            <a:off x="7402612" y="962475"/>
            <a:ext cx="507300" cy="9600"/>
          </a:xfrm>
          <a:prstGeom prst="straightConnector1">
            <a:avLst/>
          </a:prstGeom>
          <a:noFill/>
          <a:ln cap="flat" cmpd="sng" w="38100">
            <a:solidFill>
              <a:schemeClr val="dk2"/>
            </a:solidFill>
            <a:prstDash val="solid"/>
            <a:round/>
            <a:headEnd len="med" w="med" type="none"/>
            <a:tailEnd len="med" w="med" type="triangle"/>
          </a:ln>
        </p:spPr>
      </p:cxnSp>
      <p:sp>
        <p:nvSpPr>
          <p:cNvPr id="112" name="Google Shape;112;p18"/>
          <p:cNvSpPr txBox="1"/>
          <p:nvPr/>
        </p:nvSpPr>
        <p:spPr>
          <a:xfrm>
            <a:off x="7959689" y="736425"/>
            <a:ext cx="1154400" cy="4617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000004"/>
                </a:solidFill>
                <a:latin typeface="Oswald SemiBold"/>
                <a:ea typeface="Oswald SemiBold"/>
                <a:cs typeface="Oswald SemiBold"/>
                <a:sym typeface="Oswald SemiBold"/>
              </a:rPr>
              <a:t>d</a:t>
            </a:r>
            <a:r>
              <a:rPr lang="en" sz="1800">
                <a:solidFill>
                  <a:srgbClr val="000004"/>
                </a:solidFill>
                <a:latin typeface="Oswald SemiBold"/>
                <a:ea typeface="Oswald SemiBold"/>
                <a:cs typeface="Oswald SemiBold"/>
                <a:sym typeface="Oswald SemiBold"/>
              </a:rPr>
              <a:t>e</a:t>
            </a:r>
            <a:r>
              <a:rPr lang="en" sz="1800">
                <a:solidFill>
                  <a:srgbClr val="000004"/>
                </a:solidFill>
                <a:latin typeface="Oswald SemiBold"/>
                <a:ea typeface="Oswald SemiBold"/>
                <a:cs typeface="Oswald SemiBold"/>
                <a:sym typeface="Oswald SemiBold"/>
              </a:rPr>
              <a:t>ploy</a:t>
            </a:r>
            <a:endParaRPr sz="1800">
              <a:solidFill>
                <a:srgbClr val="000004"/>
              </a:solidFill>
              <a:latin typeface="Oswald SemiBold"/>
              <a:ea typeface="Oswald SemiBold"/>
              <a:cs typeface="Oswald SemiBold"/>
              <a:sym typeface="Oswald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19"/>
          <p:cNvSpPr txBox="1"/>
          <p:nvPr>
            <p:ph type="title"/>
          </p:nvPr>
        </p:nvSpPr>
        <p:spPr>
          <a:xfrm>
            <a:off x="356425" y="644625"/>
            <a:ext cx="8002500" cy="3743400"/>
          </a:xfrm>
          <a:prstGeom prst="rect">
            <a:avLst/>
          </a:prstGeom>
        </p:spPr>
        <p:txBody>
          <a:bodyPr anchorCtr="0" anchor="ctr" bIns="91425" lIns="91425" spcFirstLastPara="1" rIns="91425" wrap="square" tIns="91425">
            <a:normAutofit/>
          </a:bodyPr>
          <a:lstStyle/>
          <a:p>
            <a:pPr indent="0" lvl="0" marL="0" rtl="0" algn="just">
              <a:spcBef>
                <a:spcPts val="1500"/>
              </a:spcBef>
              <a:spcAft>
                <a:spcPts val="0"/>
              </a:spcAft>
              <a:buNone/>
            </a:pPr>
            <a:r>
              <a:rPr lang="en" sz="1400">
                <a:solidFill>
                  <a:schemeClr val="lt1"/>
                </a:solidFill>
                <a:latin typeface="Spectral SemiBold"/>
                <a:ea typeface="Spectral SemiBold"/>
                <a:cs typeface="Spectral SemiBold"/>
                <a:sym typeface="Spectral SemiBold"/>
              </a:rPr>
              <a:t>Medallion architecture is a design pattern commonly used in data processing and analytics to organize data into multiple layers for efficient processing and analytics. </a:t>
            </a:r>
            <a:endParaRPr sz="1400">
              <a:solidFill>
                <a:schemeClr val="lt1"/>
              </a:solidFill>
              <a:latin typeface="Spectral SemiBold"/>
              <a:ea typeface="Spectral SemiBold"/>
              <a:cs typeface="Spectral SemiBold"/>
              <a:sym typeface="Spectral SemiBold"/>
            </a:endParaRPr>
          </a:p>
          <a:p>
            <a:pPr indent="0" lvl="0" marL="0" rtl="0" algn="just">
              <a:spcBef>
                <a:spcPts val="1500"/>
              </a:spcBef>
              <a:spcAft>
                <a:spcPts val="0"/>
              </a:spcAft>
              <a:buNone/>
            </a:pPr>
            <a:r>
              <a:rPr lang="en" sz="1400">
                <a:solidFill>
                  <a:srgbClr val="000000"/>
                </a:solidFill>
                <a:latin typeface="Spectral SemiBold"/>
                <a:ea typeface="Spectral SemiBold"/>
                <a:cs typeface="Spectral SemiBold"/>
                <a:sym typeface="Spectral SemiBold"/>
              </a:rPr>
              <a:t>Layered Structure:</a:t>
            </a:r>
            <a:endParaRPr sz="1400">
              <a:solidFill>
                <a:srgbClr val="000000"/>
              </a:solidFill>
              <a:latin typeface="Spectral SemiBold"/>
              <a:ea typeface="Spectral SemiBold"/>
              <a:cs typeface="Spectral SemiBold"/>
              <a:sym typeface="Spectral SemiBold"/>
            </a:endParaRPr>
          </a:p>
          <a:p>
            <a:pPr indent="-317500" lvl="0" marL="914400" rtl="0" algn="just">
              <a:lnSpc>
                <a:spcPct val="115000"/>
              </a:lnSpc>
              <a:spcBef>
                <a:spcPts val="1200"/>
              </a:spcBef>
              <a:spcAft>
                <a:spcPts val="0"/>
              </a:spcAft>
              <a:buClr>
                <a:srgbClr val="000000"/>
              </a:buClr>
              <a:buSzPts val="1400"/>
              <a:buChar char="●"/>
            </a:pPr>
            <a:r>
              <a:rPr b="1" lang="en" sz="1400">
                <a:solidFill>
                  <a:srgbClr val="000000"/>
                </a:solidFill>
                <a:latin typeface="Spectral"/>
                <a:ea typeface="Spectral"/>
                <a:cs typeface="Spectral"/>
                <a:sym typeface="Spectral"/>
              </a:rPr>
              <a:t>Bronze Layer</a:t>
            </a:r>
            <a:r>
              <a:rPr lang="en" sz="1400">
                <a:solidFill>
                  <a:srgbClr val="000000"/>
                </a:solidFill>
                <a:latin typeface="Spectral SemiBold"/>
                <a:ea typeface="Spectral SemiBold"/>
                <a:cs typeface="Spectral SemiBold"/>
                <a:sym typeface="Spectral SemiBold"/>
              </a:rPr>
              <a:t>: Stores raw, unprocessed data from various sources.</a:t>
            </a:r>
            <a:endParaRPr sz="1400">
              <a:solidFill>
                <a:srgbClr val="000000"/>
              </a:solidFill>
              <a:latin typeface="Spectral SemiBold"/>
              <a:ea typeface="Spectral SemiBold"/>
              <a:cs typeface="Spectral SemiBold"/>
              <a:sym typeface="Spectral SemiBold"/>
            </a:endParaRPr>
          </a:p>
          <a:p>
            <a:pPr indent="-317500" lvl="0" marL="914400" rtl="0" algn="just">
              <a:lnSpc>
                <a:spcPct val="115000"/>
              </a:lnSpc>
              <a:spcBef>
                <a:spcPts val="0"/>
              </a:spcBef>
              <a:spcAft>
                <a:spcPts val="0"/>
              </a:spcAft>
              <a:buClr>
                <a:srgbClr val="000000"/>
              </a:buClr>
              <a:buSzPts val="1400"/>
              <a:buChar char="●"/>
            </a:pPr>
            <a:r>
              <a:rPr b="1" lang="en" sz="1400">
                <a:solidFill>
                  <a:srgbClr val="000000"/>
                </a:solidFill>
                <a:latin typeface="Spectral"/>
                <a:ea typeface="Spectral"/>
                <a:cs typeface="Spectral"/>
                <a:sym typeface="Spectral"/>
              </a:rPr>
              <a:t>Silver Layer</a:t>
            </a:r>
            <a:r>
              <a:rPr lang="en" sz="1400">
                <a:solidFill>
                  <a:srgbClr val="000000"/>
                </a:solidFill>
                <a:latin typeface="Spectral SemiBold"/>
                <a:ea typeface="Spectral SemiBold"/>
                <a:cs typeface="Spectral SemiBold"/>
                <a:sym typeface="Spectral SemiBold"/>
              </a:rPr>
              <a:t>: Cleans and structures data for intermediate processing.</a:t>
            </a:r>
            <a:endParaRPr sz="1400">
              <a:solidFill>
                <a:srgbClr val="000000"/>
              </a:solidFill>
              <a:latin typeface="Spectral SemiBold"/>
              <a:ea typeface="Spectral SemiBold"/>
              <a:cs typeface="Spectral SemiBold"/>
              <a:sym typeface="Spectral SemiBold"/>
            </a:endParaRPr>
          </a:p>
          <a:p>
            <a:pPr indent="-317500" lvl="0" marL="914400" rtl="0" algn="just">
              <a:lnSpc>
                <a:spcPct val="115000"/>
              </a:lnSpc>
              <a:spcBef>
                <a:spcPts val="0"/>
              </a:spcBef>
              <a:spcAft>
                <a:spcPts val="0"/>
              </a:spcAft>
              <a:buClr>
                <a:srgbClr val="000000"/>
              </a:buClr>
              <a:buSzPts val="1400"/>
              <a:buChar char="●"/>
            </a:pPr>
            <a:r>
              <a:rPr b="1" lang="en" sz="1400">
                <a:solidFill>
                  <a:srgbClr val="000000"/>
                </a:solidFill>
                <a:latin typeface="Spectral"/>
                <a:ea typeface="Spectral"/>
                <a:cs typeface="Spectral"/>
                <a:sym typeface="Spectral"/>
              </a:rPr>
              <a:t>Gold Layer</a:t>
            </a:r>
            <a:r>
              <a:rPr lang="en" sz="1400">
                <a:solidFill>
                  <a:srgbClr val="000000"/>
                </a:solidFill>
                <a:latin typeface="Spectral SemiBold"/>
                <a:ea typeface="Spectral SemiBold"/>
                <a:cs typeface="Spectral SemiBold"/>
                <a:sym typeface="Spectral SemiBold"/>
              </a:rPr>
              <a:t>: Provides refined, high-quality data for analysis and decision-making.</a:t>
            </a:r>
            <a:endParaRPr sz="1400">
              <a:solidFill>
                <a:srgbClr val="000000"/>
              </a:solidFill>
              <a:latin typeface="Spectral SemiBold"/>
              <a:ea typeface="Spectral SemiBold"/>
              <a:cs typeface="Spectral SemiBold"/>
              <a:sym typeface="Spectral SemiBold"/>
            </a:endParaRPr>
          </a:p>
          <a:p>
            <a:pPr indent="0" lvl="0" marL="0" rtl="0" algn="l">
              <a:lnSpc>
                <a:spcPct val="115000"/>
              </a:lnSpc>
              <a:spcBef>
                <a:spcPts val="1200"/>
              </a:spcBef>
              <a:spcAft>
                <a:spcPts val="0"/>
              </a:spcAft>
              <a:buNone/>
            </a:pPr>
            <a:r>
              <a:t/>
            </a:r>
            <a:endParaRPr b="1" sz="1200">
              <a:solidFill>
                <a:srgbClr val="000000"/>
              </a:solidFill>
            </a:endParaRPr>
          </a:p>
          <a:p>
            <a:pPr indent="0" lvl="0" marL="457200" rtl="0" algn="l">
              <a:lnSpc>
                <a:spcPct val="115000"/>
              </a:lnSpc>
              <a:spcBef>
                <a:spcPts val="1200"/>
              </a:spcBef>
              <a:spcAft>
                <a:spcPts val="0"/>
              </a:spcAft>
              <a:buNone/>
            </a:pPr>
            <a:r>
              <a:t/>
            </a:r>
            <a:endParaRPr b="1" sz="1100">
              <a:solidFill>
                <a:srgbClr val="000000"/>
              </a:solidFill>
            </a:endParaRPr>
          </a:p>
          <a:p>
            <a:pPr indent="0" lvl="0" marL="457200" rtl="0" algn="l">
              <a:lnSpc>
                <a:spcPct val="115000"/>
              </a:lnSpc>
              <a:spcBef>
                <a:spcPts val="1200"/>
              </a:spcBef>
              <a:spcAft>
                <a:spcPts val="0"/>
              </a:spcAft>
              <a:buNone/>
            </a:pPr>
            <a:r>
              <a:t/>
            </a:r>
            <a:endParaRPr b="1" sz="1100">
              <a:solidFill>
                <a:srgbClr val="000000"/>
              </a:solidFill>
            </a:endParaRPr>
          </a:p>
          <a:p>
            <a:pPr indent="0" lvl="0" marL="914400" rtl="0" algn="l">
              <a:lnSpc>
                <a:spcPct val="115000"/>
              </a:lnSpc>
              <a:spcBef>
                <a:spcPts val="1200"/>
              </a:spcBef>
              <a:spcAft>
                <a:spcPts val="1200"/>
              </a:spcAft>
              <a:buNone/>
            </a:pPr>
            <a:r>
              <a:t/>
            </a:r>
            <a:endParaRPr b="1" sz="1200">
              <a:solidFill>
                <a:srgbClr val="000000"/>
              </a:solidFill>
            </a:endParaRPr>
          </a:p>
        </p:txBody>
      </p:sp>
      <p:sp>
        <p:nvSpPr>
          <p:cNvPr id="118" name="Google Shape;118;p19"/>
          <p:cNvSpPr/>
          <p:nvPr/>
        </p:nvSpPr>
        <p:spPr>
          <a:xfrm>
            <a:off x="356425" y="161800"/>
            <a:ext cx="4559946" cy="482827"/>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374151"/>
                </a:solidFill>
                <a:latin typeface="Comic Sans MS"/>
              </a:rPr>
              <a:t>Medallion Architecture</a:t>
            </a:r>
          </a:p>
        </p:txBody>
      </p:sp>
      <p:pic>
        <p:nvPicPr>
          <p:cNvPr id="119" name="Google Shape;119;p19"/>
          <p:cNvPicPr preferRelativeResize="0"/>
          <p:nvPr/>
        </p:nvPicPr>
        <p:blipFill>
          <a:blip r:embed="rId3">
            <a:alphaModFix/>
          </a:blip>
          <a:stretch>
            <a:fillRect/>
          </a:stretch>
        </p:blipFill>
        <p:spPr>
          <a:xfrm>
            <a:off x="1497275" y="2894100"/>
            <a:ext cx="5815826" cy="1983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3" name="Shape 123"/>
        <p:cNvGrpSpPr/>
        <p:nvPr/>
      </p:nvGrpSpPr>
      <p:grpSpPr>
        <a:xfrm>
          <a:off x="0" y="0"/>
          <a:ext cx="0" cy="0"/>
          <a:chOff x="0" y="0"/>
          <a:chExt cx="0" cy="0"/>
        </a:xfrm>
      </p:grpSpPr>
      <p:sp>
        <p:nvSpPr>
          <p:cNvPr id="124" name="Google Shape;124;p20"/>
          <p:cNvSpPr/>
          <p:nvPr/>
        </p:nvSpPr>
        <p:spPr>
          <a:xfrm>
            <a:off x="356425" y="261075"/>
            <a:ext cx="2945571" cy="606463"/>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374151"/>
                </a:solidFill>
                <a:latin typeface="Comic Sans MS"/>
              </a:rPr>
              <a:t>Data Ingestion</a:t>
            </a:r>
          </a:p>
        </p:txBody>
      </p:sp>
      <p:sp>
        <p:nvSpPr>
          <p:cNvPr id="125" name="Google Shape;125;p20"/>
          <p:cNvSpPr txBox="1"/>
          <p:nvPr/>
        </p:nvSpPr>
        <p:spPr>
          <a:xfrm>
            <a:off x="487550" y="1026650"/>
            <a:ext cx="7876200" cy="13914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500"/>
              </a:spcBef>
              <a:spcAft>
                <a:spcPts val="0"/>
              </a:spcAft>
              <a:buClr>
                <a:schemeClr val="lt1"/>
              </a:buClr>
              <a:buSzPts val="1400"/>
              <a:buFont typeface="Spectral SemiBold"/>
              <a:buChar char="●"/>
            </a:pPr>
            <a:r>
              <a:rPr lang="en">
                <a:solidFill>
                  <a:schemeClr val="lt1"/>
                </a:solidFill>
                <a:latin typeface="Spectral SemiBold"/>
                <a:ea typeface="Spectral SemiBold"/>
                <a:cs typeface="Spectral SemiBold"/>
                <a:sym typeface="Spectral SemiBold"/>
              </a:rPr>
              <a:t>The first step involves transferring data from MongoDB to ADLS, specifically into the Bronze layer. This layer acts as the foundational storage for all raw data.</a:t>
            </a:r>
            <a:endParaRPr>
              <a:latin typeface="Spectral SemiBold"/>
              <a:ea typeface="Spectral SemiBold"/>
              <a:cs typeface="Spectral SemiBold"/>
              <a:sym typeface="Spectral SemiBold"/>
            </a:endParaRPr>
          </a:p>
          <a:p>
            <a:pPr indent="-317500" lvl="0" marL="457200" rtl="0" algn="just">
              <a:lnSpc>
                <a:spcPct val="115000"/>
              </a:lnSpc>
              <a:spcBef>
                <a:spcPts val="0"/>
              </a:spcBef>
              <a:spcAft>
                <a:spcPts val="0"/>
              </a:spcAft>
              <a:buSzPts val="1400"/>
              <a:buFont typeface="Spectral SemiBold"/>
              <a:buChar char="●"/>
            </a:pPr>
            <a:r>
              <a:rPr lang="en">
                <a:latin typeface="Spectral SemiBold"/>
                <a:ea typeface="Spectral SemiBold"/>
                <a:cs typeface="Spectral SemiBold"/>
                <a:sym typeface="Spectral SemiBold"/>
              </a:rPr>
              <a:t>The data ingestion process is initiated by using the connection string provided by mongoDB on local machine and it was connected to the Azure cloud by Self-Hosted integration runtime and the key provided by ADF for connection.</a:t>
            </a:r>
            <a:endParaRPr/>
          </a:p>
        </p:txBody>
      </p:sp>
      <p:pic>
        <p:nvPicPr>
          <p:cNvPr id="126" name="Google Shape;126;p20"/>
          <p:cNvPicPr preferRelativeResize="0"/>
          <p:nvPr/>
        </p:nvPicPr>
        <p:blipFill>
          <a:blip r:embed="rId3">
            <a:alphaModFix/>
          </a:blip>
          <a:stretch>
            <a:fillRect/>
          </a:stretch>
        </p:blipFill>
        <p:spPr>
          <a:xfrm>
            <a:off x="1157775" y="2738725"/>
            <a:ext cx="4621061" cy="2099975"/>
          </a:xfrm>
          <a:prstGeom prst="rect">
            <a:avLst/>
          </a:prstGeom>
          <a:noFill/>
          <a:ln>
            <a:noFill/>
          </a:ln>
        </p:spPr>
      </p:pic>
      <p:sp>
        <p:nvSpPr>
          <p:cNvPr id="127" name="Google Shape;127;p20"/>
          <p:cNvSpPr txBox="1"/>
          <p:nvPr/>
        </p:nvSpPr>
        <p:spPr>
          <a:xfrm>
            <a:off x="5953775" y="2928150"/>
            <a:ext cx="2983200" cy="8958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500"/>
              </a:spcBef>
              <a:spcAft>
                <a:spcPts val="0"/>
              </a:spcAft>
              <a:buClr>
                <a:schemeClr val="lt1"/>
              </a:buClr>
              <a:buSzPts val="1400"/>
              <a:buFont typeface="Spectral SemiBold"/>
              <a:buChar char="●"/>
            </a:pPr>
            <a:r>
              <a:rPr lang="en">
                <a:solidFill>
                  <a:schemeClr val="lt1"/>
                </a:solidFill>
                <a:latin typeface="Spectral SemiBold"/>
                <a:ea typeface="Spectral SemiBold"/>
                <a:cs typeface="Spectral SemiBold"/>
                <a:sym typeface="Spectral SemiBold"/>
              </a:rPr>
              <a:t>Database : Bank_DB</a:t>
            </a:r>
            <a:endParaRPr>
              <a:solidFill>
                <a:schemeClr val="lt1"/>
              </a:solidFill>
              <a:latin typeface="Spectral SemiBold"/>
              <a:ea typeface="Spectral SemiBold"/>
              <a:cs typeface="Spectral SemiBold"/>
              <a:sym typeface="Spectral SemiBold"/>
            </a:endParaRPr>
          </a:p>
          <a:p>
            <a:pPr indent="-317500" lvl="0" marL="457200" rtl="0" algn="just">
              <a:lnSpc>
                <a:spcPct val="115000"/>
              </a:lnSpc>
              <a:spcBef>
                <a:spcPts val="0"/>
              </a:spcBef>
              <a:spcAft>
                <a:spcPts val="0"/>
              </a:spcAft>
              <a:buClr>
                <a:schemeClr val="lt1"/>
              </a:buClr>
              <a:buSzPts val="1400"/>
              <a:buFont typeface="Spectral SemiBold"/>
              <a:buChar char="●"/>
            </a:pPr>
            <a:r>
              <a:rPr lang="en">
                <a:solidFill>
                  <a:schemeClr val="lt1"/>
                </a:solidFill>
                <a:latin typeface="Spectral SemiBold"/>
                <a:ea typeface="Spectral SemiBold"/>
                <a:cs typeface="Spectral SemiBold"/>
                <a:sym typeface="Spectral SemiBold"/>
              </a:rPr>
              <a:t>Collection : credit_Score</a:t>
            </a:r>
            <a:endParaRPr>
              <a:solidFill>
                <a:schemeClr val="lt1"/>
              </a:solidFill>
              <a:latin typeface="Spectral SemiBold"/>
              <a:ea typeface="Spectral SemiBold"/>
              <a:cs typeface="Spectral SemiBold"/>
              <a:sym typeface="Spectral SemiBold"/>
            </a:endParaRPr>
          </a:p>
          <a:p>
            <a:pPr indent="-317500" lvl="0" marL="457200" rtl="0" algn="just">
              <a:lnSpc>
                <a:spcPct val="115000"/>
              </a:lnSpc>
              <a:spcBef>
                <a:spcPts val="0"/>
              </a:spcBef>
              <a:spcAft>
                <a:spcPts val="0"/>
              </a:spcAft>
              <a:buSzPts val="1400"/>
              <a:buFont typeface="Spectral SemiBold"/>
              <a:buChar char="●"/>
            </a:pPr>
            <a:r>
              <a:rPr lang="en">
                <a:latin typeface="Spectral SemiBold"/>
                <a:ea typeface="Spectral SemiBold"/>
                <a:cs typeface="Spectral SemiBold"/>
                <a:sym typeface="Spectral SemiBold"/>
              </a:rPr>
              <a:t>mongodb://localhost:27017</a:t>
            </a:r>
            <a:endParaRPr>
              <a:latin typeface="Spectral SemiBold"/>
              <a:ea typeface="Spectral SemiBold"/>
              <a:cs typeface="Spectral SemiBold"/>
              <a:sym typeface="Spectral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sp>
        <p:nvSpPr>
          <p:cNvPr id="132" name="Google Shape;132;p21"/>
          <p:cNvSpPr txBox="1"/>
          <p:nvPr/>
        </p:nvSpPr>
        <p:spPr>
          <a:xfrm>
            <a:off x="181025" y="845900"/>
            <a:ext cx="8490900" cy="163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Spectral SemiBold"/>
              <a:buChar char="●"/>
            </a:pPr>
            <a:r>
              <a:rPr lang="en">
                <a:latin typeface="Spectral SemiBold"/>
                <a:ea typeface="Spectral SemiBold"/>
                <a:cs typeface="Spectral SemiBold"/>
                <a:sym typeface="Spectral SemiBold"/>
              </a:rPr>
              <a:t>SHIR is a component of Azure Data Factory (ADF) that enables secure data movement from on-premises data to the cloud.</a:t>
            </a:r>
            <a:endParaRPr>
              <a:latin typeface="Spectral SemiBold"/>
              <a:ea typeface="Spectral SemiBold"/>
              <a:cs typeface="Spectral SemiBold"/>
              <a:sym typeface="Spectral SemiBold"/>
            </a:endParaRPr>
          </a:p>
          <a:p>
            <a:pPr indent="-317500" lvl="0" marL="457200" rtl="0" algn="l">
              <a:lnSpc>
                <a:spcPct val="115000"/>
              </a:lnSpc>
              <a:spcBef>
                <a:spcPts val="0"/>
              </a:spcBef>
              <a:spcAft>
                <a:spcPts val="0"/>
              </a:spcAft>
              <a:buSzPts val="1400"/>
              <a:buFont typeface="Spectral SemiBold"/>
              <a:buChar char="●"/>
            </a:pPr>
            <a:r>
              <a:rPr lang="en">
                <a:latin typeface="Spectral SemiBold"/>
                <a:ea typeface="Spectral SemiBold"/>
                <a:cs typeface="Spectral SemiBold"/>
                <a:sym typeface="Spectral SemiBold"/>
              </a:rPr>
              <a:t> It acts as a bridge between the MongoDB and Azure, ensuring that data is transferred without exposing it to the public internet. The runtime is installed on a local server, allowing ADF to securely access and move data to ADLS.</a:t>
            </a:r>
            <a:endParaRPr>
              <a:latin typeface="Spectral SemiBold"/>
              <a:ea typeface="Spectral SemiBold"/>
              <a:cs typeface="Spectral SemiBold"/>
              <a:sym typeface="Spectral SemiBold"/>
            </a:endParaRPr>
          </a:p>
          <a:p>
            <a:pPr indent="0" lvl="0" marL="457200" rtl="0" algn="l">
              <a:lnSpc>
                <a:spcPct val="115000"/>
              </a:lnSpc>
              <a:spcBef>
                <a:spcPts val="0"/>
              </a:spcBef>
              <a:spcAft>
                <a:spcPts val="0"/>
              </a:spcAft>
              <a:buNone/>
            </a:pPr>
            <a:r>
              <a:rPr lang="en">
                <a:latin typeface="Spectral SemiBold"/>
                <a:ea typeface="Spectral SemiBold"/>
                <a:cs typeface="Spectral SemiBold"/>
                <a:sym typeface="Spectral SemiBold"/>
              </a:rPr>
              <a:t>Site: </a:t>
            </a:r>
            <a:r>
              <a:rPr lang="en" sz="1100" u="sng">
                <a:solidFill>
                  <a:schemeClr val="hlink"/>
                </a:solidFill>
                <a:hlinkClick r:id="rId3"/>
              </a:rPr>
              <a:t>Download Microsoft Integration Runtime from Official Microsoft Download Center</a:t>
            </a:r>
            <a:endParaRPr>
              <a:solidFill>
                <a:schemeClr val="lt1"/>
              </a:solidFill>
              <a:latin typeface="Spectral SemiBold"/>
              <a:ea typeface="Spectral SemiBold"/>
              <a:cs typeface="Spectral SemiBold"/>
              <a:sym typeface="Spectral SemiBold"/>
            </a:endParaRPr>
          </a:p>
        </p:txBody>
      </p:sp>
      <p:sp>
        <p:nvSpPr>
          <p:cNvPr id="133" name="Google Shape;133;p21"/>
          <p:cNvSpPr txBox="1"/>
          <p:nvPr/>
        </p:nvSpPr>
        <p:spPr>
          <a:xfrm>
            <a:off x="181025" y="174725"/>
            <a:ext cx="5061600" cy="567300"/>
          </a:xfrm>
          <a:prstGeom prst="rect">
            <a:avLst/>
          </a:prstGeom>
          <a:gradFill>
            <a:gsLst>
              <a:gs pos="0">
                <a:srgbClr val="032146"/>
              </a:gs>
              <a:gs pos="100000">
                <a:srgbClr val="73737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FFFFFF"/>
                </a:solidFill>
                <a:latin typeface="Comic Sans MS"/>
                <a:ea typeface="Comic Sans MS"/>
                <a:cs typeface="Comic Sans MS"/>
                <a:sym typeface="Comic Sans MS"/>
              </a:rPr>
              <a:t>Self-Hosted Integration Runtime</a:t>
            </a:r>
            <a:endParaRPr i="0" sz="2400" u="none" cap="none" strike="noStrike">
              <a:solidFill>
                <a:srgbClr val="FFFFFF"/>
              </a:solidFill>
              <a:latin typeface="Comic Sans MS"/>
              <a:ea typeface="Comic Sans MS"/>
              <a:cs typeface="Comic Sans MS"/>
              <a:sym typeface="Comic Sans MS"/>
            </a:endParaRPr>
          </a:p>
        </p:txBody>
      </p:sp>
      <p:pic>
        <p:nvPicPr>
          <p:cNvPr id="134" name="Google Shape;134;p21"/>
          <p:cNvPicPr preferRelativeResize="0"/>
          <p:nvPr/>
        </p:nvPicPr>
        <p:blipFill>
          <a:blip r:embed="rId4">
            <a:alphaModFix/>
          </a:blip>
          <a:stretch>
            <a:fillRect/>
          </a:stretch>
        </p:blipFill>
        <p:spPr>
          <a:xfrm>
            <a:off x="3722837" y="2870274"/>
            <a:ext cx="1019625" cy="1056025"/>
          </a:xfrm>
          <a:prstGeom prst="rect">
            <a:avLst/>
          </a:prstGeom>
          <a:noFill/>
          <a:ln>
            <a:noFill/>
          </a:ln>
        </p:spPr>
      </p:pic>
      <p:pic>
        <p:nvPicPr>
          <p:cNvPr id="135" name="Google Shape;135;p21"/>
          <p:cNvPicPr preferRelativeResize="0"/>
          <p:nvPr/>
        </p:nvPicPr>
        <p:blipFill>
          <a:blip r:embed="rId5">
            <a:alphaModFix/>
          </a:blip>
          <a:stretch>
            <a:fillRect/>
          </a:stretch>
        </p:blipFill>
        <p:spPr>
          <a:xfrm>
            <a:off x="1012525" y="3792464"/>
            <a:ext cx="940600" cy="894161"/>
          </a:xfrm>
          <a:prstGeom prst="rect">
            <a:avLst/>
          </a:prstGeom>
          <a:noFill/>
          <a:ln>
            <a:noFill/>
          </a:ln>
          <a:effectLst>
            <a:outerShdw blurRad="57150" rotWithShape="0" algn="bl" dir="6000000" dist="76200">
              <a:srgbClr val="000000">
                <a:alpha val="52999"/>
              </a:srgbClr>
            </a:outerShdw>
          </a:effectLst>
        </p:spPr>
      </p:pic>
      <p:pic>
        <p:nvPicPr>
          <p:cNvPr id="136" name="Google Shape;136;p21"/>
          <p:cNvPicPr preferRelativeResize="0"/>
          <p:nvPr/>
        </p:nvPicPr>
        <p:blipFill>
          <a:blip r:embed="rId6">
            <a:alphaModFix/>
          </a:blip>
          <a:stretch>
            <a:fillRect/>
          </a:stretch>
        </p:blipFill>
        <p:spPr>
          <a:xfrm>
            <a:off x="6570450" y="3792463"/>
            <a:ext cx="940603" cy="700725"/>
          </a:xfrm>
          <a:prstGeom prst="rect">
            <a:avLst/>
          </a:prstGeom>
          <a:noFill/>
          <a:ln>
            <a:noFill/>
          </a:ln>
          <a:effectLst>
            <a:outerShdw blurRad="285750" rotWithShape="0" algn="bl" dir="5400000" dist="161925">
              <a:srgbClr val="000000">
                <a:alpha val="69000"/>
              </a:srgbClr>
            </a:outerShdw>
          </a:effectLst>
        </p:spPr>
      </p:pic>
      <p:cxnSp>
        <p:nvCxnSpPr>
          <p:cNvPr id="137" name="Google Shape;137;p21"/>
          <p:cNvCxnSpPr/>
          <p:nvPr/>
        </p:nvCxnSpPr>
        <p:spPr>
          <a:xfrm flipH="1" rot="10800000">
            <a:off x="2378975" y="3526125"/>
            <a:ext cx="918000" cy="320700"/>
          </a:xfrm>
          <a:prstGeom prst="straightConnector1">
            <a:avLst/>
          </a:prstGeom>
          <a:noFill/>
          <a:ln cap="flat" cmpd="sng" w="38100">
            <a:solidFill>
              <a:schemeClr val="dk2"/>
            </a:solidFill>
            <a:prstDash val="solid"/>
            <a:round/>
            <a:headEnd len="med" w="med" type="none"/>
            <a:tailEnd len="med" w="med" type="triangle"/>
          </a:ln>
        </p:spPr>
      </p:cxnSp>
      <p:cxnSp>
        <p:nvCxnSpPr>
          <p:cNvPr id="138" name="Google Shape;138;p21"/>
          <p:cNvCxnSpPr/>
          <p:nvPr/>
        </p:nvCxnSpPr>
        <p:spPr>
          <a:xfrm>
            <a:off x="5168300" y="3540825"/>
            <a:ext cx="918000" cy="291300"/>
          </a:xfrm>
          <a:prstGeom prst="straightConnector1">
            <a:avLst/>
          </a:prstGeom>
          <a:noFill/>
          <a:ln cap="flat" cmpd="sng" w="38100">
            <a:solidFill>
              <a:schemeClr val="dk2"/>
            </a:solidFill>
            <a:prstDash val="solid"/>
            <a:round/>
            <a:headEnd len="med" w="med" type="none"/>
            <a:tailEnd len="med" w="med" type="triangle"/>
          </a:ln>
        </p:spPr>
      </p:cxnSp>
      <p:pic>
        <p:nvPicPr>
          <p:cNvPr id="139" name="Google Shape;139;p21"/>
          <p:cNvPicPr preferRelativeResize="0"/>
          <p:nvPr/>
        </p:nvPicPr>
        <p:blipFill>
          <a:blip r:embed="rId7">
            <a:alphaModFix/>
          </a:blip>
          <a:stretch>
            <a:fillRect/>
          </a:stretch>
        </p:blipFill>
        <p:spPr>
          <a:xfrm>
            <a:off x="1499725" y="2727862"/>
            <a:ext cx="940600" cy="917502"/>
          </a:xfrm>
          <a:prstGeom prst="rect">
            <a:avLst/>
          </a:prstGeom>
          <a:noFill/>
          <a:ln>
            <a:noFill/>
          </a:ln>
        </p:spPr>
      </p:pic>
      <p:pic>
        <p:nvPicPr>
          <p:cNvPr id="140" name="Google Shape;140;p21"/>
          <p:cNvPicPr preferRelativeResize="0"/>
          <p:nvPr/>
        </p:nvPicPr>
        <p:blipFill>
          <a:blip r:embed="rId8">
            <a:alphaModFix/>
          </a:blip>
          <a:stretch>
            <a:fillRect/>
          </a:stretch>
        </p:blipFill>
        <p:spPr>
          <a:xfrm>
            <a:off x="6133900" y="2600646"/>
            <a:ext cx="1019625" cy="10762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