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6" r:id="rId9"/>
    <p:sldId id="263" r:id="rId10"/>
    <p:sldId id="264" r:id="rId11"/>
    <p:sldId id="268" r:id="rId12"/>
    <p:sldId id="265"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9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C52D92-1D3A-4A83-8E4D-E0FAE98D8FEB}" type="datetimeFigureOut">
              <a:rPr lang="en-US" smtClean="0"/>
              <a:t>15/12/2016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8AEBE2-D596-4CA9-A756-03C489292C8A}" type="slidenum">
              <a:rPr lang="en-US" smtClean="0"/>
              <a:t>‹#›</a:t>
            </a:fld>
            <a:endParaRPr lang="en-US"/>
          </a:p>
        </p:txBody>
      </p:sp>
    </p:spTree>
    <p:extLst>
      <p:ext uri="{BB962C8B-B14F-4D97-AF65-F5344CB8AC3E}">
        <p14:creationId xmlns:p14="http://schemas.microsoft.com/office/powerpoint/2010/main" val="1615220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8AEBE2-D596-4CA9-A756-03C489292C8A}" type="slidenum">
              <a:rPr lang="en-US" smtClean="0"/>
              <a:t>1</a:t>
            </a:fld>
            <a:endParaRPr lang="en-US"/>
          </a:p>
        </p:txBody>
      </p:sp>
    </p:spTree>
    <p:extLst>
      <p:ext uri="{BB962C8B-B14F-4D97-AF65-F5344CB8AC3E}">
        <p14:creationId xmlns:p14="http://schemas.microsoft.com/office/powerpoint/2010/main" val="144115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963F31B-A94E-4C8B-8E69-921802BE6B18}" type="datetimeFigureOut">
              <a:rPr lang="en-US" smtClean="0"/>
              <a:pPr/>
              <a:t>15/12/2016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814FD0A-1CE5-4D15-B2B3-94C6D661363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63F31B-A94E-4C8B-8E69-921802BE6B18}" type="datetimeFigureOut">
              <a:rPr lang="en-US" smtClean="0"/>
              <a:pPr/>
              <a:t>15/12/2016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4FD0A-1CE5-4D15-B2B3-94C6D661363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63F31B-A94E-4C8B-8E69-921802BE6B18}" type="datetimeFigureOut">
              <a:rPr lang="en-US" smtClean="0"/>
              <a:pPr/>
              <a:t>15/12/2016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4FD0A-1CE5-4D15-B2B3-94C6D661363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lvl1pPr algn="just">
              <a:defRPr/>
            </a:lvl1pPr>
            <a:lvl2pPr algn="just">
              <a:defRPr/>
            </a:lvl2pPr>
            <a:lvl3pPr algn="just">
              <a:defRPr/>
            </a:lvl3pPr>
            <a:lvl4pPr algn="just">
              <a:defRPr/>
            </a:lvl4pPr>
            <a:lvl5pPr algn="just">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4963F31B-A94E-4C8B-8E69-921802BE6B18}" type="datetimeFigureOut">
              <a:rPr lang="en-US" smtClean="0"/>
              <a:pPr/>
              <a:t>15/12/2016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4FD0A-1CE5-4D15-B2B3-94C6D6613630}"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963F31B-A94E-4C8B-8E69-921802BE6B18}" type="datetimeFigureOut">
              <a:rPr lang="en-US" smtClean="0"/>
              <a:pPr/>
              <a:t>15/12/2016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4FD0A-1CE5-4D15-B2B3-94C6D661363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963F31B-A94E-4C8B-8E69-921802BE6B18}" type="datetimeFigureOut">
              <a:rPr lang="en-US" smtClean="0"/>
              <a:pPr/>
              <a:t>15/12/2016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4FD0A-1CE5-4D15-B2B3-94C6D661363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963F31B-A94E-4C8B-8E69-921802BE6B18}" type="datetimeFigureOut">
              <a:rPr lang="en-US" smtClean="0"/>
              <a:pPr/>
              <a:t>15/12/2016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14FD0A-1CE5-4D15-B2B3-94C6D661363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963F31B-A94E-4C8B-8E69-921802BE6B18}" type="datetimeFigureOut">
              <a:rPr lang="en-US" smtClean="0"/>
              <a:pPr/>
              <a:t>15/12/2016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14FD0A-1CE5-4D15-B2B3-94C6D661363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63F31B-A94E-4C8B-8E69-921802BE6B18}" type="datetimeFigureOut">
              <a:rPr lang="en-US" smtClean="0"/>
              <a:pPr/>
              <a:t>15/12/2016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14FD0A-1CE5-4D15-B2B3-94C6D661363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963F31B-A94E-4C8B-8E69-921802BE6B18}" type="datetimeFigureOut">
              <a:rPr lang="en-US" smtClean="0"/>
              <a:pPr/>
              <a:t>15/12/2016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4FD0A-1CE5-4D15-B2B3-94C6D661363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963F31B-A94E-4C8B-8E69-921802BE6B18}" type="datetimeFigureOut">
              <a:rPr lang="en-US" smtClean="0"/>
              <a:pPr/>
              <a:t>15/12/2016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5814FD0A-1CE5-4D15-B2B3-94C6D6613630}"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963F31B-A94E-4C8B-8E69-921802BE6B18}" type="datetimeFigureOut">
              <a:rPr lang="en-US" smtClean="0"/>
              <a:pPr/>
              <a:t>15/12/2016</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814FD0A-1CE5-4D15-B2B3-94C6D6613630}"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r>
            <a:br>
              <a:rPr lang="en-US" dirty="0" smtClean="0"/>
            </a:br>
            <a:r>
              <a:rPr lang="en-US" dirty="0" smtClean="0"/>
              <a:t> </a:t>
            </a:r>
            <a:br>
              <a:rPr lang="en-US" dirty="0" smtClean="0"/>
            </a:br>
            <a:r>
              <a:rPr lang="en-US" sz="7300" dirty="0"/>
              <a:t>Introduction to GIS</a:t>
            </a:r>
            <a:endParaRPr lang="en-US" sz="73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95400"/>
            <a:ext cx="8763000" cy="5562600"/>
          </a:xfrm>
        </p:spPr>
        <p:txBody>
          <a:bodyPr>
            <a:normAutofit/>
          </a:bodyPr>
          <a:lstStyle/>
          <a:p>
            <a:pPr algn="just"/>
            <a:r>
              <a:rPr lang="en-US" dirty="0" smtClean="0"/>
              <a:t>Hardware – it is the computer on which a GIS operates</a:t>
            </a:r>
          </a:p>
          <a:p>
            <a:pPr algn="just"/>
            <a:r>
              <a:rPr lang="en-US" dirty="0" smtClean="0"/>
              <a:t>Software – it provides functions and tools needed to input and store, query, performs analysis, and displays geographic information in the form of maps or reports. All GIS software packages rely on an underlying database management system (DBMS) for storage and management of the geographic and attribute data.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85800"/>
            <a:ext cx="8229600" cy="5638800"/>
          </a:xfrm>
        </p:spPr>
        <p:txBody>
          <a:bodyPr>
            <a:normAutofit/>
          </a:bodyPr>
          <a:lstStyle/>
          <a:p>
            <a:pPr algn="just"/>
            <a:r>
              <a:rPr lang="en-US" dirty="0" smtClean="0"/>
              <a:t>Data - Data is one of the most important, and often most expensive, components of a GIS.</a:t>
            </a:r>
          </a:p>
          <a:p>
            <a:pPr lvl="1" algn="just"/>
            <a:r>
              <a:rPr lang="en-US" dirty="0" smtClean="0"/>
              <a:t>It is entered into a GIS using a technique called digitizing.</a:t>
            </a:r>
          </a:p>
          <a:p>
            <a:pPr lvl="1" algn="just"/>
            <a:r>
              <a:rPr lang="en-US" dirty="0" smtClean="0"/>
              <a:t>Digitizing is done by tracing the location, path or boundary of geographic features either on a computer screen using a scanned map in the background, or a paper map that is attached to a digitizing tablet.</a:t>
            </a:r>
          </a:p>
          <a:p>
            <a:pPr lvl="1" algn="just"/>
            <a:r>
              <a:rPr lang="en-US" dirty="0" smtClean="0"/>
              <a:t>Even data is available for free or for purchase from the data provider or from a spatial data clearinghouse.</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GIS &amp; GPS</a:t>
            </a:r>
            <a:endParaRPr lang="en-US" dirty="0"/>
          </a:p>
        </p:txBody>
      </p:sp>
      <p:sp>
        <p:nvSpPr>
          <p:cNvPr id="3" name="Content Placeholder 2"/>
          <p:cNvSpPr>
            <a:spLocks noGrp="1"/>
          </p:cNvSpPr>
          <p:nvPr>
            <p:ph idx="1"/>
          </p:nvPr>
        </p:nvSpPr>
        <p:spPr/>
        <p:txBody>
          <a:bodyPr/>
          <a:lstStyle/>
          <a:p>
            <a:r>
              <a:rPr lang="en-US" b="1" dirty="0" smtClean="0"/>
              <a:t>GPS</a:t>
            </a:r>
            <a:r>
              <a:rPr lang="en-US" dirty="0" smtClean="0"/>
              <a:t> stands for </a:t>
            </a:r>
            <a:r>
              <a:rPr lang="en-US" b="1" dirty="0" smtClean="0"/>
              <a:t>Global Positioning System</a:t>
            </a:r>
            <a:r>
              <a:rPr lang="en-US" dirty="0" smtClean="0"/>
              <a:t>, which is a system of satellites, ground stations, and receivers that allow you to find your exact location on Earth.</a:t>
            </a:r>
          </a:p>
          <a:p>
            <a:r>
              <a:rPr lang="en-US" dirty="0" smtClean="0"/>
              <a:t>A Global Positioning System (GPS) is a </a:t>
            </a:r>
            <a:r>
              <a:rPr lang="en-US" i="1" dirty="0" smtClean="0"/>
              <a:t>tool</a:t>
            </a:r>
            <a:r>
              <a:rPr lang="en-US" dirty="0" smtClean="0"/>
              <a:t> used to collect data for a GIS. </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GIS Data Types </a:t>
            </a:r>
            <a:endParaRPr lang="en-US" dirty="0"/>
          </a:p>
        </p:txBody>
      </p:sp>
      <p:sp>
        <p:nvSpPr>
          <p:cNvPr id="3" name="Content Placeholder 2"/>
          <p:cNvSpPr>
            <a:spLocks noGrp="1"/>
          </p:cNvSpPr>
          <p:nvPr>
            <p:ph idx="1"/>
          </p:nvPr>
        </p:nvSpPr>
        <p:spPr/>
        <p:txBody>
          <a:bodyPr/>
          <a:lstStyle/>
          <a:p>
            <a:r>
              <a:rPr lang="en-US" b="1" dirty="0" smtClean="0"/>
              <a:t>Raster Data - </a:t>
            </a:r>
            <a:r>
              <a:rPr lang="en-US" dirty="0" smtClean="0"/>
              <a:t>In a GIS, </a:t>
            </a:r>
            <a:r>
              <a:rPr lang="en-US" b="1" dirty="0" smtClean="0"/>
              <a:t>raster </a:t>
            </a:r>
            <a:r>
              <a:rPr lang="en-US" dirty="0" smtClean="0"/>
              <a:t>data is a cell-based or grid based representation of map features. Satellite images, aerial photography and scanned images are all stored in raster format.</a:t>
            </a:r>
            <a:endParaRPr lang="en-US" b="1" dirty="0" smtClean="0"/>
          </a:p>
        </p:txBody>
      </p:sp>
      <p:pic>
        <p:nvPicPr>
          <p:cNvPr id="2050" name="Picture 2" descr="http://www.pasda.psu.edu/tutorials/gisbasics/images/pamap.jpg"/>
          <p:cNvPicPr>
            <a:picLocks noChangeAspect="1" noChangeArrowheads="1"/>
          </p:cNvPicPr>
          <p:nvPr/>
        </p:nvPicPr>
        <p:blipFill>
          <a:blip r:embed="rId2" cstate="print"/>
          <a:srcRect/>
          <a:stretch>
            <a:fillRect/>
          </a:stretch>
        </p:blipFill>
        <p:spPr bwMode="auto">
          <a:xfrm>
            <a:off x="6324600" y="3505200"/>
            <a:ext cx="4114800" cy="3352800"/>
          </a:xfrm>
          <a:prstGeom prst="rect">
            <a:avLst/>
          </a:prstGeom>
          <a:noFill/>
        </p:spPr>
      </p:pic>
      <p:pic>
        <p:nvPicPr>
          <p:cNvPr id="2052" name="Picture 4" descr="http://www.pasda.psu.edu/tutorials/gisbasics/graphics/rasterpic.jpg"/>
          <p:cNvPicPr>
            <a:picLocks noChangeAspect="1" noChangeArrowheads="1"/>
          </p:cNvPicPr>
          <p:nvPr/>
        </p:nvPicPr>
        <p:blipFill>
          <a:blip r:embed="rId3" cstate="print"/>
          <a:srcRect/>
          <a:stretch>
            <a:fillRect/>
          </a:stretch>
        </p:blipFill>
        <p:spPr bwMode="auto">
          <a:xfrm>
            <a:off x="1981200" y="3657601"/>
            <a:ext cx="4076700" cy="2935225"/>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533400"/>
            <a:ext cx="8229600" cy="5791200"/>
          </a:xfrm>
        </p:spPr>
        <p:txBody>
          <a:bodyPr/>
          <a:lstStyle/>
          <a:p>
            <a:r>
              <a:rPr lang="en-US" b="1" dirty="0" smtClean="0"/>
              <a:t>Vector Data - Vectors</a:t>
            </a:r>
            <a:r>
              <a:rPr lang="en-US" dirty="0" smtClean="0"/>
              <a:t> can be classified into three primary feature types: points, lines and polygons. Vector data is entered into a GIS by digitizing these features from a base map. All vector data is stored as an </a:t>
            </a:r>
            <a:r>
              <a:rPr lang="en-US" dirty="0" err="1" smtClean="0"/>
              <a:t>x,y</a:t>
            </a:r>
            <a:r>
              <a:rPr lang="en-US" dirty="0" smtClean="0"/>
              <a:t> coordinate, or a series of </a:t>
            </a:r>
            <a:r>
              <a:rPr lang="en-US" dirty="0" err="1" smtClean="0"/>
              <a:t>x,y</a:t>
            </a:r>
            <a:r>
              <a:rPr lang="en-US" dirty="0" smtClean="0"/>
              <a:t> coordinates. </a:t>
            </a:r>
          </a:p>
          <a:p>
            <a:endParaRPr lang="en-US" dirty="0"/>
          </a:p>
        </p:txBody>
      </p:sp>
      <p:pic>
        <p:nvPicPr>
          <p:cNvPr id="1028" name="Picture 4" descr="http://www.pasda.psu.edu/tutorials/gisbasics/images/paseries.jpg"/>
          <p:cNvPicPr>
            <a:picLocks noChangeAspect="1" noChangeArrowheads="1"/>
          </p:cNvPicPr>
          <p:nvPr/>
        </p:nvPicPr>
        <p:blipFill>
          <a:blip r:embed="rId2" cstate="print"/>
          <a:srcRect/>
          <a:stretch>
            <a:fillRect/>
          </a:stretch>
        </p:blipFill>
        <p:spPr bwMode="auto">
          <a:xfrm>
            <a:off x="4038600" y="3657600"/>
            <a:ext cx="4648200" cy="2996867"/>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28600"/>
            <a:ext cx="8686800" cy="1143000"/>
          </a:xfrm>
        </p:spPr>
        <p:txBody>
          <a:bodyPr>
            <a:normAutofit fontScale="90000"/>
          </a:bodyPr>
          <a:lstStyle/>
          <a:p>
            <a:r>
              <a:rPr lang="en-US" dirty="0" smtClean="0"/>
              <a:t>Geographic Data or Geospatial Data</a:t>
            </a:r>
            <a:endParaRPr lang="en-US" dirty="0"/>
          </a:p>
        </p:txBody>
      </p:sp>
      <p:sp>
        <p:nvSpPr>
          <p:cNvPr id="3" name="Content Placeholder 2"/>
          <p:cNvSpPr>
            <a:spLocks noGrp="1"/>
          </p:cNvSpPr>
          <p:nvPr>
            <p:ph idx="1"/>
          </p:nvPr>
        </p:nvSpPr>
        <p:spPr>
          <a:xfrm>
            <a:off x="1981200" y="1600200"/>
            <a:ext cx="8229600" cy="4724400"/>
          </a:xfrm>
        </p:spPr>
        <p:txBody>
          <a:bodyPr/>
          <a:lstStyle/>
          <a:p>
            <a:r>
              <a:rPr lang="en-US" dirty="0" smtClean="0"/>
              <a:t>It is used to indicate that data, that has geographic component to it (have </a:t>
            </a:r>
            <a:r>
              <a:rPr lang="en-US" dirty="0" err="1" smtClean="0"/>
              <a:t>locational</a:t>
            </a:r>
            <a:r>
              <a:rPr lang="en-US" dirty="0" smtClean="0"/>
              <a:t> information tied to them)</a:t>
            </a:r>
          </a:p>
          <a:p>
            <a:r>
              <a:rPr lang="en-US" dirty="0" smtClean="0"/>
              <a:t>GIS data is a form of geospatial data.</a:t>
            </a:r>
          </a:p>
          <a:p>
            <a:r>
              <a:rPr lang="en-US" dirty="0" smtClean="0"/>
              <a:t>Geospatial data has two components</a:t>
            </a:r>
          </a:p>
          <a:p>
            <a:pPr lvl="1"/>
            <a:r>
              <a:rPr lang="en-US" dirty="0" smtClean="0"/>
              <a:t>Spatial data</a:t>
            </a:r>
          </a:p>
          <a:p>
            <a:pPr lvl="1"/>
            <a:r>
              <a:rPr lang="en-US" dirty="0" smtClean="0"/>
              <a:t>Attribute data</a:t>
            </a:r>
          </a:p>
          <a:p>
            <a:pPr lvl="1"/>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7543800" y="2667000"/>
            <a:ext cx="3124200" cy="35894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81000"/>
            <a:ext cx="8229600" cy="1143000"/>
          </a:xfrm>
        </p:spPr>
        <p:txBody>
          <a:bodyPr>
            <a:normAutofit/>
          </a:bodyPr>
          <a:lstStyle/>
          <a:p>
            <a:pPr lvl="1"/>
            <a:r>
              <a:rPr lang="en-US" sz="4800" dirty="0"/>
              <a:t>S</a:t>
            </a:r>
            <a:r>
              <a:rPr lang="en-US" sz="4800" dirty="0"/>
              <a:t>patial data</a:t>
            </a:r>
          </a:p>
        </p:txBody>
      </p:sp>
      <p:sp>
        <p:nvSpPr>
          <p:cNvPr id="3" name="Content Placeholder 2"/>
          <p:cNvSpPr>
            <a:spLocks noGrp="1"/>
          </p:cNvSpPr>
          <p:nvPr>
            <p:ph idx="1"/>
          </p:nvPr>
        </p:nvSpPr>
        <p:spPr/>
        <p:txBody>
          <a:bodyPr/>
          <a:lstStyle/>
          <a:p>
            <a:pPr marL="274320" lvl="1" indent="-274320">
              <a:buClr>
                <a:schemeClr val="accent3"/>
              </a:buClr>
              <a:buSzPct val="95000"/>
            </a:pPr>
            <a:r>
              <a:rPr lang="en-US" dirty="0" smtClean="0"/>
              <a:t>Spatial data describes the location of spatial feature, which may be discrete or continuous.</a:t>
            </a:r>
          </a:p>
          <a:p>
            <a:pPr marL="274320" lvl="1" indent="-274320">
              <a:buClr>
                <a:schemeClr val="accent3"/>
              </a:buClr>
              <a:buSzPct val="95000"/>
            </a:pPr>
            <a:r>
              <a:rPr lang="en-US" dirty="0" smtClean="0"/>
              <a:t>GIS represents these spatial features on the Earth’s surface whereas map features on a plane surface.</a:t>
            </a:r>
          </a:p>
          <a:p>
            <a:pPr marL="274320" lvl="1" indent="-274320">
              <a:buClr>
                <a:schemeClr val="accent3"/>
              </a:buClr>
              <a:buSzPct val="95000"/>
            </a:pPr>
            <a:r>
              <a:rPr lang="en-US" dirty="0" smtClean="0"/>
              <a:t>Projection is the process that transform the Earth’s spherical surface to a plane surface.</a:t>
            </a:r>
          </a:p>
          <a:p>
            <a:pPr marL="274320" lvl="1" indent="-274320">
              <a:buClr>
                <a:schemeClr val="accent3"/>
              </a:buClr>
              <a:buSzPct val="95000"/>
            </a:pPr>
            <a:r>
              <a:rPr lang="en-US" dirty="0" smtClean="0"/>
              <a:t>Vector data model uses points and their co-ordinates to construct spatial features. Ideal for discrete features.</a:t>
            </a:r>
          </a:p>
          <a:p>
            <a:pPr marL="274320" lvl="1" indent="-274320">
              <a:buClr>
                <a:schemeClr val="accent3"/>
              </a:buClr>
              <a:buSzPct val="95000"/>
            </a:pPr>
            <a:r>
              <a:rPr lang="en-US" dirty="0" smtClean="0"/>
              <a:t>Raster data model uses grid and grid cells to represent spatial features. Ideal for continuous features.</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600200"/>
            <a:ext cx="8229600" cy="5257800"/>
          </a:xfrm>
        </p:spPr>
        <p:txBody>
          <a:bodyPr/>
          <a:lstStyle/>
          <a:p>
            <a:r>
              <a:rPr lang="en-US" dirty="0" smtClean="0"/>
              <a:t>Raster data model uses a simple data structure with rows and columns.</a:t>
            </a:r>
          </a:p>
          <a:p>
            <a:r>
              <a:rPr lang="en-US" dirty="0" smtClean="0"/>
              <a:t>Vector data model may be Georelational or object based, may or may not involve topology.</a:t>
            </a:r>
          </a:p>
          <a:p>
            <a:pPr lvl="1"/>
            <a:r>
              <a:rPr lang="en-US" dirty="0" smtClean="0"/>
              <a:t>Georelational Data Model – uses a split system to store spatial data and attribute data.</a:t>
            </a:r>
          </a:p>
          <a:p>
            <a:pPr lvl="1"/>
            <a:r>
              <a:rPr lang="en-US" dirty="0" smtClean="0"/>
              <a:t>Object Based Data Model – stores spatial and attribute data in a single system.</a:t>
            </a:r>
          </a:p>
          <a:p>
            <a:r>
              <a:rPr lang="en-US" dirty="0" smtClean="0"/>
              <a:t>Topology – it expresses explicitly the spatial relationship between features. (e.g. two roads meeting at a point)</a:t>
            </a:r>
          </a:p>
          <a:p>
            <a:endParaRPr lang="en-US" dirty="0" smtClean="0"/>
          </a:p>
          <a:p>
            <a:pPr lvl="1"/>
            <a:endParaRPr lang="en-US" dirty="0"/>
          </a:p>
        </p:txBody>
      </p:sp>
      <p:sp>
        <p:nvSpPr>
          <p:cNvPr id="4" name="Title 1"/>
          <p:cNvSpPr>
            <a:spLocks noGrp="1"/>
          </p:cNvSpPr>
          <p:nvPr>
            <p:ph type="title"/>
          </p:nvPr>
        </p:nvSpPr>
        <p:spPr>
          <a:xfrm>
            <a:off x="1905000" y="381000"/>
            <a:ext cx="8229600" cy="1143000"/>
          </a:xfrm>
        </p:spPr>
        <p:txBody>
          <a:bodyPr>
            <a:normAutofit/>
          </a:bodyPr>
          <a:lstStyle/>
          <a:p>
            <a:pPr lvl="1"/>
            <a:r>
              <a:rPr lang="en-US" sz="4800" dirty="0"/>
              <a:t>Data structure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data</a:t>
            </a:r>
            <a:endParaRPr lang="en-US" dirty="0"/>
          </a:p>
        </p:txBody>
      </p:sp>
      <p:sp>
        <p:nvSpPr>
          <p:cNvPr id="3" name="Content Placeholder 2"/>
          <p:cNvSpPr>
            <a:spLocks noGrp="1"/>
          </p:cNvSpPr>
          <p:nvPr>
            <p:ph idx="1"/>
          </p:nvPr>
        </p:nvSpPr>
        <p:spPr/>
        <p:txBody>
          <a:bodyPr/>
          <a:lstStyle/>
          <a:p>
            <a:r>
              <a:rPr lang="en-US" dirty="0" smtClean="0"/>
              <a:t>Attribute data describes the characteristics of spatial features.</a:t>
            </a:r>
          </a:p>
          <a:p>
            <a:r>
              <a:rPr lang="en-US" dirty="0" smtClean="0"/>
              <a:t>For raster data each cell has a value that correspond to the attribute at that location.</a:t>
            </a:r>
          </a:p>
          <a:p>
            <a:r>
              <a:rPr lang="en-US" dirty="0" smtClean="0"/>
              <a:t>For vector data, the amount of attribute data can vary.</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04088"/>
            <a:ext cx="8382000" cy="1143000"/>
          </a:xfrm>
        </p:spPr>
        <p:txBody>
          <a:bodyPr>
            <a:normAutofit fontScale="90000"/>
          </a:bodyPr>
          <a:lstStyle/>
          <a:p>
            <a:r>
              <a:rPr lang="en-US" dirty="0" smtClean="0"/>
              <a:t>Joining spatial and attribute data</a:t>
            </a:r>
            <a:endParaRPr lang="en-US" dirty="0"/>
          </a:p>
        </p:txBody>
      </p:sp>
      <p:sp>
        <p:nvSpPr>
          <p:cNvPr id="3" name="Content Placeholder 2"/>
          <p:cNvSpPr>
            <a:spLocks noGrp="1"/>
          </p:cNvSpPr>
          <p:nvPr>
            <p:ph idx="1"/>
          </p:nvPr>
        </p:nvSpPr>
        <p:spPr/>
        <p:txBody>
          <a:bodyPr/>
          <a:lstStyle/>
          <a:p>
            <a:r>
              <a:rPr lang="en-US" dirty="0" smtClean="0"/>
              <a:t>In Georelational data Model the two components are linked through the feature ID’s.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04800"/>
            <a:ext cx="8229600" cy="1143000"/>
          </a:xfrm>
        </p:spPr>
        <p:txBody>
          <a:bodyPr>
            <a:normAutofit/>
          </a:bodyPr>
          <a:lstStyle/>
          <a:p>
            <a:r>
              <a:rPr lang="en-US" dirty="0" smtClean="0"/>
              <a:t>What is GIS?</a:t>
            </a:r>
            <a:endParaRPr lang="en-US" dirty="0"/>
          </a:p>
        </p:txBody>
      </p:sp>
      <p:sp>
        <p:nvSpPr>
          <p:cNvPr id="3" name="Content Placeholder 2"/>
          <p:cNvSpPr>
            <a:spLocks noGrp="1"/>
          </p:cNvSpPr>
          <p:nvPr>
            <p:ph idx="1"/>
          </p:nvPr>
        </p:nvSpPr>
        <p:spPr>
          <a:xfrm>
            <a:off x="1981200" y="1524000"/>
            <a:ext cx="8229600" cy="4800600"/>
          </a:xfrm>
        </p:spPr>
        <p:txBody>
          <a:bodyPr>
            <a:normAutofit lnSpcReduction="10000"/>
          </a:bodyPr>
          <a:lstStyle/>
          <a:p>
            <a:pPr algn="just"/>
            <a:r>
              <a:rPr lang="en-US" sz="5400" b="1" dirty="0"/>
              <a:t>G</a:t>
            </a:r>
            <a:r>
              <a:rPr lang="en-US" b="1" dirty="0" smtClean="0"/>
              <a:t> stands for geographic, so GIS has something to do with geography.</a:t>
            </a:r>
          </a:p>
          <a:p>
            <a:pPr algn="just"/>
            <a:r>
              <a:rPr lang="en-US" sz="5400" b="1" dirty="0"/>
              <a:t>I </a:t>
            </a:r>
            <a:r>
              <a:rPr lang="en-US" b="1" dirty="0" smtClean="0"/>
              <a:t>stands for information, so GIS has something to do with information, namely geographic information.</a:t>
            </a:r>
          </a:p>
          <a:p>
            <a:pPr algn="just"/>
            <a:r>
              <a:rPr lang="en-US" sz="5400" b="1" dirty="0"/>
              <a:t>S </a:t>
            </a:r>
            <a:r>
              <a:rPr lang="en-US" b="1" dirty="0" smtClean="0"/>
              <a:t>stands for system, so GIS is an integrated system of geography and information tied together.</a:t>
            </a:r>
          </a:p>
          <a:p>
            <a:pPr algn="just"/>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GIS Operations</a:t>
            </a:r>
            <a:endParaRPr lang="en-IN" dirty="0"/>
          </a:p>
        </p:txBody>
      </p:sp>
      <p:sp>
        <p:nvSpPr>
          <p:cNvPr id="3" name="Content Placeholder 2"/>
          <p:cNvSpPr>
            <a:spLocks noGrp="1"/>
          </p:cNvSpPr>
          <p:nvPr>
            <p:ph idx="1"/>
          </p:nvPr>
        </p:nvSpPr>
        <p:spPr/>
        <p:txBody>
          <a:bodyPr>
            <a:normAutofit fontScale="92500"/>
          </a:bodyPr>
          <a:lstStyle/>
          <a:p>
            <a:pPr marL="514350" indent="-514350">
              <a:buFont typeface="+mj-lt"/>
              <a:buAutoNum type="arabicPeriod"/>
            </a:pPr>
            <a:r>
              <a:rPr lang="en-IN" dirty="0" smtClean="0"/>
              <a:t>Spatial Data Input – </a:t>
            </a:r>
          </a:p>
          <a:p>
            <a:pPr marL="880110" lvl="1" indent="-514350"/>
            <a:r>
              <a:rPr lang="en-IN" dirty="0" smtClean="0"/>
              <a:t>Data entry using existing data and creating new data</a:t>
            </a:r>
          </a:p>
          <a:p>
            <a:pPr marL="880110" lvl="1" indent="-514350"/>
            <a:r>
              <a:rPr lang="en-IN" dirty="0" smtClean="0"/>
              <a:t>Editing removes digitizing errors</a:t>
            </a:r>
          </a:p>
          <a:p>
            <a:pPr marL="880110" lvl="1" indent="-514350"/>
            <a:r>
              <a:rPr lang="en-IN" dirty="0" smtClean="0"/>
              <a:t>Geometric Transformation converts a newly digitized map, which has the same physical dimension as its source map, into a real world coordinate system.</a:t>
            </a:r>
          </a:p>
          <a:p>
            <a:pPr marL="514350" indent="-514350">
              <a:buFont typeface="+mj-lt"/>
              <a:buAutoNum type="arabicPeriod"/>
            </a:pPr>
            <a:r>
              <a:rPr lang="en-IN" dirty="0" smtClean="0"/>
              <a:t>Attribute data management</a:t>
            </a:r>
          </a:p>
          <a:p>
            <a:pPr marL="880110" lvl="1" indent="-514350"/>
            <a:r>
              <a:rPr lang="en-IN" dirty="0" smtClean="0"/>
              <a:t>An attribute table is organized by row and column. </a:t>
            </a:r>
          </a:p>
          <a:p>
            <a:pPr marL="880110" lvl="1" indent="-514350"/>
            <a:r>
              <a:rPr lang="en-IN" dirty="0" smtClean="0"/>
              <a:t>Each row represents a special feature and each column describes a characteristics</a:t>
            </a:r>
          </a:p>
          <a:p>
            <a:pPr marL="880110" lvl="1" indent="-514350"/>
            <a:r>
              <a:rPr lang="en-IN" dirty="0" smtClean="0"/>
              <a:t>It includes adding or deleting fields and creating new fields from existing fields.</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57200"/>
            <a:ext cx="8229600" cy="5867400"/>
          </a:xfrm>
        </p:spPr>
        <p:txBody>
          <a:bodyPr/>
          <a:lstStyle/>
          <a:p>
            <a:pPr marL="514350" indent="-514350">
              <a:buFont typeface="+mj-lt"/>
              <a:buAutoNum type="arabicPeriod" startAt="3"/>
            </a:pPr>
            <a:r>
              <a:rPr lang="en-IN" dirty="0" smtClean="0"/>
              <a:t>Data display </a:t>
            </a:r>
          </a:p>
          <a:p>
            <a:pPr marL="880110" lvl="1" indent="-514350"/>
            <a:r>
              <a:rPr lang="en-IN" dirty="0" smtClean="0"/>
              <a:t>Maps are prepared for data visualization and presentation.</a:t>
            </a:r>
          </a:p>
          <a:p>
            <a:pPr marL="880110" lvl="1" indent="-514350"/>
            <a:r>
              <a:rPr lang="en-IN" dirty="0" smtClean="0"/>
              <a:t>Map has a number of elements title, sub title, body, legend, north arrow, scale bar, acknowledgement and border.</a:t>
            </a:r>
          </a:p>
          <a:p>
            <a:pPr marL="514350" indent="-514350">
              <a:buFont typeface="+mj-lt"/>
              <a:buAutoNum type="arabicPeriod" startAt="4"/>
            </a:pPr>
            <a:r>
              <a:rPr lang="en-IN" dirty="0" smtClean="0"/>
              <a:t>Data exploration </a:t>
            </a:r>
          </a:p>
          <a:p>
            <a:pPr marL="880110" lvl="1" indent="-514350"/>
            <a:r>
              <a:rPr lang="en-IN" dirty="0" smtClean="0"/>
              <a:t>It involves exploring the general trends in the data, taking a closer look at data subsets, and focusing on data relationship between data sets.</a:t>
            </a:r>
          </a:p>
          <a:p>
            <a:pPr marL="514350" indent="-514350">
              <a:buFont typeface="+mj-lt"/>
              <a:buAutoNum type="arabicPeriod" startAt="5"/>
            </a:pPr>
            <a:r>
              <a:rPr lang="en-IN" dirty="0" smtClean="0"/>
              <a:t>Data analysis </a:t>
            </a:r>
          </a:p>
          <a:p>
            <a:pPr marL="880110" lvl="1" indent="-514350"/>
            <a:r>
              <a:rPr lang="en-IN" dirty="0" smtClean="0"/>
              <a:t>GIS packages include basic analytical tools such as buffering, overlay etc.</a:t>
            </a:r>
          </a:p>
          <a:p>
            <a:pPr marL="514350" indent="-514350"/>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GIS?</a:t>
            </a:r>
            <a:endParaRPr lang="en-US" dirty="0"/>
          </a:p>
        </p:txBody>
      </p:sp>
      <p:sp>
        <p:nvSpPr>
          <p:cNvPr id="3" name="Content Placeholder 2"/>
          <p:cNvSpPr>
            <a:spLocks noGrp="1"/>
          </p:cNvSpPr>
          <p:nvPr>
            <p:ph idx="1"/>
          </p:nvPr>
        </p:nvSpPr>
        <p:spPr>
          <a:xfrm>
            <a:off x="6629400" y="1935480"/>
            <a:ext cx="3810000" cy="4389120"/>
          </a:xfrm>
        </p:spPr>
        <p:txBody>
          <a:bodyPr/>
          <a:lstStyle/>
          <a:p>
            <a:r>
              <a:rPr lang="en-US" dirty="0" smtClean="0"/>
              <a:t>•</a:t>
            </a:r>
            <a:r>
              <a:rPr lang="en-US" i="1" dirty="0" smtClean="0"/>
              <a:t>A computer system for </a:t>
            </a:r>
          </a:p>
          <a:p>
            <a:pPr>
              <a:buNone/>
            </a:pPr>
            <a:r>
              <a:rPr lang="en-US" i="1" dirty="0" smtClean="0"/>
              <a:t>		-collecting, </a:t>
            </a:r>
          </a:p>
          <a:p>
            <a:pPr>
              <a:buNone/>
            </a:pPr>
            <a:r>
              <a:rPr lang="en-US" i="1" dirty="0" smtClean="0"/>
              <a:t>		-storing, </a:t>
            </a:r>
          </a:p>
          <a:p>
            <a:pPr>
              <a:buNone/>
            </a:pPr>
            <a:r>
              <a:rPr lang="en-US" i="1" dirty="0" smtClean="0"/>
              <a:t>		-manipulating, </a:t>
            </a:r>
          </a:p>
          <a:p>
            <a:pPr>
              <a:buNone/>
            </a:pPr>
            <a:r>
              <a:rPr lang="en-US" i="1" dirty="0" smtClean="0"/>
              <a:t>		-analyzing, </a:t>
            </a:r>
          </a:p>
          <a:p>
            <a:pPr>
              <a:buNone/>
            </a:pPr>
            <a:r>
              <a:rPr lang="en-US" i="1" dirty="0" smtClean="0"/>
              <a:t>		-displaying, and </a:t>
            </a:r>
          </a:p>
          <a:p>
            <a:pPr>
              <a:buNone/>
            </a:pPr>
            <a:r>
              <a:rPr lang="en-US" i="1" dirty="0" smtClean="0"/>
              <a:t>		-querying geographically related information.</a:t>
            </a:r>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905000" y="1905000"/>
            <a:ext cx="4471674"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33400"/>
            <a:ext cx="8229600" cy="1143000"/>
          </a:xfrm>
        </p:spPr>
        <p:txBody>
          <a:bodyPr/>
          <a:lstStyle/>
          <a:p>
            <a:r>
              <a:rPr lang="en-US" dirty="0" smtClean="0"/>
              <a:t>Definitions of GIS</a:t>
            </a:r>
            <a:endParaRPr lang="en-US" dirty="0"/>
          </a:p>
        </p:txBody>
      </p:sp>
      <p:sp>
        <p:nvSpPr>
          <p:cNvPr id="3" name="Content Placeholder 2"/>
          <p:cNvSpPr>
            <a:spLocks noGrp="1"/>
          </p:cNvSpPr>
          <p:nvPr>
            <p:ph idx="1"/>
          </p:nvPr>
        </p:nvSpPr>
        <p:spPr>
          <a:xfrm>
            <a:off x="1981200" y="1676400"/>
            <a:ext cx="8229600" cy="4648200"/>
          </a:xfrm>
        </p:spPr>
        <p:txBody>
          <a:bodyPr/>
          <a:lstStyle/>
          <a:p>
            <a:pPr algn="just"/>
            <a:r>
              <a:rPr lang="en-US" dirty="0" smtClean="0"/>
              <a:t>GIS is a particular form of Information System applied to geographical data.</a:t>
            </a:r>
          </a:p>
          <a:p>
            <a:pPr algn="just"/>
            <a:r>
              <a:rPr lang="en-US" dirty="0" smtClean="0"/>
              <a:t>GIS is a computer based tool that analyzes, stores, manipulates and visualizes geographic information on a map.</a:t>
            </a:r>
          </a:p>
          <a:p>
            <a:pPr algn="just"/>
            <a:r>
              <a:rPr lang="en-US" dirty="0" smtClean="0"/>
              <a:t>A Geographic Information System is a system of computer software, hardware and data, and the personnel that make it possible to enter, manipulate, analyze, and present information that is tied to a location on the earth’s surface. </a:t>
            </a:r>
          </a:p>
          <a:p>
            <a:pPr algn="just"/>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GIS</a:t>
            </a:r>
            <a:endParaRPr lang="en-US" dirty="0"/>
          </a:p>
        </p:txBody>
      </p:sp>
      <p:sp>
        <p:nvSpPr>
          <p:cNvPr id="3" name="Content Placeholder 2"/>
          <p:cNvSpPr>
            <a:spLocks noGrp="1"/>
          </p:cNvSpPr>
          <p:nvPr>
            <p:ph idx="1"/>
          </p:nvPr>
        </p:nvSpPr>
        <p:spPr>
          <a:xfrm>
            <a:off x="1981200" y="1935480"/>
            <a:ext cx="8229600" cy="4693920"/>
          </a:xfrm>
        </p:spPr>
        <p:txBody>
          <a:bodyPr>
            <a:normAutofit lnSpcReduction="10000"/>
          </a:bodyPr>
          <a:lstStyle/>
          <a:p>
            <a:r>
              <a:rPr lang="en-US" dirty="0" smtClean="0"/>
              <a:t>The first GIS was created by Dr. Roger Tomlinson and then introduced in the early 1960’s in Canada.</a:t>
            </a:r>
          </a:p>
          <a:p>
            <a:r>
              <a:rPr lang="en-US" dirty="0" smtClean="0"/>
              <a:t>It was meant for collecting, storing and then analyzing the capability and potential which the land in the rural areas had. </a:t>
            </a:r>
          </a:p>
          <a:p>
            <a:r>
              <a:rPr lang="en-US" dirty="0" smtClean="0"/>
              <a:t>But it had many limitations.</a:t>
            </a:r>
          </a:p>
          <a:p>
            <a:r>
              <a:rPr lang="en-US" dirty="0" smtClean="0"/>
              <a:t>By the end of the 80’s, GIS became popular in other related fields too and led to the growth of GIS too.</a:t>
            </a:r>
          </a:p>
          <a:p>
            <a:r>
              <a:rPr lang="en-US" dirty="0" smtClean="0"/>
              <a:t>The advent of GUI, powerful hardware and software, public digital data enhanced the range of GIS applications and bought GIS to mainstream in 1990’s.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GIS Applications</a:t>
            </a:r>
            <a:endParaRPr lang="en-US" dirty="0"/>
          </a:p>
        </p:txBody>
      </p:sp>
      <p:sp>
        <p:nvSpPr>
          <p:cNvPr id="3" name="Content Placeholder 2"/>
          <p:cNvSpPr>
            <a:spLocks noGrp="1"/>
          </p:cNvSpPr>
          <p:nvPr>
            <p:ph idx="1"/>
          </p:nvPr>
        </p:nvSpPr>
        <p:spPr>
          <a:xfrm>
            <a:off x="1981200" y="1935480"/>
            <a:ext cx="8229600" cy="4617720"/>
          </a:xfrm>
        </p:spPr>
        <p:txBody>
          <a:bodyPr>
            <a:normAutofit fontScale="92500" lnSpcReduction="10000"/>
          </a:bodyPr>
          <a:lstStyle/>
          <a:p>
            <a:r>
              <a:rPr lang="en-US" dirty="0" smtClean="0"/>
              <a:t>Natural resource-based</a:t>
            </a:r>
          </a:p>
          <a:p>
            <a:pPr lvl="1"/>
            <a:r>
              <a:rPr lang="en-US" dirty="0" smtClean="0"/>
              <a:t>wildlife habitat analysis, migration routes planning </a:t>
            </a:r>
          </a:p>
          <a:p>
            <a:pPr lvl="1"/>
            <a:r>
              <a:rPr lang="en-US" dirty="0" smtClean="0"/>
              <a:t>Natural Resource Management</a:t>
            </a:r>
          </a:p>
          <a:p>
            <a:pPr lvl="1"/>
            <a:r>
              <a:rPr lang="en-US" dirty="0" smtClean="0"/>
              <a:t>Land Use Planning</a:t>
            </a:r>
          </a:p>
          <a:p>
            <a:pPr lvl="1"/>
            <a:r>
              <a:rPr lang="en-US" dirty="0" smtClean="0"/>
              <a:t>Natural Hazard assessment</a:t>
            </a:r>
          </a:p>
          <a:p>
            <a:pPr lvl="1"/>
            <a:r>
              <a:rPr lang="en-US" dirty="0" smtClean="0"/>
              <a:t>Environmental impact analysis (EIA) </a:t>
            </a:r>
          </a:p>
          <a:p>
            <a:pPr lvl="1"/>
            <a:r>
              <a:rPr lang="en-US" dirty="0" smtClean="0"/>
              <a:t>Groundwater modeling and contamination tracking </a:t>
            </a:r>
          </a:p>
          <a:p>
            <a:r>
              <a:rPr lang="en-US" dirty="0" smtClean="0"/>
              <a:t>Street network-based </a:t>
            </a:r>
          </a:p>
          <a:p>
            <a:pPr lvl="1"/>
            <a:r>
              <a:rPr lang="en-US" dirty="0" smtClean="0"/>
              <a:t>address matching - finding locations given street addresses </a:t>
            </a:r>
          </a:p>
          <a:p>
            <a:pPr lvl="1"/>
            <a:r>
              <a:rPr lang="en-US" dirty="0" smtClean="0"/>
              <a:t>vehicle routing and scheduling </a:t>
            </a:r>
          </a:p>
          <a:p>
            <a:pPr lvl="1"/>
            <a:r>
              <a:rPr lang="en-US" dirty="0" smtClean="0"/>
              <a:t>location analysis, site selection </a:t>
            </a:r>
          </a:p>
          <a:p>
            <a:pPr lvl="1"/>
            <a:r>
              <a:rPr lang="en-US" dirty="0" smtClean="0"/>
              <a:t>development of evacuation plans </a:t>
            </a:r>
          </a:p>
          <a:p>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09600"/>
            <a:ext cx="8229600" cy="6019800"/>
          </a:xfrm>
        </p:spPr>
        <p:txBody>
          <a:bodyPr>
            <a:normAutofit fontScale="92500" lnSpcReduction="10000"/>
          </a:bodyPr>
          <a:lstStyle/>
          <a:p>
            <a:r>
              <a:rPr lang="en-US" dirty="0" smtClean="0"/>
              <a:t>Land parcel-based</a:t>
            </a:r>
          </a:p>
          <a:p>
            <a:pPr lvl="1"/>
            <a:r>
              <a:rPr lang="en-US" dirty="0" smtClean="0"/>
              <a:t>Zoning, subdivision plan review </a:t>
            </a:r>
          </a:p>
          <a:p>
            <a:pPr lvl="1"/>
            <a:r>
              <a:rPr lang="en-US" dirty="0" smtClean="0"/>
              <a:t>Land record management</a:t>
            </a:r>
          </a:p>
          <a:p>
            <a:pPr lvl="1"/>
            <a:r>
              <a:rPr lang="en-US" dirty="0" smtClean="0"/>
              <a:t>environmental impact statements </a:t>
            </a:r>
          </a:p>
          <a:p>
            <a:pPr lvl="1"/>
            <a:r>
              <a:rPr lang="en-US" dirty="0" smtClean="0"/>
              <a:t>water quality management </a:t>
            </a:r>
          </a:p>
          <a:p>
            <a:pPr lvl="1"/>
            <a:r>
              <a:rPr lang="en-US" dirty="0" smtClean="0"/>
              <a:t>maintenance of ownership </a:t>
            </a:r>
          </a:p>
          <a:p>
            <a:r>
              <a:rPr lang="en-US" dirty="0" smtClean="0"/>
              <a:t>Facilities management</a:t>
            </a:r>
          </a:p>
          <a:p>
            <a:pPr lvl="1"/>
            <a:r>
              <a:rPr lang="en-US" dirty="0" smtClean="0"/>
              <a:t>locating underground pipes, cables </a:t>
            </a:r>
          </a:p>
          <a:p>
            <a:pPr lvl="1"/>
            <a:r>
              <a:rPr lang="en-US" dirty="0" smtClean="0"/>
              <a:t>balancing loads in electrical networks </a:t>
            </a:r>
          </a:p>
          <a:p>
            <a:pPr lvl="1"/>
            <a:r>
              <a:rPr lang="en-US" dirty="0" smtClean="0"/>
              <a:t>planning facility maintenance </a:t>
            </a:r>
          </a:p>
          <a:p>
            <a:r>
              <a:rPr lang="en-US" dirty="0" smtClean="0"/>
              <a:t>Others </a:t>
            </a:r>
          </a:p>
          <a:p>
            <a:pPr lvl="1"/>
            <a:r>
              <a:rPr lang="en-US" dirty="0" smtClean="0"/>
              <a:t>Crime analysis</a:t>
            </a:r>
          </a:p>
          <a:p>
            <a:pPr lvl="1"/>
            <a:r>
              <a:rPr lang="en-US" dirty="0" smtClean="0"/>
              <a:t>Market analysis</a:t>
            </a:r>
          </a:p>
          <a:p>
            <a:pPr lvl="1"/>
            <a:r>
              <a:rPr lang="en-US" dirty="0" smtClean="0"/>
              <a:t>Location based services </a:t>
            </a:r>
          </a:p>
          <a:p>
            <a:pPr lvl="1"/>
            <a:r>
              <a:rPr lang="en-US" dirty="0" smtClean="0"/>
              <a:t>In car navigation system</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Who Uses GIS?</a:t>
            </a:r>
            <a:endParaRPr lang="en-US" dirty="0"/>
          </a:p>
        </p:txBody>
      </p:sp>
      <p:sp>
        <p:nvSpPr>
          <p:cNvPr id="3" name="Content Placeholder 2"/>
          <p:cNvSpPr>
            <a:spLocks noGrp="1"/>
          </p:cNvSpPr>
          <p:nvPr>
            <p:ph idx="1"/>
          </p:nvPr>
        </p:nvSpPr>
        <p:spPr>
          <a:xfrm>
            <a:off x="1981200" y="1935480"/>
            <a:ext cx="8229600" cy="4617720"/>
          </a:xfrm>
        </p:spPr>
        <p:txBody>
          <a:bodyPr>
            <a:normAutofit fontScale="85000" lnSpcReduction="20000"/>
          </a:bodyPr>
          <a:lstStyle/>
          <a:p>
            <a:r>
              <a:rPr lang="en-US" dirty="0" smtClean="0"/>
              <a:t>Planning Strategies</a:t>
            </a:r>
          </a:p>
          <a:p>
            <a:r>
              <a:rPr lang="en-US" dirty="0" smtClean="0"/>
              <a:t>Police and Law Enforcement Agencies</a:t>
            </a:r>
          </a:p>
          <a:p>
            <a:r>
              <a:rPr lang="en-US" dirty="0" smtClean="0"/>
              <a:t>Foresters </a:t>
            </a:r>
          </a:p>
          <a:p>
            <a:r>
              <a:rPr lang="en-US" dirty="0" smtClean="0"/>
              <a:t>Industry</a:t>
            </a:r>
          </a:p>
          <a:p>
            <a:r>
              <a:rPr lang="en-US" dirty="0" smtClean="0"/>
              <a:t>Environmental Engineers </a:t>
            </a:r>
          </a:p>
          <a:p>
            <a:r>
              <a:rPr lang="en-US" dirty="0" smtClean="0"/>
              <a:t>Real Estate Professionals</a:t>
            </a:r>
          </a:p>
          <a:p>
            <a:r>
              <a:rPr lang="en-US" dirty="0" smtClean="0"/>
              <a:t>Telecommunications Professionals</a:t>
            </a:r>
          </a:p>
          <a:p>
            <a:r>
              <a:rPr lang="en-US" dirty="0" smtClean="0"/>
              <a:t>Emergency Response Organizations </a:t>
            </a:r>
          </a:p>
          <a:p>
            <a:r>
              <a:rPr lang="en-US" dirty="0" smtClean="0"/>
              <a:t>Local and Federal Government </a:t>
            </a:r>
          </a:p>
          <a:p>
            <a:r>
              <a:rPr lang="en-US" dirty="0" smtClean="0"/>
              <a:t>Health</a:t>
            </a:r>
          </a:p>
          <a:p>
            <a:r>
              <a:rPr lang="en-US" dirty="0" smtClean="0"/>
              <a:t>Transportation</a:t>
            </a:r>
          </a:p>
          <a:p>
            <a:r>
              <a:rPr lang="en-US" dirty="0" smtClean="0"/>
              <a:t>Geographers </a:t>
            </a:r>
          </a:p>
          <a:p>
            <a:r>
              <a:rPr lang="en-US" dirty="0" smtClean="0"/>
              <a:t>Market Developers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GIS components</a:t>
            </a:r>
            <a:endParaRPr lang="en-US" dirty="0"/>
          </a:p>
        </p:txBody>
      </p:sp>
      <p:sp>
        <p:nvSpPr>
          <p:cNvPr id="3" name="Content Placeholder 2"/>
          <p:cNvSpPr>
            <a:spLocks noGrp="1"/>
          </p:cNvSpPr>
          <p:nvPr>
            <p:ph idx="1"/>
          </p:nvPr>
        </p:nvSpPr>
        <p:spPr/>
        <p:txBody>
          <a:bodyPr/>
          <a:lstStyle/>
          <a:p>
            <a:endParaRPr lang="en-US" dirty="0" smtClean="0"/>
          </a:p>
          <a:p>
            <a:r>
              <a:rPr lang="en-US" dirty="0" smtClean="0"/>
              <a:t>Computer system</a:t>
            </a:r>
          </a:p>
          <a:p>
            <a:pPr lvl="1"/>
            <a:r>
              <a:rPr lang="en-US" dirty="0" smtClean="0"/>
              <a:t>Hardware</a:t>
            </a:r>
          </a:p>
          <a:p>
            <a:pPr lvl="1"/>
            <a:r>
              <a:rPr lang="en-US" dirty="0" smtClean="0"/>
              <a:t>Software</a:t>
            </a:r>
          </a:p>
          <a:p>
            <a:r>
              <a:rPr lang="en-US" dirty="0" smtClean="0"/>
              <a:t>Geographic data </a:t>
            </a:r>
          </a:p>
          <a:p>
            <a:r>
              <a:rPr lang="en-US" dirty="0" smtClean="0"/>
              <a:t>People to carry out various management and analysis tasks</a:t>
            </a:r>
          </a:p>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6705600" y="0"/>
            <a:ext cx="3842704" cy="335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361</TotalTime>
  <Words>1129</Words>
  <Application>Microsoft Office PowerPoint</Application>
  <PresentationFormat>Widescreen</PresentationFormat>
  <Paragraphs>125</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Constantia</vt:lpstr>
      <vt:lpstr>Wingdings 2</vt:lpstr>
      <vt:lpstr>Flow</vt:lpstr>
      <vt:lpstr>   Introduction to GIS</vt:lpstr>
      <vt:lpstr>What is GIS?</vt:lpstr>
      <vt:lpstr>What is GIS?</vt:lpstr>
      <vt:lpstr>Definitions of GIS</vt:lpstr>
      <vt:lpstr>History of GIS</vt:lpstr>
      <vt:lpstr>GIS Applications</vt:lpstr>
      <vt:lpstr>PowerPoint Presentation</vt:lpstr>
      <vt:lpstr>Who Uses GIS?</vt:lpstr>
      <vt:lpstr> GIS components</vt:lpstr>
      <vt:lpstr>PowerPoint Presentation</vt:lpstr>
      <vt:lpstr>PowerPoint Presentation</vt:lpstr>
      <vt:lpstr>GIS &amp; GPS</vt:lpstr>
      <vt:lpstr>GIS Data Types </vt:lpstr>
      <vt:lpstr>PowerPoint Presentation</vt:lpstr>
      <vt:lpstr>Geographic Data or Geospatial Data</vt:lpstr>
      <vt:lpstr>Spatial data</vt:lpstr>
      <vt:lpstr>Data structure</vt:lpstr>
      <vt:lpstr>Attribute data</vt:lpstr>
      <vt:lpstr>Joining spatial and attribute data</vt:lpstr>
      <vt:lpstr>GIS Operations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GIS</dc:title>
  <dc:creator>Administrator</dc:creator>
  <cp:lastModifiedBy>Hitesh</cp:lastModifiedBy>
  <cp:revision>40</cp:revision>
  <dcterms:created xsi:type="dcterms:W3CDTF">2015-12-07T16:53:09Z</dcterms:created>
  <dcterms:modified xsi:type="dcterms:W3CDTF">2016-12-15T07:05:55Z</dcterms:modified>
</cp:coreProperties>
</file>