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9" r:id="rId4"/>
    <p:sldId id="265" r:id="rId5"/>
    <p:sldId id="261" r:id="rId6"/>
    <p:sldId id="263" r:id="rId7"/>
    <p:sldId id="264" r:id="rId8"/>
    <p:sldId id="277" r:id="rId9"/>
    <p:sldId id="260" r:id="rId10"/>
    <p:sldId id="295" r:id="rId11"/>
    <p:sldId id="294" r:id="rId12"/>
    <p:sldId id="266" r:id="rId13"/>
    <p:sldId id="268" r:id="rId14"/>
    <p:sldId id="269" r:id="rId15"/>
    <p:sldId id="270" r:id="rId16"/>
    <p:sldId id="271" r:id="rId17"/>
    <p:sldId id="280" r:id="rId18"/>
    <p:sldId id="281" r:id="rId19"/>
    <p:sldId id="282" r:id="rId20"/>
    <p:sldId id="283" r:id="rId21"/>
    <p:sldId id="284" r:id="rId22"/>
    <p:sldId id="285" r:id="rId23"/>
    <p:sldId id="286" r:id="rId24"/>
    <p:sldId id="287" r:id="rId25"/>
    <p:sldId id="288" r:id="rId26"/>
    <p:sldId id="289" r:id="rId27"/>
    <p:sldId id="276" r:id="rId28"/>
    <p:sldId id="293" r:id="rId29"/>
    <p:sldId id="278" r:id="rId30"/>
    <p:sldId id="290" r:id="rId31"/>
    <p:sldId id="25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E668"/>
    <a:srgbClr val="FA8C48"/>
    <a:srgbClr val="CCCCFF"/>
    <a:srgbClr val="33FF33"/>
    <a:srgbClr val="FFFF00"/>
    <a:srgbClr val="00CC00"/>
    <a:srgbClr val="F62616"/>
    <a:srgbClr val="33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1879" autoAdjust="0"/>
  </p:normalViewPr>
  <p:slideViewPr>
    <p:cSldViewPr>
      <p:cViewPr>
        <p:scale>
          <a:sx n="83" d="100"/>
          <a:sy n="83" d="100"/>
        </p:scale>
        <p:origin x="-118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496253B-2A46-4CE8-A49C-C90FFE00C9A9}" type="datetimeFigureOut">
              <a:rPr lang="en-US" smtClean="0"/>
              <a:pPr/>
              <a:t>24-Mar-13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B175D5A-BF83-4186-8CCE-C018D259DEFD}"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96253B-2A46-4CE8-A49C-C90FFE00C9A9}" type="datetimeFigureOut">
              <a:rPr lang="en-US" smtClean="0"/>
              <a:pPr/>
              <a:t>24-Mar-13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B175D5A-BF83-4186-8CCE-C018D259DE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96253B-2A46-4CE8-A49C-C90FFE00C9A9}" type="datetimeFigureOut">
              <a:rPr lang="en-US" smtClean="0"/>
              <a:pPr/>
              <a:t>24-Mar-13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B175D5A-BF83-4186-8CCE-C018D259DEF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96253B-2A46-4CE8-A49C-C90FFE00C9A9}" type="datetimeFigureOut">
              <a:rPr lang="en-US" smtClean="0"/>
              <a:pPr/>
              <a:t>24-Mar-13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B175D5A-BF83-4186-8CCE-C018D259DEF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496253B-2A46-4CE8-A49C-C90FFE00C9A9}" type="datetimeFigureOut">
              <a:rPr lang="en-US" smtClean="0"/>
              <a:pPr/>
              <a:t>24-Mar-13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B175D5A-BF83-4186-8CCE-C018D259DEFD}"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496253B-2A46-4CE8-A49C-C90FFE00C9A9}" type="datetimeFigureOut">
              <a:rPr lang="en-US" smtClean="0"/>
              <a:pPr/>
              <a:t>24-Mar-13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B175D5A-BF83-4186-8CCE-C018D259DEF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496253B-2A46-4CE8-A49C-C90FFE00C9A9}" type="datetimeFigureOut">
              <a:rPr lang="en-US" smtClean="0"/>
              <a:pPr/>
              <a:t>24-Mar-13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B175D5A-BF83-4186-8CCE-C018D259DEF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496253B-2A46-4CE8-A49C-C90FFE00C9A9}" type="datetimeFigureOut">
              <a:rPr lang="en-US" smtClean="0"/>
              <a:pPr/>
              <a:t>24-Mar-13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B175D5A-BF83-4186-8CCE-C018D259DEF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496253B-2A46-4CE8-A49C-C90FFE00C9A9}" type="datetimeFigureOut">
              <a:rPr lang="en-US" smtClean="0"/>
              <a:pPr/>
              <a:t>24-Mar-13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B175D5A-BF83-4186-8CCE-C018D259DEFD}"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496253B-2A46-4CE8-A49C-C90FFE00C9A9}" type="datetimeFigureOut">
              <a:rPr lang="en-US" smtClean="0"/>
              <a:pPr/>
              <a:t>24-Mar-13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B175D5A-BF83-4186-8CCE-C018D259DEF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496253B-2A46-4CE8-A49C-C90FFE00C9A9}" type="datetimeFigureOut">
              <a:rPr lang="en-US" smtClean="0"/>
              <a:pPr/>
              <a:t>24-Mar-13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B175D5A-BF83-4186-8CCE-C018D259DEFD}"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496253B-2A46-4CE8-A49C-C90FFE00C9A9}" type="datetimeFigureOut">
              <a:rPr lang="en-US" smtClean="0"/>
              <a:pPr/>
              <a:t>24-Mar-13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B175D5A-BF83-4186-8CCE-C018D259DEFD}"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ogo.jpg"/>
          <p:cNvPicPr>
            <a:picLocks noChangeAspect="1"/>
          </p:cNvPicPr>
          <p:nvPr/>
        </p:nvPicPr>
        <p:blipFill>
          <a:blip r:embed="rId2" cstate="print">
            <a:lum bright="6000" contrast="20000"/>
          </a:blip>
          <a:srcRect/>
          <a:stretch>
            <a:fillRect/>
          </a:stretch>
        </p:blipFill>
        <p:spPr bwMode="auto">
          <a:xfrm>
            <a:off x="3827462" y="182880"/>
            <a:ext cx="1354138" cy="1371600"/>
          </a:xfrm>
          <a:prstGeom prst="rect">
            <a:avLst/>
          </a:prstGeom>
          <a:noFill/>
          <a:ln w="9525">
            <a:noFill/>
            <a:miter lim="800000"/>
            <a:headEnd/>
            <a:tailEnd/>
          </a:ln>
        </p:spPr>
      </p:pic>
      <p:sp>
        <p:nvSpPr>
          <p:cNvPr id="5" name="TextBox 4"/>
          <p:cNvSpPr txBox="1"/>
          <p:nvPr/>
        </p:nvSpPr>
        <p:spPr>
          <a:xfrm>
            <a:off x="685800" y="2145268"/>
            <a:ext cx="7772400" cy="400110"/>
          </a:xfrm>
          <a:prstGeom prst="rect">
            <a:avLst/>
          </a:prstGeom>
          <a:noFill/>
        </p:spPr>
        <p:txBody>
          <a:bodyPr wrap="square" rtlCol="0">
            <a:spAutoFit/>
          </a:bodyPr>
          <a:lstStyle/>
          <a:p>
            <a:pPr algn="ctr"/>
            <a:r>
              <a:rPr lang="en-US" sz="2000" dirty="0" smtClean="0">
                <a:solidFill>
                  <a:srgbClr val="FA8C48"/>
                </a:solidFill>
                <a:latin typeface="Times New Roman" pitchFamily="18" charset="0"/>
                <a:cs typeface="Times New Roman" pitchFamily="18" charset="0"/>
              </a:rPr>
              <a:t>ELECTRONICS AND TELECOMMUNICATION DEPARTMENT</a:t>
            </a:r>
            <a:endParaRPr lang="en-US" sz="2000" dirty="0">
              <a:solidFill>
                <a:srgbClr val="FA8C48"/>
              </a:solidFill>
              <a:latin typeface="Times New Roman" pitchFamily="18" charset="0"/>
              <a:cs typeface="Times New Roman" pitchFamily="18" charset="0"/>
            </a:endParaRPr>
          </a:p>
        </p:txBody>
      </p:sp>
      <p:sp>
        <p:nvSpPr>
          <p:cNvPr id="7" name="TextBox 6"/>
          <p:cNvSpPr txBox="1"/>
          <p:nvPr/>
        </p:nvSpPr>
        <p:spPr>
          <a:xfrm>
            <a:off x="1219200" y="2589074"/>
            <a:ext cx="6705600" cy="1754326"/>
          </a:xfrm>
          <a:prstGeom prst="rect">
            <a:avLst/>
          </a:prstGeom>
          <a:noFill/>
        </p:spPr>
        <p:txBody>
          <a:bodyPr wrap="square" rtlCol="0">
            <a:spAutoFit/>
          </a:bodyPr>
          <a:lstStyle/>
          <a:p>
            <a:pPr algn="ctr"/>
            <a:r>
              <a:rPr lang="en-US" dirty="0" smtClean="0"/>
              <a:t>Submitted by:-</a:t>
            </a:r>
          </a:p>
          <a:p>
            <a:pPr algn="ctr"/>
            <a:r>
              <a:rPr lang="en-US" dirty="0" smtClean="0">
                <a:solidFill>
                  <a:schemeClr val="tx2">
                    <a:lumMod val="60000"/>
                    <a:lumOff val="40000"/>
                  </a:schemeClr>
                </a:solidFill>
                <a:effectLst>
                  <a:outerShdw blurRad="38100" dist="38100" dir="2700000" algn="tl">
                    <a:srgbClr val="000000">
                      <a:alpha val="43137"/>
                    </a:srgbClr>
                  </a:outerShdw>
                </a:effectLst>
                <a:latin typeface="Lucida Handwriting" pitchFamily="66" charset="0"/>
              </a:rPr>
              <a:t>MOSAM  BHIWAPURKAR</a:t>
            </a:r>
          </a:p>
          <a:p>
            <a:pPr algn="ctr"/>
            <a:r>
              <a:rPr lang="en-US" dirty="0" smtClean="0">
                <a:solidFill>
                  <a:schemeClr val="tx2">
                    <a:lumMod val="60000"/>
                    <a:lumOff val="40000"/>
                  </a:schemeClr>
                </a:solidFill>
                <a:effectLst>
                  <a:outerShdw blurRad="38100" dist="38100" dir="2700000" algn="tl">
                    <a:srgbClr val="000000">
                      <a:alpha val="43137"/>
                    </a:srgbClr>
                  </a:outerShdw>
                </a:effectLst>
                <a:latin typeface="Lucida Handwriting" pitchFamily="66" charset="0"/>
              </a:rPr>
              <a:t>NIKHIL  KOREKAR</a:t>
            </a:r>
          </a:p>
          <a:p>
            <a:pPr algn="ctr"/>
            <a:r>
              <a:rPr lang="en-US" dirty="0" smtClean="0">
                <a:solidFill>
                  <a:schemeClr val="tx2">
                    <a:lumMod val="60000"/>
                    <a:lumOff val="40000"/>
                  </a:schemeClr>
                </a:solidFill>
                <a:effectLst>
                  <a:outerShdw blurRad="38100" dist="38100" dir="2700000" algn="tl">
                    <a:srgbClr val="000000">
                      <a:alpha val="43137"/>
                    </a:srgbClr>
                  </a:outerShdw>
                </a:effectLst>
                <a:latin typeface="Lucida Handwriting" pitchFamily="66" charset="0"/>
              </a:rPr>
              <a:t>RAHUL  UBALE</a:t>
            </a:r>
          </a:p>
          <a:p>
            <a:pPr algn="ctr"/>
            <a:r>
              <a:rPr lang="en-US" dirty="0" smtClean="0">
                <a:solidFill>
                  <a:schemeClr val="tx2">
                    <a:lumMod val="60000"/>
                    <a:lumOff val="40000"/>
                  </a:schemeClr>
                </a:solidFill>
                <a:effectLst>
                  <a:outerShdw blurRad="38100" dist="38100" dir="2700000" algn="tl">
                    <a:srgbClr val="000000">
                      <a:alpha val="43137"/>
                    </a:srgbClr>
                  </a:outerShdw>
                </a:effectLst>
                <a:latin typeface="Lucida Handwriting" pitchFamily="66" charset="0"/>
              </a:rPr>
              <a:t>HITESH  UPARE</a:t>
            </a:r>
          </a:p>
          <a:p>
            <a:pPr algn="ctr"/>
            <a:r>
              <a:rPr lang="en-US" dirty="0" smtClean="0">
                <a:solidFill>
                  <a:schemeClr val="tx2">
                    <a:lumMod val="60000"/>
                    <a:lumOff val="40000"/>
                  </a:schemeClr>
                </a:solidFill>
                <a:effectLst>
                  <a:outerShdw blurRad="38100" dist="38100" dir="2700000" algn="tl">
                    <a:srgbClr val="000000">
                      <a:alpha val="43137"/>
                    </a:srgbClr>
                  </a:outerShdw>
                </a:effectLst>
                <a:latin typeface="Lucida Handwriting" pitchFamily="66" charset="0"/>
              </a:rPr>
              <a:t>ANKITA  WANJARI</a:t>
            </a:r>
            <a:endParaRPr lang="en-US" dirty="0">
              <a:solidFill>
                <a:schemeClr val="tx2">
                  <a:lumMod val="60000"/>
                  <a:lumOff val="40000"/>
                </a:schemeClr>
              </a:solidFill>
              <a:effectLst>
                <a:outerShdw blurRad="38100" dist="38100" dir="2700000" algn="tl">
                  <a:srgbClr val="000000">
                    <a:alpha val="43137"/>
                  </a:srgbClr>
                </a:outerShdw>
              </a:effectLst>
              <a:latin typeface="Lucida Handwriting" pitchFamily="66" charset="0"/>
            </a:endParaRPr>
          </a:p>
        </p:txBody>
      </p:sp>
      <p:sp>
        <p:nvSpPr>
          <p:cNvPr id="8" name="TextBox 7"/>
          <p:cNvSpPr txBox="1"/>
          <p:nvPr/>
        </p:nvSpPr>
        <p:spPr>
          <a:xfrm>
            <a:off x="381000" y="4572000"/>
            <a:ext cx="3962400" cy="1200329"/>
          </a:xfrm>
          <a:prstGeom prst="rect">
            <a:avLst/>
          </a:prstGeom>
          <a:noFill/>
        </p:spPr>
        <p:txBody>
          <a:bodyPr wrap="square" rtlCol="0">
            <a:spAutoFit/>
          </a:bodyPr>
          <a:lstStyle/>
          <a:p>
            <a:pPr algn="ctr"/>
            <a:r>
              <a:rPr lang="en-US" b="1" dirty="0" smtClean="0">
                <a:latin typeface="Courier New" pitchFamily="49" charset="0"/>
                <a:ea typeface="Kozuka Mincho Pro R" pitchFamily="18" charset="-128"/>
                <a:cs typeface="Courier New" pitchFamily="49" charset="0"/>
              </a:rPr>
              <a:t>Prof. Mrs. L. H. </a:t>
            </a:r>
            <a:r>
              <a:rPr lang="en-US" b="1" dirty="0" err="1" smtClean="0">
                <a:latin typeface="Courier New" pitchFamily="49" charset="0"/>
                <a:ea typeface="Kozuka Mincho Pro R" pitchFamily="18" charset="-128"/>
                <a:cs typeface="Courier New" pitchFamily="49" charset="0"/>
              </a:rPr>
              <a:t>Gawali</a:t>
            </a:r>
            <a:endParaRPr lang="en-US" b="1" dirty="0" smtClean="0">
              <a:latin typeface="Courier New" pitchFamily="49" charset="0"/>
              <a:ea typeface="Kozuka Mincho Pro R" pitchFamily="18" charset="-128"/>
              <a:cs typeface="Courier New" pitchFamily="49" charset="0"/>
            </a:endParaRPr>
          </a:p>
          <a:p>
            <a:pPr algn="ctr"/>
            <a:r>
              <a:rPr lang="en-US" b="1" dirty="0" smtClean="0">
                <a:latin typeface="Courier New" pitchFamily="49" charset="0"/>
                <a:ea typeface="Kozuka Mincho Pro R" pitchFamily="18" charset="-128"/>
                <a:cs typeface="Courier New" pitchFamily="49" charset="0"/>
              </a:rPr>
              <a:t>(Head Of Department)</a:t>
            </a:r>
          </a:p>
          <a:p>
            <a:pPr algn="ctr"/>
            <a:r>
              <a:rPr lang="en-US" b="1" dirty="0" smtClean="0">
                <a:latin typeface="Courier New" pitchFamily="49" charset="0"/>
                <a:ea typeface="Kozuka Mincho Pro R" pitchFamily="18" charset="-128"/>
                <a:cs typeface="Courier New" pitchFamily="49" charset="0"/>
              </a:rPr>
              <a:t>Electronics &amp; Telecommunication</a:t>
            </a:r>
            <a:endParaRPr lang="en-US" b="1" dirty="0">
              <a:latin typeface="Courier New" pitchFamily="49" charset="0"/>
              <a:ea typeface="Kozuka Mincho Pro R" pitchFamily="18" charset="-128"/>
              <a:cs typeface="Courier New" pitchFamily="49" charset="0"/>
            </a:endParaRPr>
          </a:p>
        </p:txBody>
      </p:sp>
      <p:sp>
        <p:nvSpPr>
          <p:cNvPr id="10" name="TextBox 9"/>
          <p:cNvSpPr txBox="1"/>
          <p:nvPr/>
        </p:nvSpPr>
        <p:spPr>
          <a:xfrm>
            <a:off x="4800600" y="4572000"/>
            <a:ext cx="3810000" cy="1200329"/>
          </a:xfrm>
          <a:prstGeom prst="rect">
            <a:avLst/>
          </a:prstGeom>
          <a:noFill/>
        </p:spPr>
        <p:txBody>
          <a:bodyPr wrap="square" rtlCol="0">
            <a:spAutoFit/>
          </a:bodyPr>
          <a:lstStyle/>
          <a:p>
            <a:pPr algn="ctr"/>
            <a:r>
              <a:rPr lang="en-US" b="1" dirty="0" smtClean="0">
                <a:latin typeface="Courier New" pitchFamily="49" charset="0"/>
                <a:ea typeface="Kozuka Mincho Pro R" pitchFamily="18" charset="-128"/>
                <a:cs typeface="Courier New" pitchFamily="49" charset="0"/>
              </a:rPr>
              <a:t>Prof. Mr. T. </a:t>
            </a:r>
            <a:r>
              <a:rPr lang="en-US" b="1" dirty="0" err="1" smtClean="0">
                <a:latin typeface="Courier New" pitchFamily="49" charset="0"/>
                <a:ea typeface="Kozuka Mincho Pro R" pitchFamily="18" charset="-128"/>
                <a:cs typeface="Courier New" pitchFamily="49" charset="0"/>
              </a:rPr>
              <a:t>Pardhi</a:t>
            </a:r>
            <a:endParaRPr lang="en-US" b="1" dirty="0" smtClean="0">
              <a:latin typeface="Courier New" pitchFamily="49" charset="0"/>
              <a:ea typeface="Kozuka Mincho Pro R" pitchFamily="18" charset="-128"/>
              <a:cs typeface="Courier New" pitchFamily="49" charset="0"/>
            </a:endParaRPr>
          </a:p>
          <a:p>
            <a:pPr algn="ctr"/>
            <a:r>
              <a:rPr lang="en-US" b="1" dirty="0" smtClean="0">
                <a:latin typeface="Courier New" pitchFamily="49" charset="0"/>
                <a:ea typeface="Kozuka Mincho Pro R" pitchFamily="18" charset="-128"/>
                <a:cs typeface="Courier New" pitchFamily="49" charset="0"/>
              </a:rPr>
              <a:t>(Guide)</a:t>
            </a:r>
          </a:p>
          <a:p>
            <a:pPr algn="ctr"/>
            <a:r>
              <a:rPr lang="en-US" b="1" dirty="0" smtClean="0">
                <a:latin typeface="Courier New" pitchFamily="49" charset="0"/>
                <a:ea typeface="Kozuka Mincho Pro R" pitchFamily="18" charset="-128"/>
                <a:cs typeface="Courier New" pitchFamily="49" charset="0"/>
              </a:rPr>
              <a:t>Electronics &amp; Telecommunication</a:t>
            </a:r>
            <a:endParaRPr lang="en-US" b="1" dirty="0">
              <a:latin typeface="Courier New" pitchFamily="49" charset="0"/>
              <a:ea typeface="Kozuka Mincho Pro R" pitchFamily="18" charset="-128"/>
              <a:cs typeface="Courier New" pitchFamily="49" charset="0"/>
            </a:endParaRPr>
          </a:p>
        </p:txBody>
      </p:sp>
      <p:sp>
        <p:nvSpPr>
          <p:cNvPr id="11" name="TextBox 10"/>
          <p:cNvSpPr txBox="1"/>
          <p:nvPr/>
        </p:nvSpPr>
        <p:spPr>
          <a:xfrm>
            <a:off x="533400" y="5867400"/>
            <a:ext cx="8001000" cy="461665"/>
          </a:xfrm>
          <a:prstGeom prst="rect">
            <a:avLst/>
          </a:prstGeom>
          <a:noFill/>
        </p:spPr>
        <p:txBody>
          <a:bodyPr wrap="square" rtlCol="0">
            <a:spAutoFit/>
          </a:bodyPr>
          <a:lstStyle/>
          <a:p>
            <a:pPr algn="ctr"/>
            <a:r>
              <a:rPr lang="en-US" sz="2400" dirty="0" smtClean="0">
                <a:solidFill>
                  <a:srgbClr val="3399FF"/>
                </a:solidFill>
                <a:latin typeface="Algerian" pitchFamily="82" charset="0"/>
              </a:rPr>
              <a:t>B.C.Y.R.C’S UMRER  COLLEGE  OF  ENGINEERING, UMRER</a:t>
            </a:r>
            <a:endParaRPr lang="en-US" sz="2400" dirty="0">
              <a:solidFill>
                <a:srgbClr val="3399FF"/>
              </a:solidFill>
              <a:latin typeface="Algerian" pitchFamily="82" charset="0"/>
            </a:endParaRPr>
          </a:p>
        </p:txBody>
      </p:sp>
      <p:sp>
        <p:nvSpPr>
          <p:cNvPr id="13" name="TextBox 12"/>
          <p:cNvSpPr txBox="1"/>
          <p:nvPr/>
        </p:nvSpPr>
        <p:spPr>
          <a:xfrm>
            <a:off x="152400" y="1676400"/>
            <a:ext cx="8839200" cy="523220"/>
          </a:xfrm>
          <a:prstGeom prst="rect">
            <a:avLst/>
          </a:prstGeom>
          <a:noFill/>
        </p:spPr>
        <p:txBody>
          <a:bodyPr wrap="square" rtlCol="0">
            <a:spAutoFit/>
          </a:bodyPr>
          <a:lstStyle/>
          <a:p>
            <a:pPr algn="ctr"/>
            <a:r>
              <a:rPr lang="en-US" sz="2800" b="1" dirty="0" smtClean="0">
                <a:ln w="10160">
                  <a:solidFill>
                    <a:schemeClr val="accent1"/>
                  </a:solidFill>
                  <a:prstDash val="solid"/>
                </a:ln>
                <a:solidFill>
                  <a:srgbClr val="68E668"/>
                </a:solidFill>
                <a:effectLst>
                  <a:outerShdw blurRad="38100" dist="32000" dir="5400000" algn="tl">
                    <a:srgbClr val="000000">
                      <a:alpha val="30000"/>
                    </a:srgbClr>
                  </a:outerShdw>
                </a:effectLst>
                <a:latin typeface="Monotype Corsiva" pitchFamily="66" charset="0"/>
              </a:rPr>
              <a:t>Automation in farming using Zig-bee Technology</a:t>
            </a:r>
            <a:endParaRPr lang="en-US" sz="2800" b="1" dirty="0">
              <a:ln w="10160">
                <a:solidFill>
                  <a:schemeClr val="accent1"/>
                </a:solidFill>
                <a:prstDash val="solid"/>
              </a:ln>
              <a:solidFill>
                <a:srgbClr val="68E668"/>
              </a:solidFill>
              <a:effectLst>
                <a:outerShdw blurRad="38100" dist="32000" dir="5400000" algn="tl">
                  <a:srgbClr val="000000">
                    <a:alpha val="30000"/>
                  </a:srgbClr>
                </a:outerShdw>
              </a:effectLst>
              <a:latin typeface="Monotype Corsiva"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088" cy="1143000"/>
          </a:xfrm>
        </p:spPr>
        <p:txBody>
          <a:bodyPr>
            <a:normAutofit/>
          </a:bodyPr>
          <a:lstStyle/>
          <a:p>
            <a:pPr algn="ctr"/>
            <a:r>
              <a:rPr lang="en-US" sz="3600" b="1" u="sng" dirty="0" smtClean="0"/>
              <a:t>ATMega 32</a:t>
            </a:r>
            <a:endParaRPr lang="en-US" sz="3600" b="1" u="sng" dirty="0"/>
          </a:p>
        </p:txBody>
      </p:sp>
      <p:sp>
        <p:nvSpPr>
          <p:cNvPr id="3" name="Content Placeholder 2"/>
          <p:cNvSpPr>
            <a:spLocks noGrp="1"/>
          </p:cNvSpPr>
          <p:nvPr>
            <p:ph idx="1"/>
          </p:nvPr>
        </p:nvSpPr>
        <p:spPr>
          <a:xfrm>
            <a:off x="1143000" y="1828800"/>
            <a:ext cx="7790688" cy="4419600"/>
          </a:xfrm>
        </p:spPr>
        <p:txBody>
          <a:bodyPr>
            <a:normAutofit fontScale="92500"/>
          </a:bodyPr>
          <a:lstStyle/>
          <a:p>
            <a:pPr algn="just">
              <a:lnSpc>
                <a:spcPct val="150000"/>
              </a:lnSpc>
              <a:buNone/>
            </a:pPr>
            <a:r>
              <a:rPr lang="en-US" sz="2400" dirty="0" smtClean="0"/>
              <a:t>The ATmega32 is a low-power CMOS 8-bit microcontroller based </a:t>
            </a:r>
          </a:p>
          <a:p>
            <a:pPr algn="just">
              <a:lnSpc>
                <a:spcPct val="150000"/>
              </a:lnSpc>
              <a:buNone/>
            </a:pPr>
            <a:r>
              <a:rPr lang="en-US" sz="2400" dirty="0" smtClean="0"/>
              <a:t>on the AVR enhanced RISC Architecture . The AVR core combines </a:t>
            </a:r>
          </a:p>
          <a:p>
            <a:pPr algn="just">
              <a:lnSpc>
                <a:spcPct val="150000"/>
              </a:lnSpc>
              <a:buNone/>
            </a:pPr>
            <a:r>
              <a:rPr lang="en-US" sz="2400" dirty="0" smtClean="0"/>
              <a:t>a rich instruction set with 32 general purpose working registers. </a:t>
            </a:r>
          </a:p>
          <a:p>
            <a:pPr algn="just">
              <a:lnSpc>
                <a:spcPct val="150000"/>
              </a:lnSpc>
              <a:buNone/>
            </a:pPr>
            <a:r>
              <a:rPr lang="en-US" sz="2400" dirty="0" smtClean="0"/>
              <a:t>All the 32 registers are directly connected to the Arithmetic Logic </a:t>
            </a:r>
          </a:p>
          <a:p>
            <a:pPr algn="just">
              <a:lnSpc>
                <a:spcPct val="150000"/>
              </a:lnSpc>
              <a:buNone/>
            </a:pPr>
            <a:r>
              <a:rPr lang="en-US" sz="2400" dirty="0" smtClean="0"/>
              <a:t>Unit (ALU) for fast processing of data, allowing two independent </a:t>
            </a:r>
          </a:p>
          <a:p>
            <a:pPr algn="just">
              <a:lnSpc>
                <a:spcPct val="150000"/>
              </a:lnSpc>
              <a:buNone/>
            </a:pPr>
            <a:r>
              <a:rPr lang="en-US" sz="2400" dirty="0" smtClean="0"/>
              <a:t>registers to be accessed in one single instruction executed in one </a:t>
            </a:r>
          </a:p>
          <a:p>
            <a:pPr algn="just">
              <a:lnSpc>
                <a:spcPct val="150000"/>
              </a:lnSpc>
              <a:buNone/>
            </a:pPr>
            <a:r>
              <a:rPr lang="en-US" sz="2400" dirty="0" smtClean="0"/>
              <a:t>clock cycle.</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52688" cy="1143000"/>
          </a:xfrm>
        </p:spPr>
        <p:txBody>
          <a:bodyPr>
            <a:normAutofit/>
          </a:bodyPr>
          <a:lstStyle/>
          <a:p>
            <a:pPr algn="ctr"/>
            <a:r>
              <a:rPr lang="en-US" sz="3600" b="1" dirty="0" smtClean="0">
                <a:latin typeface="Arial" pitchFamily="34" charset="0"/>
                <a:cs typeface="Arial" pitchFamily="34" charset="0"/>
              </a:rPr>
              <a:t>PIN DIAGRAM OF ATMega 32</a:t>
            </a:r>
            <a:endParaRPr lang="en-US" sz="3600" b="1" dirty="0">
              <a:latin typeface="Arial" pitchFamily="34" charset="0"/>
              <a:cs typeface="Arial" pitchFamily="34" charset="0"/>
            </a:endParaRPr>
          </a:p>
        </p:txBody>
      </p:sp>
      <p:pic>
        <p:nvPicPr>
          <p:cNvPr id="4" name="Picture 2"/>
          <p:cNvPicPr>
            <a:picLocks noGrp="1" noChangeAspect="1" noChangeArrowheads="1"/>
          </p:cNvPicPr>
          <p:nvPr>
            <p:ph idx="1"/>
          </p:nvPr>
        </p:nvPicPr>
        <p:blipFill>
          <a:blip r:embed="rId2" cstate="print"/>
          <a:srcRect/>
          <a:stretch>
            <a:fillRect/>
          </a:stretch>
        </p:blipFill>
        <p:spPr bwMode="auto">
          <a:xfrm>
            <a:off x="1600200" y="1676400"/>
            <a:ext cx="6096000" cy="48768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300" b="1" u="sng" dirty="0" smtClean="0">
                <a:ln w="11430"/>
                <a:solidFill>
                  <a:schemeClr val="tx1"/>
                </a:solidFill>
                <a:effectLst>
                  <a:outerShdw blurRad="50800" dist="39000" dir="5460000" algn="tl">
                    <a:srgbClr val="000000">
                      <a:alpha val="38000"/>
                    </a:srgbClr>
                  </a:outerShdw>
                </a:effectLst>
                <a:latin typeface="Arial" pitchFamily="34" charset="0"/>
                <a:cs typeface="Arial" pitchFamily="34" charset="0"/>
              </a:rPr>
              <a:t>Features of  AVR ATmega32 Micro-controller</a:t>
            </a:r>
            <a:endParaRPr lang="en-US" sz="3300" b="1" u="sng" dirty="0">
              <a:ln w="11430"/>
              <a:solidFill>
                <a:schemeClr val="tx1"/>
              </a:solidFill>
              <a:effectLst>
                <a:outerShdw blurRad="50800" dist="39000" dir="5460000" algn="tl">
                  <a:srgbClr val="000000">
                    <a:alpha val="38000"/>
                  </a:srgbClr>
                </a:outerShdw>
              </a:effectLst>
              <a:latin typeface="Arial" pitchFamily="34" charset="0"/>
              <a:cs typeface="Arial" pitchFamily="34" charset="0"/>
            </a:endParaRPr>
          </a:p>
        </p:txBody>
      </p:sp>
      <p:sp>
        <p:nvSpPr>
          <p:cNvPr id="3" name="Content Placeholder 2"/>
          <p:cNvSpPr>
            <a:spLocks noGrp="1"/>
          </p:cNvSpPr>
          <p:nvPr>
            <p:ph idx="1"/>
          </p:nvPr>
        </p:nvSpPr>
        <p:spPr>
          <a:xfrm>
            <a:off x="990600" y="1676400"/>
            <a:ext cx="7315200" cy="4525963"/>
          </a:xfrm>
        </p:spPr>
        <p:txBody>
          <a:bodyPr>
            <a:noAutofit/>
          </a:bodyPr>
          <a:lstStyle/>
          <a:p>
            <a:pPr algn="just">
              <a:lnSpc>
                <a:spcPct val="150000"/>
              </a:lnSpc>
            </a:pPr>
            <a:r>
              <a:rPr lang="en-US" sz="2400" dirty="0" smtClean="0">
                <a:latin typeface="Arial" pitchFamily="34" charset="0"/>
                <a:cs typeface="Arial" pitchFamily="34" charset="0"/>
              </a:rPr>
              <a:t>High-performance, low power AVR</a:t>
            </a:r>
            <a:r>
              <a:rPr lang="en-US" sz="2400" baseline="30000" dirty="0" smtClean="0">
                <a:latin typeface="Arial" pitchFamily="34" charset="0"/>
                <a:cs typeface="Arial" pitchFamily="34" charset="0"/>
              </a:rPr>
              <a:t> </a:t>
            </a:r>
            <a:r>
              <a:rPr lang="en-US" sz="2400" dirty="0" smtClean="0">
                <a:latin typeface="Arial" pitchFamily="34" charset="0"/>
                <a:cs typeface="Arial" pitchFamily="34" charset="0"/>
              </a:rPr>
              <a:t>8-bit microcontroller.</a:t>
            </a:r>
          </a:p>
          <a:p>
            <a:pPr algn="just">
              <a:lnSpc>
                <a:spcPct val="150000"/>
              </a:lnSpc>
            </a:pPr>
            <a:r>
              <a:rPr lang="en-US" sz="2400" dirty="0" smtClean="0">
                <a:latin typeface="Arial" pitchFamily="34" charset="0"/>
                <a:cs typeface="Arial" pitchFamily="34" charset="0"/>
              </a:rPr>
              <a:t>Advanced RISC Architecture.</a:t>
            </a:r>
          </a:p>
          <a:p>
            <a:pPr algn="just">
              <a:lnSpc>
                <a:spcPct val="150000"/>
              </a:lnSpc>
            </a:pPr>
            <a:r>
              <a:rPr lang="en-US" sz="2400" dirty="0" smtClean="0">
                <a:latin typeface="Arial" pitchFamily="34" charset="0"/>
                <a:cs typeface="Arial" pitchFamily="34" charset="0"/>
              </a:rPr>
              <a:t>Non-volatile Program and Data Memories.</a:t>
            </a:r>
          </a:p>
          <a:p>
            <a:pPr algn="just">
              <a:lnSpc>
                <a:spcPct val="150000"/>
              </a:lnSpc>
            </a:pPr>
            <a:r>
              <a:rPr lang="en-US" sz="2400" dirty="0" smtClean="0">
                <a:latin typeface="Arial" pitchFamily="34" charset="0"/>
                <a:cs typeface="Arial" pitchFamily="34" charset="0"/>
              </a:rPr>
              <a:t>32 Programmable I/O Lines i.e. four 8-bit Ports.</a:t>
            </a:r>
          </a:p>
          <a:p>
            <a:pPr algn="just">
              <a:lnSpc>
                <a:spcPct val="150000"/>
              </a:lnSpc>
            </a:pPr>
            <a:r>
              <a:rPr lang="en-US" sz="2400" dirty="0" smtClean="0">
                <a:latin typeface="Arial" pitchFamily="34" charset="0"/>
                <a:cs typeface="Arial" pitchFamily="34" charset="0"/>
              </a:rPr>
              <a:t>Speed </a:t>
            </a:r>
            <a:r>
              <a:rPr lang="en-US" sz="2400" dirty="0" err="1" smtClean="0">
                <a:latin typeface="Arial" pitchFamily="34" charset="0"/>
                <a:cs typeface="Arial" pitchFamily="34" charset="0"/>
              </a:rPr>
              <a:t>upto</a:t>
            </a:r>
            <a:r>
              <a:rPr lang="en-US" sz="2400" dirty="0" smtClean="0">
                <a:latin typeface="Arial" pitchFamily="34" charset="0"/>
                <a:cs typeface="Arial" pitchFamily="34" charset="0"/>
              </a:rPr>
              <a:t> 16 MHz.</a:t>
            </a:r>
          </a:p>
          <a:p>
            <a:pPr algn="just">
              <a:lnSpc>
                <a:spcPct val="150000"/>
              </a:lnSpc>
            </a:pPr>
            <a:r>
              <a:rPr lang="en-US" sz="2400" dirty="0" smtClean="0">
                <a:latin typeface="Arial" pitchFamily="34" charset="0"/>
                <a:cs typeface="Arial" pitchFamily="34" charset="0"/>
              </a:rPr>
              <a:t>In-built analog to digital converter.</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pPr lvl="0" algn="ctr"/>
            <a:r>
              <a:rPr lang="en-US" sz="4400" u="sng" dirty="0" smtClean="0">
                <a:solidFill>
                  <a:schemeClr val="tx1"/>
                </a:solidFill>
                <a:latin typeface="Bodoni MT" pitchFamily="18" charset="0"/>
              </a:rPr>
              <a:t>LCD DISPLAY</a:t>
            </a:r>
            <a:r>
              <a:rPr lang="en-US" sz="4400" b="1" u="sng" dirty="0" smtClean="0">
                <a:solidFill>
                  <a:schemeClr val="tx1"/>
                </a:solidFill>
                <a:latin typeface="Bodoni MT" pitchFamily="18" charset="0"/>
              </a:rPr>
              <a:t> </a:t>
            </a:r>
            <a:r>
              <a:rPr lang="en-US" sz="4400" u="sng" dirty="0" smtClean="0">
                <a:solidFill>
                  <a:schemeClr val="tx1"/>
                </a:solidFill>
                <a:latin typeface="Bodoni MT" pitchFamily="18" charset="0"/>
              </a:rPr>
              <a:t>HD44780U</a:t>
            </a:r>
            <a:endParaRPr lang="en-US" sz="4400" u="sng" dirty="0">
              <a:solidFill>
                <a:schemeClr val="tx1"/>
              </a:solidFill>
              <a:latin typeface="Bodoni MT"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773091" y="1524000"/>
            <a:ext cx="5313509" cy="4205288"/>
          </a:xfrm>
          <a:prstGeom prst="foldedCorner">
            <a:avLst/>
          </a:prstGeom>
          <a:ln w="28575">
            <a:solidFill>
              <a:srgbClr val="FF0000"/>
            </a:solidFill>
          </a:ln>
          <a:effectLst>
            <a:outerShdw blurRad="76200" dist="12700" dir="2700000" sy="-23000" kx="-800400" algn="bl" rotWithShape="0">
              <a:prstClr val="black">
                <a:alpha val="20000"/>
              </a:prst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style>
          <a:lnRef idx="1">
            <a:schemeClr val="accent6"/>
          </a:lnRef>
          <a:fillRef idx="2">
            <a:schemeClr val="accent6"/>
          </a:fillRef>
          <a:effectRef idx="1">
            <a:schemeClr val="accent6"/>
          </a:effectRef>
          <a:fontRef idx="minor">
            <a:schemeClr val="dk1"/>
          </a:fontRef>
        </p:style>
        <p:txBody>
          <a:bodyPr/>
          <a:lstStyle/>
          <a:p>
            <a:pPr algn="ctr"/>
            <a:r>
              <a:rPr lang="en-US" dirty="0" smtClean="0">
                <a:effectLst>
                  <a:outerShdw blurRad="38100" dist="38100" dir="2700000" algn="tl">
                    <a:srgbClr val="000000">
                      <a:alpha val="43137"/>
                    </a:srgbClr>
                  </a:outerShdw>
                </a:effectLst>
              </a:rPr>
              <a:t>Features of LCD HD44780U </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90600" y="1600200"/>
            <a:ext cx="7696200" cy="4876800"/>
          </a:xfrm>
        </p:spPr>
        <p:txBody>
          <a:bodyPr>
            <a:noAutofit/>
          </a:bodyPr>
          <a:lstStyle/>
          <a:p>
            <a:pPr algn="just">
              <a:lnSpc>
                <a:spcPct val="150000"/>
              </a:lnSpc>
            </a:pPr>
            <a:r>
              <a:rPr lang="en-US" sz="2800" dirty="0" smtClean="0">
                <a:latin typeface="Arial" pitchFamily="34" charset="0"/>
                <a:cs typeface="Arial" pitchFamily="34" charset="0"/>
              </a:rPr>
              <a:t>16 x 2 dot matrix possible.</a:t>
            </a:r>
          </a:p>
          <a:p>
            <a:pPr algn="just">
              <a:lnSpc>
                <a:spcPct val="150000"/>
              </a:lnSpc>
            </a:pPr>
            <a:r>
              <a:rPr lang="en-US" sz="2800" dirty="0" smtClean="0">
                <a:latin typeface="Arial" pitchFamily="34" charset="0"/>
                <a:cs typeface="Arial" pitchFamily="34" charset="0"/>
              </a:rPr>
              <a:t>Low power operation support 2.7 to 5.5V.</a:t>
            </a:r>
          </a:p>
          <a:p>
            <a:pPr algn="just">
              <a:lnSpc>
                <a:spcPct val="150000"/>
              </a:lnSpc>
            </a:pPr>
            <a:r>
              <a:rPr lang="en-US" sz="2800" dirty="0" smtClean="0">
                <a:latin typeface="Arial" pitchFamily="34" charset="0"/>
                <a:cs typeface="Arial" pitchFamily="34" charset="0"/>
              </a:rPr>
              <a:t>4-bit or 8-bit MPU interface enabled.</a:t>
            </a:r>
          </a:p>
          <a:p>
            <a:pPr algn="just">
              <a:lnSpc>
                <a:spcPct val="150000"/>
              </a:lnSpc>
            </a:pPr>
            <a:r>
              <a:rPr lang="en-US" sz="2800" dirty="0" smtClean="0">
                <a:latin typeface="Arial" pitchFamily="34" charset="0"/>
                <a:cs typeface="Arial" pitchFamily="34" charset="0"/>
              </a:rPr>
              <a:t>Automatic reset circuit that initializes the controller / driver after power on.</a:t>
            </a:r>
          </a:p>
          <a:p>
            <a:pPr algn="just">
              <a:lnSpc>
                <a:spcPct val="150000"/>
              </a:lnSpc>
            </a:pPr>
            <a:r>
              <a:rPr lang="en-US" sz="2800" dirty="0" smtClean="0">
                <a:latin typeface="Arial" pitchFamily="34" charset="0"/>
                <a:cs typeface="Arial" pitchFamily="34" charset="0"/>
              </a:rPr>
              <a:t>Internal oscillator with external resistors.</a:t>
            </a:r>
          </a:p>
          <a:p>
            <a:pPr algn="just">
              <a:lnSpc>
                <a:spcPct val="150000"/>
              </a:lnSpc>
            </a:pPr>
            <a:r>
              <a:rPr lang="en-US" sz="2800" dirty="0" smtClean="0">
                <a:latin typeface="Arial" pitchFamily="34" charset="0"/>
                <a:cs typeface="Arial" pitchFamily="34" charset="0"/>
              </a:rPr>
              <a:t>Wide range of instruction functions</a:t>
            </a:r>
            <a:endParaRPr lang="en-U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pPr algn="ctr"/>
            <a:r>
              <a:rPr lang="en-US" sz="3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LM35 Precision Centigrade Temperature Sensors</a:t>
            </a:r>
            <a:endParaRPr lang="en-US" sz="3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074" name="Picture 1"/>
          <p:cNvPicPr>
            <a:picLocks noChangeAspect="1" noChangeArrowheads="1"/>
          </p:cNvPicPr>
          <p:nvPr/>
        </p:nvPicPr>
        <p:blipFill>
          <a:blip r:embed="rId2" cstate="print"/>
          <a:srcRect/>
          <a:stretch>
            <a:fillRect/>
          </a:stretch>
        </p:blipFill>
        <p:spPr bwMode="auto">
          <a:xfrm>
            <a:off x="1143000" y="2209800"/>
            <a:ext cx="3628923" cy="36044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152400" h="203200" prst="relaxedInset"/>
            <a:bevelB w="152400" h="63500" prst="softRound"/>
            <a:contourClr>
              <a:srgbClr val="FFFFFF"/>
            </a:contourClr>
          </a:sp3d>
        </p:spPr>
      </p:pic>
      <p:pic>
        <p:nvPicPr>
          <p:cNvPr id="3075" name="Picture 2"/>
          <p:cNvPicPr>
            <a:picLocks noChangeAspect="1" noChangeArrowheads="1"/>
          </p:cNvPicPr>
          <p:nvPr/>
        </p:nvPicPr>
        <p:blipFill>
          <a:blip r:embed="rId3" cstate="print"/>
          <a:srcRect/>
          <a:stretch>
            <a:fillRect/>
          </a:stretch>
        </p:blipFill>
        <p:spPr bwMode="auto">
          <a:xfrm>
            <a:off x="5181600" y="2209800"/>
            <a:ext cx="3585362" cy="3586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152400" h="203200" prst="relaxedInset"/>
            <a:contourClr>
              <a:srgbClr val="FFFFFF"/>
            </a:contourClr>
          </a:sp3d>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Autofit/>
          </a:bodyPr>
          <a:lstStyle/>
          <a:p>
            <a:pPr algn="ctr"/>
            <a:r>
              <a:rPr lang="en-US" sz="4000" dirty="0" smtClean="0">
                <a:solidFill>
                  <a:schemeClr val="tx1"/>
                </a:solidFill>
                <a:latin typeface="Plantagenet Cherokee" pitchFamily="18" charset="0"/>
              </a:rPr>
              <a:t>Features of LM35 temperature sensor</a:t>
            </a:r>
            <a:endParaRPr lang="en-US" sz="4000" dirty="0">
              <a:solidFill>
                <a:schemeClr val="tx1"/>
              </a:solidFill>
              <a:latin typeface="Plantagenet Cherokee" pitchFamily="18" charset="0"/>
            </a:endParaRPr>
          </a:p>
        </p:txBody>
      </p:sp>
      <p:sp>
        <p:nvSpPr>
          <p:cNvPr id="3" name="Content Placeholder 2"/>
          <p:cNvSpPr>
            <a:spLocks noGrp="1"/>
          </p:cNvSpPr>
          <p:nvPr>
            <p:ph idx="1"/>
          </p:nvPr>
        </p:nvSpPr>
        <p:spPr>
          <a:xfrm>
            <a:off x="1066800" y="1752600"/>
            <a:ext cx="7620000" cy="4648200"/>
          </a:xfrm>
        </p:spPr>
        <p:txBody>
          <a:bodyPr>
            <a:normAutofit fontScale="92500"/>
          </a:bodyPr>
          <a:lstStyle/>
          <a:p>
            <a:pPr algn="just">
              <a:buClr>
                <a:schemeClr val="accent6"/>
              </a:buClr>
            </a:pPr>
            <a:r>
              <a:rPr lang="en-US" sz="3000" dirty="0" smtClean="0">
                <a:latin typeface="Arial" pitchFamily="34" charset="0"/>
                <a:cs typeface="Arial" pitchFamily="34" charset="0"/>
              </a:rPr>
              <a:t>Calibrated directly in °Celsius (Centigrade)</a:t>
            </a:r>
          </a:p>
          <a:p>
            <a:pPr algn="just">
              <a:buClr>
                <a:schemeClr val="accent6"/>
              </a:buClr>
            </a:pPr>
            <a:r>
              <a:rPr lang="en-US" sz="3000" dirty="0" smtClean="0">
                <a:latin typeface="Arial" pitchFamily="34" charset="0"/>
                <a:cs typeface="Arial" pitchFamily="34" charset="0"/>
              </a:rPr>
              <a:t>Linear + 10.0 mV/°C scale factor</a:t>
            </a:r>
          </a:p>
          <a:p>
            <a:pPr algn="just">
              <a:buClr>
                <a:schemeClr val="accent6"/>
              </a:buClr>
            </a:pPr>
            <a:r>
              <a:rPr lang="en-US" sz="3000" dirty="0" smtClean="0">
                <a:latin typeface="Arial" pitchFamily="34" charset="0"/>
                <a:cs typeface="Arial" pitchFamily="34" charset="0"/>
              </a:rPr>
              <a:t>0.5°C accuracy guaranteed (at +25°C)</a:t>
            </a:r>
          </a:p>
          <a:p>
            <a:pPr algn="just">
              <a:buClr>
                <a:schemeClr val="accent6"/>
              </a:buClr>
            </a:pPr>
            <a:r>
              <a:rPr lang="en-US" sz="3000" dirty="0" smtClean="0">
                <a:latin typeface="Arial" pitchFamily="34" charset="0"/>
                <a:cs typeface="Arial" pitchFamily="34" charset="0"/>
              </a:rPr>
              <a:t>Rated for full −55°C to +150°C range</a:t>
            </a:r>
          </a:p>
          <a:p>
            <a:pPr algn="just">
              <a:buClr>
                <a:schemeClr val="accent6"/>
              </a:buClr>
            </a:pPr>
            <a:r>
              <a:rPr lang="en-US" sz="3000" dirty="0" smtClean="0">
                <a:latin typeface="Arial" pitchFamily="34" charset="0"/>
                <a:cs typeface="Arial" pitchFamily="34" charset="0"/>
              </a:rPr>
              <a:t>Suitable for remote applications</a:t>
            </a:r>
          </a:p>
          <a:p>
            <a:pPr algn="just">
              <a:buClr>
                <a:schemeClr val="accent6"/>
              </a:buClr>
            </a:pPr>
            <a:r>
              <a:rPr lang="en-US" sz="3000" dirty="0" smtClean="0">
                <a:latin typeface="Arial" pitchFamily="34" charset="0"/>
                <a:cs typeface="Arial" pitchFamily="34" charset="0"/>
              </a:rPr>
              <a:t>Operates from 4 to 30 volts</a:t>
            </a:r>
          </a:p>
          <a:p>
            <a:pPr algn="just">
              <a:buClr>
                <a:schemeClr val="accent6"/>
              </a:buClr>
            </a:pPr>
            <a:r>
              <a:rPr lang="en-US" sz="3000" dirty="0" smtClean="0">
                <a:latin typeface="Arial" pitchFamily="34" charset="0"/>
                <a:cs typeface="Arial" pitchFamily="34" charset="0"/>
              </a:rPr>
              <a:t>Less than 60 µA current drain</a:t>
            </a:r>
          </a:p>
          <a:p>
            <a:pPr algn="just">
              <a:buClr>
                <a:schemeClr val="accent6"/>
              </a:buClr>
            </a:pPr>
            <a:r>
              <a:rPr lang="en-US" sz="3000" dirty="0" smtClean="0">
                <a:latin typeface="Arial" pitchFamily="34" charset="0"/>
                <a:cs typeface="Arial" pitchFamily="34" charset="0"/>
              </a:rPr>
              <a:t>Low self-heating, 0.08°C in still air</a:t>
            </a:r>
          </a:p>
          <a:p>
            <a:pPr algn="just">
              <a:buClr>
                <a:schemeClr val="accent6"/>
              </a:buClr>
            </a:pPr>
            <a:r>
              <a:rPr lang="en-US" sz="3000" dirty="0" smtClean="0">
                <a:latin typeface="Arial" pitchFamily="34" charset="0"/>
                <a:cs typeface="Arial" pitchFamily="34" charset="0"/>
              </a:rPr>
              <a:t>Nonlinearity only ±1⁄4°C typical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498080" cy="1143000"/>
          </a:xfrm>
        </p:spPr>
        <p:txBody>
          <a:bodyPr>
            <a:normAutofit fontScale="90000"/>
          </a:bodyPr>
          <a:lstStyle/>
          <a:p>
            <a:pPr algn="ctr"/>
            <a:r>
              <a:rPr lang="en-IN" sz="4000" b="1" u="sng" dirty="0" smtClean="0"/>
              <a:t>Temperature sensor (LM35) datasheet</a:t>
            </a:r>
            <a:endParaRPr lang="en-IN" sz="4000" b="1" u="sng" dirty="0"/>
          </a:p>
        </p:txBody>
      </p:sp>
      <p:pic>
        <p:nvPicPr>
          <p:cNvPr id="1028" name="Picture 4"/>
          <p:cNvPicPr>
            <a:picLocks noGrp="1" noChangeAspect="1" noChangeArrowheads="1"/>
          </p:cNvPicPr>
          <p:nvPr>
            <p:ph idx="1"/>
          </p:nvPr>
        </p:nvPicPr>
        <p:blipFill>
          <a:blip r:embed="rId2" cstate="print"/>
          <a:srcRect/>
          <a:stretch>
            <a:fillRect/>
          </a:stretch>
        </p:blipFill>
        <p:spPr bwMode="auto">
          <a:xfrm>
            <a:off x="990600" y="1828800"/>
            <a:ext cx="7924801" cy="39764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498080" cy="1143000"/>
          </a:xfrm>
        </p:spPr>
        <p:txBody>
          <a:bodyPr>
            <a:normAutofit/>
          </a:bodyPr>
          <a:lstStyle/>
          <a:p>
            <a:pPr algn="ctr"/>
            <a:r>
              <a:rPr lang="en-IN" sz="3200" b="1" u="sng" dirty="0" smtClean="0">
                <a:latin typeface="Arial" pitchFamily="34" charset="0"/>
                <a:cs typeface="Arial" pitchFamily="34" charset="0"/>
              </a:rPr>
              <a:t>Conversion of sensor data into voltage</a:t>
            </a:r>
            <a:endParaRPr lang="en-IN" sz="3200" b="1" u="sng" dirty="0">
              <a:latin typeface="Arial" pitchFamily="34" charset="0"/>
              <a:cs typeface="Arial" pitchFamily="34" charset="0"/>
            </a:endParaRPr>
          </a:p>
        </p:txBody>
      </p:sp>
      <p:sp>
        <p:nvSpPr>
          <p:cNvPr id="3" name="Content Placeholder 2"/>
          <p:cNvSpPr>
            <a:spLocks noGrp="1"/>
          </p:cNvSpPr>
          <p:nvPr>
            <p:ph idx="1"/>
          </p:nvPr>
        </p:nvSpPr>
        <p:spPr>
          <a:xfrm>
            <a:off x="990600" y="1600200"/>
            <a:ext cx="7978080" cy="4709120"/>
          </a:xfrm>
        </p:spPr>
        <p:txBody>
          <a:bodyPr>
            <a:normAutofit lnSpcReduction="10000"/>
          </a:bodyPr>
          <a:lstStyle/>
          <a:p>
            <a:pPr algn="just">
              <a:buNone/>
            </a:pPr>
            <a:r>
              <a:rPr lang="en-IN" dirty="0" smtClean="0"/>
              <a:t>	</a:t>
            </a:r>
            <a:r>
              <a:rPr lang="en-IN" sz="2800" dirty="0" smtClean="0">
                <a:latin typeface="Arial" pitchFamily="34" charset="0"/>
                <a:cs typeface="Arial" pitchFamily="34" charset="0"/>
              </a:rPr>
              <a:t>When the microcontroller ATMega32 gets the reference voltage at AREF pin then the microcontroller  combines the output of the temperature sensor with the reference voltage to increase the sensitivity of the microcontroller.</a:t>
            </a:r>
          </a:p>
          <a:p>
            <a:pPr algn="just">
              <a:buNone/>
            </a:pPr>
            <a:r>
              <a:rPr lang="en-IN" sz="2800" dirty="0">
                <a:latin typeface="Arial" pitchFamily="34" charset="0"/>
                <a:cs typeface="Arial" pitchFamily="34" charset="0"/>
              </a:rPr>
              <a:t>	</a:t>
            </a:r>
            <a:r>
              <a:rPr lang="en-IN" sz="2800" dirty="0" smtClean="0">
                <a:latin typeface="Arial" pitchFamily="34" charset="0"/>
                <a:cs typeface="Arial" pitchFamily="34" charset="0"/>
              </a:rPr>
              <a:t>	</a:t>
            </a:r>
          </a:p>
          <a:p>
            <a:pPr algn="just">
              <a:buNone/>
            </a:pPr>
            <a:r>
              <a:rPr lang="en-IN" sz="2800" dirty="0" smtClean="0">
                <a:latin typeface="Arial" pitchFamily="34" charset="0"/>
                <a:cs typeface="Arial" pitchFamily="34" charset="0"/>
              </a:rPr>
              <a:t>		</a:t>
            </a:r>
            <a:r>
              <a:rPr lang="en-IN" sz="2400" u="sng" dirty="0" smtClean="0">
                <a:latin typeface="Arial" pitchFamily="34" charset="0"/>
                <a:cs typeface="Arial" pitchFamily="34" charset="0"/>
              </a:rPr>
              <a:t>Example:-</a:t>
            </a:r>
            <a:r>
              <a:rPr lang="en-IN" sz="2400" dirty="0" smtClean="0">
                <a:latin typeface="Arial" pitchFamily="34" charset="0"/>
                <a:cs typeface="Arial" pitchFamily="34" charset="0"/>
              </a:rPr>
              <a:t> If the AREF pin gets an input of 5V and the sensor gives 10mV when the temperature rises by 1ºC, then the microcontroller makes the calculation as 5.01V i.e. (5V+10mV).</a:t>
            </a:r>
            <a:endParaRPr lang="en-IN"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2" descr="H:\TECXTRA\Project Work\Circuit\ckt (2).jpg"/>
          <p:cNvPicPr>
            <a:picLocks noChangeAspect="1" noChangeArrowheads="1"/>
          </p:cNvPicPr>
          <p:nvPr/>
        </p:nvPicPr>
        <p:blipFill>
          <a:blip r:embed="rId2" cstate="print"/>
          <a:srcRect/>
          <a:stretch>
            <a:fillRect/>
          </a:stretch>
        </p:blipFill>
        <p:spPr bwMode="auto">
          <a:xfrm>
            <a:off x="1066800" y="1371600"/>
            <a:ext cx="7620000" cy="4953000"/>
          </a:xfrm>
          <a:prstGeom prst="rect">
            <a:avLst/>
          </a:prstGeom>
          <a:noFill/>
          <a:ln w="9525">
            <a:noFill/>
            <a:miter lim="800000"/>
            <a:headEnd/>
            <a:tailEnd/>
          </a:ln>
        </p:spPr>
      </p:pic>
      <p:sp>
        <p:nvSpPr>
          <p:cNvPr id="6146" name="Title 1"/>
          <p:cNvSpPr>
            <a:spLocks noGrp="1"/>
          </p:cNvSpPr>
          <p:nvPr>
            <p:ph type="title"/>
          </p:nvPr>
        </p:nvSpPr>
        <p:spPr/>
        <p:txBody>
          <a:bodyPr>
            <a:normAutofit/>
          </a:bodyPr>
          <a:lstStyle/>
          <a:p>
            <a:pPr algn="ctr" eaLnBrk="1" hangingPunct="1"/>
            <a:r>
              <a:rPr lang="en-US" sz="3400" b="1" u="sng" dirty="0" smtClean="0">
                <a:latin typeface="Arial" pitchFamily="34" charset="0"/>
                <a:cs typeface="Arial" pitchFamily="34" charset="0"/>
              </a:rPr>
              <a:t>Transmitter Section</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295400"/>
          </a:xfrm>
        </p:spPr>
        <p:txBody>
          <a:bodyPr>
            <a:normAutofit/>
          </a:bodyPr>
          <a:lstStyle/>
          <a:p>
            <a:pPr algn="ctr"/>
            <a:r>
              <a:rPr lang="en-US" sz="5400" b="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eflection blurRad="6350" stA="55000" endA="300" endPos="45500" dir="5400000" sy="-100000" algn="bl" rotWithShape="0"/>
                </a:effectLst>
              </a:rPr>
              <a:t>INTRODUCING</a:t>
            </a:r>
            <a:endParaRPr lang="en-US" sz="5400"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eflection blurRad="6350" stA="55000" endA="300" endPos="45500" dir="5400000" sy="-100000" algn="bl" rotWithShape="0"/>
              </a:effectLst>
            </a:endParaRPr>
          </a:p>
        </p:txBody>
      </p:sp>
      <p:sp>
        <p:nvSpPr>
          <p:cNvPr id="4" name="TextBox 3"/>
          <p:cNvSpPr txBox="1"/>
          <p:nvPr/>
        </p:nvSpPr>
        <p:spPr>
          <a:xfrm>
            <a:off x="990600" y="2893874"/>
            <a:ext cx="7162800" cy="1200329"/>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smtClean="0">
                <a:ln w="11430"/>
                <a:blipFill>
                  <a:blip r:embed="rId2"/>
                  <a:tile tx="0" ty="0" sx="100000" sy="100000" flip="none" algn="tl"/>
                </a:blipFill>
                <a:effectLst>
                  <a:outerShdw blurRad="50800" dist="39000" dir="5460000" algn="tl">
                    <a:srgbClr val="000000">
                      <a:alpha val="38000"/>
                    </a:srgbClr>
                  </a:outerShdw>
                </a:effectLst>
              </a:rPr>
              <a:t>Automation in farming using Zig-bee Technology</a:t>
            </a:r>
            <a:endParaRPr lang="en-US" sz="3600" b="1" dirty="0">
              <a:ln w="11430"/>
              <a:blipFill>
                <a:blip r:embed="rId2"/>
                <a:tile tx="0" ty="0" sx="100000" sy="100000" flip="none" algn="tl"/>
              </a:blip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Box 4"/>
          <p:cNvSpPr txBox="1">
            <a:spLocks noChangeArrowheads="1"/>
          </p:cNvSpPr>
          <p:nvPr/>
        </p:nvSpPr>
        <p:spPr bwMode="auto">
          <a:xfrm>
            <a:off x="2447925" y="620713"/>
            <a:ext cx="4105275" cy="584775"/>
          </a:xfrm>
          <a:prstGeom prst="rect">
            <a:avLst/>
          </a:prstGeom>
          <a:noFill/>
          <a:ln w="9525">
            <a:noFill/>
            <a:miter lim="800000"/>
            <a:headEnd/>
            <a:tailEnd/>
          </a:ln>
        </p:spPr>
        <p:txBody>
          <a:bodyPr>
            <a:spAutoFit/>
          </a:bodyPr>
          <a:lstStyle/>
          <a:p>
            <a:pPr algn="ctr"/>
            <a:r>
              <a:rPr lang="en-US" sz="3200" b="1" u="sng" dirty="0" smtClean="0">
                <a:latin typeface="Arial" pitchFamily="34" charset="0"/>
                <a:cs typeface="Arial" pitchFamily="34" charset="0"/>
              </a:rPr>
              <a:t>Transmitter Artwork</a:t>
            </a:r>
            <a:endParaRPr lang="en-US" sz="3200" b="1" u="sng" dirty="0">
              <a:latin typeface="Arial" pitchFamily="34" charset="0"/>
              <a:cs typeface="Arial" pitchFamily="34" charset="0"/>
            </a:endParaRPr>
          </a:p>
        </p:txBody>
      </p:sp>
      <p:pic>
        <p:nvPicPr>
          <p:cNvPr id="3074" name="Picture 2" descr="D:\Mosam\Project\transmit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28234"/>
            <a:ext cx="5562600" cy="52244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776"/>
            <a:ext cx="8229600" cy="1143000"/>
          </a:xfrm>
        </p:spPr>
        <p:txBody>
          <a:bodyPr>
            <a:normAutofit/>
          </a:bodyPr>
          <a:lstStyle/>
          <a:p>
            <a:pPr algn="ctr"/>
            <a:r>
              <a:rPr lang="en-IN" sz="2800" b="1" u="sng" dirty="0" smtClean="0">
                <a:latin typeface="Arial" pitchFamily="34" charset="0"/>
                <a:cs typeface="Arial" pitchFamily="34" charset="0"/>
              </a:rPr>
              <a:t>Transmitter PCB</a:t>
            </a:r>
            <a:endParaRPr lang="en-IN" sz="2800" b="1" u="sng" dirty="0">
              <a:latin typeface="Arial" pitchFamily="34" charset="0"/>
              <a:cs typeface="Arial" pitchFamily="34" charset="0"/>
            </a:endParaRPr>
          </a:p>
        </p:txBody>
      </p:sp>
      <p:pic>
        <p:nvPicPr>
          <p:cNvPr id="5" name="Content Placeholder 4" descr="up.jpg"/>
          <p:cNvPicPr>
            <a:picLocks noGrp="1" noChangeAspect="1"/>
          </p:cNvPicPr>
          <p:nvPr>
            <p:ph idx="1"/>
          </p:nvPr>
        </p:nvPicPr>
        <p:blipFill>
          <a:blip r:embed="rId2" cstate="print"/>
          <a:stretch>
            <a:fillRect/>
          </a:stretch>
        </p:blipFill>
        <p:spPr>
          <a:xfrm>
            <a:off x="1828800" y="1447800"/>
            <a:ext cx="5486400" cy="4922021"/>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498080" cy="762000"/>
          </a:xfrm>
        </p:spPr>
        <p:txBody>
          <a:bodyPr>
            <a:normAutofit/>
          </a:bodyPr>
          <a:lstStyle/>
          <a:p>
            <a:pPr algn="ctr"/>
            <a:r>
              <a:rPr lang="en-IN" sz="2800" b="1" u="sng" dirty="0" smtClean="0">
                <a:latin typeface="Arial" pitchFamily="34" charset="0"/>
                <a:cs typeface="Arial" pitchFamily="34" charset="0"/>
              </a:rPr>
              <a:t>Flow-chart of transmitter section</a:t>
            </a:r>
            <a:endParaRPr lang="en-US" sz="2800" b="1" dirty="0">
              <a:latin typeface="Arial" pitchFamily="34" charset="0"/>
              <a:cs typeface="Arial" pitchFamily="34" charset="0"/>
            </a:endParaRPr>
          </a:p>
        </p:txBody>
      </p:sp>
      <p:graphicFrame>
        <p:nvGraphicFramePr>
          <p:cNvPr id="1026" name="Object 2"/>
          <p:cNvGraphicFramePr>
            <a:graphicFrameLocks noChangeAspect="1"/>
          </p:cNvGraphicFramePr>
          <p:nvPr/>
        </p:nvGraphicFramePr>
        <p:xfrm>
          <a:off x="1676400" y="990600"/>
          <a:ext cx="6324600" cy="5791200"/>
        </p:xfrm>
        <a:graphic>
          <a:graphicData uri="http://schemas.openxmlformats.org/presentationml/2006/ole">
            <mc:AlternateContent xmlns:mc="http://schemas.openxmlformats.org/markup-compatibility/2006">
              <mc:Choice xmlns:v="urn:schemas-microsoft-com:vml" Requires="v">
                <p:oleObj spid="_x0000_s1029" name="Document" r:id="rId3" imgW="6486525" imgH="7258050" progId="Word.Document.12">
                  <p:embed/>
                </p:oleObj>
              </mc:Choice>
              <mc:Fallback>
                <p:oleObj name="Document" r:id="rId3" imgW="6486525" imgH="725805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990600"/>
                        <a:ext cx="63246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1547664" y="1556792"/>
            <a:ext cx="5903913" cy="5019675"/>
          </a:xfrm>
          <a:prstGeom prst="rect">
            <a:avLst/>
          </a:prstGeom>
          <a:noFill/>
          <a:ln w="9525">
            <a:solidFill>
              <a:schemeClr val="tx1"/>
            </a:solidFill>
            <a:miter lim="800000"/>
            <a:headEnd/>
            <a:tailEnd/>
          </a:ln>
        </p:spPr>
      </p:pic>
      <p:sp>
        <p:nvSpPr>
          <p:cNvPr id="4" name="TextBox 3"/>
          <p:cNvSpPr txBox="1"/>
          <p:nvPr/>
        </p:nvSpPr>
        <p:spPr>
          <a:xfrm>
            <a:off x="1619672" y="476672"/>
            <a:ext cx="5832648" cy="584775"/>
          </a:xfrm>
          <a:prstGeom prst="rect">
            <a:avLst/>
          </a:prstGeom>
          <a:noFill/>
        </p:spPr>
        <p:txBody>
          <a:bodyPr wrap="square" rtlCol="0">
            <a:spAutoFit/>
          </a:bodyPr>
          <a:lstStyle/>
          <a:p>
            <a:pPr algn="ctr"/>
            <a:r>
              <a:rPr lang="en-IN" sz="3200" b="1" u="sng" dirty="0" smtClean="0">
                <a:latin typeface="Arial" pitchFamily="34" charset="0"/>
                <a:cs typeface="Arial" pitchFamily="34" charset="0"/>
              </a:rPr>
              <a:t>Receiver Section</a:t>
            </a:r>
            <a:endParaRPr lang="en-IN" sz="3200" b="1" u="sng"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28600" y="274638"/>
            <a:ext cx="8705088" cy="1143000"/>
          </a:xfrm>
        </p:spPr>
        <p:txBody>
          <a:bodyPr/>
          <a:lstStyle/>
          <a:p>
            <a:pPr algn="ctr" eaLnBrk="1" hangingPunct="1"/>
            <a:r>
              <a:rPr lang="en-US" sz="2800" b="1" u="sng" dirty="0" smtClean="0">
                <a:latin typeface="Arial" pitchFamily="34" charset="0"/>
                <a:cs typeface="Arial" pitchFamily="34" charset="0"/>
              </a:rPr>
              <a:t>Receiver Artwork</a:t>
            </a:r>
          </a:p>
        </p:txBody>
      </p:sp>
      <p:pic>
        <p:nvPicPr>
          <p:cNvPr id="10243" name="Picture 3"/>
          <p:cNvPicPr>
            <a:picLocks noChangeAspect="1" noChangeArrowheads="1"/>
          </p:cNvPicPr>
          <p:nvPr/>
        </p:nvPicPr>
        <p:blipFill>
          <a:blip r:embed="rId2" cstate="print"/>
          <a:srcRect/>
          <a:stretch>
            <a:fillRect/>
          </a:stretch>
        </p:blipFill>
        <p:spPr bwMode="auto">
          <a:xfrm>
            <a:off x="762000" y="1340768"/>
            <a:ext cx="7630220" cy="5184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52688" cy="1143000"/>
          </a:xfrm>
        </p:spPr>
        <p:txBody>
          <a:bodyPr>
            <a:normAutofit/>
          </a:bodyPr>
          <a:lstStyle/>
          <a:p>
            <a:pPr algn="ctr"/>
            <a:r>
              <a:rPr lang="en-IN" sz="3200" u="sng" dirty="0" smtClean="0">
                <a:latin typeface="Arial" pitchFamily="34" charset="0"/>
                <a:cs typeface="Arial" pitchFamily="34" charset="0"/>
              </a:rPr>
              <a:t>Receiver's PCB</a:t>
            </a:r>
            <a:endParaRPr lang="en-IN" sz="3200" dirty="0">
              <a:latin typeface="Arial" pitchFamily="34" charset="0"/>
              <a:cs typeface="Arial" pitchFamily="34" charset="0"/>
            </a:endParaRPr>
          </a:p>
        </p:txBody>
      </p:sp>
      <p:pic>
        <p:nvPicPr>
          <p:cNvPr id="7" name="Content Placeholder 6" descr="23032013322.jpg"/>
          <p:cNvPicPr>
            <a:picLocks noGrp="1" noChangeAspect="1"/>
          </p:cNvPicPr>
          <p:nvPr>
            <p:ph idx="1"/>
          </p:nvPr>
        </p:nvPicPr>
        <p:blipFill>
          <a:blip r:embed="rId2" cstate="print"/>
          <a:stretch>
            <a:fillRect/>
          </a:stretch>
        </p:blipFill>
        <p:spPr>
          <a:xfrm>
            <a:off x="1752600" y="1447800"/>
            <a:ext cx="5791200" cy="4800600"/>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162"/>
            <a:ext cx="7498080" cy="808038"/>
          </a:xfrm>
        </p:spPr>
        <p:txBody>
          <a:bodyPr>
            <a:normAutofit/>
          </a:bodyPr>
          <a:lstStyle/>
          <a:p>
            <a:pPr algn="ctr"/>
            <a:r>
              <a:rPr lang="en-IN" sz="2800" b="1" u="sng" dirty="0" smtClean="0">
                <a:latin typeface="Arial" pitchFamily="34" charset="0"/>
                <a:cs typeface="Arial" pitchFamily="34" charset="0"/>
              </a:rPr>
              <a:t>Flow-chart of receiver section</a:t>
            </a:r>
            <a:endParaRPr lang="en-IN" sz="2800" b="1" u="sng" dirty="0">
              <a:latin typeface="Arial" pitchFamily="34" charset="0"/>
              <a:cs typeface="Arial" pitchFamily="34" charset="0"/>
            </a:endParaRPr>
          </a:p>
        </p:txBody>
      </p:sp>
      <p:graphicFrame>
        <p:nvGraphicFramePr>
          <p:cNvPr id="2050" name="Object 2"/>
          <p:cNvGraphicFramePr>
            <a:graphicFrameLocks noChangeAspect="1"/>
          </p:cNvGraphicFramePr>
          <p:nvPr/>
        </p:nvGraphicFramePr>
        <p:xfrm>
          <a:off x="1143000" y="762000"/>
          <a:ext cx="7391400" cy="6019800"/>
        </p:xfrm>
        <a:graphic>
          <a:graphicData uri="http://schemas.openxmlformats.org/presentationml/2006/ole">
            <mc:AlternateContent xmlns:mc="http://schemas.openxmlformats.org/markup-compatibility/2006">
              <mc:Choice xmlns:v="urn:schemas-microsoft-com:vml" Requires="v">
                <p:oleObj spid="_x0000_s2053" name="Document" r:id="rId3" imgW="6086475" imgH="5896356" progId="Word.Document.12">
                  <p:embed/>
                </p:oleObj>
              </mc:Choice>
              <mc:Fallback>
                <p:oleObj name="Document" r:id="rId3" imgW="6086475" imgH="5896356"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762000"/>
                        <a:ext cx="73914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5" name="Straight Connector 4"/>
          <p:cNvCxnSpPr/>
          <p:nvPr/>
        </p:nvCxnSpPr>
        <p:spPr>
          <a:xfrm rot="5400000">
            <a:off x="-1600200" y="4037806"/>
            <a:ext cx="5486400"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1143000"/>
          </a:xfrm>
        </p:spPr>
        <p:txBody>
          <a:bodyPr>
            <a:normAutofit/>
          </a:bodyPr>
          <a:lstStyle/>
          <a:p>
            <a:pPr algn="ctr"/>
            <a:r>
              <a:rPr lang="en-US" sz="4000" b="1" u="sng" spc="300" dirty="0" smtClean="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rPr>
              <a:t>Advantages of the project</a:t>
            </a:r>
            <a:endParaRPr lang="en-US" sz="4000" b="1" u="sng" spc="300" dirty="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endParaRPr>
          </a:p>
        </p:txBody>
      </p:sp>
      <p:sp>
        <p:nvSpPr>
          <p:cNvPr id="3" name="Content Placeholder 2"/>
          <p:cNvSpPr>
            <a:spLocks noGrp="1"/>
          </p:cNvSpPr>
          <p:nvPr>
            <p:ph idx="1"/>
          </p:nvPr>
        </p:nvSpPr>
        <p:spPr>
          <a:xfrm>
            <a:off x="990600" y="1828801"/>
            <a:ext cx="7848600" cy="4038600"/>
          </a:xfrm>
        </p:spPr>
        <p:txBody>
          <a:bodyPr>
            <a:normAutofit fontScale="92500"/>
          </a:bodyPr>
          <a:lstStyle/>
          <a:p>
            <a:pPr lvl="0" algn="just">
              <a:lnSpc>
                <a:spcPct val="150000"/>
              </a:lnSpc>
              <a:spcBef>
                <a:spcPts val="0"/>
              </a:spcBef>
              <a:buFont typeface="Arial" pitchFamily="34" charset="0"/>
              <a:buChar char="•"/>
            </a:pPr>
            <a:r>
              <a:rPr lang="en-US" sz="2800" dirty="0" smtClean="0">
                <a:latin typeface="Arial" pitchFamily="34" charset="0"/>
                <a:cs typeface="Arial" pitchFamily="34" charset="0"/>
              </a:rPr>
              <a:t>It is economical as compared other technology.</a:t>
            </a:r>
          </a:p>
          <a:p>
            <a:pPr lvl="0" algn="just">
              <a:lnSpc>
                <a:spcPct val="150000"/>
              </a:lnSpc>
              <a:spcBef>
                <a:spcPts val="0"/>
              </a:spcBef>
              <a:buFont typeface="Arial" pitchFamily="34" charset="0"/>
              <a:buChar char="•"/>
            </a:pPr>
            <a:r>
              <a:rPr lang="en-US" sz="2800" dirty="0" smtClean="0">
                <a:latin typeface="Arial" pitchFamily="34" charset="0"/>
                <a:cs typeface="Arial" pitchFamily="34" charset="0"/>
              </a:rPr>
              <a:t>Single Device can communicate with the other distant located devices.</a:t>
            </a:r>
          </a:p>
          <a:p>
            <a:pPr lvl="0" algn="just">
              <a:lnSpc>
                <a:spcPct val="150000"/>
              </a:lnSpc>
              <a:spcBef>
                <a:spcPts val="0"/>
              </a:spcBef>
              <a:buFont typeface="Arial" pitchFamily="34" charset="0"/>
              <a:buChar char="•"/>
            </a:pPr>
            <a:r>
              <a:rPr lang="en-US" sz="2800" dirty="0" smtClean="0">
                <a:latin typeface="Arial" pitchFamily="34" charset="0"/>
                <a:cs typeface="Arial" pitchFamily="34" charset="0"/>
              </a:rPr>
              <a:t>It is working on precision value of temperature.</a:t>
            </a:r>
          </a:p>
          <a:p>
            <a:pPr lvl="0" algn="just">
              <a:lnSpc>
                <a:spcPct val="150000"/>
              </a:lnSpc>
              <a:spcBef>
                <a:spcPts val="0"/>
              </a:spcBef>
              <a:buFont typeface="Arial" pitchFamily="34" charset="0"/>
              <a:buChar char="•"/>
            </a:pPr>
            <a:r>
              <a:rPr lang="en-US" sz="2800" dirty="0" smtClean="0">
                <a:latin typeface="Arial" pitchFamily="34" charset="0"/>
                <a:cs typeface="Arial" pitchFamily="34" charset="0"/>
              </a:rPr>
              <a:t>Fast response due to ATmega32 microcontroller.</a:t>
            </a:r>
          </a:p>
          <a:p>
            <a:pPr lvl="0" algn="just">
              <a:lnSpc>
                <a:spcPct val="150000"/>
              </a:lnSpc>
              <a:spcBef>
                <a:spcPts val="0"/>
              </a:spcBef>
              <a:buFont typeface="Arial" pitchFamily="34" charset="0"/>
              <a:buChar char="•"/>
            </a:pPr>
            <a:r>
              <a:rPr lang="en-US" sz="2800" dirty="0" smtClean="0">
                <a:latin typeface="Arial" pitchFamily="34" charset="0"/>
                <a:cs typeface="Arial" pitchFamily="34" charset="0"/>
              </a:rPr>
              <a:t>Required less human effort.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a:bodyPr>
          <a:lstStyle/>
          <a:p>
            <a:pPr algn="ctr"/>
            <a:r>
              <a:rPr lang="en-US" sz="3200" b="1" dirty="0" smtClean="0">
                <a:latin typeface="Arial" pitchFamily="34" charset="0"/>
                <a:cs typeface="Arial" pitchFamily="34" charset="0"/>
              </a:rPr>
              <a:t>CONCLUSION</a:t>
            </a:r>
            <a:endParaRPr lang="en-US" sz="3200" b="1" dirty="0">
              <a:latin typeface="Arial" pitchFamily="34" charset="0"/>
              <a:cs typeface="Arial" pitchFamily="34" charset="0"/>
            </a:endParaRPr>
          </a:p>
        </p:txBody>
      </p:sp>
      <p:sp>
        <p:nvSpPr>
          <p:cNvPr id="3" name="Content Placeholder 2"/>
          <p:cNvSpPr>
            <a:spLocks noGrp="1"/>
          </p:cNvSpPr>
          <p:nvPr>
            <p:ph idx="1"/>
          </p:nvPr>
        </p:nvSpPr>
        <p:spPr>
          <a:xfrm>
            <a:off x="914400" y="1295400"/>
            <a:ext cx="7726680" cy="5181600"/>
          </a:xfrm>
        </p:spPr>
        <p:txBody>
          <a:bodyPr>
            <a:normAutofit fontScale="47500" lnSpcReduction="20000"/>
          </a:bodyPr>
          <a:lstStyle/>
          <a:p>
            <a:pPr algn="just">
              <a:lnSpc>
                <a:spcPct val="120000"/>
              </a:lnSpc>
            </a:pPr>
            <a:r>
              <a:rPr lang="en-US" sz="3300" dirty="0" smtClean="0">
                <a:latin typeface="Times New Roman" pitchFamily="18" charset="0"/>
                <a:cs typeface="Times New Roman" pitchFamily="18" charset="0"/>
              </a:rPr>
              <a:t>Embedded system for automatic irrigation of a farm field offers a potential solution to support site-specific irrigation management that allows producers to maximize their productivity while saving the water.</a:t>
            </a:r>
          </a:p>
          <a:p>
            <a:pPr algn="just">
              <a:lnSpc>
                <a:spcPct val="120000"/>
              </a:lnSpc>
            </a:pPr>
            <a:r>
              <a:rPr lang="en-US" sz="3300" dirty="0" smtClean="0">
                <a:latin typeface="Times New Roman" pitchFamily="18" charset="0"/>
                <a:cs typeface="Times New Roman" pitchFamily="18" charset="0"/>
              </a:rPr>
              <a:t>This project is designed using microcontroller.</a:t>
            </a:r>
          </a:p>
          <a:p>
            <a:pPr algn="just">
              <a:lnSpc>
                <a:spcPct val="120000"/>
              </a:lnSpc>
            </a:pPr>
            <a:r>
              <a:rPr lang="en-US" sz="3300" dirty="0" smtClean="0">
                <a:latin typeface="Times New Roman" pitchFamily="18" charset="0"/>
                <a:cs typeface="Times New Roman" pitchFamily="18" charset="0"/>
              </a:rPr>
              <a:t>The temperature and humidity sensors detect the field temperature and field humidity, the moisture sensor detects the soil moisture and then the sensor values are sent to the farmer zone. </a:t>
            </a:r>
          </a:p>
          <a:p>
            <a:pPr algn="just">
              <a:lnSpc>
                <a:spcPct val="120000"/>
              </a:lnSpc>
            </a:pPr>
            <a:r>
              <a:rPr lang="en-US" sz="3300" dirty="0" smtClean="0">
                <a:latin typeface="Times New Roman" pitchFamily="18" charset="0"/>
                <a:cs typeface="Times New Roman" pitchFamily="18" charset="0"/>
              </a:rPr>
              <a:t>The microcontroller checks the conditions for irrigation and performs automatic irrigation. </a:t>
            </a:r>
          </a:p>
          <a:p>
            <a:pPr algn="just">
              <a:lnSpc>
                <a:spcPct val="120000"/>
              </a:lnSpc>
            </a:pPr>
            <a:r>
              <a:rPr lang="en-US" sz="3300" dirty="0" smtClean="0">
                <a:latin typeface="Times New Roman" pitchFamily="18" charset="0"/>
                <a:cs typeface="Times New Roman" pitchFamily="18" charset="0"/>
              </a:rPr>
              <a:t>Field conditions were site-specifically monitored by in-field sensor stations distributed across the farm field, based on high, low, sloppy and flat areas.</a:t>
            </a:r>
          </a:p>
          <a:p>
            <a:pPr algn="just">
              <a:lnSpc>
                <a:spcPct val="120000"/>
              </a:lnSpc>
            </a:pPr>
            <a:r>
              <a:rPr lang="en-US" sz="3300" dirty="0" smtClean="0">
                <a:latin typeface="Times New Roman" pitchFamily="18" charset="0"/>
                <a:cs typeface="Times New Roman" pitchFamily="18" charset="0"/>
              </a:rPr>
              <a:t>This irrigation system updates motor status automatically according to the maximum and minimum values of temperature, humidity and moisture in the control system for a proper irrigation.</a:t>
            </a:r>
          </a:p>
          <a:p>
            <a:pPr algn="just">
              <a:lnSpc>
                <a:spcPct val="120000"/>
              </a:lnSpc>
            </a:pPr>
            <a:r>
              <a:rPr lang="en-US" sz="3300" dirty="0" smtClean="0">
                <a:latin typeface="Times New Roman" pitchFamily="18" charset="0"/>
                <a:cs typeface="Times New Roman" pitchFamily="18" charset="0"/>
              </a:rPr>
              <a:t>Field system are wirelessly communicates with a farmer zone by Zig-bee technology. </a:t>
            </a:r>
          </a:p>
          <a:p>
            <a:pPr algn="just">
              <a:lnSpc>
                <a:spcPct val="120000"/>
              </a:lnSpc>
            </a:pPr>
            <a:r>
              <a:rPr lang="en-US" sz="3300" dirty="0" smtClean="0">
                <a:latin typeface="Times New Roman" pitchFamily="18" charset="0"/>
                <a:cs typeface="Times New Roman" pitchFamily="18" charset="0"/>
              </a:rPr>
              <a:t>The modules operate within the 2.4 GHz frequency band and outdoor RF line-of-sight range up to 4000 ft. (1200 m) with RF data rate of 250,000 bps.</a:t>
            </a:r>
            <a:r>
              <a:rPr lang="en-US" sz="3300" b="1" dirty="0" smtClean="0">
                <a:latin typeface="Times New Roman" pitchFamily="18" charset="0"/>
                <a:cs typeface="Times New Roman" pitchFamily="18" charset="0"/>
              </a:rPr>
              <a:t> </a:t>
            </a:r>
            <a:endParaRPr lang="en-US" sz="3300" dirty="0" smtClean="0">
              <a:latin typeface="Times New Roman" pitchFamily="18" charset="0"/>
              <a:cs typeface="Times New Roman" pitchFamily="18" charset="0"/>
            </a:endParaRPr>
          </a:p>
          <a:p>
            <a:pPr algn="just"/>
            <a:endParaRPr lang="en-US" sz="2800" dirty="0">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ctr"/>
            <a:r>
              <a:rPr lang="en-IN" b="1" u="sng" dirty="0" smtClean="0">
                <a:ln w="17780" cmpd="sng">
                  <a:solidFill>
                    <a:schemeClr val="accent1">
                      <a:tint val="3000"/>
                    </a:schemeClr>
                  </a:solidFill>
                  <a:prstDash val="solid"/>
                  <a:miter lim="800000"/>
                </a:ln>
                <a:solidFill>
                  <a:schemeClr val="tx1"/>
                </a:solidFill>
                <a:effectLst>
                  <a:outerShdw blurRad="55000" dist="50800" dir="5400000" algn="tl">
                    <a:srgbClr val="000000">
                      <a:alpha val="33000"/>
                    </a:srgbClr>
                  </a:outerShdw>
                </a:effectLst>
              </a:rPr>
              <a:t>Applications of project</a:t>
            </a:r>
            <a:endParaRPr lang="en-IN" b="1" u="sng" dirty="0">
              <a:ln w="17780" cmpd="sng">
                <a:solidFill>
                  <a:schemeClr val="accent1">
                    <a:tint val="3000"/>
                  </a:schemeClr>
                </a:solidFill>
                <a:prstDash val="solid"/>
                <a:miter lim="800000"/>
              </a:ln>
              <a:solidFill>
                <a:schemeClr val="tx1"/>
              </a:soli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1066800" y="1524000"/>
            <a:ext cx="7543800" cy="5181600"/>
          </a:xfrm>
        </p:spPr>
        <p:txBody>
          <a:bodyPr>
            <a:normAutofit fontScale="77500" lnSpcReduction="20000"/>
          </a:bodyPr>
          <a:lstStyle/>
          <a:p>
            <a:pPr lvl="0" algn="just"/>
            <a:r>
              <a:rPr lang="en-US" sz="2800" dirty="0" smtClean="0"/>
              <a:t>This technology is applicable to detect the real time environmental condition.</a:t>
            </a:r>
          </a:p>
          <a:p>
            <a:pPr algn="just">
              <a:buNone/>
            </a:pPr>
            <a:endParaRPr lang="en-US" sz="2800" dirty="0" smtClean="0"/>
          </a:p>
          <a:p>
            <a:pPr lvl="0" algn="just"/>
            <a:r>
              <a:rPr lang="en-US" sz="2800" dirty="0" smtClean="0"/>
              <a:t>It is useful for farmers, go downs or mass storage places, power plants etc.</a:t>
            </a:r>
          </a:p>
          <a:p>
            <a:pPr algn="just">
              <a:buNone/>
            </a:pPr>
            <a:endParaRPr lang="en-US" sz="2800" dirty="0" smtClean="0"/>
          </a:p>
          <a:p>
            <a:pPr lvl="0" algn="just"/>
            <a:r>
              <a:rPr lang="en-US" sz="2800" dirty="0" smtClean="0"/>
              <a:t>This system can also be used in industrial applications where temperature sensing is required.</a:t>
            </a:r>
          </a:p>
          <a:p>
            <a:pPr lvl="0" algn="just">
              <a:buNone/>
            </a:pPr>
            <a:endParaRPr lang="en-US" sz="2800" dirty="0" smtClean="0"/>
          </a:p>
          <a:p>
            <a:pPr lvl="0" algn="just"/>
            <a:r>
              <a:rPr lang="en-US" sz="2800" dirty="0" smtClean="0"/>
              <a:t>It can be also used to preserve pharmaceutical and drugs which are used for medical purpose.</a:t>
            </a:r>
          </a:p>
          <a:p>
            <a:pPr lvl="0" algn="just">
              <a:buNone/>
            </a:pPr>
            <a:endParaRPr lang="en-IN" sz="2800" dirty="0" smtClean="0"/>
          </a:p>
          <a:p>
            <a:pPr lvl="0" algn="just"/>
            <a:r>
              <a:rPr lang="en-US" sz="2800" dirty="0" smtClean="0"/>
              <a:t>This system is best for green-house farming.</a:t>
            </a:r>
            <a:endParaRPr lang="en-IN" sz="2800" dirty="0" smtClean="0"/>
          </a:p>
          <a:p>
            <a:pPr lvl="0" algn="just"/>
            <a:endParaRPr lang="en-US" sz="2800" dirty="0" smtClean="0"/>
          </a:p>
          <a:p>
            <a:pPr lvl="0" algn="just"/>
            <a:r>
              <a:rPr lang="en-US" sz="2800" dirty="0" smtClean="0"/>
              <a:t> System is also applicable to maintain the temperature in aquariums. </a:t>
            </a:r>
          </a:p>
          <a:p>
            <a:pPr>
              <a:buNone/>
            </a:pPr>
            <a:endParaRPr lang="en-US" sz="2800" dirty="0" smtClean="0"/>
          </a:p>
          <a:p>
            <a:pPr lvl="0">
              <a:buNone/>
            </a:pPr>
            <a:endParaRPr lang="en-US" sz="28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143000"/>
          </a:xfrm>
          <a:effectLst>
            <a:innerShdw blurRad="63500" dist="50800" dir="16200000">
              <a:prstClr val="black">
                <a:alpha val="50000"/>
              </a:prstClr>
            </a:innerShdw>
          </a:effectLst>
        </p:spPr>
        <p:txBody>
          <a:bodyPr>
            <a:normAutofit/>
          </a:bodyPr>
          <a:lstStyle/>
          <a:p>
            <a:pPr algn="ctr"/>
            <a:r>
              <a:rPr lang="en-IN" sz="3600" b="1" dirty="0" smtClean="0">
                <a:ln w="10541" cmpd="sng">
                  <a:solidFill>
                    <a:srgbClr val="7D7D7D">
                      <a:tint val="100000"/>
                      <a:shade val="100000"/>
                      <a:satMod val="110000"/>
                    </a:srgbClr>
                  </a:solidFill>
                  <a:prstDash val="solid"/>
                </a:ln>
                <a:latin typeface="Arial" pitchFamily="34" charset="0"/>
                <a:cs typeface="Arial" pitchFamily="34" charset="0"/>
              </a:rPr>
              <a:t>INTRODUCTION</a:t>
            </a:r>
            <a:endParaRPr lang="en-IN" sz="3600" b="1" dirty="0">
              <a:ln w="10541" cmpd="sng">
                <a:solidFill>
                  <a:srgbClr val="7D7D7D">
                    <a:tint val="100000"/>
                    <a:shade val="100000"/>
                    <a:satMod val="110000"/>
                  </a:srgbClr>
                </a:solidFill>
                <a:prstDash val="solid"/>
              </a:ln>
              <a:latin typeface="Arial" pitchFamily="34" charset="0"/>
              <a:cs typeface="Arial" pitchFamily="34" charset="0"/>
            </a:endParaRPr>
          </a:p>
        </p:txBody>
      </p:sp>
      <p:sp>
        <p:nvSpPr>
          <p:cNvPr id="3" name="Content Placeholder 2"/>
          <p:cNvSpPr>
            <a:spLocks noGrp="1"/>
          </p:cNvSpPr>
          <p:nvPr>
            <p:ph idx="1"/>
          </p:nvPr>
        </p:nvSpPr>
        <p:spPr>
          <a:xfrm>
            <a:off x="685800" y="1600200"/>
            <a:ext cx="8001000" cy="4525963"/>
          </a:xfrm>
        </p:spPr>
        <p:txBody>
          <a:bodyPr>
            <a:normAutofit/>
          </a:bodyPr>
          <a:lstStyle/>
          <a:p>
            <a:pPr algn="just">
              <a:buNone/>
            </a:pPr>
            <a:r>
              <a:rPr lang="en-US" sz="2800" dirty="0" smtClean="0">
                <a:solidFill>
                  <a:srgbClr val="33CCFF"/>
                </a:solidFill>
                <a:latin typeface="Arial" pitchFamily="34" charset="0"/>
                <a:cs typeface="Arial" pitchFamily="34" charset="0"/>
              </a:rPr>
              <a:t>	</a:t>
            </a:r>
            <a:r>
              <a:rPr lang="en-US" sz="2800" dirty="0" smtClean="0">
                <a:solidFill>
                  <a:schemeClr val="tx2">
                    <a:lumMod val="50000"/>
                  </a:schemeClr>
                </a:solidFill>
              </a:rPr>
              <a:t>The project is based on calculating the soil moisture contents and detecting the real time weather condition like temperature, humidity etc. and send it to the farmer using zig-bee communication which will be displayed in the LCD screen and according to temperature conditions the motor present at farm gets operated and hence the moisture present in the soil can be maintained automatically.</a:t>
            </a:r>
          </a:p>
          <a:p>
            <a:pPr algn="just">
              <a:buNone/>
            </a:pPr>
            <a:r>
              <a:rPr lang="en-US" sz="2800" dirty="0" smtClean="0">
                <a:solidFill>
                  <a:schemeClr val="tx2">
                    <a:lumMod val="50000"/>
                  </a:schemeClr>
                </a:solidFill>
              </a:rPr>
              <a:t>      </a:t>
            </a:r>
          </a:p>
          <a:p>
            <a:pPr algn="just">
              <a:buNone/>
            </a:pPr>
            <a:endParaRPr lang="en-U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Arial" pitchFamily="34" charset="0"/>
                <a:cs typeface="Arial" pitchFamily="34" charset="0"/>
              </a:rPr>
              <a:t>FUTURE SCOPE</a:t>
            </a:r>
            <a:endParaRPr lang="en-US" sz="3600" b="1" dirty="0">
              <a:latin typeface="Arial" pitchFamily="34" charset="0"/>
              <a:cs typeface="Arial" pitchFamily="34" charset="0"/>
            </a:endParaRPr>
          </a:p>
        </p:txBody>
      </p:sp>
      <p:sp>
        <p:nvSpPr>
          <p:cNvPr id="3" name="Content Placeholder 2"/>
          <p:cNvSpPr>
            <a:spLocks noGrp="1"/>
          </p:cNvSpPr>
          <p:nvPr>
            <p:ph idx="1"/>
          </p:nvPr>
        </p:nvSpPr>
        <p:spPr>
          <a:xfrm>
            <a:off x="990600" y="1447800"/>
            <a:ext cx="7498080" cy="4800600"/>
          </a:xfrm>
        </p:spPr>
        <p:txBody>
          <a:bodyPr>
            <a:normAutofit lnSpcReduction="10000"/>
          </a:bodyPr>
          <a:lstStyle/>
          <a:p>
            <a:pPr lvl="0"/>
            <a:endParaRPr lang="en-US" sz="2800" dirty="0" smtClean="0">
              <a:latin typeface="Arial" pitchFamily="34" charset="0"/>
              <a:cs typeface="Arial" pitchFamily="34" charset="0"/>
            </a:endParaRPr>
          </a:p>
          <a:p>
            <a:pPr lvl="0" algn="just"/>
            <a:r>
              <a:rPr lang="en-US" sz="2800" dirty="0" smtClean="0">
                <a:latin typeface="Arial" pitchFamily="34" charset="0"/>
                <a:cs typeface="Arial" pitchFamily="34" charset="0"/>
              </a:rPr>
              <a:t>Smart field monitoring by wireless </a:t>
            </a:r>
            <a:r>
              <a:rPr lang="en-US" sz="2800" dirty="0" err="1" smtClean="0">
                <a:latin typeface="Arial" pitchFamily="34" charset="0"/>
                <a:cs typeface="Arial" pitchFamily="34" charset="0"/>
              </a:rPr>
              <a:t>nano</a:t>
            </a:r>
            <a:r>
              <a:rPr lang="en-US" sz="2800" dirty="0" smtClean="0">
                <a:latin typeface="Arial" pitchFamily="34" charset="0"/>
                <a:cs typeface="Arial" pitchFamily="34" charset="0"/>
              </a:rPr>
              <a:t> technology.</a:t>
            </a:r>
          </a:p>
          <a:p>
            <a:pPr lvl="0" algn="just"/>
            <a:endParaRPr lang="en-US" sz="2800" dirty="0" smtClean="0">
              <a:latin typeface="Arial" pitchFamily="34" charset="0"/>
              <a:cs typeface="Arial" pitchFamily="34" charset="0"/>
            </a:endParaRPr>
          </a:p>
          <a:p>
            <a:pPr lvl="0" algn="just"/>
            <a:r>
              <a:rPr lang="en-US" sz="2800" dirty="0" err="1" smtClean="0">
                <a:latin typeface="Arial" pitchFamily="34" charset="0"/>
                <a:cs typeface="Arial" pitchFamily="34" charset="0"/>
              </a:rPr>
              <a:t>Soilnet</a:t>
            </a:r>
            <a:r>
              <a:rPr lang="en-US" sz="2800" dirty="0" smtClean="0">
                <a:latin typeface="Arial" pitchFamily="34" charset="0"/>
                <a:cs typeface="Arial" pitchFamily="34" charset="0"/>
              </a:rPr>
              <a:t> – a zig-bee based soil moisture network to cover a bigger farm field.</a:t>
            </a:r>
          </a:p>
          <a:p>
            <a:pPr lvl="0" algn="just"/>
            <a:endParaRPr lang="en-US" sz="2800" dirty="0" smtClean="0">
              <a:latin typeface="Arial" pitchFamily="34" charset="0"/>
              <a:cs typeface="Arial" pitchFamily="34" charset="0"/>
            </a:endParaRPr>
          </a:p>
          <a:p>
            <a:pPr lvl="0" algn="just"/>
            <a:r>
              <a:rPr lang="en-US" sz="2800" dirty="0" smtClean="0">
                <a:latin typeface="Arial" pitchFamily="34" charset="0"/>
                <a:cs typeface="Arial" pitchFamily="34" charset="0"/>
              </a:rPr>
              <a:t>SIM300 can be used as a future communication system for the project which will send direct information to the farmer on his phone.</a:t>
            </a:r>
            <a:endParaRPr lang="en-US" dirty="0" smtClean="0"/>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133600"/>
            <a:ext cx="7772400" cy="175260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ekton Pro Ext" pitchFamily="34" charset="0"/>
              </a:rPr>
              <a:t>THANK YOU</a:t>
            </a:r>
            <a:endPar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ekton Pro Ext"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010400" cy="1143000"/>
          </a:xfrm>
        </p:spPr>
        <p:txBody>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Components Required:-</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1295400" y="2133600"/>
            <a:ext cx="6629400" cy="3657600"/>
          </a:xfrm>
        </p:spPr>
        <p:txBody>
          <a:bodyPr>
            <a:normAutofit fontScale="92500" lnSpcReduction="10000"/>
          </a:bodyPr>
          <a:lstStyle/>
          <a:p>
            <a:pPr>
              <a:buClr>
                <a:schemeClr val="accent6"/>
              </a:buClr>
            </a:pPr>
            <a:r>
              <a:rPr lang="en-US" sz="2800" dirty="0" smtClean="0">
                <a:latin typeface="Arial" pitchFamily="34" charset="0"/>
                <a:cs typeface="Arial" pitchFamily="34" charset="0"/>
              </a:rPr>
              <a:t>Microcontroller</a:t>
            </a:r>
          </a:p>
          <a:p>
            <a:pPr>
              <a:buClr>
                <a:schemeClr val="accent6"/>
              </a:buClr>
            </a:pPr>
            <a:r>
              <a:rPr lang="en-US" sz="2800" dirty="0" smtClean="0">
                <a:latin typeface="Arial" pitchFamily="34" charset="0"/>
                <a:cs typeface="Arial" pitchFamily="34" charset="0"/>
              </a:rPr>
              <a:t>Zig-bee module</a:t>
            </a:r>
          </a:p>
          <a:p>
            <a:pPr>
              <a:buClr>
                <a:schemeClr val="accent6"/>
              </a:buClr>
            </a:pPr>
            <a:r>
              <a:rPr lang="en-US" sz="2800" dirty="0" smtClean="0">
                <a:latin typeface="Arial" pitchFamily="34" charset="0"/>
                <a:cs typeface="Arial" pitchFamily="34" charset="0"/>
              </a:rPr>
              <a:t>Amplifier IC</a:t>
            </a:r>
          </a:p>
          <a:p>
            <a:pPr>
              <a:buClr>
                <a:schemeClr val="accent6"/>
              </a:buClr>
            </a:pPr>
            <a:r>
              <a:rPr lang="en-US" sz="2800" dirty="0" smtClean="0">
                <a:latin typeface="Arial" pitchFamily="34" charset="0"/>
                <a:cs typeface="Arial" pitchFamily="34" charset="0"/>
              </a:rPr>
              <a:t>Temperature Sensor</a:t>
            </a:r>
          </a:p>
          <a:p>
            <a:pPr>
              <a:buClr>
                <a:schemeClr val="accent6"/>
              </a:buClr>
            </a:pPr>
            <a:r>
              <a:rPr lang="en-US" sz="2800" dirty="0" smtClean="0">
                <a:latin typeface="Arial" pitchFamily="34" charset="0"/>
                <a:cs typeface="Arial" pitchFamily="34" charset="0"/>
              </a:rPr>
              <a:t>Humidity sensor</a:t>
            </a:r>
          </a:p>
          <a:p>
            <a:pPr>
              <a:buClr>
                <a:schemeClr val="accent6"/>
              </a:buClr>
            </a:pPr>
            <a:r>
              <a:rPr lang="en-US" sz="2800" dirty="0" smtClean="0">
                <a:latin typeface="Arial" pitchFamily="34" charset="0"/>
                <a:cs typeface="Arial" pitchFamily="34" charset="0"/>
              </a:rPr>
              <a:t>LCD display</a:t>
            </a:r>
          </a:p>
          <a:p>
            <a:pPr>
              <a:buClr>
                <a:schemeClr val="accent6"/>
              </a:buClr>
            </a:pPr>
            <a:r>
              <a:rPr lang="en-US" sz="2800" dirty="0" smtClean="0">
                <a:latin typeface="Arial" pitchFamily="34" charset="0"/>
                <a:cs typeface="Arial" pitchFamily="34" charset="0"/>
              </a:rPr>
              <a:t>Relay</a:t>
            </a:r>
          </a:p>
          <a:p>
            <a:pPr>
              <a:buClr>
                <a:schemeClr val="accent6"/>
              </a:buClr>
            </a:pPr>
            <a:r>
              <a:rPr lang="en-US" sz="2800" dirty="0" smtClean="0">
                <a:latin typeface="Arial" pitchFamily="34" charset="0"/>
                <a:cs typeface="Arial" pitchFamily="34" charset="0"/>
              </a:rPr>
              <a:t>Other Supporting accessories</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6934200" cy="868362"/>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000" b="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Block Diagram:-</a:t>
            </a:r>
            <a:endParaRPr lang="en-US" sz="4000"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990600" y="1066800"/>
            <a:ext cx="8001000" cy="914400"/>
          </a:xfrm>
        </p:spPr>
        <p:txBody>
          <a:bodyPr>
            <a:noAutofit/>
            <a:scene3d>
              <a:camera prst="orthographicFront"/>
              <a:lightRig rig="soft" dir="t">
                <a:rot lat="0" lon="0" rev="10800000"/>
              </a:lightRig>
            </a:scene3d>
            <a:sp3d>
              <a:bevelT w="27940" h="12700"/>
              <a:contourClr>
                <a:srgbClr val="DDDDDD"/>
              </a:contourClr>
            </a:sp3d>
          </a:bodyPr>
          <a:lstStyle/>
          <a:p>
            <a:pPr algn="ctr">
              <a:buNone/>
            </a:pPr>
            <a:r>
              <a:rPr lang="en-US" sz="2800" b="1" spc="150" dirty="0" smtClean="0">
                <a:ln w="11430"/>
                <a:effectLst>
                  <a:outerShdw blurRad="25400" algn="tl" rotWithShape="0">
                    <a:srgbClr val="000000">
                      <a:alpha val="43000"/>
                    </a:srgbClr>
                  </a:outerShdw>
                </a:effectLst>
              </a:rPr>
              <a:t>Modules Present for Detecting the Weather Condition</a:t>
            </a:r>
            <a:endParaRPr lang="en-US" sz="2800" b="1" spc="150" dirty="0">
              <a:ln w="11430"/>
              <a:effectLst>
                <a:outerShdw blurRad="25400" algn="tl" rotWithShape="0">
                  <a:srgbClr val="000000">
                    <a:alpha val="43000"/>
                  </a:srgbClr>
                </a:outerShdw>
              </a:effectLst>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t/>
            </a:r>
            <a:br>
              <a:rPr kumimoji="0" lang="en-US" sz="11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br>
            <a:r>
              <a:rPr kumimoji="0" lang="en-US" sz="11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t/>
            </a:r>
            <a:br>
              <a:rPr kumimoji="0" lang="en-US" sz="1100" b="1" i="0" u="none" strike="noStrike" cap="none" normalizeH="0" baseline="0" smtClean="0">
                <a:ln>
                  <a:noFill/>
                </a:ln>
                <a:solidFill>
                  <a:schemeClr val="tx1"/>
                </a:solidFill>
                <a:effectLst/>
                <a:latin typeface="Arial" pitchFamily="34" charset="0"/>
                <a:ea typeface="Calibri" pitchFamily="34"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1066800" y="3733800"/>
            <a:ext cx="1828800" cy="946561"/>
          </a:xfrm>
          <a:prstGeom prst="rect">
            <a:avLst/>
          </a:prstGeom>
          <a:gradFill rotWithShape="0">
            <a:gsLst>
              <a:gs pos="0">
                <a:srgbClr val="FFFFFF"/>
              </a:gs>
              <a:gs pos="100000">
                <a:srgbClr val="CCC0D9"/>
              </a:gs>
            </a:gsLst>
            <a:lin ang="54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50000"/>
              </a:lnSpc>
              <a:spcBef>
                <a:spcPct val="0"/>
              </a:spcBef>
              <a:buClrTx/>
              <a:buSzTx/>
              <a:buFontTx/>
              <a:buNone/>
              <a:tabLst/>
            </a:pPr>
            <a:r>
              <a:rPr kumimoji="0" lang="en-US" b="0" i="0" u="none" strike="noStrike" cap="none" normalizeH="0" baseline="0" dirty="0" smtClean="0">
                <a:ln>
                  <a:noFill/>
                </a:ln>
                <a:solidFill>
                  <a:srgbClr val="FF0000"/>
                </a:solidFill>
                <a:effectLst/>
                <a:latin typeface="Calibri" pitchFamily="34" charset="0"/>
                <a:cs typeface="Arial" pitchFamily="34" charset="0"/>
              </a:rPr>
              <a:t>Temperature sensor (LM35)</a:t>
            </a:r>
            <a:endParaRPr kumimoji="0" lang="en-US" b="0" i="0" u="none" strike="noStrike" cap="none" normalizeH="0" baseline="0" dirty="0" smtClean="0">
              <a:ln>
                <a:noFill/>
              </a:ln>
              <a:solidFill>
                <a:srgbClr val="FF0000"/>
              </a:solidFill>
              <a:effectLst/>
              <a:latin typeface="Arial" pitchFamily="34" charset="0"/>
              <a:cs typeface="Arial" pitchFamily="34" charset="0"/>
            </a:endParaRPr>
          </a:p>
        </p:txBody>
      </p:sp>
      <p:sp>
        <p:nvSpPr>
          <p:cNvPr id="1028" name="AutoShape 4"/>
          <p:cNvSpPr>
            <a:spLocks noChangeArrowheads="1"/>
          </p:cNvSpPr>
          <p:nvPr/>
        </p:nvSpPr>
        <p:spPr bwMode="auto">
          <a:xfrm>
            <a:off x="2888218" y="4017168"/>
            <a:ext cx="838200" cy="500062"/>
          </a:xfrm>
          <a:prstGeom prst="rightArrow">
            <a:avLst>
              <a:gd name="adj1" fmla="val 50000"/>
              <a:gd name="adj2" fmla="val 43281"/>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029" name="Rectangle 5"/>
          <p:cNvSpPr>
            <a:spLocks noChangeArrowheads="1"/>
          </p:cNvSpPr>
          <p:nvPr/>
        </p:nvSpPr>
        <p:spPr bwMode="auto">
          <a:xfrm>
            <a:off x="3726418" y="3733800"/>
            <a:ext cx="2057400" cy="952499"/>
          </a:xfrm>
          <a:prstGeom prst="rect">
            <a:avLst/>
          </a:prstGeom>
          <a:gradFill rotWithShape="0">
            <a:gsLst>
              <a:gs pos="0">
                <a:srgbClr val="FFFFFF"/>
              </a:gs>
              <a:gs pos="100000">
                <a:srgbClr val="FBD4B4"/>
              </a:gs>
            </a:gsLst>
            <a:lin ang="54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50000"/>
              </a:lnSpc>
              <a:buClrTx/>
              <a:buSzTx/>
              <a:buFontTx/>
              <a:buNone/>
              <a:tabLst/>
            </a:pPr>
            <a:r>
              <a:rPr kumimoji="0" lang="en-US" b="0" i="0" u="none" strike="noStrike" cap="none" normalizeH="0" baseline="0" dirty="0" smtClean="0">
                <a:ln>
                  <a:noFill/>
                </a:ln>
                <a:solidFill>
                  <a:srgbClr val="FF0000"/>
                </a:solidFill>
                <a:effectLst/>
                <a:latin typeface="Calibri" pitchFamily="34" charset="0"/>
                <a:cs typeface="Arial" pitchFamily="34" charset="0"/>
              </a:rPr>
              <a:t>Microcontroller</a:t>
            </a:r>
          </a:p>
          <a:p>
            <a:pPr marL="0" marR="0" lvl="0" indent="0" algn="ctr" defTabSz="914400" rtl="0" eaLnBrk="1" fontAlgn="base" latinLnBrk="0" hangingPunct="1">
              <a:lnSpc>
                <a:spcPct val="150000"/>
              </a:lnSpc>
              <a:buClrTx/>
              <a:buSzTx/>
              <a:buFontTx/>
              <a:buNone/>
              <a:tabLst/>
            </a:pPr>
            <a:r>
              <a:rPr kumimoji="0" lang="en-US" b="0" i="0" u="none" strike="noStrike" cap="none" normalizeH="0" baseline="0" dirty="0" smtClean="0">
                <a:ln>
                  <a:noFill/>
                </a:ln>
                <a:solidFill>
                  <a:srgbClr val="FF0000"/>
                </a:solidFill>
                <a:effectLst/>
                <a:latin typeface="Calibri" pitchFamily="34" charset="0"/>
                <a:cs typeface="Arial" pitchFamily="34" charset="0"/>
              </a:rPr>
              <a:t>ATMega32</a:t>
            </a:r>
            <a:endParaRPr kumimoji="0" lang="en-US" b="0" i="0" u="none" strike="noStrike" cap="none" normalizeH="0" baseline="0" dirty="0" smtClean="0">
              <a:ln>
                <a:noFill/>
              </a:ln>
              <a:solidFill>
                <a:srgbClr val="FF0000"/>
              </a:solidFill>
              <a:effectLst/>
              <a:latin typeface="Arial" pitchFamily="34" charset="0"/>
              <a:cs typeface="Arial" pitchFamily="34" charset="0"/>
            </a:endParaRPr>
          </a:p>
        </p:txBody>
      </p:sp>
      <p:sp>
        <p:nvSpPr>
          <p:cNvPr id="11" name="AutoShape 4"/>
          <p:cNvSpPr>
            <a:spLocks noChangeArrowheads="1"/>
          </p:cNvSpPr>
          <p:nvPr/>
        </p:nvSpPr>
        <p:spPr bwMode="auto">
          <a:xfrm>
            <a:off x="5822950" y="4017168"/>
            <a:ext cx="838200" cy="500062"/>
          </a:xfrm>
          <a:prstGeom prst="rightArrow">
            <a:avLst>
              <a:gd name="adj1" fmla="val 50000"/>
              <a:gd name="adj2" fmla="val 43281"/>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033" name="Rectangle 9"/>
          <p:cNvSpPr>
            <a:spLocks noChangeArrowheads="1"/>
          </p:cNvSpPr>
          <p:nvPr/>
        </p:nvSpPr>
        <p:spPr bwMode="auto">
          <a:xfrm>
            <a:off x="6661150" y="3733800"/>
            <a:ext cx="1797050" cy="952499"/>
          </a:xfrm>
          <a:prstGeom prst="rect">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buClrTx/>
              <a:buSzTx/>
              <a:buFontTx/>
              <a:buNone/>
              <a:tabLst/>
            </a:pPr>
            <a:endParaRPr kumimoji="0" lang="en-US" b="0" i="0" u="none" strike="noStrike" cap="none" normalizeH="0" baseline="0" dirty="0" smtClean="0">
              <a:ln>
                <a:noFill/>
              </a:ln>
              <a:solidFill>
                <a:srgbClr val="FF0000"/>
              </a:solidFill>
              <a:effectLst/>
              <a:latin typeface="Calibri" pitchFamily="34" charset="0"/>
              <a:cs typeface="Arial" pitchFamily="34" charset="0"/>
            </a:endParaRPr>
          </a:p>
          <a:p>
            <a:pPr marL="0" marR="0" lvl="0" indent="0" algn="ctr" defTabSz="914400" rtl="0" eaLnBrk="1" fontAlgn="base" latinLnBrk="0" hangingPunct="1">
              <a:lnSpc>
                <a:spcPct val="100000"/>
              </a:lnSpc>
              <a:spcBef>
                <a:spcPct val="0"/>
              </a:spcBef>
              <a:buClrTx/>
              <a:buSzTx/>
              <a:buFontTx/>
              <a:buNone/>
              <a:tabLst/>
            </a:pPr>
            <a:r>
              <a:rPr kumimoji="0" lang="en-US" b="0" i="0" u="none" strike="noStrike" cap="none" normalizeH="0" baseline="0" dirty="0" smtClean="0">
                <a:ln>
                  <a:noFill/>
                </a:ln>
                <a:solidFill>
                  <a:srgbClr val="FF0000"/>
                </a:solidFill>
                <a:effectLst/>
                <a:latin typeface="Calibri" pitchFamily="34" charset="0"/>
                <a:cs typeface="Arial" pitchFamily="34" charset="0"/>
              </a:rPr>
              <a:t>Zigbee Module</a:t>
            </a:r>
            <a:endParaRPr kumimoji="0" lang="en-US" b="0" i="0" u="none" strike="noStrike" cap="none" normalizeH="0" baseline="0" dirty="0" smtClean="0">
              <a:ln>
                <a:noFill/>
              </a:ln>
              <a:solidFill>
                <a:srgbClr val="FF0000"/>
              </a:solidFill>
              <a:effectLst/>
              <a:latin typeface="Arial" pitchFamily="34" charset="0"/>
              <a:cs typeface="Arial" pitchFamily="34" charset="0"/>
            </a:endParaRPr>
          </a:p>
        </p:txBody>
      </p:sp>
      <p:sp>
        <p:nvSpPr>
          <p:cNvPr id="1034" name="AutoShape 10"/>
          <p:cNvSpPr>
            <a:spLocks noChangeArrowheads="1"/>
          </p:cNvSpPr>
          <p:nvPr/>
        </p:nvSpPr>
        <p:spPr bwMode="auto">
          <a:xfrm rot="5400000">
            <a:off x="4492108" y="4760253"/>
            <a:ext cx="609601" cy="449817"/>
          </a:xfrm>
          <a:prstGeom prst="rightArrow">
            <a:avLst>
              <a:gd name="adj1" fmla="val 50000"/>
              <a:gd name="adj2" fmla="val 38889"/>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035" name="Rectangle 11"/>
          <p:cNvSpPr>
            <a:spLocks noChangeArrowheads="1"/>
          </p:cNvSpPr>
          <p:nvPr/>
        </p:nvSpPr>
        <p:spPr bwMode="auto">
          <a:xfrm>
            <a:off x="3765550" y="5295900"/>
            <a:ext cx="2025650" cy="952500"/>
          </a:xfrm>
          <a:prstGeom prst="rect">
            <a:avLst/>
          </a:prstGeom>
          <a:gradFill rotWithShape="0">
            <a:gsLst>
              <a:gs pos="0">
                <a:srgbClr val="FFFFFF"/>
              </a:gs>
              <a:gs pos="100000">
                <a:srgbClr val="E5B8B7"/>
              </a:gs>
            </a:gsLst>
            <a:lin ang="54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50000"/>
              </a:lnSpc>
              <a:spcBef>
                <a:spcPct val="0"/>
              </a:spcBef>
              <a:buClrTx/>
              <a:buSzTx/>
              <a:buFontTx/>
              <a:buNone/>
              <a:tabLst/>
            </a:pPr>
            <a:r>
              <a:rPr kumimoji="0" lang="en-US" sz="1600" b="0" i="0" u="none" strike="noStrike" cap="none" normalizeH="0" baseline="0" dirty="0" smtClean="0">
                <a:ln>
                  <a:noFill/>
                </a:ln>
                <a:solidFill>
                  <a:srgbClr val="FF0000"/>
                </a:solidFill>
                <a:effectLst/>
                <a:latin typeface="Calibri" pitchFamily="34" charset="0"/>
                <a:cs typeface="Arial" pitchFamily="34" charset="0"/>
              </a:rPr>
              <a:t>LCD Display</a:t>
            </a:r>
          </a:p>
          <a:p>
            <a:pPr marL="0" marR="0" lvl="0" indent="0" algn="ctr" defTabSz="914400" rtl="0" eaLnBrk="1" fontAlgn="base" latinLnBrk="0" hangingPunct="1">
              <a:lnSpc>
                <a:spcPct val="150000"/>
              </a:lnSpc>
              <a:spcBef>
                <a:spcPct val="0"/>
              </a:spcBef>
              <a:buClrTx/>
              <a:buSzTx/>
              <a:buFontTx/>
              <a:buNone/>
              <a:tabLst/>
            </a:pPr>
            <a:r>
              <a:rPr kumimoji="0" lang="en-US" sz="1600" b="0" i="0" u="none" strike="noStrike" cap="none" normalizeH="0" baseline="0" dirty="0" smtClean="0">
                <a:ln>
                  <a:noFill/>
                </a:ln>
                <a:solidFill>
                  <a:srgbClr val="FF0000"/>
                </a:solidFill>
                <a:effectLst/>
                <a:latin typeface="Calibri" pitchFamily="34" charset="0"/>
                <a:cs typeface="Arial" pitchFamily="34" charset="0"/>
              </a:rPr>
              <a:t>(16 X 2)</a:t>
            </a:r>
            <a:endParaRPr kumimoji="0" lang="en-US" sz="1600" b="0" i="0" u="none" strike="noStrike" cap="none" normalizeH="0" baseline="0" dirty="0" smtClean="0">
              <a:ln>
                <a:noFill/>
              </a:ln>
              <a:solidFill>
                <a:srgbClr val="FF0000"/>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3081337"/>
            <a:ext cx="500063"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3"/>
          <p:cNvSpPr>
            <a:spLocks noChangeArrowheads="1"/>
          </p:cNvSpPr>
          <p:nvPr/>
        </p:nvSpPr>
        <p:spPr bwMode="auto">
          <a:xfrm>
            <a:off x="3726418" y="2134776"/>
            <a:ext cx="2057400" cy="946561"/>
          </a:xfrm>
          <a:prstGeom prst="rect">
            <a:avLst/>
          </a:prstGeom>
          <a:gradFill rotWithShape="0">
            <a:gsLst>
              <a:gs pos="0">
                <a:srgbClr val="FFFFFF"/>
              </a:gs>
              <a:gs pos="100000">
                <a:srgbClr val="CCC0D9"/>
              </a:gs>
            </a:gsLst>
            <a:lin ang="54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spcBef>
                <a:spcPct val="0"/>
              </a:spcBef>
              <a:buClrTx/>
              <a:buSzTx/>
              <a:buFontTx/>
              <a:buNone/>
              <a:tabLst/>
            </a:pPr>
            <a:endParaRPr lang="en-US" dirty="0" smtClean="0">
              <a:solidFill>
                <a:srgbClr val="FF0000"/>
              </a:solidFill>
              <a:latin typeface="Calibri" pitchFamily="34" charset="0"/>
              <a:cs typeface="Arial" pitchFamily="34" charset="0"/>
            </a:endParaRPr>
          </a:p>
          <a:p>
            <a:pPr marL="0" marR="0" lvl="0" indent="0" algn="ctr" defTabSz="914400" rtl="0" eaLnBrk="1" fontAlgn="base" latinLnBrk="0" hangingPunct="1">
              <a:spcBef>
                <a:spcPct val="0"/>
              </a:spcBef>
              <a:buClrTx/>
              <a:buSzTx/>
              <a:buFontTx/>
              <a:buNone/>
              <a:tabLst/>
            </a:pPr>
            <a:r>
              <a:rPr lang="en-US" dirty="0" smtClean="0">
                <a:solidFill>
                  <a:srgbClr val="FF0000"/>
                </a:solidFill>
                <a:latin typeface="Calibri" pitchFamily="34" charset="0"/>
                <a:cs typeface="Arial" pitchFamily="34" charset="0"/>
              </a:rPr>
              <a:t>Humidity</a:t>
            </a:r>
            <a:r>
              <a:rPr kumimoji="0" lang="en-US" b="0" i="0" u="none" strike="noStrike" cap="none" normalizeH="0" baseline="0" dirty="0" smtClean="0">
                <a:ln>
                  <a:noFill/>
                </a:ln>
                <a:solidFill>
                  <a:srgbClr val="FF0000"/>
                </a:solidFill>
                <a:effectLst/>
                <a:latin typeface="Calibri" pitchFamily="34" charset="0"/>
                <a:cs typeface="Arial" pitchFamily="34" charset="0"/>
              </a:rPr>
              <a:t> sensor</a:t>
            </a:r>
            <a:endParaRPr kumimoji="0" lang="en-US" b="0" i="0"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scene3d>
              <a:camera prst="orthographicFront"/>
              <a:lightRig rig="soft" dir="t">
                <a:rot lat="0" lon="0" rev="10800000"/>
              </a:lightRig>
            </a:scene3d>
            <a:sp3d>
              <a:bevelT w="27940" h="12700"/>
              <a:contourClr>
                <a:srgbClr val="DDDDDD"/>
              </a:contourClr>
            </a:sp3d>
          </a:bodyPr>
          <a:lstStyle/>
          <a:p>
            <a:pPr algn="ctr"/>
            <a:r>
              <a:rPr lang="en-US" b="1" spc="150" dirty="0" smtClean="0">
                <a:ln w="11430"/>
                <a:solidFill>
                  <a:schemeClr val="tx1"/>
                </a:solidFill>
                <a:effectLst>
                  <a:outerShdw blurRad="25400" algn="tl" rotWithShape="0">
                    <a:srgbClr val="000000">
                      <a:alpha val="43000"/>
                    </a:srgbClr>
                  </a:outerShdw>
                </a:effectLst>
              </a:rPr>
              <a:t>Farmer Zone</a:t>
            </a:r>
            <a:endParaRPr lang="en-US" b="1" spc="150" dirty="0">
              <a:ln w="11430"/>
              <a:solidFill>
                <a:schemeClr val="tx1"/>
              </a:solidFill>
              <a:effectLst>
                <a:outerShdw blurRad="25400" algn="tl" rotWithShape="0">
                  <a:srgbClr val="000000">
                    <a:alpha val="43000"/>
                  </a:srgbClr>
                </a:outerShdw>
              </a:effectLst>
            </a:endParaRPr>
          </a:p>
        </p:txBody>
      </p:sp>
      <p:sp>
        <p:nvSpPr>
          <p:cNvPr id="20482" name="Rectangle 2"/>
          <p:cNvSpPr>
            <a:spLocks noChangeArrowheads="1"/>
          </p:cNvSpPr>
          <p:nvPr/>
        </p:nvSpPr>
        <p:spPr bwMode="auto">
          <a:xfrm>
            <a:off x="1143000" y="2133600"/>
            <a:ext cx="1828800" cy="1295400"/>
          </a:xfrm>
          <a:prstGeom prst="rect">
            <a:avLst/>
          </a:prstGeom>
          <a:gradFill rotWithShape="0">
            <a:gsLst>
              <a:gs pos="0">
                <a:srgbClr val="FFFFFF"/>
              </a:gs>
              <a:gs pos="100000">
                <a:srgbClr val="CCC0D9"/>
              </a:gs>
            </a:gsLst>
            <a:lin ang="54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ts val="1000"/>
              </a:spcAft>
              <a:buClrTx/>
              <a:buSzTx/>
              <a:buFontTx/>
              <a:buNone/>
              <a:tabLst/>
            </a:pPr>
            <a:r>
              <a:rPr kumimoji="0" lang="en-US" sz="2800" b="0" i="0" u="none" strike="noStrike" cap="none" normalizeH="0" baseline="0" dirty="0" smtClean="0">
                <a:ln>
                  <a:noFill/>
                </a:ln>
                <a:solidFill>
                  <a:srgbClr val="FF0000"/>
                </a:solidFill>
                <a:effectLst/>
                <a:latin typeface="Calibri" pitchFamily="34" charset="0"/>
                <a:cs typeface="Arial" pitchFamily="34" charset="0"/>
              </a:rPr>
              <a:t>Zig-bee Module</a:t>
            </a:r>
            <a:endParaRPr kumimoji="0" lang="en-US" sz="2800" b="0" i="0" u="none" strike="noStrike" cap="none" normalizeH="0" baseline="0" dirty="0" smtClean="0">
              <a:ln>
                <a:noFill/>
              </a:ln>
              <a:solidFill>
                <a:srgbClr val="FF0000"/>
              </a:solidFill>
              <a:effectLst/>
              <a:latin typeface="Arial" pitchFamily="34" charset="0"/>
              <a:cs typeface="Arial" pitchFamily="34" charset="0"/>
            </a:endParaRPr>
          </a:p>
        </p:txBody>
      </p:sp>
      <p:sp>
        <p:nvSpPr>
          <p:cNvPr id="5" name="AutoShape 4"/>
          <p:cNvSpPr>
            <a:spLocks noChangeArrowheads="1"/>
          </p:cNvSpPr>
          <p:nvPr/>
        </p:nvSpPr>
        <p:spPr bwMode="auto">
          <a:xfrm>
            <a:off x="2971800" y="2514600"/>
            <a:ext cx="833252" cy="500062"/>
          </a:xfrm>
          <a:prstGeom prst="rightArrow">
            <a:avLst>
              <a:gd name="adj1" fmla="val 50000"/>
              <a:gd name="adj2" fmla="val 43281"/>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20484" name="Rectangle 4"/>
          <p:cNvSpPr>
            <a:spLocks noChangeArrowheads="1"/>
          </p:cNvSpPr>
          <p:nvPr/>
        </p:nvSpPr>
        <p:spPr bwMode="auto">
          <a:xfrm>
            <a:off x="3810000" y="2133600"/>
            <a:ext cx="2209800" cy="1300163"/>
          </a:xfrm>
          <a:prstGeom prst="rect">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buClrTx/>
              <a:buSzTx/>
              <a:buFontTx/>
              <a:buNone/>
              <a:tabLst/>
            </a:pPr>
            <a:endParaRPr kumimoji="0" lang="en-US" sz="2400" b="0" i="0" u="none" strike="noStrike" cap="none" normalizeH="0" baseline="0" dirty="0" smtClean="0">
              <a:ln>
                <a:noFill/>
              </a:ln>
              <a:solidFill>
                <a:srgbClr val="FF0000"/>
              </a:solidFill>
              <a:effectLst/>
              <a:latin typeface="Calibri" pitchFamily="34" charset="0"/>
              <a:cs typeface="Arial" pitchFamily="34" charset="0"/>
            </a:endParaRPr>
          </a:p>
          <a:p>
            <a:pPr marL="0" marR="0" lvl="0" indent="0" algn="ctr" defTabSz="914400" rtl="0" eaLnBrk="1" fontAlgn="base" latinLnBrk="0" hangingPunct="1">
              <a:lnSpc>
                <a:spcPct val="100000"/>
              </a:lnSpc>
              <a:spcBef>
                <a:spcPct val="0"/>
              </a:spcBef>
              <a:buClrTx/>
              <a:buSzTx/>
              <a:buFontTx/>
              <a:buNone/>
              <a:tabLst/>
            </a:pPr>
            <a:r>
              <a:rPr kumimoji="0" lang="en-US" sz="2400" b="0" i="0" u="none" strike="noStrike" cap="none" normalizeH="0" baseline="0" dirty="0" smtClean="0">
                <a:ln>
                  <a:noFill/>
                </a:ln>
                <a:solidFill>
                  <a:srgbClr val="FF0000"/>
                </a:solidFill>
                <a:effectLst/>
                <a:latin typeface="Calibri" pitchFamily="34" charset="0"/>
                <a:cs typeface="Arial" pitchFamily="34" charset="0"/>
              </a:rPr>
              <a:t>Microcontroller</a:t>
            </a:r>
            <a:endParaRPr kumimoji="0" lang="en-US" sz="2400" b="0" i="0" u="none" strike="noStrike" cap="none" normalizeH="0" baseline="0" dirty="0" smtClean="0">
              <a:ln>
                <a:noFill/>
              </a:ln>
              <a:solidFill>
                <a:srgbClr val="FF0000"/>
              </a:solidFill>
              <a:effectLst/>
              <a:latin typeface="Arial" pitchFamily="34" charset="0"/>
              <a:cs typeface="Arial" pitchFamily="34" charset="0"/>
            </a:endParaRPr>
          </a:p>
        </p:txBody>
      </p:sp>
      <p:sp>
        <p:nvSpPr>
          <p:cNvPr id="9" name="AutoShape 4"/>
          <p:cNvSpPr>
            <a:spLocks noChangeArrowheads="1"/>
          </p:cNvSpPr>
          <p:nvPr/>
        </p:nvSpPr>
        <p:spPr bwMode="auto">
          <a:xfrm>
            <a:off x="6019800" y="2514600"/>
            <a:ext cx="869806" cy="500062"/>
          </a:xfrm>
          <a:prstGeom prst="rightArrow">
            <a:avLst>
              <a:gd name="adj1" fmla="val 50000"/>
              <a:gd name="adj2" fmla="val 43281"/>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20485" name="Rectangle 5"/>
          <p:cNvSpPr>
            <a:spLocks noChangeArrowheads="1"/>
          </p:cNvSpPr>
          <p:nvPr/>
        </p:nvSpPr>
        <p:spPr bwMode="auto">
          <a:xfrm>
            <a:off x="6934200" y="2133600"/>
            <a:ext cx="1752600" cy="1306513"/>
          </a:xfrm>
          <a:prstGeom prst="rect">
            <a:avLst/>
          </a:prstGeom>
          <a:gradFill rotWithShape="0">
            <a:gsLst>
              <a:gs pos="0">
                <a:srgbClr val="FFFFFF"/>
              </a:gs>
              <a:gs pos="100000">
                <a:srgbClr val="E5B8B7"/>
              </a:gs>
            </a:gsLst>
            <a:lin ang="54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ts val="1000"/>
              </a:spcAft>
              <a:buClrTx/>
              <a:buSzTx/>
              <a:buFontTx/>
              <a:buNone/>
              <a:tabLst/>
            </a:pPr>
            <a:r>
              <a:rPr kumimoji="0" lang="en-US" sz="2400" b="0" i="0" u="none" strike="noStrike" cap="none" normalizeH="0" baseline="0" dirty="0" smtClean="0">
                <a:ln>
                  <a:noFill/>
                </a:ln>
                <a:solidFill>
                  <a:srgbClr val="FF0000"/>
                </a:solidFill>
                <a:effectLst/>
                <a:latin typeface="Calibri" pitchFamily="34" charset="0"/>
                <a:cs typeface="Arial" pitchFamily="34" charset="0"/>
              </a:rPr>
              <a:t>LCD Display</a:t>
            </a:r>
          </a:p>
          <a:p>
            <a:pPr marL="0" marR="0" lvl="0" indent="0" algn="ctr" defTabSz="914400" rtl="0" eaLnBrk="1" fontAlgn="base" latinLnBrk="0" hangingPunct="1">
              <a:lnSpc>
                <a:spcPct val="150000"/>
              </a:lnSpc>
              <a:spcBef>
                <a:spcPct val="0"/>
              </a:spcBef>
              <a:spcAft>
                <a:spcPts val="1000"/>
              </a:spcAft>
              <a:buClrTx/>
              <a:buSzTx/>
              <a:buFontTx/>
              <a:buNone/>
              <a:tabLst/>
            </a:pPr>
            <a:r>
              <a:rPr kumimoji="0" lang="en-US" sz="2400" b="0" i="0" u="none" strike="noStrike" cap="none" normalizeH="0" baseline="0" dirty="0" smtClean="0">
                <a:ln>
                  <a:noFill/>
                </a:ln>
                <a:solidFill>
                  <a:srgbClr val="FF0000"/>
                </a:solidFill>
                <a:effectLst/>
                <a:latin typeface="Calibri" pitchFamily="34" charset="0"/>
                <a:cs typeface="Arial" pitchFamily="34" charset="0"/>
              </a:rPr>
              <a:t>(16 x 2)</a:t>
            </a:r>
            <a:endParaRPr kumimoji="0" lang="en-US" sz="2400" b="0" i="0" u="none" strike="noStrike" cap="none" normalizeH="0" baseline="0" dirty="0" smtClean="0">
              <a:ln>
                <a:noFill/>
              </a:ln>
              <a:solidFill>
                <a:srgbClr val="FF0000"/>
              </a:solidFill>
              <a:effectLst/>
              <a:latin typeface="Arial" pitchFamily="34" charset="0"/>
              <a:cs typeface="Arial" pitchFamily="34" charset="0"/>
            </a:endParaRPr>
          </a:p>
        </p:txBody>
      </p:sp>
      <p:sp>
        <p:nvSpPr>
          <p:cNvPr id="8" name="TextBox 7"/>
          <p:cNvSpPr txBox="1"/>
          <p:nvPr/>
        </p:nvSpPr>
        <p:spPr>
          <a:xfrm>
            <a:off x="1143000" y="3962400"/>
            <a:ext cx="7543800" cy="2400657"/>
          </a:xfrm>
          <a:prstGeom prst="rect">
            <a:avLst/>
          </a:prstGeom>
          <a:noFill/>
        </p:spPr>
        <p:txBody>
          <a:bodyPr wrap="square" rtlCol="0">
            <a:spAutoFit/>
          </a:bodyPr>
          <a:lstStyle/>
          <a:p>
            <a:pPr algn="just">
              <a:lnSpc>
                <a:spcPct val="150000"/>
              </a:lnSpc>
            </a:pPr>
            <a:r>
              <a:rPr lang="en-US" sz="2000" dirty="0" smtClean="0"/>
              <a:t>	Here the receiver module will detect the digital signal sent from the farm field and will be decoded by the microcontroller. The microcontroller attached with the display unit shows display on the LCD Screen. The display is 16x2 HD4478U display which has the capacity to display 32 characters at a time.</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1143000"/>
          </a:xfrm>
        </p:spPr>
        <p:txBody>
          <a:bodyPr>
            <a:normAutofit/>
            <a:scene3d>
              <a:camera prst="orthographicFront"/>
              <a:lightRig rig="soft" dir="t">
                <a:rot lat="0" lon="0" rev="10800000"/>
              </a:lightRig>
            </a:scene3d>
            <a:sp3d>
              <a:bevelT w="27940" h="12700"/>
              <a:contourClr>
                <a:srgbClr val="DDDDDD"/>
              </a:contourClr>
            </a:sp3d>
          </a:bodyPr>
          <a:lstStyle/>
          <a:p>
            <a:pPr algn="ctr"/>
            <a:r>
              <a:rPr lang="en-US" b="1" spc="150" dirty="0" smtClean="0">
                <a:ln w="11430"/>
                <a:solidFill>
                  <a:schemeClr val="tx1"/>
                </a:solidFill>
                <a:effectLst>
                  <a:outerShdw blurRad="25400" algn="tl" rotWithShape="0">
                    <a:srgbClr val="000000">
                      <a:alpha val="43000"/>
                    </a:srgbClr>
                  </a:outerShdw>
                </a:effectLst>
              </a:rPr>
              <a:t>Humidity Sensor</a:t>
            </a:r>
            <a:endParaRPr lang="en-US" b="1" spc="150" dirty="0">
              <a:ln w="11430"/>
              <a:solidFill>
                <a:schemeClr val="tx1"/>
              </a:solidFill>
              <a:effectLst>
                <a:outerShdw blurRad="25400" algn="tl" rotWithShape="0">
                  <a:srgbClr val="000000">
                    <a:alpha val="43000"/>
                  </a:srgbClr>
                </a:outerShdw>
              </a:effectLst>
            </a:endParaRPr>
          </a:p>
        </p:txBody>
      </p:sp>
      <p:sp>
        <p:nvSpPr>
          <p:cNvPr id="21506" name="Rectangle 2"/>
          <p:cNvSpPr>
            <a:spLocks noChangeArrowheads="1"/>
          </p:cNvSpPr>
          <p:nvPr/>
        </p:nvSpPr>
        <p:spPr bwMode="auto">
          <a:xfrm>
            <a:off x="152400" y="1905000"/>
            <a:ext cx="1371600" cy="1295400"/>
          </a:xfrm>
          <a:prstGeom prst="rect">
            <a:avLst/>
          </a:prstGeom>
          <a:gradFill rotWithShape="0">
            <a:gsLst>
              <a:gs pos="0">
                <a:srgbClr val="FFFFFF"/>
              </a:gs>
              <a:gs pos="100000">
                <a:srgbClr val="E5B8B7"/>
              </a:gs>
            </a:gsLst>
            <a:lin ang="54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50000"/>
              </a:lnSpc>
              <a:spcBef>
                <a:spcPct val="0"/>
              </a:spcBef>
              <a:buClrTx/>
              <a:buSzTx/>
              <a:buFontTx/>
              <a:buNone/>
              <a:tabLst/>
            </a:pPr>
            <a:r>
              <a:rPr kumimoji="0" lang="en-US" sz="2400" b="0" i="0" u="none" strike="noStrike" cap="none" normalizeH="0" baseline="0" dirty="0" smtClean="0">
                <a:ln>
                  <a:noFill/>
                </a:ln>
                <a:solidFill>
                  <a:srgbClr val="FF0000"/>
                </a:solidFill>
                <a:effectLst/>
                <a:latin typeface="Calibri" pitchFamily="34" charset="0"/>
                <a:cs typeface="Arial" pitchFamily="34" charset="0"/>
              </a:rPr>
              <a:t>Humidity Sensor</a:t>
            </a:r>
            <a:endParaRPr kumimoji="0" lang="en-US" sz="2400" b="0" i="0" u="none" strike="noStrike" cap="none" normalizeH="0" baseline="0" dirty="0" smtClean="0">
              <a:ln>
                <a:noFill/>
              </a:ln>
              <a:solidFill>
                <a:srgbClr val="FF0000"/>
              </a:solidFill>
              <a:effectLst/>
              <a:latin typeface="Arial" pitchFamily="34" charset="0"/>
              <a:cs typeface="Arial" pitchFamily="34" charset="0"/>
            </a:endParaRPr>
          </a:p>
        </p:txBody>
      </p:sp>
      <p:sp>
        <p:nvSpPr>
          <p:cNvPr id="5" name="AutoShape 4"/>
          <p:cNvSpPr>
            <a:spLocks noChangeArrowheads="1"/>
          </p:cNvSpPr>
          <p:nvPr/>
        </p:nvSpPr>
        <p:spPr bwMode="auto">
          <a:xfrm>
            <a:off x="1524000" y="2286000"/>
            <a:ext cx="762000" cy="500062"/>
          </a:xfrm>
          <a:prstGeom prst="rightArrow">
            <a:avLst>
              <a:gd name="adj1" fmla="val 50000"/>
              <a:gd name="adj2" fmla="val 43281"/>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21507" name="Rectangle 3"/>
          <p:cNvSpPr>
            <a:spLocks noChangeArrowheads="1"/>
          </p:cNvSpPr>
          <p:nvPr/>
        </p:nvSpPr>
        <p:spPr bwMode="auto">
          <a:xfrm>
            <a:off x="2319647" y="1905000"/>
            <a:ext cx="2176153" cy="1295400"/>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2000" b="0" i="0" u="none" strike="noStrike" cap="none" normalizeH="0" baseline="0" dirty="0" smtClean="0">
              <a:ln>
                <a:noFill/>
              </a:ln>
              <a:solidFill>
                <a:srgbClr val="FF0000"/>
              </a:solidFill>
              <a:effectLst/>
              <a:latin typeface="Calibri"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rgbClr val="FF0000"/>
                </a:solidFill>
                <a:effectLst/>
                <a:latin typeface="Calibri" pitchFamily="34" charset="0"/>
                <a:cs typeface="Arial" pitchFamily="34" charset="0"/>
              </a:rPr>
              <a:t>Microcontroller</a:t>
            </a:r>
            <a:endParaRPr kumimoji="0" lang="en-US" sz="2400" b="0" i="0" u="none" strike="noStrike" cap="none" normalizeH="0" baseline="0" dirty="0" smtClean="0">
              <a:ln>
                <a:noFill/>
              </a:ln>
              <a:solidFill>
                <a:srgbClr val="FF0000"/>
              </a:solidFill>
              <a:effectLst/>
              <a:latin typeface="Arial" pitchFamily="34" charset="0"/>
              <a:cs typeface="Arial" pitchFamily="34" charset="0"/>
            </a:endParaRPr>
          </a:p>
        </p:txBody>
      </p:sp>
      <p:sp>
        <p:nvSpPr>
          <p:cNvPr id="7" name="AutoShape 4"/>
          <p:cNvSpPr>
            <a:spLocks noChangeArrowheads="1"/>
          </p:cNvSpPr>
          <p:nvPr/>
        </p:nvSpPr>
        <p:spPr bwMode="auto">
          <a:xfrm>
            <a:off x="4495800" y="2286000"/>
            <a:ext cx="762000" cy="500062"/>
          </a:xfrm>
          <a:prstGeom prst="rightArrow">
            <a:avLst>
              <a:gd name="adj1" fmla="val 50000"/>
              <a:gd name="adj2" fmla="val 43281"/>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21508" name="Rectangle 4"/>
          <p:cNvSpPr>
            <a:spLocks noChangeArrowheads="1"/>
          </p:cNvSpPr>
          <p:nvPr/>
        </p:nvSpPr>
        <p:spPr bwMode="auto">
          <a:xfrm>
            <a:off x="5257800" y="1905000"/>
            <a:ext cx="1371600" cy="1295400"/>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50000"/>
              </a:lnSpc>
              <a:spcBef>
                <a:spcPct val="0"/>
              </a:spcBef>
              <a:buClrTx/>
              <a:buSzTx/>
              <a:buFontTx/>
              <a:buNone/>
              <a:tabLst/>
            </a:pPr>
            <a:r>
              <a:rPr kumimoji="0" lang="en-US" sz="2400" b="0" i="0" u="none" strike="noStrike" cap="none" normalizeH="0" baseline="0" dirty="0" smtClean="0">
                <a:ln>
                  <a:noFill/>
                </a:ln>
                <a:solidFill>
                  <a:srgbClr val="FF0000"/>
                </a:solidFill>
                <a:effectLst/>
                <a:latin typeface="Calibri" pitchFamily="34" charset="0"/>
                <a:cs typeface="Arial" pitchFamily="34" charset="0"/>
              </a:rPr>
              <a:t>Amplifier IC</a:t>
            </a:r>
            <a:endParaRPr kumimoji="0" lang="en-US" sz="2400" b="0" i="0" u="none" strike="noStrike" cap="none" normalizeH="0" baseline="0" dirty="0" smtClean="0">
              <a:ln>
                <a:noFill/>
              </a:ln>
              <a:solidFill>
                <a:srgbClr val="FF0000"/>
              </a:solidFill>
              <a:effectLst/>
              <a:latin typeface="Arial" pitchFamily="34" charset="0"/>
              <a:cs typeface="Arial" pitchFamily="34" charset="0"/>
            </a:endParaRPr>
          </a:p>
        </p:txBody>
      </p:sp>
      <p:sp>
        <p:nvSpPr>
          <p:cNvPr id="9" name="AutoShape 4"/>
          <p:cNvSpPr>
            <a:spLocks noChangeArrowheads="1"/>
          </p:cNvSpPr>
          <p:nvPr/>
        </p:nvSpPr>
        <p:spPr bwMode="auto">
          <a:xfrm>
            <a:off x="6629400" y="2286000"/>
            <a:ext cx="762000" cy="500062"/>
          </a:xfrm>
          <a:prstGeom prst="rightArrow">
            <a:avLst>
              <a:gd name="adj1" fmla="val 50000"/>
              <a:gd name="adj2" fmla="val 43281"/>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Rectangle 2"/>
          <p:cNvSpPr>
            <a:spLocks noChangeArrowheads="1"/>
          </p:cNvSpPr>
          <p:nvPr/>
        </p:nvSpPr>
        <p:spPr bwMode="auto">
          <a:xfrm>
            <a:off x="7391400" y="1905000"/>
            <a:ext cx="1447800" cy="1295400"/>
          </a:xfrm>
          <a:prstGeom prst="rect">
            <a:avLst/>
          </a:prstGeom>
          <a:gradFill rotWithShape="0">
            <a:gsLst>
              <a:gs pos="0">
                <a:srgbClr val="FFFFFF"/>
              </a:gs>
              <a:gs pos="100000">
                <a:srgbClr val="E5B8B7"/>
              </a:gs>
            </a:gsLst>
            <a:lin ang="54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algn="ctr"/>
            <a:endParaRPr lang="en-US" sz="2400" dirty="0" smtClean="0">
              <a:solidFill>
                <a:srgbClr val="FF0000"/>
              </a:solidFill>
            </a:endParaRPr>
          </a:p>
          <a:p>
            <a:pPr algn="ctr"/>
            <a:r>
              <a:rPr lang="en-US" sz="2400" dirty="0" smtClean="0">
                <a:solidFill>
                  <a:srgbClr val="FF0000"/>
                </a:solidFill>
              </a:rPr>
              <a:t>Motor</a:t>
            </a:r>
            <a:endParaRPr lang="en-US" sz="2400" dirty="0">
              <a:solidFill>
                <a:srgbClr val="FF0000"/>
              </a:solidFill>
            </a:endParaRPr>
          </a:p>
        </p:txBody>
      </p:sp>
      <p:sp>
        <p:nvSpPr>
          <p:cNvPr id="10" name="TextBox 9"/>
          <p:cNvSpPr txBox="1"/>
          <p:nvPr/>
        </p:nvSpPr>
        <p:spPr>
          <a:xfrm>
            <a:off x="990600" y="3836075"/>
            <a:ext cx="7239000" cy="2446824"/>
          </a:xfrm>
          <a:prstGeom prst="rect">
            <a:avLst/>
          </a:prstGeom>
          <a:noFill/>
        </p:spPr>
        <p:txBody>
          <a:bodyPr wrap="square" rtlCol="0">
            <a:spAutoFit/>
          </a:bodyPr>
          <a:lstStyle/>
          <a:p>
            <a:pPr algn="just">
              <a:lnSpc>
                <a:spcPct val="150000"/>
              </a:lnSpc>
            </a:pPr>
            <a:r>
              <a:rPr lang="en-US" dirty="0" smtClean="0"/>
              <a:t>This module will be attached at the farming zone, where humidity sensor will detect the moisture content of the soil, and send it to the microcontroller for its decision and control. If the moisture content in the soil is less, then controller will send a digital signal to turn on the water pump in the field.</a:t>
            </a:r>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229600" cy="1143000"/>
          </a:xfr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b="1" dirty="0" smtClean="0">
                <a:ln/>
                <a:solidFill>
                  <a:schemeClr val="accent3"/>
                </a:solidFill>
              </a:rPr>
              <a:t>Zig-Bee Module</a:t>
            </a:r>
            <a:endParaRPr lang="en-US" b="1" dirty="0">
              <a:ln/>
              <a:solidFill>
                <a:schemeClr val="accent3"/>
              </a:solidFill>
            </a:endParaRPr>
          </a:p>
        </p:txBody>
      </p:sp>
      <p:pic>
        <p:nvPicPr>
          <p:cNvPr id="1026" name="Picture 2" descr="http://pymblesoftware.com/store/media/catalog/product/cache/1/image/5e06319eda06f020e43594a9c230972d/x/b/xbee-pro_01.jpg"/>
          <p:cNvPicPr>
            <a:picLocks noChangeAspect="1" noChangeArrowheads="1"/>
          </p:cNvPicPr>
          <p:nvPr/>
        </p:nvPicPr>
        <p:blipFill>
          <a:blip r:embed="rId2" cstate="print"/>
          <a:srcRect/>
          <a:stretch>
            <a:fillRect/>
          </a:stretch>
        </p:blipFill>
        <p:spPr bwMode="auto">
          <a:xfrm>
            <a:off x="1066800" y="2447925"/>
            <a:ext cx="3429000" cy="3114675"/>
          </a:xfrm>
          <a:prstGeom prst="rect">
            <a:avLst/>
          </a:prstGeom>
          <a:noFill/>
        </p:spPr>
      </p:pic>
      <p:pic>
        <p:nvPicPr>
          <p:cNvPr id="1028" name="Picture 4" descr="http://www.mastec.co.nz/Digi/Digi%20Dev-Board-with-XBee-PRO.jpg"/>
          <p:cNvPicPr>
            <a:picLocks noChangeAspect="1" noChangeArrowheads="1"/>
          </p:cNvPicPr>
          <p:nvPr/>
        </p:nvPicPr>
        <p:blipFill>
          <a:blip r:embed="rId3" cstate="print"/>
          <a:srcRect/>
          <a:stretch>
            <a:fillRect/>
          </a:stretch>
        </p:blipFill>
        <p:spPr bwMode="auto">
          <a:xfrm>
            <a:off x="5029200" y="2438400"/>
            <a:ext cx="3610897" cy="31242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05800" cy="1143000"/>
          </a:xfrm>
        </p:spPr>
        <p:txBody>
          <a:bodyPr>
            <a:normAutofit/>
          </a:bodyPr>
          <a:lstStyle/>
          <a:p>
            <a:pPr algn="ctr"/>
            <a:r>
              <a:rPr lang="en-US" sz="3600" b="1" dirty="0" smtClean="0">
                <a:ln w="900" cmpd="sng">
                  <a:solidFill>
                    <a:schemeClr val="accent1">
                      <a:satMod val="190000"/>
                      <a:alpha val="55000"/>
                    </a:schemeClr>
                  </a:solidFill>
                  <a:prstDash val="solid"/>
                </a:ln>
                <a:solidFill>
                  <a:schemeClr val="tx1"/>
                </a:solidFill>
                <a:effectLst>
                  <a:innerShdw blurRad="101600" dist="76200" dir="5400000">
                    <a:schemeClr val="accent1">
                      <a:satMod val="190000"/>
                      <a:tint val="100000"/>
                      <a:alpha val="74000"/>
                    </a:schemeClr>
                  </a:innerShdw>
                </a:effectLst>
              </a:rPr>
              <a:t>Why  using  Zig-Bee?</a:t>
            </a:r>
            <a:endParaRPr lang="en-US" sz="3600" b="1" dirty="0">
              <a:ln w="900" cmpd="sng">
                <a:solidFill>
                  <a:schemeClr val="accent1">
                    <a:satMod val="190000"/>
                    <a:alpha val="55000"/>
                  </a:schemeClr>
                </a:solidFill>
                <a:prstDash val="solid"/>
              </a:ln>
              <a:solidFill>
                <a:schemeClr val="tx1"/>
              </a:solidFill>
              <a:effectLst>
                <a:innerShdw blurRad="101600" dist="76200" dir="5400000">
                  <a:schemeClr val="accent1">
                    <a:satMod val="190000"/>
                    <a:tint val="100000"/>
                    <a:alpha val="74000"/>
                  </a:schemeClr>
                </a:innerShdw>
              </a:effectLst>
            </a:endParaRPr>
          </a:p>
        </p:txBody>
      </p:sp>
      <p:sp>
        <p:nvSpPr>
          <p:cNvPr id="3" name="Content Placeholder 2"/>
          <p:cNvSpPr>
            <a:spLocks noGrp="1"/>
          </p:cNvSpPr>
          <p:nvPr>
            <p:ph idx="1"/>
          </p:nvPr>
        </p:nvSpPr>
        <p:spPr>
          <a:xfrm>
            <a:off x="1066800" y="1828800"/>
            <a:ext cx="7696200" cy="4262705"/>
          </a:xfrm>
          <a:noFill/>
          <a:ln>
            <a:noFill/>
          </a:ln>
        </p:spPr>
        <p:txBody>
          <a:bodyPr wrap="square">
            <a:spAutoFit/>
          </a:bodyPr>
          <a:lstStyle/>
          <a:p>
            <a:pPr algn="just">
              <a:spcBef>
                <a:spcPts val="1800"/>
              </a:spcBef>
              <a:buSzPct val="50000"/>
            </a:pPr>
            <a:r>
              <a:rPr lang="en-US" sz="2800" b="1" dirty="0" smtClean="0">
                <a:latin typeface="Arial" pitchFamily="34" charset="0"/>
                <a:ea typeface="Adobe Kaiti Std R" pitchFamily="18" charset="-128"/>
                <a:cs typeface="Arial" pitchFamily="34" charset="0"/>
              </a:rPr>
              <a:t>Wireless personal  area  network (WPAM).</a:t>
            </a:r>
          </a:p>
          <a:p>
            <a:pPr algn="just">
              <a:spcBef>
                <a:spcPts val="1800"/>
              </a:spcBef>
              <a:buSzPct val="50000"/>
            </a:pPr>
            <a:r>
              <a:rPr lang="en-US" sz="2800" b="1" dirty="0" smtClean="0">
                <a:latin typeface="Arial" pitchFamily="34" charset="0"/>
                <a:ea typeface="Adobe Kaiti Std R" pitchFamily="18" charset="-128"/>
                <a:cs typeface="Arial" pitchFamily="34" charset="0"/>
              </a:rPr>
              <a:t>Secure  communication.</a:t>
            </a:r>
          </a:p>
          <a:p>
            <a:pPr algn="just">
              <a:spcBef>
                <a:spcPts val="1800"/>
              </a:spcBef>
              <a:buSzPct val="50000"/>
            </a:pPr>
            <a:r>
              <a:rPr lang="en-US" sz="2800" b="1" dirty="0" smtClean="0">
                <a:latin typeface="Arial" pitchFamily="34" charset="0"/>
                <a:ea typeface="Adobe Kaiti Std R" pitchFamily="18" charset="-128"/>
                <a:cs typeface="Arial" pitchFamily="34" charset="0"/>
              </a:rPr>
              <a:t>No line of sight required.</a:t>
            </a:r>
          </a:p>
          <a:p>
            <a:pPr algn="just">
              <a:spcBef>
                <a:spcPts val="1800"/>
              </a:spcBef>
              <a:buSzPct val="50000"/>
            </a:pPr>
            <a:r>
              <a:rPr lang="en-US" sz="2800" b="1" dirty="0" smtClean="0">
                <a:latin typeface="Arial" pitchFamily="34" charset="0"/>
                <a:ea typeface="Adobe Kaiti Std R" pitchFamily="18" charset="-128"/>
                <a:cs typeface="Arial" pitchFamily="34" charset="0"/>
              </a:rPr>
              <a:t>Low cost, low power &amp; mesh forming capability.</a:t>
            </a:r>
          </a:p>
          <a:p>
            <a:pPr algn="just">
              <a:spcBef>
                <a:spcPts val="1800"/>
              </a:spcBef>
              <a:buSzPct val="50000"/>
            </a:pPr>
            <a:r>
              <a:rPr lang="en-US" sz="2800" b="1" dirty="0" smtClean="0">
                <a:latin typeface="Arial" pitchFamily="34" charset="0"/>
                <a:ea typeface="Adobe Kaiti Std R" pitchFamily="18" charset="-128"/>
                <a:cs typeface="Arial" pitchFamily="34" charset="0"/>
              </a:rPr>
              <a:t>Easy interface with microcontroller.</a:t>
            </a:r>
          </a:p>
          <a:p>
            <a:pPr algn="just">
              <a:spcBef>
                <a:spcPts val="1800"/>
              </a:spcBef>
              <a:buSzPct val="50000"/>
            </a:pPr>
            <a:r>
              <a:rPr lang="en-US" sz="2800" b="1" dirty="0" smtClean="0">
                <a:latin typeface="Arial" pitchFamily="34" charset="0"/>
                <a:ea typeface="Adobe Kaiti Std R" pitchFamily="18" charset="-128"/>
                <a:cs typeface="Arial" pitchFamily="34" charset="0"/>
              </a:rPr>
              <a:t>Good data transfer rate &amp; bandwidth.</a:t>
            </a:r>
            <a:endParaRPr lang="en-US" sz="2800" b="1" dirty="0">
              <a:latin typeface="Arial" pitchFamily="34" charset="0"/>
              <a:ea typeface="Adobe Kaiti Std R" pitchFamily="18" charset="-128"/>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782</TotalTime>
  <Words>877</Words>
  <Application>Microsoft Office PowerPoint</Application>
  <PresentationFormat>On-screen Show (4:3)</PresentationFormat>
  <Paragraphs>147</Paragraphs>
  <Slides>31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Solstice</vt:lpstr>
      <vt:lpstr>Document</vt:lpstr>
      <vt:lpstr>PowerPoint Presentation</vt:lpstr>
      <vt:lpstr>INTRODUCING</vt:lpstr>
      <vt:lpstr>INTRODUCTION</vt:lpstr>
      <vt:lpstr>Components Required:-</vt:lpstr>
      <vt:lpstr>Block Diagram:-</vt:lpstr>
      <vt:lpstr>Farmer Zone</vt:lpstr>
      <vt:lpstr>Humidity Sensor</vt:lpstr>
      <vt:lpstr>Zig-Bee Module</vt:lpstr>
      <vt:lpstr>Why  using  Zig-Bee?</vt:lpstr>
      <vt:lpstr>ATMega 32</vt:lpstr>
      <vt:lpstr>PIN DIAGRAM OF ATMega 32</vt:lpstr>
      <vt:lpstr>Features of  AVR ATmega32 Micro-controller</vt:lpstr>
      <vt:lpstr>LCD DISPLAY HD44780U</vt:lpstr>
      <vt:lpstr>Features of LCD HD44780U </vt:lpstr>
      <vt:lpstr>LM35 Precision Centigrade Temperature Sensors</vt:lpstr>
      <vt:lpstr>Features of LM35 temperature sensor</vt:lpstr>
      <vt:lpstr>Temperature sensor (LM35) datasheet</vt:lpstr>
      <vt:lpstr>Conversion of sensor data into voltage</vt:lpstr>
      <vt:lpstr>Transmitter Section</vt:lpstr>
      <vt:lpstr>PowerPoint Presentation</vt:lpstr>
      <vt:lpstr>Transmitter PCB</vt:lpstr>
      <vt:lpstr>Flow-chart of transmitter section</vt:lpstr>
      <vt:lpstr>PowerPoint Presentation</vt:lpstr>
      <vt:lpstr>Receiver Artwork</vt:lpstr>
      <vt:lpstr>Receiver's PCB</vt:lpstr>
      <vt:lpstr>Flow-chart of receiver section</vt:lpstr>
      <vt:lpstr>Advantages of the project</vt:lpstr>
      <vt:lpstr>CONCLUSION</vt:lpstr>
      <vt:lpstr>Applications of project</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dc:creator>
  <cp:lastModifiedBy>Mosam</cp:lastModifiedBy>
  <cp:revision>141</cp:revision>
  <dcterms:created xsi:type="dcterms:W3CDTF">2012-08-16T13:17:37Z</dcterms:created>
  <dcterms:modified xsi:type="dcterms:W3CDTF">2013-03-24T18:10:01Z</dcterms:modified>
</cp:coreProperties>
</file>