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78" r:id="rId3"/>
    <p:sldId id="650" r:id="rId4"/>
    <p:sldId id="651" r:id="rId5"/>
    <p:sldId id="652" r:id="rId6"/>
    <p:sldId id="653" r:id="rId7"/>
    <p:sldId id="654" r:id="rId8"/>
    <p:sldId id="655" r:id="rId9"/>
    <p:sldId id="656" r:id="rId10"/>
    <p:sldId id="657" r:id="rId11"/>
    <p:sldId id="658" r:id="rId12"/>
    <p:sldId id="659" r:id="rId13"/>
    <p:sldId id="689" r:id="rId14"/>
    <p:sldId id="664" r:id="rId15"/>
    <p:sldId id="663" r:id="rId16"/>
    <p:sldId id="665" r:id="rId17"/>
    <p:sldId id="666" r:id="rId18"/>
    <p:sldId id="667" r:id="rId19"/>
    <p:sldId id="668" r:id="rId20"/>
    <p:sldId id="669" r:id="rId21"/>
    <p:sldId id="670" r:id="rId22"/>
    <p:sldId id="671" r:id="rId23"/>
    <p:sldId id="672" r:id="rId24"/>
    <p:sldId id="673" r:id="rId25"/>
    <p:sldId id="674" r:id="rId26"/>
    <p:sldId id="676" r:id="rId27"/>
    <p:sldId id="677" r:id="rId28"/>
    <p:sldId id="678" r:id="rId29"/>
    <p:sldId id="679" r:id="rId30"/>
    <p:sldId id="680" r:id="rId31"/>
    <p:sldId id="681" r:id="rId32"/>
    <p:sldId id="687" r:id="rId33"/>
    <p:sldId id="34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65"/>
    <p:restoredTop sz="94617"/>
  </p:normalViewPr>
  <p:slideViewPr>
    <p:cSldViewPr>
      <p:cViewPr varScale="1">
        <p:scale>
          <a:sx n="84" d="100"/>
          <a:sy n="84" d="100"/>
        </p:scale>
        <p:origin x="159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97EB7-3166-4B8B-9022-B2EA38B6D9F3}" type="datetimeFigureOut">
              <a:rPr lang="en-US" smtClean="0"/>
              <a:t>10/3/19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50FC2-D003-4DE3-B0BD-9CC6C62A2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96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6E9C-CB34-4FFF-84FA-317E47FBFF9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938D31-18D5-46E4-9557-40F006113AC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16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1E7A34-F962-40C8-82DC-A9AC55FE084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73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FCD266-E4F9-46A1-95C7-872321EFD20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41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8C2570-543E-4E99-AD93-7AE0D4E359A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72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938D31-18D5-46E4-9557-40F006113AC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3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720406-4FE9-4CFC-873E-6BB1972B6A6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574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750B6A-9213-4C97-81F5-C8C5A4DE39C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79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DD0833-4A1C-4A6D-8E49-476CF381842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95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6644CE7-A063-41D2-8262-66E89351CFDF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174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3119EBB-35B6-4B38-805E-79DC3F83CB6D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5545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79BA2E-D6E0-4546-8551-4B39CC2FB98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90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79BA2E-D6E0-4546-8551-4B39CC2FB98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94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815910-5572-494F-9E7C-DA1408DB2F9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67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EE19B0-EAF0-49F1-BCD0-769F37B56A2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35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1F10DC-D56E-4E91-B2B3-56010723A96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85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7209CF-311C-42D5-A10E-DC4B7A434FF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74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B419C4-F225-4528-AAAD-35F11FA46F7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90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399" cy="6791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08/29/19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631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08/29/19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631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5F92F1E-6CAA-2841-9DAE-59D198253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CA5E81-0AAC-814C-9864-F7C4B9A7260E}"/>
              </a:ext>
            </a:extLst>
          </p:cNvPr>
          <p:cNvSpPr txBox="1"/>
          <p:nvPr userDrawn="1"/>
        </p:nvSpPr>
        <p:spPr>
          <a:xfrm>
            <a:off x="7620000" y="6428601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Page </a:t>
            </a:r>
            <a:fld id="{30F29326-EA93-604E-BD37-3FF544B40D21}" type="slidenum">
              <a:rPr lang="en-US" sz="1200" b="0" smtClean="0"/>
              <a:t>‹#›</a:t>
            </a:fld>
            <a:r>
              <a:rPr lang="en-US" sz="1200" b="0" dirty="0"/>
              <a:t> of 38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957304-04B7-4A46-A733-C8A230546B66}"/>
              </a:ext>
            </a:extLst>
          </p:cNvPr>
          <p:cNvSpPr txBox="1"/>
          <p:nvPr userDrawn="1"/>
        </p:nvSpPr>
        <p:spPr>
          <a:xfrm>
            <a:off x="3657600" y="6428601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CSCI 631 – </a:t>
            </a:r>
            <a:r>
              <a:rPr lang="en-US" sz="1200"/>
              <a:t>Lecture 8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FE8417-4AE9-594D-96BB-9DEE188DB19C}"/>
              </a:ext>
            </a:extLst>
          </p:cNvPr>
          <p:cNvSpPr txBox="1"/>
          <p:nvPr userDrawn="1"/>
        </p:nvSpPr>
        <p:spPr>
          <a:xfrm>
            <a:off x="457200" y="642860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09/16/19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08/29/19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631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08/29/19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631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08/29/19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631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08/29/19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631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08/29/19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631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08/29/19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631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08/29/19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631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08/29/19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CSCI 631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399" cy="679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on@cs.rit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5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hyperlink" Target="http://www.umiacs.umd.edu/~joseph/support-vector-machines4.pdf" TargetMode="External"/><Relationship Id="rId5" Type="http://schemas.openxmlformats.org/officeDocument/2006/relationships/image" Target="../media/image17.wmf"/><Relationship Id="rId10" Type="http://schemas.openxmlformats.org/officeDocument/2006/relationships/image" Target="../media/image19.wmf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1.jpeg"/><Relationship Id="rId4" Type="http://schemas.openxmlformats.org/officeDocument/2006/relationships/hyperlink" Target="http://cs.stanford.edu/people/karpathy/svmjs/demo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hyperlink" Target="http://www.umiacs.umd.edu/~joseph/support-vector-machines4.pdf" TargetMode="Externa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8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rnel-machines.org/softwar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lfeat.org/api/pegasos.html" TargetMode="External"/><Relationship Id="rId2" Type="http://schemas.openxmlformats.org/officeDocument/2006/relationships/hyperlink" Target="http://www.csie.ntu.edu.tw/~cjlin/liblinear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CSCI 631</a:t>
            </a:r>
            <a:br>
              <a:rPr lang="en-US" dirty="0"/>
            </a:br>
            <a:r>
              <a:rPr lang="en-US" dirty="0"/>
              <a:t>Foundations of Computer Vision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Ifeoma</a:t>
            </a:r>
            <a:r>
              <a:rPr lang="en-US" dirty="0"/>
              <a:t> </a:t>
            </a:r>
            <a:r>
              <a:rPr lang="en-US" dirty="0" err="1"/>
              <a:t>Nwogu</a:t>
            </a:r>
            <a:endParaRPr lang="en-US" dirty="0"/>
          </a:p>
          <a:p>
            <a:r>
              <a:rPr lang="en-US" dirty="0">
                <a:hlinkClick r:id="rId3"/>
              </a:rPr>
              <a:t>ion@cs.rit.edu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Lecture 8 - Classifiers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72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857220" algn="l"/>
              </a:tabLst>
            </a:pPr>
            <a:r>
              <a:rPr lang="en-US" altLang="en-US"/>
              <a:t>Classifiers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556970">
              <a:tabLst>
                <a:tab pos="1012368" algn="l"/>
                <a:tab pos="1012368" algn="l"/>
                <a:tab pos="1290294" algn="l"/>
                <a:tab pos="1602822" algn="l"/>
                <a:tab pos="1290294" algn="l"/>
                <a:tab pos="1602822" algn="l"/>
                <a:tab pos="1602822" algn="l"/>
                <a:tab pos="1290294" algn="l"/>
                <a:tab pos="1602822" algn="l"/>
              </a:tabLst>
            </a:pPr>
            <a:r>
              <a:rPr lang="en-US" altLang="en-US" sz="2800" dirty="0"/>
              <a:t>Take a measurement x, predict a bit (yes/no; 1/-1; 1/0; </a:t>
            </a:r>
            <a:r>
              <a:rPr lang="en-US" altLang="en-US" sz="2800" dirty="0" err="1"/>
              <a:t>etc</a:t>
            </a:r>
            <a:r>
              <a:rPr lang="en-US" altLang="en-US" sz="2800" dirty="0"/>
              <a:t>)</a:t>
            </a:r>
          </a:p>
          <a:p>
            <a:pPr marL="556970">
              <a:tabLst>
                <a:tab pos="1012368" algn="l"/>
                <a:tab pos="1012368" algn="l"/>
                <a:tab pos="1290294" algn="l"/>
                <a:tab pos="1602822" algn="l"/>
                <a:tab pos="1290294" algn="l"/>
                <a:tab pos="1602822" algn="l"/>
                <a:tab pos="1602822" algn="l"/>
                <a:tab pos="1290294" algn="l"/>
                <a:tab pos="1602822" algn="l"/>
              </a:tabLst>
            </a:pPr>
            <a:r>
              <a:rPr lang="en-US" altLang="en-US" sz="2800" dirty="0"/>
              <a:t>Strategies:</a:t>
            </a:r>
          </a:p>
          <a:p>
            <a:pPr marL="834896" lvl="1">
              <a:tabLst>
                <a:tab pos="1012368" algn="l"/>
                <a:tab pos="1012368" algn="l"/>
                <a:tab pos="1290294" algn="l"/>
                <a:tab pos="1602822" algn="l"/>
                <a:tab pos="1290294" algn="l"/>
                <a:tab pos="1602822" algn="l"/>
                <a:tab pos="1602822" algn="l"/>
                <a:tab pos="1290294" algn="l"/>
                <a:tab pos="1602822" algn="l"/>
              </a:tabLst>
            </a:pPr>
            <a:r>
              <a:rPr lang="en-US" altLang="en-US" sz="2400" dirty="0"/>
              <a:t>non-parametric</a:t>
            </a:r>
          </a:p>
          <a:p>
            <a:pPr marL="1147424" lvl="2">
              <a:tabLst>
                <a:tab pos="1012368" algn="l"/>
                <a:tab pos="1012368" algn="l"/>
                <a:tab pos="1290294" algn="l"/>
                <a:tab pos="1602822" algn="l"/>
                <a:tab pos="1290294" algn="l"/>
                <a:tab pos="1602822" algn="l"/>
                <a:tab pos="1602822" algn="l"/>
                <a:tab pos="1290294" algn="l"/>
                <a:tab pos="1602822" algn="l"/>
              </a:tabLst>
            </a:pPr>
            <a:r>
              <a:rPr lang="en-US" altLang="en-US" sz="2000" dirty="0"/>
              <a:t>nearest neighbor</a:t>
            </a:r>
          </a:p>
          <a:p>
            <a:pPr marL="834896" lvl="1">
              <a:tabLst>
                <a:tab pos="1012368" algn="l"/>
                <a:tab pos="1012368" algn="l"/>
                <a:tab pos="1290294" algn="l"/>
                <a:tab pos="1602822" algn="l"/>
                <a:tab pos="1290294" algn="l"/>
                <a:tab pos="1602822" algn="l"/>
                <a:tab pos="1602822" algn="l"/>
                <a:tab pos="1290294" algn="l"/>
                <a:tab pos="1602822" algn="l"/>
              </a:tabLst>
            </a:pPr>
            <a:r>
              <a:rPr lang="en-US" altLang="en-US" sz="2400" dirty="0"/>
              <a:t>probabilistic</a:t>
            </a:r>
          </a:p>
          <a:p>
            <a:pPr marL="1147424" lvl="2">
              <a:tabLst>
                <a:tab pos="1012368" algn="l"/>
                <a:tab pos="1012368" algn="l"/>
                <a:tab pos="1290294" algn="l"/>
                <a:tab pos="1602822" algn="l"/>
                <a:tab pos="1290294" algn="l"/>
                <a:tab pos="1602822" algn="l"/>
                <a:tab pos="1602822" algn="l"/>
                <a:tab pos="1290294" algn="l"/>
                <a:tab pos="1602822" algn="l"/>
              </a:tabLst>
            </a:pPr>
            <a:r>
              <a:rPr lang="en-US" altLang="en-US" sz="2000" dirty="0"/>
              <a:t>histogram</a:t>
            </a:r>
          </a:p>
          <a:p>
            <a:pPr marL="1147424" lvl="2">
              <a:tabLst>
                <a:tab pos="1012368" algn="l"/>
                <a:tab pos="1012368" algn="l"/>
                <a:tab pos="1290294" algn="l"/>
                <a:tab pos="1602822" algn="l"/>
                <a:tab pos="1290294" algn="l"/>
                <a:tab pos="1602822" algn="l"/>
                <a:tab pos="1602822" algn="l"/>
                <a:tab pos="1290294" algn="l"/>
                <a:tab pos="1602822" algn="l"/>
              </a:tabLst>
            </a:pPr>
            <a:r>
              <a:rPr lang="en-US" altLang="en-US" sz="2000" dirty="0"/>
              <a:t>logistic regression</a:t>
            </a:r>
          </a:p>
          <a:p>
            <a:pPr marL="834896" lvl="1">
              <a:tabLst>
                <a:tab pos="1012368" algn="l"/>
                <a:tab pos="1012368" algn="l"/>
                <a:tab pos="1290294" algn="l"/>
                <a:tab pos="1602822" algn="l"/>
                <a:tab pos="1290294" algn="l"/>
                <a:tab pos="1602822" algn="l"/>
                <a:tab pos="1602822" algn="l"/>
                <a:tab pos="1290294" algn="l"/>
                <a:tab pos="1602822" algn="l"/>
              </a:tabLst>
            </a:pPr>
            <a:r>
              <a:rPr lang="en-US" altLang="en-US" sz="2400" dirty="0"/>
              <a:t>decision boundary</a:t>
            </a:r>
          </a:p>
          <a:p>
            <a:pPr marL="1147424" lvl="2">
              <a:tabLst>
                <a:tab pos="1012368" algn="l"/>
                <a:tab pos="1012368" algn="l"/>
                <a:tab pos="1290294" algn="l"/>
                <a:tab pos="1602822" algn="l"/>
                <a:tab pos="1290294" algn="l"/>
                <a:tab pos="1602822" algn="l"/>
                <a:tab pos="1602822" algn="l"/>
                <a:tab pos="1290294" algn="l"/>
                <a:tab pos="1602822" algn="l"/>
              </a:tabLst>
            </a:pPr>
            <a:r>
              <a:rPr lang="en-US" altLang="en-US" sz="2000" dirty="0"/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1557187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For a new point, find the k closest points from training data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Labels of the k points “vote” to classify</a:t>
            </a:r>
          </a:p>
        </p:txBody>
      </p:sp>
      <p:pic>
        <p:nvPicPr>
          <p:cNvPr id="18436" name="Picture 4" descr="duda_4"/>
          <p:cNvPicPr>
            <a:picLocks noChangeAspect="1" noChangeArrowheads="1"/>
          </p:cNvPicPr>
          <p:nvPr/>
        </p:nvPicPr>
        <p:blipFill>
          <a:blip r:embed="rId3" cstate="print"/>
          <a:srcRect l="25735" r="25735" b="27457"/>
          <a:stretch>
            <a:fillRect/>
          </a:stretch>
        </p:blipFill>
        <p:spPr bwMode="auto">
          <a:xfrm>
            <a:off x="2438400" y="2890837"/>
            <a:ext cx="4191000" cy="396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5410200" y="3424237"/>
            <a:ext cx="852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dirty="0">
                <a:latin typeface="cmmi10" pitchFamily="34" charset="0"/>
              </a:rPr>
              <a:t>k</a:t>
            </a:r>
            <a:r>
              <a:rPr lang="en-US" dirty="0">
                <a:latin typeface="cmr10" pitchFamily="34" charset="0"/>
              </a:rPr>
              <a:t> = 5</a:t>
            </a:r>
          </a:p>
        </p:txBody>
      </p:sp>
    </p:spTree>
    <p:extLst>
      <p:ext uri="{BB962C8B-B14F-4D97-AF65-F5344CB8AC3E}">
        <p14:creationId xmlns:p14="http://schemas.microsoft.com/office/powerpoint/2010/main" val="252620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/>
      <p:bldP spid="184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857220" algn="l"/>
              </a:tabLst>
            </a:pPr>
            <a:r>
              <a:rPr lang="en-US" altLang="en-US"/>
              <a:t>Histogram based classifiers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556970">
              <a:spcBef>
                <a:spcPct val="0"/>
              </a:spcBef>
              <a:tabLst>
                <a:tab pos="1010135" algn="l"/>
                <a:tab pos="1010135" algn="l"/>
                <a:tab pos="1289178" algn="l"/>
                <a:tab pos="1601706" algn="l"/>
                <a:tab pos="1010135" algn="l"/>
                <a:tab pos="1289178" algn="l"/>
                <a:tab pos="1601706" algn="l"/>
              </a:tabLst>
            </a:pPr>
            <a:r>
              <a:rPr lang="en-US" altLang="en-US"/>
              <a:t>Represent class-conditional densities with histogram</a:t>
            </a:r>
          </a:p>
          <a:p>
            <a:pPr marL="556970">
              <a:tabLst>
                <a:tab pos="1010135" algn="l"/>
                <a:tab pos="1010135" algn="l"/>
                <a:tab pos="1289178" algn="l"/>
                <a:tab pos="1601706" algn="l"/>
                <a:tab pos="1010135" algn="l"/>
                <a:tab pos="1289178" algn="l"/>
                <a:tab pos="1601706" algn="l"/>
              </a:tabLst>
            </a:pPr>
            <a:r>
              <a:rPr lang="en-US" altLang="en-US"/>
              <a:t>Advantage:  </a:t>
            </a:r>
          </a:p>
          <a:p>
            <a:pPr marL="834896" lvl="1">
              <a:tabLst>
                <a:tab pos="1010135" algn="l"/>
                <a:tab pos="1010135" algn="l"/>
                <a:tab pos="1289178" algn="l"/>
                <a:tab pos="1601706" algn="l"/>
                <a:tab pos="1010135" algn="l"/>
                <a:tab pos="1289178" algn="l"/>
                <a:tab pos="1601706" algn="l"/>
              </a:tabLst>
            </a:pPr>
            <a:r>
              <a:rPr lang="en-US" altLang="en-US"/>
              <a:t>estimates become quite good </a:t>
            </a:r>
          </a:p>
          <a:p>
            <a:pPr marL="1147424" lvl="2">
              <a:tabLst>
                <a:tab pos="1010135" algn="l"/>
                <a:tab pos="1010135" algn="l"/>
                <a:tab pos="1289178" algn="l"/>
                <a:tab pos="1601706" algn="l"/>
                <a:tab pos="1010135" algn="l"/>
                <a:tab pos="1289178" algn="l"/>
                <a:tab pos="1601706" algn="l"/>
              </a:tabLst>
            </a:pPr>
            <a:r>
              <a:rPr lang="en-US" altLang="en-US"/>
              <a:t>(with enough data!)</a:t>
            </a:r>
          </a:p>
          <a:p>
            <a:pPr marL="556970">
              <a:tabLst>
                <a:tab pos="1010135" algn="l"/>
                <a:tab pos="1010135" algn="l"/>
                <a:tab pos="1289178" algn="l"/>
                <a:tab pos="1601706" algn="l"/>
                <a:tab pos="1010135" algn="l"/>
                <a:tab pos="1289178" algn="l"/>
                <a:tab pos="1601706" algn="l"/>
              </a:tabLst>
            </a:pPr>
            <a:r>
              <a:rPr lang="en-US" altLang="en-US"/>
              <a:t>Disadvantage:</a:t>
            </a:r>
          </a:p>
          <a:p>
            <a:pPr marL="834896" lvl="1">
              <a:tabLst>
                <a:tab pos="1010135" algn="l"/>
                <a:tab pos="1010135" algn="l"/>
                <a:tab pos="1289178" algn="l"/>
                <a:tab pos="1601706" algn="l"/>
                <a:tab pos="1010135" algn="l"/>
                <a:tab pos="1289178" algn="l"/>
                <a:tab pos="1601706" algn="l"/>
              </a:tabLst>
            </a:pPr>
            <a:r>
              <a:rPr lang="en-US" altLang="en-US"/>
              <a:t> Histogram becomes big with high dimension</a:t>
            </a:r>
          </a:p>
          <a:p>
            <a:pPr marL="1147424" lvl="2">
              <a:tabLst>
                <a:tab pos="1010135" algn="l"/>
                <a:tab pos="1010135" algn="l"/>
                <a:tab pos="1289178" algn="l"/>
                <a:tab pos="1601706" algn="l"/>
                <a:tab pos="1010135" algn="l"/>
                <a:tab pos="1289178" algn="l"/>
                <a:tab pos="1601706" algn="l"/>
              </a:tabLst>
            </a:pPr>
            <a:r>
              <a:rPr lang="en-US" altLang="en-US"/>
              <a:t>but maybe we can assume feature independence?</a:t>
            </a:r>
          </a:p>
        </p:txBody>
      </p:sp>
    </p:spTree>
    <p:extLst>
      <p:ext uri="{BB962C8B-B14F-4D97-AF65-F5344CB8AC3E}">
        <p14:creationId xmlns:p14="http://schemas.microsoft.com/office/powerpoint/2010/main" val="2746330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Histogram classifier for scene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r>
              <a:rPr lang="en-US" dirty="0"/>
              <a:t>When is scene identification just texture recognition?</a:t>
            </a:r>
          </a:p>
          <a:p>
            <a:pPr lvl="1"/>
            <a:r>
              <a:rPr lang="en-US" dirty="0"/>
              <a:t>Paper by</a:t>
            </a:r>
            <a:r>
              <a:rPr lang="en-US" i="1" dirty="0"/>
              <a:t> Laura </a:t>
            </a:r>
            <a:r>
              <a:rPr lang="en-US" i="1" dirty="0" err="1"/>
              <a:t>Renninger</a:t>
            </a:r>
            <a:r>
              <a:rPr lang="en-US" i="1" dirty="0"/>
              <a:t> and </a:t>
            </a:r>
            <a:r>
              <a:rPr lang="en-US" i="1" dirty="0" err="1"/>
              <a:t>Jitendra</a:t>
            </a:r>
            <a:r>
              <a:rPr lang="en-US" i="1" dirty="0"/>
              <a:t> Malik (Journal of Vision, 2004)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1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-152400"/>
            <a:ext cx="8229600" cy="1143000"/>
          </a:xfrm>
        </p:spPr>
        <p:txBody>
          <a:bodyPr/>
          <a:lstStyle/>
          <a:p>
            <a:r>
              <a:rPr lang="en-US" sz="4000" dirty="0"/>
              <a:t>Distance functions for bags of features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7772400" cy="4648200"/>
          </a:xfrm>
        </p:spPr>
        <p:txBody>
          <a:bodyPr>
            <a:normAutofit lnSpcReduction="10000"/>
          </a:bodyPr>
          <a:lstStyle/>
          <a:p>
            <a:pPr>
              <a:buFontTx/>
              <a:buChar char="•"/>
            </a:pPr>
            <a:r>
              <a:rPr lang="en-US" dirty="0"/>
              <a:t>Euclidean distance:</a:t>
            </a:r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r>
              <a:rPr lang="en-US" dirty="0"/>
              <a:t>L1 distance:</a:t>
            </a:r>
            <a:br>
              <a:rPr lang="en-US" dirty="0"/>
            </a:br>
            <a:endParaRPr lang="en-US" dirty="0"/>
          </a:p>
          <a:p>
            <a:pPr>
              <a:buFontTx/>
              <a:buChar char="•"/>
            </a:pPr>
            <a:r>
              <a:rPr lang="el-GR" dirty="0"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/>
              <a:t> distance:</a:t>
            </a:r>
            <a:br>
              <a:rPr lang="en-US" dirty="0"/>
            </a:br>
            <a:endParaRPr lang="en-US" dirty="0"/>
          </a:p>
          <a:p>
            <a:pPr>
              <a:buFontTx/>
              <a:buChar char="•"/>
            </a:pPr>
            <a:r>
              <a:rPr lang="en-US" dirty="0"/>
              <a:t>Histogram intersection (similarity):</a:t>
            </a:r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r>
              <a:rPr lang="en-US" dirty="0" err="1"/>
              <a:t>Hellinger</a:t>
            </a:r>
            <a:r>
              <a:rPr lang="en-US" dirty="0"/>
              <a:t> kernel (similarity):</a:t>
            </a:r>
          </a:p>
        </p:txBody>
      </p:sp>
      <p:graphicFrame>
        <p:nvGraphicFramePr>
          <p:cNvPr id="945156" name="Object 4"/>
          <p:cNvGraphicFramePr>
            <a:graphicFrameLocks noGrp="1" noChangeAspect="1"/>
          </p:cNvGraphicFramePr>
          <p:nvPr>
            <p:ph sz="quarter" idx="4294967295"/>
            <p:extLst/>
          </p:nvPr>
        </p:nvGraphicFramePr>
        <p:xfrm>
          <a:off x="3581400" y="2116138"/>
          <a:ext cx="38100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6" name="Equation" r:id="rId4" imgW="1765080" imgH="431640" progId="Equation.3">
                  <p:embed/>
                </p:oleObj>
              </mc:Choice>
              <mc:Fallback>
                <p:oleObj name="Equation" r:id="rId4" imgW="1765080" imgH="431640" progId="Equation.3">
                  <p:embed/>
                  <p:pic>
                    <p:nvPicPr>
                      <p:cNvPr id="9451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116138"/>
                        <a:ext cx="3810000" cy="931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5159" name="Object 7"/>
          <p:cNvGraphicFramePr>
            <a:graphicFrameLocks noGrp="1" noChangeAspect="1"/>
          </p:cNvGraphicFramePr>
          <p:nvPr>
            <p:ph sz="quarter" idx="4294967295"/>
            <p:extLst/>
          </p:nvPr>
        </p:nvGraphicFramePr>
        <p:xfrm>
          <a:off x="3581400" y="3092450"/>
          <a:ext cx="4037013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7" name="Equation" r:id="rId6" imgW="1854000" imgH="469800" progId="Equation.3">
                  <p:embed/>
                </p:oleObj>
              </mc:Choice>
              <mc:Fallback>
                <p:oleObj name="Equation" r:id="rId6" imgW="1854000" imgH="469800" progId="Equation.3">
                  <p:embed/>
                  <p:pic>
                    <p:nvPicPr>
                      <p:cNvPr id="9451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092450"/>
                        <a:ext cx="4037013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5332" name="Object 4"/>
          <p:cNvGraphicFramePr>
            <a:graphicFrameLocks noChangeAspect="1"/>
          </p:cNvGraphicFramePr>
          <p:nvPr>
            <p:extLst/>
          </p:nvPr>
        </p:nvGraphicFramePr>
        <p:xfrm>
          <a:off x="4121150" y="4719637"/>
          <a:ext cx="433705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8" name="Equation" r:id="rId8" imgW="1879560" imgH="431640" progId="Equation.3">
                  <p:embed/>
                </p:oleObj>
              </mc:Choice>
              <mc:Fallback>
                <p:oleObj name="Equation" r:id="rId8" imgW="1879560" imgH="431640" progId="Equation.3">
                  <p:embed/>
                  <p:pic>
                    <p:nvPicPr>
                      <p:cNvPr id="9953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150" y="4719637"/>
                        <a:ext cx="4337050" cy="995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Grp="1" noChangeAspect="1"/>
          </p:cNvGraphicFramePr>
          <p:nvPr>
            <p:extLst/>
          </p:nvPr>
        </p:nvGraphicFramePr>
        <p:xfrm>
          <a:off x="4198938" y="817563"/>
          <a:ext cx="4411662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9" name="Equation" r:id="rId10" imgW="1955520" imgH="482400" progId="Equation.3">
                  <p:embed/>
                </p:oleObj>
              </mc:Choice>
              <mc:Fallback>
                <p:oleObj name="Equation" r:id="rId10" imgW="1955520" imgH="482400" progId="Equation.3">
                  <p:embed/>
                  <p:pic>
                    <p:nvPicPr>
                      <p:cNvPr id="2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8938" y="817563"/>
                        <a:ext cx="4411662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Grp="1" noChangeAspect="1"/>
          </p:cNvGraphicFramePr>
          <p:nvPr>
            <p:extLst/>
          </p:nvPr>
        </p:nvGraphicFramePr>
        <p:xfrm>
          <a:off x="5029200" y="5732463"/>
          <a:ext cx="3810000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0" name="Equation" r:id="rId12" imgW="1688760" imgH="431640" progId="Equation.3">
                  <p:embed/>
                </p:oleObj>
              </mc:Choice>
              <mc:Fallback>
                <p:oleObj name="Equation" r:id="rId12" imgW="1688760" imgH="431640" progId="Equation.3">
                  <p:embed/>
                  <p:pic>
                    <p:nvPicPr>
                      <p:cNvPr id="3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732463"/>
                        <a:ext cx="3810000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268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857220" algn="l"/>
              </a:tabLst>
            </a:pPr>
            <a:r>
              <a:rPr lang="en-US" altLang="en-US" dirty="0"/>
              <a:t>Curse of dimension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556970">
              <a:tabLst>
                <a:tab pos="1012368" algn="l"/>
                <a:tab pos="1290294" algn="l"/>
                <a:tab pos="1290294" algn="l"/>
              </a:tabLst>
            </a:pPr>
            <a:r>
              <a:rPr lang="en-US" altLang="en-US" dirty="0"/>
              <a:t>Hard to build a histogram based classifier for when feature space is high-dimensional</a:t>
            </a:r>
          </a:p>
          <a:p>
            <a:pPr marL="834896" lvl="1">
              <a:tabLst>
                <a:tab pos="1012368" algn="l"/>
                <a:tab pos="1290294" algn="l"/>
                <a:tab pos="1290294" algn="l"/>
              </a:tabLst>
            </a:pPr>
            <a:r>
              <a:rPr lang="en-US" altLang="en-US" dirty="0"/>
              <a:t>try R, G, B, and some texture features</a:t>
            </a:r>
          </a:p>
          <a:p>
            <a:pPr marL="834896" lvl="1">
              <a:tabLst>
                <a:tab pos="1012368" algn="l"/>
                <a:tab pos="1290294" algn="l"/>
                <a:tab pos="1290294" algn="l"/>
              </a:tabLst>
            </a:pPr>
            <a:r>
              <a:rPr lang="en-US" altLang="en-US" dirty="0"/>
              <a:t>Fails when there are too many histogram buckets</a:t>
            </a:r>
          </a:p>
          <a:p>
            <a:pPr marL="434846">
              <a:tabLst>
                <a:tab pos="1012368" algn="l"/>
                <a:tab pos="1290294" algn="l"/>
                <a:tab pos="1290294" algn="l"/>
              </a:tabLst>
            </a:pPr>
            <a:r>
              <a:rPr lang="en-US" altLang="en-US" dirty="0"/>
              <a:t>Walk-around </a:t>
            </a:r>
          </a:p>
          <a:p>
            <a:pPr marL="834896" lvl="1">
              <a:tabLst>
                <a:tab pos="1012368" algn="l"/>
                <a:tab pos="1290294" algn="l"/>
                <a:tab pos="1290294" algn="l"/>
              </a:tabLst>
            </a:pPr>
            <a:r>
              <a:rPr lang="en-US" altLang="en-US" dirty="0"/>
              <a:t>Build prototypes from training images as shown in texture recognition example</a:t>
            </a:r>
          </a:p>
        </p:txBody>
      </p:sp>
    </p:spTree>
    <p:extLst>
      <p:ext uri="{BB962C8B-B14F-4D97-AF65-F5344CB8AC3E}">
        <p14:creationId xmlns:p14="http://schemas.microsoft.com/office/powerpoint/2010/main" val="2145957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8229600" cy="5257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/>
              <a:t>Find linear function (</a:t>
            </a:r>
            <a:r>
              <a:rPr lang="en-US" i="1"/>
              <a:t>hyperplane</a:t>
            </a:r>
            <a:r>
              <a:rPr lang="en-US"/>
              <a:t>) to separate positive and negative examples</a:t>
            </a:r>
          </a:p>
        </p:txBody>
      </p:sp>
      <p:graphicFrame>
        <p:nvGraphicFramePr>
          <p:cNvPr id="4098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181600" y="2286000"/>
          <a:ext cx="3351213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4" imgW="1701720" imgH="457200" progId="Equation.3">
                  <p:embed/>
                </p:oleObj>
              </mc:Choice>
              <mc:Fallback>
                <p:oleObj name="Equation" r:id="rId4" imgW="1701720" imgH="457200" progId="Equation.3">
                  <p:embed/>
                  <p:pic>
                    <p:nvPicPr>
                      <p:cNvPr id="40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286000"/>
                        <a:ext cx="3351213" cy="90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Oval 8"/>
          <p:cNvSpPr>
            <a:spLocks noChangeArrowheads="1"/>
          </p:cNvSpPr>
          <p:nvPr/>
        </p:nvSpPr>
        <p:spPr bwMode="auto">
          <a:xfrm>
            <a:off x="8382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Oval 9"/>
          <p:cNvSpPr>
            <a:spLocks noChangeArrowheads="1"/>
          </p:cNvSpPr>
          <p:nvPr/>
        </p:nvSpPr>
        <p:spPr bwMode="auto">
          <a:xfrm>
            <a:off x="15240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Oval 10"/>
          <p:cNvSpPr>
            <a:spLocks noChangeArrowheads="1"/>
          </p:cNvSpPr>
          <p:nvPr/>
        </p:nvSpPr>
        <p:spPr bwMode="auto">
          <a:xfrm>
            <a:off x="1524000" y="4724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Oval 11"/>
          <p:cNvSpPr>
            <a:spLocks noChangeArrowheads="1"/>
          </p:cNvSpPr>
          <p:nvPr/>
        </p:nvSpPr>
        <p:spPr bwMode="auto">
          <a:xfrm>
            <a:off x="762000" y="4267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Oval 12"/>
          <p:cNvSpPr>
            <a:spLocks noChangeArrowheads="1"/>
          </p:cNvSpPr>
          <p:nvPr/>
        </p:nvSpPr>
        <p:spPr bwMode="auto">
          <a:xfrm>
            <a:off x="2286000" y="4114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Oval 13"/>
          <p:cNvSpPr>
            <a:spLocks noChangeArrowheads="1"/>
          </p:cNvSpPr>
          <p:nvPr/>
        </p:nvSpPr>
        <p:spPr bwMode="auto">
          <a:xfrm>
            <a:off x="2895600" y="4953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Oval 14"/>
          <p:cNvSpPr>
            <a:spLocks noChangeArrowheads="1"/>
          </p:cNvSpPr>
          <p:nvPr/>
        </p:nvSpPr>
        <p:spPr bwMode="auto">
          <a:xfrm>
            <a:off x="3124200" y="3048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Oval 15"/>
          <p:cNvSpPr>
            <a:spLocks noChangeArrowheads="1"/>
          </p:cNvSpPr>
          <p:nvPr/>
        </p:nvSpPr>
        <p:spPr bwMode="auto">
          <a:xfrm>
            <a:off x="3886200" y="3352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Oval 16"/>
          <p:cNvSpPr>
            <a:spLocks noChangeArrowheads="1"/>
          </p:cNvSpPr>
          <p:nvPr/>
        </p:nvSpPr>
        <p:spPr bwMode="auto">
          <a:xfrm>
            <a:off x="4114800" y="4038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Oval 17"/>
          <p:cNvSpPr>
            <a:spLocks noChangeArrowheads="1"/>
          </p:cNvSpPr>
          <p:nvPr/>
        </p:nvSpPr>
        <p:spPr bwMode="auto">
          <a:xfrm>
            <a:off x="3429000" y="4038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Oval 18"/>
          <p:cNvSpPr>
            <a:spLocks noChangeArrowheads="1"/>
          </p:cNvSpPr>
          <p:nvPr/>
        </p:nvSpPr>
        <p:spPr bwMode="auto">
          <a:xfrm>
            <a:off x="2667000" y="2743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Oval 19"/>
          <p:cNvSpPr>
            <a:spLocks noChangeArrowheads="1"/>
          </p:cNvSpPr>
          <p:nvPr/>
        </p:nvSpPr>
        <p:spPr bwMode="auto">
          <a:xfrm>
            <a:off x="4724400" y="4800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Oval 20"/>
          <p:cNvSpPr>
            <a:spLocks noChangeArrowheads="1"/>
          </p:cNvSpPr>
          <p:nvPr/>
        </p:nvSpPr>
        <p:spPr bwMode="auto">
          <a:xfrm>
            <a:off x="4953000" y="3657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Oval 21"/>
          <p:cNvSpPr>
            <a:spLocks noChangeArrowheads="1"/>
          </p:cNvSpPr>
          <p:nvPr/>
        </p:nvSpPr>
        <p:spPr bwMode="auto">
          <a:xfrm>
            <a:off x="2286000" y="571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5" name="Oval 22"/>
          <p:cNvSpPr>
            <a:spLocks noChangeArrowheads="1"/>
          </p:cNvSpPr>
          <p:nvPr/>
        </p:nvSpPr>
        <p:spPr bwMode="auto">
          <a:xfrm>
            <a:off x="4114800" y="2514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6" name="Oval 23"/>
          <p:cNvSpPr>
            <a:spLocks noChangeArrowheads="1"/>
          </p:cNvSpPr>
          <p:nvPr/>
        </p:nvSpPr>
        <p:spPr bwMode="auto">
          <a:xfrm>
            <a:off x="5410200" y="4572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6680" name="Line 24"/>
          <p:cNvSpPr>
            <a:spLocks noChangeShapeType="1"/>
          </p:cNvSpPr>
          <p:nvPr/>
        </p:nvSpPr>
        <p:spPr bwMode="auto">
          <a:xfrm>
            <a:off x="1371600" y="2743200"/>
            <a:ext cx="3581400" cy="3581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8" name="Oval 25"/>
          <p:cNvSpPr>
            <a:spLocks noChangeArrowheads="1"/>
          </p:cNvSpPr>
          <p:nvPr/>
        </p:nvSpPr>
        <p:spPr bwMode="auto">
          <a:xfrm>
            <a:off x="2971800" y="2133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Oval 26"/>
          <p:cNvSpPr>
            <a:spLocks noChangeArrowheads="1"/>
          </p:cNvSpPr>
          <p:nvPr/>
        </p:nvSpPr>
        <p:spPr bwMode="auto">
          <a:xfrm>
            <a:off x="3124200" y="617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6683" name="Text Box 27"/>
          <p:cNvSpPr txBox="1">
            <a:spLocks noChangeArrowheads="1"/>
          </p:cNvSpPr>
          <p:nvPr/>
        </p:nvSpPr>
        <p:spPr bwMode="auto">
          <a:xfrm>
            <a:off x="5699125" y="5297488"/>
            <a:ext cx="26273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Which hyperplane</a:t>
            </a:r>
            <a:br>
              <a:rPr lang="en-US"/>
            </a:br>
            <a:r>
              <a:rPr lang="en-US"/>
              <a:t>is best?</a:t>
            </a:r>
          </a:p>
        </p:txBody>
      </p:sp>
      <p:sp>
        <p:nvSpPr>
          <p:cNvPr id="966684" name="Line 28"/>
          <p:cNvSpPr>
            <a:spLocks noChangeShapeType="1"/>
          </p:cNvSpPr>
          <p:nvPr/>
        </p:nvSpPr>
        <p:spPr bwMode="auto">
          <a:xfrm>
            <a:off x="1752600" y="2362200"/>
            <a:ext cx="2438400" cy="403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6685" name="Line 29"/>
          <p:cNvSpPr>
            <a:spLocks noChangeShapeType="1"/>
          </p:cNvSpPr>
          <p:nvPr/>
        </p:nvSpPr>
        <p:spPr bwMode="auto">
          <a:xfrm>
            <a:off x="2286000" y="1981200"/>
            <a:ext cx="1447800" cy="464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6686" name="Line 30"/>
          <p:cNvSpPr>
            <a:spLocks noChangeShapeType="1"/>
          </p:cNvSpPr>
          <p:nvPr/>
        </p:nvSpPr>
        <p:spPr bwMode="auto">
          <a:xfrm>
            <a:off x="1066800" y="3276600"/>
            <a:ext cx="4495800" cy="2362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7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6680" grpId="0" animBg="1"/>
      <p:bldP spid="966683" grpId="0"/>
      <p:bldP spid="966684" grpId="0" animBg="1"/>
      <p:bldP spid="966685" grpId="0" animBg="1"/>
      <p:bldP spid="96668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800" dirty="0"/>
              <a:t>Find </a:t>
            </a:r>
            <a:r>
              <a:rPr lang="en-US" sz="2800" dirty="0" err="1"/>
              <a:t>hyperplane</a:t>
            </a:r>
            <a:r>
              <a:rPr lang="en-US" sz="2800" dirty="0"/>
              <a:t> that maximizes the </a:t>
            </a:r>
            <a:r>
              <a:rPr lang="en-US" sz="2800" i="1" dirty="0"/>
              <a:t>margin </a:t>
            </a:r>
            <a:r>
              <a:rPr lang="en-US" sz="2800" dirty="0"/>
              <a:t>between the positive and negative examples</a:t>
            </a:r>
          </a:p>
        </p:txBody>
      </p:sp>
      <p:graphicFrame>
        <p:nvGraphicFramePr>
          <p:cNvPr id="1104900" name="Object 4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4776788" y="2286000"/>
          <a:ext cx="4367212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name="Equation" r:id="rId4" imgW="2336760" imgH="457200" progId="Equation.3">
                  <p:embed/>
                </p:oleObj>
              </mc:Choice>
              <mc:Fallback>
                <p:oleObj name="Equation" r:id="rId4" imgW="2336760" imgH="457200" progId="Equation.3">
                  <p:embed/>
                  <p:pic>
                    <p:nvPicPr>
                      <p:cNvPr id="11049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788" y="2286000"/>
                        <a:ext cx="4367212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4901" name="Rectangle 5"/>
          <p:cNvSpPr>
            <a:spLocks noChangeArrowheads="1"/>
          </p:cNvSpPr>
          <p:nvPr/>
        </p:nvSpPr>
        <p:spPr bwMode="auto">
          <a:xfrm>
            <a:off x="3657600" y="5699125"/>
            <a:ext cx="960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Margin</a:t>
            </a:r>
          </a:p>
        </p:txBody>
      </p:sp>
      <p:sp>
        <p:nvSpPr>
          <p:cNvPr id="5128" name="Oval 6"/>
          <p:cNvSpPr>
            <a:spLocks noChangeArrowheads="1"/>
          </p:cNvSpPr>
          <p:nvPr/>
        </p:nvSpPr>
        <p:spPr bwMode="auto">
          <a:xfrm>
            <a:off x="658813" y="3843338"/>
            <a:ext cx="125412" cy="1238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Oval 7"/>
          <p:cNvSpPr>
            <a:spLocks noChangeArrowheads="1"/>
          </p:cNvSpPr>
          <p:nvPr/>
        </p:nvSpPr>
        <p:spPr bwMode="auto">
          <a:xfrm>
            <a:off x="1227138" y="3905250"/>
            <a:ext cx="127000" cy="122238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Oval 8"/>
          <p:cNvSpPr>
            <a:spLocks noChangeArrowheads="1"/>
          </p:cNvSpPr>
          <p:nvPr/>
        </p:nvSpPr>
        <p:spPr bwMode="auto">
          <a:xfrm>
            <a:off x="1227138" y="4460875"/>
            <a:ext cx="127000" cy="122238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1" name="Oval 9"/>
          <p:cNvSpPr>
            <a:spLocks noChangeArrowheads="1"/>
          </p:cNvSpPr>
          <p:nvPr/>
        </p:nvSpPr>
        <p:spPr bwMode="auto">
          <a:xfrm>
            <a:off x="595313" y="4089400"/>
            <a:ext cx="127000" cy="1238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Oval 10"/>
          <p:cNvSpPr>
            <a:spLocks noChangeArrowheads="1"/>
          </p:cNvSpPr>
          <p:nvPr/>
        </p:nvSpPr>
        <p:spPr bwMode="auto">
          <a:xfrm>
            <a:off x="2555875" y="3101975"/>
            <a:ext cx="125413" cy="1238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Oval 11"/>
          <p:cNvSpPr>
            <a:spLocks noChangeArrowheads="1"/>
          </p:cNvSpPr>
          <p:nvPr/>
        </p:nvSpPr>
        <p:spPr bwMode="auto">
          <a:xfrm>
            <a:off x="3187700" y="3349625"/>
            <a:ext cx="127000" cy="1238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Oval 12"/>
          <p:cNvSpPr>
            <a:spLocks noChangeArrowheads="1"/>
          </p:cNvSpPr>
          <p:nvPr/>
        </p:nvSpPr>
        <p:spPr bwMode="auto">
          <a:xfrm>
            <a:off x="3378200" y="3905250"/>
            <a:ext cx="125413" cy="1222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5" name="Oval 13"/>
          <p:cNvSpPr>
            <a:spLocks noChangeArrowheads="1"/>
          </p:cNvSpPr>
          <p:nvPr/>
        </p:nvSpPr>
        <p:spPr bwMode="auto">
          <a:xfrm>
            <a:off x="2176463" y="2855913"/>
            <a:ext cx="125412" cy="1238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6" name="Oval 14"/>
          <p:cNvSpPr>
            <a:spLocks noChangeArrowheads="1"/>
          </p:cNvSpPr>
          <p:nvPr/>
        </p:nvSpPr>
        <p:spPr bwMode="auto">
          <a:xfrm>
            <a:off x="3883025" y="4521200"/>
            <a:ext cx="127000" cy="1238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7" name="Oval 15"/>
          <p:cNvSpPr>
            <a:spLocks noChangeArrowheads="1"/>
          </p:cNvSpPr>
          <p:nvPr/>
        </p:nvSpPr>
        <p:spPr bwMode="auto">
          <a:xfrm>
            <a:off x="4073525" y="3595688"/>
            <a:ext cx="125413" cy="1238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8" name="Oval 16"/>
          <p:cNvSpPr>
            <a:spLocks noChangeArrowheads="1"/>
          </p:cNvSpPr>
          <p:nvPr/>
        </p:nvSpPr>
        <p:spPr bwMode="auto">
          <a:xfrm>
            <a:off x="1860550" y="5262563"/>
            <a:ext cx="125413" cy="1238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39" name="Oval 17"/>
          <p:cNvSpPr>
            <a:spLocks noChangeArrowheads="1"/>
          </p:cNvSpPr>
          <p:nvPr/>
        </p:nvSpPr>
        <p:spPr bwMode="auto">
          <a:xfrm>
            <a:off x="3378200" y="2670175"/>
            <a:ext cx="125413" cy="1238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0" name="Oval 18"/>
          <p:cNvSpPr>
            <a:spLocks noChangeArrowheads="1"/>
          </p:cNvSpPr>
          <p:nvPr/>
        </p:nvSpPr>
        <p:spPr bwMode="auto">
          <a:xfrm>
            <a:off x="4452938" y="4337050"/>
            <a:ext cx="125412" cy="1238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Line 19"/>
          <p:cNvSpPr>
            <a:spLocks noChangeShapeType="1"/>
          </p:cNvSpPr>
          <p:nvPr/>
        </p:nvSpPr>
        <p:spPr bwMode="auto">
          <a:xfrm>
            <a:off x="1417638" y="2670175"/>
            <a:ext cx="2276475" cy="2962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Oval 20"/>
          <p:cNvSpPr>
            <a:spLocks noChangeArrowheads="1"/>
          </p:cNvSpPr>
          <p:nvPr/>
        </p:nvSpPr>
        <p:spPr bwMode="auto">
          <a:xfrm>
            <a:off x="2428875" y="2362200"/>
            <a:ext cx="127000" cy="1238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3" name="Oval 21"/>
          <p:cNvSpPr>
            <a:spLocks noChangeArrowheads="1"/>
          </p:cNvSpPr>
          <p:nvPr/>
        </p:nvSpPr>
        <p:spPr bwMode="auto">
          <a:xfrm>
            <a:off x="2555875" y="5632450"/>
            <a:ext cx="125413" cy="1238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4918" name="Line 22"/>
          <p:cNvSpPr>
            <a:spLocks noChangeShapeType="1"/>
          </p:cNvSpPr>
          <p:nvPr/>
        </p:nvSpPr>
        <p:spPr bwMode="auto">
          <a:xfrm>
            <a:off x="1101725" y="2917825"/>
            <a:ext cx="2276475" cy="296227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4919" name="Line 23"/>
          <p:cNvSpPr>
            <a:spLocks noChangeShapeType="1"/>
          </p:cNvSpPr>
          <p:nvPr/>
        </p:nvSpPr>
        <p:spPr bwMode="auto">
          <a:xfrm>
            <a:off x="1733550" y="2486025"/>
            <a:ext cx="2212975" cy="283845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6" name="Oval 24"/>
          <p:cNvSpPr>
            <a:spLocks noChangeArrowheads="1"/>
          </p:cNvSpPr>
          <p:nvPr/>
        </p:nvSpPr>
        <p:spPr bwMode="auto">
          <a:xfrm>
            <a:off x="1860550" y="3967163"/>
            <a:ext cx="125413" cy="122237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7" name="Oval 25"/>
          <p:cNvSpPr>
            <a:spLocks noChangeArrowheads="1"/>
          </p:cNvSpPr>
          <p:nvPr/>
        </p:nvSpPr>
        <p:spPr bwMode="auto">
          <a:xfrm>
            <a:off x="2365375" y="4645025"/>
            <a:ext cx="127000" cy="1238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8" name="Oval 26"/>
          <p:cNvSpPr>
            <a:spLocks noChangeArrowheads="1"/>
          </p:cNvSpPr>
          <p:nvPr/>
        </p:nvSpPr>
        <p:spPr bwMode="auto">
          <a:xfrm>
            <a:off x="2808288" y="3905250"/>
            <a:ext cx="127000" cy="1222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4923" name="Line 27"/>
          <p:cNvSpPr>
            <a:spLocks noChangeShapeType="1"/>
          </p:cNvSpPr>
          <p:nvPr/>
        </p:nvSpPr>
        <p:spPr bwMode="auto">
          <a:xfrm flipV="1">
            <a:off x="3378200" y="5386388"/>
            <a:ext cx="631825" cy="4937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4924" name="Freeform 28"/>
          <p:cNvSpPr>
            <a:spLocks/>
          </p:cNvSpPr>
          <p:nvPr/>
        </p:nvSpPr>
        <p:spPr bwMode="auto">
          <a:xfrm>
            <a:off x="815975" y="4213225"/>
            <a:ext cx="1044575" cy="1406525"/>
          </a:xfrm>
          <a:custGeom>
            <a:avLst/>
            <a:gdLst>
              <a:gd name="T0" fmla="*/ 2147483647 w 792"/>
              <a:gd name="T1" fmla="*/ 0 h 1094"/>
              <a:gd name="T2" fmla="*/ 2147483647 w 792"/>
              <a:gd name="T3" fmla="*/ 2147483647 h 1094"/>
              <a:gd name="T4" fmla="*/ 0 w 792"/>
              <a:gd name="T5" fmla="*/ 2147483647 h 1094"/>
              <a:gd name="T6" fmla="*/ 0 60000 65536"/>
              <a:gd name="T7" fmla="*/ 0 60000 65536"/>
              <a:gd name="T8" fmla="*/ 0 60000 65536"/>
              <a:gd name="T9" fmla="*/ 0 w 792"/>
              <a:gd name="T10" fmla="*/ 0 h 1094"/>
              <a:gd name="T11" fmla="*/ 792 w 792"/>
              <a:gd name="T12" fmla="*/ 1094 h 10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2" h="1094">
                <a:moveTo>
                  <a:pt x="792" y="0"/>
                </a:moveTo>
                <a:cubicBezTo>
                  <a:pt x="668" y="268"/>
                  <a:pt x="540" y="538"/>
                  <a:pt x="408" y="720"/>
                </a:cubicBezTo>
                <a:cubicBezTo>
                  <a:pt x="276" y="902"/>
                  <a:pt x="85" y="1016"/>
                  <a:pt x="0" y="109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 type="stealth" w="lg" len="lg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4925" name="Freeform 29"/>
          <p:cNvSpPr>
            <a:spLocks/>
          </p:cNvSpPr>
          <p:nvPr/>
        </p:nvSpPr>
        <p:spPr bwMode="auto">
          <a:xfrm>
            <a:off x="784225" y="4892675"/>
            <a:ext cx="1517650" cy="739775"/>
          </a:xfrm>
          <a:custGeom>
            <a:avLst/>
            <a:gdLst>
              <a:gd name="T0" fmla="*/ 2147483647 w 1152"/>
              <a:gd name="T1" fmla="*/ 0 h 576"/>
              <a:gd name="T2" fmla="*/ 2147483647 w 1152"/>
              <a:gd name="T3" fmla="*/ 2147483647 h 576"/>
              <a:gd name="T4" fmla="*/ 0 w 1152"/>
              <a:gd name="T5" fmla="*/ 2147483647 h 576"/>
              <a:gd name="T6" fmla="*/ 0 60000 65536"/>
              <a:gd name="T7" fmla="*/ 0 60000 65536"/>
              <a:gd name="T8" fmla="*/ 0 60000 65536"/>
              <a:gd name="T9" fmla="*/ 0 w 1152"/>
              <a:gd name="T10" fmla="*/ 0 h 576"/>
              <a:gd name="T11" fmla="*/ 1152 w 115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576">
                <a:moveTo>
                  <a:pt x="1152" y="0"/>
                </a:moveTo>
                <a:cubicBezTo>
                  <a:pt x="1053" y="55"/>
                  <a:pt x="751" y="233"/>
                  <a:pt x="559" y="329"/>
                </a:cubicBezTo>
                <a:cubicBezTo>
                  <a:pt x="367" y="425"/>
                  <a:pt x="117" y="525"/>
                  <a:pt x="0" y="576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 type="stealth" w="lg" len="lg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4926" name="Freeform 30"/>
          <p:cNvSpPr>
            <a:spLocks/>
          </p:cNvSpPr>
          <p:nvPr/>
        </p:nvSpPr>
        <p:spPr bwMode="auto">
          <a:xfrm>
            <a:off x="815976" y="4108435"/>
            <a:ext cx="1917728" cy="1511315"/>
          </a:xfrm>
          <a:custGeom>
            <a:avLst/>
            <a:gdLst>
              <a:gd name="T0" fmla="*/ 2147483647 w 1416"/>
              <a:gd name="T1" fmla="*/ 0 h 1142"/>
              <a:gd name="T2" fmla="*/ 2147483647 w 1416"/>
              <a:gd name="T3" fmla="*/ 2147483647 h 1142"/>
              <a:gd name="T4" fmla="*/ 0 w 1416"/>
              <a:gd name="T5" fmla="*/ 2147483647 h 1142"/>
              <a:gd name="T6" fmla="*/ 0 60000 65536"/>
              <a:gd name="T7" fmla="*/ 0 60000 65536"/>
              <a:gd name="T8" fmla="*/ 0 60000 65536"/>
              <a:gd name="T9" fmla="*/ 0 w 1416"/>
              <a:gd name="T10" fmla="*/ 0 h 1142"/>
              <a:gd name="T11" fmla="*/ 1416 w 1416"/>
              <a:gd name="T12" fmla="*/ 1142 h 1142"/>
              <a:gd name="connsiteX0" fmla="*/ 10281 w 10281"/>
              <a:gd name="connsiteY0" fmla="*/ 0 h 10292"/>
              <a:gd name="connsiteX1" fmla="*/ 4936 w 10281"/>
              <a:gd name="connsiteY1" fmla="*/ 6150 h 10292"/>
              <a:gd name="connsiteX2" fmla="*/ 0 w 10281"/>
              <a:gd name="connsiteY2" fmla="*/ 10292 h 10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81" h="10292">
                <a:moveTo>
                  <a:pt x="10281" y="0"/>
                </a:moveTo>
                <a:cubicBezTo>
                  <a:pt x="9441" y="972"/>
                  <a:pt x="6603" y="4486"/>
                  <a:pt x="4936" y="6150"/>
                </a:cubicBezTo>
                <a:cubicBezTo>
                  <a:pt x="3270" y="7814"/>
                  <a:pt x="1031" y="9434"/>
                  <a:pt x="0" y="10292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 type="stealth" w="lg" len="lg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4927" name="Text Box 31"/>
          <p:cNvSpPr txBox="1">
            <a:spLocks noChangeArrowheads="1"/>
          </p:cNvSpPr>
          <p:nvPr/>
        </p:nvSpPr>
        <p:spPr bwMode="auto">
          <a:xfrm>
            <a:off x="76200" y="5588000"/>
            <a:ext cx="1960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Support vectors</a:t>
            </a:r>
          </a:p>
        </p:txBody>
      </p:sp>
      <p:sp>
        <p:nvSpPr>
          <p:cNvPr id="1104928" name="Oval 32"/>
          <p:cNvSpPr>
            <a:spLocks noChangeArrowheads="1"/>
          </p:cNvSpPr>
          <p:nvPr/>
        </p:nvSpPr>
        <p:spPr bwMode="auto">
          <a:xfrm>
            <a:off x="1733550" y="3843338"/>
            <a:ext cx="379413" cy="3698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4929" name="Oval 33"/>
          <p:cNvSpPr>
            <a:spLocks noChangeArrowheads="1"/>
          </p:cNvSpPr>
          <p:nvPr/>
        </p:nvSpPr>
        <p:spPr bwMode="auto">
          <a:xfrm>
            <a:off x="2681288" y="3781425"/>
            <a:ext cx="379412" cy="3698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4930" name="Oval 34"/>
          <p:cNvSpPr>
            <a:spLocks noChangeArrowheads="1"/>
          </p:cNvSpPr>
          <p:nvPr/>
        </p:nvSpPr>
        <p:spPr bwMode="auto">
          <a:xfrm>
            <a:off x="2239963" y="4521200"/>
            <a:ext cx="379412" cy="3714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7" name="Text Box 35"/>
          <p:cNvSpPr txBox="1">
            <a:spLocks noChangeArrowheads="1"/>
          </p:cNvSpPr>
          <p:nvPr/>
        </p:nvSpPr>
        <p:spPr bwMode="auto">
          <a:xfrm>
            <a:off x="0" y="6208713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C. Burges, </a:t>
            </a:r>
            <a:r>
              <a:rPr lang="en-US" sz="1800">
                <a:hlinkClick r:id="rId6"/>
              </a:rPr>
              <a:t>A Tutorial on Support Vector Machines for Pattern Recognition</a:t>
            </a:r>
            <a:r>
              <a:rPr lang="en-US" sz="1800"/>
              <a:t>,  Data Mining and Knowledge Discovery, 1998 </a:t>
            </a:r>
          </a:p>
        </p:txBody>
      </p:sp>
      <p:sp>
        <p:nvSpPr>
          <p:cNvPr id="1104932" name="Text Box 36"/>
          <p:cNvSpPr txBox="1">
            <a:spLocks noChangeArrowheads="1"/>
          </p:cNvSpPr>
          <p:nvPr/>
        </p:nvSpPr>
        <p:spPr bwMode="auto">
          <a:xfrm>
            <a:off x="4724400" y="4114800"/>
            <a:ext cx="2971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Distance between point and hyperplane:</a:t>
            </a:r>
          </a:p>
        </p:txBody>
      </p:sp>
      <p:graphicFrame>
        <p:nvGraphicFramePr>
          <p:cNvPr id="1104933" name="Object 37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7848600" y="4098925"/>
          <a:ext cx="12954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Equation" r:id="rId7" imgW="698400" imgH="419040" progId="Equation.3">
                  <p:embed/>
                </p:oleObj>
              </mc:Choice>
              <mc:Fallback>
                <p:oleObj name="Equation" r:id="rId7" imgW="698400" imgH="419040" progId="Equation.3">
                  <p:embed/>
                  <p:pic>
                    <p:nvPicPr>
                      <p:cNvPr id="1104933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098925"/>
                        <a:ext cx="1295400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4935" name="Text Box 39"/>
          <p:cNvSpPr txBox="1">
            <a:spLocks noChangeArrowheads="1"/>
          </p:cNvSpPr>
          <p:nvPr/>
        </p:nvSpPr>
        <p:spPr bwMode="auto">
          <a:xfrm>
            <a:off x="4724400" y="3382963"/>
            <a:ext cx="297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For support vectors, </a:t>
            </a:r>
          </a:p>
        </p:txBody>
      </p:sp>
      <p:graphicFrame>
        <p:nvGraphicFramePr>
          <p:cNvPr id="1104936" name="Object 40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7391400" y="3352800"/>
          <a:ext cx="1752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name="Equation" r:id="rId9" imgW="876240" imgH="228600" progId="Equation.3">
                  <p:embed/>
                </p:oleObj>
              </mc:Choice>
              <mc:Fallback>
                <p:oleObj name="Equation" r:id="rId9" imgW="876240" imgH="228600" progId="Equation.3">
                  <p:embed/>
                  <p:pic>
                    <p:nvPicPr>
                      <p:cNvPr id="1104936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3352800"/>
                        <a:ext cx="1752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4938" name="Text Box 42"/>
          <p:cNvSpPr txBox="1">
            <a:spLocks noChangeArrowheads="1"/>
          </p:cNvSpPr>
          <p:nvPr/>
        </p:nvSpPr>
        <p:spPr bwMode="auto">
          <a:xfrm>
            <a:off x="4724400" y="51054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Therefore, the margin is  </a:t>
            </a:r>
            <a:r>
              <a:rPr lang="en-US">
                <a:latin typeface="Times New Roman" pitchFamily="18" charset="0"/>
              </a:rPr>
              <a:t>2 / ||</a:t>
            </a:r>
            <a:r>
              <a:rPr lang="en-US" b="1">
                <a:latin typeface="Times New Roman" pitchFamily="18" charset="0"/>
              </a:rPr>
              <a:t>w</a:t>
            </a:r>
            <a:r>
              <a:rPr lang="en-US">
                <a:latin typeface="Times New Roman" pitchFamily="18" charset="0"/>
              </a:rPr>
              <a:t>||</a:t>
            </a:r>
            <a:r>
              <a:rPr lang="en-US" sz="2000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510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4901" grpId="0"/>
      <p:bldP spid="5141" grpId="0" animBg="1"/>
      <p:bldP spid="1104918" grpId="0" animBg="1"/>
      <p:bldP spid="1104919" grpId="0" animBg="1"/>
      <p:bldP spid="1104923" grpId="0" animBg="1"/>
      <p:bldP spid="1104924" grpId="0" animBg="1"/>
      <p:bldP spid="1104925" grpId="0" animBg="1"/>
      <p:bldP spid="1104926" grpId="0" animBg="1"/>
      <p:bldP spid="1104927" grpId="0"/>
      <p:bldP spid="1104928" grpId="0" animBg="1"/>
      <p:bldP spid="1104929" grpId="0" animBg="1"/>
      <p:bldP spid="1104930" grpId="0" animBg="1"/>
      <p:bldP spid="1104932" grpId="0"/>
      <p:bldP spid="1104935" grpId="0"/>
      <p:bldP spid="11049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85344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if the data is not linearly separable?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66800" y="6400800"/>
            <a:ext cx="7772400" cy="533400"/>
          </a:xfrm>
        </p:spPr>
        <p:txBody>
          <a:bodyPr/>
          <a:lstStyle/>
          <a:p>
            <a:r>
              <a:rPr lang="en-US" sz="2000" dirty="0"/>
              <a:t>Demo: </a:t>
            </a:r>
            <a:r>
              <a:rPr lang="en-US" sz="2000" dirty="0">
                <a:hlinkClick r:id="rId4"/>
              </a:rPr>
              <a:t>http://cs.stanford.edu/people/karpathy/svmjs/demo</a:t>
            </a:r>
            <a:endParaRPr lang="en-US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762000" y="3505200"/>
            <a:ext cx="2667916" cy="2479478"/>
            <a:chOff x="2895600" y="2625922"/>
            <a:chExt cx="3733800" cy="3470078"/>
          </a:xfrm>
        </p:grpSpPr>
        <p:pic>
          <p:nvPicPr>
            <p:cNvPr id="74754" name="Picture 2" descr="http://ars.els-cdn.com/content/image/1-s2.0-S0925231212001877-gr1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73" r="50226"/>
            <a:stretch/>
          </p:blipFill>
          <p:spPr bwMode="auto">
            <a:xfrm>
              <a:off x="2895600" y="2625922"/>
              <a:ext cx="3733800" cy="3360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450310" y="5788223"/>
              <a:ext cx="73129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Margin</a:t>
              </a:r>
            </a:p>
          </p:txBody>
        </p:sp>
      </p:grpSp>
      <p:sp>
        <p:nvSpPr>
          <p:cNvPr id="11" name="Oval 6"/>
          <p:cNvSpPr>
            <a:spLocks noChangeArrowheads="1"/>
          </p:cNvSpPr>
          <p:nvPr/>
        </p:nvSpPr>
        <p:spPr bwMode="auto">
          <a:xfrm>
            <a:off x="4316413" y="3919538"/>
            <a:ext cx="125412" cy="1238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>
            <a:off x="4884738" y="3981450"/>
            <a:ext cx="127000" cy="122238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4884738" y="4537075"/>
            <a:ext cx="127000" cy="122238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4252913" y="4165600"/>
            <a:ext cx="127000" cy="1238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6213475" y="3178175"/>
            <a:ext cx="125413" cy="1238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1"/>
          <p:cNvSpPr>
            <a:spLocks noChangeArrowheads="1"/>
          </p:cNvSpPr>
          <p:nvPr/>
        </p:nvSpPr>
        <p:spPr bwMode="auto">
          <a:xfrm>
            <a:off x="6845300" y="3425825"/>
            <a:ext cx="127000" cy="1238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7035800" y="3981450"/>
            <a:ext cx="125413" cy="1222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5834063" y="2932113"/>
            <a:ext cx="125412" cy="1238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14"/>
          <p:cNvSpPr>
            <a:spLocks noChangeArrowheads="1"/>
          </p:cNvSpPr>
          <p:nvPr/>
        </p:nvSpPr>
        <p:spPr bwMode="auto">
          <a:xfrm>
            <a:off x="7540625" y="4597400"/>
            <a:ext cx="127000" cy="1238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7731125" y="3671888"/>
            <a:ext cx="125413" cy="1238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16"/>
          <p:cNvSpPr>
            <a:spLocks noChangeArrowheads="1"/>
          </p:cNvSpPr>
          <p:nvPr/>
        </p:nvSpPr>
        <p:spPr bwMode="auto">
          <a:xfrm>
            <a:off x="5518150" y="5338763"/>
            <a:ext cx="125413" cy="1238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17"/>
          <p:cNvSpPr>
            <a:spLocks noChangeArrowheads="1"/>
          </p:cNvSpPr>
          <p:nvPr/>
        </p:nvSpPr>
        <p:spPr bwMode="auto">
          <a:xfrm>
            <a:off x="7035800" y="2746375"/>
            <a:ext cx="125413" cy="1238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18"/>
          <p:cNvSpPr>
            <a:spLocks noChangeArrowheads="1"/>
          </p:cNvSpPr>
          <p:nvPr/>
        </p:nvSpPr>
        <p:spPr bwMode="auto">
          <a:xfrm>
            <a:off x="8110538" y="4413250"/>
            <a:ext cx="125412" cy="1238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>
            <a:off x="5075238" y="2746375"/>
            <a:ext cx="2276475" cy="2962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Oval 20"/>
          <p:cNvSpPr>
            <a:spLocks noChangeArrowheads="1"/>
          </p:cNvSpPr>
          <p:nvPr/>
        </p:nvSpPr>
        <p:spPr bwMode="auto">
          <a:xfrm>
            <a:off x="6086475" y="2438400"/>
            <a:ext cx="127000" cy="1238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1"/>
          <p:cNvSpPr>
            <a:spLocks noChangeArrowheads="1"/>
          </p:cNvSpPr>
          <p:nvPr/>
        </p:nvSpPr>
        <p:spPr bwMode="auto">
          <a:xfrm>
            <a:off x="6213475" y="5708650"/>
            <a:ext cx="125413" cy="1238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4759325" y="2994025"/>
            <a:ext cx="2276475" cy="296227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23"/>
          <p:cNvSpPr>
            <a:spLocks noChangeShapeType="1"/>
          </p:cNvSpPr>
          <p:nvPr/>
        </p:nvSpPr>
        <p:spPr bwMode="auto">
          <a:xfrm>
            <a:off x="5391150" y="2562225"/>
            <a:ext cx="2212975" cy="283845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Oval 24"/>
          <p:cNvSpPr>
            <a:spLocks noChangeArrowheads="1"/>
          </p:cNvSpPr>
          <p:nvPr/>
        </p:nvSpPr>
        <p:spPr bwMode="auto">
          <a:xfrm>
            <a:off x="5518150" y="4043363"/>
            <a:ext cx="125413" cy="122237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25"/>
          <p:cNvSpPr>
            <a:spLocks noChangeArrowheads="1"/>
          </p:cNvSpPr>
          <p:nvPr/>
        </p:nvSpPr>
        <p:spPr bwMode="auto">
          <a:xfrm>
            <a:off x="6022975" y="4721225"/>
            <a:ext cx="127000" cy="1238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26"/>
          <p:cNvSpPr>
            <a:spLocks noChangeArrowheads="1"/>
          </p:cNvSpPr>
          <p:nvPr/>
        </p:nvSpPr>
        <p:spPr bwMode="auto">
          <a:xfrm>
            <a:off x="6465888" y="3981450"/>
            <a:ext cx="127000" cy="1222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32"/>
          <p:cNvSpPr>
            <a:spLocks noChangeArrowheads="1"/>
          </p:cNvSpPr>
          <p:nvPr/>
        </p:nvSpPr>
        <p:spPr bwMode="auto">
          <a:xfrm>
            <a:off x="6492081" y="4396349"/>
            <a:ext cx="379413" cy="3698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7264400" y="4071937"/>
            <a:ext cx="379412" cy="3698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34"/>
          <p:cNvSpPr>
            <a:spLocks noChangeArrowheads="1"/>
          </p:cNvSpPr>
          <p:nvPr/>
        </p:nvSpPr>
        <p:spPr bwMode="auto">
          <a:xfrm>
            <a:off x="6497637" y="5010943"/>
            <a:ext cx="379412" cy="3714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26"/>
          <p:cNvSpPr>
            <a:spLocks noChangeArrowheads="1"/>
          </p:cNvSpPr>
          <p:nvPr/>
        </p:nvSpPr>
        <p:spPr bwMode="auto">
          <a:xfrm>
            <a:off x="6618288" y="4525962"/>
            <a:ext cx="127000" cy="1222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26"/>
          <p:cNvSpPr>
            <a:spLocks noChangeArrowheads="1"/>
          </p:cNvSpPr>
          <p:nvPr/>
        </p:nvSpPr>
        <p:spPr bwMode="auto">
          <a:xfrm>
            <a:off x="6618288" y="5135562"/>
            <a:ext cx="127000" cy="1222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24"/>
          <p:cNvSpPr>
            <a:spLocks noChangeArrowheads="1"/>
          </p:cNvSpPr>
          <p:nvPr/>
        </p:nvSpPr>
        <p:spPr bwMode="auto">
          <a:xfrm>
            <a:off x="7391400" y="4195763"/>
            <a:ext cx="125413" cy="1222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00" y="5334000"/>
            <a:ext cx="535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703276" y="601533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302633" y="575384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extLst/>
          </p:nvPr>
        </p:nvGraphicFramePr>
        <p:xfrm>
          <a:off x="920750" y="1311275"/>
          <a:ext cx="7291388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Equation" r:id="rId6" imgW="2590560" imgH="431640" progId="Equation.3">
                  <p:embed/>
                </p:oleObj>
              </mc:Choice>
              <mc:Fallback>
                <p:oleObj name="Equation" r:id="rId6" imgW="2590560" imgH="431640" progId="Equation.3">
                  <p:embed/>
                  <p:pic>
                    <p:nvPicPr>
                      <p:cNvPr id="5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1311275"/>
                        <a:ext cx="7291388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8832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075" name="Rectangle 3"/>
          <p:cNvSpPr>
            <a:spLocks noChangeArrowheads="1"/>
          </p:cNvSpPr>
          <p:nvPr/>
        </p:nvSpPr>
        <p:spPr bwMode="auto">
          <a:xfrm>
            <a:off x="228600" y="1066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2800">
                <a:ea typeface="宋体" pitchFamily="2" charset="-122"/>
              </a:rPr>
              <a:t>Datasets that are linearly separable work out great:</a:t>
            </a:r>
            <a:br>
              <a:rPr lang="en-US" altLang="zh-CN" sz="2800">
                <a:ea typeface="宋体" pitchFamily="2" charset="-122"/>
              </a:rPr>
            </a:br>
            <a:endParaRPr lang="en-US" altLang="zh-CN" sz="800">
              <a:ea typeface="宋体" pitchFamily="2" charset="-122"/>
            </a:endParaRPr>
          </a:p>
          <a:p>
            <a:pPr marL="342900" indent="-342900">
              <a:spcBef>
                <a:spcPct val="20000"/>
              </a:spcBef>
            </a:pPr>
            <a:br>
              <a:rPr lang="en-US" altLang="zh-CN" sz="800">
                <a:ea typeface="宋体" pitchFamily="2" charset="-122"/>
              </a:rPr>
            </a:br>
            <a:br>
              <a:rPr lang="en-US" altLang="zh-CN" sz="800">
                <a:ea typeface="宋体" pitchFamily="2" charset="-122"/>
              </a:rPr>
            </a:br>
            <a:endParaRPr lang="en-US" altLang="zh-CN" sz="800">
              <a:ea typeface="宋体" pitchFamily="2" charset="-122"/>
            </a:endParaRPr>
          </a:p>
          <a:p>
            <a:pPr marL="342900" indent="-342900">
              <a:spcBef>
                <a:spcPct val="20000"/>
              </a:spcBef>
            </a:pPr>
            <a:br>
              <a:rPr lang="en-US" altLang="zh-CN" sz="800">
                <a:ea typeface="宋体" pitchFamily="2" charset="-122"/>
              </a:rPr>
            </a:br>
            <a:endParaRPr lang="en-US" altLang="zh-CN" sz="800">
              <a:ea typeface="宋体" pitchFamily="2" charset="-122"/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800">
              <a:ea typeface="宋体" pitchFamily="2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2800">
                <a:ea typeface="宋体" pitchFamily="2" charset="-122"/>
              </a:rPr>
              <a:t>But what if the dataset is just too hard? </a:t>
            </a:r>
            <a:br>
              <a:rPr lang="en-US" altLang="zh-CN" sz="2800">
                <a:ea typeface="宋体" pitchFamily="2" charset="-122"/>
              </a:rPr>
            </a:br>
            <a:endParaRPr lang="en-US" altLang="zh-CN" sz="2800">
              <a:ea typeface="宋体" pitchFamily="2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CN" sz="2800">
              <a:ea typeface="宋体" pitchFamily="2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2800">
                <a:ea typeface="宋体" pitchFamily="2" charset="-122"/>
              </a:rPr>
              <a:t>We can map it to a higher-dimensional space:</a:t>
            </a:r>
          </a:p>
        </p:txBody>
      </p:sp>
      <p:sp>
        <p:nvSpPr>
          <p:cNvPr id="1155076" name="Text Box 4"/>
          <p:cNvSpPr txBox="1">
            <a:spLocks noChangeArrowheads="1"/>
          </p:cNvSpPr>
          <p:nvPr/>
        </p:nvSpPr>
        <p:spPr bwMode="auto">
          <a:xfrm>
            <a:off x="4267200" y="6324600"/>
            <a:ext cx="3429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latin typeface="Times New Roman" pitchFamily="18" charset="0"/>
                <a:ea typeface="宋体" pitchFamily="2" charset="-122"/>
              </a:rPr>
              <a:t>0</a:t>
            </a:r>
          </a:p>
        </p:txBody>
      </p:sp>
      <p:sp>
        <p:nvSpPr>
          <p:cNvPr id="1155077" name="Text Box 5"/>
          <p:cNvSpPr txBox="1">
            <a:spLocks noChangeArrowheads="1"/>
          </p:cNvSpPr>
          <p:nvPr/>
        </p:nvSpPr>
        <p:spPr bwMode="auto">
          <a:xfrm>
            <a:off x="6324600" y="6324600"/>
            <a:ext cx="457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i="1">
                <a:latin typeface="Times New Roman" pitchFamily="18" charset="0"/>
                <a:ea typeface="宋体" pitchFamily="2" charset="-122"/>
              </a:rPr>
              <a:t>x</a:t>
            </a:r>
            <a:endParaRPr lang="en-US" altLang="zh-CN" sz="1800" i="1" baseline="30000"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495550" y="3462338"/>
            <a:ext cx="4286250" cy="423862"/>
            <a:chOff x="1056" y="2322"/>
            <a:chExt cx="2700" cy="267"/>
          </a:xfrm>
        </p:grpSpPr>
        <p:sp>
          <p:nvSpPr>
            <p:cNvPr id="21550" name="Line 7"/>
            <p:cNvSpPr>
              <a:spLocks noChangeShapeType="1"/>
            </p:cNvSpPr>
            <p:nvPr/>
          </p:nvSpPr>
          <p:spPr bwMode="auto">
            <a:xfrm>
              <a:off x="1056" y="2358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51" name="AutoShape 8"/>
            <p:cNvSpPr>
              <a:spLocks noChangeArrowheads="1"/>
            </p:cNvSpPr>
            <p:nvPr/>
          </p:nvSpPr>
          <p:spPr bwMode="auto">
            <a:xfrm>
              <a:off x="1335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2" name="Line 9"/>
            <p:cNvSpPr>
              <a:spLocks noChangeShapeType="1"/>
            </p:cNvSpPr>
            <p:nvPr/>
          </p:nvSpPr>
          <p:spPr bwMode="auto">
            <a:xfrm>
              <a:off x="2196" y="2322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53" name="Text Box 10"/>
            <p:cNvSpPr txBox="1">
              <a:spLocks noChangeArrowheads="1"/>
            </p:cNvSpPr>
            <p:nvPr/>
          </p:nvSpPr>
          <p:spPr bwMode="auto">
            <a:xfrm>
              <a:off x="2106" y="2358"/>
              <a:ext cx="21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21554" name="AutoShape 11"/>
            <p:cNvSpPr>
              <a:spLocks noChangeArrowheads="1"/>
            </p:cNvSpPr>
            <p:nvPr/>
          </p:nvSpPr>
          <p:spPr bwMode="auto">
            <a:xfrm>
              <a:off x="1563" y="23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5" name="AutoShape 12"/>
            <p:cNvSpPr>
              <a:spLocks noChangeArrowheads="1"/>
            </p:cNvSpPr>
            <p:nvPr/>
          </p:nvSpPr>
          <p:spPr bwMode="auto">
            <a:xfrm>
              <a:off x="1863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6" name="AutoShape 13"/>
            <p:cNvSpPr>
              <a:spLocks noChangeArrowheads="1"/>
            </p:cNvSpPr>
            <p:nvPr/>
          </p:nvSpPr>
          <p:spPr bwMode="auto">
            <a:xfrm>
              <a:off x="1995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7" name="AutoShape 14"/>
            <p:cNvSpPr>
              <a:spLocks noChangeArrowheads="1"/>
            </p:cNvSpPr>
            <p:nvPr/>
          </p:nvSpPr>
          <p:spPr bwMode="auto">
            <a:xfrm>
              <a:off x="2535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8" name="AutoShape 15"/>
            <p:cNvSpPr>
              <a:spLocks noChangeArrowheads="1"/>
            </p:cNvSpPr>
            <p:nvPr/>
          </p:nvSpPr>
          <p:spPr bwMode="auto">
            <a:xfrm>
              <a:off x="2679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9" name="AutoShape 16"/>
            <p:cNvSpPr>
              <a:spLocks noChangeArrowheads="1"/>
            </p:cNvSpPr>
            <p:nvPr/>
          </p:nvSpPr>
          <p:spPr bwMode="auto">
            <a:xfrm>
              <a:off x="2451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0" name="AutoShape 17"/>
            <p:cNvSpPr>
              <a:spLocks noChangeArrowheads="1"/>
            </p:cNvSpPr>
            <p:nvPr/>
          </p:nvSpPr>
          <p:spPr bwMode="auto">
            <a:xfrm>
              <a:off x="2919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1" name="AutoShape 18"/>
            <p:cNvSpPr>
              <a:spLocks noChangeArrowheads="1"/>
            </p:cNvSpPr>
            <p:nvPr/>
          </p:nvSpPr>
          <p:spPr bwMode="auto">
            <a:xfrm>
              <a:off x="3063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2" name="AutoShape 19"/>
            <p:cNvSpPr>
              <a:spLocks noChangeArrowheads="1"/>
            </p:cNvSpPr>
            <p:nvPr/>
          </p:nvSpPr>
          <p:spPr bwMode="auto">
            <a:xfrm>
              <a:off x="3375" y="23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3" name="Text Box 20"/>
            <p:cNvSpPr txBox="1">
              <a:spLocks noChangeArrowheads="1"/>
            </p:cNvSpPr>
            <p:nvPr/>
          </p:nvSpPr>
          <p:spPr bwMode="auto">
            <a:xfrm>
              <a:off x="3468" y="2322"/>
              <a:ext cx="28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800" i="1">
                  <a:latin typeface="Times New Roman" pitchFamily="18" charset="0"/>
                  <a:ea typeface="宋体" pitchFamily="2" charset="-122"/>
                </a:rPr>
                <a:t>x</a:t>
              </a:r>
              <a:endParaRPr lang="en-US" altLang="zh-CN" sz="1800" i="1" baseline="30000"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1510" name="Group 21"/>
          <p:cNvGrpSpPr>
            <a:grpSpLocks/>
          </p:cNvGrpSpPr>
          <p:nvPr/>
        </p:nvGrpSpPr>
        <p:grpSpPr bwMode="auto">
          <a:xfrm>
            <a:off x="2457450" y="1752600"/>
            <a:ext cx="4324350" cy="642938"/>
            <a:chOff x="1056" y="1284"/>
            <a:chExt cx="2724" cy="405"/>
          </a:xfrm>
        </p:grpSpPr>
        <p:sp>
          <p:nvSpPr>
            <p:cNvPr id="21534" name="Line 22"/>
            <p:cNvSpPr>
              <a:spLocks noChangeShapeType="1"/>
            </p:cNvSpPr>
            <p:nvPr/>
          </p:nvSpPr>
          <p:spPr bwMode="auto">
            <a:xfrm>
              <a:off x="1056" y="1458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5" name="AutoShape 23"/>
            <p:cNvSpPr>
              <a:spLocks noChangeArrowheads="1"/>
            </p:cNvSpPr>
            <p:nvPr/>
          </p:nvSpPr>
          <p:spPr bwMode="auto">
            <a:xfrm>
              <a:off x="133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6" name="Line 24"/>
            <p:cNvSpPr>
              <a:spLocks noChangeShapeType="1"/>
            </p:cNvSpPr>
            <p:nvPr/>
          </p:nvSpPr>
          <p:spPr bwMode="auto">
            <a:xfrm>
              <a:off x="2196" y="1422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Text Box 25"/>
            <p:cNvSpPr txBox="1">
              <a:spLocks noChangeArrowheads="1"/>
            </p:cNvSpPr>
            <p:nvPr/>
          </p:nvSpPr>
          <p:spPr bwMode="auto">
            <a:xfrm>
              <a:off x="2106" y="1458"/>
              <a:ext cx="21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21538" name="AutoShape 26"/>
            <p:cNvSpPr>
              <a:spLocks noChangeArrowheads="1"/>
            </p:cNvSpPr>
            <p:nvPr/>
          </p:nvSpPr>
          <p:spPr bwMode="auto">
            <a:xfrm>
              <a:off x="1563" y="14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9" name="AutoShape 27"/>
            <p:cNvSpPr>
              <a:spLocks noChangeArrowheads="1"/>
            </p:cNvSpPr>
            <p:nvPr/>
          </p:nvSpPr>
          <p:spPr bwMode="auto">
            <a:xfrm>
              <a:off x="1863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0" name="AutoShape 28"/>
            <p:cNvSpPr>
              <a:spLocks noChangeArrowheads="1"/>
            </p:cNvSpPr>
            <p:nvPr/>
          </p:nvSpPr>
          <p:spPr bwMode="auto">
            <a:xfrm>
              <a:off x="199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1" name="AutoShape 29"/>
            <p:cNvSpPr>
              <a:spLocks noChangeArrowheads="1"/>
            </p:cNvSpPr>
            <p:nvPr/>
          </p:nvSpPr>
          <p:spPr bwMode="auto">
            <a:xfrm>
              <a:off x="2535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2" name="AutoShape 30"/>
            <p:cNvSpPr>
              <a:spLocks noChangeArrowheads="1"/>
            </p:cNvSpPr>
            <p:nvPr/>
          </p:nvSpPr>
          <p:spPr bwMode="auto">
            <a:xfrm>
              <a:off x="2679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3" name="AutoShape 31"/>
            <p:cNvSpPr>
              <a:spLocks noChangeArrowheads="1"/>
            </p:cNvSpPr>
            <p:nvPr/>
          </p:nvSpPr>
          <p:spPr bwMode="auto">
            <a:xfrm>
              <a:off x="2451" y="14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4" name="Line 32"/>
            <p:cNvSpPr>
              <a:spLocks noChangeShapeType="1"/>
            </p:cNvSpPr>
            <p:nvPr/>
          </p:nvSpPr>
          <p:spPr bwMode="auto">
            <a:xfrm>
              <a:off x="2268" y="1302"/>
              <a:ext cx="0" cy="34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5" name="Oval 33"/>
            <p:cNvSpPr>
              <a:spLocks noChangeArrowheads="1"/>
            </p:cNvSpPr>
            <p:nvPr/>
          </p:nvSpPr>
          <p:spPr bwMode="auto">
            <a:xfrm>
              <a:off x="2405" y="1393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6" name="Oval 34"/>
            <p:cNvSpPr>
              <a:spLocks noChangeArrowheads="1"/>
            </p:cNvSpPr>
            <p:nvPr/>
          </p:nvSpPr>
          <p:spPr bwMode="auto">
            <a:xfrm>
              <a:off x="1955" y="1387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7" name="Line 35"/>
            <p:cNvSpPr>
              <a:spLocks noChangeShapeType="1"/>
            </p:cNvSpPr>
            <p:nvPr/>
          </p:nvSpPr>
          <p:spPr bwMode="auto">
            <a:xfrm flipH="1" flipV="1">
              <a:off x="2475" y="1284"/>
              <a:ext cx="6" cy="377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8" name="Line 36"/>
            <p:cNvSpPr>
              <a:spLocks noChangeShapeType="1"/>
            </p:cNvSpPr>
            <p:nvPr/>
          </p:nvSpPr>
          <p:spPr bwMode="auto">
            <a:xfrm flipH="1" flipV="1">
              <a:off x="2025" y="1284"/>
              <a:ext cx="6" cy="377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9" name="Text Box 37"/>
            <p:cNvSpPr txBox="1">
              <a:spLocks noChangeArrowheads="1"/>
            </p:cNvSpPr>
            <p:nvPr/>
          </p:nvSpPr>
          <p:spPr bwMode="auto">
            <a:xfrm>
              <a:off x="3492" y="1410"/>
              <a:ext cx="28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800" i="1">
                  <a:latin typeface="Times New Roman" pitchFamily="18" charset="0"/>
                  <a:ea typeface="宋体" pitchFamily="2" charset="-122"/>
                </a:rPr>
                <a:t>x</a:t>
              </a:r>
              <a:endParaRPr lang="en-US" altLang="zh-CN" sz="1800" i="1" baseline="30000"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2514600" y="4724400"/>
            <a:ext cx="4352925" cy="1827213"/>
            <a:chOff x="1122" y="2874"/>
            <a:chExt cx="2742" cy="1151"/>
          </a:xfrm>
        </p:grpSpPr>
        <p:sp>
          <p:nvSpPr>
            <p:cNvPr id="21514" name="Line 39"/>
            <p:cNvSpPr>
              <a:spLocks noChangeShapeType="1"/>
            </p:cNvSpPr>
            <p:nvPr/>
          </p:nvSpPr>
          <p:spPr bwMode="auto">
            <a:xfrm>
              <a:off x="1122" y="3900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AutoShape 40"/>
            <p:cNvSpPr>
              <a:spLocks noChangeArrowheads="1"/>
            </p:cNvSpPr>
            <p:nvPr/>
          </p:nvSpPr>
          <p:spPr bwMode="auto">
            <a:xfrm>
              <a:off x="1437" y="325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Line 41"/>
            <p:cNvSpPr>
              <a:spLocks noChangeShapeType="1"/>
            </p:cNvSpPr>
            <p:nvPr/>
          </p:nvSpPr>
          <p:spPr bwMode="auto">
            <a:xfrm>
              <a:off x="2262" y="3864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AutoShape 42"/>
            <p:cNvSpPr>
              <a:spLocks noChangeArrowheads="1"/>
            </p:cNvSpPr>
            <p:nvPr/>
          </p:nvSpPr>
          <p:spPr bwMode="auto">
            <a:xfrm>
              <a:off x="1641" y="355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AutoShape 43"/>
            <p:cNvSpPr>
              <a:spLocks noChangeArrowheads="1"/>
            </p:cNvSpPr>
            <p:nvPr/>
          </p:nvSpPr>
          <p:spPr bwMode="auto">
            <a:xfrm>
              <a:off x="1929" y="3755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9" name="AutoShape 44"/>
            <p:cNvSpPr>
              <a:spLocks noChangeArrowheads="1"/>
            </p:cNvSpPr>
            <p:nvPr/>
          </p:nvSpPr>
          <p:spPr bwMode="auto">
            <a:xfrm>
              <a:off x="2073" y="3815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0" name="AutoShape 45"/>
            <p:cNvSpPr>
              <a:spLocks noChangeArrowheads="1"/>
            </p:cNvSpPr>
            <p:nvPr/>
          </p:nvSpPr>
          <p:spPr bwMode="auto">
            <a:xfrm>
              <a:off x="2601" y="376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1" name="AutoShape 46"/>
            <p:cNvSpPr>
              <a:spLocks noChangeArrowheads="1"/>
            </p:cNvSpPr>
            <p:nvPr/>
          </p:nvSpPr>
          <p:spPr bwMode="auto">
            <a:xfrm>
              <a:off x="2745" y="364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AutoShape 47"/>
            <p:cNvSpPr>
              <a:spLocks noChangeArrowheads="1"/>
            </p:cNvSpPr>
            <p:nvPr/>
          </p:nvSpPr>
          <p:spPr bwMode="auto">
            <a:xfrm>
              <a:off x="2481" y="380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3" name="AutoShape 48"/>
            <p:cNvSpPr>
              <a:spLocks noChangeArrowheads="1"/>
            </p:cNvSpPr>
            <p:nvPr/>
          </p:nvSpPr>
          <p:spPr bwMode="auto">
            <a:xfrm>
              <a:off x="2985" y="344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4" name="AutoShape 49"/>
            <p:cNvSpPr>
              <a:spLocks noChangeArrowheads="1"/>
            </p:cNvSpPr>
            <p:nvPr/>
          </p:nvSpPr>
          <p:spPr bwMode="auto">
            <a:xfrm>
              <a:off x="3165" y="325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5" name="AutoShape 50"/>
            <p:cNvSpPr>
              <a:spLocks noChangeArrowheads="1"/>
            </p:cNvSpPr>
            <p:nvPr/>
          </p:nvSpPr>
          <p:spPr bwMode="auto">
            <a:xfrm>
              <a:off x="3429" y="292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6" name="Line 51"/>
            <p:cNvSpPr>
              <a:spLocks noChangeShapeType="1"/>
            </p:cNvSpPr>
            <p:nvPr/>
          </p:nvSpPr>
          <p:spPr bwMode="auto">
            <a:xfrm flipV="1">
              <a:off x="2262" y="2988"/>
              <a:ext cx="0" cy="93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Text Box 52"/>
            <p:cNvSpPr txBox="1">
              <a:spLocks noChangeArrowheads="1"/>
            </p:cNvSpPr>
            <p:nvPr/>
          </p:nvSpPr>
          <p:spPr bwMode="auto">
            <a:xfrm>
              <a:off x="2262" y="2874"/>
              <a:ext cx="28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800" i="1">
                  <a:latin typeface="Times New Roman" pitchFamily="18" charset="0"/>
                  <a:ea typeface="宋体" pitchFamily="2" charset="-122"/>
                </a:rPr>
                <a:t>x</a:t>
              </a:r>
              <a:r>
                <a:rPr lang="en-US" altLang="zh-CN" sz="1800" i="1" baseline="30000"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1528" name="Line 53"/>
            <p:cNvSpPr>
              <a:spLocks noChangeShapeType="1"/>
            </p:cNvSpPr>
            <p:nvPr/>
          </p:nvSpPr>
          <p:spPr bwMode="auto">
            <a:xfrm flipV="1">
              <a:off x="1860" y="3180"/>
              <a:ext cx="2004" cy="81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Line 54"/>
            <p:cNvSpPr>
              <a:spLocks noChangeShapeType="1"/>
            </p:cNvSpPr>
            <p:nvPr/>
          </p:nvSpPr>
          <p:spPr bwMode="auto">
            <a:xfrm flipV="1">
              <a:off x="1857" y="3132"/>
              <a:ext cx="1962" cy="809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Line 55"/>
            <p:cNvSpPr>
              <a:spLocks noChangeShapeType="1"/>
            </p:cNvSpPr>
            <p:nvPr/>
          </p:nvSpPr>
          <p:spPr bwMode="auto">
            <a:xfrm flipV="1">
              <a:off x="1929" y="3240"/>
              <a:ext cx="1926" cy="785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Oval 56"/>
            <p:cNvSpPr>
              <a:spLocks noChangeArrowheads="1"/>
            </p:cNvSpPr>
            <p:nvPr/>
          </p:nvSpPr>
          <p:spPr bwMode="auto">
            <a:xfrm>
              <a:off x="2945" y="3403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2" name="Oval 57"/>
            <p:cNvSpPr>
              <a:spLocks noChangeArrowheads="1"/>
            </p:cNvSpPr>
            <p:nvPr/>
          </p:nvSpPr>
          <p:spPr bwMode="auto">
            <a:xfrm>
              <a:off x="2699" y="3601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3" name="Oval 58"/>
            <p:cNvSpPr>
              <a:spLocks noChangeArrowheads="1"/>
            </p:cNvSpPr>
            <p:nvPr/>
          </p:nvSpPr>
          <p:spPr bwMode="auto">
            <a:xfrm>
              <a:off x="2027" y="3775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12" name="Rectangle 5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Nonlinear SVMs</a:t>
            </a:r>
          </a:p>
        </p:txBody>
      </p:sp>
      <p:sp>
        <p:nvSpPr>
          <p:cNvPr id="21513" name="Text Box 60"/>
          <p:cNvSpPr txBox="1">
            <a:spLocks noChangeArrowheads="1"/>
          </p:cNvSpPr>
          <p:nvPr/>
        </p:nvSpPr>
        <p:spPr bwMode="auto">
          <a:xfrm>
            <a:off x="6754813" y="6477000"/>
            <a:ext cx="23129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Slide credit: Andrew Moore</a:t>
            </a:r>
          </a:p>
        </p:txBody>
      </p:sp>
    </p:spTree>
    <p:extLst>
      <p:ext uri="{BB962C8B-B14F-4D97-AF65-F5344CB8AC3E}">
        <p14:creationId xmlns:p14="http://schemas.microsoft.com/office/powerpoint/2010/main" val="206752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5075" grpId="0" build="allAtOnce"/>
      <p:bldP spid="1155076" grpId="0"/>
      <p:bldP spid="11550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Schedule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86800" cy="4525963"/>
          </a:xfrm>
        </p:spPr>
        <p:txBody>
          <a:bodyPr/>
          <a:lstStyle/>
          <a:p>
            <a:r>
              <a:rPr lang="en-US" altLang="en-US" dirty="0"/>
              <a:t>Last class </a:t>
            </a:r>
          </a:p>
          <a:p>
            <a:pPr lvl="1"/>
            <a:r>
              <a:rPr lang="en-US" altLang="en-US" dirty="0"/>
              <a:t>Segmentation and clustering</a:t>
            </a:r>
          </a:p>
          <a:p>
            <a:r>
              <a:rPr lang="en-US" altLang="en-US" dirty="0"/>
              <a:t>Today</a:t>
            </a:r>
          </a:p>
          <a:p>
            <a:pPr lvl="1"/>
            <a:r>
              <a:rPr lang="en-US" altLang="en-US" dirty="0"/>
              <a:t>Start classifiers</a:t>
            </a:r>
          </a:p>
          <a:p>
            <a:r>
              <a:rPr lang="en-US" altLang="en-US" dirty="0"/>
              <a:t>Readings </a:t>
            </a:r>
            <a:r>
              <a:rPr lang="en-US" altLang="en-US"/>
              <a:t>(optional): </a:t>
            </a:r>
            <a:endParaRPr lang="en-US" altLang="en-US" dirty="0"/>
          </a:p>
          <a:p>
            <a:pPr lvl="1"/>
            <a:r>
              <a:rPr lang="en-US" altLang="en-US" dirty="0"/>
              <a:t>Forsyth and Ponce chapter 15;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5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Line 4"/>
          <p:cNvSpPr>
            <a:spLocks noChangeShapeType="1"/>
          </p:cNvSpPr>
          <p:nvPr/>
        </p:nvSpPr>
        <p:spPr bwMode="auto">
          <a:xfrm flipV="1">
            <a:off x="2254250" y="31432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1" name="Line 5"/>
          <p:cNvSpPr>
            <a:spLocks noChangeShapeType="1"/>
          </p:cNvSpPr>
          <p:nvPr/>
        </p:nvSpPr>
        <p:spPr bwMode="auto">
          <a:xfrm flipV="1">
            <a:off x="633413" y="4754563"/>
            <a:ext cx="3319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AutoShape 6"/>
          <p:cNvSpPr>
            <a:spLocks noChangeArrowheads="1"/>
          </p:cNvSpPr>
          <p:nvPr/>
        </p:nvSpPr>
        <p:spPr bwMode="auto">
          <a:xfrm>
            <a:off x="2284413" y="39751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AutoShape 7"/>
          <p:cNvSpPr>
            <a:spLocks noChangeArrowheads="1"/>
          </p:cNvSpPr>
          <p:nvPr/>
        </p:nvSpPr>
        <p:spPr bwMode="auto">
          <a:xfrm>
            <a:off x="1709738" y="4332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AutoShape 8"/>
          <p:cNvSpPr>
            <a:spLocks noChangeArrowheads="1"/>
          </p:cNvSpPr>
          <p:nvPr/>
        </p:nvSpPr>
        <p:spPr bwMode="auto">
          <a:xfrm>
            <a:off x="1862138" y="48783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AutoShape 9"/>
          <p:cNvSpPr>
            <a:spLocks noChangeArrowheads="1"/>
          </p:cNvSpPr>
          <p:nvPr/>
        </p:nvSpPr>
        <p:spPr bwMode="auto">
          <a:xfrm>
            <a:off x="2395538" y="53546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AutoShape 10"/>
          <p:cNvSpPr>
            <a:spLocks noChangeArrowheads="1"/>
          </p:cNvSpPr>
          <p:nvPr/>
        </p:nvSpPr>
        <p:spPr bwMode="auto">
          <a:xfrm>
            <a:off x="1976438" y="40211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AutoShape 11"/>
          <p:cNvSpPr>
            <a:spLocks noChangeArrowheads="1"/>
          </p:cNvSpPr>
          <p:nvPr/>
        </p:nvSpPr>
        <p:spPr bwMode="auto">
          <a:xfrm>
            <a:off x="1481138" y="46497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AutoShape 12"/>
          <p:cNvSpPr>
            <a:spLocks noChangeArrowheads="1"/>
          </p:cNvSpPr>
          <p:nvPr/>
        </p:nvSpPr>
        <p:spPr bwMode="auto">
          <a:xfrm>
            <a:off x="1900238" y="53927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AutoShape 13"/>
          <p:cNvSpPr>
            <a:spLocks noChangeArrowheads="1"/>
          </p:cNvSpPr>
          <p:nvPr/>
        </p:nvSpPr>
        <p:spPr bwMode="auto">
          <a:xfrm>
            <a:off x="2395538" y="4421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AutoShape 14"/>
          <p:cNvSpPr>
            <a:spLocks noChangeArrowheads="1"/>
          </p:cNvSpPr>
          <p:nvPr/>
        </p:nvSpPr>
        <p:spPr bwMode="auto">
          <a:xfrm>
            <a:off x="3297238" y="4408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AutoShape 15"/>
          <p:cNvSpPr>
            <a:spLocks noChangeArrowheads="1"/>
          </p:cNvSpPr>
          <p:nvPr/>
        </p:nvSpPr>
        <p:spPr bwMode="auto">
          <a:xfrm>
            <a:off x="3157538" y="56213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AutoShape 16"/>
          <p:cNvSpPr>
            <a:spLocks noChangeArrowheads="1"/>
          </p:cNvSpPr>
          <p:nvPr/>
        </p:nvSpPr>
        <p:spPr bwMode="auto">
          <a:xfrm>
            <a:off x="909638" y="4535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AutoShape 17"/>
          <p:cNvSpPr>
            <a:spLocks noChangeArrowheads="1"/>
          </p:cNvSpPr>
          <p:nvPr/>
        </p:nvSpPr>
        <p:spPr bwMode="auto">
          <a:xfrm>
            <a:off x="2420938" y="5989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AutoShape 18"/>
          <p:cNvSpPr>
            <a:spLocks noChangeArrowheads="1"/>
          </p:cNvSpPr>
          <p:nvPr/>
        </p:nvSpPr>
        <p:spPr bwMode="auto">
          <a:xfrm>
            <a:off x="3386138" y="51450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AutoShape 19"/>
          <p:cNvSpPr>
            <a:spLocks noChangeArrowheads="1"/>
          </p:cNvSpPr>
          <p:nvPr/>
        </p:nvSpPr>
        <p:spPr bwMode="auto">
          <a:xfrm>
            <a:off x="1449388" y="56848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6" name="AutoShape 20"/>
          <p:cNvSpPr>
            <a:spLocks noChangeArrowheads="1"/>
          </p:cNvSpPr>
          <p:nvPr/>
        </p:nvSpPr>
        <p:spPr bwMode="auto">
          <a:xfrm>
            <a:off x="1138238" y="5202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AutoShape 21"/>
          <p:cNvSpPr>
            <a:spLocks noChangeArrowheads="1"/>
          </p:cNvSpPr>
          <p:nvPr/>
        </p:nvSpPr>
        <p:spPr bwMode="auto">
          <a:xfrm>
            <a:off x="1195388" y="3678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8" name="AutoShape 22"/>
          <p:cNvSpPr>
            <a:spLocks noChangeArrowheads="1"/>
          </p:cNvSpPr>
          <p:nvPr/>
        </p:nvSpPr>
        <p:spPr bwMode="auto">
          <a:xfrm>
            <a:off x="2690813" y="48133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AutoShape 23"/>
          <p:cNvSpPr>
            <a:spLocks noChangeArrowheads="1"/>
          </p:cNvSpPr>
          <p:nvPr/>
        </p:nvSpPr>
        <p:spPr bwMode="auto">
          <a:xfrm>
            <a:off x="2309813" y="49466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AutoShape 24"/>
          <p:cNvSpPr>
            <a:spLocks noChangeArrowheads="1"/>
          </p:cNvSpPr>
          <p:nvPr/>
        </p:nvSpPr>
        <p:spPr bwMode="auto">
          <a:xfrm>
            <a:off x="2595563" y="37084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Oval 25"/>
          <p:cNvSpPr>
            <a:spLocks noChangeArrowheads="1"/>
          </p:cNvSpPr>
          <p:nvPr/>
        </p:nvSpPr>
        <p:spPr bwMode="auto">
          <a:xfrm>
            <a:off x="1300163" y="3794125"/>
            <a:ext cx="1885950" cy="1905000"/>
          </a:xfrm>
          <a:prstGeom prst="ellipse">
            <a:avLst/>
          </a:prstGeom>
          <a:noFill/>
          <a:ln w="15875" algn="ctr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2" name="AutoShape 26"/>
          <p:cNvSpPr>
            <a:spLocks noChangeArrowheads="1"/>
          </p:cNvSpPr>
          <p:nvPr/>
        </p:nvSpPr>
        <p:spPr bwMode="auto">
          <a:xfrm>
            <a:off x="1347788" y="3830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AutoShape 27"/>
          <p:cNvSpPr>
            <a:spLocks noChangeArrowheads="1"/>
          </p:cNvSpPr>
          <p:nvPr/>
        </p:nvSpPr>
        <p:spPr bwMode="auto">
          <a:xfrm>
            <a:off x="3271838" y="38115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4" name="Line 28"/>
          <p:cNvSpPr>
            <a:spLocks noChangeShapeType="1"/>
          </p:cNvSpPr>
          <p:nvPr/>
        </p:nvSpPr>
        <p:spPr bwMode="auto">
          <a:xfrm flipH="1" flipV="1">
            <a:off x="6292850" y="2895600"/>
            <a:ext cx="0" cy="2070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5" name="Line 29"/>
          <p:cNvSpPr>
            <a:spLocks noChangeShapeType="1"/>
          </p:cNvSpPr>
          <p:nvPr/>
        </p:nvSpPr>
        <p:spPr bwMode="auto">
          <a:xfrm>
            <a:off x="6262688" y="4983163"/>
            <a:ext cx="23479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6" name="AutoShape 30"/>
          <p:cNvSpPr>
            <a:spLocks noChangeArrowheads="1"/>
          </p:cNvSpPr>
          <p:nvPr/>
        </p:nvSpPr>
        <p:spPr bwMode="auto">
          <a:xfrm>
            <a:off x="6561138" y="43465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7" name="AutoShape 31"/>
          <p:cNvSpPr>
            <a:spLocks noChangeArrowheads="1"/>
          </p:cNvSpPr>
          <p:nvPr/>
        </p:nvSpPr>
        <p:spPr bwMode="auto">
          <a:xfrm>
            <a:off x="5986463" y="47037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8" name="AutoShape 32"/>
          <p:cNvSpPr>
            <a:spLocks noChangeArrowheads="1"/>
          </p:cNvSpPr>
          <p:nvPr/>
        </p:nvSpPr>
        <p:spPr bwMode="auto">
          <a:xfrm>
            <a:off x="6367463" y="52593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9" name="AutoShape 33"/>
          <p:cNvSpPr>
            <a:spLocks noChangeArrowheads="1"/>
          </p:cNvSpPr>
          <p:nvPr/>
        </p:nvSpPr>
        <p:spPr bwMode="auto">
          <a:xfrm>
            <a:off x="7186613" y="52593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0" name="AutoShape 34"/>
          <p:cNvSpPr>
            <a:spLocks noChangeArrowheads="1"/>
          </p:cNvSpPr>
          <p:nvPr/>
        </p:nvSpPr>
        <p:spPr bwMode="auto">
          <a:xfrm>
            <a:off x="6253163" y="43926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1" name="AutoShape 35"/>
          <p:cNvSpPr>
            <a:spLocks noChangeArrowheads="1"/>
          </p:cNvSpPr>
          <p:nvPr/>
        </p:nvSpPr>
        <p:spPr bwMode="auto">
          <a:xfrm>
            <a:off x="6462713" y="46688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2" name="AutoShape 36"/>
          <p:cNvSpPr>
            <a:spLocks noChangeArrowheads="1"/>
          </p:cNvSpPr>
          <p:nvPr/>
        </p:nvSpPr>
        <p:spPr bwMode="auto">
          <a:xfrm>
            <a:off x="6691313" y="52974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3" name="AutoShape 37"/>
          <p:cNvSpPr>
            <a:spLocks noChangeArrowheads="1"/>
          </p:cNvSpPr>
          <p:nvPr/>
        </p:nvSpPr>
        <p:spPr bwMode="auto">
          <a:xfrm>
            <a:off x="6672263" y="47926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4" name="AutoShape 38"/>
          <p:cNvSpPr>
            <a:spLocks noChangeArrowheads="1"/>
          </p:cNvSpPr>
          <p:nvPr/>
        </p:nvSpPr>
        <p:spPr bwMode="auto">
          <a:xfrm>
            <a:off x="8278813" y="44275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5" name="AutoShape 39"/>
          <p:cNvSpPr>
            <a:spLocks noChangeArrowheads="1"/>
          </p:cNvSpPr>
          <p:nvPr/>
        </p:nvSpPr>
        <p:spPr bwMode="auto">
          <a:xfrm>
            <a:off x="8139113" y="5640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6" name="AutoShape 40"/>
          <p:cNvSpPr>
            <a:spLocks noChangeArrowheads="1"/>
          </p:cNvSpPr>
          <p:nvPr/>
        </p:nvSpPr>
        <p:spPr bwMode="auto">
          <a:xfrm>
            <a:off x="7662863" y="3392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7" name="AutoShape 41"/>
          <p:cNvSpPr>
            <a:spLocks noChangeArrowheads="1"/>
          </p:cNvSpPr>
          <p:nvPr/>
        </p:nvSpPr>
        <p:spPr bwMode="auto">
          <a:xfrm>
            <a:off x="7669213" y="4656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8" name="AutoShape 42"/>
          <p:cNvSpPr>
            <a:spLocks noChangeArrowheads="1"/>
          </p:cNvSpPr>
          <p:nvPr/>
        </p:nvSpPr>
        <p:spPr bwMode="auto">
          <a:xfrm>
            <a:off x="8367713" y="5164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69" name="AutoShape 43"/>
          <p:cNvSpPr>
            <a:spLocks noChangeArrowheads="1"/>
          </p:cNvSpPr>
          <p:nvPr/>
        </p:nvSpPr>
        <p:spPr bwMode="auto">
          <a:xfrm>
            <a:off x="7192963" y="41036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0" name="AutoShape 44"/>
          <p:cNvSpPr>
            <a:spLocks noChangeArrowheads="1"/>
          </p:cNvSpPr>
          <p:nvPr/>
        </p:nvSpPr>
        <p:spPr bwMode="auto">
          <a:xfrm>
            <a:off x="7796213" y="53355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1" name="AutoShape 45"/>
          <p:cNvSpPr>
            <a:spLocks noChangeArrowheads="1"/>
          </p:cNvSpPr>
          <p:nvPr/>
        </p:nvSpPr>
        <p:spPr bwMode="auto">
          <a:xfrm>
            <a:off x="7586663" y="36020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2" name="AutoShape 46"/>
          <p:cNvSpPr>
            <a:spLocks noChangeArrowheads="1"/>
          </p:cNvSpPr>
          <p:nvPr/>
        </p:nvSpPr>
        <p:spPr bwMode="auto">
          <a:xfrm>
            <a:off x="6196013" y="51085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3" name="AutoShape 47"/>
          <p:cNvSpPr>
            <a:spLocks noChangeArrowheads="1"/>
          </p:cNvSpPr>
          <p:nvPr/>
        </p:nvSpPr>
        <p:spPr bwMode="auto">
          <a:xfrm>
            <a:off x="5815013" y="524192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4" name="AutoShape 48"/>
          <p:cNvSpPr>
            <a:spLocks noChangeArrowheads="1"/>
          </p:cNvSpPr>
          <p:nvPr/>
        </p:nvSpPr>
        <p:spPr bwMode="auto">
          <a:xfrm>
            <a:off x="7577138" y="37274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5" name="AutoShape 49"/>
          <p:cNvSpPr>
            <a:spLocks noChangeArrowheads="1"/>
          </p:cNvSpPr>
          <p:nvPr/>
        </p:nvSpPr>
        <p:spPr bwMode="auto">
          <a:xfrm>
            <a:off x="7129463" y="3259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6" name="AutoShape 50"/>
          <p:cNvSpPr>
            <a:spLocks noChangeArrowheads="1"/>
          </p:cNvSpPr>
          <p:nvPr/>
        </p:nvSpPr>
        <p:spPr bwMode="auto">
          <a:xfrm>
            <a:off x="8253413" y="3830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77" name="Line 51"/>
          <p:cNvSpPr>
            <a:spLocks noChangeShapeType="1"/>
          </p:cNvSpPr>
          <p:nvPr/>
        </p:nvSpPr>
        <p:spPr bwMode="auto">
          <a:xfrm flipH="1">
            <a:off x="5045075" y="4984750"/>
            <a:ext cx="1238250" cy="99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 rot="269760">
            <a:off x="4970268" y="3632200"/>
            <a:ext cx="2933700" cy="2590800"/>
            <a:chOff x="4795838" y="3632200"/>
            <a:chExt cx="2933700" cy="2590800"/>
          </a:xfrm>
        </p:grpSpPr>
        <p:sp>
          <p:nvSpPr>
            <p:cNvPr id="22578" name="Line 52"/>
            <p:cNvSpPr>
              <a:spLocks noChangeShapeType="1"/>
            </p:cNvSpPr>
            <p:nvPr/>
          </p:nvSpPr>
          <p:spPr bwMode="auto">
            <a:xfrm>
              <a:off x="6281738" y="3632200"/>
              <a:ext cx="1447800" cy="1333500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79" name="Line 53"/>
            <p:cNvSpPr>
              <a:spLocks noChangeShapeType="1"/>
            </p:cNvSpPr>
            <p:nvPr/>
          </p:nvSpPr>
          <p:spPr bwMode="auto">
            <a:xfrm flipV="1">
              <a:off x="6510338" y="5003800"/>
              <a:ext cx="1219200" cy="1219200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0" name="Line 54"/>
            <p:cNvSpPr>
              <a:spLocks noChangeShapeType="1"/>
            </p:cNvSpPr>
            <p:nvPr/>
          </p:nvSpPr>
          <p:spPr bwMode="auto">
            <a:xfrm flipV="1">
              <a:off x="4814888" y="3670300"/>
              <a:ext cx="1466850" cy="838200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81" name="Line 55"/>
            <p:cNvSpPr>
              <a:spLocks noChangeShapeType="1"/>
            </p:cNvSpPr>
            <p:nvPr/>
          </p:nvSpPr>
          <p:spPr bwMode="auto">
            <a:xfrm>
              <a:off x="4795838" y="4508500"/>
              <a:ext cx="1714500" cy="1695450"/>
            </a:xfrm>
            <a:prstGeom prst="line">
              <a:avLst/>
            </a:prstGeom>
            <a:noFill/>
            <a:ln w="15875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82" name="AutoShape 56"/>
          <p:cNvSpPr>
            <a:spLocks noChangeArrowheads="1"/>
          </p:cNvSpPr>
          <p:nvPr/>
        </p:nvSpPr>
        <p:spPr bwMode="auto">
          <a:xfrm>
            <a:off x="3767138" y="2946400"/>
            <a:ext cx="1638300" cy="457200"/>
          </a:xfrm>
          <a:prstGeom prst="curvedDownArrow">
            <a:avLst>
              <a:gd name="adj1" fmla="val 71667"/>
              <a:gd name="adj2" fmla="val 143333"/>
              <a:gd name="adj3" fmla="val 33333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83" name="Text Box 57"/>
          <p:cNvSpPr txBox="1">
            <a:spLocks noChangeArrowheads="1"/>
          </p:cNvSpPr>
          <p:nvPr/>
        </p:nvSpPr>
        <p:spPr bwMode="auto">
          <a:xfrm>
            <a:off x="3767138" y="3632200"/>
            <a:ext cx="1905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l-GR" sz="200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Φ</a:t>
            </a:r>
            <a:r>
              <a:rPr lang="en-US" altLang="zh-CN" sz="200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  </a:t>
            </a:r>
            <a:r>
              <a:rPr lang="en-US" altLang="zh-CN" sz="20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2000" b="1" baseline="-2500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→</a:t>
            </a:r>
            <a:r>
              <a:rPr lang="en-US" altLang="zh-CN" sz="200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l-GR" sz="200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φ</a:t>
            </a:r>
            <a:r>
              <a:rPr lang="en-US" altLang="zh-CN" sz="200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000" b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sz="200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</p:txBody>
      </p:sp>
      <p:sp>
        <p:nvSpPr>
          <p:cNvPr id="22584" name="Rectangle 5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Nonlinear SVMs</a:t>
            </a:r>
          </a:p>
        </p:txBody>
      </p:sp>
      <p:sp>
        <p:nvSpPr>
          <p:cNvPr id="22585" name="Rectangle 60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077200" cy="5257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zh-CN">
                <a:ea typeface="宋体" pitchFamily="2" charset="-122"/>
              </a:rPr>
              <a:t>General idea: the original input space can always be mapped to some higher-dimensional feature space where the training set is separable:</a:t>
            </a:r>
          </a:p>
          <a:p>
            <a:pPr>
              <a:buFontTx/>
              <a:buChar char="•"/>
            </a:pPr>
            <a:endParaRPr lang="en-US"/>
          </a:p>
        </p:txBody>
      </p:sp>
      <p:sp>
        <p:nvSpPr>
          <p:cNvPr id="22586" name="Text Box 61"/>
          <p:cNvSpPr txBox="1">
            <a:spLocks noChangeArrowheads="1"/>
          </p:cNvSpPr>
          <p:nvPr/>
        </p:nvSpPr>
        <p:spPr bwMode="auto">
          <a:xfrm>
            <a:off x="6754813" y="6477000"/>
            <a:ext cx="23129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Slide credit: Andrew Moore</a:t>
            </a:r>
          </a:p>
        </p:txBody>
      </p:sp>
    </p:spTree>
    <p:extLst>
      <p:ext uri="{BB962C8B-B14F-4D97-AF65-F5344CB8AC3E}">
        <p14:creationId xmlns:p14="http://schemas.microsoft.com/office/powerpoint/2010/main" val="65757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Nonlinear SVMs</a:t>
            </a:r>
          </a:p>
        </p:txBody>
      </p:sp>
      <p:sp>
        <p:nvSpPr>
          <p:cNvPr id="108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257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i="1" dirty="0"/>
              <a:t>The kernel trick</a:t>
            </a:r>
            <a:r>
              <a:rPr lang="en-US" dirty="0"/>
              <a:t>: instead of explicitly computing the lifting transformation </a:t>
            </a:r>
            <a:r>
              <a:rPr lang="el-GR" b="1" i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b="1" dirty="0">
                <a:latin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</a:rPr>
              <a:t>), </a:t>
            </a:r>
            <a:r>
              <a:rPr lang="en-US" dirty="0"/>
              <a:t>define a kernel function K such that</a:t>
            </a:r>
            <a:br>
              <a:rPr lang="en-US" dirty="0"/>
            </a:br>
            <a:br>
              <a:rPr lang="en-US" sz="800" dirty="0"/>
            </a:br>
            <a:r>
              <a:rPr lang="en-US" dirty="0"/>
              <a:t>		       </a:t>
            </a:r>
            <a:r>
              <a:rPr lang="en-US" i="1" dirty="0">
                <a:latin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b="1" dirty="0">
                <a:latin typeface="Times New Roman" pitchFamily="18" charset="0"/>
              </a:rPr>
              <a:t>x</a:t>
            </a:r>
            <a:r>
              <a:rPr lang="en-US" sz="800" i="1" baseline="-25000" dirty="0">
                <a:latin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Arial" charset="0"/>
              </a:rPr>
              <a:t>,</a:t>
            </a:r>
            <a:r>
              <a:rPr lang="en-US" sz="800" i="1" dirty="0">
                <a:latin typeface="Times New Roman" pitchFamily="18" charset="0"/>
                <a:cs typeface="Arial" charset="0"/>
              </a:rPr>
              <a:t> </a:t>
            </a:r>
            <a:r>
              <a:rPr lang="en-US" b="1" dirty="0">
                <a:latin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</a:rPr>
              <a:t>)</a:t>
            </a:r>
            <a:r>
              <a:rPr lang="en-US" b="1" i="1" dirty="0">
                <a:latin typeface="Times New Roman" pitchFamily="18" charset="0"/>
              </a:rPr>
              <a:t> = </a:t>
            </a:r>
            <a:r>
              <a:rPr lang="el-GR" b="1" i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b="1" dirty="0">
                <a:latin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</a:rPr>
              <a:t>)</a:t>
            </a:r>
            <a:r>
              <a:rPr lang="en-US" i="1" baseline="-25000" dirty="0">
                <a:latin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Arial" charset="0"/>
              </a:rPr>
              <a:t>· </a:t>
            </a:r>
            <a:r>
              <a:rPr lang="el-GR" b="1" i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b="1" dirty="0">
                <a:latin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</a:rPr>
              <a:t>)</a:t>
            </a:r>
          </a:p>
          <a:p>
            <a:pPr>
              <a:buFontTx/>
              <a:buChar char="•"/>
            </a:pPr>
            <a:endParaRPr lang="en-US" sz="900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r>
              <a:rPr lang="en-US" dirty="0"/>
              <a:t>This gives a nonlinear decision boundary in the original feature space:</a:t>
            </a:r>
            <a:endParaRPr lang="el-GR" dirty="0"/>
          </a:p>
        </p:txBody>
      </p:sp>
      <p:graphicFrame>
        <p:nvGraphicFramePr>
          <p:cNvPr id="1088518" name="Object 6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1358900" y="5334000"/>
          <a:ext cx="6605588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Equation" r:id="rId4" imgW="2717640" imgH="342720" progId="Equation.3">
                  <p:embed/>
                </p:oleObj>
              </mc:Choice>
              <mc:Fallback>
                <p:oleObj name="Equation" r:id="rId4" imgW="2717640" imgH="342720" progId="Equation.3">
                  <p:embed/>
                  <p:pic>
                    <p:nvPicPr>
                      <p:cNvPr id="10885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5334000"/>
                        <a:ext cx="6605588" cy="833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7"/>
          <p:cNvSpPr txBox="1">
            <a:spLocks noChangeArrowheads="1"/>
          </p:cNvSpPr>
          <p:nvPr/>
        </p:nvSpPr>
        <p:spPr bwMode="auto">
          <a:xfrm>
            <a:off x="0" y="6208713"/>
            <a:ext cx="914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/>
              <a:t>C. Burges, </a:t>
            </a:r>
            <a:r>
              <a:rPr lang="en-US" sz="1800" dirty="0">
                <a:hlinkClick r:id="rId6"/>
              </a:rPr>
              <a:t>A Tutorial on Support Vector Machines for Pattern Recognition</a:t>
            </a:r>
            <a:r>
              <a:rPr lang="en-US" sz="1800" dirty="0"/>
              <a:t>,  Data Mining and Knowledge Discovery, 1998 </a:t>
            </a:r>
          </a:p>
        </p:txBody>
      </p:sp>
    </p:spTree>
    <p:extLst>
      <p:ext uri="{BB962C8B-B14F-4D97-AF65-F5344CB8AC3E}">
        <p14:creationId xmlns:p14="http://schemas.microsoft.com/office/powerpoint/2010/main" val="234983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851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kernel: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1054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Consider the mapping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4834467" y="1111623"/>
          <a:ext cx="187113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Equation" r:id="rId4" imgW="863280" imgH="228600" progId="Equation.3">
                  <p:embed/>
                </p:oleObj>
              </mc:Choice>
              <mc:Fallback>
                <p:oleObj name="Equation" r:id="rId4" imgW="863280" imgH="2286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4467" y="1111623"/>
                        <a:ext cx="1871133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1749425" y="5049838"/>
          <a:ext cx="5230813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Equation" r:id="rId6" imgW="2412720" imgH="482400" progId="Equation.3">
                  <p:embed/>
                </p:oleObj>
              </mc:Choice>
              <mc:Fallback>
                <p:oleObj name="Equation" r:id="rId6" imgW="2412720" imgH="482400" progId="Equation.3">
                  <p:embed/>
                  <p:pic>
                    <p:nvPicPr>
                      <p:cNvPr id="727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425" y="5049838"/>
                        <a:ext cx="5230813" cy="1046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2514600" y="2209800"/>
            <a:ext cx="4352925" cy="1827213"/>
            <a:chOff x="1122" y="2874"/>
            <a:chExt cx="2742" cy="1151"/>
          </a:xfrm>
        </p:grpSpPr>
        <p:sp>
          <p:nvSpPr>
            <p:cNvPr id="7" name="Line 39"/>
            <p:cNvSpPr>
              <a:spLocks noChangeShapeType="1"/>
            </p:cNvSpPr>
            <p:nvPr/>
          </p:nvSpPr>
          <p:spPr bwMode="auto">
            <a:xfrm>
              <a:off x="1122" y="3900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AutoShape 40"/>
            <p:cNvSpPr>
              <a:spLocks noChangeArrowheads="1"/>
            </p:cNvSpPr>
            <p:nvPr/>
          </p:nvSpPr>
          <p:spPr bwMode="auto">
            <a:xfrm>
              <a:off x="1437" y="325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41"/>
            <p:cNvSpPr>
              <a:spLocks noChangeShapeType="1"/>
            </p:cNvSpPr>
            <p:nvPr/>
          </p:nvSpPr>
          <p:spPr bwMode="auto">
            <a:xfrm>
              <a:off x="2262" y="3864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AutoShape 42"/>
            <p:cNvSpPr>
              <a:spLocks noChangeArrowheads="1"/>
            </p:cNvSpPr>
            <p:nvPr/>
          </p:nvSpPr>
          <p:spPr bwMode="auto">
            <a:xfrm>
              <a:off x="1641" y="355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43"/>
            <p:cNvSpPr>
              <a:spLocks noChangeArrowheads="1"/>
            </p:cNvSpPr>
            <p:nvPr/>
          </p:nvSpPr>
          <p:spPr bwMode="auto">
            <a:xfrm>
              <a:off x="1929" y="3755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44"/>
            <p:cNvSpPr>
              <a:spLocks noChangeArrowheads="1"/>
            </p:cNvSpPr>
            <p:nvPr/>
          </p:nvSpPr>
          <p:spPr bwMode="auto">
            <a:xfrm>
              <a:off x="2073" y="3815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45"/>
            <p:cNvSpPr>
              <a:spLocks noChangeArrowheads="1"/>
            </p:cNvSpPr>
            <p:nvPr/>
          </p:nvSpPr>
          <p:spPr bwMode="auto">
            <a:xfrm>
              <a:off x="2601" y="376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46"/>
            <p:cNvSpPr>
              <a:spLocks noChangeArrowheads="1"/>
            </p:cNvSpPr>
            <p:nvPr/>
          </p:nvSpPr>
          <p:spPr bwMode="auto">
            <a:xfrm>
              <a:off x="2745" y="364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47"/>
            <p:cNvSpPr>
              <a:spLocks noChangeArrowheads="1"/>
            </p:cNvSpPr>
            <p:nvPr/>
          </p:nvSpPr>
          <p:spPr bwMode="auto">
            <a:xfrm>
              <a:off x="2481" y="380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48"/>
            <p:cNvSpPr>
              <a:spLocks noChangeArrowheads="1"/>
            </p:cNvSpPr>
            <p:nvPr/>
          </p:nvSpPr>
          <p:spPr bwMode="auto">
            <a:xfrm>
              <a:off x="2985" y="344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49"/>
            <p:cNvSpPr>
              <a:spLocks noChangeArrowheads="1"/>
            </p:cNvSpPr>
            <p:nvPr/>
          </p:nvSpPr>
          <p:spPr bwMode="auto">
            <a:xfrm>
              <a:off x="3165" y="325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utoShape 50"/>
            <p:cNvSpPr>
              <a:spLocks noChangeArrowheads="1"/>
            </p:cNvSpPr>
            <p:nvPr/>
          </p:nvSpPr>
          <p:spPr bwMode="auto">
            <a:xfrm>
              <a:off x="3429" y="2921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51"/>
            <p:cNvSpPr>
              <a:spLocks noChangeShapeType="1"/>
            </p:cNvSpPr>
            <p:nvPr/>
          </p:nvSpPr>
          <p:spPr bwMode="auto">
            <a:xfrm flipV="1">
              <a:off x="2262" y="2988"/>
              <a:ext cx="0" cy="93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52"/>
            <p:cNvSpPr txBox="1">
              <a:spLocks noChangeArrowheads="1"/>
            </p:cNvSpPr>
            <p:nvPr/>
          </p:nvSpPr>
          <p:spPr bwMode="auto">
            <a:xfrm>
              <a:off x="2262" y="2874"/>
              <a:ext cx="28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800" i="1">
                  <a:latin typeface="Times New Roman" pitchFamily="18" charset="0"/>
                  <a:ea typeface="宋体" pitchFamily="2" charset="-122"/>
                </a:rPr>
                <a:t>x</a:t>
              </a:r>
              <a:r>
                <a:rPr lang="en-US" altLang="zh-CN" sz="1800" i="1" baseline="30000"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1" name="Line 53"/>
            <p:cNvSpPr>
              <a:spLocks noChangeShapeType="1"/>
            </p:cNvSpPr>
            <p:nvPr/>
          </p:nvSpPr>
          <p:spPr bwMode="auto">
            <a:xfrm flipV="1">
              <a:off x="1860" y="3180"/>
              <a:ext cx="2004" cy="81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54"/>
            <p:cNvSpPr>
              <a:spLocks noChangeShapeType="1"/>
            </p:cNvSpPr>
            <p:nvPr/>
          </p:nvSpPr>
          <p:spPr bwMode="auto">
            <a:xfrm flipV="1">
              <a:off x="1857" y="3132"/>
              <a:ext cx="1962" cy="809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55"/>
            <p:cNvSpPr>
              <a:spLocks noChangeShapeType="1"/>
            </p:cNvSpPr>
            <p:nvPr/>
          </p:nvSpPr>
          <p:spPr bwMode="auto">
            <a:xfrm flipV="1">
              <a:off x="1929" y="3240"/>
              <a:ext cx="1926" cy="785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Oval 56"/>
            <p:cNvSpPr>
              <a:spLocks noChangeArrowheads="1"/>
            </p:cNvSpPr>
            <p:nvPr/>
          </p:nvSpPr>
          <p:spPr bwMode="auto">
            <a:xfrm>
              <a:off x="2945" y="3403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57"/>
            <p:cNvSpPr>
              <a:spLocks noChangeArrowheads="1"/>
            </p:cNvSpPr>
            <p:nvPr/>
          </p:nvSpPr>
          <p:spPr bwMode="auto">
            <a:xfrm>
              <a:off x="2699" y="3601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58"/>
            <p:cNvSpPr>
              <a:spLocks noChangeArrowheads="1"/>
            </p:cNvSpPr>
            <p:nvPr/>
          </p:nvSpPr>
          <p:spPr bwMode="auto">
            <a:xfrm>
              <a:off x="2027" y="3775"/>
              <a:ext cx="144" cy="138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867400" y="5726668"/>
            <a:ext cx="289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Excuse the abuse of notation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5800" y="6096000"/>
            <a:ext cx="7651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The kernel function computes the inner-product between two projected vectors</a:t>
            </a:r>
          </a:p>
        </p:txBody>
      </p:sp>
    </p:spTree>
    <p:extLst>
      <p:ext uri="{BB962C8B-B14F-4D97-AF65-F5344CB8AC3E}">
        <p14:creationId xmlns:p14="http://schemas.microsoft.com/office/powerpoint/2010/main" val="423642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Polynomial kernel:</a:t>
            </a: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400"/>
            <a:ext cx="5676899" cy="2675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299" y="3962399"/>
            <a:ext cx="5638800" cy="262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4800600" y="315951"/>
          <a:ext cx="3774099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Equation" r:id="rId5" imgW="1257120" imgH="228600" progId="Equation.3">
                  <p:embed/>
                </p:oleObj>
              </mc:Choice>
              <mc:Fallback>
                <p:oleObj name="Equation" r:id="rId5" imgW="1257120" imgH="2286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15951"/>
                        <a:ext cx="3774099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3870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001000" cy="5257800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Also known as the radial basis function (RBF) kernel: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The corresponding mapping </a:t>
            </a:r>
            <a:r>
              <a:rPr lang="el-GR" b="1" i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b="1" dirty="0">
                <a:latin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</a:rPr>
              <a:t>)</a:t>
            </a:r>
            <a:r>
              <a:rPr lang="en-US" i="1" baseline="-25000" dirty="0">
                <a:latin typeface="Times New Roman" pitchFamily="18" charset="0"/>
              </a:rPr>
              <a:t>  </a:t>
            </a:r>
            <a:r>
              <a:rPr lang="en-US" dirty="0"/>
              <a:t>is infinite-dimensional!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828800" y="1676400"/>
          <a:ext cx="533558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Equation" r:id="rId3" imgW="1777680" imgH="431640" progId="Equation.3">
                  <p:embed/>
                </p:oleObj>
              </mc:Choice>
              <mc:Fallback>
                <p:oleObj name="Equation" r:id="rId3" imgW="1777680" imgH="43164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676400"/>
                        <a:ext cx="5335588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786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kernel</a:t>
            </a:r>
          </a:p>
        </p:txBody>
      </p:sp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329" y="1096108"/>
            <a:ext cx="6662737" cy="5360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 bwMode="auto">
          <a:xfrm>
            <a:off x="2667000" y="2057400"/>
            <a:ext cx="1066800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2667000" y="2057400"/>
            <a:ext cx="16764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1828800" y="1752600"/>
            <a:ext cx="812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SV’s</a:t>
            </a:r>
          </a:p>
        </p:txBody>
      </p:sp>
    </p:spTree>
    <p:extLst>
      <p:ext uri="{BB962C8B-B14F-4D97-AF65-F5344CB8AC3E}">
        <p14:creationId xmlns:p14="http://schemas.microsoft.com/office/powerpoint/2010/main" val="53562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kernels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Classifiers can be learnt for high dimensional features spaces</a:t>
            </a:r>
          </a:p>
          <a:p>
            <a:pPr lvl="1"/>
            <a:r>
              <a:rPr lang="en-US" dirty="0"/>
              <a:t>the points need not necessarily be mapped into the high dimensional space.</a:t>
            </a:r>
          </a:p>
          <a:p>
            <a:r>
              <a:rPr lang="en-US" dirty="0"/>
              <a:t>Data may be linearly separable in the high dimensional space </a:t>
            </a:r>
          </a:p>
          <a:p>
            <a:pPr lvl="1"/>
            <a:r>
              <a:rPr lang="en-US" dirty="0"/>
              <a:t>the points need not be linearly separable in the original feature space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65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kernels ?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Kernels can be used for an SVM because of the scalar product in the dual form </a:t>
            </a:r>
          </a:p>
          <a:p>
            <a:pPr lvl="1"/>
            <a:r>
              <a:rPr lang="en-US" dirty="0"/>
              <a:t>Kernels can also be used elsewhere – they are not tied to the SVM formalism</a:t>
            </a:r>
          </a:p>
          <a:p>
            <a:r>
              <a:rPr lang="en-US" dirty="0"/>
              <a:t>Kernels apply also to objects that are not vectors, e.g.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6" name="Picture 5" descr="kernel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419600"/>
            <a:ext cx="4724400" cy="767878"/>
          </a:xfrm>
          <a:prstGeom prst="rect">
            <a:avLst/>
          </a:prstGeom>
        </p:spPr>
      </p:pic>
      <p:pic>
        <p:nvPicPr>
          <p:cNvPr id="7" name="Picture 6" descr="kernel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150" y="4953000"/>
            <a:ext cx="5632450" cy="73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46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8077200" cy="838200"/>
          </a:xfrm>
        </p:spPr>
        <p:txBody>
          <a:bodyPr/>
          <a:lstStyle/>
          <a:p>
            <a:r>
              <a:rPr lang="en-US" sz="3600" dirty="0"/>
              <a:t>Summary: SVMs for image classification</a:t>
            </a:r>
          </a:p>
        </p:txBody>
      </p:sp>
      <p:sp>
        <p:nvSpPr>
          <p:cNvPr id="1164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458200" cy="5562600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sz="2800" dirty="0"/>
              <a:t>Pick an image representation</a:t>
            </a:r>
          </a:p>
          <a:p>
            <a:pPr marL="533400" indent="-533400">
              <a:buFontTx/>
              <a:buAutoNum type="arabicPeriod"/>
            </a:pPr>
            <a:r>
              <a:rPr lang="en-US" sz="2800" dirty="0"/>
              <a:t>Pick a kernel function for that representation</a:t>
            </a:r>
          </a:p>
          <a:p>
            <a:pPr marL="533400" indent="-533400">
              <a:buFontTx/>
              <a:buAutoNum type="arabicPeriod"/>
            </a:pPr>
            <a:r>
              <a:rPr lang="en-US" sz="2800" dirty="0"/>
              <a:t>Compute the matrix of kernel values between every pair of training examples</a:t>
            </a:r>
          </a:p>
          <a:p>
            <a:pPr marL="533400" indent="-533400">
              <a:buFontTx/>
              <a:buAutoNum type="arabicPeriod"/>
            </a:pPr>
            <a:r>
              <a:rPr lang="en-US" sz="2800" dirty="0"/>
              <a:t>Feed the kernel matrix into your favorite SVM solver to obtain support vectors and weights</a:t>
            </a:r>
          </a:p>
          <a:p>
            <a:pPr marL="533400" indent="-533400">
              <a:buFontTx/>
              <a:buAutoNum type="arabicPeriod"/>
            </a:pPr>
            <a:r>
              <a:rPr lang="en-US" sz="2800" dirty="0"/>
              <a:t>At test time: compute kernel values for your test example and each support vector, and combine them with the learned weights to get the value of the decision function</a:t>
            </a:r>
          </a:p>
        </p:txBody>
      </p:sp>
    </p:spTree>
    <p:extLst>
      <p:ext uri="{BB962C8B-B14F-4D97-AF65-F5344CB8AC3E}">
        <p14:creationId xmlns:p14="http://schemas.microsoft.com/office/powerpoint/2010/main" val="427824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about multi-class SVMs?</a:t>
            </a:r>
          </a:p>
        </p:txBody>
      </p:sp>
      <p:sp>
        <p:nvSpPr>
          <p:cNvPr id="116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•"/>
            </a:pPr>
            <a:r>
              <a:rPr lang="en-US" sz="2800" dirty="0"/>
              <a:t>Unfortunately, there is no “definitive” multi-class SVM formulation</a:t>
            </a:r>
          </a:p>
          <a:p>
            <a:pPr>
              <a:buFontTx/>
              <a:buChar char="•"/>
            </a:pPr>
            <a:r>
              <a:rPr lang="en-US" sz="2800" dirty="0"/>
              <a:t>In practice, we have to obtain a multi-class SVM by combining multiple two-class SVMs </a:t>
            </a:r>
          </a:p>
          <a:p>
            <a:pPr>
              <a:buFontTx/>
              <a:buChar char="•"/>
            </a:pPr>
            <a:r>
              <a:rPr lang="en-US" sz="2800" dirty="0"/>
              <a:t>One vs. others</a:t>
            </a:r>
          </a:p>
          <a:p>
            <a:pPr lvl="1"/>
            <a:r>
              <a:rPr lang="en-US" sz="2400" dirty="0"/>
              <a:t>Training: learn an SVM for each class vs. the others</a:t>
            </a:r>
          </a:p>
          <a:p>
            <a:pPr lvl="1"/>
            <a:r>
              <a:rPr lang="en-US" sz="2400" dirty="0"/>
              <a:t>Testing: apply each SVM to test example and assign to it the class of the SVM that returns the highest decision value</a:t>
            </a:r>
          </a:p>
          <a:p>
            <a:pPr>
              <a:buFontTx/>
              <a:buChar char="•"/>
            </a:pPr>
            <a:r>
              <a:rPr lang="en-US" sz="2800" dirty="0"/>
              <a:t>One vs. one</a:t>
            </a:r>
          </a:p>
          <a:p>
            <a:pPr lvl="1"/>
            <a:r>
              <a:rPr lang="en-US" sz="2400" dirty="0"/>
              <a:t>Training: learn an SVM for each pair of classes</a:t>
            </a:r>
          </a:p>
          <a:p>
            <a:pPr lvl="1"/>
            <a:r>
              <a:rPr lang="en-US" sz="2400" dirty="0"/>
              <a:t>Testing: each learned SVM “votes” for a class to assign to the test example</a:t>
            </a:r>
          </a:p>
          <a:p>
            <a:pPr>
              <a:buFontTx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0163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Classifiers</a:t>
            </a:r>
          </a:p>
        </p:txBody>
      </p:sp>
      <p:sp>
        <p:nvSpPr>
          <p:cNvPr id="15363" name="Rectangle 22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Given a </a:t>
            </a:r>
            <a:r>
              <a:rPr lang="en-US" dirty="0">
                <a:solidFill>
                  <a:srgbClr val="FF0000"/>
                </a:solidFill>
              </a:rPr>
              <a:t>feature</a:t>
            </a:r>
            <a:r>
              <a:rPr lang="en-US" dirty="0"/>
              <a:t> representation for images, how do we learn a model for distinguishing </a:t>
            </a:r>
            <a:r>
              <a:rPr lang="en-US" dirty="0">
                <a:solidFill>
                  <a:srgbClr val="FF0000"/>
                </a:solidFill>
              </a:rPr>
              <a:t>features</a:t>
            </a:r>
            <a:r>
              <a:rPr lang="en-US" dirty="0"/>
              <a:t> from different classes?</a:t>
            </a:r>
          </a:p>
          <a:p>
            <a:pPr marL="457200" indent="-457200"/>
            <a:r>
              <a:rPr lang="en-US" altLang="en-US" dirty="0"/>
              <a:t>Take a measurement x, predict a bit</a:t>
            </a:r>
          </a:p>
          <a:p>
            <a:pPr marL="857250" lvl="1" indent="-457200"/>
            <a:r>
              <a:rPr lang="en-US" altLang="en-US" dirty="0"/>
              <a:t> binary classifiers:  (yes/no;   1/-1;   1/0;   etc.)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Today: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Nearest neighbor classifiers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Linear classifiers: support vector machines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Other techniques: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Logistic regression, Boosting, Decision trees and forests, Deep neural networks</a:t>
            </a:r>
          </a:p>
          <a:p>
            <a:pPr marL="40005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231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SVMs: Pros and cons</a:t>
            </a:r>
          </a:p>
        </p:txBody>
      </p:sp>
      <p:sp>
        <p:nvSpPr>
          <p:cNvPr id="99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715000"/>
          </a:xfrm>
        </p:spPr>
        <p:txBody>
          <a:bodyPr>
            <a:normAutofit lnSpcReduction="10000"/>
          </a:bodyPr>
          <a:lstStyle/>
          <a:p>
            <a:pPr>
              <a:buFontTx/>
              <a:buChar char="•"/>
            </a:pPr>
            <a:r>
              <a:rPr lang="en-US" sz="2800" dirty="0"/>
              <a:t>Pros</a:t>
            </a:r>
          </a:p>
          <a:p>
            <a:pPr lvl="1"/>
            <a:r>
              <a:rPr lang="en-US" sz="2400" dirty="0"/>
              <a:t>Many publicly available SVM packages:</a:t>
            </a:r>
            <a:br>
              <a:rPr lang="en-US" sz="2400" dirty="0"/>
            </a:br>
            <a:r>
              <a:rPr lang="en-US" sz="2400" dirty="0">
                <a:hlinkClick r:id="rId3"/>
              </a:rPr>
              <a:t>http://www.kernel-machines.org/software</a:t>
            </a:r>
            <a:endParaRPr lang="en-US" sz="2400" dirty="0"/>
          </a:p>
          <a:p>
            <a:pPr lvl="1"/>
            <a:r>
              <a:rPr lang="en-US" sz="2400" dirty="0"/>
              <a:t>Kernel-based framework is very powerful, flexible</a:t>
            </a:r>
          </a:p>
          <a:p>
            <a:pPr lvl="1"/>
            <a:r>
              <a:rPr lang="en-US" sz="2400" dirty="0"/>
              <a:t>SVMs work very well in practice, even with very small training sample sizes</a:t>
            </a:r>
          </a:p>
          <a:p>
            <a:pPr lvl="1"/>
            <a:r>
              <a:rPr lang="en-US" sz="2400" dirty="0"/>
              <a:t>Faster in training, fewer </a:t>
            </a:r>
            <a:r>
              <a:rPr lang="en-US" sz="2400"/>
              <a:t>support vectors</a:t>
            </a:r>
            <a:endParaRPr lang="en-US" sz="2400" dirty="0"/>
          </a:p>
          <a:p>
            <a:r>
              <a:rPr lang="en-US" sz="2800" dirty="0"/>
              <a:t>Cons</a:t>
            </a:r>
          </a:p>
          <a:p>
            <a:pPr lvl="1"/>
            <a:r>
              <a:rPr lang="en-US" sz="2400" dirty="0"/>
              <a:t>No “direct” multi-class SVM, must combine two-class SVMs</a:t>
            </a:r>
          </a:p>
          <a:p>
            <a:pPr lvl="1"/>
            <a:r>
              <a:rPr lang="en-US" sz="2400" dirty="0"/>
              <a:t>Computation, memory </a:t>
            </a:r>
          </a:p>
          <a:p>
            <a:pPr lvl="2"/>
            <a:r>
              <a:rPr lang="en-US" sz="2000" dirty="0"/>
              <a:t>During training time, must compute matrix of kernel values for every pair of examples</a:t>
            </a:r>
          </a:p>
          <a:p>
            <a:pPr lvl="2"/>
            <a:r>
              <a:rPr lang="en-US" sz="2000" dirty="0"/>
              <a:t>Learning can take a very long time for large-scale problems</a:t>
            </a:r>
          </a:p>
        </p:txBody>
      </p:sp>
    </p:spTree>
    <p:extLst>
      <p:ext uri="{BB962C8B-B14F-4D97-AF65-F5344CB8AC3E}">
        <p14:creationId xmlns:p14="http://schemas.microsoft.com/office/powerpoint/2010/main" val="9545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283" grpId="0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SVMs for large-scale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924800" cy="5257800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Efficient </a:t>
            </a:r>
            <a:r>
              <a:rPr lang="en-US" i="1" dirty="0"/>
              <a:t>linear</a:t>
            </a:r>
            <a:r>
              <a:rPr lang="en-US" dirty="0"/>
              <a:t> solvers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400" dirty="0">
                <a:hlinkClick r:id="rId2"/>
              </a:rPr>
              <a:t>LIBLINEAR</a:t>
            </a:r>
            <a:r>
              <a:rPr lang="en-US" sz="2400" dirty="0"/>
              <a:t>, </a:t>
            </a:r>
            <a:r>
              <a:rPr lang="en-US" sz="2400" dirty="0">
                <a:hlinkClick r:id="rId3"/>
              </a:rPr>
              <a:t>PEGASOS</a:t>
            </a:r>
            <a:endParaRPr lang="en-US" sz="24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Explicit approximate </a:t>
            </a:r>
            <a:r>
              <a:rPr lang="en-US" dirty="0" err="1"/>
              <a:t>embeddings</a:t>
            </a:r>
            <a:r>
              <a:rPr lang="en-US" dirty="0"/>
              <a:t>: define an explicit mapping </a:t>
            </a:r>
            <a:r>
              <a:rPr lang="el-GR" b="1" i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b="1" dirty="0">
                <a:latin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</a:rPr>
              <a:t>)</a:t>
            </a:r>
            <a:r>
              <a:rPr lang="en-US" i="1" baseline="-25000" dirty="0">
                <a:latin typeface="Times New Roman" pitchFamily="18" charset="0"/>
              </a:rPr>
              <a:t>  </a:t>
            </a:r>
            <a:r>
              <a:rPr lang="en-US" dirty="0"/>
              <a:t>such that </a:t>
            </a:r>
            <a:r>
              <a:rPr lang="el-GR" b="1" i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b="1" dirty="0">
                <a:latin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</a:rPr>
              <a:t>)</a:t>
            </a:r>
            <a:r>
              <a:rPr lang="en-US" i="1" baseline="-25000" dirty="0">
                <a:latin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Arial" charset="0"/>
              </a:rPr>
              <a:t>· </a:t>
            </a:r>
            <a:r>
              <a:rPr lang="el-GR" b="1" i="1" dirty="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b="1" dirty="0">
                <a:latin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</a:rPr>
              <a:t>) </a:t>
            </a:r>
            <a:r>
              <a:rPr lang="en-US" dirty="0"/>
              <a:t>approximates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b="1" dirty="0">
                <a:latin typeface="Times New Roman" pitchFamily="18" charset="0"/>
              </a:rPr>
              <a:t>x</a:t>
            </a:r>
            <a:r>
              <a:rPr lang="en-US" sz="800" i="1" baseline="-25000" dirty="0">
                <a:latin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Arial" charset="0"/>
              </a:rPr>
              <a:t>,</a:t>
            </a:r>
            <a:r>
              <a:rPr lang="en-US" sz="800" i="1" dirty="0">
                <a:latin typeface="Times New Roman" pitchFamily="18" charset="0"/>
                <a:cs typeface="Arial" charset="0"/>
              </a:rPr>
              <a:t> </a:t>
            </a:r>
            <a:r>
              <a:rPr lang="en-US" b="1" dirty="0">
                <a:latin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</a:rPr>
              <a:t>)</a:t>
            </a:r>
            <a:r>
              <a:rPr lang="en-US" b="1" i="1" dirty="0">
                <a:latin typeface="Times New Roman" pitchFamily="18" charset="0"/>
              </a:rPr>
              <a:t> </a:t>
            </a:r>
            <a:r>
              <a:rPr lang="en-US" dirty="0"/>
              <a:t>and train a linear SVM on top of that embedding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400" dirty="0"/>
              <a:t>Random Fourier features for the Gaussian kernel 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en-US" sz="2400" dirty="0" err="1"/>
              <a:t>Rahimi</a:t>
            </a:r>
            <a:r>
              <a:rPr lang="en-US" sz="2400" dirty="0"/>
              <a:t> and </a:t>
            </a:r>
            <a:r>
              <a:rPr lang="en-US" sz="2400" dirty="0" err="1"/>
              <a:t>Recht</a:t>
            </a:r>
            <a:r>
              <a:rPr lang="en-US" sz="2400" dirty="0"/>
              <a:t>, 2007)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400" dirty="0" err="1"/>
              <a:t>Embeddings</a:t>
            </a:r>
            <a:r>
              <a:rPr lang="en-US" sz="2400" dirty="0"/>
              <a:t> for additive kernels, e.g., histogram intersection (</a:t>
            </a:r>
            <a:r>
              <a:rPr lang="en-US" sz="2400" dirty="0" err="1"/>
              <a:t>Maji</a:t>
            </a:r>
            <a:r>
              <a:rPr lang="en-US" sz="2400" dirty="0"/>
              <a:t> et al., 2013, </a:t>
            </a:r>
            <a:r>
              <a:rPr lang="en-US" sz="2400" dirty="0" err="1"/>
              <a:t>Vedaldi</a:t>
            </a:r>
            <a:r>
              <a:rPr lang="en-US" sz="2400" dirty="0"/>
              <a:t> and </a:t>
            </a:r>
            <a:r>
              <a:rPr lang="en-US" sz="2400" dirty="0" err="1"/>
              <a:t>Zisserman</a:t>
            </a:r>
            <a:r>
              <a:rPr lang="en-US" sz="2400" dirty="0"/>
              <a:t>, 2012)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56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Slide Credits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Svetlana </a:t>
            </a:r>
            <a:r>
              <a:rPr lang="en-US" altLang="en-US" dirty="0" err="1"/>
              <a:t>Lazebnik</a:t>
            </a:r>
            <a:r>
              <a:rPr lang="en-US" altLang="en-US" dirty="0"/>
              <a:t> – UIUC</a:t>
            </a:r>
          </a:p>
          <a:p>
            <a:r>
              <a:rPr lang="en-US" altLang="en-US" dirty="0"/>
              <a:t>David Forsyth - UIUC</a:t>
            </a:r>
          </a:p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0534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ctrTitle"/>
          </p:nvPr>
        </p:nvSpPr>
        <p:spPr>
          <a:xfrm>
            <a:off x="1220788" y="2568575"/>
            <a:ext cx="5029200" cy="1470025"/>
          </a:xfrm>
        </p:spPr>
        <p:txBody>
          <a:bodyPr/>
          <a:lstStyle/>
          <a:p>
            <a:r>
              <a:rPr lang="en-US" altLang="en-US" sz="7200"/>
              <a:t>Questions</a:t>
            </a:r>
          </a:p>
        </p:txBody>
      </p:sp>
      <p:pic>
        <p:nvPicPr>
          <p:cNvPr id="37891" name="Picture 2" descr="C:\Users\inwogu\AppData\Local\Microsoft\Windows\Temporary Internet Files\Content.IE5\K462S48W\MP900315598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035175"/>
            <a:ext cx="25908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E26C85-E602-4510-8D6F-BDDBA0749E04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20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Image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70037"/>
            <a:ext cx="8229600" cy="4525963"/>
          </a:xfrm>
        </p:spPr>
        <p:txBody>
          <a:bodyPr/>
          <a:lstStyle/>
          <a:p>
            <a:r>
              <a:rPr lang="en-US" altLang="en-US" dirty="0"/>
              <a:t>The big problems</a:t>
            </a:r>
          </a:p>
          <a:p>
            <a:pPr lvl="1"/>
            <a:r>
              <a:rPr lang="en-US" altLang="en-US" dirty="0"/>
              <a:t>Image classification</a:t>
            </a:r>
          </a:p>
          <a:p>
            <a:pPr lvl="2"/>
            <a:r>
              <a:rPr lang="en-US" altLang="en-US" dirty="0"/>
              <a:t>e.g. this picture contains a parrot</a:t>
            </a:r>
          </a:p>
          <a:p>
            <a:pPr lvl="1"/>
            <a:r>
              <a:rPr lang="en-US" altLang="en-US" dirty="0"/>
              <a:t>Object detection</a:t>
            </a:r>
          </a:p>
          <a:p>
            <a:pPr lvl="2"/>
            <a:r>
              <a:rPr lang="en-US" altLang="en-US" dirty="0"/>
              <a:t>e.g. in this box in the picture is a parrot</a:t>
            </a:r>
          </a:p>
          <a:p>
            <a:r>
              <a:rPr lang="en-US" altLang="en-US" dirty="0"/>
              <a:t>Strategy</a:t>
            </a:r>
          </a:p>
          <a:p>
            <a:pPr lvl="1"/>
            <a:r>
              <a:rPr lang="en-US" altLang="en-US" dirty="0"/>
              <a:t>Generate features from image (there are many quite complex strategies)</a:t>
            </a:r>
          </a:p>
          <a:p>
            <a:pPr lvl="1"/>
            <a:r>
              <a:rPr lang="en-US" altLang="en-US" dirty="0"/>
              <a:t>Put in one or more classifiers</a:t>
            </a:r>
          </a:p>
          <a:p>
            <a:pPr lvl="1"/>
            <a:endParaRPr lang="en-US" altLang="en-US" dirty="0"/>
          </a:p>
          <a:p>
            <a:pPr lvl="1"/>
            <a:endParaRPr lang="en-US" dirty="0"/>
          </a:p>
        </p:txBody>
      </p:sp>
      <p:pic>
        <p:nvPicPr>
          <p:cNvPr id="6" name="Picture 5" descr="parrot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219200"/>
            <a:ext cx="2667000" cy="2057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42602" y="1752600"/>
            <a:ext cx="916049" cy="1295400"/>
          </a:xfrm>
          <a:prstGeom prst="rect">
            <a:avLst/>
          </a:prstGeom>
          <a:noFill/>
          <a:ln w="38100" cmpd="sng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1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857220" algn="l"/>
              </a:tabLst>
            </a:pPr>
            <a:r>
              <a:rPr lang="en-US" altLang="en-US"/>
              <a:t>Image classification - scenes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719" y="1687711"/>
            <a:ext cx="6786563" cy="4527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 cap="flat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8091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857220" algn="l"/>
              </a:tabLst>
            </a:pPr>
            <a:r>
              <a:rPr lang="en-US" altLang="en-US"/>
              <a:t>Image classification - material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946" y="1535906"/>
            <a:ext cx="6590109" cy="483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 cap="flat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581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4191000" cy="4830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Trained images of truck outdoors at multiple poses and scales</a:t>
            </a:r>
          </a:p>
          <a:p>
            <a:r>
              <a:rPr lang="en-US" dirty="0"/>
              <a:t>Training yielded almost zero error</a:t>
            </a:r>
          </a:p>
          <a:p>
            <a:r>
              <a:rPr lang="en-US" dirty="0"/>
              <a:t>Testing yielded almost 50% error!</a:t>
            </a:r>
          </a:p>
          <a:p>
            <a:r>
              <a:rPr lang="en-US" dirty="0"/>
              <a:t>Possible reasons for failure?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8" name="Picture 7" descr="truc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226" y="1320492"/>
            <a:ext cx="4183974" cy="408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45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Classifiers</a:t>
            </a:r>
          </a:p>
        </p:txBody>
      </p:sp>
      <p:sp>
        <p:nvSpPr>
          <p:cNvPr id="15363" name="Rectangle 2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Given a feature representation for images, how do we learn a model for distinguishing features from different classes?</a:t>
            </a:r>
          </a:p>
        </p:txBody>
      </p:sp>
      <p:pic>
        <p:nvPicPr>
          <p:cNvPr id="15364" name="Picture 4" descr="zebr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4495800"/>
            <a:ext cx="25146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5" descr="okap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4495800"/>
            <a:ext cx="2438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Oval 6"/>
          <p:cNvSpPr>
            <a:spLocks noChangeArrowheads="1"/>
          </p:cNvSpPr>
          <p:nvPr/>
        </p:nvSpPr>
        <p:spPr bwMode="auto">
          <a:xfrm>
            <a:off x="4267200" y="32766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4495800" y="28194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5105400" y="2743200"/>
            <a:ext cx="781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/>
              <a:t>Zebra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5105400" y="3124200"/>
            <a:ext cx="1250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/>
              <a:t>Non-zebra</a:t>
            </a:r>
          </a:p>
        </p:txBody>
      </p:sp>
      <p:sp>
        <p:nvSpPr>
          <p:cNvPr id="15372" name="Freeform 12"/>
          <p:cNvSpPr>
            <a:spLocks/>
          </p:cNvSpPr>
          <p:nvPr/>
        </p:nvSpPr>
        <p:spPr bwMode="auto">
          <a:xfrm>
            <a:off x="2590800" y="2895600"/>
            <a:ext cx="2819400" cy="317500"/>
          </a:xfrm>
          <a:custGeom>
            <a:avLst/>
            <a:gdLst>
              <a:gd name="T0" fmla="*/ 0 w 1776"/>
              <a:gd name="T1" fmla="*/ 2147483647 h 200"/>
              <a:gd name="T2" fmla="*/ 2147483647 w 1776"/>
              <a:gd name="T3" fmla="*/ 2147483647 h 200"/>
              <a:gd name="T4" fmla="*/ 2147483647 w 1776"/>
              <a:gd name="T5" fmla="*/ 2147483647 h 200"/>
              <a:gd name="T6" fmla="*/ 2147483647 w 1776"/>
              <a:gd name="T7" fmla="*/ 2147483647 h 200"/>
              <a:gd name="T8" fmla="*/ 2147483647 w 1776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76"/>
              <a:gd name="T16" fmla="*/ 0 h 200"/>
              <a:gd name="T17" fmla="*/ 1776 w 1776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76" h="200">
                <a:moveTo>
                  <a:pt x="0" y="56"/>
                </a:moveTo>
                <a:cubicBezTo>
                  <a:pt x="164" y="28"/>
                  <a:pt x="328" y="0"/>
                  <a:pt x="480" y="8"/>
                </a:cubicBezTo>
                <a:cubicBezTo>
                  <a:pt x="632" y="16"/>
                  <a:pt x="776" y="72"/>
                  <a:pt x="912" y="104"/>
                </a:cubicBezTo>
                <a:cubicBezTo>
                  <a:pt x="1048" y="136"/>
                  <a:pt x="1152" y="200"/>
                  <a:pt x="1296" y="200"/>
                </a:cubicBezTo>
                <a:cubicBezTo>
                  <a:pt x="1440" y="200"/>
                  <a:pt x="1608" y="152"/>
                  <a:pt x="1776" y="10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5373" name="AutoShape 13"/>
          <p:cNvCxnSpPr>
            <a:cxnSpLocks noChangeShapeType="1"/>
            <a:endCxn id="15367" idx="7"/>
          </p:cNvCxnSpPr>
          <p:nvPr/>
        </p:nvCxnSpPr>
        <p:spPr bwMode="auto">
          <a:xfrm rot="5400000" flipH="1">
            <a:off x="5218907" y="2324894"/>
            <a:ext cx="1828800" cy="2884487"/>
          </a:xfrm>
          <a:prstGeom prst="curvedConnector3">
            <a:avLst>
              <a:gd name="adj1" fmla="val 114324"/>
            </a:avLst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lg"/>
          </a:ln>
        </p:spPr>
      </p:cxnSp>
      <p:cxnSp>
        <p:nvCxnSpPr>
          <p:cNvPr id="15374" name="AutoShape 14"/>
          <p:cNvCxnSpPr>
            <a:cxnSpLocks noChangeShapeType="1"/>
            <a:endCxn id="15366" idx="2"/>
          </p:cNvCxnSpPr>
          <p:nvPr/>
        </p:nvCxnSpPr>
        <p:spPr bwMode="auto">
          <a:xfrm rot="-5400000">
            <a:off x="2155825" y="2593975"/>
            <a:ext cx="1314450" cy="2908300"/>
          </a:xfrm>
          <a:prstGeom prst="curvedConnector2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lg"/>
          </a:ln>
        </p:spPr>
      </p:cxnSp>
      <p:pic>
        <p:nvPicPr>
          <p:cNvPr id="15375" name="Picture 15" descr="002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0400" y="4495800"/>
            <a:ext cx="2590800" cy="181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377" name="AutoShape 17"/>
          <p:cNvCxnSpPr>
            <a:cxnSpLocks noChangeShapeType="1"/>
          </p:cNvCxnSpPr>
          <p:nvPr/>
        </p:nvCxnSpPr>
        <p:spPr bwMode="auto">
          <a:xfrm rot="-5400000">
            <a:off x="4131469" y="4036219"/>
            <a:ext cx="1123950" cy="366712"/>
          </a:xfrm>
          <a:prstGeom prst="curvedConnector3">
            <a:avLst>
              <a:gd name="adj1" fmla="val 49153"/>
            </a:avLst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lg"/>
          </a:ln>
        </p:spPr>
      </p:cxnSp>
      <p:sp>
        <p:nvSpPr>
          <p:cNvPr id="15378" name="Oval 18"/>
          <p:cNvSpPr>
            <a:spLocks noChangeArrowheads="1"/>
          </p:cNvSpPr>
          <p:nvPr/>
        </p:nvSpPr>
        <p:spPr bwMode="auto">
          <a:xfrm>
            <a:off x="4800600" y="3429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1371600" y="2667000"/>
            <a:ext cx="1136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/>
              <a:t>Decision</a:t>
            </a:r>
            <a:br>
              <a:rPr lang="en-US" sz="1800"/>
            </a:br>
            <a:r>
              <a:rPr lang="en-US" sz="1800"/>
              <a:t>boundary</a:t>
            </a:r>
          </a:p>
        </p:txBody>
      </p:sp>
    </p:spTree>
    <p:extLst>
      <p:ext uri="{BB962C8B-B14F-4D97-AF65-F5344CB8AC3E}">
        <p14:creationId xmlns:p14="http://schemas.microsoft.com/office/powerpoint/2010/main" val="3153729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 Classifier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Assign label of nearest training data point to each test data point 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209800"/>
            <a:ext cx="6840801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4343400" y="6172200"/>
            <a:ext cx="919163" cy="2143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/>
            <a:r>
              <a:rPr lang="en-US" sz="800" dirty="0">
                <a:latin typeface="Tahoma" pitchFamily="34" charset="0"/>
              </a:rPr>
              <a:t>from </a:t>
            </a:r>
            <a:r>
              <a:rPr lang="en-US" sz="800" dirty="0" err="1">
                <a:latin typeface="Tahoma" pitchFamily="34" charset="0"/>
              </a:rPr>
              <a:t>Duda</a:t>
            </a:r>
            <a:r>
              <a:rPr lang="en-US" sz="800" dirty="0">
                <a:latin typeface="Tahoma" pitchFamily="34" charset="0"/>
              </a:rPr>
              <a:t> </a:t>
            </a:r>
            <a:r>
              <a:rPr lang="en-US" sz="800" i="1" dirty="0">
                <a:latin typeface="Tahoma" pitchFamily="34" charset="0"/>
              </a:rPr>
              <a:t>et al.</a:t>
            </a:r>
          </a:p>
        </p:txBody>
      </p:sp>
      <p:sp>
        <p:nvSpPr>
          <p:cNvPr id="2" name="Isosceles Triangle 1"/>
          <p:cNvSpPr/>
          <p:nvPr/>
        </p:nvSpPr>
        <p:spPr>
          <a:xfrm>
            <a:off x="2438400" y="3200400"/>
            <a:ext cx="152400" cy="762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6324600" y="3657600"/>
            <a:ext cx="152400" cy="762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1981200" y="5029200"/>
            <a:ext cx="152400" cy="76200"/>
          </a:xfrm>
          <a:prstGeom prst="triangl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5867400" y="4800600"/>
            <a:ext cx="152400" cy="76200"/>
          </a:xfrm>
          <a:prstGeom prst="triangl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3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2779</TotalTime>
  <Words>1065</Words>
  <Application>Microsoft Macintosh PowerPoint</Application>
  <PresentationFormat>On-screen Show (4:3)</PresentationFormat>
  <Paragraphs>210</Paragraphs>
  <Slides>33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宋体</vt:lpstr>
      <vt:lpstr>Arial</vt:lpstr>
      <vt:lpstr>Calibri</vt:lpstr>
      <vt:lpstr>cmmi10</vt:lpstr>
      <vt:lpstr>cmr10</vt:lpstr>
      <vt:lpstr>Tahoma</vt:lpstr>
      <vt:lpstr>Times New Roman</vt:lpstr>
      <vt:lpstr>Office Theme</vt:lpstr>
      <vt:lpstr>Equation</vt:lpstr>
      <vt:lpstr>CSCI 631 Foundations of Computer Vision</vt:lpstr>
      <vt:lpstr>Schedule</vt:lpstr>
      <vt:lpstr>Classifiers</vt:lpstr>
      <vt:lpstr>Image classification</vt:lpstr>
      <vt:lpstr>Image classification - scenes</vt:lpstr>
      <vt:lpstr>Image classification - material</vt:lpstr>
      <vt:lpstr>Troubleshooting</vt:lpstr>
      <vt:lpstr>Classifiers</vt:lpstr>
      <vt:lpstr>Nearest Neighbor Classifier</vt:lpstr>
      <vt:lpstr>Classifiers</vt:lpstr>
      <vt:lpstr>K-Nearest Neighbors</vt:lpstr>
      <vt:lpstr>Histogram based classifiers</vt:lpstr>
      <vt:lpstr>Histogram classifier for scene recognition</vt:lpstr>
      <vt:lpstr>Distance functions for bags of features</vt:lpstr>
      <vt:lpstr>Curse of dimension</vt:lpstr>
      <vt:lpstr>Linear classifiers</vt:lpstr>
      <vt:lpstr>Support vector machines</vt:lpstr>
      <vt:lpstr>What if the data is not linearly separable?</vt:lpstr>
      <vt:lpstr>Nonlinear SVMs</vt:lpstr>
      <vt:lpstr>Nonlinear SVMs</vt:lpstr>
      <vt:lpstr>Nonlinear SVMs</vt:lpstr>
      <vt:lpstr>Nonlinear kernel: Example</vt:lpstr>
      <vt:lpstr>Polynomial kernel:</vt:lpstr>
      <vt:lpstr>Gaussian kernel</vt:lpstr>
      <vt:lpstr>Gaussian kernel</vt:lpstr>
      <vt:lpstr>Why use kernels ?</vt:lpstr>
      <vt:lpstr>Why use kernels ? cont’d</vt:lpstr>
      <vt:lpstr>Summary: SVMs for image classification</vt:lpstr>
      <vt:lpstr>What about multi-class SVMs?</vt:lpstr>
      <vt:lpstr>SVMs: Pros and cons</vt:lpstr>
      <vt:lpstr>SVMs for large-scale datasets</vt:lpstr>
      <vt:lpstr>Slide Credits</vt:lpstr>
      <vt:lpstr>Questions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473/573  Computer Vision and Image Processing (CVIP)</dc:title>
  <dc:creator>inwogu</dc:creator>
  <cp:lastModifiedBy>Microsoft Office User</cp:lastModifiedBy>
  <cp:revision>149</cp:revision>
  <cp:lastPrinted>2019-09-03T13:14:37Z</cp:lastPrinted>
  <dcterms:created xsi:type="dcterms:W3CDTF">2006-08-16T00:00:00Z</dcterms:created>
  <dcterms:modified xsi:type="dcterms:W3CDTF">2019-10-03T13:13:56Z</dcterms:modified>
</cp:coreProperties>
</file>