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78" r:id="rId3"/>
    <p:sldId id="689" r:id="rId4"/>
    <p:sldId id="690" r:id="rId5"/>
    <p:sldId id="692" r:id="rId6"/>
    <p:sldId id="691" r:id="rId7"/>
    <p:sldId id="693" r:id="rId8"/>
    <p:sldId id="694" r:id="rId9"/>
    <p:sldId id="695" r:id="rId10"/>
    <p:sldId id="657" r:id="rId11"/>
    <p:sldId id="696" r:id="rId12"/>
    <p:sldId id="698" r:id="rId13"/>
    <p:sldId id="700" r:id="rId14"/>
    <p:sldId id="697" r:id="rId15"/>
    <p:sldId id="701" r:id="rId16"/>
    <p:sldId id="699" r:id="rId17"/>
    <p:sldId id="705" r:id="rId18"/>
    <p:sldId id="706" r:id="rId19"/>
    <p:sldId id="704" r:id="rId20"/>
    <p:sldId id="712" r:id="rId21"/>
    <p:sldId id="707" r:id="rId22"/>
    <p:sldId id="708" r:id="rId23"/>
    <p:sldId id="710" r:id="rId24"/>
    <p:sldId id="728" r:id="rId25"/>
    <p:sldId id="711" r:id="rId26"/>
    <p:sldId id="731" r:id="rId27"/>
    <p:sldId id="686" r:id="rId28"/>
    <p:sldId id="682" r:id="rId29"/>
    <p:sldId id="729" r:id="rId30"/>
    <p:sldId id="684" r:id="rId31"/>
    <p:sldId id="719" r:id="rId32"/>
    <p:sldId id="726" r:id="rId33"/>
    <p:sldId id="720" r:id="rId34"/>
    <p:sldId id="727" r:id="rId35"/>
    <p:sldId id="721" r:id="rId36"/>
    <p:sldId id="722" r:id="rId37"/>
    <p:sldId id="730" r:id="rId38"/>
    <p:sldId id="723" r:id="rId39"/>
    <p:sldId id="732" r:id="rId40"/>
    <p:sldId id="733" r:id="rId41"/>
    <p:sldId id="45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17"/>
  </p:normalViewPr>
  <p:slideViewPr>
    <p:cSldViewPr>
      <p:cViewPr>
        <p:scale>
          <a:sx n="85" d="100"/>
          <a:sy n="85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7EB7-3166-4B8B-9022-B2EA38B6D9F3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0FC2-D003-4DE3-B0BD-9CC6C62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119EBB-35B6-4B38-805E-79DC3F83CB6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142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E8EDA-1DD0-4839-9B9A-807E2689BFB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 TPR is</a:t>
            </a:r>
            <a:r>
              <a:rPr lang="en-US" baseline="0" dirty="0"/>
              <a:t> sensitivity.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CE776-9FC6-40C8-9FBA-302CCE7574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 TPR is</a:t>
            </a:r>
            <a:r>
              <a:rPr lang="en-US" baseline="0" dirty="0"/>
              <a:t> sensitivity.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CE776-9FC6-40C8-9FBA-302CCE7574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4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 TPR is</a:t>
            </a:r>
            <a:r>
              <a:rPr lang="en-US" baseline="0" dirty="0"/>
              <a:t> sensitivity.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CE776-9FC6-40C8-9FBA-302CCE75745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F92F1E-6CAA-2841-9DAE-59D1982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A5E81-0AAC-814C-9864-F7C4B9A7260E}"/>
              </a:ext>
            </a:extLst>
          </p:cNvPr>
          <p:cNvSpPr txBox="1"/>
          <p:nvPr userDrawn="1"/>
        </p:nvSpPr>
        <p:spPr>
          <a:xfrm>
            <a:off x="7620000" y="6428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Page </a:t>
            </a:r>
            <a:fld id="{30F29326-EA93-604E-BD37-3FF544B40D21}" type="slidenum">
              <a:rPr lang="en-US" sz="1200" b="0" smtClean="0"/>
              <a:t>‹#›</a:t>
            </a:fld>
            <a:r>
              <a:rPr lang="en-US" sz="1200" b="0" dirty="0"/>
              <a:t> of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57304-04B7-4A46-A733-C8A230546B66}"/>
              </a:ext>
            </a:extLst>
          </p:cNvPr>
          <p:cNvSpPr txBox="1"/>
          <p:nvPr userDrawn="1"/>
        </p:nvSpPr>
        <p:spPr>
          <a:xfrm>
            <a:off x="3657600" y="64286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CSCI 631 – Lecture 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8417-4AE9-594D-96BB-9DEE188DB19C}"/>
              </a:ext>
            </a:extLst>
          </p:cNvPr>
          <p:cNvSpPr txBox="1"/>
          <p:nvPr userDrawn="1"/>
        </p:nvSpPr>
        <p:spPr>
          <a:xfrm>
            <a:off x="457200" y="6428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10/08/19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n@cs.r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CSCI 631</a:t>
            </a:r>
            <a:br>
              <a:rPr lang="en-US" dirty="0"/>
            </a:br>
            <a:r>
              <a:rPr lang="en-US" dirty="0"/>
              <a:t>Foundations of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Nwogu</a:t>
            </a:r>
            <a:endParaRPr lang="en-US" dirty="0"/>
          </a:p>
          <a:p>
            <a:r>
              <a:rPr lang="en-US" dirty="0">
                <a:hlinkClick r:id="rId3"/>
              </a:rPr>
              <a:t>ion@cs.rit.edu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Classification strategies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434846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Non-parametric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nearest neighbor</a:t>
            </a:r>
          </a:p>
          <a:p>
            <a:pPr marL="434846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Probabilistic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histogram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logistic regression</a:t>
            </a:r>
          </a:p>
          <a:p>
            <a:pPr marL="434846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rgbClr val="7F7F7F"/>
                </a:solidFill>
              </a:rPr>
              <a:t>Decision boundary</a:t>
            </a:r>
          </a:p>
          <a:p>
            <a:pPr marL="747374" lvl="1">
              <a:tabLst>
                <a:tab pos="1012368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rgbClr val="7F7F7F"/>
                </a:solidFill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19354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4648200" cy="4525963"/>
          </a:xfrm>
        </p:spPr>
        <p:txBody>
          <a:bodyPr/>
          <a:lstStyle/>
          <a:p>
            <a:r>
              <a:rPr lang="en-US" i="1" dirty="0"/>
              <a:t>Given a set of points (x</a:t>
            </a:r>
            <a:r>
              <a:rPr lang="en-US" i="1" baseline="-25000" dirty="0"/>
              <a:t>1</a:t>
            </a:r>
            <a:r>
              <a:rPr lang="en-US" i="1" dirty="0"/>
              <a:t>,y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is-IS" i="1" dirty="0"/>
              <a:t>…......(x</a:t>
            </a:r>
            <a:r>
              <a:rPr lang="is-IS" i="1" baseline="-25000" dirty="0"/>
              <a:t>N</a:t>
            </a:r>
            <a:r>
              <a:rPr lang="is-IS" i="1" dirty="0"/>
              <a:t>,y</a:t>
            </a:r>
            <a:r>
              <a:rPr lang="is-IS" i="1" baseline="-25000" dirty="0"/>
              <a:t>N</a:t>
            </a:r>
            <a:r>
              <a:rPr lang="is-IS" i="1" dirty="0"/>
              <a:t>), </a:t>
            </a:r>
          </a:p>
          <a:p>
            <a:r>
              <a:rPr lang="is-IS" dirty="0"/>
              <a:t>Find the linear model that best fits the points </a:t>
            </a:r>
          </a:p>
          <a:p>
            <a:r>
              <a:rPr lang="is-IS" dirty="0"/>
              <a:t>Note that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is-IS" dirty="0"/>
              <a:t> is a continuos value </a:t>
            </a:r>
          </a:p>
          <a:p>
            <a:pPr lvl="1"/>
            <a:r>
              <a:rPr lang="is-IS" dirty="0"/>
              <a:t>(the dependent variable)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0921" y="6477000"/>
            <a:ext cx="6217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by </a:t>
            </a:r>
            <a:r>
              <a:rPr lang="en-US" sz="1400" dirty="0" err="1"/>
              <a:t>Sewaqu</a:t>
            </a:r>
            <a:r>
              <a:rPr lang="en-US" sz="1400" dirty="0"/>
              <a:t> - https://</a:t>
            </a:r>
            <a:r>
              <a:rPr lang="en-US" sz="1400" dirty="0" err="1"/>
              <a:t>commons.wikimedia.org</a:t>
            </a:r>
            <a:r>
              <a:rPr lang="en-US" sz="1400" dirty="0"/>
              <a:t>/w/</a:t>
            </a:r>
            <a:r>
              <a:rPr lang="en-US" sz="1400" dirty="0" err="1"/>
              <a:t>index.php?curid</a:t>
            </a:r>
            <a:r>
              <a:rPr lang="en-US" sz="1400" dirty="0"/>
              <a:t>=11967659</a:t>
            </a:r>
          </a:p>
        </p:txBody>
      </p:sp>
      <p:pic>
        <p:nvPicPr>
          <p:cNvPr id="6" name="Picture 5" descr="Linear_regre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340" y="2819400"/>
            <a:ext cx="461946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the learning process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features of interest from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your general prediction function</a:t>
            </a:r>
          </a:p>
          <a:p>
            <a:pPr marL="914400" lvl="1" indent="-514350"/>
            <a:r>
              <a:rPr lang="en-US" dirty="0"/>
              <a:t>Parameters will need to be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Adopt a cost/error/loss function to learn the optimal parameter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Evaluate the classifier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0D3FE-B0CE-4935-AE68-3CED42F9288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7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data set with </a:t>
            </a:r>
            <a:r>
              <a:rPr lang="en-US" i="1" dirty="0"/>
              <a:t>n</a:t>
            </a:r>
            <a:r>
              <a:rPr lang="en-US" dirty="0"/>
              <a:t> points: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We assume a linear regression model, so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matrix form, we now have: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5029200" cy="74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8458200" cy="4870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343400"/>
            <a:ext cx="45593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3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2667000" y="3581400"/>
            <a:ext cx="666152" cy="769441"/>
            <a:chOff x="1613535" y="3161582"/>
            <a:chExt cx="666152" cy="769441"/>
          </a:xfrm>
        </p:grpSpPr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692947" y="3161582"/>
              <a:ext cx="586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Symbol" charset="2"/>
                  <a:cs typeface="Symbol" charset="2"/>
                </a:rPr>
                <a:t>?</a:t>
              </a:r>
            </a:p>
          </p:txBody>
        </p:sp>
      </p:grpSp>
      <p:cxnSp>
        <p:nvCxnSpPr>
          <p:cNvPr id="45" name="Straight Connector 44"/>
          <p:cNvCxnSpPr/>
          <p:nvPr/>
        </p:nvCxnSpPr>
        <p:spPr>
          <a:xfrm flipH="1">
            <a:off x="7428389" y="39624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as an extension of linear regression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/>
              <a:t>(z) =</a:t>
            </a:r>
          </a:p>
          <a:p>
            <a:endParaRPr lang="en-US" dirty="0"/>
          </a:p>
          <a:p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/>
              <a:t>(z) = </a:t>
            </a:r>
            <a:r>
              <a:rPr lang="en-US" dirty="0" err="1"/>
              <a:t>tanh</a:t>
            </a:r>
            <a:r>
              <a:rPr lang="en-US" dirty="0"/>
              <a:t>(z) 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568768" y="3269159"/>
            <a:ext cx="596265" cy="769441"/>
            <a:chOff x="1613535" y="3269159"/>
            <a:chExt cx="596265" cy="769441"/>
          </a:xfrm>
        </p:grpSpPr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568768" y="4114800"/>
            <a:ext cx="596265" cy="769441"/>
            <a:chOff x="1613535" y="3269159"/>
            <a:chExt cx="596265" cy="769441"/>
          </a:xfrm>
        </p:grpSpPr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609600" y="35814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609600" y="44196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133600" y="3581400"/>
            <a:ext cx="1066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133600" y="4038600"/>
            <a:ext cx="1066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667000" y="3573959"/>
            <a:ext cx="609600" cy="769441"/>
            <a:chOff x="1613535" y="3185518"/>
            <a:chExt cx="609600" cy="769441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89735" y="3185518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?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 flipH="1">
            <a:off x="3200400" y="39624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2611" y="2971800"/>
            <a:ext cx="74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3810000"/>
            <a:ext cx="74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09800" y="30480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4473" y="41910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04673" y="3352800"/>
            <a:ext cx="59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67000" y="3505200"/>
            <a:ext cx="609600" cy="769441"/>
            <a:chOff x="1613535" y="3109318"/>
            <a:chExt cx="609600" cy="769441"/>
          </a:xfrm>
        </p:grpSpPr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89735" y="3109318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+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796757" y="3269159"/>
            <a:ext cx="596265" cy="769441"/>
            <a:chOff x="1613535" y="3269159"/>
            <a:chExt cx="596265" cy="769441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96757" y="4114800"/>
            <a:ext cx="596265" cy="769441"/>
            <a:chOff x="1613535" y="3269159"/>
            <a:chExt cx="596265" cy="769441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4837589" y="35814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4837589" y="44196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361589" y="3581400"/>
            <a:ext cx="1066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361589" y="4038600"/>
            <a:ext cx="1066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94989" y="3490259"/>
            <a:ext cx="621329" cy="769441"/>
            <a:chOff x="1613535" y="3101818"/>
            <a:chExt cx="621329" cy="769441"/>
          </a:xfrm>
        </p:grpSpPr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48124" y="3101818"/>
              <a:ext cx="586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Symbol" charset="2"/>
                  <a:cs typeface="Symbol" charset="2"/>
                </a:rPr>
                <a:t>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800600" y="2971800"/>
            <a:ext cx="74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37589" y="3810000"/>
            <a:ext cx="744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i2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7789" y="30480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432462" y="41910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2662" y="3352800"/>
            <a:ext cx="59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/>
                <a:cs typeface="Times New Roman"/>
              </a:rPr>
              <a:t>y</a:t>
            </a:r>
            <a:r>
              <a:rPr lang="en-US" sz="3600" i="1" baseline="-25000" dirty="0" err="1">
                <a:latin typeface="Times New Roman"/>
                <a:cs typeface="Times New Roman"/>
              </a:rPr>
              <a:t>i</a:t>
            </a:r>
            <a:endParaRPr lang="en-US" sz="3600" i="1" baseline="-25000" dirty="0">
              <a:latin typeface="Times New Roman"/>
              <a:cs typeface="Times New Roman"/>
            </a:endParaRPr>
          </a:p>
        </p:txBody>
      </p:sp>
      <p:graphicFrame>
        <p:nvGraphicFramePr>
          <p:cNvPr id="60" name="Content Placeholder 5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2744108"/>
              </p:ext>
            </p:extLst>
          </p:nvPr>
        </p:nvGraphicFramePr>
        <p:xfrm>
          <a:off x="7010400" y="5029200"/>
          <a:ext cx="1132327" cy="10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" imgW="431800" imgH="393700" progId="Equation.3">
                  <p:embed/>
                </p:oleObj>
              </mc:Choice>
              <mc:Fallback>
                <p:oleObj name="Equation" r:id="rId3" imgW="431800" imgH="393700" progId="Equation.3">
                  <p:embed/>
                  <p:pic>
                    <p:nvPicPr>
                      <p:cNvPr id="60" name="Content Placeholder 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0400" y="5029200"/>
                        <a:ext cx="1132327" cy="10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8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the logistic regression process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Extract features of interest from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Determine your general prediction function</a:t>
            </a:r>
          </a:p>
          <a:p>
            <a:pPr marL="914400" lvl="1" indent="-514350"/>
            <a:r>
              <a:rPr lang="en-US" b="1" dirty="0"/>
              <a:t>Parameters will need to be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Adopt a cost/error/loss function to learn the optimal parameter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Evaluate the classifier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0D3FE-B0CE-4935-AE68-3CED42F9288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2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– prediction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27733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The sigmoid function 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/>
              <a:t>(z) =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y_intercept</a:t>
            </a:r>
            <a:r>
              <a:rPr lang="en-US" dirty="0"/>
              <a:t> is 0.5;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" name="Content Placeholder 59"/>
          <p:cNvGraphicFramePr>
            <a:graphicFrameLocks noChangeAspect="1"/>
          </p:cNvGraphicFramePr>
          <p:nvPr>
            <p:extLst/>
          </p:nvPr>
        </p:nvGraphicFramePr>
        <p:xfrm>
          <a:off x="5181600" y="1371600"/>
          <a:ext cx="1132327" cy="10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3" imgW="431800" imgH="393700" progId="Equation.3">
                  <p:embed/>
                </p:oleObj>
              </mc:Choice>
              <mc:Fallback>
                <p:oleObj name="Equation" r:id="rId3" imgW="431800" imgH="393700" progId="Equation.3">
                  <p:embed/>
                  <p:pic>
                    <p:nvPicPr>
                      <p:cNvPr id="5" name="Content Placeholder 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371600"/>
                        <a:ext cx="1132327" cy="10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sigmoid_matla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90800"/>
            <a:ext cx="6691745" cy="1828800"/>
          </a:xfrm>
          <a:prstGeom prst="rect">
            <a:avLst/>
          </a:prstGeom>
        </p:spPr>
      </p:pic>
      <p:pic>
        <p:nvPicPr>
          <p:cNvPr id="8" name="Picture 7" descr="sigmoi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970189"/>
            <a:ext cx="6781800" cy="20496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04747" y="6172200"/>
            <a:ext cx="1763306" cy="523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y = </a:t>
            </a:r>
            <a:r>
              <a:rPr lang="en-US" sz="2800" dirty="0">
                <a:solidFill>
                  <a:srgbClr val="FF0000"/>
                </a:solidFill>
                <a:latin typeface="Symbol" charset="2"/>
                <a:cs typeface="Symbol" charset="2"/>
              </a:rPr>
              <a:t>s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W</a:t>
            </a:r>
            <a:r>
              <a:rPr lang="en-US" sz="2800" baseline="30000" dirty="0" err="1">
                <a:solidFill>
                  <a:srgbClr val="FF0000"/>
                </a:solidFill>
              </a:rPr>
              <a:t>T</a:t>
            </a:r>
            <a:r>
              <a:rPr lang="en-US" sz="2800" dirty="0" err="1">
                <a:solidFill>
                  <a:srgbClr val="FF0000"/>
                </a:solidFill>
              </a:rPr>
              <a:t>x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7833" y="5867400"/>
            <a:ext cx="188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Predictor function</a:t>
            </a:r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6368053" y="6096000"/>
            <a:ext cx="870947" cy="337811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33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– prediction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2773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prediction function </a:t>
            </a:r>
            <a:r>
              <a:rPr lang="en-US" dirty="0">
                <a:latin typeface="Symbol" charset="2"/>
                <a:cs typeface="Symbol" charset="2"/>
              </a:rPr>
              <a:t>s</a:t>
            </a:r>
            <a:r>
              <a:rPr lang="en-US" dirty="0"/>
              <a:t>(.) =</a:t>
            </a:r>
          </a:p>
          <a:p>
            <a:endParaRPr lang="en-US" dirty="0"/>
          </a:p>
          <a:p>
            <a:pPr lvl="1"/>
            <a:r>
              <a:rPr lang="en-US" dirty="0"/>
              <a:t>we are given </a:t>
            </a:r>
            <a:r>
              <a:rPr lang="en-US" b="1" i="1" dirty="0">
                <a:latin typeface="Times New Roman"/>
                <a:cs typeface="Times New Roman"/>
              </a:rPr>
              <a:t>X</a:t>
            </a:r>
            <a:r>
              <a:rPr lang="en-US" dirty="0"/>
              <a:t>, how can we get </a:t>
            </a:r>
            <a:r>
              <a:rPr lang="en-US" b="1" dirty="0">
                <a:latin typeface="Times New Roman"/>
                <a:cs typeface="Times New Roman"/>
              </a:rPr>
              <a:t>W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try random guesses?</a:t>
            </a:r>
          </a:p>
          <a:p>
            <a:pPr lvl="2"/>
            <a:r>
              <a:rPr lang="en-US" dirty="0"/>
              <a:t>accuracy = 25%, 34%, constantly changing, highly unstable!!!</a:t>
            </a:r>
          </a:p>
          <a:p>
            <a:pPr lvl="2"/>
            <a:r>
              <a:rPr lang="en-US" dirty="0"/>
              <a:t>Find the optimal solution for </a:t>
            </a:r>
            <a:r>
              <a:rPr lang="en-US" dirty="0">
                <a:latin typeface="Times New Roman"/>
                <a:cs typeface="Times New Roman"/>
              </a:rPr>
              <a:t>W</a:t>
            </a:r>
            <a:r>
              <a:rPr lang="en-US" dirty="0"/>
              <a:t> using a cost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Content Placeholder 59"/>
          <p:cNvGraphicFramePr>
            <a:graphicFrameLocks noChangeAspect="1"/>
          </p:cNvGraphicFramePr>
          <p:nvPr>
            <p:extLst/>
          </p:nvPr>
        </p:nvGraphicFramePr>
        <p:xfrm>
          <a:off x="5768975" y="1614207"/>
          <a:ext cx="1698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3" imgW="647700" imgH="406400" progId="Equation.3">
                  <p:embed/>
                </p:oleObj>
              </mc:Choice>
              <mc:Fallback>
                <p:oleObj name="Equation" r:id="rId3" imgW="647700" imgH="406400" progId="Equation.3">
                  <p:embed/>
                  <p:pic>
                    <p:nvPicPr>
                      <p:cNvPr id="5" name="Content Placeholder 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8975" y="1614207"/>
                        <a:ext cx="169862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9946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the logistic regression process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Extract features of interest from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Determine your general prediction function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Parameters will need to be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</a:rPr>
              <a:t>Adopt a cost/error/loss function to learn the optimal parameter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Evaluate the classifier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0D3FE-B0CE-4935-AE68-3CED42F9288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0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regression-loss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Cross-entropy loss function</a:t>
            </a:r>
          </a:p>
          <a:p>
            <a:r>
              <a:rPr lang="en-US" dirty="0">
                <a:latin typeface="Times New Roman"/>
                <a:cs typeface="Times New Roman"/>
              </a:rPr>
              <a:t>J = - {t log(y) + (1-t) log(1-y)}</a:t>
            </a:r>
            <a:r>
              <a:rPr lang="en-US" dirty="0"/>
              <a:t>,    where</a:t>
            </a:r>
          </a:p>
          <a:p>
            <a:pPr marL="457200" lvl="1" indent="0">
              <a:buNone/>
            </a:pPr>
            <a:r>
              <a:rPr lang="en-US" dirty="0"/>
              <a:t>t = target label</a:t>
            </a:r>
          </a:p>
          <a:p>
            <a:pPr marL="457200" lvl="1" indent="0">
              <a:buNone/>
            </a:pPr>
            <a:r>
              <a:rPr lang="en-US" dirty="0"/>
              <a:t>y = predicted label (from the logistic regression)</a:t>
            </a:r>
          </a:p>
          <a:p>
            <a:r>
              <a:rPr lang="en-US" dirty="0"/>
              <a:t>For all the training examples,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with mean squared loss: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43400"/>
            <a:ext cx="8686800" cy="731129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973482"/>
            <a:ext cx="41275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562600"/>
          </a:xfrm>
        </p:spPr>
        <p:txBody>
          <a:bodyPr>
            <a:normAutofit/>
          </a:bodyPr>
          <a:lstStyle/>
          <a:p>
            <a:r>
              <a:rPr lang="en-US" altLang="en-US" dirty="0"/>
              <a:t>Last 2 classes </a:t>
            </a:r>
          </a:p>
          <a:p>
            <a:pPr lvl="1"/>
            <a:r>
              <a:rPr lang="en-US" dirty="0"/>
              <a:t>Classifiers</a:t>
            </a:r>
          </a:p>
          <a:p>
            <a:pPr lvl="2"/>
            <a:r>
              <a:rPr lang="en-US" altLang="en-US" dirty="0"/>
              <a:t>Nearest neighbor</a:t>
            </a:r>
          </a:p>
          <a:p>
            <a:pPr lvl="2"/>
            <a:r>
              <a:rPr lang="en-US" altLang="en-US" dirty="0"/>
              <a:t>SVM with different kernels</a:t>
            </a:r>
          </a:p>
          <a:p>
            <a:r>
              <a:rPr lang="en-US" altLang="en-US" dirty="0"/>
              <a:t>Today</a:t>
            </a:r>
          </a:p>
          <a:p>
            <a:pPr lvl="1"/>
            <a:r>
              <a:rPr lang="en-US" dirty="0"/>
              <a:t>Regression vs. classification</a:t>
            </a:r>
          </a:p>
          <a:p>
            <a:pPr lvl="1"/>
            <a:r>
              <a:rPr lang="en-US" altLang="en-US" dirty="0"/>
              <a:t>Logistic Regression classifier</a:t>
            </a:r>
          </a:p>
          <a:p>
            <a:r>
              <a:rPr lang="en-US" altLang="en-US" dirty="0"/>
              <a:t>Readings for today: </a:t>
            </a:r>
          </a:p>
          <a:p>
            <a:pPr lvl="1"/>
            <a:r>
              <a:rPr lang="en-US" altLang="en-US" dirty="0"/>
              <a:t>Intro to Statistical Learning in R (pages 128-138) – link provided on </a:t>
            </a:r>
            <a:r>
              <a:rPr lang="en-US" altLang="en-US" dirty="0" err="1"/>
              <a:t>myCourses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6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experience with different loss functions based on the nature of your data and parameters</a:t>
            </a:r>
          </a:p>
          <a:p>
            <a:r>
              <a:rPr lang="en-US" dirty="0"/>
              <a:t>Maximizing the likelihood function (related to above)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71600"/>
            <a:ext cx="4711700" cy="723900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048000" y="2286000"/>
          <a:ext cx="2819400" cy="110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Equation" r:id="rId4" imgW="1003300" imgH="393700" progId="Equation.3">
                  <p:embed/>
                </p:oleObj>
              </mc:Choice>
              <mc:Fallback>
                <p:oleObj name="Equation" r:id="rId4" imgW="1003300" imgH="393700" progId="Equation.3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0" y="2286000"/>
                        <a:ext cx="2819400" cy="1106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5800" y="2362200"/>
            <a:ext cx="235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vector form,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" y="4114800"/>
            <a:ext cx="4292600" cy="76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800" y="3505200"/>
            <a:ext cx="277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the bias term,</a:t>
            </a:r>
          </a:p>
        </p:txBody>
      </p:sp>
    </p:spTree>
    <p:extLst>
      <p:ext uri="{BB962C8B-B14F-4D97-AF65-F5344CB8AC3E}">
        <p14:creationId xmlns:p14="http://schemas.microsoft.com/office/powerpoint/2010/main" val="2861277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800000"/>
                </a:solidFill>
              </a:rPr>
              <a:t>We use gradient descent to find the optimal weights for the predictions</a:t>
            </a:r>
          </a:p>
          <a:p>
            <a:r>
              <a:rPr lang="en-US" sz="2800" dirty="0"/>
              <a:t>J(w) is a convex function (-</a:t>
            </a:r>
            <a:r>
              <a:rPr lang="en-US" sz="2800" dirty="0" err="1"/>
              <a:t>ve</a:t>
            </a:r>
            <a:r>
              <a:rPr lang="en-US" sz="2800" dirty="0"/>
              <a:t> sign), no local optima </a:t>
            </a:r>
          </a:p>
          <a:p>
            <a:r>
              <a:rPr lang="en-US" sz="2800" dirty="0"/>
              <a:t>But no closed form solution to maximize J</a:t>
            </a:r>
          </a:p>
          <a:p>
            <a:r>
              <a:rPr lang="en-US" sz="2800" dirty="0"/>
              <a:t>Convex functions easy to optimize with gradient descent</a:t>
            </a:r>
          </a:p>
          <a:p>
            <a:pPr lvl="1"/>
            <a:r>
              <a:rPr lang="en-US" sz="2400" dirty="0"/>
              <a:t>Write the expression for the the gradient of J(w)</a:t>
            </a:r>
          </a:p>
          <a:p>
            <a:pPr lvl="1"/>
            <a:r>
              <a:rPr lang="en-US" sz="2400" dirty="0"/>
              <a:t>Use an update rule to traverse the space until a min is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 descr="grad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1818"/>
            <a:ext cx="5167466" cy="190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0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as a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Does not work as well when classes are linearly well separated!</a:t>
            </a:r>
          </a:p>
          <a:p>
            <a:r>
              <a:rPr lang="en-US" dirty="0"/>
              <a:t>To address this problem, we use </a:t>
            </a:r>
            <a:r>
              <a:rPr lang="en-US" dirty="0" err="1"/>
              <a:t>regularizers</a:t>
            </a:r>
            <a:r>
              <a:rPr lang="en-US" dirty="0"/>
              <a:t> to induce penalties on the cost function</a:t>
            </a:r>
          </a:p>
          <a:p>
            <a:r>
              <a:rPr lang="en-US" dirty="0"/>
              <a:t>A multiclass extension of LR is called the </a:t>
            </a:r>
            <a:r>
              <a:rPr lang="en-US" dirty="0" err="1">
                <a:solidFill>
                  <a:srgbClr val="800000"/>
                </a:solidFill>
              </a:rPr>
              <a:t>softmax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classifier which we will use later</a:t>
            </a:r>
          </a:p>
          <a:p>
            <a:r>
              <a:rPr lang="en-US" dirty="0"/>
              <a:t>Linear discriminant analysis (LDA) and naïve Bayes classifiers are special cases of 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donut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How can we use LR to classify this dataset?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4" descr="donut_da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72" y="1905000"/>
            <a:ext cx="5108728" cy="41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62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the logistic regression process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7F7F7F"/>
                </a:solidFill>
              </a:rPr>
              <a:t>Extract features of interest from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Determine your general prediction function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Parameters will need to be learned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Adopt a cost/error/loss function to learn the optimal parameter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Evaluate the classifier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00D3FE-B0CE-4935-AE68-3CED42F928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Classifiers:  Crucial Points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lnSpcReduction="10000"/>
          </a:bodyPr>
          <a:lstStyle/>
          <a:p>
            <a:pPr marL="556970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400" dirty="0"/>
              <a:t>Classifiers accept features, return decision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and are often trained using data</a:t>
            </a:r>
          </a:p>
          <a:p>
            <a:pPr marL="556970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400" dirty="0"/>
              <a:t>Very mature training processes now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Always try standard methods first</a:t>
            </a:r>
          </a:p>
          <a:p>
            <a:pPr marL="1147424" lvl="2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1800" dirty="0"/>
              <a:t>SVM</a:t>
            </a:r>
          </a:p>
          <a:p>
            <a:pPr marL="1147424" lvl="2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1800" dirty="0" err="1"/>
              <a:t>kNN</a:t>
            </a:r>
            <a:endParaRPr lang="en-US" altLang="en-US" sz="1800" dirty="0"/>
          </a:p>
          <a:p>
            <a:pPr marL="1147424" lvl="2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1800" dirty="0"/>
              <a:t>Logistic regression</a:t>
            </a:r>
          </a:p>
          <a:p>
            <a:pPr marL="556970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400" dirty="0"/>
              <a:t>Evaluate with separate test data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look at total error rate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ROC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class confusion matrix</a:t>
            </a:r>
          </a:p>
          <a:p>
            <a:pPr marL="834896" lvl="1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2000" dirty="0"/>
              <a:t>(occasionally) total risk </a:t>
            </a:r>
          </a:p>
          <a:p>
            <a:pPr marL="1147424" lvl="2">
              <a:tabLst>
                <a:tab pos="1012368" algn="l"/>
                <a:tab pos="1290294" algn="l"/>
                <a:tab pos="1012368" algn="l"/>
                <a:tab pos="1290294" algn="l"/>
                <a:tab pos="1602822" algn="l"/>
                <a:tab pos="1602822" algn="l"/>
                <a:tab pos="1602822" algn="l"/>
                <a:tab pos="1012368" algn="l"/>
                <a:tab pos="1290294" algn="l"/>
                <a:tab pos="1290294" algn="l"/>
                <a:tab pos="1290294" algn="l"/>
                <a:tab pos="1290294" algn="l"/>
                <a:tab pos="1602822" algn="l"/>
              </a:tabLst>
            </a:pPr>
            <a:r>
              <a:rPr lang="en-US" altLang="en-US" sz="1800" dirty="0"/>
              <a:t>typically when one has a loss model</a:t>
            </a:r>
          </a:p>
        </p:txBody>
      </p:sp>
    </p:spTree>
    <p:extLst>
      <p:ext uri="{BB962C8B-B14F-4D97-AF65-F5344CB8AC3E}">
        <p14:creationId xmlns:p14="http://schemas.microsoft.com/office/powerpoint/2010/main" val="124336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Classifiers</a:t>
            </a:r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sz="2800" dirty="0"/>
              <a:t>Nearest-neighbor and k-nearest-neighbor classifiers</a:t>
            </a:r>
          </a:p>
          <a:p>
            <a:pPr>
              <a:buFontTx/>
              <a:buChar char="•"/>
            </a:pPr>
            <a:r>
              <a:rPr lang="en-US" sz="2800" dirty="0"/>
              <a:t>Support vector machines</a:t>
            </a:r>
          </a:p>
          <a:p>
            <a:pPr lvl="1"/>
            <a:r>
              <a:rPr lang="en-US" sz="2400" dirty="0"/>
              <a:t>Linear classifiers</a:t>
            </a:r>
          </a:p>
          <a:p>
            <a:pPr lvl="1"/>
            <a:r>
              <a:rPr lang="en-US" sz="2400" dirty="0"/>
              <a:t>Margin maximization</a:t>
            </a:r>
          </a:p>
          <a:p>
            <a:pPr lvl="1"/>
            <a:r>
              <a:rPr lang="en-US" sz="2400" dirty="0"/>
              <a:t>Non-separable case</a:t>
            </a:r>
          </a:p>
          <a:p>
            <a:pPr lvl="1"/>
            <a:r>
              <a:rPr lang="en-US" sz="2400" dirty="0"/>
              <a:t>The kernel trick</a:t>
            </a:r>
          </a:p>
          <a:p>
            <a:pPr lvl="1"/>
            <a:r>
              <a:rPr lang="en-US" sz="2400" dirty="0"/>
              <a:t>Multi-class SVMs</a:t>
            </a:r>
          </a:p>
          <a:p>
            <a:r>
              <a:rPr lang="en-US" sz="2800" dirty="0"/>
              <a:t>Logistic regressor (pre-cursor to neural networks)</a:t>
            </a:r>
          </a:p>
          <a:p>
            <a:pPr>
              <a:buFontTx/>
              <a:buChar char="•"/>
            </a:pPr>
            <a:r>
              <a:rPr lang="en-US" sz="2800" dirty="0"/>
              <a:t>There are so many other classifiers out there</a:t>
            </a:r>
          </a:p>
          <a:p>
            <a:pPr lvl="1"/>
            <a:r>
              <a:rPr lang="en-US" sz="2400" dirty="0" err="1"/>
              <a:t>Nneural</a:t>
            </a:r>
            <a:r>
              <a:rPr lang="en-US" sz="2400" dirty="0"/>
              <a:t> networks, boosting, decision trees/forests, …</a:t>
            </a:r>
          </a:p>
        </p:txBody>
      </p:sp>
    </p:spTree>
    <p:extLst>
      <p:ext uri="{BB962C8B-B14F-4D97-AF65-F5344CB8AC3E}">
        <p14:creationId xmlns:p14="http://schemas.microsoft.com/office/powerpoint/2010/main" val="346271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Evaluating binary classifiers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105400"/>
          </a:xfrm>
          <a:ln/>
        </p:spPr>
        <p:txBody>
          <a:bodyPr>
            <a:normAutofit fontScale="92500" lnSpcReduction="20000"/>
          </a:bodyPr>
          <a:lstStyle/>
          <a:p>
            <a:pPr marL="556970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Always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train on </a:t>
            </a:r>
            <a:r>
              <a:rPr lang="en-US" altLang="en-US" dirty="0">
                <a:solidFill>
                  <a:srgbClr val="FF0000"/>
                </a:solidFill>
              </a:rPr>
              <a:t>training</a:t>
            </a:r>
            <a:r>
              <a:rPr lang="en-US" altLang="en-US" dirty="0"/>
              <a:t> set, check on </a:t>
            </a:r>
            <a:r>
              <a:rPr lang="en-US" altLang="en-US" dirty="0">
                <a:solidFill>
                  <a:srgbClr val="FF0000"/>
                </a:solidFill>
              </a:rPr>
              <a:t>validation</a:t>
            </a:r>
            <a:r>
              <a:rPr lang="en-US" altLang="en-US" dirty="0"/>
              <a:t> set, </a:t>
            </a:r>
            <a:r>
              <a:rPr lang="en-US" altLang="en-US" dirty="0">
                <a:solidFill>
                  <a:srgbClr val="FF0000"/>
                </a:solidFill>
              </a:rPr>
              <a:t>evaluate</a:t>
            </a:r>
            <a:r>
              <a:rPr lang="en-US" altLang="en-US" dirty="0"/>
              <a:t> on test set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test set performance might/should be worse than training set</a:t>
            </a:r>
          </a:p>
          <a:p>
            <a:pPr marL="556970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Options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Error rates 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Total error must be less than 50% for two classes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Receiver operating curve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When we use a hand-tuned parameter (</a:t>
            </a:r>
            <a:r>
              <a:rPr lang="en-US" altLang="en-US" dirty="0" err="1"/>
              <a:t>e.g.threshold</a:t>
            </a:r>
            <a:r>
              <a:rPr lang="en-US" altLang="en-US" dirty="0"/>
              <a:t>)</a:t>
            </a:r>
          </a:p>
          <a:p>
            <a:pPr marL="1604624" lvl="3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we might use different thresholds 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Class confusion matrix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for multiclass</a:t>
            </a:r>
          </a:p>
        </p:txBody>
      </p:sp>
    </p:spTree>
    <p:extLst>
      <p:ext uri="{BB962C8B-B14F-4D97-AF65-F5344CB8AC3E}">
        <p14:creationId xmlns:p14="http://schemas.microsoft.com/office/powerpoint/2010/main" val="267942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/>
              <a:t>Evaluating classifiers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7"/>
            <a:ext cx="8229600" cy="4525963"/>
          </a:xfrm>
          <a:ln/>
        </p:spPr>
        <p:txBody>
          <a:bodyPr>
            <a:normAutofit fontScale="85000" lnSpcReduction="20000"/>
          </a:bodyPr>
          <a:lstStyle/>
          <a:p>
            <a:pPr marL="556970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Always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train on training set, evaluate on validation dataset, final test on test data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test set performance might/should be worse than training set</a:t>
            </a:r>
          </a:p>
          <a:p>
            <a:pPr marL="556970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Options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Total error rate 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always less than 50% for two class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Receiver operating curve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because we might use different thresholds </a:t>
            </a:r>
          </a:p>
          <a:p>
            <a:pPr marL="834896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Class confusion matrix</a:t>
            </a:r>
          </a:p>
          <a:p>
            <a:pPr marL="1147424" lvl="2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/>
              <a:t>for multiclass</a:t>
            </a:r>
          </a:p>
          <a:p>
            <a:pPr marL="747374" lvl="1">
              <a:tabLst>
                <a:tab pos="1012368" algn="l"/>
                <a:tab pos="1290294" algn="l"/>
                <a:tab pos="1602822" algn="l"/>
                <a:tab pos="1012368" algn="l"/>
                <a:tab pos="1290294" algn="l"/>
                <a:tab pos="1602822" algn="l"/>
                <a:tab pos="1290294" algn="l"/>
                <a:tab pos="1602822" algn="l"/>
                <a:tab pos="1290294" algn="l"/>
                <a:tab pos="1602822" algn="l"/>
              </a:tabLst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Average precision</a:t>
            </a:r>
          </a:p>
        </p:txBody>
      </p:sp>
    </p:spTree>
    <p:extLst>
      <p:ext uri="{BB962C8B-B14F-4D97-AF65-F5344CB8AC3E}">
        <p14:creationId xmlns:p14="http://schemas.microsoft.com/office/powerpoint/2010/main" val="423784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Unsupervised learning -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, x</a:t>
            </a:r>
            <a:r>
              <a:rPr lang="en-US" i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is-IS" i="1" dirty="0">
                <a:solidFill>
                  <a:schemeClr val="bg1">
                    <a:lumMod val="50000"/>
                  </a:schemeClr>
                </a:solidFill>
              </a:rPr>
              <a:t>…......x</a:t>
            </a:r>
            <a:r>
              <a:rPr lang="is-IS" i="1" baseline="-25000" dirty="0">
                <a:solidFill>
                  <a:schemeClr val="bg1">
                    <a:lumMod val="50000"/>
                  </a:schemeClr>
                </a:solidFill>
              </a:rPr>
              <a:t>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labels given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Goal is to determine the natural clusters of data </a:t>
            </a:r>
          </a:p>
          <a:p>
            <a:pPr lvl="2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Useful for segmentation and other unconstrained learning</a:t>
            </a:r>
          </a:p>
          <a:p>
            <a:r>
              <a:rPr lang="en-US" dirty="0"/>
              <a:t>Supervised learning -  </a:t>
            </a:r>
            <a:r>
              <a:rPr lang="en-US" i="1" dirty="0"/>
              <a:t>(x</a:t>
            </a:r>
            <a:r>
              <a:rPr lang="en-US" i="1" baseline="-25000" dirty="0"/>
              <a:t>1</a:t>
            </a:r>
            <a:r>
              <a:rPr lang="en-US" i="1" dirty="0"/>
              <a:t>,y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r>
              <a:rPr lang="is-IS" i="1" dirty="0"/>
              <a:t>…......(x</a:t>
            </a:r>
            <a:r>
              <a:rPr lang="is-IS" i="1" baseline="-25000" dirty="0"/>
              <a:t>N</a:t>
            </a:r>
            <a:r>
              <a:rPr lang="is-IS" i="1" dirty="0"/>
              <a:t>,y</a:t>
            </a:r>
            <a:r>
              <a:rPr lang="is-IS" i="1" baseline="-25000" dirty="0"/>
              <a:t>N</a:t>
            </a:r>
            <a:r>
              <a:rPr lang="is-IS" i="1" dirty="0"/>
              <a:t>)</a:t>
            </a:r>
          </a:p>
          <a:p>
            <a:pPr lvl="1"/>
            <a:r>
              <a:rPr lang="is-IS" dirty="0"/>
              <a:t>Class labels are provided for the data given</a:t>
            </a:r>
          </a:p>
          <a:p>
            <a:pPr lvl="1"/>
            <a:r>
              <a:rPr lang="is-IS" dirty="0"/>
              <a:t>Goal is to learn </a:t>
            </a:r>
          </a:p>
          <a:p>
            <a:pPr lvl="2"/>
            <a:r>
              <a:rPr lang="is-IS" dirty="0">
                <a:solidFill>
                  <a:srgbClr val="800000"/>
                </a:solidFill>
              </a:rPr>
              <a:t>what characterizes </a:t>
            </a:r>
            <a:r>
              <a:rPr lang="is-IS" dirty="0"/>
              <a:t>each class (different from other classes) and </a:t>
            </a:r>
          </a:p>
          <a:p>
            <a:pPr lvl="2"/>
            <a:r>
              <a:rPr lang="is-IS" dirty="0"/>
              <a:t>how to assign a new point to the right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441"/>
            <a:ext cx="7180585" cy="671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2362200" cy="3962400"/>
          </a:xfrm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sz="36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349219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binary classifier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5123" y="2286000"/>
            <a:ext cx="2743200" cy="2743200"/>
            <a:chOff x="2514600" y="2438400"/>
            <a:chExt cx="2743200" cy="2743200"/>
          </a:xfrm>
        </p:grpSpPr>
        <p:sp>
          <p:nvSpPr>
            <p:cNvPr id="5" name="Rectangle 4"/>
            <p:cNvSpPr/>
            <p:nvPr/>
          </p:nvSpPr>
          <p:spPr>
            <a:xfrm>
              <a:off x="25146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9378" y="14227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39" y="23371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91" y="3708737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3923" y="1371600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4908" y="5257800"/>
            <a:ext cx="54296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 sz="2800" dirty="0">
                <a:solidFill>
                  <a:srgbClr val="800000"/>
                </a:solidFill>
              </a:rPr>
              <a:t>We want to </a:t>
            </a:r>
            <a:r>
              <a:rPr lang="en-US" sz="2800" b="1" dirty="0">
                <a:solidFill>
                  <a:srgbClr val="800000"/>
                </a:solidFill>
              </a:rPr>
              <a:t>maximize TP and TN</a:t>
            </a:r>
          </a:p>
          <a:p>
            <a:pPr marL="457200" indent="-457200">
              <a:buFontTx/>
              <a:buChar char="•"/>
            </a:pPr>
            <a:r>
              <a:rPr lang="en-US" sz="2800" dirty="0">
                <a:solidFill>
                  <a:srgbClr val="800000"/>
                </a:solidFill>
              </a:rPr>
              <a:t>We want to </a:t>
            </a:r>
            <a:r>
              <a:rPr lang="en-US" sz="2800" b="1" dirty="0">
                <a:solidFill>
                  <a:srgbClr val="800000"/>
                </a:solidFill>
              </a:rPr>
              <a:t>minimize FP and FN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2590800"/>
            <a:ext cx="34285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Classification rate =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901813" y="3200400"/>
          <a:ext cx="28611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3" imgW="1231900" imgH="393700" progId="Equation.3">
                  <p:embed/>
                </p:oleObj>
              </mc:Choice>
              <mc:Fallback>
                <p:oleObj name="Equation" r:id="rId3" imgW="1231900" imgH="3937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1813" y="3200400"/>
                        <a:ext cx="28611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267200" y="2514600"/>
            <a:ext cx="4495800" cy="1828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00600" y="4419600"/>
            <a:ext cx="3148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known as </a:t>
            </a:r>
            <a:r>
              <a:rPr lang="en-US" sz="2400" b="1" dirty="0"/>
              <a:t>accuracy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Actuals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-729733" y="3472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847077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binary classifier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5123" y="2286000"/>
            <a:ext cx="2743200" cy="2743200"/>
            <a:chOff x="2514600" y="2438400"/>
            <a:chExt cx="2743200" cy="2743200"/>
          </a:xfrm>
        </p:grpSpPr>
        <p:sp>
          <p:nvSpPr>
            <p:cNvPr id="5" name="Rectangle 4"/>
            <p:cNvSpPr/>
            <p:nvPr/>
          </p:nvSpPr>
          <p:spPr>
            <a:xfrm>
              <a:off x="25146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9378" y="14227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39" y="23371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91" y="3708737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3923" y="1371600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2590800"/>
            <a:ext cx="39539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Misclassification rate =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901813" y="3200400"/>
          <a:ext cx="28611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3" imgW="1231900" imgH="393700" progId="Equation.3">
                  <p:embed/>
                </p:oleObj>
              </mc:Choice>
              <mc:Fallback>
                <p:oleObj name="Equation" r:id="rId3" imgW="1231900" imgH="3937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1813" y="3200400"/>
                        <a:ext cx="28611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267200" y="2514600"/>
            <a:ext cx="4495800" cy="1828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00600" y="4419600"/>
            <a:ext cx="325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known as </a:t>
            </a:r>
            <a:r>
              <a:rPr lang="en-US" sz="2400" b="1" dirty="0"/>
              <a:t>error rate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29733" y="3472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</p:spTree>
    <p:extLst>
      <p:ext uri="{BB962C8B-B14F-4D97-AF65-F5344CB8AC3E}">
        <p14:creationId xmlns:p14="http://schemas.microsoft.com/office/powerpoint/2010/main" val="3218973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binary classifier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5123" y="2286000"/>
            <a:ext cx="2743200" cy="2743200"/>
            <a:chOff x="2514600" y="2438400"/>
            <a:chExt cx="2743200" cy="2743200"/>
          </a:xfrm>
        </p:grpSpPr>
        <p:sp>
          <p:nvSpPr>
            <p:cNvPr id="5" name="Rectangle 4"/>
            <p:cNvSpPr/>
            <p:nvPr/>
          </p:nvSpPr>
          <p:spPr>
            <a:xfrm>
              <a:off x="25146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9378" y="14227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39" y="23371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91" y="3708737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3923" y="1371600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2590800"/>
            <a:ext cx="19954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Precision =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6369050" y="2438400"/>
          <a:ext cx="1327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571500" imgH="393700" progId="Equation.3">
                  <p:embed/>
                </p:oleObj>
              </mc:Choice>
              <mc:Fallback>
                <p:oleObj name="Equation" r:id="rId3" imgW="571500" imgH="3937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9050" y="2438400"/>
                        <a:ext cx="132715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114800" y="2438400"/>
            <a:ext cx="4495800" cy="2057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619875" y="3505200"/>
          <a:ext cx="1355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9875" y="3505200"/>
                        <a:ext cx="13557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19600" y="3606224"/>
            <a:ext cx="14672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Recall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29733" y="3472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334000"/>
            <a:ext cx="769934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 When it predicts yes, how often is it correct?</a:t>
            </a:r>
          </a:p>
          <a:p>
            <a:r>
              <a:rPr lang="en-US" sz="2400" dirty="0"/>
              <a:t>Recall: When it's actually yes, how often does it predict yes?</a:t>
            </a:r>
          </a:p>
          <a:p>
            <a:r>
              <a:rPr lang="en-US" sz="2400" dirty="0"/>
              <a:t>           - Recall is also known as </a:t>
            </a:r>
            <a:r>
              <a:rPr lang="en-US" sz="2400" b="1" dirty="0"/>
              <a:t>TPR</a:t>
            </a:r>
            <a:r>
              <a:rPr lang="en-US" sz="2400" dirty="0"/>
              <a:t> or </a:t>
            </a:r>
            <a:r>
              <a:rPr lang="en-US" sz="2400" b="1" dirty="0"/>
              <a:t>sensitivity</a:t>
            </a:r>
          </a:p>
        </p:txBody>
      </p:sp>
    </p:spTree>
    <p:extLst>
      <p:ext uri="{BB962C8B-B14F-4D97-AF65-F5344CB8AC3E}">
        <p14:creationId xmlns:p14="http://schemas.microsoft.com/office/powerpoint/2010/main" val="1802514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binary classifier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25123" y="2286000"/>
            <a:ext cx="2743200" cy="2743200"/>
            <a:chOff x="2514600" y="2438400"/>
            <a:chExt cx="2743200" cy="2743200"/>
          </a:xfrm>
        </p:grpSpPr>
        <p:sp>
          <p:nvSpPr>
            <p:cNvPr id="5" name="Rectangle 4"/>
            <p:cNvSpPr/>
            <p:nvPr/>
          </p:nvSpPr>
          <p:spPr>
            <a:xfrm>
              <a:off x="25146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9378" y="14227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39" y="23371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91" y="3708737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3923" y="1371600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2590800"/>
            <a:ext cx="21659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Specificity =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6643688" y="2438400"/>
          <a:ext cx="1357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584200" imgH="393700" progId="Equation.3">
                  <p:embed/>
                </p:oleObj>
              </mc:Choice>
              <mc:Fallback>
                <p:oleObj name="Equation" r:id="rId3" imgW="584200" imgH="3937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3688" y="2438400"/>
                        <a:ext cx="1357312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114800" y="2438400"/>
            <a:ext cx="4495800" cy="2057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/>
          </p:nvPr>
        </p:nvGraphicFramePr>
        <p:xfrm>
          <a:off x="6619875" y="3505200"/>
          <a:ext cx="1355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name="Equation" r:id="rId5" imgW="584200" imgH="393700" progId="Equation.3">
                  <p:embed/>
                </p:oleObj>
              </mc:Choice>
              <mc:Fallback>
                <p:oleObj name="Equation" r:id="rId5" imgW="584200" imgH="393700" progId="Equation.3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19875" y="3505200"/>
                        <a:ext cx="13557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419600" y="3606224"/>
            <a:ext cx="21761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Sensitivity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Actuals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729733" y="3472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5334000"/>
            <a:ext cx="6704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Sensitivity: Can it mostly find what it’s looking for </a:t>
            </a:r>
          </a:p>
          <a:p>
            <a:r>
              <a:rPr lang="en-US" sz="2400" dirty="0"/>
              <a:t>Specificity: Can it mostly not mistake something else</a:t>
            </a:r>
          </a:p>
          <a:p>
            <a:r>
              <a:rPr lang="en-US" sz="2400"/>
              <a:t>		for </a:t>
            </a:r>
            <a:r>
              <a:rPr lang="en-US" sz="2400" dirty="0"/>
              <a:t>what it’s </a:t>
            </a:r>
            <a:r>
              <a:rPr lang="en-US" sz="2400"/>
              <a:t>looking for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4513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binary classifier 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5123" y="2286000"/>
            <a:ext cx="2743200" cy="2743200"/>
            <a:chOff x="2514600" y="2438400"/>
            <a:chExt cx="2743200" cy="2743200"/>
          </a:xfrm>
        </p:grpSpPr>
        <p:sp>
          <p:nvSpPr>
            <p:cNvPr id="5" name="Rectangle 4"/>
            <p:cNvSpPr/>
            <p:nvPr/>
          </p:nvSpPr>
          <p:spPr>
            <a:xfrm>
              <a:off x="25146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4384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Positive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146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False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86200" y="3810000"/>
              <a:ext cx="1371600" cy="13716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True</a:t>
              </a:r>
            </a:p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Negative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699378" y="14227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239" y="2337137"/>
            <a:ext cx="5678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8691" y="3708737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53923" y="1371600"/>
            <a:ext cx="4202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2590800"/>
            <a:ext cx="190168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F1-score =</a:t>
            </a: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/>
          </p:nvPr>
        </p:nvGraphicFramePr>
        <p:xfrm>
          <a:off x="5332412" y="3200400"/>
          <a:ext cx="31257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346200" imgH="393700" progId="Equation.3">
                  <p:embed/>
                </p:oleObj>
              </mc:Choice>
              <mc:Fallback>
                <p:oleObj name="Equation" r:id="rId3" imgW="1346200" imgH="393700" progId="Equation.3">
                  <p:embed/>
                  <p:pic>
                    <p:nvPicPr>
                      <p:cNvPr id="16" name="Object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2412" y="3200400"/>
                        <a:ext cx="312578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/>
          <p:cNvSpPr/>
          <p:nvPr/>
        </p:nvSpPr>
        <p:spPr>
          <a:xfrm>
            <a:off x="4267200" y="2590800"/>
            <a:ext cx="4343400" cy="16764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95400" y="1600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Actuals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-729733" y="347293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Predicted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4800" y="4415135"/>
            <a:ext cx="4714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known as </a:t>
            </a:r>
            <a:r>
              <a:rPr lang="en-US" sz="2400" b="1" dirty="0"/>
              <a:t>F-score </a:t>
            </a:r>
            <a:r>
              <a:rPr lang="en-US" sz="2400" dirty="0"/>
              <a:t>or</a:t>
            </a:r>
            <a:r>
              <a:rPr lang="en-US" sz="2400" b="1" dirty="0"/>
              <a:t> F-measure </a:t>
            </a:r>
          </a:p>
        </p:txBody>
      </p:sp>
    </p:spTree>
    <p:extLst>
      <p:ext uri="{BB962C8B-B14F-4D97-AF65-F5344CB8AC3E}">
        <p14:creationId xmlns:p14="http://schemas.microsoft.com/office/powerpoint/2010/main" val="3592297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38600" y="2133600"/>
            <a:ext cx="5029200" cy="4343400"/>
            <a:chOff x="4038600" y="2133600"/>
            <a:chExt cx="4953000" cy="4343400"/>
          </a:xfrm>
        </p:grpSpPr>
        <p:pic>
          <p:nvPicPr>
            <p:cNvPr id="11" name="Picture 10" descr="roc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511" y="2239682"/>
              <a:ext cx="4811889" cy="4191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4038600" y="2133600"/>
              <a:ext cx="4953000" cy="434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276600"/>
          </a:xfrm>
        </p:spPr>
        <p:txBody>
          <a:bodyPr/>
          <a:lstStyle/>
          <a:p>
            <a:r>
              <a:rPr lang="en-US" dirty="0"/>
              <a:t>Threshold does not have to be 0.5; </a:t>
            </a:r>
          </a:p>
          <a:p>
            <a:pPr lvl="1"/>
            <a:r>
              <a:rPr lang="en-US" dirty="0"/>
              <a:t>we can use any threshold</a:t>
            </a:r>
          </a:p>
          <a:p>
            <a:r>
              <a:rPr lang="en-US" dirty="0"/>
              <a:t>TPR =</a:t>
            </a:r>
          </a:p>
          <a:p>
            <a:endParaRPr lang="en-US" dirty="0"/>
          </a:p>
          <a:p>
            <a:r>
              <a:rPr lang="en-US" dirty="0"/>
              <a:t>FPR = 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814513" y="2057400"/>
          <a:ext cx="13557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4" imgW="584200" imgH="393700" progId="Equation.3">
                  <p:embed/>
                </p:oleObj>
              </mc:Choice>
              <mc:Fallback>
                <p:oleObj name="Equation" r:id="rId4" imgW="584200" imgH="3937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14513" y="2057400"/>
                        <a:ext cx="13557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33575" y="3200400"/>
          <a:ext cx="13541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0" name="Equation" r:id="rId6" imgW="584200" imgH="393700" progId="Equation.3">
                  <p:embed/>
                </p:oleObj>
              </mc:Choice>
              <mc:Fallback>
                <p:oleObj name="Equation" r:id="rId6" imgW="584200" imgH="3937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33575" y="3200400"/>
                        <a:ext cx="135413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4343400"/>
            <a:ext cx="3967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rgbClr val="800000"/>
                </a:solidFill>
              </a:rPr>
              <a:t>ROC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is generated by</a:t>
            </a:r>
          </a:p>
          <a:p>
            <a:r>
              <a:rPr lang="en-US" sz="2400" dirty="0"/>
              <a:t>Plotting TPR vs. FPR </a:t>
            </a:r>
          </a:p>
          <a:p>
            <a:r>
              <a:rPr lang="en-US" sz="2400" dirty="0"/>
              <a:t>for many threshold values</a:t>
            </a: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rgbClr val="800000"/>
                </a:solidFill>
              </a:rPr>
              <a:t>AUC</a:t>
            </a:r>
            <a:r>
              <a:rPr lang="en-US" sz="2400" dirty="0"/>
              <a:t> – area under the curve</a:t>
            </a:r>
          </a:p>
          <a:p>
            <a:r>
              <a:rPr lang="en-US" sz="2400" dirty="0"/>
              <a:t>indicates the goodness of the</a:t>
            </a:r>
          </a:p>
          <a:p>
            <a:r>
              <a:rPr lang="en-US" sz="2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367215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  <a:ln/>
        </p:spPr>
        <p:txBody>
          <a:bodyPr/>
          <a:lstStyle/>
          <a:p>
            <a:pPr>
              <a:tabLst>
                <a:tab pos="857220" algn="l"/>
              </a:tabLst>
            </a:pPr>
            <a:r>
              <a:rPr lang="en-US" altLang="en-US" dirty="0"/>
              <a:t>Receiver operating curve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06" y="907258"/>
            <a:ext cx="7634694" cy="544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cap="flat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392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testing example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505200"/>
            <a:ext cx="8458200" cy="2544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Total of 137 people</a:t>
            </a:r>
          </a:p>
          <a:p>
            <a:pPr lvl="1">
              <a:buFont typeface="Arial"/>
              <a:buChar char="•"/>
            </a:pPr>
            <a:r>
              <a:rPr lang="en-US" dirty="0"/>
              <a:t>67 sick, 70 healthy</a:t>
            </a:r>
          </a:p>
          <a:p>
            <a:pPr lvl="2">
              <a:buFont typeface="Arial"/>
              <a:buChar char="•"/>
            </a:pPr>
            <a:r>
              <a:rPr lang="en-US" dirty="0" err="1"/>
              <a:t>Acc</a:t>
            </a:r>
            <a:r>
              <a:rPr lang="en-US" dirty="0"/>
              <a:t>   = 104/137 = 76%</a:t>
            </a:r>
          </a:p>
          <a:p>
            <a:pPr lvl="2">
              <a:buFont typeface="Arial"/>
              <a:buChar char="•"/>
            </a:pPr>
            <a:r>
              <a:rPr lang="en-US" dirty="0" err="1"/>
              <a:t>Prec</a:t>
            </a:r>
            <a:r>
              <a:rPr lang="en-US" dirty="0"/>
              <a:t> = 44/54     = 81%</a:t>
            </a:r>
          </a:p>
          <a:p>
            <a:pPr lvl="2">
              <a:buFont typeface="Arial"/>
              <a:buChar char="•"/>
            </a:pPr>
            <a:r>
              <a:rPr lang="en-US" dirty="0"/>
              <a:t>TPR  = 44/67     = 65.6%</a:t>
            </a:r>
          </a:p>
          <a:p>
            <a:pPr lvl="2">
              <a:buFont typeface="Arial"/>
              <a:buChar char="•"/>
            </a:pPr>
            <a:r>
              <a:rPr lang="en-US" dirty="0"/>
              <a:t>FPR  = 10/70     = 14.3%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81600" y="4618037"/>
            <a:ext cx="3211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FPR </a:t>
            </a:r>
            <a:r>
              <a:rPr lang="en-US" dirty="0"/>
              <a:t>is the percentage of </a:t>
            </a:r>
            <a:r>
              <a:rPr lang="en-US" dirty="0">
                <a:solidFill>
                  <a:srgbClr val="FF0000"/>
                </a:solidFill>
              </a:rPr>
              <a:t>healthy</a:t>
            </a:r>
          </a:p>
          <a:p>
            <a:r>
              <a:rPr lang="en-US" dirty="0"/>
              <a:t> individuals who incorrectly </a:t>
            </a:r>
          </a:p>
          <a:p>
            <a:r>
              <a:rPr lang="en-US" dirty="0"/>
              <a:t>receive a positive test result.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3703637"/>
            <a:ext cx="3119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TPR </a:t>
            </a:r>
            <a:r>
              <a:rPr lang="en-US" dirty="0"/>
              <a:t>is the percentage of </a:t>
            </a:r>
            <a:r>
              <a:rPr lang="en-US" dirty="0">
                <a:solidFill>
                  <a:srgbClr val="FF0000"/>
                </a:solidFill>
              </a:rPr>
              <a:t>tested</a:t>
            </a:r>
          </a:p>
          <a:p>
            <a:r>
              <a:rPr lang="en-US" dirty="0"/>
              <a:t> individuals who correctly </a:t>
            </a:r>
          </a:p>
          <a:p>
            <a:r>
              <a:rPr lang="en-US" dirty="0"/>
              <a:t>receive a positive test result.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295400" y="1143000"/>
          <a:ext cx="6705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Disease </a:t>
                      </a:r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Diseased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Diseased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07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454F6C-11D3-EE46-BD30-DBEBF6B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Sensitivity (TPR or recall) measures the proportion of actual positives that are correctly identified as such </a:t>
            </a:r>
          </a:p>
          <a:p>
            <a:pPr lvl="1"/>
            <a:r>
              <a:rPr lang="en-US" sz="2600" dirty="0"/>
              <a:t>rarely overlooks what it is looking for</a:t>
            </a:r>
          </a:p>
          <a:p>
            <a:r>
              <a:rPr lang="en-US" sz="3000" dirty="0"/>
              <a:t>Specificity (TNR) measures the proportion of actual negatives that are correctly identified as such</a:t>
            </a:r>
          </a:p>
          <a:p>
            <a:pPr lvl="1"/>
            <a:r>
              <a:rPr lang="en-US" sz="2600" dirty="0"/>
              <a:t>rarely mistakes something else for what it is looking for</a:t>
            </a:r>
          </a:p>
          <a:p>
            <a:r>
              <a:rPr lang="en-US" sz="3000" dirty="0"/>
              <a:t>For practical reasons, tests in medical diagnosis with sensitivity and specificity values above 90% have high credibility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13632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forms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00FF"/>
                </a:solidFill>
              </a:rPr>
              <a:t>Regression</a:t>
            </a:r>
            <a:r>
              <a:rPr lang="en-US" dirty="0"/>
              <a:t> – used to predict continuous values</a:t>
            </a:r>
          </a:p>
          <a:p>
            <a:pPr lvl="1"/>
            <a:r>
              <a:rPr lang="en-US" dirty="0"/>
              <a:t>Find a surface that best conforms to the distribution of the data</a:t>
            </a:r>
          </a:p>
          <a:p>
            <a:r>
              <a:rPr lang="en-US" dirty="0">
                <a:solidFill>
                  <a:srgbClr val="0000FF"/>
                </a:solidFill>
              </a:rPr>
              <a:t>Classification</a:t>
            </a:r>
            <a:r>
              <a:rPr lang="en-US" dirty="0"/>
              <a:t> – used to predict the class of a data point</a:t>
            </a:r>
          </a:p>
          <a:p>
            <a:pPr lvl="1"/>
            <a:r>
              <a:rPr lang="en-US" dirty="0"/>
              <a:t>Find the decision boundaries that best separate different  classes of data</a:t>
            </a:r>
          </a:p>
          <a:p>
            <a:r>
              <a:rPr lang="en-US" dirty="0"/>
              <a:t>Other forms of learning - reinforcement learning, transfer learning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73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Melanoma testing example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3505200"/>
            <a:ext cx="8458200" cy="289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of 100 people tested</a:t>
            </a:r>
          </a:p>
          <a:p>
            <a:pPr lvl="1">
              <a:buFont typeface="Arial"/>
              <a:buChar char="•"/>
            </a:pPr>
            <a:r>
              <a:rPr lang="en-US" dirty="0"/>
              <a:t>2 sick, 98 healthy</a:t>
            </a:r>
          </a:p>
          <a:p>
            <a:pPr lvl="2">
              <a:buFont typeface="Arial"/>
              <a:buChar char="•"/>
            </a:pPr>
            <a:r>
              <a:rPr lang="en-US" dirty="0" err="1"/>
              <a:t>Acc</a:t>
            </a:r>
            <a:r>
              <a:rPr lang="en-US" dirty="0"/>
              <a:t>   = 98/100         = </a:t>
            </a:r>
            <a:r>
              <a:rPr lang="en-US" b="1" dirty="0"/>
              <a:t>98%</a:t>
            </a:r>
          </a:p>
          <a:p>
            <a:pPr lvl="2">
              <a:buFont typeface="Arial"/>
              <a:buChar char="•"/>
            </a:pPr>
            <a:r>
              <a:rPr lang="en-US" dirty="0"/>
              <a:t>Sensitivity  = 0/2     = 0%</a:t>
            </a:r>
          </a:p>
          <a:p>
            <a:pPr lvl="2">
              <a:buFont typeface="Arial"/>
              <a:buChar char="•"/>
            </a:pPr>
            <a:r>
              <a:rPr lang="en-US" dirty="0"/>
              <a:t>Specificity = 98/98  = 100%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17157"/>
              </p:ext>
            </p:extLst>
          </p:nvPr>
        </p:nvGraphicFramePr>
        <p:xfrm>
          <a:off x="1295400" y="1143000"/>
          <a:ext cx="67056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r>
                        <a:rPr lang="en-US" baseline="0" dirty="0"/>
                        <a:t> Disease </a:t>
                      </a:r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Diseased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Healthy(-)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 results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Diseased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Healthy(-)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546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or Classification Problem?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90382"/>
            <a:ext cx="4648200" cy="420881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3733800" cy="4525963"/>
          </a:xfrm>
        </p:spPr>
        <p:txBody>
          <a:bodyPr/>
          <a:lstStyle/>
          <a:p>
            <a:r>
              <a:rPr lang="en-US" dirty="0">
                <a:solidFill>
                  <a:srgbClr val="800000"/>
                </a:solidFill>
              </a:rPr>
              <a:t>Goal</a:t>
            </a:r>
            <a:r>
              <a:rPr lang="en-US" dirty="0"/>
              <a:t>: Given the income and balance values of a client, find out if he/she would default on credit card payment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6488668"/>
            <a:ext cx="452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taken from Intro to Stat Learning in R</a:t>
            </a:r>
          </a:p>
        </p:txBody>
      </p:sp>
    </p:spTree>
    <p:extLst>
      <p:ext uri="{BB962C8B-B14F-4D97-AF65-F5344CB8AC3E}">
        <p14:creationId xmlns:p14="http://schemas.microsoft.com/office/powerpoint/2010/main" val="25847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vs. classification in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/>
              <a:t>Most problems in computer vision are more related to classification than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 descr="classVSdi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617726" cy="40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havsci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14600"/>
            <a:ext cx="36576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image-driven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expression analysis using the dimensional theory of emotion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 descr="DimenFace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551797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3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Image-driven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longest standing problems in vision</a:t>
            </a:r>
          </a:p>
          <a:p>
            <a:pPr lvl="1"/>
            <a:r>
              <a:rPr lang="en-US" dirty="0"/>
              <a:t>Land mass analysis, botany, robotics, scene recognition, document analysis, satellite imagery, astronomy,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Kaggle.com</a:t>
            </a:r>
            <a:r>
              <a:rPr lang="en-US" dirty="0"/>
              <a:t> for several image classification competitions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 descr="landmass_cla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43000"/>
            <a:ext cx="8699500" cy="5207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8175" y="6412468"/>
            <a:ext cx="298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Land Info website</a:t>
            </a:r>
          </a:p>
        </p:txBody>
      </p:sp>
    </p:spTree>
    <p:extLst>
      <p:ext uri="{BB962C8B-B14F-4D97-AF65-F5344CB8AC3E}">
        <p14:creationId xmlns:p14="http://schemas.microsoft.com/office/powerpoint/2010/main" val="400305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1667</Words>
  <Application>Microsoft Macintosh PowerPoint</Application>
  <PresentationFormat>On-screen Show (4:3)</PresentationFormat>
  <Paragraphs>421</Paragraphs>
  <Slides>41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Office Theme</vt:lpstr>
      <vt:lpstr>Equation</vt:lpstr>
      <vt:lpstr>CSCI 631 Foundations of Computer Vision</vt:lpstr>
      <vt:lpstr>Schedule</vt:lpstr>
      <vt:lpstr>Supervised vs. unsupervised learning</vt:lpstr>
      <vt:lpstr>Two forms of supervised learning</vt:lpstr>
      <vt:lpstr>Regression or Classification Problem? Why?</vt:lpstr>
      <vt:lpstr>Regression vs. classification in computer vision</vt:lpstr>
      <vt:lpstr>Example of image-driven regression</vt:lpstr>
      <vt:lpstr>Image-driven classification</vt:lpstr>
      <vt:lpstr>Classification example</vt:lpstr>
      <vt:lpstr>Classification strategies</vt:lpstr>
      <vt:lpstr>Linear regression review</vt:lpstr>
      <vt:lpstr>Components of the learning process</vt:lpstr>
      <vt:lpstr>Linear regression  continued</vt:lpstr>
      <vt:lpstr>Logistic regression as an extension of linear regression</vt:lpstr>
      <vt:lpstr>Components of the logistic regression process</vt:lpstr>
      <vt:lpstr>Logistic regression – prediction function </vt:lpstr>
      <vt:lpstr>Logistic regression – prediction function </vt:lpstr>
      <vt:lpstr>Components of the logistic regression process</vt:lpstr>
      <vt:lpstr>Logistic regression-loss function</vt:lpstr>
      <vt:lpstr>Working with loss functions</vt:lpstr>
      <vt:lpstr>Gradient descent</vt:lpstr>
      <vt:lpstr>Gradient descent</vt:lpstr>
      <vt:lpstr>Logistic regression as a classifier</vt:lpstr>
      <vt:lpstr>The donut problem</vt:lpstr>
      <vt:lpstr>Components of the logistic regression process</vt:lpstr>
      <vt:lpstr>Classifiers:  Crucial Points</vt:lpstr>
      <vt:lpstr>Summary: Classifiers</vt:lpstr>
      <vt:lpstr>Evaluating binary classifiers</vt:lpstr>
      <vt:lpstr>Evaluating classifiers</vt:lpstr>
      <vt:lpstr>Confusion Matrix</vt:lpstr>
      <vt:lpstr>Evaluating a binary classifier </vt:lpstr>
      <vt:lpstr>Evaluating a binary classifier </vt:lpstr>
      <vt:lpstr>Evaluating a binary classifier cont’d</vt:lpstr>
      <vt:lpstr>Evaluating a binary classifier cont’d</vt:lpstr>
      <vt:lpstr>Evaluating a binary classifier cont’d</vt:lpstr>
      <vt:lpstr>ROC and AUC</vt:lpstr>
      <vt:lpstr>Receiver operating curve</vt:lpstr>
      <vt:lpstr>Diagnostic testing example</vt:lpstr>
      <vt:lpstr>Sensitivity and Specificity</vt:lpstr>
      <vt:lpstr>Melanoma testing example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Microsoft Office User</cp:lastModifiedBy>
  <cp:revision>160</cp:revision>
  <cp:lastPrinted>2019-10-03T13:19:12Z</cp:lastPrinted>
  <dcterms:created xsi:type="dcterms:W3CDTF">2006-08-16T00:00:00Z</dcterms:created>
  <dcterms:modified xsi:type="dcterms:W3CDTF">2019-10-17T10:08:53Z</dcterms:modified>
</cp:coreProperties>
</file>