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689" r:id="rId3"/>
    <p:sldId id="690" r:id="rId4"/>
    <p:sldId id="702" r:id="rId5"/>
    <p:sldId id="704" r:id="rId6"/>
    <p:sldId id="709" r:id="rId7"/>
    <p:sldId id="710" r:id="rId8"/>
    <p:sldId id="711" r:id="rId9"/>
    <p:sldId id="705" r:id="rId10"/>
    <p:sldId id="712" r:id="rId11"/>
    <p:sldId id="713" r:id="rId12"/>
    <p:sldId id="714" r:id="rId13"/>
    <p:sldId id="728" r:id="rId14"/>
    <p:sldId id="715" r:id="rId15"/>
    <p:sldId id="722" r:id="rId16"/>
    <p:sldId id="723" r:id="rId17"/>
    <p:sldId id="717" r:id="rId18"/>
    <p:sldId id="718" r:id="rId19"/>
    <p:sldId id="719" r:id="rId20"/>
    <p:sldId id="695" r:id="rId21"/>
    <p:sldId id="697" r:id="rId22"/>
    <p:sldId id="696" r:id="rId23"/>
    <p:sldId id="699" r:id="rId24"/>
    <p:sldId id="724" r:id="rId25"/>
    <p:sldId id="725" r:id="rId26"/>
    <p:sldId id="701" r:id="rId27"/>
    <p:sldId id="729" r:id="rId28"/>
    <p:sldId id="730" r:id="rId29"/>
    <p:sldId id="731" r:id="rId30"/>
    <p:sldId id="732" r:id="rId31"/>
    <p:sldId id="733" r:id="rId32"/>
    <p:sldId id="734" r:id="rId33"/>
    <p:sldId id="735" r:id="rId34"/>
    <p:sldId id="736" r:id="rId35"/>
    <p:sldId id="737" r:id="rId36"/>
    <p:sldId id="740" r:id="rId37"/>
    <p:sldId id="739" r:id="rId38"/>
    <p:sldId id="741" r:id="rId39"/>
    <p:sldId id="45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617"/>
  </p:normalViewPr>
  <p:slideViewPr>
    <p:cSldViewPr>
      <p:cViewPr varScale="1">
        <p:scale>
          <a:sx n="84" d="100"/>
          <a:sy n="84" d="100"/>
        </p:scale>
        <p:origin x="15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97EB7-3166-4B8B-9022-B2EA38B6D9F3}" type="datetimeFigureOut">
              <a:rPr lang="en-US" smtClean="0"/>
              <a:t>10/17/19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50FC2-D003-4DE3-B0BD-9CC6C62A2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8D6E9C-CB34-4FFF-84FA-317E47FBFF9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7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Wikipedia: </a:t>
            </a:r>
            <a:r>
              <a:rPr lang="en-US" sz="1100" dirty="0"/>
              <a:t>At the majority of synapses, signals are sent from the axon of one neuron to a dendrite of another... All neurons are electrically excitable, maintaining voltage gradients across their membranes… If the voltage changes by a large enough amount, an all-or-none electrochemical pulse called an action potential is generated, which travels rapidly along the cell's axon, and activates synaptic connections with other cells when it arrives.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3B36A2-D391-4BB6-B1CB-0A6BDE1DFAD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6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Labels have no numerical meanings! Label 1 Is</a:t>
            </a:r>
            <a:r>
              <a:rPr lang="en-US" baseline="0" dirty="0"/>
              <a:t> not closer to label 2, they are just distinct </a:t>
            </a:r>
            <a:r>
              <a:rPr lang="en-US" baseline="0" dirty="0" err="1"/>
              <a:t>symbolls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9CE776-9FC6-40C8-9FBA-302CCE75745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EC01E2-A5DA-4CED-AB94-E8AA331F702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" cy="6791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F92F1E-6CAA-2841-9DAE-59D19825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A5E81-0AAC-814C-9864-F7C4B9A7260E}"/>
              </a:ext>
            </a:extLst>
          </p:cNvPr>
          <p:cNvSpPr txBox="1"/>
          <p:nvPr userDrawn="1"/>
        </p:nvSpPr>
        <p:spPr>
          <a:xfrm>
            <a:off x="7620000" y="6428601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/>
              <a:t>Page </a:t>
            </a:r>
            <a:fld id="{30F29326-EA93-604E-BD37-3FF544B40D21}" type="slidenum">
              <a:rPr lang="en-US" sz="1200" b="0" smtClean="0"/>
              <a:t>‹#›</a:t>
            </a:fld>
            <a:r>
              <a:rPr lang="en-US" sz="1200" b="0" dirty="0"/>
              <a:t> of 39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57304-04B7-4A46-A733-C8A230546B66}"/>
              </a:ext>
            </a:extLst>
          </p:cNvPr>
          <p:cNvSpPr txBox="1"/>
          <p:nvPr userDrawn="1"/>
        </p:nvSpPr>
        <p:spPr>
          <a:xfrm>
            <a:off x="3657600" y="642860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CSCI 631 – Lecture 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E8417-4AE9-594D-96BB-9DEE188DB19C}"/>
              </a:ext>
            </a:extLst>
          </p:cNvPr>
          <p:cNvSpPr txBox="1"/>
          <p:nvPr userDrawn="1"/>
        </p:nvSpPr>
        <p:spPr>
          <a:xfrm>
            <a:off x="457200" y="6428601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10/17/19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08/29/19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631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08/29/19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CSCI 631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4399" cy="679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on@cs.rit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neural-networks-1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8.png"/><Relationship Id="rId4" Type="http://schemas.openxmlformats.org/officeDocument/2006/relationships/image" Target="../media/image1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s231n.github.io/neural-networks-1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2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CSCI 631</a:t>
            </a:r>
            <a:br>
              <a:rPr lang="en-US" dirty="0"/>
            </a:br>
            <a:r>
              <a:rPr lang="en-US" dirty="0"/>
              <a:t>Foundations of Computer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Ifeoma</a:t>
            </a:r>
            <a:r>
              <a:rPr lang="en-US" dirty="0"/>
              <a:t> </a:t>
            </a:r>
            <a:r>
              <a:rPr lang="en-US" dirty="0" err="1"/>
              <a:t>Nwogu</a:t>
            </a:r>
            <a:endParaRPr lang="en-US" dirty="0"/>
          </a:p>
          <a:p>
            <a:r>
              <a:rPr lang="en-US" dirty="0">
                <a:hlinkClick r:id="rId3"/>
              </a:rPr>
              <a:t>ion@cs.rit.edu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Artificial Neural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172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/>
          <p:cNvCxnSpPr/>
          <p:nvPr/>
        </p:nvCxnSpPr>
        <p:spPr>
          <a:xfrm flipH="1">
            <a:off x="5562601" y="4800600"/>
            <a:ext cx="990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486401" y="6019800"/>
            <a:ext cx="990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logistic regression (multiclass)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 a binary class</a:t>
            </a:r>
          </a:p>
          <a:p>
            <a:pPr lvl="1"/>
            <a:r>
              <a:rPr lang="en-US" dirty="0"/>
              <a:t>We only need one output node to represent the probability of the class we are interested in </a:t>
            </a:r>
          </a:p>
          <a:p>
            <a:pPr lvl="1"/>
            <a:r>
              <a:rPr lang="en-US" dirty="0"/>
              <a:t>If  P(Y=1|X); then P(Y=0|X) = 1 - P(Y=1|X)</a:t>
            </a:r>
          </a:p>
          <a:p>
            <a:pPr lvl="1"/>
            <a:r>
              <a:rPr lang="en-US" dirty="0"/>
              <a:t>Alternatively, we could introduce </a:t>
            </a:r>
            <a:r>
              <a:rPr lang="en-US" b="1" dirty="0"/>
              <a:t>2 output nodes </a:t>
            </a:r>
            <a:r>
              <a:rPr lang="en-US" dirty="0"/>
              <a:t>so that: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77000" y="6356350"/>
            <a:ext cx="2133600" cy="365125"/>
          </a:xfrm>
        </p:spPr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3510758" y="4716959"/>
            <a:ext cx="596265" cy="769441"/>
            <a:chOff x="1613535" y="3269159"/>
            <a:chExt cx="596265" cy="769441"/>
          </a:xfrm>
        </p:grpSpPr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1613535" y="3276600"/>
              <a:ext cx="582930" cy="5829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6400" y="3269159"/>
              <a:ext cx="53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*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10758" y="5562600"/>
            <a:ext cx="596265" cy="769441"/>
            <a:chOff x="1613535" y="3269159"/>
            <a:chExt cx="596265" cy="769441"/>
          </a:xfrm>
        </p:grpSpPr>
        <p:sp>
          <p:nvSpPr>
            <p:cNvPr id="42" name="Oval 41"/>
            <p:cNvSpPr>
              <a:spLocks noChangeAspect="1"/>
            </p:cNvSpPr>
            <p:nvPr/>
          </p:nvSpPr>
          <p:spPr>
            <a:xfrm>
              <a:off x="1613535" y="3276600"/>
              <a:ext cx="582930" cy="5829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676400" y="3269159"/>
              <a:ext cx="5334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*</a:t>
              </a: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2551590" y="502920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2551590" y="5867400"/>
            <a:ext cx="99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0" idx="2"/>
            <a:endCxn id="44" idx="6"/>
          </p:cNvCxnSpPr>
          <p:nvPr/>
        </p:nvCxnSpPr>
        <p:spPr>
          <a:xfrm flipH="1">
            <a:off x="4093688" y="4787265"/>
            <a:ext cx="935513" cy="228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7" idx="2"/>
          </p:cNvCxnSpPr>
          <p:nvPr/>
        </p:nvCxnSpPr>
        <p:spPr>
          <a:xfrm>
            <a:off x="4038601" y="5791200"/>
            <a:ext cx="990600" cy="2419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>
            <a:spLocks noChangeAspect="1"/>
          </p:cNvSpPr>
          <p:nvPr/>
        </p:nvSpPr>
        <p:spPr>
          <a:xfrm>
            <a:off x="5029201" y="4495800"/>
            <a:ext cx="582930" cy="582930"/>
          </a:xfrm>
          <a:prstGeom prst="ellipse">
            <a:avLst/>
          </a:prstGeom>
          <a:solidFill>
            <a:srgbClr val="77933C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14601" y="4419600"/>
            <a:ext cx="65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590" y="5257800"/>
            <a:ext cx="65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x</a:t>
            </a:r>
            <a:r>
              <a:rPr lang="en-US" sz="3600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114801" y="4267200"/>
            <a:ext cx="7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w</a:t>
            </a:r>
            <a:r>
              <a:rPr lang="en-US" sz="3600" i="1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46463" y="5638800"/>
            <a:ext cx="7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w</a:t>
            </a:r>
            <a:r>
              <a:rPr lang="en-US" sz="3600" i="1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38801" y="4114800"/>
            <a:ext cx="65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y</a:t>
            </a:r>
            <a:r>
              <a:rPr lang="en-US" sz="3600" i="1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5029201" y="5741670"/>
            <a:ext cx="582930" cy="582930"/>
          </a:xfrm>
          <a:prstGeom prst="ellipse">
            <a:avLst/>
          </a:prstGeom>
          <a:solidFill>
            <a:srgbClr val="77933C"/>
          </a:solidFill>
          <a:ln>
            <a:solidFill>
              <a:srgbClr val="9BBB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638801" y="5334000"/>
            <a:ext cx="659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y</a:t>
            </a:r>
            <a:r>
              <a:rPr lang="en-US" sz="3600" i="1" baseline="-25000" dirty="0">
                <a:latin typeface="Times New Roman"/>
                <a:cs typeface="Times New Roman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190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logistic regression (multiclass)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P(Y=1|X) =</a:t>
            </a:r>
          </a:p>
          <a:p>
            <a:endParaRPr lang="en-US" dirty="0"/>
          </a:p>
          <a:p>
            <a:r>
              <a:rPr lang="en-US" dirty="0"/>
              <a:t>P(Y=2|X) =</a:t>
            </a:r>
          </a:p>
          <a:p>
            <a:endParaRPr lang="en-US" dirty="0"/>
          </a:p>
          <a:p>
            <a:r>
              <a:rPr lang="en-US" dirty="0"/>
              <a:t>These sum to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92425" y="1752600"/>
          <a:ext cx="157162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3" name="Equation" r:id="rId3" imgW="533400" imgH="406400" progId="Equation.3">
                  <p:embed/>
                </p:oleObj>
              </mc:Choice>
              <mc:Fallback>
                <p:oleObj name="Equation" r:id="rId3" imgW="533400" imgH="406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2425" y="1752600"/>
                        <a:ext cx="1571625" cy="119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816225" y="2971800"/>
          <a:ext cx="1573213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4" name="Equation" r:id="rId5" imgW="533400" imgH="406400" progId="Equation.3">
                  <p:embed/>
                </p:oleObj>
              </mc:Choice>
              <mc:Fallback>
                <p:oleObj name="Equation" r:id="rId5" imgW="533400" imgH="406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16225" y="2971800"/>
                        <a:ext cx="1573213" cy="119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Beyond logistic regression (multiclass)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Extending this notion to k classes</a:t>
            </a:r>
          </a:p>
          <a:p>
            <a:endParaRPr lang="en-US" dirty="0"/>
          </a:p>
          <a:p>
            <a:r>
              <a:rPr lang="en-US" dirty="0"/>
              <a:t>P(Y=</a:t>
            </a:r>
            <a:r>
              <a:rPr lang="en-US" dirty="0" err="1"/>
              <a:t>m|X</a:t>
            </a:r>
            <a:r>
              <a:rPr lang="en-US" dirty="0"/>
              <a:t>) =</a:t>
            </a:r>
          </a:p>
          <a:p>
            <a:endParaRPr lang="en-US" dirty="0"/>
          </a:p>
          <a:p>
            <a:r>
              <a:rPr lang="en-US" dirty="0"/>
              <a:t>This classifier is known as </a:t>
            </a:r>
            <a:r>
              <a:rPr lang="en-US" b="1" dirty="0" err="1">
                <a:solidFill>
                  <a:srgbClr val="FF0000"/>
                </a:solidFill>
              </a:rPr>
              <a:t>Softmax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743200" y="2971800"/>
          <a:ext cx="3181350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5" name="Equation" r:id="rId3" imgW="1079500" imgH="406400" progId="Equation.3">
                  <p:embed/>
                </p:oleObj>
              </mc:Choice>
              <mc:Fallback>
                <p:oleObj name="Equation" r:id="rId3" imgW="1079500" imgH="406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2971800"/>
                        <a:ext cx="3181350" cy="1198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02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cross-entropy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0155"/>
            <a:ext cx="8229600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286000" y="1828800"/>
          <a:ext cx="4124325" cy="1727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3" imgW="1092200" imgH="457200" progId="Equation.3">
                  <p:embed/>
                </p:oleObj>
              </mc:Choice>
              <mc:Fallback>
                <p:oleObj name="Equation" r:id="rId3" imgW="1092200" imgH="4572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1828800"/>
                        <a:ext cx="4124325" cy="1727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" y="4724400"/>
            <a:ext cx="7734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we derive the previous function from this general form?</a:t>
            </a:r>
          </a:p>
        </p:txBody>
      </p:sp>
    </p:spTree>
    <p:extLst>
      <p:ext uri="{BB962C8B-B14F-4D97-AF65-F5344CB8AC3E}">
        <p14:creationId xmlns:p14="http://schemas.microsoft.com/office/powerpoint/2010/main" val="86245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Feedforward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86400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How predictions are made:</a:t>
            </a:r>
          </a:p>
          <a:p>
            <a:r>
              <a:rPr lang="en-US" sz="2800" dirty="0"/>
              <a:t>Inputs are fed into the blue nodes and </a:t>
            </a:r>
          </a:p>
          <a:p>
            <a:pPr indent="0">
              <a:buNone/>
            </a:pPr>
            <a:r>
              <a:rPr lang="en-US" sz="2800" dirty="0"/>
              <a:t>multiplied by the weights connecting blue </a:t>
            </a:r>
          </a:p>
          <a:p>
            <a:pPr indent="0">
              <a:buNone/>
            </a:pPr>
            <a:r>
              <a:rPr lang="en-US" sz="2800" dirty="0"/>
              <a:t>to red nodes giving </a:t>
            </a:r>
            <a:r>
              <a:rPr lang="en-US" sz="2800" dirty="0" err="1"/>
              <a:t>w</a:t>
            </a:r>
            <a:r>
              <a:rPr lang="en-US" sz="2800" baseline="30000" dirty="0" err="1"/>
              <a:t>T</a:t>
            </a:r>
            <a:r>
              <a:rPr lang="en-US" sz="2800" dirty="0" err="1"/>
              <a:t>x</a:t>
            </a:r>
            <a:endParaRPr lang="en-US" sz="2800" dirty="0"/>
          </a:p>
          <a:p>
            <a:r>
              <a:rPr lang="en-US" sz="2800" dirty="0"/>
              <a:t>In the red nodes, a nonlinear activation function is applied to </a:t>
            </a:r>
            <a:r>
              <a:rPr lang="en-US" sz="2800" dirty="0" err="1"/>
              <a:t>w</a:t>
            </a:r>
            <a:r>
              <a:rPr lang="en-US" sz="2800" baseline="30000" dirty="0" err="1"/>
              <a:t>T</a:t>
            </a:r>
            <a:r>
              <a:rPr lang="en-US" sz="2800" dirty="0" err="1"/>
              <a:t>x</a:t>
            </a:r>
            <a:r>
              <a:rPr lang="en-US" sz="2800" dirty="0"/>
              <a:t>, yielding new values z.</a:t>
            </a:r>
          </a:p>
          <a:p>
            <a:r>
              <a:rPr lang="en-US" sz="2800" dirty="0"/>
              <a:t>These results z act as the input to the next layer and are multiplied by the green weights giving </a:t>
            </a:r>
            <a:r>
              <a:rPr lang="en-US" sz="2800" dirty="0" err="1"/>
              <a:t>v</a:t>
            </a:r>
            <a:r>
              <a:rPr lang="en-US" sz="2800" baseline="30000" dirty="0" err="1"/>
              <a:t>T</a:t>
            </a:r>
            <a:r>
              <a:rPr lang="en-US" sz="2800" dirty="0" err="1"/>
              <a:t>z</a:t>
            </a:r>
            <a:endParaRPr lang="en-US" sz="2800" dirty="0"/>
          </a:p>
          <a:p>
            <a:r>
              <a:rPr lang="en-US" sz="2800" dirty="0"/>
              <a:t>This process is continued for as many layers as there are</a:t>
            </a:r>
          </a:p>
          <a:p>
            <a:r>
              <a:rPr lang="en-US" sz="2800" dirty="0"/>
              <a:t>Finally, </a:t>
            </a:r>
            <a:r>
              <a:rPr lang="en-US" sz="2800" dirty="0" err="1"/>
              <a:t>softmax</a:t>
            </a:r>
            <a:r>
              <a:rPr lang="en-US" sz="2800" dirty="0"/>
              <a:t> is applied at the last layer (for classification)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781800" y="314980"/>
            <a:ext cx="2209800" cy="2580620"/>
            <a:chOff x="6705600" y="86380"/>
            <a:chExt cx="2209800" cy="2580620"/>
          </a:xfrm>
        </p:grpSpPr>
        <p:grpSp>
          <p:nvGrpSpPr>
            <p:cNvPr id="42" name="Group 41"/>
            <p:cNvGrpSpPr/>
            <p:nvPr/>
          </p:nvGrpSpPr>
          <p:grpSpPr>
            <a:xfrm>
              <a:off x="6705600" y="228600"/>
              <a:ext cx="2209800" cy="2438400"/>
              <a:chOff x="4914900" y="1676400"/>
              <a:chExt cx="3314700" cy="3810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248400" y="3759200"/>
                <a:ext cx="685800" cy="685800"/>
              </a:xfrm>
              <a:prstGeom prst="ellipse">
                <a:avLst/>
              </a:prstGeom>
              <a:solidFill>
                <a:srgbClr val="C0504D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</a:rPr>
                  <a:t>z</a:t>
                </a:r>
                <a:r>
                  <a:rPr lang="en-US" sz="1400" b="1" baseline="-25000" dirty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500267" y="2341610"/>
                <a:ext cx="1433933" cy="2268490"/>
                <a:chOff x="5500267" y="2341610"/>
                <a:chExt cx="1433933" cy="226849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248400" y="2717801"/>
                  <a:ext cx="685800" cy="685800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000000"/>
                      </a:solidFill>
                    </a:rPr>
                    <a:t>z</a:t>
                  </a:r>
                  <a:r>
                    <a:rPr lang="en-US" sz="1400" b="1" baseline="-25000" dirty="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cxnSp>
              <p:nvCxnSpPr>
                <p:cNvPr id="8" name="Straight Connector 7"/>
                <p:cNvCxnSpPr>
                  <a:stCxn id="19" idx="7"/>
                  <a:endCxn id="7" idx="2"/>
                </p:cNvCxnSpPr>
                <p:nvPr/>
              </p:nvCxnSpPr>
              <p:spPr>
                <a:xfrm>
                  <a:off x="5500267" y="2341610"/>
                  <a:ext cx="748133" cy="719090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stCxn id="20" idx="7"/>
                  <a:endCxn id="7" idx="2"/>
                </p:cNvCxnSpPr>
                <p:nvPr/>
              </p:nvCxnSpPr>
              <p:spPr>
                <a:xfrm flipV="1">
                  <a:off x="5500267" y="3060700"/>
                  <a:ext cx="748133" cy="293921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21" idx="6"/>
                  <a:endCxn id="7" idx="2"/>
                </p:cNvCxnSpPr>
                <p:nvPr/>
              </p:nvCxnSpPr>
              <p:spPr>
                <a:xfrm flipV="1">
                  <a:off x="5600700" y="3060700"/>
                  <a:ext cx="647700" cy="1549400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4914900" y="1676400"/>
                <a:ext cx="2705100" cy="3276600"/>
                <a:chOff x="4914900" y="1676400"/>
                <a:chExt cx="2705100" cy="327660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914900" y="1676400"/>
                  <a:ext cx="2019300" cy="3276600"/>
                  <a:chOff x="4914900" y="1676400"/>
                  <a:chExt cx="2019300" cy="3276600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6248400" y="1676400"/>
                    <a:ext cx="685800" cy="685800"/>
                  </a:xfrm>
                  <a:prstGeom prst="ellipse">
                    <a:avLst/>
                  </a:prstGeom>
                  <a:solidFill>
                    <a:srgbClr val="C0504D"/>
                  </a:solidFill>
                  <a:ln>
                    <a:solidFill>
                      <a:schemeClr val="accent2"/>
                    </a:solidFill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solidFill>
                          <a:srgbClr val="000000"/>
                        </a:solidFill>
                      </a:rPr>
                      <a:t>z</a:t>
                    </a:r>
                    <a:r>
                      <a:rPr lang="en-US" sz="1400" b="1" baseline="-25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4914900" y="2241177"/>
                    <a:ext cx="685800" cy="2711823"/>
                    <a:chOff x="4914900" y="2241177"/>
                    <a:chExt cx="685800" cy="2711823"/>
                  </a:xfrm>
                </p:grpSpPr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4914900" y="2241177"/>
                      <a:ext cx="685800" cy="685800"/>
                    </a:xfrm>
                    <a:prstGeom prst="ellipse">
                      <a:avLst/>
                    </a:prstGeom>
                    <a:ln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914900" y="3254188"/>
                      <a:ext cx="685800" cy="685800"/>
                    </a:xfrm>
                    <a:prstGeom prst="ellipse">
                      <a:avLst/>
                    </a:prstGeom>
                    <a:ln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sz="1400" b="1" baseline="-25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4914900" y="4267200"/>
                      <a:ext cx="685800" cy="685800"/>
                    </a:xfrm>
                    <a:prstGeom prst="ellipse">
                      <a:avLst/>
                    </a:prstGeom>
                    <a:ln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sz="1400" b="1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p:txBody>
                </p:sp>
              </p:grpSp>
              <p:cxnSp>
                <p:nvCxnSpPr>
                  <p:cNvPr id="16" name="Straight Connector 15"/>
                  <p:cNvCxnSpPr>
                    <a:stCxn id="19" idx="7"/>
                    <a:endCxn id="14" idx="2"/>
                  </p:cNvCxnSpPr>
                  <p:nvPr/>
                </p:nvCxnSpPr>
                <p:spPr>
                  <a:xfrm flipV="1">
                    <a:off x="5500267" y="2019300"/>
                    <a:ext cx="748133" cy="322310"/>
                  </a:xfrm>
                  <a:prstGeom prst="line">
                    <a:avLst/>
                  </a:prstGeom>
                  <a:ln>
                    <a:solidFill>
                      <a:srgbClr val="C0504D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20" idx="7"/>
                    <a:endCxn id="14" idx="2"/>
                  </p:cNvCxnSpPr>
                  <p:nvPr/>
                </p:nvCxnSpPr>
                <p:spPr>
                  <a:xfrm flipV="1">
                    <a:off x="5500267" y="2019300"/>
                    <a:ext cx="748133" cy="1335321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>
                    <a:stCxn id="21" idx="6"/>
                    <a:endCxn id="14" idx="2"/>
                  </p:cNvCxnSpPr>
                  <p:nvPr/>
                </p:nvCxnSpPr>
                <p:spPr>
                  <a:xfrm flipV="1">
                    <a:off x="5600700" y="2019300"/>
                    <a:ext cx="647700" cy="2590800"/>
                  </a:xfrm>
                  <a:prstGeom prst="line">
                    <a:avLst/>
                  </a:prstGeom>
                  <a:ln>
                    <a:solidFill>
                      <a:srgbClr val="C0504D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Connector 12"/>
                <p:cNvCxnSpPr>
                  <a:stCxn id="14" idx="6"/>
                </p:cNvCxnSpPr>
                <p:nvPr/>
              </p:nvCxnSpPr>
              <p:spPr>
                <a:xfrm>
                  <a:off x="6934200" y="2019300"/>
                  <a:ext cx="685800" cy="876300"/>
                </a:xfrm>
                <a:prstGeom prst="line">
                  <a:avLst/>
                </a:prstGeom>
                <a:ln>
                  <a:solidFill>
                    <a:srgbClr val="77933C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7543800" y="3733800"/>
                <a:ext cx="685800" cy="685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en-US" sz="14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cxnSp>
            <p:nvCxnSpPr>
              <p:cNvPr id="23" name="Straight Connector 22"/>
              <p:cNvCxnSpPr>
                <a:stCxn id="7" idx="6"/>
              </p:cNvCxnSpPr>
              <p:nvPr/>
            </p:nvCxnSpPr>
            <p:spPr>
              <a:xfrm flipV="1">
                <a:off x="6934200" y="3056219"/>
                <a:ext cx="655919" cy="4481"/>
              </a:xfrm>
              <a:prstGeom prst="line">
                <a:avLst/>
              </a:prstGeom>
              <a:ln>
                <a:solidFill>
                  <a:srgbClr val="77933C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5500267" y="2341610"/>
                <a:ext cx="748133" cy="2268490"/>
                <a:chOff x="5500267" y="2341610"/>
                <a:chExt cx="748133" cy="2268490"/>
              </a:xfrm>
            </p:grpSpPr>
            <p:cxnSp>
              <p:nvCxnSpPr>
                <p:cNvPr id="25" name="Straight Connector 24"/>
                <p:cNvCxnSpPr>
                  <a:stCxn id="19" idx="7"/>
                  <a:endCxn id="5" idx="2"/>
                </p:cNvCxnSpPr>
                <p:nvPr/>
              </p:nvCxnSpPr>
              <p:spPr>
                <a:xfrm>
                  <a:off x="5500267" y="2341610"/>
                  <a:ext cx="748133" cy="1760490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20" idx="7"/>
                  <a:endCxn id="5" idx="2"/>
                </p:cNvCxnSpPr>
                <p:nvPr/>
              </p:nvCxnSpPr>
              <p:spPr>
                <a:xfrm>
                  <a:off x="5500267" y="3354621"/>
                  <a:ext cx="748133" cy="747479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1" idx="6"/>
                  <a:endCxn id="5" idx="2"/>
                </p:cNvCxnSpPr>
                <p:nvPr/>
              </p:nvCxnSpPr>
              <p:spPr>
                <a:xfrm flipV="1">
                  <a:off x="5600700" y="4102100"/>
                  <a:ext cx="647700" cy="508000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5" idx="6"/>
              </p:cNvCxnSpPr>
              <p:nvPr/>
            </p:nvCxnSpPr>
            <p:spPr>
              <a:xfrm flipV="1">
                <a:off x="6934200" y="3200400"/>
                <a:ext cx="685800" cy="901700"/>
              </a:xfrm>
              <a:prstGeom prst="line">
                <a:avLst/>
              </a:prstGeom>
              <a:ln>
                <a:solidFill>
                  <a:srgbClr val="77933C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5500267" y="2341610"/>
                <a:ext cx="1433933" cy="3144790"/>
                <a:chOff x="5500267" y="2341610"/>
                <a:chExt cx="1433933" cy="314479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248400" y="4800600"/>
                  <a:ext cx="685800" cy="685800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000000"/>
                      </a:solidFill>
                    </a:rPr>
                    <a:t>z</a:t>
                  </a:r>
                  <a:r>
                    <a:rPr lang="en-US" sz="1400" b="1" baseline="-25000" dirty="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31" name="Straight Connector 30"/>
                <p:cNvCxnSpPr>
                  <a:stCxn id="19" idx="7"/>
                  <a:endCxn id="30" idx="1"/>
                </p:cNvCxnSpPr>
                <p:nvPr/>
              </p:nvCxnSpPr>
              <p:spPr>
                <a:xfrm>
                  <a:off x="5500267" y="2341610"/>
                  <a:ext cx="848566" cy="2559423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0" idx="7"/>
                  <a:endCxn id="30" idx="1"/>
                </p:cNvCxnSpPr>
                <p:nvPr/>
              </p:nvCxnSpPr>
              <p:spPr>
                <a:xfrm>
                  <a:off x="5500267" y="3354621"/>
                  <a:ext cx="848566" cy="1546412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1" idx="6"/>
                  <a:endCxn id="30" idx="1"/>
                </p:cNvCxnSpPr>
                <p:nvPr/>
              </p:nvCxnSpPr>
              <p:spPr>
                <a:xfrm>
                  <a:off x="5600700" y="4610100"/>
                  <a:ext cx="748133" cy="290933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>
                <a:stCxn id="30" idx="7"/>
              </p:cNvCxnSpPr>
              <p:nvPr/>
            </p:nvCxnSpPr>
            <p:spPr>
              <a:xfrm flipV="1">
                <a:off x="6833767" y="3298685"/>
                <a:ext cx="856784" cy="1602348"/>
              </a:xfrm>
              <a:prstGeom prst="line">
                <a:avLst/>
              </a:prstGeom>
              <a:ln>
                <a:solidFill>
                  <a:srgbClr val="77933C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6833767" y="2133600"/>
                <a:ext cx="810466" cy="2767433"/>
                <a:chOff x="6833767" y="2133600"/>
                <a:chExt cx="810466" cy="2767433"/>
              </a:xfrm>
            </p:grpSpPr>
            <p:cxnSp>
              <p:nvCxnSpPr>
                <p:cNvPr id="36" name="Straight Connector 35"/>
                <p:cNvCxnSpPr>
                  <a:endCxn id="22" idx="1"/>
                </p:cNvCxnSpPr>
                <p:nvPr/>
              </p:nvCxnSpPr>
              <p:spPr>
                <a:xfrm>
                  <a:off x="6887882" y="2133600"/>
                  <a:ext cx="756351" cy="1700633"/>
                </a:xfrm>
                <a:prstGeom prst="line">
                  <a:avLst/>
                </a:prstGeom>
                <a:ln>
                  <a:solidFill>
                    <a:srgbClr val="77933C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7" idx="6"/>
                </p:cNvCxnSpPr>
                <p:nvPr/>
              </p:nvCxnSpPr>
              <p:spPr>
                <a:xfrm>
                  <a:off x="6934199" y="3060700"/>
                  <a:ext cx="685800" cy="901700"/>
                </a:xfrm>
                <a:prstGeom prst="line">
                  <a:avLst/>
                </a:prstGeom>
                <a:ln>
                  <a:solidFill>
                    <a:srgbClr val="77933C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5" idx="6"/>
                  <a:endCxn id="22" idx="2"/>
                </p:cNvCxnSpPr>
                <p:nvPr/>
              </p:nvCxnSpPr>
              <p:spPr>
                <a:xfrm flipV="1">
                  <a:off x="6934200" y="4076700"/>
                  <a:ext cx="609600" cy="25400"/>
                </a:xfrm>
                <a:prstGeom prst="line">
                  <a:avLst/>
                </a:prstGeom>
                <a:ln>
                  <a:solidFill>
                    <a:srgbClr val="77933C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30" idx="7"/>
                </p:cNvCxnSpPr>
                <p:nvPr/>
              </p:nvCxnSpPr>
              <p:spPr>
                <a:xfrm flipV="1">
                  <a:off x="6833767" y="4191000"/>
                  <a:ext cx="786233" cy="710033"/>
                </a:xfrm>
                <a:prstGeom prst="line">
                  <a:avLst/>
                </a:prstGeom>
                <a:ln>
                  <a:solidFill>
                    <a:srgbClr val="77933C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/>
              <p:cNvSpPr/>
              <p:nvPr/>
            </p:nvSpPr>
            <p:spPr>
              <a:xfrm>
                <a:off x="7543800" y="2743200"/>
                <a:ext cx="685800" cy="685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en-US" sz="14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7010400" y="8638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9600" y="304800"/>
              <a:ext cx="3545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3">
                      <a:lumMod val="75000"/>
                    </a:schemeClr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6888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is the input data matrix having N rows and D cols</a:t>
            </a:r>
          </a:p>
          <a:p>
            <a:pPr lvl="1"/>
            <a:r>
              <a:rPr lang="en-US" dirty="0"/>
              <a:t>N = number of data samples available</a:t>
            </a:r>
          </a:p>
          <a:p>
            <a:pPr lvl="1"/>
            <a:r>
              <a:rPr lang="en-US" dirty="0"/>
              <a:t>D = number of dimensions or features for each sample</a:t>
            </a:r>
          </a:p>
          <a:p>
            <a:r>
              <a:rPr lang="en-US" dirty="0"/>
              <a:t>Y is the predicted output matrix having N rows and k cols (for a k-classification problem)</a:t>
            </a:r>
          </a:p>
          <a:p>
            <a:pPr lvl="1"/>
            <a:r>
              <a:rPr lang="en-US" dirty="0"/>
              <a:t>For binary classification, Y is Nx1</a:t>
            </a:r>
          </a:p>
          <a:p>
            <a:r>
              <a:rPr lang="en-US" dirty="0"/>
              <a:t>T is a target value, also N x k (or Nx1)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0AF3-3D43-4E55-B5A9-1381C9963C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4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 is the cost/loss/error function</a:t>
            </a:r>
          </a:p>
          <a:p>
            <a:pPr lvl="1"/>
            <a:r>
              <a:rPr lang="en-US" dirty="0"/>
              <a:t>We want to minimize the cost function</a:t>
            </a:r>
          </a:p>
          <a:p>
            <a:r>
              <a:rPr lang="en-US" dirty="0"/>
              <a:t>L is the likelihood function P(</a:t>
            </a:r>
            <a:r>
              <a:rPr lang="en-US" dirty="0" err="1"/>
              <a:t>data|params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 want to maximize the likelihood (-</a:t>
            </a:r>
            <a:r>
              <a:rPr lang="en-US" dirty="0" err="1"/>
              <a:t>ve</a:t>
            </a:r>
            <a:r>
              <a:rPr lang="en-US" dirty="0"/>
              <a:t> J)</a:t>
            </a:r>
          </a:p>
          <a:p>
            <a:pPr lvl="1"/>
            <a:r>
              <a:rPr lang="en-US" dirty="0">
                <a:latin typeface="Monotype Corsiva"/>
                <a:cs typeface="Monotype Corsiva"/>
              </a:rPr>
              <a:t>l </a:t>
            </a:r>
            <a:r>
              <a:rPr lang="en-US" dirty="0"/>
              <a:t> is the log likelihood (log L)</a:t>
            </a:r>
          </a:p>
          <a:p>
            <a:pPr lvl="2"/>
            <a:r>
              <a:rPr lang="en-US" dirty="0"/>
              <a:t>We often maximize the log likelihood instead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0AF3-3D43-4E55-B5A9-1381C9963C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5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How neural network weights are learned:</a:t>
            </a:r>
          </a:p>
          <a:p>
            <a:r>
              <a:rPr lang="en-US" sz="2800" dirty="0"/>
              <a:t>Errors are propagated backwards </a:t>
            </a:r>
          </a:p>
          <a:p>
            <a:pPr>
              <a:buNone/>
            </a:pPr>
            <a:r>
              <a:rPr lang="en-US" sz="2800" dirty="0"/>
              <a:t>	starting from the last layer </a:t>
            </a:r>
          </a:p>
          <a:p>
            <a:r>
              <a:rPr lang="en-US" sz="2800" dirty="0"/>
              <a:t>Green weights </a:t>
            </a:r>
            <a:r>
              <a:rPr lang="en-US" sz="2800" b="1" dirty="0"/>
              <a:t>V</a:t>
            </a:r>
            <a:r>
              <a:rPr lang="en-US" sz="2800" dirty="0"/>
              <a:t> depend on the errors at the </a:t>
            </a:r>
          </a:p>
          <a:p>
            <a:pPr>
              <a:buNone/>
            </a:pPr>
            <a:r>
              <a:rPr lang="en-US" sz="2800" dirty="0"/>
              <a:t>	output (between the targets and predictions) - </a:t>
            </a:r>
            <a:r>
              <a:rPr lang="en-US" sz="2800" dirty="0" err="1"/>
              <a:t>softmax</a:t>
            </a:r>
            <a:endParaRPr lang="en-US" sz="2800" dirty="0"/>
          </a:p>
          <a:p>
            <a:r>
              <a:rPr lang="en-US" sz="2800" dirty="0"/>
              <a:t>Red weights </a:t>
            </a:r>
            <a:r>
              <a:rPr lang="en-US" sz="2800" b="1" dirty="0"/>
              <a:t>W</a:t>
            </a:r>
            <a:r>
              <a:rPr lang="en-US" sz="2800" dirty="0"/>
              <a:t> depend on the errors at the red hidden nodes – gradient descent</a:t>
            </a:r>
          </a:p>
          <a:p>
            <a:r>
              <a:rPr lang="en-US" sz="2800" dirty="0"/>
              <a:t>The pattern continues backwards for as many layers as there are</a:t>
            </a:r>
            <a:r>
              <a:rPr lang="is-IS" sz="2800" dirty="0"/>
              <a:t>…</a:t>
            </a:r>
            <a:endParaRPr lang="en-US" sz="2800" dirty="0"/>
          </a:p>
          <a:p>
            <a:r>
              <a:rPr lang="en-US" sz="2800" dirty="0"/>
              <a:t>Weights are updated based on propagated errors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781800" y="314980"/>
            <a:ext cx="2209800" cy="2580620"/>
            <a:chOff x="6705600" y="86380"/>
            <a:chExt cx="2209800" cy="2580620"/>
          </a:xfrm>
        </p:grpSpPr>
        <p:grpSp>
          <p:nvGrpSpPr>
            <p:cNvPr id="42" name="Group 41"/>
            <p:cNvGrpSpPr/>
            <p:nvPr/>
          </p:nvGrpSpPr>
          <p:grpSpPr>
            <a:xfrm>
              <a:off x="6705600" y="228600"/>
              <a:ext cx="2209800" cy="2438400"/>
              <a:chOff x="4914900" y="1676400"/>
              <a:chExt cx="3314700" cy="38100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6248400" y="3759200"/>
                <a:ext cx="685800" cy="685800"/>
              </a:xfrm>
              <a:prstGeom prst="ellipse">
                <a:avLst/>
              </a:prstGeom>
              <a:solidFill>
                <a:srgbClr val="C0504D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</a:rPr>
                  <a:t>z</a:t>
                </a:r>
                <a:r>
                  <a:rPr lang="en-US" sz="1400" b="1" baseline="-25000" dirty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5500267" y="2341610"/>
                <a:ext cx="1433933" cy="2268490"/>
                <a:chOff x="5500267" y="2341610"/>
                <a:chExt cx="1433933" cy="2268490"/>
              </a:xfrm>
            </p:grpSpPr>
            <p:sp>
              <p:nvSpPr>
                <p:cNvPr id="7" name="Oval 6"/>
                <p:cNvSpPr/>
                <p:nvPr/>
              </p:nvSpPr>
              <p:spPr>
                <a:xfrm>
                  <a:off x="6248400" y="2717801"/>
                  <a:ext cx="685800" cy="685800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000000"/>
                      </a:solidFill>
                    </a:rPr>
                    <a:t>z</a:t>
                  </a:r>
                  <a:r>
                    <a:rPr lang="en-US" sz="1400" b="1" baseline="-25000" dirty="0">
                      <a:solidFill>
                        <a:srgbClr val="000000"/>
                      </a:solidFill>
                    </a:rPr>
                    <a:t>2</a:t>
                  </a:r>
                </a:p>
              </p:txBody>
            </p:sp>
            <p:cxnSp>
              <p:nvCxnSpPr>
                <p:cNvPr id="8" name="Straight Connector 7"/>
                <p:cNvCxnSpPr>
                  <a:stCxn id="19" idx="7"/>
                  <a:endCxn id="7" idx="2"/>
                </p:cNvCxnSpPr>
                <p:nvPr/>
              </p:nvCxnSpPr>
              <p:spPr>
                <a:xfrm>
                  <a:off x="5500267" y="2341610"/>
                  <a:ext cx="748133" cy="719090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>
                  <a:stCxn id="20" idx="7"/>
                  <a:endCxn id="7" idx="2"/>
                </p:cNvCxnSpPr>
                <p:nvPr/>
              </p:nvCxnSpPr>
              <p:spPr>
                <a:xfrm flipV="1">
                  <a:off x="5500267" y="3060700"/>
                  <a:ext cx="748133" cy="293921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>
                  <a:stCxn id="21" idx="6"/>
                  <a:endCxn id="7" idx="2"/>
                </p:cNvCxnSpPr>
                <p:nvPr/>
              </p:nvCxnSpPr>
              <p:spPr>
                <a:xfrm flipV="1">
                  <a:off x="5600700" y="3060700"/>
                  <a:ext cx="647700" cy="1549400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4914900" y="1676400"/>
                <a:ext cx="2705100" cy="3276600"/>
                <a:chOff x="4914900" y="1676400"/>
                <a:chExt cx="2705100" cy="3276600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4914900" y="1676400"/>
                  <a:ext cx="2019300" cy="3276600"/>
                  <a:chOff x="4914900" y="1676400"/>
                  <a:chExt cx="2019300" cy="3276600"/>
                </a:xfrm>
              </p:grpSpPr>
              <p:sp>
                <p:nvSpPr>
                  <p:cNvPr id="14" name="Oval 13"/>
                  <p:cNvSpPr/>
                  <p:nvPr/>
                </p:nvSpPr>
                <p:spPr>
                  <a:xfrm>
                    <a:off x="6248400" y="1676400"/>
                    <a:ext cx="685800" cy="685800"/>
                  </a:xfrm>
                  <a:prstGeom prst="ellipse">
                    <a:avLst/>
                  </a:prstGeom>
                  <a:solidFill>
                    <a:srgbClr val="C0504D"/>
                  </a:solidFill>
                  <a:ln>
                    <a:solidFill>
                      <a:schemeClr val="accent2"/>
                    </a:solidFill>
                    <a:headEnd type="none"/>
                    <a:tailEnd type="arrow"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solidFill>
                          <a:srgbClr val="000000"/>
                        </a:solidFill>
                      </a:rPr>
                      <a:t>z</a:t>
                    </a:r>
                    <a:r>
                      <a:rPr lang="en-US" sz="1400" b="1" baseline="-25000" dirty="0">
                        <a:solidFill>
                          <a:srgbClr val="000000"/>
                        </a:solidFill>
                      </a:rPr>
                      <a:t>1</a:t>
                    </a:r>
                  </a:p>
                </p:txBody>
              </p: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4914900" y="2241177"/>
                    <a:ext cx="685800" cy="2711823"/>
                    <a:chOff x="4914900" y="2241177"/>
                    <a:chExt cx="685800" cy="2711823"/>
                  </a:xfrm>
                </p:grpSpPr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4914900" y="2241177"/>
                      <a:ext cx="685800" cy="685800"/>
                    </a:xfrm>
                    <a:prstGeom prst="ellipse">
                      <a:avLst/>
                    </a:prstGeom>
                    <a:ln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4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914900" y="3254188"/>
                      <a:ext cx="685800" cy="685800"/>
                    </a:xfrm>
                    <a:prstGeom prst="ellipse">
                      <a:avLst/>
                    </a:prstGeom>
                    <a:ln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sz="1400" b="1" baseline="-25000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p:txBody>
                </p: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4914900" y="4267200"/>
                      <a:ext cx="685800" cy="685800"/>
                    </a:xfrm>
                    <a:prstGeom prst="ellipse">
                      <a:avLst/>
                    </a:prstGeom>
                    <a:ln>
                      <a:headEnd type="none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sz="1400" b="1" baseline="-25000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p:txBody>
                </p:sp>
              </p:grpSp>
              <p:cxnSp>
                <p:nvCxnSpPr>
                  <p:cNvPr id="16" name="Straight Connector 15"/>
                  <p:cNvCxnSpPr>
                    <a:stCxn id="19" idx="7"/>
                    <a:endCxn id="14" idx="2"/>
                  </p:cNvCxnSpPr>
                  <p:nvPr/>
                </p:nvCxnSpPr>
                <p:spPr>
                  <a:xfrm flipV="1">
                    <a:off x="5500267" y="2019300"/>
                    <a:ext cx="748133" cy="322310"/>
                  </a:xfrm>
                  <a:prstGeom prst="line">
                    <a:avLst/>
                  </a:prstGeom>
                  <a:ln>
                    <a:solidFill>
                      <a:srgbClr val="C0504D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>
                    <a:stCxn id="20" idx="7"/>
                    <a:endCxn id="14" idx="2"/>
                  </p:cNvCxnSpPr>
                  <p:nvPr/>
                </p:nvCxnSpPr>
                <p:spPr>
                  <a:xfrm flipV="1">
                    <a:off x="5500267" y="2019300"/>
                    <a:ext cx="748133" cy="1335321"/>
                  </a:xfrm>
                  <a:prstGeom prst="line">
                    <a:avLst/>
                  </a:prstGeom>
                  <a:ln>
                    <a:solidFill>
                      <a:schemeClr val="accent2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>
                    <a:stCxn id="21" idx="6"/>
                    <a:endCxn id="14" idx="2"/>
                  </p:cNvCxnSpPr>
                  <p:nvPr/>
                </p:nvCxnSpPr>
                <p:spPr>
                  <a:xfrm flipV="1">
                    <a:off x="5600700" y="2019300"/>
                    <a:ext cx="647700" cy="2590800"/>
                  </a:xfrm>
                  <a:prstGeom prst="line">
                    <a:avLst/>
                  </a:prstGeom>
                  <a:ln>
                    <a:solidFill>
                      <a:srgbClr val="C0504D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Connector 12"/>
                <p:cNvCxnSpPr>
                  <a:stCxn id="14" idx="6"/>
                </p:cNvCxnSpPr>
                <p:nvPr/>
              </p:nvCxnSpPr>
              <p:spPr>
                <a:xfrm>
                  <a:off x="6934200" y="2019300"/>
                  <a:ext cx="685800" cy="876300"/>
                </a:xfrm>
                <a:prstGeom prst="line">
                  <a:avLst/>
                </a:prstGeom>
                <a:ln>
                  <a:solidFill>
                    <a:srgbClr val="77933C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7543800" y="3733800"/>
                <a:ext cx="685800" cy="685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en-US" sz="1400" b="1" baseline="-25000" dirty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cxnSp>
            <p:nvCxnSpPr>
              <p:cNvPr id="23" name="Straight Connector 22"/>
              <p:cNvCxnSpPr>
                <a:stCxn id="7" idx="6"/>
              </p:cNvCxnSpPr>
              <p:nvPr/>
            </p:nvCxnSpPr>
            <p:spPr>
              <a:xfrm flipV="1">
                <a:off x="6934200" y="3056219"/>
                <a:ext cx="655919" cy="4481"/>
              </a:xfrm>
              <a:prstGeom prst="line">
                <a:avLst/>
              </a:prstGeom>
              <a:ln>
                <a:solidFill>
                  <a:srgbClr val="77933C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/>
              <p:cNvGrpSpPr/>
              <p:nvPr/>
            </p:nvGrpSpPr>
            <p:grpSpPr>
              <a:xfrm>
                <a:off x="5500267" y="2341610"/>
                <a:ext cx="748133" cy="2268490"/>
                <a:chOff x="5500267" y="2341610"/>
                <a:chExt cx="748133" cy="2268490"/>
              </a:xfrm>
            </p:grpSpPr>
            <p:cxnSp>
              <p:nvCxnSpPr>
                <p:cNvPr id="25" name="Straight Connector 24"/>
                <p:cNvCxnSpPr>
                  <a:stCxn id="19" idx="7"/>
                  <a:endCxn id="5" idx="2"/>
                </p:cNvCxnSpPr>
                <p:nvPr/>
              </p:nvCxnSpPr>
              <p:spPr>
                <a:xfrm>
                  <a:off x="5500267" y="2341610"/>
                  <a:ext cx="748133" cy="1760490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>
                  <a:stCxn id="20" idx="7"/>
                  <a:endCxn id="5" idx="2"/>
                </p:cNvCxnSpPr>
                <p:nvPr/>
              </p:nvCxnSpPr>
              <p:spPr>
                <a:xfrm>
                  <a:off x="5500267" y="3354621"/>
                  <a:ext cx="748133" cy="747479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stCxn id="21" idx="6"/>
                  <a:endCxn id="5" idx="2"/>
                </p:cNvCxnSpPr>
                <p:nvPr/>
              </p:nvCxnSpPr>
              <p:spPr>
                <a:xfrm flipV="1">
                  <a:off x="5600700" y="4102100"/>
                  <a:ext cx="647700" cy="508000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5" idx="6"/>
              </p:cNvCxnSpPr>
              <p:nvPr/>
            </p:nvCxnSpPr>
            <p:spPr>
              <a:xfrm flipV="1">
                <a:off x="6934200" y="3200400"/>
                <a:ext cx="685800" cy="901700"/>
              </a:xfrm>
              <a:prstGeom prst="line">
                <a:avLst/>
              </a:prstGeom>
              <a:ln>
                <a:solidFill>
                  <a:srgbClr val="77933C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/>
              <p:cNvGrpSpPr/>
              <p:nvPr/>
            </p:nvGrpSpPr>
            <p:grpSpPr>
              <a:xfrm>
                <a:off x="5500267" y="2341610"/>
                <a:ext cx="1433933" cy="3144790"/>
                <a:chOff x="5500267" y="2341610"/>
                <a:chExt cx="1433933" cy="314479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248400" y="4800600"/>
                  <a:ext cx="685800" cy="685800"/>
                </a:xfrm>
                <a:prstGeom prst="ellipse">
                  <a:avLst/>
                </a:prstGeom>
                <a:solidFill>
                  <a:srgbClr val="C0504D"/>
                </a:solidFill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000000"/>
                      </a:solidFill>
                    </a:rPr>
                    <a:t>z</a:t>
                  </a:r>
                  <a:r>
                    <a:rPr lang="en-US" sz="1400" b="1" baseline="-25000" dirty="0">
                      <a:solidFill>
                        <a:srgbClr val="000000"/>
                      </a:solidFill>
                    </a:rPr>
                    <a:t>4</a:t>
                  </a:r>
                </a:p>
              </p:txBody>
            </p:sp>
            <p:cxnSp>
              <p:nvCxnSpPr>
                <p:cNvPr id="31" name="Straight Connector 30"/>
                <p:cNvCxnSpPr>
                  <a:stCxn id="19" idx="7"/>
                  <a:endCxn id="30" idx="1"/>
                </p:cNvCxnSpPr>
                <p:nvPr/>
              </p:nvCxnSpPr>
              <p:spPr>
                <a:xfrm>
                  <a:off x="5500267" y="2341610"/>
                  <a:ext cx="848566" cy="2559423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stCxn id="20" idx="7"/>
                  <a:endCxn id="30" idx="1"/>
                </p:cNvCxnSpPr>
                <p:nvPr/>
              </p:nvCxnSpPr>
              <p:spPr>
                <a:xfrm>
                  <a:off x="5500267" y="3354621"/>
                  <a:ext cx="848566" cy="1546412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>
                  <a:stCxn id="21" idx="6"/>
                  <a:endCxn id="30" idx="1"/>
                </p:cNvCxnSpPr>
                <p:nvPr/>
              </p:nvCxnSpPr>
              <p:spPr>
                <a:xfrm>
                  <a:off x="5600700" y="4610100"/>
                  <a:ext cx="748133" cy="290933"/>
                </a:xfrm>
                <a:prstGeom prst="line">
                  <a:avLst/>
                </a:prstGeom>
                <a:ln>
                  <a:solidFill>
                    <a:srgbClr val="C0504D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>
                <a:stCxn id="30" idx="7"/>
              </p:cNvCxnSpPr>
              <p:nvPr/>
            </p:nvCxnSpPr>
            <p:spPr>
              <a:xfrm flipV="1">
                <a:off x="6833767" y="3298685"/>
                <a:ext cx="856784" cy="1602348"/>
              </a:xfrm>
              <a:prstGeom prst="line">
                <a:avLst/>
              </a:prstGeom>
              <a:ln>
                <a:solidFill>
                  <a:srgbClr val="77933C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/>
              <p:cNvGrpSpPr/>
              <p:nvPr/>
            </p:nvGrpSpPr>
            <p:grpSpPr>
              <a:xfrm>
                <a:off x="6833767" y="2133600"/>
                <a:ext cx="810466" cy="2767433"/>
                <a:chOff x="6833767" y="2133600"/>
                <a:chExt cx="810466" cy="2767433"/>
              </a:xfrm>
            </p:grpSpPr>
            <p:cxnSp>
              <p:nvCxnSpPr>
                <p:cNvPr id="36" name="Straight Connector 35"/>
                <p:cNvCxnSpPr>
                  <a:endCxn id="22" idx="1"/>
                </p:cNvCxnSpPr>
                <p:nvPr/>
              </p:nvCxnSpPr>
              <p:spPr>
                <a:xfrm>
                  <a:off x="6887882" y="2133600"/>
                  <a:ext cx="756351" cy="1700633"/>
                </a:xfrm>
                <a:prstGeom prst="line">
                  <a:avLst/>
                </a:prstGeom>
                <a:ln>
                  <a:solidFill>
                    <a:srgbClr val="77933C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>
                  <a:stCxn id="7" idx="6"/>
                </p:cNvCxnSpPr>
                <p:nvPr/>
              </p:nvCxnSpPr>
              <p:spPr>
                <a:xfrm>
                  <a:off x="6934199" y="3060700"/>
                  <a:ext cx="685800" cy="901700"/>
                </a:xfrm>
                <a:prstGeom prst="line">
                  <a:avLst/>
                </a:prstGeom>
                <a:ln>
                  <a:solidFill>
                    <a:srgbClr val="77933C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5" idx="6"/>
                  <a:endCxn id="22" idx="2"/>
                </p:cNvCxnSpPr>
                <p:nvPr/>
              </p:nvCxnSpPr>
              <p:spPr>
                <a:xfrm flipV="1">
                  <a:off x="6934200" y="4076700"/>
                  <a:ext cx="609600" cy="25400"/>
                </a:xfrm>
                <a:prstGeom prst="line">
                  <a:avLst/>
                </a:prstGeom>
                <a:ln>
                  <a:solidFill>
                    <a:srgbClr val="77933C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30" idx="7"/>
                </p:cNvCxnSpPr>
                <p:nvPr/>
              </p:nvCxnSpPr>
              <p:spPr>
                <a:xfrm flipV="1">
                  <a:off x="6833767" y="4191000"/>
                  <a:ext cx="786233" cy="710033"/>
                </a:xfrm>
                <a:prstGeom prst="line">
                  <a:avLst/>
                </a:prstGeom>
                <a:ln>
                  <a:solidFill>
                    <a:srgbClr val="77933C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/>
              <p:cNvSpPr/>
              <p:nvPr/>
            </p:nvSpPr>
            <p:spPr>
              <a:xfrm>
                <a:off x="7543800" y="2743200"/>
                <a:ext cx="685800" cy="6858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0000"/>
                    </a:solidFill>
                  </a:rPr>
                  <a:t>y</a:t>
                </a:r>
                <a:r>
                  <a:rPr lang="en-US" sz="1400" b="1" baseline="-25000" dirty="0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7010400" y="86380"/>
              <a:ext cx="4539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</a:rPr>
                <a:t>w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229600" y="304800"/>
              <a:ext cx="3545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3">
                      <a:lumMod val="75000"/>
                    </a:schemeClr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34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NN (</a:t>
            </a:r>
            <a:r>
              <a:rPr lang="en-US" dirty="0" err="1"/>
              <a:t>feedforward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534400" cy="556260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Assign all network inputs and output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Initialize all weights with small random numbers between -1 and 1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366FF"/>
                </a:solidFill>
              </a:rPr>
              <a:t>while</a:t>
            </a:r>
            <a:r>
              <a:rPr lang="en-US" sz="2400" dirty="0"/>
              <a:t> ((</a:t>
            </a:r>
            <a:r>
              <a:rPr lang="en-US" sz="2400" dirty="0" err="1"/>
              <a:t>max_num_iter</a:t>
            </a:r>
            <a:r>
              <a:rPr lang="en-US" sz="2400" dirty="0"/>
              <a:t> &lt; </a:t>
            </a:r>
            <a:r>
              <a:rPr lang="en-US" sz="2400" dirty="0" err="1"/>
              <a:t>spec_iters</a:t>
            </a:r>
            <a:r>
              <a:rPr lang="en-US" sz="2400" dirty="0"/>
              <a:t>) </a:t>
            </a:r>
            <a:r>
              <a:rPr lang="en-US" sz="2400" dirty="0">
                <a:solidFill>
                  <a:srgbClr val="3366FF"/>
                </a:solidFill>
              </a:rPr>
              <a:t>AND</a:t>
            </a:r>
            <a:r>
              <a:rPr lang="en-US" sz="2400" dirty="0"/>
              <a:t>  (</a:t>
            </a:r>
            <a:r>
              <a:rPr lang="en-US" sz="2400" dirty="0" err="1"/>
              <a:t>curr_err</a:t>
            </a:r>
            <a:r>
              <a:rPr lang="en-US" sz="2400" dirty="0"/>
              <a:t> is &gt; </a:t>
            </a:r>
            <a:r>
              <a:rPr lang="en-US" sz="2400" dirty="0" err="1"/>
              <a:t>spec_err</a:t>
            </a:r>
            <a:r>
              <a:rPr lang="en-US" sz="2400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366FF"/>
                </a:solidFill>
              </a:rPr>
              <a:t>do  </a:t>
            </a:r>
            <a:r>
              <a:rPr lang="en-US" sz="2400" dirty="0">
                <a:solidFill>
                  <a:srgbClr val="008000"/>
                </a:solidFill>
              </a:rPr>
              <a:t>//one epoch</a:t>
            </a:r>
            <a:endParaRPr lang="en-US" sz="2400" dirty="0">
              <a:solidFill>
                <a:srgbClr val="3366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366FF"/>
                </a:solidFill>
              </a:rPr>
              <a:t>    for</a:t>
            </a:r>
            <a:r>
              <a:rPr lang="en-US" sz="2400" dirty="0"/>
              <a:t> every data point in the training set</a:t>
            </a:r>
            <a:endParaRPr lang="en-US" sz="2400" dirty="0">
              <a:solidFill>
                <a:srgbClr val="008000"/>
              </a:solidFill>
            </a:endParaRP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Present the point as input to the network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</a:t>
            </a:r>
            <a:r>
              <a:rPr lang="en-US" sz="2400" dirty="0">
                <a:solidFill>
                  <a:srgbClr val="008000"/>
                </a:solidFill>
              </a:rPr>
              <a:t> //Propagate input forward through the network:</a:t>
            </a:r>
            <a:r>
              <a:rPr lang="en-US" sz="2400" dirty="0"/>
              <a:t>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 	</a:t>
            </a:r>
            <a:r>
              <a:rPr lang="en-US" sz="2400" dirty="0">
                <a:solidFill>
                  <a:srgbClr val="3366FF"/>
                </a:solidFill>
              </a:rPr>
              <a:t>for</a:t>
            </a:r>
            <a:r>
              <a:rPr lang="en-US" sz="2400" dirty="0"/>
              <a:t> each layer in the network  </a:t>
            </a:r>
          </a:p>
          <a:p>
            <a:pPr marL="1309688" indent="-1309688">
              <a:spcBef>
                <a:spcPts val="0"/>
              </a:spcBef>
              <a:buNone/>
            </a:pPr>
            <a:r>
              <a:rPr lang="en-US" sz="2400" dirty="0"/>
              <a:t>                	</a:t>
            </a:r>
            <a:r>
              <a:rPr lang="en-US" sz="2400" dirty="0">
                <a:solidFill>
                  <a:srgbClr val="3366FF"/>
                </a:solidFill>
              </a:rPr>
              <a:t>for</a:t>
            </a:r>
            <a:r>
              <a:rPr lang="en-US" sz="2400" dirty="0"/>
              <a:t> every node in the layer 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               1. Calculate weighted sum of the inputs to the node 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               2. Add the bias to the sum 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               3. Calculate the activation for the node  </a:t>
            </a:r>
          </a:p>
          <a:p>
            <a:pPr marL="906463" indent="-906463">
              <a:spcBef>
                <a:spcPts val="0"/>
              </a:spcBef>
              <a:buNone/>
            </a:pPr>
            <a:r>
              <a:rPr lang="en-US" sz="2400" dirty="0"/>
              <a:t>       	</a:t>
            </a:r>
            <a:r>
              <a:rPr lang="en-US" sz="2400" dirty="0">
                <a:solidFill>
                  <a:srgbClr val="3366FF"/>
                </a:solidFill>
              </a:rPr>
              <a:t>end 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	</a:t>
            </a:r>
            <a:r>
              <a:rPr lang="en-US" sz="2400" dirty="0">
                <a:solidFill>
                  <a:srgbClr val="3366FF"/>
                </a:solidFill>
              </a:rPr>
              <a:t>end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4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for NN (</a:t>
            </a:r>
            <a:r>
              <a:rPr lang="en-US" dirty="0" err="1"/>
              <a:t>backprop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562600"/>
          </a:xfrm>
        </p:spPr>
        <p:txBody>
          <a:bodyPr>
            <a:normAutofit lnSpcReduction="10000"/>
          </a:bodyPr>
          <a:lstStyle/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	 </a:t>
            </a:r>
            <a:r>
              <a:rPr lang="en-US" sz="2400" dirty="0">
                <a:solidFill>
                  <a:srgbClr val="008000"/>
                </a:solidFill>
              </a:rPr>
              <a:t>//Propagate the errors backward through the network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3366FF"/>
                </a:solidFill>
              </a:rPr>
              <a:t>for</a:t>
            </a:r>
            <a:r>
              <a:rPr lang="en-US" sz="2400" dirty="0"/>
              <a:t> every node in the output layer 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        calculate the error signal 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3366FF"/>
                </a:solidFill>
              </a:rPr>
              <a:t>end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3366FF"/>
                </a:solidFill>
              </a:rPr>
              <a:t>for</a:t>
            </a:r>
            <a:r>
              <a:rPr lang="en-US" sz="2400" dirty="0"/>
              <a:t> all hidden layers 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3366FF"/>
                </a:solidFill>
              </a:rPr>
              <a:t>for</a:t>
            </a:r>
            <a:r>
              <a:rPr lang="en-US" sz="2400" dirty="0"/>
              <a:t> every node in the layer 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            1. Calculate the derivatives at the node (</a:t>
            </a:r>
            <a:r>
              <a:rPr lang="en-US" sz="2400" dirty="0" err="1"/>
              <a:t>wts</a:t>
            </a:r>
            <a:r>
              <a:rPr lang="en-US" sz="2400" dirty="0"/>
              <a:t> and biases)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            2. Update each node's weight in the network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    </a:t>
            </a:r>
            <a:r>
              <a:rPr lang="en-US" sz="2400" dirty="0">
                <a:solidFill>
                  <a:srgbClr val="3366FF"/>
                </a:solidFill>
              </a:rPr>
              <a:t>end 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 </a:t>
            </a:r>
            <a:r>
              <a:rPr lang="en-US" sz="2400" dirty="0">
                <a:solidFill>
                  <a:srgbClr val="3366FF"/>
                </a:solidFill>
              </a:rPr>
              <a:t>end </a:t>
            </a:r>
          </a:p>
          <a:p>
            <a:pPr marL="463550" indent="-463550">
              <a:spcBef>
                <a:spcPts val="0"/>
              </a:spcBef>
              <a:buNone/>
            </a:pPr>
            <a:endParaRPr lang="en-US" sz="2400" dirty="0"/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8000"/>
                </a:solidFill>
              </a:rPr>
              <a:t> //Calculate Global Error </a:t>
            </a:r>
          </a:p>
          <a:p>
            <a:pPr marL="463550" indent="-463550">
              <a:spcBef>
                <a:spcPts val="0"/>
              </a:spcBef>
              <a:buNone/>
            </a:pPr>
            <a:r>
              <a:rPr lang="en-US" sz="2400" dirty="0"/>
              <a:t>       Calculate the Error Function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366FF"/>
                </a:solidFill>
              </a:rPr>
              <a:t>   end </a:t>
            </a:r>
            <a:r>
              <a:rPr lang="en-US" sz="2400" dirty="0">
                <a:solidFill>
                  <a:srgbClr val="008000"/>
                </a:solidFill>
              </a:rPr>
              <a:t>// for every data point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3366FF"/>
                </a:solidFill>
              </a:rPr>
              <a:t>end </a:t>
            </a:r>
            <a:r>
              <a:rPr lang="en-US" sz="2400" dirty="0">
                <a:solidFill>
                  <a:srgbClr val="008000"/>
                </a:solidFill>
              </a:rPr>
              <a:t>/while</a:t>
            </a:r>
            <a:r>
              <a:rPr lang="is-IS" sz="2400" dirty="0">
                <a:solidFill>
                  <a:srgbClr val="008000"/>
                </a:solidFill>
              </a:rPr>
              <a:t>…do</a:t>
            </a:r>
            <a:endParaRPr lang="en-US" sz="2400" dirty="0">
              <a:solidFill>
                <a:srgbClr val="008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6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unit </a:t>
            </a:r>
            <a:br>
              <a:rPr lang="en-US" dirty="0"/>
            </a:br>
            <a:r>
              <a:rPr lang="en-US" dirty="0"/>
              <a:t>(or perceptron or single neuron)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810000" y="3673733"/>
            <a:ext cx="1143000" cy="114300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362200" y="2759333"/>
            <a:ext cx="1524000" cy="1219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>
            <a:off x="2362200" y="3597533"/>
            <a:ext cx="14478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2362200" y="4359533"/>
            <a:ext cx="1447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endCxn id="5" idx="3"/>
          </p:cNvCxnSpPr>
          <p:nvPr/>
        </p:nvCxnSpPr>
        <p:spPr bwMode="auto">
          <a:xfrm flipV="1">
            <a:off x="2362200" y="4649345"/>
            <a:ext cx="1615189" cy="13103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4953000" y="4283333"/>
            <a:ext cx="2209800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828800" y="2378333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33632" y="3212068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5726668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2900432" y="268313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0432" y="33644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427886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8800" y="4050268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5502533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D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990600" y="33528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Input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76600" y="2971800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Weights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28800" y="4511933"/>
            <a:ext cx="26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.</a:t>
            </a:r>
          </a:p>
          <a:p>
            <a:r>
              <a:rPr lang="en-US" sz="2400" dirty="0">
                <a:sym typeface="Symbol"/>
              </a:rPr>
              <a:t>.</a:t>
            </a:r>
          </a:p>
          <a:p>
            <a:r>
              <a:rPr lang="en-US" sz="2400" dirty="0">
                <a:sym typeface="Symbol"/>
              </a:rPr>
              <a:t>.</a:t>
            </a:r>
            <a:endParaRPr lang="en-US" sz="2400" dirty="0"/>
          </a:p>
        </p:txBody>
      </p:sp>
      <p:cxnSp>
        <p:nvCxnSpPr>
          <p:cNvPr id="26" name="Elbow Connector 25"/>
          <p:cNvCxnSpPr/>
          <p:nvPr/>
        </p:nvCxnSpPr>
        <p:spPr>
          <a:xfrm flipV="1">
            <a:off x="4038600" y="3962400"/>
            <a:ext cx="685800" cy="609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05400" y="37338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Output:</a:t>
            </a:r>
            <a:r>
              <a:rPr lang="en-US" dirty="0"/>
              <a:t> </a:t>
            </a:r>
            <a:r>
              <a:rPr lang="en-US" dirty="0" err="1">
                <a:sym typeface="Symbol"/>
              </a:rPr>
              <a:t>sgn</a:t>
            </a:r>
            <a:r>
              <a:rPr lang="en-US" dirty="0"/>
              <a:t>(</a:t>
            </a:r>
            <a:r>
              <a:rPr lang="en-US" b="1" dirty="0" err="1"/>
              <a:t>w</a:t>
            </a:r>
            <a:r>
              <a:rPr lang="en-US" b="1" dirty="0" err="1">
                <a:sym typeface="Symbol"/>
              </a:rPr>
              <a:t>x</a:t>
            </a:r>
            <a:r>
              <a:rPr lang="en-US" b="1" dirty="0">
                <a:sym typeface="Symbol"/>
              </a:rPr>
              <a:t> </a:t>
            </a:r>
            <a:r>
              <a:rPr lang="en-US" dirty="0">
                <a:sym typeface="Symbol"/>
              </a:rPr>
              <a:t>+ b)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0" y="5380672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Can incorporate bias as component of the weight vector by always including a feature with value set to 1</a:t>
            </a:r>
          </a:p>
        </p:txBody>
      </p:sp>
      <p:cxnSp>
        <p:nvCxnSpPr>
          <p:cNvPr id="19" name="Straight Arrow Connector 18"/>
          <p:cNvCxnSpPr>
            <a:stCxn id="3" idx="0"/>
          </p:cNvCxnSpPr>
          <p:nvPr/>
        </p:nvCxnSpPr>
        <p:spPr>
          <a:xfrm flipH="1" flipV="1">
            <a:off x="7239000" y="4103132"/>
            <a:ext cx="266700" cy="1277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7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32460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5373" y="5943600"/>
            <a:ext cx="4712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0" dirty="0"/>
              <a:t>Source: </a:t>
            </a:r>
            <a:r>
              <a:rPr lang="en-US" sz="1600" b="0" dirty="0">
                <a:hlinkClick r:id="rId4"/>
              </a:rPr>
              <a:t>http://cs231n.github.io/neural-networks-1/</a:t>
            </a:r>
            <a:endParaRPr lang="en-US" sz="1600" b="0" dirty="0"/>
          </a:p>
        </p:txBody>
      </p:sp>
      <p:sp>
        <p:nvSpPr>
          <p:cNvPr id="3" name="Rectangle 2"/>
          <p:cNvSpPr/>
          <p:nvPr/>
        </p:nvSpPr>
        <p:spPr>
          <a:xfrm>
            <a:off x="533400" y="54102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Can represent nonlinear functions (when built from composition of logistic regression units or neurons)</a:t>
            </a:r>
          </a:p>
        </p:txBody>
      </p:sp>
    </p:spTree>
    <p:extLst>
      <p:ext uri="{BB962C8B-B14F-4D97-AF65-F5344CB8AC3E}">
        <p14:creationId xmlns:p14="http://schemas.microsoft.com/office/powerpoint/2010/main" val="3862749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Training of multi-layer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Find network weights to minimize the error between true and estimated labels of training examples: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Update weights by </a:t>
            </a:r>
            <a:r>
              <a:rPr lang="en-US" sz="2400" b="1" dirty="0"/>
              <a:t>gradient descent: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211513" y="1789113"/>
          <a:ext cx="317658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5" name="Equation" r:id="rId3" imgW="1498600" imgH="482600" progId="Equation.3">
                  <p:embed/>
                </p:oleObj>
              </mc:Choice>
              <mc:Fallback>
                <p:oleObj name="Equation" r:id="rId3" imgW="1498600" imgH="482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1789113"/>
                        <a:ext cx="317658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904999" y="3554844"/>
            <a:ext cx="6490949" cy="3379356"/>
            <a:chOff x="1904999" y="3402444"/>
            <a:chExt cx="6490949" cy="33793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5"/>
            <a:srcRect l="10795" r="-10769"/>
            <a:stretch/>
          </p:blipFill>
          <p:spPr>
            <a:xfrm>
              <a:off x="1904999" y="3402444"/>
              <a:ext cx="6490949" cy="337935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971800" y="6096000"/>
              <a:ext cx="5338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w</a:t>
              </a:r>
              <a:r>
                <a:rPr lang="en-US" b="0" baseline="-25000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332025" y="5867400"/>
              <a:ext cx="53387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w</a:t>
              </a:r>
              <a:r>
                <a:rPr lang="en-US" b="0" baseline="-25000" dirty="0"/>
                <a:t>2</a:t>
              </a: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107112" y="2819400"/>
          <a:ext cx="2046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6" name="Equation" r:id="rId6" imgW="965160" imgH="393480" progId="Equation.3">
                  <p:embed/>
                </p:oleObj>
              </mc:Choice>
              <mc:Fallback>
                <p:oleObj name="Equation" r:id="rId6" imgW="96516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2" y="2819400"/>
                        <a:ext cx="20462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1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Neural Networks</a:t>
            </a:r>
          </a:p>
        </p:txBody>
      </p:sp>
      <p:pic>
        <p:nvPicPr>
          <p:cNvPr id="4" name="Picture 3" descr="Screen Shot 2015-12-02 at 11.53.56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3889"/>
          <a:stretch/>
        </p:blipFill>
        <p:spPr>
          <a:xfrm>
            <a:off x="0" y="2566416"/>
            <a:ext cx="9144000" cy="26151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58311" y="5407223"/>
            <a:ext cx="4711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/>
              <a:t>Figure source: </a:t>
            </a:r>
            <a:r>
              <a:rPr lang="en-US" sz="1400" b="0" dirty="0">
                <a:hlinkClick r:id="rId3"/>
              </a:rPr>
              <a:t>http://cs231n.github.io/neural-networks-1/</a:t>
            </a:r>
            <a:endParaRPr lang="en-US" sz="1400" b="0" dirty="0"/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638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dirty="0"/>
              <a:t>Beyond a single hidden layer:</a:t>
            </a:r>
          </a:p>
        </p:txBody>
      </p:sp>
    </p:spTree>
    <p:extLst>
      <p:ext uri="{BB962C8B-B14F-4D97-AF65-F5344CB8AC3E}">
        <p14:creationId xmlns:p14="http://schemas.microsoft.com/office/powerpoint/2010/main" val="360930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Training of multi-layer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257800"/>
          </a:xfrm>
        </p:spPr>
        <p:txBody>
          <a:bodyPr/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Find network weights to minimize the error between true and estimated labels of training examples: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Update weights by </a:t>
            </a:r>
            <a:r>
              <a:rPr lang="en-US" sz="2400" b="1" dirty="0"/>
              <a:t>gradient descent: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b="1" dirty="0"/>
              <a:t>Back-propagation: </a:t>
            </a:r>
            <a:r>
              <a:rPr lang="en-US" sz="2400" dirty="0"/>
              <a:t>gradients are computed in the direction from output to input layers and combined using chain rule</a:t>
            </a:r>
          </a:p>
          <a:p>
            <a:pPr marL="457200" indent="-457200">
              <a:buFont typeface="Arial"/>
              <a:buChar char="•"/>
            </a:pPr>
            <a:r>
              <a:rPr lang="en-US" sz="2400" b="1" dirty="0"/>
              <a:t>Stochastic gradient descent: </a:t>
            </a:r>
            <a:r>
              <a:rPr lang="en-US" sz="2400" dirty="0"/>
              <a:t>compute the weight update </a:t>
            </a:r>
            <a:r>
              <a:rPr lang="en-US" sz="2400" dirty="0" err="1"/>
              <a:t>w.r.t</a:t>
            </a:r>
            <a:r>
              <a:rPr lang="en-US" sz="2400" dirty="0"/>
              <a:t>. one training example (or a small batch of examples) at a time, cycle through training examples in random order in multiple epochs</a:t>
            </a:r>
          </a:p>
          <a:p>
            <a:pPr marL="457200" indent="-457200">
              <a:buFont typeface="Arial"/>
              <a:buChar char="•"/>
            </a:pPr>
            <a:endParaRPr lang="en-US" sz="2400" b="1" i="1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endParaRPr lang="en-US" sz="24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107112" y="2819400"/>
          <a:ext cx="2046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3" imgW="965160" imgH="393480" progId="Equation.3">
                  <p:embed/>
                </p:oleObj>
              </mc:Choice>
              <mc:Fallback>
                <p:oleObj name="Equation" r:id="rId3" imgW="96516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2" y="2819400"/>
                        <a:ext cx="20462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3211513" y="1789113"/>
          <a:ext cx="317658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5" imgW="1498600" imgH="482600" progId="Equation.3">
                  <p:embed/>
                </p:oleObj>
              </mc:Choice>
              <mc:Fallback>
                <p:oleObj name="Equation" r:id="rId5" imgW="1498600" imgH="482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1789113"/>
                        <a:ext cx="317658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15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last layer activation function depends on your problem – regression/classification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r>
              <a:rPr lang="en-US" dirty="0"/>
              <a:t>The activation function of hidden layers is more interesting:</a:t>
            </a:r>
          </a:p>
          <a:p>
            <a:pPr lvl="1"/>
            <a:r>
              <a:rPr lang="en-US" dirty="0"/>
              <a:t>Sigmoid not good for v deep networks; vanishing gradients; get very small with recursion</a:t>
            </a:r>
          </a:p>
          <a:p>
            <a:pPr lvl="1"/>
            <a:r>
              <a:rPr lang="en-US" dirty="0" err="1"/>
              <a:t>ReLu</a:t>
            </a:r>
            <a:r>
              <a:rPr lang="en-US" dirty="0"/>
              <a:t> nice for vision problems, but in other cases can cause a “dead neuron”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4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has stronger gradient values?</a:t>
            </a:r>
          </a:p>
          <a:p>
            <a:pPr lvl="1"/>
            <a:r>
              <a:rPr lang="en-US" dirty="0"/>
              <a:t>Between –1 and +1, the derivative of the </a:t>
            </a:r>
            <a:r>
              <a:rPr lang="en-US" dirty="0" err="1"/>
              <a:t>tanh</a:t>
            </a:r>
            <a:r>
              <a:rPr lang="en-US" dirty="0"/>
              <a:t> exists between 0.42 and 1</a:t>
            </a:r>
          </a:p>
          <a:p>
            <a:pPr lvl="1"/>
            <a:r>
              <a:rPr lang="en-US" dirty="0"/>
              <a:t>Between 0 and 1, the derivative of the sigmoid </a:t>
            </a:r>
            <a:r>
              <a:rPr lang="en-US" dirty="0" err="1"/>
              <a:t>exisits</a:t>
            </a:r>
            <a:r>
              <a:rPr lang="en-US" dirty="0"/>
              <a:t> between 0.20 and 0.25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51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Pros</a:t>
            </a:r>
          </a:p>
          <a:p>
            <a:pPr lvl="1"/>
            <a:r>
              <a:rPr lang="en-US" sz="2400" dirty="0"/>
              <a:t>Flexible and general function approximation framework</a:t>
            </a:r>
          </a:p>
          <a:p>
            <a:pPr lvl="1"/>
            <a:r>
              <a:rPr lang="en-US" sz="2400" dirty="0"/>
              <a:t>Can build extremely powerful models by adding more layers</a:t>
            </a:r>
          </a:p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</a:rPr>
              <a:t>Cons</a:t>
            </a:r>
          </a:p>
          <a:p>
            <a:pPr lvl="1"/>
            <a:r>
              <a:rPr lang="en-US" sz="2400" dirty="0"/>
              <a:t>Hard to analyze theoretically (e.g., training is prone to local optima)</a:t>
            </a:r>
          </a:p>
          <a:p>
            <a:pPr lvl="1"/>
            <a:r>
              <a:rPr lang="en-US" sz="2400" dirty="0"/>
              <a:t>Huge amount of training data, computing power may be required to get good performance</a:t>
            </a:r>
          </a:p>
          <a:p>
            <a:pPr lvl="1"/>
            <a:r>
              <a:rPr lang="en-US" sz="2400" dirty="0"/>
              <a:t>The space of implementation choices is huge (network architectures, parameters)</a:t>
            </a:r>
          </a:p>
        </p:txBody>
      </p:sp>
    </p:spTree>
    <p:extLst>
      <p:ext uri="{BB962C8B-B14F-4D97-AF65-F5344CB8AC3E}">
        <p14:creationId xmlns:p14="http://schemas.microsoft.com/office/powerpoint/2010/main" val="55458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and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4525963"/>
          </a:xfrm>
        </p:spPr>
        <p:txBody>
          <a:bodyPr/>
          <a:lstStyle/>
          <a:p>
            <a:r>
              <a:rPr lang="en-US" dirty="0"/>
              <a:t>Major problem with our cost function </a:t>
            </a:r>
          </a:p>
          <a:p>
            <a:pPr lvl="1"/>
            <a:r>
              <a:rPr lang="en-US" dirty="0"/>
              <a:t>Ideal weights are infinite!</a:t>
            </a:r>
          </a:p>
          <a:p>
            <a:r>
              <a:rPr lang="en-US" dirty="0"/>
              <a:t>Given the data distribution below:</a:t>
            </a:r>
          </a:p>
          <a:p>
            <a:r>
              <a:rPr lang="en-US" dirty="0"/>
              <a:t>Solved weights are:</a:t>
            </a:r>
          </a:p>
          <a:p>
            <a:pPr lvl="1">
              <a:buFont typeface="Courier New"/>
              <a:buChar char="o"/>
            </a:pPr>
            <a:r>
              <a:rPr lang="en-US" dirty="0"/>
              <a:t>[0,  4,  4]</a:t>
            </a:r>
          </a:p>
          <a:p>
            <a:pPr lvl="1">
              <a:buFont typeface="Courier New"/>
              <a:buChar char="o"/>
            </a:pPr>
            <a:r>
              <a:rPr lang="en-US" dirty="0"/>
              <a:t>[w</a:t>
            </a:r>
            <a:r>
              <a:rPr lang="en-US" baseline="-25000" dirty="0"/>
              <a:t>0</a:t>
            </a:r>
            <a:r>
              <a:rPr lang="en-US" dirty="0"/>
              <a:t>, 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]</a:t>
            </a:r>
          </a:p>
          <a:p>
            <a:pPr lvl="1">
              <a:buFont typeface="Courier New"/>
              <a:buChar char="o"/>
            </a:pPr>
            <a:r>
              <a:rPr lang="en-US" dirty="0"/>
              <a:t>Equation of this line?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4" descr="Gaussian22_-2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84" y="2862006"/>
            <a:ext cx="4373316" cy="3761993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0141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 = infinite weights!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5259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Taking a test point x</a:t>
            </a:r>
            <a:r>
              <a:rPr lang="en-US" baseline="-25000" dirty="0"/>
              <a:t>1</a:t>
            </a:r>
            <a:r>
              <a:rPr lang="en-US" dirty="0"/>
              <a:t>=1, x</a:t>
            </a:r>
            <a:r>
              <a:rPr lang="en-US" baseline="-25000" dirty="0"/>
              <a:t>2</a:t>
            </a:r>
            <a:r>
              <a:rPr lang="en-US" dirty="0"/>
              <a:t> = 1 with label t</a:t>
            </a:r>
            <a:r>
              <a:rPr lang="en-US" baseline="-25000" dirty="0"/>
              <a:t>1</a:t>
            </a:r>
            <a:r>
              <a:rPr lang="en-US" dirty="0"/>
              <a:t> = 1;</a:t>
            </a:r>
          </a:p>
          <a:p>
            <a:r>
              <a:rPr lang="en-US" dirty="0"/>
              <a:t>If weights = [0,1,1]   then,</a:t>
            </a:r>
          </a:p>
          <a:p>
            <a:pPr marL="457200" lvl="1" indent="0">
              <a:buNone/>
            </a:pPr>
            <a:r>
              <a:rPr lang="en-US" dirty="0"/>
              <a:t>𝛔(w</a:t>
            </a:r>
            <a:r>
              <a:rPr lang="en-US" baseline="-25000" dirty="0"/>
              <a:t>0</a:t>
            </a:r>
            <a:r>
              <a:rPr lang="en-US" dirty="0"/>
              <a:t>+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) = 𝛔 (2) = 0.88080</a:t>
            </a:r>
          </a:p>
          <a:p>
            <a:pPr marL="457200" lvl="1" indent="0">
              <a:buNone/>
            </a:pPr>
            <a:r>
              <a:rPr lang="en-US" dirty="0"/>
              <a:t>y = 0.88080      =&gt;      </a:t>
            </a:r>
            <a:r>
              <a:rPr lang="en-US" dirty="0">
                <a:solidFill>
                  <a:srgbClr val="FF0000"/>
                </a:solidFill>
              </a:rPr>
              <a:t>J = 0.126928</a:t>
            </a:r>
          </a:p>
          <a:p>
            <a:r>
              <a:rPr lang="en-US" dirty="0"/>
              <a:t>If weights = [0,4,4]   then,</a:t>
            </a:r>
          </a:p>
          <a:p>
            <a:pPr marL="457200" lvl="1" indent="0">
              <a:buNone/>
            </a:pPr>
            <a:r>
              <a:rPr lang="en-US" dirty="0"/>
              <a:t>𝛔(w</a:t>
            </a:r>
            <a:r>
              <a:rPr lang="en-US" baseline="-25000" dirty="0"/>
              <a:t>0</a:t>
            </a:r>
            <a:r>
              <a:rPr lang="en-US" dirty="0"/>
              <a:t>+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) = 𝛔 (8) = 0.99966</a:t>
            </a:r>
          </a:p>
          <a:p>
            <a:pPr marL="457200" lvl="1" indent="0">
              <a:buNone/>
            </a:pPr>
            <a:r>
              <a:rPr lang="en-US" dirty="0"/>
              <a:t>y = 0.99966   =&gt;        </a:t>
            </a:r>
            <a:r>
              <a:rPr lang="en-US" dirty="0">
                <a:solidFill>
                  <a:srgbClr val="FF0000"/>
                </a:solidFill>
              </a:rPr>
              <a:t>J = 0.00034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8686800" cy="731129"/>
          </a:xfrm>
          <a:prstGeom prst="rect">
            <a:avLst/>
          </a:prstGeom>
          <a:ln w="28575" cmpd="sng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083303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solution = infinite weights!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525963"/>
          </a:xfrm>
        </p:spPr>
        <p:txBody>
          <a:bodyPr/>
          <a:lstStyle/>
          <a:p>
            <a:r>
              <a:rPr lang="en-US" dirty="0"/>
              <a:t>If weights = [0,10,10]   then,</a:t>
            </a:r>
          </a:p>
          <a:p>
            <a:pPr marL="457200" lvl="1" indent="0">
              <a:buNone/>
            </a:pPr>
            <a:r>
              <a:rPr lang="en-US" dirty="0"/>
              <a:t>𝛔(w</a:t>
            </a:r>
            <a:r>
              <a:rPr lang="en-US" baseline="-25000" dirty="0"/>
              <a:t>0</a:t>
            </a:r>
            <a:r>
              <a:rPr lang="en-US" dirty="0"/>
              <a:t>+ w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+ w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) = 𝛔 (20) = 0.9999</a:t>
            </a:r>
          </a:p>
          <a:p>
            <a:pPr marL="457200" lvl="1" indent="0">
              <a:buNone/>
            </a:pPr>
            <a:r>
              <a:rPr lang="en-US" dirty="0"/>
              <a:t>y = 0.9999      =&gt;      </a:t>
            </a:r>
            <a:r>
              <a:rPr lang="en-US" dirty="0">
                <a:solidFill>
                  <a:srgbClr val="FF0000"/>
                </a:solidFill>
              </a:rPr>
              <a:t>J = 2.0611 x 10</a:t>
            </a:r>
            <a:r>
              <a:rPr lang="en-US" baseline="30000" dirty="0">
                <a:solidFill>
                  <a:srgbClr val="FF0000"/>
                </a:solidFill>
              </a:rPr>
              <a:t>-9</a:t>
            </a:r>
          </a:p>
          <a:p>
            <a:endParaRPr lang="en-US" dirty="0"/>
          </a:p>
          <a:p>
            <a:r>
              <a:rPr lang="en-US" dirty="0"/>
              <a:t>Ideal weights = [0,</a:t>
            </a:r>
            <a:r>
              <a:rPr lang="en-US" dirty="0">
                <a:solidFill>
                  <a:prstClr val="black"/>
                </a:solidFill>
                <a:latin typeface="AbadiMT-CondensedLight"/>
              </a:rPr>
              <a:t> ∞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AbadiMT-CondensedLight"/>
              </a:rPr>
              <a:t>∞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When we have disproportionately large weights, the network starts to </a:t>
            </a:r>
            <a:r>
              <a:rPr lang="en-US" dirty="0" err="1"/>
              <a:t>overfit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inspiration: Human neurons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30848"/>
            <a:ext cx="8077200" cy="47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912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– 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237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Regularization penalizes very large weight!</a:t>
            </a:r>
          </a:p>
          <a:p>
            <a:pPr lvl="1">
              <a:buFont typeface="Arial"/>
              <a:buChar char="•"/>
            </a:pPr>
            <a:r>
              <a:rPr lang="en-US" dirty="0"/>
              <a:t>We accomplish this by adding a penalty function to our initial cost function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𝛌 is a smoothing parameter usually between 0.1 and 1, but is data dependent</a:t>
            </a:r>
          </a:p>
          <a:p>
            <a:pPr lvl="1">
              <a:buFont typeface="Arial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19400" y="3017837"/>
          <a:ext cx="330041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3" imgW="1028700" imgH="393700" progId="Equation.3">
                  <p:embed/>
                </p:oleObj>
              </mc:Choice>
              <mc:Fallback>
                <p:oleObj name="Equation" r:id="rId3" imgW="1028700" imgH="3937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3017837"/>
                        <a:ext cx="3300413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19600" y="4267200"/>
            <a:ext cx="2231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Penalty function</a:t>
            </a:r>
          </a:p>
        </p:txBody>
      </p:sp>
    </p:spTree>
    <p:extLst>
      <p:ext uri="{BB962C8B-B14F-4D97-AF65-F5344CB8AC3E}">
        <p14:creationId xmlns:p14="http://schemas.microsoft.com/office/powerpoint/2010/main" val="2395854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w from </a:t>
            </a:r>
            <a:r>
              <a:rPr lang="en-US" dirty="0" err="1"/>
              <a:t>J</a:t>
            </a:r>
            <a:r>
              <a:rPr lang="en-US" baseline="-25000" dirty="0" err="1"/>
              <a:t>reg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is now           not</a:t>
            </a:r>
          </a:p>
          <a:p>
            <a:endParaRPr lang="en-US" dirty="0"/>
          </a:p>
          <a:p>
            <a:r>
              <a:rPr lang="en-US" dirty="0"/>
              <a:t>The original derivative is not affected by the addition, so we just differentiate the penalty and add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886325" y="1277938"/>
          <a:ext cx="9652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1" name="Equation" r:id="rId3" imgW="342900" imgH="406400" progId="Equation.3">
                  <p:embed/>
                </p:oleObj>
              </mc:Choice>
              <mc:Fallback>
                <p:oleObj name="Equation" r:id="rId3" imgW="342900" imgH="406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6325" y="1277938"/>
                        <a:ext cx="965200" cy="1146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6629400" y="1251879"/>
          <a:ext cx="679450" cy="111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2" name="Equation" r:id="rId5" imgW="241300" imgH="393700" progId="Equation.3">
                  <p:embed/>
                </p:oleObj>
              </mc:Choice>
              <mc:Fallback>
                <p:oleObj name="Equation" r:id="rId5" imgW="241300" imgH="3937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9400" y="1251879"/>
                        <a:ext cx="679450" cy="1110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93136"/>
              </p:ext>
            </p:extLst>
          </p:nvPr>
        </p:nvGraphicFramePr>
        <p:xfrm>
          <a:off x="1828800" y="4081462"/>
          <a:ext cx="4787900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3" name="Equation" r:id="rId7" imgW="1701800" imgH="393700" progId="Equation.3">
                  <p:embed/>
                </p:oleObj>
              </mc:Choice>
              <mc:Fallback>
                <p:oleObj name="Equation" r:id="rId7" imgW="1701800" imgH="3937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4081462"/>
                        <a:ext cx="4787900" cy="1109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56291"/>
              </p:ext>
            </p:extLst>
          </p:nvPr>
        </p:nvGraphicFramePr>
        <p:xfrm>
          <a:off x="2667000" y="5300662"/>
          <a:ext cx="2435225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84" name="Equation" r:id="rId9" imgW="863600" imgH="444500" progId="Equation.3">
                  <p:embed/>
                </p:oleObj>
              </mc:Choice>
              <mc:Fallback>
                <p:oleObj name="Equation" r:id="rId9" imgW="863600" imgH="444500" progId="Equation.3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67000" y="5300662"/>
                        <a:ext cx="2435225" cy="1252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2660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L2 regularized gradient decent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matrix form,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362200" y="2438400"/>
          <a:ext cx="501046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Equation" r:id="rId3" imgW="1460500" imgH="444500" progId="Equation.3">
                  <p:embed/>
                </p:oleObj>
              </mc:Choice>
              <mc:Fallback>
                <p:oleObj name="Equation" r:id="rId3" imgW="1460500" imgH="4445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2438400"/>
                        <a:ext cx="5010462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7515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8437"/>
            <a:ext cx="8229600" cy="21637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Goal: </a:t>
            </a:r>
          </a:p>
          <a:p>
            <a:r>
              <a:rPr lang="en-US" dirty="0"/>
              <a:t>to select a </a:t>
            </a:r>
            <a:r>
              <a:rPr lang="en-US" dirty="0">
                <a:solidFill>
                  <a:srgbClr val="FF0000"/>
                </a:solidFill>
              </a:rPr>
              <a:t>small number of features </a:t>
            </a:r>
            <a:r>
              <a:rPr lang="en-US" dirty="0"/>
              <a:t>that predict the trend</a:t>
            </a:r>
          </a:p>
          <a:p>
            <a:r>
              <a:rPr lang="en-US" dirty="0"/>
              <a:t>remove features that are noise</a:t>
            </a:r>
          </a:p>
          <a:p>
            <a:r>
              <a:rPr lang="en-US" dirty="0"/>
              <a:t>Induce “</a:t>
            </a:r>
            <a:r>
              <a:rPr lang="en-US" dirty="0" err="1"/>
              <a:t>sparsity</a:t>
            </a:r>
            <a:r>
              <a:rPr lang="en-US" dirty="0"/>
              <a:t>” where many weights = 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219200"/>
            <a:ext cx="1447800" cy="281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Skinny X</a:t>
            </a:r>
          </a:p>
          <a:p>
            <a:pPr algn="ctr"/>
            <a:r>
              <a:rPr lang="en-US" sz="2800" dirty="0"/>
              <a:t>D &lt;&lt;N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0" y="1219200"/>
            <a:ext cx="4038600" cy="2819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Fat X</a:t>
            </a:r>
          </a:p>
          <a:p>
            <a:pPr algn="ctr"/>
            <a:r>
              <a:rPr lang="en-US" sz="2800" dirty="0"/>
              <a:t>D&gt;N</a:t>
            </a:r>
          </a:p>
        </p:txBody>
      </p:sp>
    </p:spTree>
    <p:extLst>
      <p:ext uri="{BB962C8B-B14F-4D97-AF65-F5344CB8AC3E}">
        <p14:creationId xmlns:p14="http://schemas.microsoft.com/office/powerpoint/2010/main" val="3565002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 regularization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L2, just add a penalty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298402"/>
              </p:ext>
            </p:extLst>
          </p:nvPr>
        </p:nvGraphicFramePr>
        <p:xfrm>
          <a:off x="2078037" y="2317750"/>
          <a:ext cx="3789363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name="Equation" r:id="rId3" imgW="1181100" imgH="393700" progId="Equation.3">
                  <p:embed/>
                </p:oleObj>
              </mc:Choice>
              <mc:Fallback>
                <p:oleObj name="Equation" r:id="rId3" imgW="1181100" imgH="3937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78037" y="2317750"/>
                        <a:ext cx="3789363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057400" y="3886200"/>
          <a:ext cx="374808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name="Equation" r:id="rId5" imgW="1168400" imgH="393700" progId="Equation.3">
                  <p:embed/>
                </p:oleObj>
              </mc:Choice>
              <mc:Fallback>
                <p:oleObj name="Equation" r:id="rId5" imgW="1168400" imgH="3937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3886200"/>
                        <a:ext cx="3748088" cy="1263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9650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L1 regularized gradient decent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In matrix form,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082412"/>
              </p:ext>
            </p:extLst>
          </p:nvPr>
        </p:nvGraphicFramePr>
        <p:xfrm>
          <a:off x="1447800" y="2078038"/>
          <a:ext cx="6840538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3" imgW="1993900" imgH="431800" progId="Equation.3">
                  <p:embed/>
                </p:oleObj>
              </mc:Choice>
              <mc:Fallback>
                <p:oleObj name="Equation" r:id="rId3" imgW="1993900" imgH="4318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47800" y="2078038"/>
                        <a:ext cx="6840538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959452"/>
              </p:ext>
            </p:extLst>
          </p:nvPr>
        </p:nvGraphicFramePr>
        <p:xfrm>
          <a:off x="1905000" y="3319462"/>
          <a:ext cx="4660900" cy="239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5" imgW="1358900" imgH="698500" progId="Equation.3">
                  <p:embed/>
                </p:oleObj>
              </mc:Choice>
              <mc:Fallback>
                <p:oleObj name="Equation" r:id="rId5" imgW="1358900" imgH="6985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3319462"/>
                        <a:ext cx="4660900" cy="2395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95400" y="5791200"/>
            <a:ext cx="667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2800" dirty="0"/>
              <a:t>𝛌 here is less restrictive in the values it takes</a:t>
            </a:r>
          </a:p>
        </p:txBody>
      </p:sp>
    </p:spTree>
    <p:extLst>
      <p:ext uri="{BB962C8B-B14F-4D97-AF65-F5344CB8AC3E}">
        <p14:creationId xmlns:p14="http://schemas.microsoft.com/office/powerpoint/2010/main" val="3314080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Both L1 and L2 prevent </a:t>
            </a:r>
            <a:r>
              <a:rPr lang="en-US" dirty="0" err="1"/>
              <a:t>overfitting</a:t>
            </a:r>
            <a:r>
              <a:rPr lang="en-US" dirty="0"/>
              <a:t> to noise</a:t>
            </a:r>
          </a:p>
          <a:p>
            <a:pPr>
              <a:spcAft>
                <a:spcPts val="1200"/>
              </a:spcAft>
            </a:pPr>
            <a:r>
              <a:rPr lang="en-US" dirty="0"/>
              <a:t>L1 selects the most important features and induces </a:t>
            </a:r>
            <a:r>
              <a:rPr lang="en-US" dirty="0" err="1"/>
              <a:t>sparsity</a:t>
            </a:r>
            <a:r>
              <a:rPr lang="en-US" dirty="0"/>
              <a:t> (setting other </a:t>
            </a:r>
            <a:r>
              <a:rPr lang="en-US" dirty="0" err="1"/>
              <a:t>wts</a:t>
            </a:r>
            <a:r>
              <a:rPr lang="en-US" dirty="0"/>
              <a:t> to zero)</a:t>
            </a:r>
          </a:p>
          <a:p>
            <a:pPr>
              <a:spcAft>
                <a:spcPts val="1200"/>
              </a:spcAft>
            </a:pPr>
            <a:r>
              <a:rPr lang="en-US" dirty="0"/>
              <a:t>L2 ensures that none of the weights are disproportionately large</a:t>
            </a:r>
          </a:p>
          <a:p>
            <a:pPr>
              <a:spcAft>
                <a:spcPts val="1200"/>
              </a:spcAft>
            </a:pPr>
            <a:r>
              <a:rPr lang="en-US" dirty="0"/>
              <a:t>Both L1 and L2 improve generalization on never-been-seen-before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8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Net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 net is when both L1 and L2 regularizations are combined simultaneously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219200" y="2836863"/>
          <a:ext cx="619442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3" imgW="1930400" imgH="279400" progId="Equation.3">
                  <p:embed/>
                </p:oleObj>
              </mc:Choice>
              <mc:Fallback>
                <p:oleObj name="Equation" r:id="rId3" imgW="1930400" imgH="2794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836863"/>
                        <a:ext cx="6194425" cy="896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503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06292D-781C-0C48-B764-C8B08C7E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Adam is a popular algorithm in the field of deep learning because it achieves good results fast</a:t>
            </a:r>
          </a:p>
          <a:p>
            <a:r>
              <a:rPr lang="en-US" dirty="0"/>
              <a:t>A more efficient alternative to SGD</a:t>
            </a:r>
          </a:p>
          <a:p>
            <a:r>
              <a:rPr lang="en-US" dirty="0"/>
              <a:t>Maintains a </a:t>
            </a:r>
            <a:r>
              <a:rPr lang="en-US" dirty="0">
                <a:solidFill>
                  <a:srgbClr val="FF0000"/>
                </a:solidFill>
              </a:rPr>
              <a:t>per-parameter learning rate </a:t>
            </a:r>
            <a:r>
              <a:rPr lang="en-US" dirty="0"/>
              <a:t>that improves performance on problems with sparse gradients (e.g. natural language and computer vision problems)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D6F111-CC93-9849-A62E-6D33AC92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392978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ctrTitle"/>
          </p:nvPr>
        </p:nvSpPr>
        <p:spPr>
          <a:xfrm>
            <a:off x="1220788" y="2568575"/>
            <a:ext cx="5029200" cy="1470025"/>
          </a:xfrm>
        </p:spPr>
        <p:txBody>
          <a:bodyPr/>
          <a:lstStyle/>
          <a:p>
            <a:r>
              <a:rPr lang="en-US" altLang="en-US" sz="7200"/>
              <a:t>Questions</a:t>
            </a:r>
          </a:p>
        </p:txBody>
      </p:sp>
      <p:pic>
        <p:nvPicPr>
          <p:cNvPr id="37891" name="Picture 2" descr="C:\Users\inwogu\AppData\Local\Microsoft\Windows\Temporary Internet Files\Content.IE5\K462S48W\MP900315598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35175"/>
            <a:ext cx="25908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E26C85-E602-4510-8D6F-BDDBA0749E04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val 73"/>
          <p:cNvSpPr/>
          <p:nvPr/>
        </p:nvSpPr>
        <p:spPr>
          <a:xfrm>
            <a:off x="7543800" y="2743200"/>
            <a:ext cx="685800" cy="685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LR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More complex architecture</a:t>
            </a:r>
          </a:p>
          <a:p>
            <a:pPr lvl="1"/>
            <a:r>
              <a:rPr lang="en-US" sz="2400" dirty="0"/>
              <a:t>a network of neurons</a:t>
            </a:r>
          </a:p>
          <a:p>
            <a:r>
              <a:rPr lang="en-US" sz="2800" dirty="0"/>
              <a:t>NN have 1+ hidden layers</a:t>
            </a:r>
          </a:p>
          <a:p>
            <a:r>
              <a:rPr lang="en-US" sz="2800" dirty="0"/>
              <a:t>Every node in one layer is connected to every node in the next layer</a:t>
            </a:r>
          </a:p>
          <a:p>
            <a:r>
              <a:rPr lang="en-US" sz="2800" dirty="0"/>
              <a:t>There can be one or more output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48400" y="3759200"/>
            <a:ext cx="685800" cy="685800"/>
          </a:xfrm>
          <a:prstGeom prst="ellipse">
            <a:avLst/>
          </a:prstGeom>
          <a:solidFill>
            <a:srgbClr val="C0504D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5500267" y="2341610"/>
            <a:ext cx="1433933" cy="2268490"/>
            <a:chOff x="5500267" y="2341610"/>
            <a:chExt cx="1433933" cy="2268490"/>
          </a:xfrm>
        </p:grpSpPr>
        <p:sp>
          <p:nvSpPr>
            <p:cNvPr id="7" name="Oval 6"/>
            <p:cNvSpPr/>
            <p:nvPr/>
          </p:nvSpPr>
          <p:spPr>
            <a:xfrm>
              <a:off x="6248400" y="2717800"/>
              <a:ext cx="685800" cy="685800"/>
            </a:xfrm>
            <a:prstGeom prst="ellipse">
              <a:avLst/>
            </a:prstGeom>
            <a:solidFill>
              <a:srgbClr val="C0504D"/>
            </a:solidFill>
            <a:ln>
              <a:solidFill>
                <a:srgbClr val="C0504D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>
              <a:stCxn id="5" idx="7"/>
              <a:endCxn id="7" idx="2"/>
            </p:cNvCxnSpPr>
            <p:nvPr/>
          </p:nvCxnSpPr>
          <p:spPr>
            <a:xfrm>
              <a:off x="5500267" y="2341610"/>
              <a:ext cx="748133" cy="719090"/>
            </a:xfrm>
            <a:prstGeom prst="line">
              <a:avLst/>
            </a:prstGeom>
            <a:ln>
              <a:solidFill>
                <a:srgbClr val="C0504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7"/>
              <a:endCxn id="7" idx="2"/>
            </p:cNvCxnSpPr>
            <p:nvPr/>
          </p:nvCxnSpPr>
          <p:spPr>
            <a:xfrm flipV="1">
              <a:off x="5500267" y="3060700"/>
              <a:ext cx="748133" cy="293921"/>
            </a:xfrm>
            <a:prstGeom prst="line">
              <a:avLst/>
            </a:prstGeom>
            <a:ln>
              <a:solidFill>
                <a:srgbClr val="C0504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1" idx="6"/>
              <a:endCxn id="7" idx="2"/>
            </p:cNvCxnSpPr>
            <p:nvPr/>
          </p:nvCxnSpPr>
          <p:spPr>
            <a:xfrm flipV="1">
              <a:off x="5600700" y="3060700"/>
              <a:ext cx="647700" cy="1549400"/>
            </a:xfrm>
            <a:prstGeom prst="line">
              <a:avLst/>
            </a:prstGeom>
            <a:ln>
              <a:solidFill>
                <a:srgbClr val="C0504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914900" y="1676400"/>
            <a:ext cx="2705100" cy="3276600"/>
            <a:chOff x="4914900" y="1676400"/>
            <a:chExt cx="2705100" cy="3276600"/>
          </a:xfrm>
        </p:grpSpPr>
        <p:grpSp>
          <p:nvGrpSpPr>
            <p:cNvPr id="20" name="Group 19"/>
            <p:cNvGrpSpPr/>
            <p:nvPr/>
          </p:nvGrpSpPr>
          <p:grpSpPr>
            <a:xfrm>
              <a:off x="4914900" y="1676400"/>
              <a:ext cx="2019300" cy="3276600"/>
              <a:chOff x="4914900" y="1676400"/>
              <a:chExt cx="2019300" cy="32766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248400" y="1676400"/>
                <a:ext cx="685800" cy="685800"/>
              </a:xfrm>
              <a:prstGeom prst="ellipse">
                <a:avLst/>
              </a:prstGeom>
              <a:solidFill>
                <a:srgbClr val="C0504D"/>
              </a:solidFill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914900" y="2241177"/>
                <a:ext cx="685800" cy="2711823"/>
                <a:chOff x="4914900" y="2241177"/>
                <a:chExt cx="685800" cy="2711823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914900" y="2241177"/>
                  <a:ext cx="685800" cy="685800"/>
                </a:xfrm>
                <a:prstGeom prst="ellipse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914900" y="3254188"/>
                  <a:ext cx="685800" cy="685800"/>
                </a:xfrm>
                <a:prstGeom prst="ellipse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4914900" y="4267200"/>
                  <a:ext cx="685800" cy="685800"/>
                </a:xfrm>
                <a:prstGeom prst="ellipse">
                  <a:avLst/>
                </a:prstGeom>
                <a:ln>
                  <a:headEnd type="none"/>
                  <a:tailEnd type="arrow"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Connector 13"/>
              <p:cNvCxnSpPr>
                <a:stCxn id="5" idx="7"/>
                <a:endCxn id="6" idx="2"/>
              </p:cNvCxnSpPr>
              <p:nvPr/>
            </p:nvCxnSpPr>
            <p:spPr>
              <a:xfrm flipV="1">
                <a:off x="5500267" y="2019300"/>
                <a:ext cx="748133" cy="322310"/>
              </a:xfrm>
              <a:prstGeom prst="line">
                <a:avLst/>
              </a:prstGeom>
              <a:ln>
                <a:solidFill>
                  <a:srgbClr val="C0504D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stCxn id="10" idx="7"/>
                <a:endCxn id="6" idx="2"/>
              </p:cNvCxnSpPr>
              <p:nvPr/>
            </p:nvCxnSpPr>
            <p:spPr>
              <a:xfrm flipV="1">
                <a:off x="5500267" y="2019300"/>
                <a:ext cx="748133" cy="1335321"/>
              </a:xfrm>
              <a:prstGeom prst="line">
                <a:avLst/>
              </a:prstGeom>
              <a:ln>
                <a:solidFill>
                  <a:schemeClr val="accent2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1" idx="6"/>
                <a:endCxn id="6" idx="2"/>
              </p:cNvCxnSpPr>
              <p:nvPr/>
            </p:nvCxnSpPr>
            <p:spPr>
              <a:xfrm flipV="1">
                <a:off x="5600700" y="2019300"/>
                <a:ext cx="647700" cy="2590800"/>
              </a:xfrm>
              <a:prstGeom prst="line">
                <a:avLst/>
              </a:prstGeom>
              <a:ln>
                <a:solidFill>
                  <a:srgbClr val="C0504D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>
              <a:stCxn id="6" idx="6"/>
            </p:cNvCxnSpPr>
            <p:nvPr/>
          </p:nvCxnSpPr>
          <p:spPr>
            <a:xfrm>
              <a:off x="6934200" y="2019300"/>
              <a:ext cx="685800" cy="876300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Oval 35"/>
          <p:cNvSpPr/>
          <p:nvPr/>
        </p:nvSpPr>
        <p:spPr>
          <a:xfrm>
            <a:off x="7543800" y="3733800"/>
            <a:ext cx="685800" cy="685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>
            <a:stCxn id="7" idx="6"/>
          </p:cNvCxnSpPr>
          <p:nvPr/>
        </p:nvCxnSpPr>
        <p:spPr>
          <a:xfrm flipV="1">
            <a:off x="6934200" y="3056218"/>
            <a:ext cx="655918" cy="4482"/>
          </a:xfrm>
          <a:prstGeom prst="line">
            <a:avLst/>
          </a:prstGeom>
          <a:ln>
            <a:solidFill>
              <a:srgbClr val="77933C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5500267" y="2341610"/>
            <a:ext cx="748133" cy="2268490"/>
            <a:chOff x="5500267" y="2341610"/>
            <a:chExt cx="748133" cy="2268490"/>
          </a:xfrm>
        </p:grpSpPr>
        <p:cxnSp>
          <p:nvCxnSpPr>
            <p:cNvPr id="44" name="Straight Connector 43"/>
            <p:cNvCxnSpPr>
              <a:stCxn id="5" idx="7"/>
              <a:endCxn id="8" idx="2"/>
            </p:cNvCxnSpPr>
            <p:nvPr/>
          </p:nvCxnSpPr>
          <p:spPr>
            <a:xfrm>
              <a:off x="5500267" y="2341610"/>
              <a:ext cx="748133" cy="1760490"/>
            </a:xfrm>
            <a:prstGeom prst="line">
              <a:avLst/>
            </a:prstGeom>
            <a:ln>
              <a:solidFill>
                <a:srgbClr val="C0504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7"/>
              <a:endCxn id="8" idx="2"/>
            </p:cNvCxnSpPr>
            <p:nvPr/>
          </p:nvCxnSpPr>
          <p:spPr>
            <a:xfrm>
              <a:off x="5500267" y="3354621"/>
              <a:ext cx="748133" cy="747479"/>
            </a:xfrm>
            <a:prstGeom prst="line">
              <a:avLst/>
            </a:prstGeom>
            <a:ln>
              <a:solidFill>
                <a:srgbClr val="C0504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11" idx="6"/>
              <a:endCxn id="8" idx="2"/>
            </p:cNvCxnSpPr>
            <p:nvPr/>
          </p:nvCxnSpPr>
          <p:spPr>
            <a:xfrm flipV="1">
              <a:off x="5600700" y="4102100"/>
              <a:ext cx="647700" cy="508000"/>
            </a:xfrm>
            <a:prstGeom prst="line">
              <a:avLst/>
            </a:prstGeom>
            <a:ln>
              <a:solidFill>
                <a:srgbClr val="C0504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8" idx="6"/>
          </p:cNvCxnSpPr>
          <p:nvPr/>
        </p:nvCxnSpPr>
        <p:spPr>
          <a:xfrm flipV="1">
            <a:off x="6934200" y="3200400"/>
            <a:ext cx="685800" cy="901700"/>
          </a:xfrm>
          <a:prstGeom prst="line">
            <a:avLst/>
          </a:prstGeom>
          <a:ln>
            <a:solidFill>
              <a:srgbClr val="77933C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5500267" y="2341610"/>
            <a:ext cx="1433933" cy="3144790"/>
            <a:chOff x="5500267" y="2341610"/>
            <a:chExt cx="1433933" cy="3144790"/>
          </a:xfrm>
        </p:grpSpPr>
        <p:sp>
          <p:nvSpPr>
            <p:cNvPr id="9" name="Oval 8"/>
            <p:cNvSpPr/>
            <p:nvPr/>
          </p:nvSpPr>
          <p:spPr>
            <a:xfrm>
              <a:off x="6248400" y="4800600"/>
              <a:ext cx="685800" cy="685800"/>
            </a:xfrm>
            <a:prstGeom prst="ellipse">
              <a:avLst/>
            </a:prstGeom>
            <a:solidFill>
              <a:srgbClr val="C0504D"/>
            </a:solidFill>
            <a:ln>
              <a:solidFill>
                <a:srgbClr val="C0504D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" idx="7"/>
              <a:endCxn id="9" idx="1"/>
            </p:cNvCxnSpPr>
            <p:nvPr/>
          </p:nvCxnSpPr>
          <p:spPr>
            <a:xfrm>
              <a:off x="5500267" y="2341610"/>
              <a:ext cx="848566" cy="2559423"/>
            </a:xfrm>
            <a:prstGeom prst="line">
              <a:avLst/>
            </a:prstGeom>
            <a:ln>
              <a:solidFill>
                <a:srgbClr val="C0504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0" idx="7"/>
              <a:endCxn id="9" idx="1"/>
            </p:cNvCxnSpPr>
            <p:nvPr/>
          </p:nvCxnSpPr>
          <p:spPr>
            <a:xfrm>
              <a:off x="5500267" y="3354621"/>
              <a:ext cx="848566" cy="1546412"/>
            </a:xfrm>
            <a:prstGeom prst="line">
              <a:avLst/>
            </a:prstGeom>
            <a:ln>
              <a:solidFill>
                <a:srgbClr val="C0504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11" idx="6"/>
              <a:endCxn id="9" idx="1"/>
            </p:cNvCxnSpPr>
            <p:nvPr/>
          </p:nvCxnSpPr>
          <p:spPr>
            <a:xfrm>
              <a:off x="5600700" y="4610100"/>
              <a:ext cx="748133" cy="290933"/>
            </a:xfrm>
            <a:prstGeom prst="line">
              <a:avLst/>
            </a:prstGeom>
            <a:ln>
              <a:solidFill>
                <a:srgbClr val="C0504D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/>
          <p:cNvCxnSpPr>
            <a:cxnSpLocks/>
            <a:stCxn id="9" idx="7"/>
            <a:endCxn id="74" idx="3"/>
          </p:cNvCxnSpPr>
          <p:nvPr/>
        </p:nvCxnSpPr>
        <p:spPr>
          <a:xfrm flipV="1">
            <a:off x="6833767" y="3328567"/>
            <a:ext cx="810466" cy="1572466"/>
          </a:xfrm>
          <a:prstGeom prst="line">
            <a:avLst/>
          </a:prstGeom>
          <a:ln>
            <a:solidFill>
              <a:srgbClr val="77933C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833767" y="2133600"/>
            <a:ext cx="810466" cy="2767433"/>
            <a:chOff x="6833767" y="2133600"/>
            <a:chExt cx="810466" cy="2767433"/>
          </a:xfrm>
        </p:grpSpPr>
        <p:cxnSp>
          <p:nvCxnSpPr>
            <p:cNvPr id="66" name="Straight Connector 65"/>
            <p:cNvCxnSpPr>
              <a:endCxn id="36" idx="1"/>
            </p:cNvCxnSpPr>
            <p:nvPr/>
          </p:nvCxnSpPr>
          <p:spPr>
            <a:xfrm>
              <a:off x="6887882" y="2133600"/>
              <a:ext cx="756351" cy="1700633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7" idx="6"/>
            </p:cNvCxnSpPr>
            <p:nvPr/>
          </p:nvCxnSpPr>
          <p:spPr>
            <a:xfrm>
              <a:off x="6934200" y="3060700"/>
              <a:ext cx="685800" cy="901700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" idx="6"/>
              <a:endCxn id="36" idx="2"/>
            </p:cNvCxnSpPr>
            <p:nvPr/>
          </p:nvCxnSpPr>
          <p:spPr>
            <a:xfrm flipV="1">
              <a:off x="6934200" y="4076700"/>
              <a:ext cx="609600" cy="25400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9" idx="7"/>
            </p:cNvCxnSpPr>
            <p:nvPr/>
          </p:nvCxnSpPr>
          <p:spPr>
            <a:xfrm flipV="1">
              <a:off x="6833767" y="4191000"/>
              <a:ext cx="786233" cy="710033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/>
          <p:cNvSpPr txBox="1"/>
          <p:nvPr/>
        </p:nvSpPr>
        <p:spPr>
          <a:xfrm>
            <a:off x="4800600" y="1676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72200" y="1143000"/>
            <a:ext cx="8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521856" y="2145268"/>
            <a:ext cx="85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627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3" grpId="0" build="p"/>
      <p:bldP spid="8" grpId="0" animBg="1"/>
      <p:bldP spid="36" grpId="0" animBg="1"/>
      <p:bldP spid="75" grpId="0"/>
      <p:bldP spid="76" grpId="0"/>
      <p:bldP spid="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Sigmoid(x) = </a:t>
            </a:r>
          </a:p>
          <a:p>
            <a:endParaRPr lang="en-US" dirty="0"/>
          </a:p>
          <a:p>
            <a:r>
              <a:rPr lang="en-US" dirty="0" err="1"/>
              <a:t>Tanh</a:t>
            </a:r>
            <a:r>
              <a:rPr lang="en-US" dirty="0"/>
              <a:t>(x) =</a:t>
            </a:r>
          </a:p>
          <a:p>
            <a:endParaRPr lang="en-US" dirty="0"/>
          </a:p>
          <a:p>
            <a:r>
              <a:rPr lang="en-US" dirty="0" err="1"/>
              <a:t>ReLU</a:t>
            </a:r>
            <a:r>
              <a:rPr lang="en-US" dirty="0"/>
              <a:t>(x) =</a:t>
            </a:r>
          </a:p>
          <a:p>
            <a:pPr lvl="2"/>
            <a:r>
              <a:rPr lang="en-US" dirty="0" err="1"/>
              <a:t>ReLU</a:t>
            </a:r>
            <a:r>
              <a:rPr lang="en-US" dirty="0"/>
              <a:t> work extremely well for problems in vision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254375" y="1316038"/>
          <a:ext cx="11112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3" imgW="431800" imgH="393700" progId="Equation.3">
                  <p:embed/>
                </p:oleObj>
              </mc:Choice>
              <mc:Fallback>
                <p:oleObj name="Equation" r:id="rId3" imgW="431800" imgH="39370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4375" y="1316038"/>
                        <a:ext cx="1111250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682875" y="2530475"/>
          <a:ext cx="13382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5" imgW="520700" imgH="406400" progId="Equation.3">
                  <p:embed/>
                </p:oleObj>
              </mc:Choice>
              <mc:Fallback>
                <p:oleObj name="Equation" r:id="rId5" imgW="520700" imgH="406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2875" y="2530475"/>
                        <a:ext cx="1338263" cy="104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513012" y="3902075"/>
          <a:ext cx="16017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7" imgW="622300" imgH="203200" progId="Equation.3">
                  <p:embed/>
                </p:oleObj>
              </mc:Choice>
              <mc:Fallback>
                <p:oleObj name="Equation" r:id="rId7" imgW="622300" imgH="2032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3012" y="3902075"/>
                        <a:ext cx="1601788" cy="52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180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1524000"/>
            <a:ext cx="52578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 classes =&gt; k output nodes</a:t>
            </a:r>
          </a:p>
          <a:p>
            <a:pPr lvl="1"/>
            <a:r>
              <a:rPr lang="en-US" dirty="0"/>
              <a:t>K-output vector</a:t>
            </a:r>
          </a:p>
          <a:p>
            <a:r>
              <a:rPr lang="en-US" dirty="0"/>
              <a:t>Targets are represented as an </a:t>
            </a:r>
            <a:r>
              <a:rPr lang="en-US" b="1" dirty="0">
                <a:solidFill>
                  <a:srgbClr val="800000"/>
                </a:solidFill>
              </a:rPr>
              <a:t>indicator matrix</a:t>
            </a:r>
          </a:p>
          <a:p>
            <a:r>
              <a:rPr lang="en-US" dirty="0"/>
              <a:t>Unlike binary classification, no rounding with </a:t>
            </a:r>
            <a:r>
              <a:rPr lang="en-US" dirty="0" err="1"/>
              <a:t>softmax</a:t>
            </a:r>
            <a:endParaRPr lang="en-US" dirty="0"/>
          </a:p>
          <a:p>
            <a:pPr lvl="1"/>
            <a:r>
              <a:rPr lang="en-US" dirty="0"/>
              <a:t>Labels are 0,1,2,3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Softmax outputs probabilities between 0 and 1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57792" y="2286000"/>
            <a:ext cx="1395833" cy="2881733"/>
            <a:chOff x="6833767" y="2019300"/>
            <a:chExt cx="1395833" cy="2881733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934200" y="2019300"/>
              <a:ext cx="685800" cy="876300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543800" y="3733800"/>
              <a:ext cx="685800" cy="685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6934200" y="3056218"/>
              <a:ext cx="655918" cy="4482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6934200" y="3200400"/>
              <a:ext cx="685800" cy="901700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6833767" y="3298685"/>
              <a:ext cx="856784" cy="1602348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22" idx="1"/>
            </p:cNvCxnSpPr>
            <p:nvPr/>
          </p:nvCxnSpPr>
          <p:spPr>
            <a:xfrm>
              <a:off x="6887882" y="2133600"/>
              <a:ext cx="756351" cy="1700633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934200" y="3060700"/>
              <a:ext cx="685800" cy="901700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endCxn id="22" idx="2"/>
            </p:cNvCxnSpPr>
            <p:nvPr/>
          </p:nvCxnSpPr>
          <p:spPr>
            <a:xfrm flipV="1">
              <a:off x="6934200" y="4076700"/>
              <a:ext cx="609600" cy="25400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6833767" y="4191000"/>
              <a:ext cx="786233" cy="710033"/>
            </a:xfrm>
            <a:prstGeom prst="line">
              <a:avLst/>
            </a:prstGeom>
            <a:ln>
              <a:solidFill>
                <a:srgbClr val="77933C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7543800" y="2743200"/>
              <a:ext cx="685800" cy="6858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1976992" y="3581400"/>
            <a:ext cx="152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K Classes</a:t>
            </a:r>
          </a:p>
        </p:txBody>
      </p:sp>
      <p:graphicFrame>
        <p:nvGraphicFramePr>
          <p:cNvPr id="45" name="Object 44"/>
          <p:cNvGraphicFramePr>
            <a:graphicFrameLocks noChangeAspect="1"/>
          </p:cNvGraphicFramePr>
          <p:nvPr>
            <p:extLst/>
          </p:nvPr>
        </p:nvGraphicFramePr>
        <p:xfrm>
          <a:off x="16430" y="3637214"/>
          <a:ext cx="969962" cy="55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3" imgW="177800" imgH="101600" progId="Equation.3">
                  <p:embed/>
                </p:oleObj>
              </mc:Choice>
              <mc:Fallback>
                <p:oleObj name="Equation" r:id="rId3" imgW="177800" imgH="101600" progId="Equation.3">
                  <p:embed/>
                  <p:pic>
                    <p:nvPicPr>
                      <p:cNvPr id="45" name="Object 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30" y="3637214"/>
                        <a:ext cx="969962" cy="553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781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Categorization of </a:t>
            </a:r>
            <a:r>
              <a:rPr lang="en-US" dirty="0" err="1"/>
              <a:t>softmax</a:t>
            </a:r>
            <a:r>
              <a:rPr lang="en-US" dirty="0"/>
              <a:t>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030184" y="1227138"/>
          <a:ext cx="4303816" cy="433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5" name="Equation" r:id="rId4" imgW="1600200" imgH="1612900" progId="Equation.3">
                  <p:embed/>
                </p:oleObj>
              </mc:Choice>
              <mc:Fallback>
                <p:oleObj name="Equation" r:id="rId4" imgW="1600200" imgH="1612900" progId="Equation.3">
                  <p:embed/>
                  <p:pic>
                    <p:nvPicPr>
                      <p:cNvPr id="5" name="Content Placeholder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0184" y="1227138"/>
                        <a:ext cx="4303816" cy="433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854829"/>
              </p:ext>
            </p:extLst>
          </p:nvPr>
        </p:nvGraphicFramePr>
        <p:xfrm>
          <a:off x="4114800" y="5181600"/>
          <a:ext cx="4510088" cy="1222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Equation" r:id="rId6" imgW="1968500" imgH="533400" progId="Equation.3">
                  <p:embed/>
                </p:oleObj>
              </mc:Choice>
              <mc:Fallback>
                <p:oleObj name="Equation" r:id="rId6" imgW="1968500" imgH="5334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4800" y="5181600"/>
                        <a:ext cx="4510088" cy="1222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956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outputs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581400"/>
          </a:xfrm>
        </p:spPr>
        <p:txBody>
          <a:bodyPr/>
          <a:lstStyle/>
          <a:p>
            <a:r>
              <a:rPr lang="en-US" dirty="0"/>
              <a:t>Predictions look like</a:t>
            </a:r>
          </a:p>
          <a:p>
            <a:pPr lvl="1"/>
            <a:r>
              <a:rPr lang="en-US" dirty="0"/>
              <a:t>[0.1, 0.2, 0.4, 0.1, 0.2]</a:t>
            </a:r>
          </a:p>
          <a:p>
            <a:pPr lvl="1"/>
            <a:r>
              <a:rPr lang="en-US" dirty="0"/>
              <a:t>assume probability of target is highest</a:t>
            </a:r>
          </a:p>
          <a:p>
            <a:r>
              <a:rPr lang="en-US" dirty="0"/>
              <a:t>Target labels look like:</a:t>
            </a:r>
          </a:p>
          <a:p>
            <a:pPr lvl="1"/>
            <a:r>
              <a:rPr lang="en-US" dirty="0"/>
              <a:t>[0, 0, 1, 0, 0];  target class label is </a:t>
            </a:r>
            <a:r>
              <a:rPr lang="en-US" b="1" dirty="0">
                <a:solidFill>
                  <a:srgbClr val="800000"/>
                </a:solidFill>
              </a:rPr>
              <a:t>2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0229"/>
              </p:ext>
            </p:extLst>
          </p:nvPr>
        </p:nvGraphicFramePr>
        <p:xfrm>
          <a:off x="1295400" y="4102444"/>
          <a:ext cx="2971800" cy="222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9" name="Equation" r:id="rId3" imgW="1511300" imgH="1130300" progId="Equation.3">
                  <p:embed/>
                </p:oleObj>
              </mc:Choice>
              <mc:Fallback>
                <p:oleObj name="Equation" r:id="rId3" imgW="1511300" imgH="1130300" progId="Equation.3">
                  <p:embed/>
                  <p:pic>
                    <p:nvPicPr>
                      <p:cNvPr id="5" name="Content Placeholder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4102444"/>
                        <a:ext cx="2971800" cy="2222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253544"/>
              </p:ext>
            </p:extLst>
          </p:nvPr>
        </p:nvGraphicFramePr>
        <p:xfrm>
          <a:off x="5249863" y="4102100"/>
          <a:ext cx="2073275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0" name="Equation" r:id="rId5" imgW="1054100" imgH="1130300" progId="Equation.3">
                  <p:embed/>
                </p:oleObj>
              </mc:Choice>
              <mc:Fallback>
                <p:oleObj name="Equation" r:id="rId5" imgW="1054100" imgH="1130300" progId="Equation.3">
                  <p:embed/>
                  <p:pic>
                    <p:nvPicPr>
                      <p:cNvPr id="6" name="Content Placeholder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49863" y="4102100"/>
                        <a:ext cx="2073275" cy="222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638800" y="6096000"/>
            <a:ext cx="103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TARGETS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05000" y="6096000"/>
            <a:ext cx="144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5169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binary to multiclass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From:</a:t>
            </a:r>
          </a:p>
          <a:p>
            <a:r>
              <a:rPr lang="en-US" dirty="0">
                <a:solidFill>
                  <a:srgbClr val="3366FF"/>
                </a:solidFill>
              </a:rPr>
              <a:t>Input</a:t>
            </a:r>
            <a:r>
              <a:rPr lang="en-US" dirty="0"/>
              <a:t> = array of 48*48 pixels; </a:t>
            </a:r>
            <a:r>
              <a:rPr lang="en-US" dirty="0">
                <a:solidFill>
                  <a:srgbClr val="008000"/>
                </a:solidFill>
              </a:rPr>
              <a:t>Output</a:t>
            </a:r>
            <a:r>
              <a:rPr lang="en-US" dirty="0"/>
              <a:t> = +</a:t>
            </a:r>
            <a:r>
              <a:rPr lang="en-US" dirty="0" err="1"/>
              <a:t>ve</a:t>
            </a:r>
            <a:r>
              <a:rPr lang="en-US" dirty="0"/>
              <a:t>/-</a:t>
            </a:r>
            <a:r>
              <a:rPr lang="en-US" dirty="0" err="1"/>
              <a:t>ve</a:t>
            </a:r>
            <a:r>
              <a:rPr lang="en-US" dirty="0"/>
              <a:t> face </a:t>
            </a:r>
          </a:p>
          <a:p>
            <a:pPr marL="0" indent="0">
              <a:buNone/>
            </a:pPr>
            <a:r>
              <a:rPr lang="en-US" dirty="0"/>
              <a:t>To:</a:t>
            </a:r>
          </a:p>
          <a:p>
            <a:r>
              <a:rPr lang="en-US" dirty="0">
                <a:solidFill>
                  <a:srgbClr val="3366FF"/>
                </a:solidFill>
              </a:rPr>
              <a:t>Input </a:t>
            </a:r>
            <a:r>
              <a:rPr lang="en-US" dirty="0"/>
              <a:t>= array of 48*48 pixels; </a:t>
            </a:r>
            <a:r>
              <a:rPr lang="en-US" dirty="0">
                <a:solidFill>
                  <a:srgbClr val="008000"/>
                </a:solidFill>
              </a:rPr>
              <a:t>Output</a:t>
            </a:r>
            <a:r>
              <a:rPr lang="en-US" dirty="0"/>
              <a:t> = happy, sad, angry, surprised, disgusted, afraid, neutral </a:t>
            </a:r>
          </a:p>
          <a:p>
            <a:endParaRPr lang="en-US" dirty="0"/>
          </a:p>
          <a:p>
            <a:r>
              <a:rPr lang="en-US" dirty="0"/>
              <a:t>Other examples</a:t>
            </a:r>
            <a:r>
              <a:rPr lang="is-IS" dirty="0"/>
              <a:t>…? MNIST?</a:t>
            </a:r>
            <a:endParaRPr lang="en-US" dirty="0"/>
          </a:p>
          <a:p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0AF3-3D43-4E55-B5A9-1381C9963C7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2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1605</Words>
  <Application>Microsoft Macintosh PowerPoint</Application>
  <PresentationFormat>On-screen Show (4:3)</PresentationFormat>
  <Paragraphs>332</Paragraphs>
  <Slides>39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AbadiMT-CondensedLight</vt:lpstr>
      <vt:lpstr>Arial</vt:lpstr>
      <vt:lpstr>Calibri</vt:lpstr>
      <vt:lpstr>Courier New</vt:lpstr>
      <vt:lpstr>Monotype Corsiva</vt:lpstr>
      <vt:lpstr>Symbol</vt:lpstr>
      <vt:lpstr>Times New Roman</vt:lpstr>
      <vt:lpstr>Office Theme</vt:lpstr>
      <vt:lpstr>Equation</vt:lpstr>
      <vt:lpstr>CSCI 631 Foundations of Computer Vision</vt:lpstr>
      <vt:lpstr>Logistic regression unit  (or perceptron or single neuron)</vt:lpstr>
      <vt:lpstr>Loose inspiration: Human neurons</vt:lpstr>
      <vt:lpstr>From LR to neural networks</vt:lpstr>
      <vt:lpstr>Nonlinear activation functions</vt:lpstr>
      <vt:lpstr>Multi-class classification</vt:lpstr>
      <vt:lpstr>Categorization of softmax outputs</vt:lpstr>
      <vt:lpstr>Softmax outputs continued</vt:lpstr>
      <vt:lpstr>From binary to multiclass classification</vt:lpstr>
      <vt:lpstr>Beyond logistic regression (multiclass)</vt:lpstr>
      <vt:lpstr>Beyond logistic regression (multiclass)</vt:lpstr>
      <vt:lpstr>Beyond logistic regression (multiclass)</vt:lpstr>
      <vt:lpstr>Softmax cross-entropy function</vt:lpstr>
      <vt:lpstr>Feedforward</vt:lpstr>
      <vt:lpstr>Symbols</vt:lpstr>
      <vt:lpstr>Symbols cont’d</vt:lpstr>
      <vt:lpstr>Backpropagation</vt:lpstr>
      <vt:lpstr>Pseudocode for NN (feedforward)</vt:lpstr>
      <vt:lpstr>Pseudocode for NN (backprop)</vt:lpstr>
      <vt:lpstr>Neural Networks</vt:lpstr>
      <vt:lpstr>Training of multi-layer networks</vt:lpstr>
      <vt:lpstr>Multi-Layer Neural Networks</vt:lpstr>
      <vt:lpstr>Training of multi-layer networks</vt:lpstr>
      <vt:lpstr>Choosing activation functions</vt:lpstr>
      <vt:lpstr>Choosing activation functions</vt:lpstr>
      <vt:lpstr>Neural networks: Pros and cons</vt:lpstr>
      <vt:lpstr>Regularization and overfitting</vt:lpstr>
      <vt:lpstr>Ideal solution = infinite weights!</vt:lpstr>
      <vt:lpstr>Ideal solution = infinite weights!</vt:lpstr>
      <vt:lpstr>Regularization – L2</vt:lpstr>
      <vt:lpstr>Solving for w from Jreg</vt:lpstr>
      <vt:lpstr>L2 regularized gradient decent update</vt:lpstr>
      <vt:lpstr>L1 regularization</vt:lpstr>
      <vt:lpstr>L1 regularization continued</vt:lpstr>
      <vt:lpstr>L1 regularized gradient decent update</vt:lpstr>
      <vt:lpstr>Summary</vt:lpstr>
      <vt:lpstr>Elastic Net Regularization</vt:lpstr>
      <vt:lpstr>Adam Optimizer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473/573  Computer Vision and Image Processing (CVIP)</dc:title>
  <dc:creator>inwogu</dc:creator>
  <cp:lastModifiedBy>Microsoft Office User</cp:lastModifiedBy>
  <cp:revision>173</cp:revision>
  <cp:lastPrinted>2019-10-17T10:43:50Z</cp:lastPrinted>
  <dcterms:created xsi:type="dcterms:W3CDTF">2006-08-16T00:00:00Z</dcterms:created>
  <dcterms:modified xsi:type="dcterms:W3CDTF">2019-10-17T15:48:12Z</dcterms:modified>
</cp:coreProperties>
</file>