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653" r:id="rId2"/>
    <p:sldId id="558" r:id="rId3"/>
    <p:sldId id="643" r:id="rId4"/>
    <p:sldId id="656" r:id="rId5"/>
    <p:sldId id="657" r:id="rId6"/>
    <p:sldId id="658" r:id="rId7"/>
    <p:sldId id="659" r:id="rId8"/>
    <p:sldId id="633" r:id="rId9"/>
    <p:sldId id="634" r:id="rId10"/>
    <p:sldId id="660" r:id="rId11"/>
    <p:sldId id="661" r:id="rId12"/>
    <p:sldId id="662" r:id="rId13"/>
    <p:sldId id="663" r:id="rId14"/>
    <p:sldId id="639" r:id="rId15"/>
    <p:sldId id="664" r:id="rId16"/>
    <p:sldId id="665" r:id="rId17"/>
    <p:sldId id="666" r:id="rId18"/>
    <p:sldId id="667" r:id="rId19"/>
    <p:sldId id="668" r:id="rId20"/>
    <p:sldId id="569" r:id="rId21"/>
    <p:sldId id="669" r:id="rId22"/>
    <p:sldId id="570" r:id="rId23"/>
    <p:sldId id="651" r:id="rId24"/>
    <p:sldId id="489" r:id="rId25"/>
    <p:sldId id="45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3E2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90055" autoAdjust="0"/>
  </p:normalViewPr>
  <p:slideViewPr>
    <p:cSldViewPr>
      <p:cViewPr varScale="1">
        <p:scale>
          <a:sx n="79" d="100"/>
          <a:sy n="79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5992B8E-6A65-4730-8AB3-A7AAC1C3145C}" type="datetimeFigureOut">
              <a:rPr lang="en-US"/>
              <a:pPr>
                <a:defRPr/>
              </a:pPr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9CE776-9FC6-40C8-9FBA-302CCE757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5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B51C6-53ED-4094-ACA9-CEED9C3915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42081CD-7234-4D13-B277-D36E5F8FF2F9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731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644CE7-A063-41D2-8262-66E89351CFD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06DE5-819E-461D-8E8D-AA05FD17548C}" type="datetime1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26C85-E602-4510-8D6F-BDDBA0749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41B79-9F73-4FA0-ABBD-D37DCB627788}" type="datetime1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56CFE-526D-41B5-B1BE-F8C3450E2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6E4B-D42A-4962-B40E-A21CBB81B127}" type="datetime1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F9D77-E430-4D4E-A7FB-42AEDCEBD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13175-F523-49FE-A317-85FDCE9CFDB6}" type="datetime1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E0AF3-3D43-4E55-B5A9-1381C9963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4E06-D1CE-4E93-9B1D-1A5B3745FAFD}" type="datetime1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02DBD-EF88-4A15-97E8-D47A92546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3AB9-4B8E-4C7C-BEFD-CBD831D24B8A}" type="datetime1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DF007-E765-4686-B4B5-DA309EF58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524CF-2CA4-4172-98E8-0EBA753AB401}" type="datetime1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0D3FE-B0CE-4935-AE68-3CED42F92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9E63-CCC4-438D-AAF3-B116DF9A341E}" type="datetime1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59D0B-6709-47CF-B423-FC4BA71BE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EF516-8DAE-4F05-BE13-6E1BE0055387}" type="datetime1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29C99-3282-4743-AE4D-E9C9F40FA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6ECF2-7095-417C-97EC-E177CC306E11}" type="datetime1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DB479-21EE-4C14-9281-99C5A45F8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BB0FA-C725-4DEC-8E3F-F4EF3305B57B}" type="datetime1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1C672-8038-4B24-8E28-C64183944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1C591B-A45D-4D79-9504-054EFF7FC438}" type="datetime1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B1DE62-E115-4BFE-B9D4-6C34FB779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on@cs.r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people.csail.mit.edu/albert/ladypack/wiki/index.php/Known_implementations_of_SIF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bc.ca/~lowe/papers/ijcv04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CSCI 631</a:t>
            </a:r>
            <a:br>
              <a:rPr lang="en-US" dirty="0"/>
            </a:br>
            <a:r>
              <a:rPr lang="en-US" dirty="0"/>
              <a:t>Foundations of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dirty="0" err="1"/>
              <a:t>Ifeoma</a:t>
            </a:r>
            <a:r>
              <a:rPr lang="en-US" dirty="0"/>
              <a:t> Nwogu</a:t>
            </a:r>
          </a:p>
          <a:p>
            <a:r>
              <a:rPr lang="en-US" dirty="0">
                <a:hlinkClick r:id="rId3"/>
              </a:rPr>
              <a:t>ion@cs.rit.edu</a:t>
            </a:r>
            <a:endParaRPr lang="en-US" dirty="0"/>
          </a:p>
          <a:p>
            <a:endParaRPr lang="en-US" dirty="0"/>
          </a:p>
          <a:p>
            <a:r>
              <a:rPr lang="en-US">
                <a:solidFill>
                  <a:schemeClr val="tx1"/>
                </a:solidFill>
              </a:rPr>
              <a:t>Lecture </a:t>
            </a:r>
            <a:r>
              <a:rPr lang="en-US" dirty="0">
                <a:solidFill>
                  <a:schemeClr val="tx1"/>
                </a:solidFill>
              </a:rPr>
              <a:t>– Local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4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59D0B-6709-47CF-B423-FC4BA71BE5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Derivatives approximated by finite differences,</a:t>
            </a:r>
          </a:p>
          <a:p>
            <a:pPr lvl="1"/>
            <a:r>
              <a:rPr lang="en-US" altLang="en-US" sz="2400" dirty="0"/>
              <a:t>example: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X</a:t>
            </a:r>
            <a:r>
              <a:rPr lang="en-US" altLang="en-US" sz="2800" dirty="0"/>
              <a:t> is &gt; 0.5 in any dimension, process repeated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2272794" y="914400"/>
          <a:ext cx="3891469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3" imgW="2781000" imgH="1676160" progId="Equation.3">
                  <p:embed/>
                </p:oleObj>
              </mc:Choice>
              <mc:Fallback>
                <p:oleObj name="Equation" r:id="rId3" imgW="2781000" imgH="167616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794" y="914400"/>
                        <a:ext cx="3891469" cy="23447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2667000" y="3729996"/>
          <a:ext cx="4191000" cy="222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Equation" r:id="rId5" imgW="2438280" imgH="1295280" progId="Equation.3">
                  <p:embed/>
                </p:oleObj>
              </mc:Choice>
              <mc:Fallback>
                <p:oleObj name="Equation" r:id="rId5" imgW="2438280" imgH="129528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29996"/>
                        <a:ext cx="4191000" cy="2226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71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59D0B-6709-47CF-B423-FC4BA71BE56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610600" cy="45307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Contrast (use prev. equation):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| D(X) |</a:t>
            </a:r>
            <a:r>
              <a:rPr lang="en-US" altLang="en-US" dirty="0"/>
              <a:t> &lt; 0.03, throw it out</a:t>
            </a:r>
          </a:p>
          <a:p>
            <a:r>
              <a:rPr lang="en-US" altLang="en-US" dirty="0" err="1"/>
              <a:t>Edgeiness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Use ratio of principal curvatures to throw out poorly defined peaks</a:t>
            </a:r>
          </a:p>
          <a:p>
            <a:pPr lvl="1"/>
            <a:r>
              <a:rPr lang="en-US" altLang="en-US" dirty="0"/>
              <a:t>Curvatures come from Hessian:</a:t>
            </a:r>
          </a:p>
          <a:p>
            <a:pPr lvl="1"/>
            <a:r>
              <a:rPr lang="en-US" altLang="en-US" dirty="0"/>
              <a:t>Ratio of </a:t>
            </a:r>
            <a:r>
              <a:rPr lang="en-US" altLang="en-US" i="1" dirty="0"/>
              <a:t>Trace(H)</a:t>
            </a:r>
            <a:r>
              <a:rPr lang="en-US" altLang="en-US" i="1" baseline="30000" dirty="0"/>
              <a:t>2</a:t>
            </a:r>
            <a:r>
              <a:rPr lang="en-US" altLang="en-US" dirty="0"/>
              <a:t> and </a:t>
            </a:r>
            <a:r>
              <a:rPr lang="en-US" altLang="en-US" i="1" dirty="0"/>
              <a:t>Determinant(H)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If ratio &gt; </a:t>
            </a:r>
            <a:r>
              <a:rPr lang="en-US" altLang="en-US" i="1" dirty="0"/>
              <a:t>(r+1)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/(r)</a:t>
            </a:r>
            <a:r>
              <a:rPr lang="en-US" altLang="en-US" dirty="0"/>
              <a:t>, throw it out (SIFT uses r=10)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400800" y="1528763"/>
          <a:ext cx="22542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3" imgW="1765080" imgH="533160" progId="Equation.3">
                  <p:embed/>
                </p:oleObj>
              </mc:Choice>
              <mc:Fallback>
                <p:oleObj name="Equation" r:id="rId3" imgW="1765080" imgH="5331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8763"/>
                        <a:ext cx="225425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477000" y="3886200"/>
          <a:ext cx="1905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5" imgW="1358640" imgH="634680" progId="Equation.3">
                  <p:embed/>
                </p:oleObj>
              </mc:Choice>
              <mc:Fallback>
                <p:oleObj name="Equation" r:id="rId5" imgW="1358640" imgH="6346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86200"/>
                        <a:ext cx="19050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371600" y="5257800"/>
          <a:ext cx="2667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5" name="Equation" r:id="rId7" imgW="2120760" imgH="660240" progId="Equation.3">
                  <p:embed/>
                </p:oleObj>
              </mc:Choice>
              <mc:Fallback>
                <p:oleObj name="Equation" r:id="rId7" imgW="2120760" imgH="660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2667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17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Orientation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59D0B-6709-47CF-B423-FC4BA71BE56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Descriptor computed relative to </a:t>
            </a:r>
            <a:r>
              <a:rPr lang="en-US" altLang="en-US" dirty="0" err="1"/>
              <a:t>keypoint’s</a:t>
            </a:r>
            <a:r>
              <a:rPr lang="en-US" altLang="en-US" dirty="0"/>
              <a:t> orientation achieves rotation invariance</a:t>
            </a:r>
          </a:p>
          <a:p>
            <a:r>
              <a:rPr lang="en-US" altLang="en-US" dirty="0" err="1"/>
              <a:t>Precomputed</a:t>
            </a:r>
            <a:r>
              <a:rPr lang="en-US" altLang="en-US" dirty="0"/>
              <a:t> along with mag. for all levels (useful in descriptor computation)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Multiple orientations assigned to </a:t>
            </a:r>
            <a:r>
              <a:rPr lang="en-US" altLang="en-US" dirty="0" err="1"/>
              <a:t>keypoints</a:t>
            </a:r>
            <a:r>
              <a:rPr lang="en-US" altLang="en-US" dirty="0"/>
              <a:t> from an orientation histogram</a:t>
            </a:r>
          </a:p>
          <a:p>
            <a:pPr lvl="1"/>
            <a:r>
              <a:rPr lang="en-US" altLang="en-US" dirty="0"/>
              <a:t>Significantly improve stability of matching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3733800"/>
          <a:ext cx="843607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Equation" r:id="rId3" imgW="5397480" imgH="634680" progId="Equation.3">
                  <p:embed/>
                </p:oleObj>
              </mc:Choice>
              <mc:Fallback>
                <p:oleObj name="Equation" r:id="rId3" imgW="5397480" imgH="6346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3800"/>
                        <a:ext cx="843607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31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Descriptor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59D0B-6709-47CF-B423-FC4BA71BE5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4648200"/>
            <a:ext cx="8763000" cy="2133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Descriptor has 3 dimensions </a:t>
            </a:r>
            <a:r>
              <a:rPr lang="en-US" altLang="en-US" i="1"/>
              <a:t>(x,y,</a:t>
            </a:r>
            <a:r>
              <a:rPr lang="el-GR" altLang="en-US" i="1">
                <a:cs typeface="Arial" charset="0"/>
              </a:rPr>
              <a:t>θ</a:t>
            </a:r>
            <a:r>
              <a:rPr lang="en-US" altLang="en-US" i="1">
                <a:cs typeface="Arial" charset="0"/>
              </a:rPr>
              <a:t>)</a:t>
            </a:r>
          </a:p>
          <a:p>
            <a:r>
              <a:rPr lang="en-US" altLang="en-US">
                <a:cs typeface="Arial" charset="0"/>
              </a:rPr>
              <a:t>Orientation histogram of gradient magnitudes</a:t>
            </a:r>
            <a:endParaRPr lang="el-GR" altLang="en-US">
              <a:cs typeface="Arial" charset="0"/>
            </a:endParaRPr>
          </a:p>
          <a:p>
            <a:r>
              <a:rPr lang="en-US" altLang="en-US"/>
              <a:t>Position and orientation of each gradient sample rotated relative to keypoint orientation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748588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83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Descriptor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59D0B-6709-47CF-B423-FC4BA71BE5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4648200"/>
            <a:ext cx="8763000" cy="2133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Weight magnitude of each sample point by Gaussian weighting function</a:t>
            </a:r>
            <a:endParaRPr lang="en-US" altLang="en-US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Distribute each sample to adjacent bins by trilinear interpolation (avoids boundary effects)</a:t>
            </a:r>
            <a:endParaRPr lang="el-GR" altLang="en-US" dirty="0">
              <a:cs typeface="Arial" charset="0"/>
            </a:endParaRPr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748588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45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Descriptor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59D0B-6709-47CF-B423-FC4BA71BE5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419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Best results achieved with 4x4x8 = 128  descriptor size</a:t>
            </a:r>
          </a:p>
          <a:p>
            <a:r>
              <a:rPr lang="en-US" altLang="en-US" dirty="0"/>
              <a:t>Normalize to unit length</a:t>
            </a:r>
          </a:p>
          <a:p>
            <a:pPr lvl="1"/>
            <a:r>
              <a:rPr lang="en-US" altLang="en-US" dirty="0"/>
              <a:t>Reduces effect of illumination change</a:t>
            </a:r>
          </a:p>
          <a:p>
            <a:r>
              <a:rPr lang="en-US" altLang="en-US" dirty="0"/>
              <a:t>Cap each element to 0.2, normalize again</a:t>
            </a:r>
          </a:p>
          <a:p>
            <a:pPr lvl="1"/>
            <a:r>
              <a:rPr lang="en-US" altLang="en-US" dirty="0"/>
              <a:t>Reduces non-linear illumination changes</a:t>
            </a:r>
          </a:p>
          <a:p>
            <a:pPr lvl="1"/>
            <a:r>
              <a:rPr lang="en-US" altLang="en-US" dirty="0"/>
              <a:t>0.2 determined experimentally</a:t>
            </a:r>
          </a:p>
        </p:txBody>
      </p:sp>
    </p:spTree>
    <p:extLst>
      <p:ext uri="{BB962C8B-B14F-4D97-AF65-F5344CB8AC3E}">
        <p14:creationId xmlns:p14="http://schemas.microsoft.com/office/powerpoint/2010/main" val="148341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Orientation Histogram</a:t>
            </a:r>
          </a:p>
        </p:txBody>
      </p:sp>
      <p:sp>
        <p:nvSpPr>
          <p:cNvPr id="21401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itchFamily="34" charset="-128"/>
              </a:rPr>
              <a:t>4x4 spatial bins (16 bins total)</a:t>
            </a:r>
          </a:p>
          <a:p>
            <a:pPr eaLnBrk="1" hangingPunct="1"/>
            <a:r>
              <a:rPr lang="en-US" altLang="en-US" sz="2800">
                <a:ea typeface="ＭＳ Ｐゴシック" pitchFamily="34" charset="-128"/>
              </a:rPr>
              <a:t>Gaussian center-weighting</a:t>
            </a:r>
          </a:p>
          <a:p>
            <a:pPr eaLnBrk="1" hangingPunct="1"/>
            <a:r>
              <a:rPr lang="en-US" altLang="en-US" sz="2800">
                <a:ea typeface="ＭＳ Ｐゴシック" pitchFamily="34" charset="-128"/>
              </a:rPr>
              <a:t>8-bin orientation histogram per bin</a:t>
            </a:r>
          </a:p>
          <a:p>
            <a:pPr eaLnBrk="1" hangingPunct="1"/>
            <a:r>
              <a:rPr lang="en-US" altLang="en-US" sz="2800">
                <a:ea typeface="ＭＳ Ｐゴシック" pitchFamily="34" charset="-128"/>
              </a:rPr>
              <a:t>8 x 16 = 128 dimensions total</a:t>
            </a:r>
          </a:p>
          <a:p>
            <a:pPr eaLnBrk="1" hangingPunct="1"/>
            <a:r>
              <a:rPr lang="en-US" altLang="en-US" sz="2800">
                <a:ea typeface="ＭＳ Ｐゴシック" pitchFamily="34" charset="-128"/>
              </a:rPr>
              <a:t>Normalized to unit norm</a:t>
            </a:r>
          </a:p>
        </p:txBody>
      </p:sp>
      <p:pic>
        <p:nvPicPr>
          <p:cNvPr id="2140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4800"/>
            <a:ext cx="58674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66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556970">
              <a:tabLst>
                <a:tab pos="1012368" algn="l"/>
                <a:tab pos="1012368" algn="l"/>
                <a:tab pos="1290294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290294" algn="l"/>
                <a:tab pos="1602822" algn="l"/>
              </a:tabLst>
            </a:pPr>
            <a:r>
              <a:rPr lang="en-US" altLang="en-US" dirty="0"/>
              <a:t>SIFT features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4525963"/>
          </a:xfrm>
          <a:ln/>
        </p:spPr>
        <p:txBody>
          <a:bodyPr/>
          <a:lstStyle/>
          <a:p>
            <a:pPr marL="556970">
              <a:tabLst>
                <a:tab pos="1012368" algn="l"/>
                <a:tab pos="1012368" algn="l"/>
                <a:tab pos="1290294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290294" algn="l"/>
                <a:tab pos="1602822" algn="l"/>
              </a:tabLst>
            </a:pPr>
            <a:r>
              <a:rPr lang="en-US" altLang="en-US" dirty="0"/>
              <a:t>Very strong record of effectiveness in matching applications</a:t>
            </a:r>
          </a:p>
          <a:p>
            <a:pPr marL="747374" lvl="1">
              <a:tabLst>
                <a:tab pos="1012368" algn="l"/>
                <a:tab pos="1012368" algn="l"/>
                <a:tab pos="1290294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290294" algn="l"/>
                <a:tab pos="1602822" algn="l"/>
              </a:tabLst>
            </a:pPr>
            <a:r>
              <a:rPr lang="en-US" altLang="en-US" dirty="0"/>
              <a:t>use orientations to suppress intensity change effects</a:t>
            </a:r>
          </a:p>
          <a:p>
            <a:pPr marL="747374" lvl="1">
              <a:tabLst>
                <a:tab pos="1012368" algn="l"/>
                <a:tab pos="1012368" algn="l"/>
                <a:tab pos="1290294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290294" algn="l"/>
                <a:tab pos="1602822" algn="l"/>
              </a:tabLst>
            </a:pPr>
            <a:r>
              <a:rPr lang="en-US" altLang="en-US" dirty="0"/>
              <a:t>use histograms so neighborhood need not be exactly localized</a:t>
            </a:r>
          </a:p>
          <a:p>
            <a:pPr marL="747374" lvl="1">
              <a:tabLst>
                <a:tab pos="1012368" algn="l"/>
                <a:tab pos="1012368" algn="l"/>
                <a:tab pos="1290294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290294" algn="l"/>
                <a:tab pos="1602822" algn="l"/>
              </a:tabLst>
            </a:pPr>
            <a:r>
              <a:rPr lang="en-US" altLang="en-US" dirty="0"/>
              <a:t>weight large gradients higher than small gradients</a:t>
            </a:r>
          </a:p>
          <a:p>
            <a:pPr marL="834896" lvl="1">
              <a:tabLst>
                <a:tab pos="1012368" algn="l"/>
                <a:tab pos="1012368" algn="l"/>
                <a:tab pos="1290294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290294" algn="l"/>
                <a:tab pos="1602822" algn="l"/>
              </a:tabLst>
            </a:pPr>
            <a:r>
              <a:rPr lang="en-US" altLang="en-US" dirty="0"/>
              <a:t>Weighting processes are different</a:t>
            </a:r>
          </a:p>
          <a:p>
            <a:pPr marL="834896" lvl="1">
              <a:tabLst>
                <a:tab pos="1012368" algn="l"/>
                <a:tab pos="1012368" algn="l"/>
                <a:tab pos="1290294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290294" algn="l"/>
                <a:tab pos="1602822" algn="l"/>
              </a:tabLst>
            </a:pPr>
            <a:r>
              <a:rPr lang="en-US" altLang="en-US" dirty="0"/>
              <a:t>SIFT features behave very well using nearest neighbors matching</a:t>
            </a:r>
          </a:p>
          <a:p>
            <a:pPr marL="1147424" lvl="2">
              <a:tabLst>
                <a:tab pos="1012368" algn="l"/>
                <a:tab pos="1012368" algn="l"/>
                <a:tab pos="1290294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290294" algn="l"/>
                <a:tab pos="1602822" algn="l"/>
              </a:tabLst>
            </a:pPr>
            <a:r>
              <a:rPr lang="en-US" altLang="en-US" dirty="0"/>
              <a:t>i.e. the nearest neighbor to a query patch is usually a matching patch</a:t>
            </a:r>
          </a:p>
        </p:txBody>
      </p:sp>
    </p:spTree>
    <p:extLst>
      <p:ext uri="{BB962C8B-B14F-4D97-AF65-F5344CB8AC3E}">
        <p14:creationId xmlns:p14="http://schemas.microsoft.com/office/powerpoint/2010/main" val="11987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Scale Invariant Detectors</a:t>
            </a:r>
            <a:endParaRPr lang="ru-RU" altLang="en-US">
              <a:ea typeface="ＭＳ Ｐゴシック" pitchFamily="34" charset="-128"/>
            </a:endParaRPr>
          </a:p>
        </p:txBody>
      </p:sp>
      <p:sp>
        <p:nvSpPr>
          <p:cNvPr id="196611" name="Line 4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Text Box 5"/>
          <p:cNvSpPr txBox="1">
            <a:spLocks noChangeArrowheads="1"/>
          </p:cNvSpPr>
          <p:nvPr/>
        </p:nvSpPr>
        <p:spPr bwMode="auto">
          <a:xfrm>
            <a:off x="50800" y="6477000"/>
            <a:ext cx="859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Calibri" pitchFamily="34" charset="0"/>
              </a:rPr>
              <a:t>K.Mikolajczyk, C.Schmid. </a:t>
            </a:r>
            <a:r>
              <a:rPr lang="ja-JP" altLang="en-US" sz="1800">
                <a:latin typeface="Calibri" pitchFamily="34" charset="0"/>
              </a:rPr>
              <a:t>“</a:t>
            </a:r>
            <a:r>
              <a:rPr lang="en-US" altLang="ja-JP" sz="1800">
                <a:latin typeface="Calibri" pitchFamily="34" charset="0"/>
              </a:rPr>
              <a:t>Indexing Based on Scale Invariant Interest Points</a:t>
            </a:r>
            <a:r>
              <a:rPr lang="ja-JP" altLang="en-US" sz="1800">
                <a:latin typeface="Calibri" pitchFamily="34" charset="0"/>
              </a:rPr>
              <a:t>”</a:t>
            </a:r>
            <a:r>
              <a:rPr lang="en-US" altLang="ja-JP" sz="1800">
                <a:latin typeface="Calibri" pitchFamily="34" charset="0"/>
              </a:rPr>
              <a:t>. ICCV 2001</a:t>
            </a:r>
            <a:endParaRPr lang="ru-RU" altLang="en-US" sz="1800">
              <a:latin typeface="Calibri" pitchFamily="34" charset="0"/>
            </a:endParaRPr>
          </a:p>
        </p:txBody>
      </p:sp>
      <p:sp>
        <p:nvSpPr>
          <p:cNvPr id="196613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Experimental evaluation of detectors 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w.r.t. scale change</a:t>
            </a:r>
            <a:endParaRPr lang="ru-RU" altLang="en-US">
              <a:ea typeface="ＭＳ Ｐゴシック" pitchFamily="34" charset="-128"/>
            </a:endParaRPr>
          </a:p>
        </p:txBody>
      </p:sp>
      <p:sp>
        <p:nvSpPr>
          <p:cNvPr id="196614" name="Text Box 44"/>
          <p:cNvSpPr txBox="1">
            <a:spLocks noChangeArrowheads="1"/>
          </p:cNvSpPr>
          <p:nvPr/>
        </p:nvSpPr>
        <p:spPr bwMode="auto">
          <a:xfrm>
            <a:off x="304800" y="3043238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0033CC"/>
                </a:solidFill>
                <a:latin typeface="Calibri" pitchFamily="34" charset="0"/>
              </a:rPr>
              <a:t>Repeatability rate:</a:t>
            </a:r>
            <a:endParaRPr lang="ru-RU" altLang="en-US" sz="2000">
              <a:solidFill>
                <a:srgbClr val="0033CC"/>
              </a:solidFill>
              <a:latin typeface="Calibri" pitchFamily="34" charset="0"/>
            </a:endParaRPr>
          </a:p>
        </p:txBody>
      </p:sp>
      <p:grpSp>
        <p:nvGrpSpPr>
          <p:cNvPr id="196615" name="Group 45"/>
          <p:cNvGrpSpPr>
            <a:grpSpLocks/>
          </p:cNvGrpSpPr>
          <p:nvPr/>
        </p:nvGrpSpPr>
        <p:grpSpPr bwMode="auto">
          <a:xfrm>
            <a:off x="838200" y="4191000"/>
            <a:ext cx="1600200" cy="1976438"/>
            <a:chOff x="642" y="2745"/>
            <a:chExt cx="1008" cy="1245"/>
          </a:xfrm>
        </p:grpSpPr>
        <p:pic>
          <p:nvPicPr>
            <p:cNvPr id="196619" name="Picture 4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456"/>
              <a:ext cx="984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6620" name="Picture 4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" y="2745"/>
              <a:ext cx="100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621" name="Oval 48"/>
            <p:cNvSpPr>
              <a:spLocks noChangeArrowheads="1"/>
            </p:cNvSpPr>
            <p:nvPr/>
          </p:nvSpPr>
          <p:spPr bwMode="auto">
            <a:xfrm>
              <a:off x="1000" y="2922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96622" name="Oval 49"/>
            <p:cNvSpPr>
              <a:spLocks noChangeArrowheads="1"/>
            </p:cNvSpPr>
            <p:nvPr/>
          </p:nvSpPr>
          <p:spPr bwMode="auto">
            <a:xfrm>
              <a:off x="866" y="3100"/>
              <a:ext cx="45" cy="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96623" name="Oval 50"/>
            <p:cNvSpPr>
              <a:spLocks noChangeArrowheads="1"/>
            </p:cNvSpPr>
            <p:nvPr/>
          </p:nvSpPr>
          <p:spPr bwMode="auto">
            <a:xfrm>
              <a:off x="1470" y="298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solidFill>
                  <a:srgbClr val="0033CC"/>
                </a:solidFill>
                <a:latin typeface="Calibri" pitchFamily="34" charset="0"/>
              </a:endParaRPr>
            </a:p>
          </p:txBody>
        </p:sp>
        <p:sp>
          <p:nvSpPr>
            <p:cNvPr id="196624" name="Oval 51"/>
            <p:cNvSpPr>
              <a:spLocks noChangeArrowheads="1"/>
            </p:cNvSpPr>
            <p:nvPr/>
          </p:nvSpPr>
          <p:spPr bwMode="auto">
            <a:xfrm>
              <a:off x="1224" y="305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96625" name="Oval 52"/>
            <p:cNvSpPr>
              <a:spLocks noChangeArrowheads="1"/>
            </p:cNvSpPr>
            <p:nvPr/>
          </p:nvSpPr>
          <p:spPr bwMode="auto">
            <a:xfrm>
              <a:off x="1464" y="3696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96626" name="Oval 53"/>
            <p:cNvSpPr>
              <a:spLocks noChangeArrowheads="1"/>
            </p:cNvSpPr>
            <p:nvPr/>
          </p:nvSpPr>
          <p:spPr bwMode="auto">
            <a:xfrm>
              <a:off x="1008" y="3840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96627" name="Oval 54"/>
            <p:cNvSpPr>
              <a:spLocks noChangeArrowheads="1"/>
            </p:cNvSpPr>
            <p:nvPr/>
          </p:nvSpPr>
          <p:spPr bwMode="auto">
            <a:xfrm>
              <a:off x="1080" y="3648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96628" name="Oval 55"/>
            <p:cNvSpPr>
              <a:spLocks noChangeArrowheads="1"/>
            </p:cNvSpPr>
            <p:nvPr/>
          </p:nvSpPr>
          <p:spPr bwMode="auto">
            <a:xfrm>
              <a:off x="816" y="3696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96629" name="Oval 56"/>
            <p:cNvSpPr>
              <a:spLocks noChangeArrowheads="1"/>
            </p:cNvSpPr>
            <p:nvPr/>
          </p:nvSpPr>
          <p:spPr bwMode="auto">
            <a:xfrm>
              <a:off x="912" y="3504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96630" name="Line 57"/>
            <p:cNvSpPr>
              <a:spLocks noChangeShapeType="1"/>
            </p:cNvSpPr>
            <p:nvPr/>
          </p:nvSpPr>
          <p:spPr bwMode="auto">
            <a:xfrm flipH="1">
              <a:off x="850" y="3154"/>
              <a:ext cx="28" cy="52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31" name="Line 58"/>
            <p:cNvSpPr>
              <a:spLocks noChangeShapeType="1"/>
            </p:cNvSpPr>
            <p:nvPr/>
          </p:nvSpPr>
          <p:spPr bwMode="auto">
            <a:xfrm flipH="1">
              <a:off x="923" y="2976"/>
              <a:ext cx="85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32" name="Line 59"/>
            <p:cNvSpPr>
              <a:spLocks noChangeShapeType="1"/>
            </p:cNvSpPr>
            <p:nvPr/>
          </p:nvSpPr>
          <p:spPr bwMode="auto">
            <a:xfrm>
              <a:off x="1477" y="3072"/>
              <a:ext cx="11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33" name="Oval 60"/>
            <p:cNvSpPr>
              <a:spLocks noChangeArrowheads="1"/>
            </p:cNvSpPr>
            <p:nvPr/>
          </p:nvSpPr>
          <p:spPr bwMode="auto">
            <a:xfrm>
              <a:off x="1392" y="3216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>
                <a:latin typeface="Calibri" pitchFamily="34" charset="0"/>
              </a:endParaRPr>
            </a:p>
          </p:txBody>
        </p:sp>
      </p:grpSp>
      <p:sp>
        <p:nvSpPr>
          <p:cNvPr id="196616" name="Text Box 61"/>
          <p:cNvSpPr txBox="1">
            <a:spLocks noChangeArrowheads="1"/>
          </p:cNvSpPr>
          <p:nvPr/>
        </p:nvSpPr>
        <p:spPr bwMode="auto">
          <a:xfrm>
            <a:off x="228600" y="3468688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0033CC"/>
                </a:solidFill>
                <a:latin typeface="Calibri" pitchFamily="34" charset="0"/>
              </a:rPr>
              <a:t># correspondences</a:t>
            </a:r>
            <a:br>
              <a:rPr lang="en-US" altLang="en-US" sz="1800">
                <a:solidFill>
                  <a:srgbClr val="0033CC"/>
                </a:solidFill>
                <a:latin typeface="Calibri" pitchFamily="34" charset="0"/>
              </a:rPr>
            </a:br>
            <a:r>
              <a:rPr lang="en-US" altLang="en-US" sz="1800">
                <a:solidFill>
                  <a:srgbClr val="0033CC"/>
                </a:solidFill>
                <a:latin typeface="Calibri" pitchFamily="34" charset="0"/>
              </a:rPr>
              <a:t># possible correspondences</a:t>
            </a:r>
            <a:endParaRPr lang="ru-RU" altLang="en-US" sz="180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196617" name="Line 62"/>
          <p:cNvSpPr>
            <a:spLocks noChangeShapeType="1"/>
          </p:cNvSpPr>
          <p:nvPr/>
        </p:nvSpPr>
        <p:spPr bwMode="auto">
          <a:xfrm>
            <a:off x="457200" y="38052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6618" name="Picture 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6000"/>
            <a:ext cx="53340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7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/>
              <a:t>Neighborhoods and SIFT - Key Points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46237"/>
            <a:ext cx="8229600" cy="4525963"/>
          </a:xfrm>
          <a:ln/>
        </p:spPr>
        <p:txBody>
          <a:bodyPr/>
          <a:lstStyle/>
          <a:p>
            <a:pPr marL="556970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800" dirty="0"/>
              <a:t>Algorithms to find neighborhoods </a:t>
            </a:r>
          </a:p>
          <a:p>
            <a:pPr marL="834896" lvl="1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400" dirty="0"/>
              <a:t>Represented by location, scale and orientation</a:t>
            </a:r>
          </a:p>
          <a:p>
            <a:pPr marL="834896" lvl="1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400" dirty="0"/>
              <a:t>Neighborhood is covariant</a:t>
            </a:r>
          </a:p>
          <a:p>
            <a:pPr marL="1147424" lvl="2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000" dirty="0"/>
              <a:t>If image is translated, scaled, rotated</a:t>
            </a:r>
          </a:p>
          <a:p>
            <a:pPr marL="1147424" lvl="2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000" dirty="0"/>
              <a:t>Neighborhood is translated, scaled, rotated</a:t>
            </a:r>
          </a:p>
          <a:p>
            <a:pPr marL="1147424" lvl="2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000" dirty="0"/>
              <a:t>Important property for matching</a:t>
            </a:r>
          </a:p>
          <a:p>
            <a:pPr marL="834896" lvl="1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Affine covariant constructions are available</a:t>
            </a:r>
          </a:p>
          <a:p>
            <a:pPr marL="556970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800" dirty="0"/>
              <a:t>Once found, describe with SIFT features</a:t>
            </a:r>
          </a:p>
          <a:p>
            <a:pPr marL="834896" lvl="1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400" dirty="0"/>
              <a:t>A representation of local orientation histograms, comparable to HOG</a:t>
            </a:r>
          </a:p>
          <a:p>
            <a:pPr marL="834896" lvl="1">
              <a:tabLst>
                <a:tab pos="1012368" algn="l"/>
                <a:tab pos="1290294" algn="l"/>
                <a:tab pos="1290294" algn="l"/>
                <a:tab pos="1602822" algn="l"/>
                <a:tab pos="1602822" algn="l"/>
                <a:tab pos="1602822" algn="l"/>
                <a:tab pos="1290294" algn="l"/>
                <a:tab pos="1012368" algn="l"/>
                <a:tab pos="1290294" algn="l"/>
                <a:tab pos="1290294" algn="l"/>
              </a:tabLst>
            </a:pPr>
            <a:r>
              <a:rPr lang="en-US" altLang="en-US" sz="2400" dirty="0"/>
              <a:t>Normalized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12679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Overview</a:t>
            </a:r>
          </a:p>
        </p:txBody>
      </p:sp>
      <p:sp>
        <p:nvSpPr>
          <p:cNvPr id="206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  <a:p>
            <a:pPr>
              <a:buFontTx/>
              <a:buChar char="•"/>
            </a:pPr>
            <a:r>
              <a:rPr lang="en-US" altLang="en-US" dirty="0">
                <a:ea typeface="ＭＳ Ｐゴシック" pitchFamily="34" charset="-128"/>
              </a:rPr>
              <a:t>Corners (Harris Detector)</a:t>
            </a:r>
          </a:p>
          <a:p>
            <a:pPr>
              <a:buFontTx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Tx/>
              <a:buChar char="•"/>
            </a:pPr>
            <a:r>
              <a:rPr lang="en-US" altLang="en-US" dirty="0">
                <a:ea typeface="ＭＳ Ｐゴシック" pitchFamily="34" charset="-128"/>
              </a:rPr>
              <a:t>Blobs </a:t>
            </a:r>
          </a:p>
          <a:p>
            <a:pPr>
              <a:buFontTx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Descriptors (SIFT)</a:t>
            </a:r>
          </a:p>
          <a:p>
            <a:pPr>
              <a:buFontTx/>
              <a:buChar char="•"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Tx/>
              <a:buChar char="•"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6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SIFT invariances</a:t>
            </a:r>
          </a:p>
        </p:txBody>
      </p:sp>
      <p:sp>
        <p:nvSpPr>
          <p:cNvPr id="218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Spatial binning gives tolerance to small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shifts in location and scale</a:t>
            </a: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Explicit orientation normalization</a:t>
            </a: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Photometric normalization by making all vectors unit norm</a:t>
            </a: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Orientation histogram gives robustness to small local deformations</a:t>
            </a:r>
          </a:p>
          <a:p>
            <a:pPr eaLnBrk="1" hangingPunct="1"/>
            <a:endParaRPr lang="en-US" altLang="en-US">
              <a:ea typeface="ＭＳ Ｐゴシック" pitchFamily="34" charset="-128"/>
            </a:endParaRPr>
          </a:p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75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PCA-SIFT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59D0B-6709-47CF-B423-FC4BA71BE5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Different descriptor (same keypoints)</a:t>
            </a:r>
          </a:p>
          <a:p>
            <a:r>
              <a:rPr lang="en-US" altLang="en-US"/>
              <a:t>Apply PCA to the gradient patch</a:t>
            </a:r>
          </a:p>
          <a:p>
            <a:r>
              <a:rPr lang="en-US" altLang="en-US"/>
              <a:t>Descriptor size is 20 (instead of 128)</a:t>
            </a:r>
          </a:p>
          <a:p>
            <a:r>
              <a:rPr lang="en-US" altLang="en-US"/>
              <a:t>More robust, faster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214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SIFT</a:t>
            </a:r>
          </a:p>
        </p:txBody>
      </p:sp>
      <p:sp>
        <p:nvSpPr>
          <p:cNvPr id="219139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2819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Extraordinarily robust matching technique</a:t>
            </a:r>
          </a:p>
          <a:p>
            <a:pPr lvl="1"/>
            <a:r>
              <a:rPr lang="en-US" altLang="en-US" sz="1800"/>
              <a:t>Can handle changes in viewpoint</a:t>
            </a:r>
          </a:p>
          <a:p>
            <a:pPr lvl="2"/>
            <a:r>
              <a:rPr lang="en-US" altLang="en-US" sz="1600"/>
              <a:t>Up to about 60 degree out of plane rotation</a:t>
            </a:r>
          </a:p>
          <a:p>
            <a:pPr lvl="1"/>
            <a:r>
              <a:rPr lang="en-US" altLang="en-US" sz="1800"/>
              <a:t>Can handle significant changes in illumination</a:t>
            </a:r>
          </a:p>
          <a:p>
            <a:pPr lvl="2"/>
            <a:r>
              <a:rPr lang="en-US" altLang="en-US" sz="1600"/>
              <a:t>Sometimes even day vs. night (below)</a:t>
            </a:r>
          </a:p>
          <a:p>
            <a:pPr lvl="1"/>
            <a:r>
              <a:rPr lang="en-US" altLang="en-US" sz="1800"/>
              <a:t>Fast and efficient—can run in real time</a:t>
            </a:r>
          </a:p>
          <a:p>
            <a:pPr lvl="1"/>
            <a:r>
              <a:rPr lang="en-US" altLang="en-US" sz="1800"/>
              <a:t>Lots of code available</a:t>
            </a:r>
          </a:p>
          <a:p>
            <a:pPr lvl="2"/>
            <a:r>
              <a:rPr lang="en-US" altLang="en-US" sz="1100">
                <a:hlinkClick r:id="rId2"/>
              </a:rPr>
              <a:t>http://people.csail.mit.edu/albert/ladypack/wiki/index.php/Known_implementations_of_SIFT</a:t>
            </a:r>
            <a:r>
              <a:rPr lang="en-US" altLang="en-US" sz="1100"/>
              <a:t> </a:t>
            </a:r>
          </a:p>
        </p:txBody>
      </p:sp>
      <p:pic>
        <p:nvPicPr>
          <p:cNvPr id="219140" name="Picture 2" descr="http://www.cs.washington.edu/homes/snavely/outgoing/test/1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87738"/>
            <a:ext cx="4495800" cy="337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41" name="Picture 4" descr="http://www.cs.washington.edu/homes/snavely/outgoing/test/2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3494088"/>
            <a:ext cx="4484687" cy="336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43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What about internal structure? </a:t>
            </a:r>
          </a:p>
        </p:txBody>
      </p:sp>
      <p:sp>
        <p:nvSpPr>
          <p:cNvPr id="165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itchFamily="34" charset="-128"/>
              </a:rPr>
              <a:t>Edges &amp; Corners convey 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boundary information</a:t>
            </a:r>
          </a:p>
          <a:p>
            <a:pPr eaLnBrk="1" hangingPunct="1"/>
            <a:endParaRPr lang="en-US" altLang="en-US">
              <a:ea typeface="ＭＳ Ｐゴシック" pitchFamily="34" charset="-128"/>
            </a:endParaRPr>
          </a:p>
          <a:p>
            <a:pPr eaLnBrk="1" hangingPunct="1"/>
            <a:endParaRPr lang="en-US" altLang="en-US">
              <a:ea typeface="ＭＳ Ｐゴシック" pitchFamily="34" charset="-128"/>
            </a:endParaRPr>
          </a:p>
          <a:p>
            <a:pPr eaLnBrk="1" hangingPunct="1"/>
            <a:endParaRPr lang="en-US" altLang="en-US">
              <a:ea typeface="ＭＳ Ｐゴシック" pitchFamily="34" charset="-128"/>
            </a:endParaRPr>
          </a:p>
          <a:p>
            <a:pPr eaLnBrk="1" hangingPunct="1"/>
            <a:r>
              <a:rPr lang="en-US" altLang="en-US">
                <a:ea typeface="ＭＳ Ｐゴシック" pitchFamily="34" charset="-128"/>
              </a:rPr>
              <a:t>What about interior </a:t>
            </a:r>
            <a:br>
              <a:rPr lang="en-US" altLang="en-US">
                <a:ea typeface="ＭＳ Ｐゴシック" pitchFamily="34" charset="-128"/>
              </a:rPr>
            </a:br>
            <a:r>
              <a:rPr lang="en-US" altLang="en-US">
                <a:ea typeface="ＭＳ Ｐゴシック" pitchFamily="34" charset="-128"/>
              </a:rPr>
              <a:t>texture of the object?</a:t>
            </a:r>
            <a:br>
              <a:rPr lang="en-US" altLang="en-US">
                <a:ea typeface="ＭＳ Ｐゴシック" pitchFamily="34" charset="-128"/>
              </a:rPr>
            </a:br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6336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343400"/>
            <a:ext cx="3159125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3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Slide Credits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David A. Forsyth - UIUC</a:t>
            </a:r>
          </a:p>
          <a:p>
            <a:r>
              <a:rPr lang="en-US" altLang="en-US" dirty="0" err="1"/>
              <a:t>Fei</a:t>
            </a:r>
            <a:r>
              <a:rPr lang="en-US" altLang="en-US" dirty="0"/>
              <a:t> </a:t>
            </a:r>
            <a:r>
              <a:rPr lang="en-US" altLang="en-US" dirty="0" err="1"/>
              <a:t>Fei</a:t>
            </a:r>
            <a:r>
              <a:rPr lang="en-US" altLang="en-US" dirty="0"/>
              <a:t> Li - Stanford</a:t>
            </a:r>
          </a:p>
          <a:p>
            <a:r>
              <a:rPr lang="en-US" altLang="en-US" dirty="0"/>
              <a:t>Svetlana </a:t>
            </a:r>
            <a:r>
              <a:rPr lang="en-US" altLang="en-US" dirty="0" err="1"/>
              <a:t>Lazebnik</a:t>
            </a:r>
            <a:r>
              <a:rPr lang="en-US" altLang="en-US" dirty="0"/>
              <a:t> – UIUC</a:t>
            </a:r>
          </a:p>
          <a:p>
            <a:r>
              <a:rPr lang="en-US" altLang="en-US" dirty="0"/>
              <a:t>Rob Fergus – NYU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7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>
          <a:xfrm>
            <a:off x="1220788" y="2568575"/>
            <a:ext cx="5029200" cy="1470025"/>
          </a:xfrm>
        </p:spPr>
        <p:txBody>
          <a:bodyPr/>
          <a:lstStyle/>
          <a:p>
            <a:r>
              <a:rPr lang="en-US" altLang="en-US" sz="7200"/>
              <a:t>Questions</a:t>
            </a:r>
          </a:p>
        </p:txBody>
      </p:sp>
      <p:pic>
        <p:nvPicPr>
          <p:cNvPr id="37891" name="Picture 2" descr="C:\Users\inwogu\AppData\Local\Microsoft\Windows\Temporary Internet Files\Content.IE5\K462S48W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35175"/>
            <a:ext cx="2590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26C85-E602-4510-8D6F-BDDBA0749E0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8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 sz="3800" dirty="0"/>
              <a:t>From feature detection to feature description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4419600"/>
            <a:ext cx="9753600" cy="2057400"/>
          </a:xfrm>
        </p:spPr>
        <p:txBody>
          <a:bodyPr/>
          <a:lstStyle/>
          <a:p>
            <a:r>
              <a:rPr lang="en-US" dirty="0"/>
              <a:t>Detection is </a:t>
            </a:r>
            <a:r>
              <a:rPr lang="en-US" i="1" dirty="0"/>
              <a:t>covariant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features(transform(image)) =transform(features(image))</a:t>
            </a:r>
          </a:p>
          <a:p>
            <a:r>
              <a:rPr lang="en-US" dirty="0"/>
              <a:t>Description is </a:t>
            </a:r>
            <a:r>
              <a:rPr lang="en-US" i="1" dirty="0"/>
              <a:t>invariant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features(transform(image)) = features(image)</a:t>
            </a:r>
            <a:br>
              <a:rPr lang="en-US" dirty="0"/>
            </a:br>
            <a:endParaRPr lang="en-US" dirty="0"/>
          </a:p>
        </p:txBody>
      </p:sp>
      <p:pic>
        <p:nvPicPr>
          <p:cNvPr id="68612" name="Picture 4" descr="sift-fe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8416"/>
            <a:ext cx="8427320" cy="3353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16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4"/>
          <p:cNvSpPr txBox="1">
            <a:spLocks noChangeArrowheads="1"/>
          </p:cNvSpPr>
          <p:nvPr/>
        </p:nvSpPr>
        <p:spPr bwMode="auto">
          <a:xfrm>
            <a:off x="6858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Basic idea: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</a:rPr>
              <a:t>Take 16x16 square window around detected feature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</a:rPr>
              <a:t>Compute edge orientation (angle of the gradient - 90</a:t>
            </a:r>
            <a:r>
              <a:rPr lang="en-US" altLang="en-US" sz="180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en-US" sz="1800">
                <a:solidFill>
                  <a:srgbClr val="000000"/>
                </a:solidFill>
              </a:rPr>
              <a:t>) for each pixel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</a:rPr>
              <a:t>Throw out weak edges (threshold gradient magnitude)</a:t>
            </a:r>
          </a:p>
          <a:p>
            <a:pPr lvl="1"/>
            <a:r>
              <a:rPr lang="en-US" altLang="en-US" sz="1800">
                <a:solidFill>
                  <a:srgbClr val="000000"/>
                </a:solidFill>
              </a:rPr>
              <a:t>Create histogram of surviving edge orientations</a:t>
            </a:r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66FF"/>
                </a:solidFill>
              </a:rPr>
              <a:t>S</a:t>
            </a:r>
            <a:r>
              <a:rPr lang="en-US" altLang="en-US"/>
              <a:t>cale </a:t>
            </a:r>
            <a:r>
              <a:rPr lang="en-US" altLang="en-US">
                <a:solidFill>
                  <a:srgbClr val="0066FF"/>
                </a:solidFill>
              </a:rPr>
              <a:t>I</a:t>
            </a:r>
            <a:r>
              <a:rPr lang="en-US" altLang="en-US"/>
              <a:t>nvariant </a:t>
            </a:r>
            <a:r>
              <a:rPr lang="en-US" altLang="en-US">
                <a:solidFill>
                  <a:srgbClr val="0066FF"/>
                </a:solidFill>
              </a:rPr>
              <a:t>F</a:t>
            </a:r>
            <a:r>
              <a:rPr lang="en-US" altLang="en-US"/>
              <a:t>eature </a:t>
            </a:r>
            <a:r>
              <a:rPr lang="en-US" altLang="en-US">
                <a:solidFill>
                  <a:srgbClr val="0066FF"/>
                </a:solidFill>
              </a:rPr>
              <a:t>T</a:t>
            </a:r>
            <a:r>
              <a:rPr lang="en-US" altLang="en-US"/>
              <a:t>ransform</a:t>
            </a:r>
          </a:p>
        </p:txBody>
      </p:sp>
      <p:sp>
        <p:nvSpPr>
          <p:cNvPr id="212996" name="Rectangle 14"/>
          <p:cNvSpPr>
            <a:spLocks noChangeArrowheads="1"/>
          </p:cNvSpPr>
          <p:nvPr/>
        </p:nvSpPr>
        <p:spPr bwMode="auto">
          <a:xfrm>
            <a:off x="2559050" y="6411913"/>
            <a:ext cx="368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Adapted from slide by David Lowe</a:t>
            </a:r>
          </a:p>
        </p:txBody>
      </p:sp>
      <p:pic>
        <p:nvPicPr>
          <p:cNvPr id="212997" name="Picture 4" descr="descr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895600"/>
            <a:ext cx="6580187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8" name="Rectangle 11"/>
          <p:cNvSpPr>
            <a:spLocks noChangeArrowheads="1"/>
          </p:cNvSpPr>
          <p:nvPr/>
        </p:nvSpPr>
        <p:spPr bwMode="auto">
          <a:xfrm>
            <a:off x="5562600" y="2895600"/>
            <a:ext cx="2590800" cy="3132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12999" name="Group 26"/>
          <p:cNvGrpSpPr>
            <a:grpSpLocks/>
          </p:cNvGrpSpPr>
          <p:nvPr/>
        </p:nvGrpSpPr>
        <p:grpSpPr bwMode="auto">
          <a:xfrm>
            <a:off x="5715000" y="3048000"/>
            <a:ext cx="2362200" cy="1300163"/>
            <a:chOff x="5715000" y="4343400"/>
            <a:chExt cx="2362200" cy="1299865"/>
          </a:xfrm>
        </p:grpSpPr>
        <p:cxnSp>
          <p:nvCxnSpPr>
            <p:cNvPr id="213013" name="Straight Arrow Connector 13"/>
            <p:cNvCxnSpPr>
              <a:cxnSpLocks noChangeShapeType="1"/>
            </p:cNvCxnSpPr>
            <p:nvPr/>
          </p:nvCxnSpPr>
          <p:spPr bwMode="auto">
            <a:xfrm>
              <a:off x="5791200" y="5256212"/>
              <a:ext cx="21336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3014" name="Rectangle 20"/>
            <p:cNvSpPr>
              <a:spLocks noChangeArrowheads="1"/>
            </p:cNvSpPr>
            <p:nvPr/>
          </p:nvSpPr>
          <p:spPr bwMode="auto">
            <a:xfrm>
              <a:off x="5791200" y="4343400"/>
              <a:ext cx="228600" cy="91281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15" name="Rectangle 15"/>
            <p:cNvSpPr>
              <a:spLocks noChangeArrowheads="1"/>
            </p:cNvSpPr>
            <p:nvPr/>
          </p:nvSpPr>
          <p:spPr bwMode="auto">
            <a:xfrm>
              <a:off x="6019800" y="4800600"/>
              <a:ext cx="228600" cy="45561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16" name="Rectangle 16"/>
            <p:cNvSpPr>
              <a:spLocks noChangeArrowheads="1"/>
            </p:cNvSpPr>
            <p:nvPr/>
          </p:nvSpPr>
          <p:spPr bwMode="auto">
            <a:xfrm>
              <a:off x="6248400" y="4953000"/>
              <a:ext cx="228600" cy="30321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17" name="Rectangle 17"/>
            <p:cNvSpPr>
              <a:spLocks noChangeArrowheads="1"/>
            </p:cNvSpPr>
            <p:nvPr/>
          </p:nvSpPr>
          <p:spPr bwMode="auto">
            <a:xfrm>
              <a:off x="6477000" y="5177134"/>
              <a:ext cx="228600" cy="79077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18" name="Rectangle 18"/>
            <p:cNvSpPr>
              <a:spLocks noChangeArrowheads="1"/>
            </p:cNvSpPr>
            <p:nvPr/>
          </p:nvSpPr>
          <p:spPr bwMode="auto">
            <a:xfrm>
              <a:off x="6705600" y="4953000"/>
              <a:ext cx="228600" cy="30321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19" name="Rectangle 19"/>
            <p:cNvSpPr>
              <a:spLocks noChangeArrowheads="1"/>
            </p:cNvSpPr>
            <p:nvPr/>
          </p:nvSpPr>
          <p:spPr bwMode="auto">
            <a:xfrm>
              <a:off x="6934200" y="5177134"/>
              <a:ext cx="228600" cy="7907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20" name="Rectangle 20"/>
            <p:cNvSpPr>
              <a:spLocks noChangeArrowheads="1"/>
            </p:cNvSpPr>
            <p:nvPr/>
          </p:nvSpPr>
          <p:spPr bwMode="auto">
            <a:xfrm>
              <a:off x="7162800" y="4953000"/>
              <a:ext cx="228600" cy="30321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21" name="Rectangle 21"/>
            <p:cNvSpPr>
              <a:spLocks noChangeArrowheads="1"/>
            </p:cNvSpPr>
            <p:nvPr/>
          </p:nvSpPr>
          <p:spPr bwMode="auto">
            <a:xfrm>
              <a:off x="7391400" y="4953000"/>
              <a:ext cx="228600" cy="304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3022" name="TextBox 23"/>
            <p:cNvSpPr txBox="1">
              <a:spLocks noChangeArrowheads="1"/>
            </p:cNvSpPr>
            <p:nvPr/>
          </p:nvSpPr>
          <p:spPr bwMode="auto">
            <a:xfrm>
              <a:off x="5715000" y="5181408"/>
              <a:ext cx="457200" cy="461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13023" name="TextBox 24"/>
            <p:cNvSpPr txBox="1">
              <a:spLocks noChangeArrowheads="1"/>
            </p:cNvSpPr>
            <p:nvPr/>
          </p:nvSpPr>
          <p:spPr bwMode="auto">
            <a:xfrm>
              <a:off x="7239000" y="5176647"/>
              <a:ext cx="838200" cy="46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sym typeface="Symbol" pitchFamily="18" charset="2"/>
                </a:rPr>
                <a:t>2</a:t>
              </a:r>
              <a:r>
                <a:rPr lang="el-GR" altLang="en-US" b="1">
                  <a:solidFill>
                    <a:srgbClr val="000000"/>
                  </a:solidFill>
                  <a:sym typeface="Symbol" pitchFamily="18" charset="2"/>
                </a:rPr>
                <a:t></a:t>
              </a:r>
              <a:endParaRPr lang="en-US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5921375" y="4278313"/>
            <a:ext cx="185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angle histogram</a:t>
            </a:r>
          </a:p>
        </p:txBody>
      </p:sp>
      <p:grpSp>
        <p:nvGrpSpPr>
          <p:cNvPr id="213001" name="Group 46"/>
          <p:cNvGrpSpPr>
            <a:grpSpLocks/>
          </p:cNvGrpSpPr>
          <p:nvPr/>
        </p:nvGrpSpPr>
        <p:grpSpPr bwMode="auto">
          <a:xfrm>
            <a:off x="6324600" y="4953000"/>
            <a:ext cx="1219200" cy="762000"/>
            <a:chOff x="6324600" y="4953000"/>
            <a:chExt cx="1219200" cy="762000"/>
          </a:xfrm>
        </p:grpSpPr>
        <p:cxnSp>
          <p:nvCxnSpPr>
            <p:cNvPr id="213004" name="Straight Arrow Connector 31"/>
            <p:cNvCxnSpPr>
              <a:cxnSpLocks noChangeShapeType="1"/>
            </p:cNvCxnSpPr>
            <p:nvPr/>
          </p:nvCxnSpPr>
          <p:spPr bwMode="auto">
            <a:xfrm>
              <a:off x="6705600" y="5334000"/>
              <a:ext cx="838200" cy="1588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005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6705600" y="4953000"/>
              <a:ext cx="381000" cy="381000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006" name="Straight Arrow Connector 35"/>
            <p:cNvCxnSpPr>
              <a:cxnSpLocks noChangeShapeType="1"/>
            </p:cNvCxnSpPr>
            <p:nvPr/>
          </p:nvCxnSpPr>
          <p:spPr bwMode="auto">
            <a:xfrm rot="5400000" flipH="1" flipV="1">
              <a:off x="6514306" y="5144294"/>
              <a:ext cx="382588" cy="1588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007" name="Straight Arrow Connector 37"/>
            <p:cNvCxnSpPr>
              <a:cxnSpLocks noChangeShapeType="1"/>
            </p:cNvCxnSpPr>
            <p:nvPr/>
          </p:nvCxnSpPr>
          <p:spPr bwMode="auto">
            <a:xfrm rot="16200000" flipV="1">
              <a:off x="6550024" y="5181600"/>
              <a:ext cx="154782" cy="154782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008" name="Straight Arrow Connector 39"/>
            <p:cNvCxnSpPr>
              <a:cxnSpLocks noChangeShapeType="1"/>
            </p:cNvCxnSpPr>
            <p:nvPr/>
          </p:nvCxnSpPr>
          <p:spPr bwMode="auto">
            <a:xfrm rot="10800000">
              <a:off x="6324600" y="5336382"/>
              <a:ext cx="380206" cy="1588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009" name="Straight Arrow Connector 42"/>
            <p:cNvCxnSpPr>
              <a:cxnSpLocks noChangeShapeType="1"/>
            </p:cNvCxnSpPr>
            <p:nvPr/>
          </p:nvCxnSpPr>
          <p:spPr bwMode="auto">
            <a:xfrm rot="5400000">
              <a:off x="6553200" y="5331618"/>
              <a:ext cx="154782" cy="154782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010" name="Straight Arrow Connector 43"/>
            <p:cNvCxnSpPr>
              <a:cxnSpLocks noChangeShapeType="1"/>
            </p:cNvCxnSpPr>
            <p:nvPr/>
          </p:nvCxnSpPr>
          <p:spPr bwMode="auto">
            <a:xfrm rot="16200000" flipH="1">
              <a:off x="6515100" y="5522912"/>
              <a:ext cx="382588" cy="1588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011" name="Straight Arrow Connector 44"/>
            <p:cNvCxnSpPr>
              <a:cxnSpLocks noChangeShapeType="1"/>
            </p:cNvCxnSpPr>
            <p:nvPr/>
          </p:nvCxnSpPr>
          <p:spPr bwMode="auto">
            <a:xfrm rot="16200000" flipH="1">
              <a:off x="6701632" y="5337969"/>
              <a:ext cx="312737" cy="304800"/>
            </a:xfrm>
            <a:prstGeom prst="straightConnector1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3012" name="Oval 27"/>
            <p:cNvSpPr>
              <a:spLocks noChangeArrowheads="1"/>
            </p:cNvSpPr>
            <p:nvPr/>
          </p:nvSpPr>
          <p:spPr bwMode="auto">
            <a:xfrm>
              <a:off x="6657976" y="528637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13003" name="Rectangle 14"/>
          <p:cNvSpPr>
            <a:spLocks noChangeArrowheads="1"/>
          </p:cNvSpPr>
          <p:nvPr/>
        </p:nvSpPr>
        <p:spPr bwMode="auto">
          <a:xfrm>
            <a:off x="6324600" y="838200"/>
            <a:ext cx="253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David Lowe IJCV 2004</a:t>
            </a:r>
          </a:p>
        </p:txBody>
      </p:sp>
    </p:spTree>
    <p:extLst>
      <p:ext uri="{BB962C8B-B14F-4D97-AF65-F5344CB8AC3E}">
        <p14:creationId xmlns:p14="http://schemas.microsoft.com/office/powerpoint/2010/main" val="110120531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9" y="875731"/>
            <a:ext cx="7015163" cy="503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Efficient implementation</a:t>
            </a:r>
          </a:p>
        </p:txBody>
      </p:sp>
      <p:sp>
        <p:nvSpPr>
          <p:cNvPr id="194564" name="Rectangle 5"/>
          <p:cNvSpPr>
            <a:spLocks noChangeArrowheads="1"/>
          </p:cNvSpPr>
          <p:nvPr/>
        </p:nvSpPr>
        <p:spPr bwMode="auto">
          <a:xfrm>
            <a:off x="228600" y="5791200"/>
            <a:ext cx="868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000000"/>
                </a:solidFill>
              </a:rPr>
              <a:t>David G. Lowe. </a:t>
            </a:r>
            <a:r>
              <a:rPr lang="en-US" altLang="en-US" sz="2000" b="1">
                <a:solidFill>
                  <a:srgbClr val="000000"/>
                </a:solidFill>
                <a:hlinkClick r:id="rId4"/>
              </a:rPr>
              <a:t>"Distinctive image features from scale-invariant keypoints.</a:t>
            </a:r>
            <a:r>
              <a:rPr lang="ja-JP" altLang="en-US" sz="2000" b="1">
                <a:solidFill>
                  <a:srgbClr val="000000"/>
                </a:solidFill>
                <a:hlinkClick r:id="rId4"/>
              </a:rPr>
              <a:t>”</a:t>
            </a:r>
            <a:r>
              <a:rPr lang="en-US" altLang="ja-JP" sz="2000" b="1">
                <a:solidFill>
                  <a:srgbClr val="000000"/>
                </a:solidFill>
              </a:rPr>
              <a:t> </a:t>
            </a:r>
            <a:r>
              <a:rPr lang="en-US" altLang="ja-JP" sz="2000" i="1">
                <a:solidFill>
                  <a:srgbClr val="000000"/>
                </a:solidFill>
              </a:rPr>
              <a:t>IJCV</a:t>
            </a:r>
            <a:r>
              <a:rPr lang="en-US" altLang="ja-JP" sz="2000">
                <a:solidFill>
                  <a:srgbClr val="000000"/>
                </a:solidFill>
              </a:rPr>
              <a:t> 60 (2), pp. 91-110, 2004. 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57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altLang="en-US"/>
              <a:t>Scale space images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990600" y="5867400"/>
            <a:ext cx="1371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first octave</a:t>
            </a:r>
          </a:p>
        </p:txBody>
      </p:sp>
      <p:pic>
        <p:nvPicPr>
          <p:cNvPr id="48" name="Picture 9" descr="gauss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2438400" cy="20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gauss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438400" cy="20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990600" y="12192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pic>
        <p:nvPicPr>
          <p:cNvPr id="51" name="Picture 12" descr="gauss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1219200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3" descr="gauss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24413"/>
            <a:ext cx="1219200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gauss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10113"/>
            <a:ext cx="609600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5" descr="gauss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334000"/>
            <a:ext cx="609600" cy="5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6" descr="gauss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286375"/>
            <a:ext cx="3048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7" descr="gauss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562600"/>
            <a:ext cx="304800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3200400" y="5867400"/>
            <a:ext cx="1676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second octave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3276600" y="3200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5105400" y="5867400"/>
            <a:ext cx="1371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third octave</a:t>
            </a: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6858000" y="5867400"/>
            <a:ext cx="1524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fourth octave</a:t>
            </a:r>
          </a:p>
        </p:txBody>
      </p:sp>
      <p:sp>
        <p:nvSpPr>
          <p:cNvPr id="61" name="Text Box 22"/>
          <p:cNvSpPr txBox="1">
            <a:spLocks noChangeArrowheads="1"/>
          </p:cNvSpPr>
          <p:nvPr/>
        </p:nvSpPr>
        <p:spPr bwMode="auto">
          <a:xfrm>
            <a:off x="5029200" y="4191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6858000" y="4724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2159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29C99-3282-4743-AE4D-E9C9F40FA0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/>
              <a:t>Difference-of-Gaussian images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47750" y="5105400"/>
            <a:ext cx="1371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first octave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90600" y="1905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733800" y="5105400"/>
            <a:ext cx="1676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second octave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810000" y="3200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715000" y="5105400"/>
            <a:ext cx="1371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third octave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7315200" y="5105400"/>
            <a:ext cx="1524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fourth octave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5638800" y="40386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7315200" y="45720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pic>
        <p:nvPicPr>
          <p:cNvPr id="12" name="Picture 19" descr="dif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438400"/>
            <a:ext cx="32194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dif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0"/>
            <a:ext cx="1609725" cy="13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 descr="diff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838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diff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953000"/>
            <a:ext cx="381000" cy="3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4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  <a:r>
              <a:rPr lang="en-US" dirty="0" err="1"/>
              <a:t>extrema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29C99-3282-4743-AE4D-E9C9F40FA0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904875"/>
            <a:ext cx="83058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172200" y="5334000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Extrema in this image</a:t>
            </a:r>
          </a:p>
        </p:txBody>
      </p:sp>
    </p:spTree>
    <p:extLst>
      <p:ext uri="{BB962C8B-B14F-4D97-AF65-F5344CB8AC3E}">
        <p14:creationId xmlns:p14="http://schemas.microsoft.com/office/powerpoint/2010/main" val="256067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59D0B-6709-47CF-B423-FC4BA71BE5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1184275"/>
            <a:ext cx="8229600" cy="45307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002060"/>
                </a:solidFill>
              </a:rPr>
              <a:t>3D quadratic function is fit to the local sample points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Start with Taylor expansion with sample point as the origin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</a:rPr>
              <a:t>where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Take the derivative with respect to </a:t>
            </a:r>
            <a:r>
              <a:rPr lang="en-US" altLang="en-US" i="1" dirty="0">
                <a:solidFill>
                  <a:srgbClr val="002060"/>
                </a:solidFill>
              </a:rPr>
              <a:t>X</a:t>
            </a:r>
            <a:r>
              <a:rPr lang="en-US" altLang="en-US" dirty="0">
                <a:solidFill>
                  <a:srgbClr val="002060"/>
                </a:solidFill>
              </a:rPr>
              <a:t>, and set it to 0, giving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                       is the location of the </a:t>
            </a:r>
            <a:r>
              <a:rPr lang="en-US" altLang="en-US" dirty="0" err="1">
                <a:solidFill>
                  <a:srgbClr val="002060"/>
                </a:solidFill>
              </a:rPr>
              <a:t>keypoint</a:t>
            </a:r>
            <a:endParaRPr lang="en-US" altLang="en-US" dirty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This is a 3x3 linear system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4495800" y="2708275"/>
          <a:ext cx="3124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7" name="Equation" r:id="rId3" imgW="2755800" imgH="533160" progId="Equation.3">
                  <p:embed/>
                </p:oleObj>
              </mc:Choice>
              <mc:Fallback>
                <p:oleObj name="Equation" r:id="rId3" imgW="2755800" imgH="53316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08275"/>
                        <a:ext cx="31242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/>
          </p:nvPr>
        </p:nvGraphicFramePr>
        <p:xfrm>
          <a:off x="2362200" y="3317875"/>
          <a:ext cx="2057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8" name="Equation" r:id="rId5" imgW="1130040" imgH="291960" progId="Equation.3">
                  <p:embed/>
                </p:oleObj>
              </mc:Choice>
              <mc:Fallback>
                <p:oleObj name="Equation" r:id="rId5" imgW="1130040" imgH="29196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17875"/>
                        <a:ext cx="2057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990600" y="4902200"/>
          <a:ext cx="1752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9" name="Equation" r:id="rId7" imgW="1333440" imgH="533160" progId="Equation.3">
                  <p:embed/>
                </p:oleObj>
              </mc:Choice>
              <mc:Fallback>
                <p:oleObj name="Equation" r:id="rId7" imgW="1333440" imgH="53316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02200"/>
                        <a:ext cx="17526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/>
          </p:nvPr>
        </p:nvGraphicFramePr>
        <p:xfrm>
          <a:off x="3886200" y="4308475"/>
          <a:ext cx="1828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0" name="Equation" r:id="rId9" imgW="1371600" imgH="533160" progId="Equation.3">
                  <p:embed/>
                </p:oleObj>
              </mc:Choice>
              <mc:Fallback>
                <p:oleObj name="Equation" r:id="rId9" imgW="1371600" imgH="53316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08475"/>
                        <a:ext cx="1828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001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775</Words>
  <Application>Microsoft Macintosh PowerPoint</Application>
  <PresentationFormat>On-screen Show (4:3)</PresentationFormat>
  <Paragraphs>185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Symbol</vt:lpstr>
      <vt:lpstr>Times New Roman</vt:lpstr>
      <vt:lpstr>Office Theme</vt:lpstr>
      <vt:lpstr>Equation</vt:lpstr>
      <vt:lpstr>CSCI 631 Foundations of Computer Vision</vt:lpstr>
      <vt:lpstr>Overview</vt:lpstr>
      <vt:lpstr>From feature detection to feature description</vt:lpstr>
      <vt:lpstr>Scale Invariant Feature Transform</vt:lpstr>
      <vt:lpstr>Efficient implementation</vt:lpstr>
      <vt:lpstr>Scale space images</vt:lpstr>
      <vt:lpstr>PowerPoint Presentation</vt:lpstr>
      <vt:lpstr>Finding extrema</vt:lpstr>
      <vt:lpstr>Localization</vt:lpstr>
      <vt:lpstr>Localization</vt:lpstr>
      <vt:lpstr>Filtering</vt:lpstr>
      <vt:lpstr>Orientation assignment</vt:lpstr>
      <vt:lpstr>Descriptor</vt:lpstr>
      <vt:lpstr>Descriptor</vt:lpstr>
      <vt:lpstr>Descriptor</vt:lpstr>
      <vt:lpstr>Orientation Histogram</vt:lpstr>
      <vt:lpstr>SIFT features</vt:lpstr>
      <vt:lpstr>Scale Invariant Detectors</vt:lpstr>
      <vt:lpstr>Neighborhoods and SIFT - Key Points</vt:lpstr>
      <vt:lpstr>SIFT invariances</vt:lpstr>
      <vt:lpstr>PCA-SIFT</vt:lpstr>
      <vt:lpstr>Summary of SIFT</vt:lpstr>
      <vt:lpstr>What about internal structure? </vt:lpstr>
      <vt:lpstr>Slide Credits</vt:lpstr>
      <vt:lpstr>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473/573  Computer Vision and Image Processing (CVIP)</dc:title>
  <dc:creator>inwogu</dc:creator>
  <cp:lastModifiedBy>Microsoft Office User</cp:lastModifiedBy>
  <cp:revision>265</cp:revision>
  <dcterms:created xsi:type="dcterms:W3CDTF">2006-08-16T00:00:00Z</dcterms:created>
  <dcterms:modified xsi:type="dcterms:W3CDTF">2019-10-08T13:25:17Z</dcterms:modified>
</cp:coreProperties>
</file>