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X -&gt; z -&gt; y. Therefore, dependency on large search space of z and also error gets propagated.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sz="1400"/>
              <a:t>NMT produces worse results than SMT on low-resource languages [Zoph et al. (2016)]</a:t>
            </a:r>
          </a:p>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ts val="5200"/>
              <a:buNone/>
              <a:defRPr sz="5200"/>
            </a:lvl1pPr>
            <a:lvl2pPr lvl="1" rtl="0" algn="ctr">
              <a:spcBef>
                <a:spcPts val="0"/>
              </a:spcBef>
              <a:buSzPts val="5200"/>
              <a:buNone/>
              <a:defRPr sz="5200"/>
            </a:lvl2pPr>
            <a:lvl3pPr lvl="2" rtl="0" algn="ctr">
              <a:spcBef>
                <a:spcPts val="0"/>
              </a:spcBef>
              <a:buSzPts val="5200"/>
              <a:buNone/>
              <a:defRPr sz="5200"/>
            </a:lvl3pPr>
            <a:lvl4pPr lvl="3" rtl="0" algn="ctr">
              <a:spcBef>
                <a:spcPts val="0"/>
              </a:spcBef>
              <a:buSzPts val="5200"/>
              <a:buNone/>
              <a:defRPr sz="5200"/>
            </a:lvl4pPr>
            <a:lvl5pPr lvl="4" rtl="0" algn="ctr">
              <a:spcBef>
                <a:spcPts val="0"/>
              </a:spcBef>
              <a:buSzPts val="5200"/>
              <a:buNone/>
              <a:defRPr sz="5200"/>
            </a:lvl5pPr>
            <a:lvl6pPr lvl="5" rtl="0" algn="ctr">
              <a:spcBef>
                <a:spcPts val="0"/>
              </a:spcBef>
              <a:buSzPts val="5200"/>
              <a:buNone/>
              <a:defRPr sz="5200"/>
            </a:lvl6pPr>
            <a:lvl7pPr lvl="6" rtl="0" algn="ctr">
              <a:spcBef>
                <a:spcPts val="0"/>
              </a:spcBef>
              <a:buSzPts val="5200"/>
              <a:buNone/>
              <a:defRPr sz="5200"/>
            </a:lvl7pPr>
            <a:lvl8pPr lvl="7" rtl="0" algn="ctr">
              <a:spcBef>
                <a:spcPts val="0"/>
              </a:spcBef>
              <a:buSzPts val="5200"/>
              <a:buNone/>
              <a:defRPr sz="5200"/>
            </a:lvl8pPr>
            <a:lvl9pPr lvl="8" rtl="0"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ts val="12000"/>
              <a:buNone/>
              <a:defRPr sz="12000"/>
            </a:lvl1pPr>
            <a:lvl2pPr lvl="1" rtl="0" algn="ctr">
              <a:spcBef>
                <a:spcPts val="0"/>
              </a:spcBef>
              <a:buSzPts val="12000"/>
              <a:buNone/>
              <a:defRPr sz="12000"/>
            </a:lvl2pPr>
            <a:lvl3pPr lvl="2" rtl="0" algn="ctr">
              <a:spcBef>
                <a:spcPts val="0"/>
              </a:spcBef>
              <a:buSzPts val="12000"/>
              <a:buNone/>
              <a:defRPr sz="12000"/>
            </a:lvl3pPr>
            <a:lvl4pPr lvl="3" rtl="0" algn="ctr">
              <a:spcBef>
                <a:spcPts val="0"/>
              </a:spcBef>
              <a:buSzPts val="12000"/>
              <a:buNone/>
              <a:defRPr sz="12000"/>
            </a:lvl4pPr>
            <a:lvl5pPr lvl="4" rtl="0" algn="ctr">
              <a:spcBef>
                <a:spcPts val="0"/>
              </a:spcBef>
              <a:buSzPts val="12000"/>
              <a:buNone/>
              <a:defRPr sz="12000"/>
            </a:lvl5pPr>
            <a:lvl6pPr lvl="5" rtl="0" algn="ctr">
              <a:spcBef>
                <a:spcPts val="0"/>
              </a:spcBef>
              <a:buSzPts val="12000"/>
              <a:buNone/>
              <a:defRPr sz="12000"/>
            </a:lvl6pPr>
            <a:lvl7pPr lvl="6" rtl="0" algn="ctr">
              <a:spcBef>
                <a:spcPts val="0"/>
              </a:spcBef>
              <a:buSzPts val="12000"/>
              <a:buNone/>
              <a:defRPr sz="12000"/>
            </a:lvl7pPr>
            <a:lvl8pPr lvl="7" rtl="0" algn="ctr">
              <a:spcBef>
                <a:spcPts val="0"/>
              </a:spcBef>
              <a:buSzPts val="12000"/>
              <a:buNone/>
              <a:defRPr sz="12000"/>
            </a:lvl8pPr>
            <a:lvl9pPr lvl="8" rtl="0"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4" name="Shape 54"/>
        <p:cNvGrpSpPr/>
        <p:nvPr/>
      </p:nvGrpSpPr>
      <p:grpSpPr>
        <a:xfrm>
          <a:off x="0" y="0"/>
          <a:ext cx="0" cy="0"/>
          <a:chOff x="0" y="0"/>
          <a:chExt cx="0" cy="0"/>
        </a:xfrm>
      </p:grpSpPr>
      <p:sp>
        <p:nvSpPr>
          <p:cNvPr id="55" name="Shape 55"/>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txBox="1"/>
          <p:nvPr>
            <p:ph type="ctrTitle"/>
          </p:nvPr>
        </p:nvSpPr>
        <p:spPr>
          <a:xfrm>
            <a:off x="390525" y="1819275"/>
            <a:ext cx="8222100" cy="933600"/>
          </a:xfrm>
          <a:prstGeom prst="rect">
            <a:avLst/>
          </a:prstGeom>
        </p:spPr>
        <p:txBody>
          <a:bodyPr anchorCtr="0" anchor="b"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58" name="Shape 58"/>
          <p:cNvSpPr txBox="1"/>
          <p:nvPr>
            <p:ph idx="1" type="subTitle"/>
          </p:nvPr>
        </p:nvSpPr>
        <p:spPr>
          <a:xfrm>
            <a:off x="390525" y="2789130"/>
            <a:ext cx="8222100" cy="4329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Shape 5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0" name="Shape 60"/>
        <p:cNvGrpSpPr/>
        <p:nvPr/>
      </p:nvGrpSpPr>
      <p:grpSpPr>
        <a:xfrm>
          <a:off x="0" y="0"/>
          <a:ext cx="0" cy="0"/>
          <a:chOff x="0" y="0"/>
          <a:chExt cx="0" cy="0"/>
        </a:xfrm>
      </p:grpSpPr>
      <p:sp>
        <p:nvSpPr>
          <p:cNvPr id="61" name="Shape 61"/>
          <p:cNvSpPr txBox="1"/>
          <p:nvPr>
            <p:ph type="title"/>
          </p:nvPr>
        </p:nvSpPr>
        <p:spPr>
          <a:xfrm>
            <a:off x="460950" y="2065350"/>
            <a:ext cx="8222100" cy="1012800"/>
          </a:xfrm>
          <a:prstGeom prst="rect">
            <a:avLst/>
          </a:prstGeom>
        </p:spPr>
        <p:txBody>
          <a:bodyPr anchorCtr="0" anchor="ctr" bIns="91425" lIns="91425" rIns="91425" wrap="square" tIns="91425"/>
          <a:lstStyle>
            <a:lvl1pPr lvl="0" rtl="0">
              <a:spcBef>
                <a:spcPts val="0"/>
              </a:spcBef>
              <a:buSzPts val="4200"/>
              <a:buNone/>
              <a:defRPr sz="4200"/>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p:txBody>
      </p:sp>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63" name="Shape 63"/>
        <p:cNvGrpSpPr/>
        <p:nvPr/>
      </p:nvGrpSpPr>
      <p:grpSpPr>
        <a:xfrm>
          <a:off x="0" y="0"/>
          <a:ext cx="0" cy="0"/>
          <a:chOff x="0" y="0"/>
          <a:chExt cx="0" cy="0"/>
        </a:xfrm>
      </p:grpSpPr>
      <p:sp>
        <p:nvSpPr>
          <p:cNvPr id="64" name="Shape 64"/>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txBox="1"/>
          <p:nvPr>
            <p:ph type="title"/>
          </p:nvPr>
        </p:nvSpPr>
        <p:spPr>
          <a:xfrm>
            <a:off x="471900" y="738725"/>
            <a:ext cx="8222100" cy="767700"/>
          </a:xfrm>
          <a:prstGeom prst="rect">
            <a:avLst/>
          </a:prstGeom>
        </p:spPr>
        <p:txBody>
          <a:bodyPr anchorCtr="0" anchor="b" bIns="91425" lIns="91425" rIns="91425" wrap="square" tIns="91425"/>
          <a:lstStyle>
            <a:lvl1pPr lvl="0" rtl="0">
              <a:spcBef>
                <a:spcPts val="0"/>
              </a:spcBef>
              <a:buSzPts val="3200"/>
              <a:buNone/>
              <a:defRPr/>
            </a:lvl1pPr>
            <a:lvl2pPr lvl="1" rtl="0">
              <a:spcBef>
                <a:spcPts val="0"/>
              </a:spcBef>
              <a:buSzPts val="3200"/>
              <a:buNone/>
              <a:defRPr/>
            </a:lvl2pPr>
            <a:lvl3pPr lvl="2" rtl="0">
              <a:spcBef>
                <a:spcPts val="0"/>
              </a:spcBef>
              <a:buSzPts val="3200"/>
              <a:buNone/>
              <a:defRPr/>
            </a:lvl3pPr>
            <a:lvl4pPr lvl="3" rtl="0">
              <a:spcBef>
                <a:spcPts val="0"/>
              </a:spcBef>
              <a:buSzPts val="3200"/>
              <a:buNone/>
              <a:defRPr/>
            </a:lvl4pPr>
            <a:lvl5pPr lvl="4" rtl="0">
              <a:spcBef>
                <a:spcPts val="0"/>
              </a:spcBef>
              <a:buSzPts val="3200"/>
              <a:buNone/>
              <a:defRPr/>
            </a:lvl5pPr>
            <a:lvl6pPr lvl="5" rtl="0">
              <a:spcBef>
                <a:spcPts val="0"/>
              </a:spcBef>
              <a:buSzPts val="3200"/>
              <a:buNone/>
              <a:defRPr/>
            </a:lvl6pPr>
            <a:lvl7pPr lvl="6" rtl="0">
              <a:spcBef>
                <a:spcPts val="0"/>
              </a:spcBef>
              <a:buSzPts val="3200"/>
              <a:buNone/>
              <a:defRPr/>
            </a:lvl7pPr>
            <a:lvl8pPr lvl="7" rtl="0">
              <a:spcBef>
                <a:spcPts val="0"/>
              </a:spcBef>
              <a:buSzPts val="3200"/>
              <a:buNone/>
              <a:defRPr/>
            </a:lvl8pPr>
            <a:lvl9pPr lvl="8" rtl="0">
              <a:spcBef>
                <a:spcPts val="0"/>
              </a:spcBef>
              <a:buSzPts val="3200"/>
              <a:buNone/>
              <a:defRPr/>
            </a:lvl9pPr>
          </a:lstStyle>
          <a:p/>
        </p:txBody>
      </p:sp>
      <p:sp>
        <p:nvSpPr>
          <p:cNvPr id="67" name="Shape 67"/>
          <p:cNvSpPr txBox="1"/>
          <p:nvPr>
            <p:ph idx="1" type="body"/>
          </p:nvPr>
        </p:nvSpPr>
        <p:spPr>
          <a:xfrm>
            <a:off x="471900" y="1919075"/>
            <a:ext cx="8222100" cy="27102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68" name="Shape 68"/>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69" name="Shape 69"/>
        <p:cNvGrpSpPr/>
        <p:nvPr/>
      </p:nvGrpSpPr>
      <p:grpSpPr>
        <a:xfrm>
          <a:off x="0" y="0"/>
          <a:ext cx="0" cy="0"/>
          <a:chOff x="0" y="0"/>
          <a:chExt cx="0" cy="0"/>
        </a:xfrm>
      </p:grpSpPr>
      <p:sp>
        <p:nvSpPr>
          <p:cNvPr id="70" name="Shape 70"/>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71" name="Shape 7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txBox="1"/>
          <p:nvPr>
            <p:ph type="title"/>
          </p:nvPr>
        </p:nvSpPr>
        <p:spPr>
          <a:xfrm>
            <a:off x="471900" y="738725"/>
            <a:ext cx="8222100" cy="767700"/>
          </a:xfrm>
          <a:prstGeom prst="rect">
            <a:avLst/>
          </a:prstGeom>
        </p:spPr>
        <p:txBody>
          <a:bodyPr anchorCtr="0" anchor="b" bIns="91425" lIns="91425" rIns="91425" wrap="square" tIns="91425"/>
          <a:lstStyle>
            <a:lvl1pPr lvl="0" rtl="0">
              <a:spcBef>
                <a:spcPts val="0"/>
              </a:spcBef>
              <a:buSzPts val="3200"/>
              <a:buNone/>
              <a:defRPr/>
            </a:lvl1pPr>
            <a:lvl2pPr lvl="1" rtl="0">
              <a:spcBef>
                <a:spcPts val="0"/>
              </a:spcBef>
              <a:buSzPts val="3200"/>
              <a:buNone/>
              <a:defRPr/>
            </a:lvl2pPr>
            <a:lvl3pPr lvl="2" rtl="0">
              <a:spcBef>
                <a:spcPts val="0"/>
              </a:spcBef>
              <a:buSzPts val="3200"/>
              <a:buNone/>
              <a:defRPr/>
            </a:lvl3pPr>
            <a:lvl4pPr lvl="3" rtl="0">
              <a:spcBef>
                <a:spcPts val="0"/>
              </a:spcBef>
              <a:buSzPts val="3200"/>
              <a:buNone/>
              <a:defRPr/>
            </a:lvl4pPr>
            <a:lvl5pPr lvl="4" rtl="0">
              <a:spcBef>
                <a:spcPts val="0"/>
              </a:spcBef>
              <a:buSzPts val="3200"/>
              <a:buNone/>
              <a:defRPr/>
            </a:lvl5pPr>
            <a:lvl6pPr lvl="5" rtl="0">
              <a:spcBef>
                <a:spcPts val="0"/>
              </a:spcBef>
              <a:buSzPts val="3200"/>
              <a:buNone/>
              <a:defRPr/>
            </a:lvl6pPr>
            <a:lvl7pPr lvl="6" rtl="0">
              <a:spcBef>
                <a:spcPts val="0"/>
              </a:spcBef>
              <a:buSzPts val="3200"/>
              <a:buNone/>
              <a:defRPr/>
            </a:lvl7pPr>
            <a:lvl8pPr lvl="7" rtl="0">
              <a:spcBef>
                <a:spcPts val="0"/>
              </a:spcBef>
              <a:buSzPts val="3200"/>
              <a:buNone/>
              <a:defRPr/>
            </a:lvl8pPr>
            <a:lvl9pPr lvl="8" rtl="0">
              <a:spcBef>
                <a:spcPts val="0"/>
              </a:spcBef>
              <a:buSzPts val="3200"/>
              <a:buNone/>
              <a:defRPr/>
            </a:lvl9pPr>
          </a:lstStyle>
          <a:p/>
        </p:txBody>
      </p:sp>
      <p:sp>
        <p:nvSpPr>
          <p:cNvPr id="73" name="Shape 73"/>
          <p:cNvSpPr txBox="1"/>
          <p:nvPr>
            <p:ph idx="1" type="body"/>
          </p:nvPr>
        </p:nvSpPr>
        <p:spPr>
          <a:xfrm>
            <a:off x="471900" y="1919075"/>
            <a:ext cx="3999900" cy="2710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74" name="Shape 74"/>
          <p:cNvSpPr txBox="1"/>
          <p:nvPr>
            <p:ph idx="2" type="body"/>
          </p:nvPr>
        </p:nvSpPr>
        <p:spPr>
          <a:xfrm>
            <a:off x="4694250" y="1919075"/>
            <a:ext cx="3999900" cy="2710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75" name="Shape 7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6" name="Shape 76"/>
        <p:cNvGrpSpPr/>
        <p:nvPr/>
      </p:nvGrpSpPr>
      <p:grpSpPr>
        <a:xfrm>
          <a:off x="0" y="0"/>
          <a:ext cx="0" cy="0"/>
          <a:chOff x="0" y="0"/>
          <a:chExt cx="0" cy="0"/>
        </a:xfrm>
      </p:grpSpPr>
      <p:sp>
        <p:nvSpPr>
          <p:cNvPr id="77" name="Shape 77"/>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txBox="1"/>
          <p:nvPr>
            <p:ph type="title"/>
          </p:nvPr>
        </p:nvSpPr>
        <p:spPr>
          <a:xfrm>
            <a:off x="98250" y="16350"/>
            <a:ext cx="8826600" cy="602700"/>
          </a:xfrm>
          <a:prstGeom prst="rect">
            <a:avLst/>
          </a:prstGeom>
        </p:spPr>
        <p:txBody>
          <a:bodyPr anchorCtr="0" anchor="ctr" bIns="91425" lIns="91425" rIns="91425" wrap="square" tIns="91425"/>
          <a:lstStyle>
            <a:lvl1pPr lvl="0" rtl="0">
              <a:spcBef>
                <a:spcPts val="0"/>
              </a:spcBef>
              <a:buSzPts val="1800"/>
              <a:buNone/>
              <a:defRPr sz="1800"/>
            </a:lvl1pPr>
            <a:lvl2pPr lvl="1" rtl="0">
              <a:spcBef>
                <a:spcPts val="0"/>
              </a:spcBef>
              <a:buSzPts val="1800"/>
              <a:buNone/>
              <a:defRPr sz="1800"/>
            </a:lvl2pPr>
            <a:lvl3pPr lvl="2" rtl="0">
              <a:spcBef>
                <a:spcPts val="0"/>
              </a:spcBef>
              <a:buSzPts val="1800"/>
              <a:buNone/>
              <a:defRPr sz="1800"/>
            </a:lvl3pPr>
            <a:lvl4pPr lvl="3" rtl="0">
              <a:spcBef>
                <a:spcPts val="0"/>
              </a:spcBef>
              <a:buSzPts val="1800"/>
              <a:buNone/>
              <a:defRPr sz="1800"/>
            </a:lvl4pPr>
            <a:lvl5pPr lvl="4" rtl="0">
              <a:spcBef>
                <a:spcPts val="0"/>
              </a:spcBef>
              <a:buSzPts val="1800"/>
              <a:buNone/>
              <a:defRPr sz="1800"/>
            </a:lvl5pPr>
            <a:lvl6pPr lvl="5" rtl="0">
              <a:spcBef>
                <a:spcPts val="0"/>
              </a:spcBef>
              <a:buSzPts val="1800"/>
              <a:buNone/>
              <a:defRPr sz="1800"/>
            </a:lvl6pPr>
            <a:lvl7pPr lvl="6" rtl="0">
              <a:spcBef>
                <a:spcPts val="0"/>
              </a:spcBef>
              <a:buSzPts val="1800"/>
              <a:buNone/>
              <a:defRPr sz="1800"/>
            </a:lvl7pPr>
            <a:lvl8pPr lvl="7" rtl="0">
              <a:spcBef>
                <a:spcPts val="0"/>
              </a:spcBef>
              <a:buSzPts val="1800"/>
              <a:buNone/>
              <a:defRPr sz="1800"/>
            </a:lvl8pPr>
            <a:lvl9pPr lvl="8" rtl="0">
              <a:spcBef>
                <a:spcPts val="0"/>
              </a:spcBef>
              <a:buSzPts val="1800"/>
              <a:buNone/>
              <a:defRPr sz="1800"/>
            </a:lvl9pPr>
          </a:lstStyle>
          <a:p/>
        </p:txBody>
      </p:sp>
      <p:sp>
        <p:nvSpPr>
          <p:cNvPr id="80" name="Shape 8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81" name="Shape 81"/>
        <p:cNvGrpSpPr/>
        <p:nvPr/>
      </p:nvGrpSpPr>
      <p:grpSpPr>
        <a:xfrm>
          <a:off x="0" y="0"/>
          <a:ext cx="0" cy="0"/>
          <a:chOff x="0" y="0"/>
          <a:chExt cx="0" cy="0"/>
        </a:xfrm>
      </p:grpSpPr>
      <p:sp>
        <p:nvSpPr>
          <p:cNvPr id="82" name="Shape 82"/>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txBox="1"/>
          <p:nvPr>
            <p:ph type="title"/>
          </p:nvPr>
        </p:nvSpPr>
        <p:spPr>
          <a:xfrm>
            <a:off x="226078" y="357800"/>
            <a:ext cx="2808000" cy="9534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85" name="Shape 85"/>
          <p:cNvSpPr txBox="1"/>
          <p:nvPr>
            <p:ph idx="1" type="body"/>
          </p:nvPr>
        </p:nvSpPr>
        <p:spPr>
          <a:xfrm>
            <a:off x="226075" y="1465800"/>
            <a:ext cx="2808000" cy="3163500"/>
          </a:xfrm>
          <a:prstGeom prst="rect">
            <a:avLst/>
          </a:prstGeom>
        </p:spPr>
        <p:txBody>
          <a:bodyPr anchorCtr="0" anchor="t" bIns="91425" lIns="91425" rIns="91425" wrap="square" tIns="91425"/>
          <a:lstStyle>
            <a:lvl1pPr lvl="0" rtl="0">
              <a:spcBef>
                <a:spcPts val="0"/>
              </a:spcBef>
              <a:buClr>
                <a:schemeClr val="lt1"/>
              </a:buClr>
              <a:buSzPts val="1200"/>
              <a:buChar char="●"/>
              <a:defRPr sz="1200">
                <a:solidFill>
                  <a:schemeClr val="lt1"/>
                </a:solidFill>
              </a:defRPr>
            </a:lvl1pPr>
            <a:lvl2pPr lvl="1" rtl="0">
              <a:spcBef>
                <a:spcPts val="0"/>
              </a:spcBef>
              <a:buClr>
                <a:schemeClr val="lt1"/>
              </a:buClr>
              <a:buSzPts val="1200"/>
              <a:buChar char="○"/>
              <a:defRPr sz="1200">
                <a:solidFill>
                  <a:schemeClr val="lt1"/>
                </a:solidFill>
              </a:defRPr>
            </a:lvl2pPr>
            <a:lvl3pPr lvl="2" rtl="0">
              <a:spcBef>
                <a:spcPts val="0"/>
              </a:spcBef>
              <a:buClr>
                <a:schemeClr val="lt1"/>
              </a:buClr>
              <a:buSzPts val="1200"/>
              <a:buChar char="■"/>
              <a:defRPr sz="1200">
                <a:solidFill>
                  <a:schemeClr val="lt1"/>
                </a:solidFill>
              </a:defRPr>
            </a:lvl3pPr>
            <a:lvl4pPr lvl="3" rtl="0">
              <a:spcBef>
                <a:spcPts val="0"/>
              </a:spcBef>
              <a:buClr>
                <a:schemeClr val="lt1"/>
              </a:buClr>
              <a:buSzPts val="1200"/>
              <a:buChar char="●"/>
              <a:defRPr sz="1200">
                <a:solidFill>
                  <a:schemeClr val="lt1"/>
                </a:solidFill>
              </a:defRPr>
            </a:lvl4pPr>
            <a:lvl5pPr lvl="4" rtl="0">
              <a:spcBef>
                <a:spcPts val="0"/>
              </a:spcBef>
              <a:buClr>
                <a:schemeClr val="lt1"/>
              </a:buClr>
              <a:buSzPts val="1200"/>
              <a:buChar char="○"/>
              <a:defRPr sz="1200">
                <a:solidFill>
                  <a:schemeClr val="lt1"/>
                </a:solidFill>
              </a:defRPr>
            </a:lvl5pPr>
            <a:lvl6pPr lvl="5" rtl="0">
              <a:spcBef>
                <a:spcPts val="0"/>
              </a:spcBef>
              <a:buClr>
                <a:schemeClr val="lt1"/>
              </a:buClr>
              <a:buSzPts val="1200"/>
              <a:buChar char="■"/>
              <a:defRPr sz="1200">
                <a:solidFill>
                  <a:schemeClr val="lt1"/>
                </a:solidFill>
              </a:defRPr>
            </a:lvl6pPr>
            <a:lvl7pPr lvl="6" rtl="0">
              <a:spcBef>
                <a:spcPts val="0"/>
              </a:spcBef>
              <a:buClr>
                <a:schemeClr val="lt1"/>
              </a:buClr>
              <a:buSzPts val="1200"/>
              <a:buChar char="●"/>
              <a:defRPr sz="1200">
                <a:solidFill>
                  <a:schemeClr val="lt1"/>
                </a:solidFill>
              </a:defRPr>
            </a:lvl7pPr>
            <a:lvl8pPr lvl="7" rtl="0">
              <a:spcBef>
                <a:spcPts val="0"/>
              </a:spcBef>
              <a:buClr>
                <a:schemeClr val="lt1"/>
              </a:buClr>
              <a:buSzPts val="1200"/>
              <a:buChar char="○"/>
              <a:defRPr sz="1200">
                <a:solidFill>
                  <a:schemeClr val="lt1"/>
                </a:solidFill>
              </a:defRPr>
            </a:lvl8pPr>
            <a:lvl9pPr lvl="8" rtl="0">
              <a:spcBef>
                <a:spcPts val="0"/>
              </a:spcBef>
              <a:buClr>
                <a:schemeClr val="lt1"/>
              </a:buClr>
              <a:buSzPts val="1200"/>
              <a:buChar char="■"/>
              <a:defRPr sz="1200">
                <a:solidFill>
                  <a:schemeClr val="lt1"/>
                </a:solidFill>
              </a:defRPr>
            </a:lvl9pPr>
          </a:lstStyle>
          <a:p/>
        </p:txBody>
      </p:sp>
      <p:sp>
        <p:nvSpPr>
          <p:cNvPr id="86" name="Shape 8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87" name="Shape 87"/>
        <p:cNvGrpSpPr/>
        <p:nvPr/>
      </p:nvGrpSpPr>
      <p:grpSpPr>
        <a:xfrm>
          <a:off x="0" y="0"/>
          <a:ext cx="0" cy="0"/>
          <a:chOff x="0" y="0"/>
          <a:chExt cx="0" cy="0"/>
        </a:xfrm>
      </p:grpSpPr>
      <p:sp>
        <p:nvSpPr>
          <p:cNvPr id="88" name="Shape 88"/>
          <p:cNvSpPr txBox="1"/>
          <p:nvPr>
            <p:ph type="title"/>
          </p:nvPr>
        </p:nvSpPr>
        <p:spPr>
          <a:xfrm>
            <a:off x="490250" y="488250"/>
            <a:ext cx="6227100" cy="4090800"/>
          </a:xfrm>
          <a:prstGeom prst="rect">
            <a:avLst/>
          </a:prstGeom>
        </p:spPr>
        <p:txBody>
          <a:bodyPr anchorCtr="0" anchor="ctr" bIns="91425" lIns="91425" rIns="91425" wrap="square" tIns="91425"/>
          <a:lstStyle>
            <a:lvl1pPr lvl="0" rtl="0">
              <a:spcBef>
                <a:spcPts val="0"/>
              </a:spcBef>
              <a:buSzPts val="6000"/>
              <a:buNone/>
              <a:defRPr sz="6000"/>
            </a:lvl1pPr>
            <a:lvl2pPr lvl="1" rtl="0">
              <a:spcBef>
                <a:spcPts val="0"/>
              </a:spcBef>
              <a:buSzPts val="6000"/>
              <a:buNone/>
              <a:defRPr sz="6000"/>
            </a:lvl2pPr>
            <a:lvl3pPr lvl="2" rtl="0">
              <a:spcBef>
                <a:spcPts val="0"/>
              </a:spcBef>
              <a:buSzPts val="6000"/>
              <a:buNone/>
              <a:defRPr sz="6000"/>
            </a:lvl3pPr>
            <a:lvl4pPr lvl="3" rtl="0">
              <a:spcBef>
                <a:spcPts val="0"/>
              </a:spcBef>
              <a:buSzPts val="6000"/>
              <a:buNone/>
              <a:defRPr sz="6000"/>
            </a:lvl4pPr>
            <a:lvl5pPr lvl="4" rtl="0">
              <a:spcBef>
                <a:spcPts val="0"/>
              </a:spcBef>
              <a:buSzPts val="6000"/>
              <a:buNone/>
              <a:defRPr sz="6000"/>
            </a:lvl5pPr>
            <a:lvl6pPr lvl="5" rtl="0">
              <a:spcBef>
                <a:spcPts val="0"/>
              </a:spcBef>
              <a:buSzPts val="6000"/>
              <a:buNone/>
              <a:defRPr sz="6000"/>
            </a:lvl6pPr>
            <a:lvl7pPr lvl="6" rtl="0">
              <a:spcBef>
                <a:spcPts val="0"/>
              </a:spcBef>
              <a:buSzPts val="6000"/>
              <a:buNone/>
              <a:defRPr sz="6000"/>
            </a:lvl7pPr>
            <a:lvl8pPr lvl="7" rtl="0">
              <a:spcBef>
                <a:spcPts val="0"/>
              </a:spcBef>
              <a:buSzPts val="6000"/>
              <a:buNone/>
              <a:defRPr sz="6000"/>
            </a:lvl8pPr>
            <a:lvl9pPr lvl="8" rtl="0">
              <a:spcBef>
                <a:spcPts val="0"/>
              </a:spcBef>
              <a:buSzPts val="6000"/>
              <a:buNone/>
              <a:defRPr sz="6000"/>
            </a:lvl9pPr>
          </a:lstStyle>
          <a:p/>
        </p:txBody>
      </p:sp>
      <p:sp>
        <p:nvSpPr>
          <p:cNvPr id="89" name="Shape 8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0" name="Shape 90"/>
        <p:cNvGrpSpPr/>
        <p:nvPr/>
      </p:nvGrpSpPr>
      <p:grpSpPr>
        <a:xfrm>
          <a:off x="0" y="0"/>
          <a:ext cx="0" cy="0"/>
          <a:chOff x="0" y="0"/>
          <a:chExt cx="0" cy="0"/>
        </a:xfrm>
      </p:grpSpPr>
      <p:sp>
        <p:nvSpPr>
          <p:cNvPr id="91" name="Shape 91"/>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92" name="Shape 9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93" name="Shape 93"/>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Clr>
                <a:schemeClr val="dk2"/>
              </a:buClr>
              <a:buSzPts val="4200"/>
              <a:buNone/>
              <a:defRPr sz="4200">
                <a:solidFill>
                  <a:schemeClr val="dk2"/>
                </a:solidFill>
              </a:defRPr>
            </a:lvl1pPr>
            <a:lvl2pPr lvl="1" rtl="0" algn="ctr">
              <a:spcBef>
                <a:spcPts val="0"/>
              </a:spcBef>
              <a:buClr>
                <a:schemeClr val="dk2"/>
              </a:buClr>
              <a:buSzPts val="4200"/>
              <a:buNone/>
              <a:defRPr sz="4200">
                <a:solidFill>
                  <a:schemeClr val="dk2"/>
                </a:solidFill>
              </a:defRPr>
            </a:lvl2pPr>
            <a:lvl3pPr lvl="2" rtl="0" algn="ctr">
              <a:spcBef>
                <a:spcPts val="0"/>
              </a:spcBef>
              <a:buClr>
                <a:schemeClr val="dk2"/>
              </a:buClr>
              <a:buSzPts val="4200"/>
              <a:buNone/>
              <a:defRPr sz="4200">
                <a:solidFill>
                  <a:schemeClr val="dk2"/>
                </a:solidFill>
              </a:defRPr>
            </a:lvl3pPr>
            <a:lvl4pPr lvl="3" rtl="0" algn="ctr">
              <a:spcBef>
                <a:spcPts val="0"/>
              </a:spcBef>
              <a:buClr>
                <a:schemeClr val="dk2"/>
              </a:buClr>
              <a:buSzPts val="4200"/>
              <a:buNone/>
              <a:defRPr sz="4200">
                <a:solidFill>
                  <a:schemeClr val="dk2"/>
                </a:solidFill>
              </a:defRPr>
            </a:lvl4pPr>
            <a:lvl5pPr lvl="4" rtl="0" algn="ctr">
              <a:spcBef>
                <a:spcPts val="0"/>
              </a:spcBef>
              <a:buClr>
                <a:schemeClr val="dk2"/>
              </a:buClr>
              <a:buSzPts val="4200"/>
              <a:buNone/>
              <a:defRPr sz="4200">
                <a:solidFill>
                  <a:schemeClr val="dk2"/>
                </a:solidFill>
              </a:defRPr>
            </a:lvl5pPr>
            <a:lvl6pPr lvl="5" rtl="0" algn="ctr">
              <a:spcBef>
                <a:spcPts val="0"/>
              </a:spcBef>
              <a:buClr>
                <a:schemeClr val="dk2"/>
              </a:buClr>
              <a:buSzPts val="4200"/>
              <a:buNone/>
              <a:defRPr sz="4200">
                <a:solidFill>
                  <a:schemeClr val="dk2"/>
                </a:solidFill>
              </a:defRPr>
            </a:lvl6pPr>
            <a:lvl7pPr lvl="6" rtl="0" algn="ctr">
              <a:spcBef>
                <a:spcPts val="0"/>
              </a:spcBef>
              <a:buClr>
                <a:schemeClr val="dk2"/>
              </a:buClr>
              <a:buSzPts val="4200"/>
              <a:buNone/>
              <a:defRPr sz="4200">
                <a:solidFill>
                  <a:schemeClr val="dk2"/>
                </a:solidFill>
              </a:defRPr>
            </a:lvl7pPr>
            <a:lvl8pPr lvl="7" rtl="0" algn="ctr">
              <a:spcBef>
                <a:spcPts val="0"/>
              </a:spcBef>
              <a:buClr>
                <a:schemeClr val="dk2"/>
              </a:buClr>
              <a:buSzPts val="4200"/>
              <a:buNone/>
              <a:defRPr sz="4200">
                <a:solidFill>
                  <a:schemeClr val="dk2"/>
                </a:solidFill>
              </a:defRPr>
            </a:lvl8pPr>
            <a:lvl9pPr lvl="8" rtl="0" algn="ctr">
              <a:spcBef>
                <a:spcPts val="0"/>
              </a:spcBef>
              <a:buClr>
                <a:schemeClr val="dk2"/>
              </a:buClr>
              <a:buSzPts val="4200"/>
              <a:buNone/>
              <a:defRPr sz="4200">
                <a:solidFill>
                  <a:schemeClr val="dk2"/>
                </a:solidFill>
              </a:defRPr>
            </a:lvl9pPr>
          </a:lstStyle>
          <a:p/>
        </p:txBody>
      </p:sp>
      <p:sp>
        <p:nvSpPr>
          <p:cNvPr id="94" name="Shape 94"/>
          <p:cNvSpPr txBox="1"/>
          <p:nvPr>
            <p:ph idx="1" type="subTitle"/>
          </p:nvPr>
        </p:nvSpPr>
        <p:spPr>
          <a:xfrm>
            <a:off x="265500" y="2779467"/>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Shape 95"/>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buSzPts val="1800"/>
              <a:buChar char="●"/>
              <a:defRPr>
                <a:solidFill>
                  <a:schemeClr val="lt1"/>
                </a:solidFill>
              </a:defRPr>
            </a:lvl1pPr>
            <a:lvl2pPr lvl="1" rtl="0">
              <a:spcBef>
                <a:spcPts val="0"/>
              </a:spcBef>
              <a:buClr>
                <a:schemeClr val="lt1"/>
              </a:buClr>
              <a:buSzPts val="1400"/>
              <a:buChar char="○"/>
              <a:defRPr>
                <a:solidFill>
                  <a:schemeClr val="lt1"/>
                </a:solidFill>
              </a:defRPr>
            </a:lvl2pPr>
            <a:lvl3pPr lvl="2" rtl="0">
              <a:spcBef>
                <a:spcPts val="0"/>
              </a:spcBef>
              <a:buClr>
                <a:schemeClr val="lt1"/>
              </a:buClr>
              <a:buSzPts val="1400"/>
              <a:buChar char="■"/>
              <a:defRPr>
                <a:solidFill>
                  <a:schemeClr val="lt1"/>
                </a:solidFill>
              </a:defRPr>
            </a:lvl3pPr>
            <a:lvl4pPr lvl="3" rtl="0">
              <a:spcBef>
                <a:spcPts val="0"/>
              </a:spcBef>
              <a:buClr>
                <a:schemeClr val="lt1"/>
              </a:buClr>
              <a:buSzPts val="1400"/>
              <a:buChar char="●"/>
              <a:defRPr>
                <a:solidFill>
                  <a:schemeClr val="lt1"/>
                </a:solidFill>
              </a:defRPr>
            </a:lvl4pPr>
            <a:lvl5pPr lvl="4" rtl="0">
              <a:spcBef>
                <a:spcPts val="0"/>
              </a:spcBef>
              <a:buClr>
                <a:schemeClr val="lt1"/>
              </a:buClr>
              <a:buSzPts val="1400"/>
              <a:buChar char="○"/>
              <a:defRPr>
                <a:solidFill>
                  <a:schemeClr val="lt1"/>
                </a:solidFill>
              </a:defRPr>
            </a:lvl5pPr>
            <a:lvl6pPr lvl="5" rtl="0">
              <a:spcBef>
                <a:spcPts val="0"/>
              </a:spcBef>
              <a:buClr>
                <a:schemeClr val="lt1"/>
              </a:buClr>
              <a:buSzPts val="1400"/>
              <a:buChar char="■"/>
              <a:defRPr>
                <a:solidFill>
                  <a:schemeClr val="lt1"/>
                </a:solidFill>
              </a:defRPr>
            </a:lvl6pPr>
            <a:lvl7pPr lvl="6" rtl="0">
              <a:spcBef>
                <a:spcPts val="0"/>
              </a:spcBef>
              <a:buClr>
                <a:schemeClr val="lt1"/>
              </a:buClr>
              <a:buSzPts val="1400"/>
              <a:buChar char="●"/>
              <a:defRPr>
                <a:solidFill>
                  <a:schemeClr val="lt1"/>
                </a:solidFill>
              </a:defRPr>
            </a:lvl7pPr>
            <a:lvl8pPr lvl="7" rtl="0">
              <a:spcBef>
                <a:spcPts val="0"/>
              </a:spcBef>
              <a:buClr>
                <a:schemeClr val="lt1"/>
              </a:buClr>
              <a:buSzPts val="1400"/>
              <a:buChar char="○"/>
              <a:defRPr>
                <a:solidFill>
                  <a:schemeClr val="lt1"/>
                </a:solidFill>
              </a:defRPr>
            </a:lvl8pPr>
            <a:lvl9pPr lvl="8" rtl="0">
              <a:spcBef>
                <a:spcPts val="0"/>
              </a:spcBef>
              <a:buClr>
                <a:schemeClr val="lt1"/>
              </a:buClr>
              <a:buSzPts val="1400"/>
              <a:buChar char="■"/>
              <a:defRPr>
                <a:solidFill>
                  <a:schemeClr val="lt1"/>
                </a:solidFill>
              </a:defRPr>
            </a:lvl9pPr>
          </a:lstStyle>
          <a:p/>
        </p:txBody>
      </p:sp>
      <p:sp>
        <p:nvSpPr>
          <p:cNvPr id="96" name="Shape 9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rtl="0" algn="ctr">
              <a:spcBef>
                <a:spcPts val="0"/>
              </a:spcBef>
              <a:buSzPts val="3600"/>
              <a:buNone/>
              <a:defRPr sz="3600"/>
            </a:lvl1pPr>
            <a:lvl2pPr lvl="1" rtl="0" algn="ctr">
              <a:spcBef>
                <a:spcPts val="0"/>
              </a:spcBef>
              <a:buSzPts val="3600"/>
              <a:buNone/>
              <a:defRPr sz="3600"/>
            </a:lvl2pPr>
            <a:lvl3pPr lvl="2" rtl="0" algn="ctr">
              <a:spcBef>
                <a:spcPts val="0"/>
              </a:spcBef>
              <a:buSzPts val="3600"/>
              <a:buNone/>
              <a:defRPr sz="3600"/>
            </a:lvl3pPr>
            <a:lvl4pPr lvl="3" rtl="0" algn="ctr">
              <a:spcBef>
                <a:spcPts val="0"/>
              </a:spcBef>
              <a:buSzPts val="3600"/>
              <a:buNone/>
              <a:defRPr sz="3600"/>
            </a:lvl4pPr>
            <a:lvl5pPr lvl="4" rtl="0" algn="ctr">
              <a:spcBef>
                <a:spcPts val="0"/>
              </a:spcBef>
              <a:buSzPts val="3600"/>
              <a:buNone/>
              <a:defRPr sz="3600"/>
            </a:lvl5pPr>
            <a:lvl6pPr lvl="5" rtl="0" algn="ctr">
              <a:spcBef>
                <a:spcPts val="0"/>
              </a:spcBef>
              <a:buSzPts val="3600"/>
              <a:buNone/>
              <a:defRPr sz="3600"/>
            </a:lvl6pPr>
            <a:lvl7pPr lvl="6" rtl="0" algn="ctr">
              <a:spcBef>
                <a:spcPts val="0"/>
              </a:spcBef>
              <a:buSzPts val="3600"/>
              <a:buNone/>
              <a:defRPr sz="3600"/>
            </a:lvl7pPr>
            <a:lvl8pPr lvl="7" rtl="0" algn="ctr">
              <a:spcBef>
                <a:spcPts val="0"/>
              </a:spcBef>
              <a:buSzPts val="3600"/>
              <a:buNone/>
              <a:defRPr sz="3600"/>
            </a:lvl8pPr>
            <a:lvl9pPr lvl="8" rtl="0"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7" name="Shape 97"/>
        <p:cNvGrpSpPr/>
        <p:nvPr/>
      </p:nvGrpSpPr>
      <p:grpSpPr>
        <a:xfrm>
          <a:off x="0" y="0"/>
          <a:ext cx="0" cy="0"/>
          <a:chOff x="0" y="0"/>
          <a:chExt cx="0" cy="0"/>
        </a:xfrm>
      </p:grpSpPr>
      <p:sp>
        <p:nvSpPr>
          <p:cNvPr id="98" name="Shape 98"/>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99" name="Shape 9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100" name="Shape 100"/>
          <p:cNvSpPr txBox="1"/>
          <p:nvPr>
            <p:ph idx="1" type="body"/>
          </p:nvPr>
        </p:nvSpPr>
        <p:spPr>
          <a:xfrm>
            <a:off x="57150" y="4696825"/>
            <a:ext cx="8382000" cy="446700"/>
          </a:xfrm>
          <a:prstGeom prst="rect">
            <a:avLst/>
          </a:prstGeom>
        </p:spPr>
        <p:txBody>
          <a:bodyPr anchorCtr="0" anchor="ctr" bIns="91425" lIns="91425" rIns="91425" wrap="square" tIns="91425"/>
          <a:lstStyle>
            <a:lvl1pPr lvl="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Shape 10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475500" y="1258525"/>
            <a:ext cx="8222100" cy="1963500"/>
          </a:xfrm>
          <a:prstGeom prst="rect">
            <a:avLst/>
          </a:prstGeom>
        </p:spPr>
        <p:txBody>
          <a:bodyPr anchorCtr="0" anchor="b" bIns="91425" lIns="91425" rIns="91425" wrap="square" tIns="91425"/>
          <a:lstStyle>
            <a:lvl1pPr lvl="0" rtl="0" algn="ctr">
              <a:spcBef>
                <a:spcPts val="0"/>
              </a:spcBef>
              <a:buClr>
                <a:schemeClr val="dk2"/>
              </a:buClr>
              <a:buSzPts val="12000"/>
              <a:buNone/>
              <a:defRPr sz="12000">
                <a:solidFill>
                  <a:schemeClr val="dk2"/>
                </a:solidFill>
              </a:defRPr>
            </a:lvl1pPr>
            <a:lvl2pPr lvl="1" rtl="0" algn="ctr">
              <a:spcBef>
                <a:spcPts val="0"/>
              </a:spcBef>
              <a:buClr>
                <a:schemeClr val="dk2"/>
              </a:buClr>
              <a:buSzPts val="12000"/>
              <a:buNone/>
              <a:defRPr sz="12000">
                <a:solidFill>
                  <a:schemeClr val="dk2"/>
                </a:solidFill>
              </a:defRPr>
            </a:lvl2pPr>
            <a:lvl3pPr lvl="2" rtl="0" algn="ctr">
              <a:spcBef>
                <a:spcPts val="0"/>
              </a:spcBef>
              <a:buClr>
                <a:schemeClr val="dk2"/>
              </a:buClr>
              <a:buSzPts val="12000"/>
              <a:buNone/>
              <a:defRPr sz="12000">
                <a:solidFill>
                  <a:schemeClr val="dk2"/>
                </a:solidFill>
              </a:defRPr>
            </a:lvl3pPr>
            <a:lvl4pPr lvl="3" rtl="0" algn="ctr">
              <a:spcBef>
                <a:spcPts val="0"/>
              </a:spcBef>
              <a:buClr>
                <a:schemeClr val="dk2"/>
              </a:buClr>
              <a:buSzPts val="12000"/>
              <a:buNone/>
              <a:defRPr sz="12000">
                <a:solidFill>
                  <a:schemeClr val="dk2"/>
                </a:solidFill>
              </a:defRPr>
            </a:lvl4pPr>
            <a:lvl5pPr lvl="4" rtl="0" algn="ctr">
              <a:spcBef>
                <a:spcPts val="0"/>
              </a:spcBef>
              <a:buClr>
                <a:schemeClr val="dk2"/>
              </a:buClr>
              <a:buSzPts val="12000"/>
              <a:buNone/>
              <a:defRPr sz="12000">
                <a:solidFill>
                  <a:schemeClr val="dk2"/>
                </a:solidFill>
              </a:defRPr>
            </a:lvl5pPr>
            <a:lvl6pPr lvl="5" rtl="0" algn="ctr">
              <a:spcBef>
                <a:spcPts val="0"/>
              </a:spcBef>
              <a:buClr>
                <a:schemeClr val="dk2"/>
              </a:buClr>
              <a:buSzPts val="12000"/>
              <a:buNone/>
              <a:defRPr sz="12000">
                <a:solidFill>
                  <a:schemeClr val="dk2"/>
                </a:solidFill>
              </a:defRPr>
            </a:lvl6pPr>
            <a:lvl7pPr lvl="6" rtl="0" algn="ctr">
              <a:spcBef>
                <a:spcPts val="0"/>
              </a:spcBef>
              <a:buClr>
                <a:schemeClr val="dk2"/>
              </a:buClr>
              <a:buSzPts val="12000"/>
              <a:buNone/>
              <a:defRPr sz="12000">
                <a:solidFill>
                  <a:schemeClr val="dk2"/>
                </a:solidFill>
              </a:defRPr>
            </a:lvl7pPr>
            <a:lvl8pPr lvl="7" rtl="0" algn="ctr">
              <a:spcBef>
                <a:spcPts val="0"/>
              </a:spcBef>
              <a:buClr>
                <a:schemeClr val="dk2"/>
              </a:buClr>
              <a:buSzPts val="12000"/>
              <a:buNone/>
              <a:defRPr sz="12000">
                <a:solidFill>
                  <a:schemeClr val="dk2"/>
                </a:solidFill>
              </a:defRPr>
            </a:lvl8pPr>
            <a:lvl9pPr lvl="8" rtl="0" algn="ctr">
              <a:spcBef>
                <a:spcPts val="0"/>
              </a:spcBef>
              <a:buClr>
                <a:schemeClr val="dk2"/>
              </a:buClr>
              <a:buSzPts val="12000"/>
              <a:buNone/>
              <a:defRPr sz="12000">
                <a:solidFill>
                  <a:schemeClr val="dk2"/>
                </a:solidFill>
              </a:defRPr>
            </a:lvl9pPr>
          </a:lstStyle>
          <a:p/>
        </p:txBody>
      </p:sp>
      <p:sp>
        <p:nvSpPr>
          <p:cNvPr id="104" name="Shape 104"/>
          <p:cNvSpPr txBox="1"/>
          <p:nvPr>
            <p:ph idx="1" type="body"/>
          </p:nvPr>
        </p:nvSpPr>
        <p:spPr>
          <a:xfrm>
            <a:off x="475500" y="3304625"/>
            <a:ext cx="82221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105" name="Shape 10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106" name="Shape 106"/>
        <p:cNvGrpSpPr/>
        <p:nvPr/>
      </p:nvGrpSpPr>
      <p:grpSpPr>
        <a:xfrm>
          <a:off x="0" y="0"/>
          <a:ext cx="0" cy="0"/>
          <a:chOff x="0" y="0"/>
          <a:chExt cx="0" cy="0"/>
        </a:xfrm>
      </p:grpSpPr>
      <p:sp>
        <p:nvSpPr>
          <p:cNvPr id="107" name="Shape 10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4">
    <p:bg>
      <p:bgPr>
        <a:solidFill>
          <a:srgbClr val="FFFFFF"/>
        </a:solidFill>
      </p:bgPr>
    </p:bg>
    <p:spTree>
      <p:nvGrpSpPr>
        <p:cNvPr id="108" name="Shape 108"/>
        <p:cNvGrpSpPr/>
        <p:nvPr/>
      </p:nvGrpSpPr>
      <p:grpSpPr>
        <a:xfrm>
          <a:off x="0" y="0"/>
          <a:ext cx="0" cy="0"/>
          <a:chOff x="0" y="0"/>
          <a:chExt cx="0" cy="0"/>
        </a:xfrm>
      </p:grpSpPr>
      <p:sp>
        <p:nvSpPr>
          <p:cNvPr id="109" name="Shape 109"/>
          <p:cNvSpPr/>
          <p:nvPr/>
        </p:nvSpPr>
        <p:spPr>
          <a:xfrm>
            <a:off x="0" y="0"/>
            <a:ext cx="9144000" cy="51435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a:off x="188400" y="188400"/>
            <a:ext cx="8767200" cy="4766700"/>
          </a:xfrm>
          <a:prstGeom prst="rect">
            <a:avLst/>
          </a:prstGeom>
          <a:solidFill>
            <a:srgbClr val="DEDEDE"/>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a:off x="282600" y="282600"/>
            <a:ext cx="8578800" cy="4578300"/>
          </a:xfrm>
          <a:prstGeom prst="rect">
            <a:avLst/>
          </a:prstGeom>
          <a:solidFill>
            <a:srgbClr val="DEDEDE"/>
          </a:solidFill>
          <a:ln cap="flat" cmpd="sng" w="9525">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12" name="Shape 112"/>
          <p:cNvCxnSpPr/>
          <p:nvPr/>
        </p:nvCxnSpPr>
        <p:spPr>
          <a:xfrm>
            <a:off x="282600" y="4607275"/>
            <a:ext cx="423000" cy="0"/>
          </a:xfrm>
          <a:prstGeom prst="straightConnector1">
            <a:avLst/>
          </a:prstGeom>
          <a:noFill/>
          <a:ln cap="flat" cmpd="sng" w="19050">
            <a:solidFill>
              <a:schemeClr val="lt1"/>
            </a:solidFill>
            <a:prstDash val="solid"/>
            <a:round/>
            <a:headEnd len="med" w="med" type="none"/>
            <a:tailEnd len="med" w="med" type="none"/>
          </a:ln>
        </p:spPr>
      </p:cxnSp>
      <p:cxnSp>
        <p:nvCxnSpPr>
          <p:cNvPr id="113" name="Shape 113"/>
          <p:cNvCxnSpPr/>
          <p:nvPr/>
        </p:nvCxnSpPr>
        <p:spPr>
          <a:xfrm>
            <a:off x="8438400" y="536225"/>
            <a:ext cx="423000" cy="0"/>
          </a:xfrm>
          <a:prstGeom prst="straightConnector1">
            <a:avLst/>
          </a:prstGeom>
          <a:noFill/>
          <a:ln cap="flat" cmpd="sng" w="19050">
            <a:solidFill>
              <a:schemeClr val="lt1"/>
            </a:solidFill>
            <a:prstDash val="solid"/>
            <a:round/>
            <a:headEnd len="med" w="med" type="none"/>
            <a:tailEnd len="med" w="med" type="none"/>
          </a:ln>
        </p:spPr>
      </p:cxnSp>
      <p:sp>
        <p:nvSpPr>
          <p:cNvPr id="114" name="Shape 114"/>
          <p:cNvSpPr txBox="1"/>
          <p:nvPr>
            <p:ph type="title"/>
          </p:nvPr>
        </p:nvSpPr>
        <p:spPr>
          <a:xfrm>
            <a:off x="1960500" y="1897200"/>
            <a:ext cx="5223000" cy="980700"/>
          </a:xfrm>
          <a:prstGeom prst="rect">
            <a:avLst/>
          </a:prstGeom>
          <a:noFill/>
        </p:spPr>
        <p:txBody>
          <a:bodyPr anchorCtr="0" anchor="ctr" bIns="91425" lIns="91425" rIns="91425" wrap="square" tIns="91425"/>
          <a:lstStyle>
            <a:lvl1pPr lvl="0" rtl="0" algn="ctr">
              <a:lnSpc>
                <a:spcPct val="100000"/>
              </a:lnSpc>
              <a:spcBef>
                <a:spcPts val="0"/>
              </a:spcBef>
              <a:spcAft>
                <a:spcPts val="0"/>
              </a:spcAft>
              <a:buNone/>
              <a:defRPr b="1" sz="2400">
                <a:solidFill>
                  <a:schemeClr val="lt1"/>
                </a:solidFill>
              </a:defRPr>
            </a:lvl1pPr>
            <a:lvl2pPr lvl="1" rtl="0" algn="ctr">
              <a:lnSpc>
                <a:spcPct val="100000"/>
              </a:lnSpc>
              <a:spcBef>
                <a:spcPts val="0"/>
              </a:spcBef>
              <a:spcAft>
                <a:spcPts val="0"/>
              </a:spcAft>
              <a:buNone/>
              <a:defRPr b="1" sz="2400">
                <a:solidFill>
                  <a:schemeClr val="lt1"/>
                </a:solidFill>
              </a:defRPr>
            </a:lvl2pPr>
            <a:lvl3pPr lvl="2" rtl="0" algn="ctr">
              <a:lnSpc>
                <a:spcPct val="100000"/>
              </a:lnSpc>
              <a:spcBef>
                <a:spcPts val="0"/>
              </a:spcBef>
              <a:spcAft>
                <a:spcPts val="0"/>
              </a:spcAft>
              <a:buNone/>
              <a:defRPr b="1" sz="2400">
                <a:solidFill>
                  <a:schemeClr val="lt1"/>
                </a:solidFill>
              </a:defRPr>
            </a:lvl3pPr>
            <a:lvl4pPr lvl="3" rtl="0" algn="ctr">
              <a:lnSpc>
                <a:spcPct val="100000"/>
              </a:lnSpc>
              <a:spcBef>
                <a:spcPts val="0"/>
              </a:spcBef>
              <a:spcAft>
                <a:spcPts val="0"/>
              </a:spcAft>
              <a:buNone/>
              <a:defRPr b="1" sz="2400">
                <a:solidFill>
                  <a:schemeClr val="lt1"/>
                </a:solidFill>
              </a:defRPr>
            </a:lvl4pPr>
            <a:lvl5pPr lvl="4" rtl="0" algn="ctr">
              <a:lnSpc>
                <a:spcPct val="100000"/>
              </a:lnSpc>
              <a:spcBef>
                <a:spcPts val="0"/>
              </a:spcBef>
              <a:spcAft>
                <a:spcPts val="0"/>
              </a:spcAft>
              <a:buNone/>
              <a:defRPr b="1" sz="2400">
                <a:solidFill>
                  <a:schemeClr val="lt1"/>
                </a:solidFill>
              </a:defRPr>
            </a:lvl5pPr>
            <a:lvl6pPr lvl="5" rtl="0" algn="ctr">
              <a:lnSpc>
                <a:spcPct val="100000"/>
              </a:lnSpc>
              <a:spcBef>
                <a:spcPts val="0"/>
              </a:spcBef>
              <a:spcAft>
                <a:spcPts val="0"/>
              </a:spcAft>
              <a:buNone/>
              <a:defRPr b="1" sz="2400">
                <a:solidFill>
                  <a:schemeClr val="lt1"/>
                </a:solidFill>
              </a:defRPr>
            </a:lvl6pPr>
            <a:lvl7pPr lvl="6" rtl="0" algn="ctr">
              <a:lnSpc>
                <a:spcPct val="100000"/>
              </a:lnSpc>
              <a:spcBef>
                <a:spcPts val="0"/>
              </a:spcBef>
              <a:spcAft>
                <a:spcPts val="0"/>
              </a:spcAft>
              <a:buNone/>
              <a:defRPr b="1" sz="2400">
                <a:solidFill>
                  <a:schemeClr val="lt1"/>
                </a:solidFill>
              </a:defRPr>
            </a:lvl7pPr>
            <a:lvl8pPr lvl="7" rtl="0" algn="ctr">
              <a:lnSpc>
                <a:spcPct val="100000"/>
              </a:lnSpc>
              <a:spcBef>
                <a:spcPts val="0"/>
              </a:spcBef>
              <a:spcAft>
                <a:spcPts val="0"/>
              </a:spcAft>
              <a:buNone/>
              <a:defRPr b="1" sz="2400">
                <a:solidFill>
                  <a:schemeClr val="lt1"/>
                </a:solidFill>
              </a:defRPr>
            </a:lvl8pPr>
            <a:lvl9pPr lvl="8" rtl="0" algn="ctr">
              <a:lnSpc>
                <a:spcPct val="100000"/>
              </a:lnSpc>
              <a:spcBef>
                <a:spcPts val="0"/>
              </a:spcBef>
              <a:spcAft>
                <a:spcPts val="0"/>
              </a:spcAft>
              <a:buNone/>
              <a:defRPr b="1" sz="2400">
                <a:solidFill>
                  <a:schemeClr val="lt1"/>
                </a:solidFill>
              </a:defRPr>
            </a:lvl9pPr>
          </a:lstStyle>
          <a:p/>
        </p:txBody>
      </p:sp>
      <p:sp>
        <p:nvSpPr>
          <p:cNvPr id="115" name="Shape 115"/>
          <p:cNvSpPr txBox="1"/>
          <p:nvPr>
            <p:ph idx="12" type="sldNum"/>
          </p:nvPr>
        </p:nvSpPr>
        <p:spPr>
          <a:xfrm>
            <a:off x="8472458" y="4663217"/>
            <a:ext cx="548700" cy="393600"/>
          </a:xfrm>
          <a:prstGeom prst="rect">
            <a:avLst/>
          </a:prstGeom>
          <a:noFill/>
        </p:spPr>
        <p:txBody>
          <a:bodyPr anchorCtr="0" anchor="ctr" bIns="91425" lIns="91425" rIns="91425" wrap="square" tIns="91425">
            <a:noAutofit/>
          </a:bodyPr>
          <a:lstStyle/>
          <a:p>
            <a:pPr indent="0" lvl="0" marL="0" rt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6">
    <p:bg>
      <p:bgPr>
        <a:solidFill>
          <a:srgbClr val="FFFFFF"/>
        </a:solidFill>
      </p:bgPr>
    </p:bg>
    <p:spTree>
      <p:nvGrpSpPr>
        <p:cNvPr id="116" name="Shape 116"/>
        <p:cNvGrpSpPr/>
        <p:nvPr/>
      </p:nvGrpSpPr>
      <p:grpSpPr>
        <a:xfrm>
          <a:off x="0" y="0"/>
          <a:ext cx="0" cy="0"/>
          <a:chOff x="0" y="0"/>
          <a:chExt cx="0" cy="0"/>
        </a:xfrm>
      </p:grpSpPr>
      <p:pic>
        <p:nvPicPr>
          <p:cNvPr id="117" name="Shape 117"/>
          <p:cNvPicPr preferRelativeResize="0"/>
          <p:nvPr/>
        </p:nvPicPr>
        <p:blipFill>
          <a:blip r:embed="rId2">
            <a:alphaModFix/>
          </a:blip>
          <a:stretch>
            <a:fillRect/>
          </a:stretch>
        </p:blipFill>
        <p:spPr>
          <a:xfrm>
            <a:off x="-1" y="-3"/>
            <a:ext cx="9144007" cy="5143500"/>
          </a:xfrm>
          <a:prstGeom prst="rect">
            <a:avLst/>
          </a:prstGeom>
          <a:noFill/>
          <a:ln>
            <a:noFill/>
          </a:ln>
        </p:spPr>
      </p:pic>
      <p:sp>
        <p:nvSpPr>
          <p:cNvPr id="118" name="Shape 118"/>
          <p:cNvSpPr txBox="1"/>
          <p:nvPr>
            <p:ph type="ctrTitle"/>
          </p:nvPr>
        </p:nvSpPr>
        <p:spPr>
          <a:xfrm>
            <a:off x="436825" y="849050"/>
            <a:ext cx="4065900" cy="1955400"/>
          </a:xfrm>
          <a:prstGeom prst="rect">
            <a:avLst/>
          </a:prstGeom>
          <a:noFill/>
        </p:spPr>
        <p:txBody>
          <a:bodyPr anchorCtr="0" anchor="b" bIns="91425" lIns="91425" rIns="91425" wrap="square" tIns="91425"/>
          <a:lstStyle>
            <a:lvl1pPr lvl="0" rtl="0" algn="l">
              <a:lnSpc>
                <a:spcPct val="100000"/>
              </a:lnSpc>
              <a:spcBef>
                <a:spcPts val="0"/>
              </a:spcBef>
              <a:spcAft>
                <a:spcPts val="0"/>
              </a:spcAft>
              <a:buClr>
                <a:srgbClr val="424242"/>
              </a:buClr>
              <a:buSzPts val="3600"/>
              <a:buNone/>
              <a:defRPr b="1" sz="3600">
                <a:solidFill>
                  <a:srgbClr val="424242"/>
                </a:solidFill>
              </a:defRPr>
            </a:lvl1pPr>
            <a:lvl2pPr lvl="1" rtl="0" algn="l">
              <a:lnSpc>
                <a:spcPct val="100000"/>
              </a:lnSpc>
              <a:spcBef>
                <a:spcPts val="0"/>
              </a:spcBef>
              <a:spcAft>
                <a:spcPts val="0"/>
              </a:spcAft>
              <a:buClr>
                <a:srgbClr val="424242"/>
              </a:buClr>
              <a:buSzPts val="3600"/>
              <a:buNone/>
              <a:defRPr b="1" sz="3600">
                <a:solidFill>
                  <a:srgbClr val="424242"/>
                </a:solidFill>
              </a:defRPr>
            </a:lvl2pPr>
            <a:lvl3pPr lvl="2" rtl="0" algn="l">
              <a:lnSpc>
                <a:spcPct val="100000"/>
              </a:lnSpc>
              <a:spcBef>
                <a:spcPts val="0"/>
              </a:spcBef>
              <a:spcAft>
                <a:spcPts val="0"/>
              </a:spcAft>
              <a:buClr>
                <a:srgbClr val="424242"/>
              </a:buClr>
              <a:buSzPts val="3600"/>
              <a:buNone/>
              <a:defRPr b="1" sz="3600">
                <a:solidFill>
                  <a:srgbClr val="424242"/>
                </a:solidFill>
              </a:defRPr>
            </a:lvl3pPr>
            <a:lvl4pPr lvl="3" rtl="0" algn="l">
              <a:lnSpc>
                <a:spcPct val="100000"/>
              </a:lnSpc>
              <a:spcBef>
                <a:spcPts val="0"/>
              </a:spcBef>
              <a:spcAft>
                <a:spcPts val="0"/>
              </a:spcAft>
              <a:buClr>
                <a:srgbClr val="424242"/>
              </a:buClr>
              <a:buSzPts val="3600"/>
              <a:buNone/>
              <a:defRPr b="1" sz="3600">
                <a:solidFill>
                  <a:srgbClr val="424242"/>
                </a:solidFill>
              </a:defRPr>
            </a:lvl4pPr>
            <a:lvl5pPr lvl="4" rtl="0" algn="l">
              <a:lnSpc>
                <a:spcPct val="100000"/>
              </a:lnSpc>
              <a:spcBef>
                <a:spcPts val="0"/>
              </a:spcBef>
              <a:spcAft>
                <a:spcPts val="0"/>
              </a:spcAft>
              <a:buClr>
                <a:srgbClr val="424242"/>
              </a:buClr>
              <a:buSzPts val="3600"/>
              <a:buNone/>
              <a:defRPr b="1" sz="3600">
                <a:solidFill>
                  <a:srgbClr val="424242"/>
                </a:solidFill>
              </a:defRPr>
            </a:lvl5pPr>
            <a:lvl6pPr lvl="5" rtl="0" algn="l">
              <a:lnSpc>
                <a:spcPct val="100000"/>
              </a:lnSpc>
              <a:spcBef>
                <a:spcPts val="0"/>
              </a:spcBef>
              <a:spcAft>
                <a:spcPts val="0"/>
              </a:spcAft>
              <a:buClr>
                <a:srgbClr val="424242"/>
              </a:buClr>
              <a:buSzPts val="3600"/>
              <a:buNone/>
              <a:defRPr b="1" sz="3600">
                <a:solidFill>
                  <a:srgbClr val="424242"/>
                </a:solidFill>
              </a:defRPr>
            </a:lvl6pPr>
            <a:lvl7pPr lvl="6" rtl="0" algn="l">
              <a:lnSpc>
                <a:spcPct val="100000"/>
              </a:lnSpc>
              <a:spcBef>
                <a:spcPts val="0"/>
              </a:spcBef>
              <a:spcAft>
                <a:spcPts val="0"/>
              </a:spcAft>
              <a:buClr>
                <a:srgbClr val="424242"/>
              </a:buClr>
              <a:buSzPts val="3600"/>
              <a:buNone/>
              <a:defRPr b="1" sz="3600">
                <a:solidFill>
                  <a:srgbClr val="424242"/>
                </a:solidFill>
              </a:defRPr>
            </a:lvl7pPr>
            <a:lvl8pPr lvl="7" rtl="0" algn="l">
              <a:lnSpc>
                <a:spcPct val="100000"/>
              </a:lnSpc>
              <a:spcBef>
                <a:spcPts val="0"/>
              </a:spcBef>
              <a:spcAft>
                <a:spcPts val="0"/>
              </a:spcAft>
              <a:buClr>
                <a:srgbClr val="424242"/>
              </a:buClr>
              <a:buSzPts val="3600"/>
              <a:buNone/>
              <a:defRPr b="1" sz="3600">
                <a:solidFill>
                  <a:srgbClr val="424242"/>
                </a:solidFill>
              </a:defRPr>
            </a:lvl8pPr>
            <a:lvl9pPr lvl="8" rtl="0" algn="l">
              <a:lnSpc>
                <a:spcPct val="100000"/>
              </a:lnSpc>
              <a:spcBef>
                <a:spcPts val="0"/>
              </a:spcBef>
              <a:spcAft>
                <a:spcPts val="0"/>
              </a:spcAft>
              <a:buClr>
                <a:srgbClr val="424242"/>
              </a:buClr>
              <a:buSzPts val="3600"/>
              <a:buNone/>
              <a:defRPr b="1" sz="3600">
                <a:solidFill>
                  <a:srgbClr val="424242"/>
                </a:solidFill>
              </a:defRPr>
            </a:lvl9pPr>
          </a:lstStyle>
          <a:p/>
        </p:txBody>
      </p:sp>
      <p:sp>
        <p:nvSpPr>
          <p:cNvPr id="119" name="Shape 119"/>
          <p:cNvSpPr txBox="1"/>
          <p:nvPr>
            <p:ph idx="1" type="subTitle"/>
          </p:nvPr>
        </p:nvSpPr>
        <p:spPr>
          <a:xfrm>
            <a:off x="436825" y="2974150"/>
            <a:ext cx="4065900" cy="550500"/>
          </a:xfrm>
          <a:prstGeom prst="rect">
            <a:avLst/>
          </a:prstGeom>
          <a:noFill/>
        </p:spPr>
        <p:txBody>
          <a:bodyPr anchorCtr="0" anchor="t" bIns="91425" lIns="91425" rIns="91425" wrap="square" tIns="91425"/>
          <a:lstStyle>
            <a:lvl1pPr lvl="0" rtl="0" algn="l">
              <a:lnSpc>
                <a:spcPct val="100000"/>
              </a:lnSpc>
              <a:spcBef>
                <a:spcPts val="0"/>
              </a:spcBef>
              <a:spcAft>
                <a:spcPts val="0"/>
              </a:spcAft>
              <a:buClr>
                <a:srgbClr val="424242"/>
              </a:buClr>
              <a:buSzPts val="1800"/>
              <a:buNone/>
              <a:defRPr sz="1800">
                <a:solidFill>
                  <a:srgbClr val="424242"/>
                </a:solidFill>
              </a:defRPr>
            </a:lvl1pPr>
            <a:lvl2pPr lvl="1" rtl="0" algn="l">
              <a:lnSpc>
                <a:spcPct val="100000"/>
              </a:lnSpc>
              <a:spcBef>
                <a:spcPts val="0"/>
              </a:spcBef>
              <a:spcAft>
                <a:spcPts val="0"/>
              </a:spcAft>
              <a:buClr>
                <a:srgbClr val="424242"/>
              </a:buClr>
              <a:buSzPts val="1800"/>
              <a:buNone/>
              <a:defRPr sz="1800">
                <a:solidFill>
                  <a:srgbClr val="424242"/>
                </a:solidFill>
              </a:defRPr>
            </a:lvl2pPr>
            <a:lvl3pPr lvl="2" rtl="0" algn="l">
              <a:lnSpc>
                <a:spcPct val="100000"/>
              </a:lnSpc>
              <a:spcBef>
                <a:spcPts val="0"/>
              </a:spcBef>
              <a:spcAft>
                <a:spcPts val="0"/>
              </a:spcAft>
              <a:buClr>
                <a:srgbClr val="424242"/>
              </a:buClr>
              <a:buSzPts val="1800"/>
              <a:buNone/>
              <a:defRPr sz="1800">
                <a:solidFill>
                  <a:srgbClr val="424242"/>
                </a:solidFill>
              </a:defRPr>
            </a:lvl3pPr>
            <a:lvl4pPr lvl="3" rtl="0" algn="l">
              <a:lnSpc>
                <a:spcPct val="100000"/>
              </a:lnSpc>
              <a:spcBef>
                <a:spcPts val="0"/>
              </a:spcBef>
              <a:spcAft>
                <a:spcPts val="0"/>
              </a:spcAft>
              <a:buClr>
                <a:srgbClr val="424242"/>
              </a:buClr>
              <a:buSzPts val="1800"/>
              <a:buNone/>
              <a:defRPr sz="1800">
                <a:solidFill>
                  <a:srgbClr val="424242"/>
                </a:solidFill>
              </a:defRPr>
            </a:lvl4pPr>
            <a:lvl5pPr lvl="4" rtl="0" algn="l">
              <a:lnSpc>
                <a:spcPct val="100000"/>
              </a:lnSpc>
              <a:spcBef>
                <a:spcPts val="0"/>
              </a:spcBef>
              <a:spcAft>
                <a:spcPts val="0"/>
              </a:spcAft>
              <a:buClr>
                <a:srgbClr val="424242"/>
              </a:buClr>
              <a:buSzPts val="1800"/>
              <a:buNone/>
              <a:defRPr sz="1800">
                <a:solidFill>
                  <a:srgbClr val="424242"/>
                </a:solidFill>
              </a:defRPr>
            </a:lvl5pPr>
            <a:lvl6pPr lvl="5" rtl="0" algn="l">
              <a:lnSpc>
                <a:spcPct val="100000"/>
              </a:lnSpc>
              <a:spcBef>
                <a:spcPts val="0"/>
              </a:spcBef>
              <a:spcAft>
                <a:spcPts val="0"/>
              </a:spcAft>
              <a:buClr>
                <a:srgbClr val="424242"/>
              </a:buClr>
              <a:buSzPts val="1800"/>
              <a:buNone/>
              <a:defRPr sz="1800">
                <a:solidFill>
                  <a:srgbClr val="424242"/>
                </a:solidFill>
              </a:defRPr>
            </a:lvl6pPr>
            <a:lvl7pPr lvl="6" rtl="0" algn="l">
              <a:lnSpc>
                <a:spcPct val="100000"/>
              </a:lnSpc>
              <a:spcBef>
                <a:spcPts val="0"/>
              </a:spcBef>
              <a:spcAft>
                <a:spcPts val="0"/>
              </a:spcAft>
              <a:buClr>
                <a:srgbClr val="424242"/>
              </a:buClr>
              <a:buSzPts val="1800"/>
              <a:buNone/>
              <a:defRPr sz="1800">
                <a:solidFill>
                  <a:srgbClr val="424242"/>
                </a:solidFill>
              </a:defRPr>
            </a:lvl7pPr>
            <a:lvl8pPr lvl="7" rtl="0" algn="l">
              <a:lnSpc>
                <a:spcPct val="100000"/>
              </a:lnSpc>
              <a:spcBef>
                <a:spcPts val="0"/>
              </a:spcBef>
              <a:spcAft>
                <a:spcPts val="0"/>
              </a:spcAft>
              <a:buClr>
                <a:srgbClr val="424242"/>
              </a:buClr>
              <a:buSzPts val="1800"/>
              <a:buNone/>
              <a:defRPr sz="1800">
                <a:solidFill>
                  <a:srgbClr val="424242"/>
                </a:solidFill>
              </a:defRPr>
            </a:lvl8pPr>
            <a:lvl9pPr lvl="8" rtl="0" algn="l">
              <a:lnSpc>
                <a:spcPct val="100000"/>
              </a:lnSpc>
              <a:spcBef>
                <a:spcPts val="0"/>
              </a:spcBef>
              <a:spcAft>
                <a:spcPts val="0"/>
              </a:spcAft>
              <a:buClr>
                <a:srgbClr val="424242"/>
              </a:buClr>
              <a:buSzPts val="1800"/>
              <a:buNone/>
              <a:defRPr sz="1800">
                <a:solidFill>
                  <a:srgbClr val="424242"/>
                </a:solidFill>
              </a:defRPr>
            </a:lvl9pPr>
          </a:lstStyle>
          <a:p/>
        </p:txBody>
      </p:sp>
      <p:sp>
        <p:nvSpPr>
          <p:cNvPr id="120" name="Shape 120"/>
          <p:cNvSpPr txBox="1"/>
          <p:nvPr>
            <p:ph idx="12" type="sldNum"/>
          </p:nvPr>
        </p:nvSpPr>
        <p:spPr>
          <a:xfrm>
            <a:off x="8472458" y="4663217"/>
            <a:ext cx="548700" cy="393600"/>
          </a:xfrm>
          <a:prstGeom prst="rect">
            <a:avLst/>
          </a:prstGeom>
          <a:noFill/>
        </p:spPr>
        <p:txBody>
          <a:bodyPr anchorCtr="0" anchor="ctr" bIns="91425" lIns="91425" rIns="91425" wrap="square" tIns="91425">
            <a:noAutofit/>
          </a:bodyPr>
          <a:lstStyle/>
          <a:p>
            <a:pPr indent="0" lvl="0" marL="0" rtl="0" algn="r">
              <a:lnSpc>
                <a:spcPct val="100000"/>
              </a:lnSpc>
              <a:spcBef>
                <a:spcPts val="0"/>
              </a:spcBef>
              <a:spcAft>
                <a:spcPts val="0"/>
              </a:spcAft>
              <a:buNone/>
            </a:pPr>
            <a:fld id="{00000000-1234-1234-1234-123412341234}" type="slidenum">
              <a:rPr lang="en" sz="1000">
                <a:solidFill>
                  <a:srgbClr val="FFFFFF"/>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ts val="4200"/>
              <a:buNone/>
              <a:defRPr sz="4200"/>
            </a:lvl1pPr>
            <a:lvl2pPr lvl="1" rtl="0" algn="ctr">
              <a:spcBef>
                <a:spcPts val="0"/>
              </a:spcBef>
              <a:buSzPts val="4200"/>
              <a:buNone/>
              <a:defRPr sz="4200"/>
            </a:lvl2pPr>
            <a:lvl3pPr lvl="2" rtl="0" algn="ctr">
              <a:spcBef>
                <a:spcPts val="0"/>
              </a:spcBef>
              <a:buSzPts val="4200"/>
              <a:buNone/>
              <a:defRPr sz="4200"/>
            </a:lvl3pPr>
            <a:lvl4pPr lvl="3" rtl="0" algn="ctr">
              <a:spcBef>
                <a:spcPts val="0"/>
              </a:spcBef>
              <a:buSzPts val="4200"/>
              <a:buNone/>
              <a:defRPr sz="4200"/>
            </a:lvl4pPr>
            <a:lvl5pPr lvl="4" rtl="0" algn="ctr">
              <a:spcBef>
                <a:spcPts val="0"/>
              </a:spcBef>
              <a:buSzPts val="4200"/>
              <a:buNone/>
              <a:defRPr sz="4200"/>
            </a:lvl5pPr>
            <a:lvl6pPr lvl="5" rtl="0" algn="ctr">
              <a:spcBef>
                <a:spcPts val="0"/>
              </a:spcBef>
              <a:buSzPts val="4200"/>
              <a:buNone/>
              <a:defRPr sz="4200"/>
            </a:lvl6pPr>
            <a:lvl7pPr lvl="6" rtl="0" algn="ctr">
              <a:spcBef>
                <a:spcPts val="0"/>
              </a:spcBef>
              <a:buSzPts val="4200"/>
              <a:buNone/>
              <a:defRPr sz="4200"/>
            </a:lvl7pPr>
            <a:lvl8pPr lvl="7" rtl="0" algn="ctr">
              <a:spcBef>
                <a:spcPts val="0"/>
              </a:spcBef>
              <a:buSzPts val="4200"/>
              <a:buNone/>
              <a:defRPr sz="4200"/>
            </a:lvl8pPr>
            <a:lvl9pPr lvl="8" rtl="0"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ts val="2800"/>
              <a:buNone/>
              <a:defRPr sz="2800">
                <a:solidFill>
                  <a:schemeClr val="dk1"/>
                </a:solidFill>
              </a:defRPr>
            </a:lvl1pPr>
            <a:lvl2pPr lvl="1" rtl="0">
              <a:spcBef>
                <a:spcPts val="0"/>
              </a:spcBef>
              <a:buClr>
                <a:schemeClr val="dk1"/>
              </a:buClr>
              <a:buSzPts val="2800"/>
              <a:buNone/>
              <a:defRPr sz="2800">
                <a:solidFill>
                  <a:schemeClr val="dk1"/>
                </a:solidFill>
              </a:defRPr>
            </a:lvl2pPr>
            <a:lvl3pPr lvl="2" rtl="0">
              <a:spcBef>
                <a:spcPts val="0"/>
              </a:spcBef>
              <a:buClr>
                <a:schemeClr val="dk1"/>
              </a:buClr>
              <a:buSzPts val="2800"/>
              <a:buNone/>
              <a:defRPr sz="2800">
                <a:solidFill>
                  <a:schemeClr val="dk1"/>
                </a:solidFill>
              </a:defRPr>
            </a:lvl3pPr>
            <a:lvl4pPr lvl="3" rtl="0">
              <a:spcBef>
                <a:spcPts val="0"/>
              </a:spcBef>
              <a:buClr>
                <a:schemeClr val="dk1"/>
              </a:buClr>
              <a:buSzPts val="2800"/>
              <a:buNone/>
              <a:defRPr sz="2800">
                <a:solidFill>
                  <a:schemeClr val="dk1"/>
                </a:solidFill>
              </a:defRPr>
            </a:lvl4pPr>
            <a:lvl5pPr lvl="4" rtl="0">
              <a:spcBef>
                <a:spcPts val="0"/>
              </a:spcBef>
              <a:buClr>
                <a:schemeClr val="dk1"/>
              </a:buClr>
              <a:buSzPts val="2800"/>
              <a:buNone/>
              <a:defRPr sz="2800">
                <a:solidFill>
                  <a:schemeClr val="dk1"/>
                </a:solidFill>
              </a:defRPr>
            </a:lvl5pPr>
            <a:lvl6pPr lvl="5" rtl="0">
              <a:spcBef>
                <a:spcPts val="0"/>
              </a:spcBef>
              <a:buClr>
                <a:schemeClr val="dk1"/>
              </a:buClr>
              <a:buSzPts val="2800"/>
              <a:buNone/>
              <a:defRPr sz="2800">
                <a:solidFill>
                  <a:schemeClr val="dk1"/>
                </a:solidFill>
              </a:defRPr>
            </a:lvl6pPr>
            <a:lvl7pPr lvl="6" rtl="0">
              <a:spcBef>
                <a:spcPts val="0"/>
              </a:spcBef>
              <a:buClr>
                <a:schemeClr val="dk1"/>
              </a:buClr>
              <a:buSzPts val="2800"/>
              <a:buNone/>
              <a:defRPr sz="2800">
                <a:solidFill>
                  <a:schemeClr val="dk1"/>
                </a:solidFill>
              </a:defRPr>
            </a:lvl7pPr>
            <a:lvl8pPr lvl="7" rtl="0">
              <a:spcBef>
                <a:spcPts val="0"/>
              </a:spcBef>
              <a:buClr>
                <a:schemeClr val="dk1"/>
              </a:buClr>
              <a:buSzPts val="2800"/>
              <a:buNone/>
              <a:defRPr sz="2800">
                <a:solidFill>
                  <a:schemeClr val="dk1"/>
                </a:solidFill>
              </a:defRPr>
            </a:lvl8pPr>
            <a:lvl9pPr lvl="8" rtl="0">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ts val="1800"/>
              <a:buChar char="●"/>
              <a:defRPr sz="1800">
                <a:solidFill>
                  <a:schemeClr val="dk2"/>
                </a:solidFill>
              </a:defRPr>
            </a:lvl1pPr>
            <a:lvl2pPr lvl="1" rtl="0">
              <a:lnSpc>
                <a:spcPct val="115000"/>
              </a:lnSpc>
              <a:spcBef>
                <a:spcPts val="0"/>
              </a:spcBef>
              <a:spcAft>
                <a:spcPts val="1600"/>
              </a:spcAft>
              <a:buClr>
                <a:schemeClr val="dk2"/>
              </a:buClr>
              <a:buSzPts val="1400"/>
              <a:buChar char="○"/>
              <a:defRPr>
                <a:solidFill>
                  <a:schemeClr val="dk2"/>
                </a:solidFill>
              </a:defRPr>
            </a:lvl2pPr>
            <a:lvl3pPr lvl="2" rtl="0">
              <a:lnSpc>
                <a:spcPct val="115000"/>
              </a:lnSpc>
              <a:spcBef>
                <a:spcPts val="0"/>
              </a:spcBef>
              <a:spcAft>
                <a:spcPts val="1600"/>
              </a:spcAft>
              <a:buClr>
                <a:schemeClr val="dk2"/>
              </a:buClr>
              <a:buSzPts val="1400"/>
              <a:buChar char="■"/>
              <a:defRPr>
                <a:solidFill>
                  <a:schemeClr val="dk2"/>
                </a:solidFill>
              </a:defRPr>
            </a:lvl3pPr>
            <a:lvl4pPr lvl="3" rtl="0">
              <a:lnSpc>
                <a:spcPct val="115000"/>
              </a:lnSpc>
              <a:spcBef>
                <a:spcPts val="0"/>
              </a:spcBef>
              <a:spcAft>
                <a:spcPts val="1600"/>
              </a:spcAft>
              <a:buClr>
                <a:schemeClr val="dk2"/>
              </a:buClr>
              <a:buSzPts val="1400"/>
              <a:buChar char="●"/>
              <a:defRPr>
                <a:solidFill>
                  <a:schemeClr val="dk2"/>
                </a:solidFill>
              </a:defRPr>
            </a:lvl4pPr>
            <a:lvl5pPr lvl="4" rtl="0">
              <a:lnSpc>
                <a:spcPct val="115000"/>
              </a:lnSpc>
              <a:spcBef>
                <a:spcPts val="0"/>
              </a:spcBef>
              <a:spcAft>
                <a:spcPts val="1600"/>
              </a:spcAft>
              <a:buClr>
                <a:schemeClr val="dk2"/>
              </a:buClr>
              <a:buSzPts val="1400"/>
              <a:buChar char="○"/>
              <a:defRPr>
                <a:solidFill>
                  <a:schemeClr val="dk2"/>
                </a:solidFill>
              </a:defRPr>
            </a:lvl5pPr>
            <a:lvl6pPr lvl="5" rtl="0">
              <a:lnSpc>
                <a:spcPct val="115000"/>
              </a:lnSpc>
              <a:spcBef>
                <a:spcPts val="0"/>
              </a:spcBef>
              <a:spcAft>
                <a:spcPts val="1600"/>
              </a:spcAft>
              <a:buClr>
                <a:schemeClr val="dk2"/>
              </a:buClr>
              <a:buSzPts val="1400"/>
              <a:buChar char="■"/>
              <a:defRPr>
                <a:solidFill>
                  <a:schemeClr val="dk2"/>
                </a:solidFill>
              </a:defRPr>
            </a:lvl6pPr>
            <a:lvl7pPr lvl="6" rtl="0">
              <a:lnSpc>
                <a:spcPct val="115000"/>
              </a:lnSpc>
              <a:spcBef>
                <a:spcPts val="0"/>
              </a:spcBef>
              <a:spcAft>
                <a:spcPts val="1600"/>
              </a:spcAft>
              <a:buClr>
                <a:schemeClr val="dk2"/>
              </a:buClr>
              <a:buSzPts val="1400"/>
              <a:buChar char="●"/>
              <a:defRPr>
                <a:solidFill>
                  <a:schemeClr val="dk2"/>
                </a:solidFill>
              </a:defRPr>
            </a:lvl7pPr>
            <a:lvl8pPr lvl="7" rtl="0">
              <a:lnSpc>
                <a:spcPct val="115000"/>
              </a:lnSpc>
              <a:spcBef>
                <a:spcPts val="0"/>
              </a:spcBef>
              <a:spcAft>
                <a:spcPts val="1600"/>
              </a:spcAft>
              <a:buClr>
                <a:schemeClr val="dk2"/>
              </a:buClr>
              <a:buSzPts val="1400"/>
              <a:buChar char="○"/>
              <a:defRPr>
                <a:solidFill>
                  <a:schemeClr val="dk2"/>
                </a:solidFill>
              </a:defRPr>
            </a:lvl8pPr>
            <a:lvl9pPr lvl="8" rtl="0">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rtl="0">
              <a:spcBef>
                <a:spcPts val="0"/>
              </a:spcBef>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Shape 52"/>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Shape 53"/>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5.png"/><Relationship Id="rId9"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png"/><Relationship Id="rId8"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ctrTitle"/>
          </p:nvPr>
        </p:nvSpPr>
        <p:spPr>
          <a:xfrm>
            <a:off x="216275" y="204275"/>
            <a:ext cx="5094600" cy="2600100"/>
          </a:xfrm>
          <a:prstGeom prst="rect">
            <a:avLst/>
          </a:prstGeom>
        </p:spPr>
        <p:txBody>
          <a:bodyPr anchorCtr="0" anchor="b" bIns="91425" lIns="91425" rIns="91425" wrap="square" tIns="91425">
            <a:noAutofit/>
          </a:bodyPr>
          <a:lstStyle/>
          <a:p>
            <a:pPr indent="0" lvl="0" marL="0" rtl="0">
              <a:spcBef>
                <a:spcPts val="0"/>
              </a:spcBef>
              <a:buNone/>
            </a:pPr>
            <a:r>
              <a:rPr lang="en" sz="3200">
                <a:solidFill>
                  <a:srgbClr val="666666"/>
                </a:solidFill>
              </a:rPr>
              <a:t>A Teacher-Student Framework for</a:t>
            </a:r>
          </a:p>
          <a:p>
            <a:pPr indent="0" lvl="0" marL="0" rtl="0">
              <a:spcBef>
                <a:spcPts val="0"/>
              </a:spcBef>
              <a:buNone/>
            </a:pPr>
            <a:r>
              <a:rPr lang="en" sz="3200">
                <a:solidFill>
                  <a:srgbClr val="666666"/>
                </a:solidFill>
              </a:rPr>
              <a:t>Zero-Resource Neural Machine Translation</a:t>
            </a:r>
          </a:p>
        </p:txBody>
      </p:sp>
      <p:sp>
        <p:nvSpPr>
          <p:cNvPr id="126" name="Shape 126"/>
          <p:cNvSpPr txBox="1"/>
          <p:nvPr>
            <p:ph idx="1" type="subTitle"/>
          </p:nvPr>
        </p:nvSpPr>
        <p:spPr>
          <a:xfrm>
            <a:off x="144200" y="3286550"/>
            <a:ext cx="6921000" cy="18081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2"/>
                </a:solidFill>
              </a:rPr>
              <a:t>Authors: Yun Chen, Yang Liu, Yong Cheng, Victor O.K. Li</a:t>
            </a:r>
          </a:p>
          <a:p>
            <a:pPr indent="0" lvl="0" marL="0" rtl="0">
              <a:spcBef>
                <a:spcPts val="0"/>
              </a:spcBef>
              <a:buNone/>
            </a:pPr>
            <a:r>
              <a:rPr lang="en">
                <a:solidFill>
                  <a:schemeClr val="dk2"/>
                </a:solidFill>
              </a:rPr>
              <a:t>Conference: ACL - 2017</a:t>
            </a:r>
          </a:p>
          <a:p>
            <a:pPr indent="0" lvl="0" marL="0" rtl="0">
              <a:spcBef>
                <a:spcPts val="0"/>
              </a:spcBef>
              <a:buNone/>
            </a:pPr>
            <a:r>
              <a:rPr lang="en">
                <a:solidFill>
                  <a:schemeClr val="dk2"/>
                </a:solidFill>
              </a:rPr>
              <a:t>Link: http://nlp.csai.tsinghua.edu.cn/~ly/papers/acl2017_cy.pdf</a:t>
            </a:r>
          </a:p>
          <a:p>
            <a:pPr indent="0" lvl="0" marL="0" rt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250025" y="238125"/>
            <a:ext cx="8620200" cy="4643400"/>
          </a:xfrm>
          <a:prstGeom prst="rect">
            <a:avLst/>
          </a:prstGeom>
          <a:noFill/>
          <a:ln>
            <a:noFill/>
          </a:ln>
        </p:spPr>
        <p:txBody>
          <a:bodyPr anchorCtr="0" anchor="t" bIns="91425" lIns="91425" rIns="91425" wrap="square" tIns="91425">
            <a:noAutofit/>
          </a:bodyPr>
          <a:lstStyle/>
          <a:p>
            <a:pPr indent="-323850" lvl="0" marL="457200" rtl="0">
              <a:spcBef>
                <a:spcPts val="0"/>
              </a:spcBef>
              <a:buClr>
                <a:srgbClr val="434343"/>
              </a:buClr>
              <a:buSzPts val="1500"/>
              <a:buChar char="●"/>
            </a:pPr>
            <a:r>
              <a:rPr lang="en" sz="1500">
                <a:solidFill>
                  <a:srgbClr val="434343"/>
                </a:solidFill>
              </a:rPr>
              <a:t>Let x be a source-language sentence and y be a target-language sentence. We use P(y|x;θ</a:t>
            </a:r>
            <a:r>
              <a:rPr baseline="-25000" lang="en" sz="1500">
                <a:solidFill>
                  <a:srgbClr val="434343"/>
                </a:solidFill>
              </a:rPr>
              <a:t>x→y</a:t>
            </a:r>
            <a:r>
              <a:rPr lang="en" sz="1500">
                <a:solidFill>
                  <a:srgbClr val="434343"/>
                </a:solidFill>
              </a:rPr>
              <a:t>) to denote a source-to-target neural translation model, where θ</a:t>
            </a:r>
            <a:r>
              <a:rPr baseline="-25000" lang="en" sz="1500">
                <a:solidFill>
                  <a:srgbClr val="434343"/>
                </a:solidFill>
              </a:rPr>
              <a:t>x→y</a:t>
            </a:r>
            <a:r>
              <a:rPr lang="en" sz="1500">
                <a:solidFill>
                  <a:srgbClr val="434343"/>
                </a:solidFill>
              </a:rPr>
              <a:t> is a set of model parameters.</a:t>
            </a:r>
          </a:p>
          <a:p>
            <a:pPr indent="0" lvl="0" marL="0" rtl="0">
              <a:spcBef>
                <a:spcPts val="0"/>
              </a:spcBef>
              <a:buNone/>
            </a:pPr>
            <a:r>
              <a:t/>
            </a:r>
            <a:endParaRPr sz="1500">
              <a:solidFill>
                <a:srgbClr val="434343"/>
              </a:solidFill>
            </a:endParaRPr>
          </a:p>
          <a:p>
            <a:pPr indent="-323850" lvl="0" marL="457200" rtl="0">
              <a:spcBef>
                <a:spcPts val="0"/>
              </a:spcBef>
              <a:buClr>
                <a:srgbClr val="434343"/>
              </a:buClr>
              <a:buSzPts val="1500"/>
              <a:buChar char="●"/>
            </a:pPr>
            <a:r>
              <a:rPr lang="en" sz="1500">
                <a:solidFill>
                  <a:srgbClr val="434343"/>
                </a:solidFill>
              </a:rPr>
              <a:t>Given a source-target parallel corpus D</a:t>
            </a:r>
            <a:r>
              <a:rPr baseline="-25000" lang="en" sz="1500">
                <a:solidFill>
                  <a:srgbClr val="434343"/>
                </a:solidFill>
              </a:rPr>
              <a:t>x,y</a:t>
            </a:r>
            <a:r>
              <a:rPr lang="en" sz="1500">
                <a:solidFill>
                  <a:srgbClr val="434343"/>
                </a:solidFill>
              </a:rPr>
              <a:t>, which is a set of parallel source-target sentences, the model parameters can be learned by maximizing the log-likelihood of the parallel corpus:</a:t>
            </a:r>
          </a:p>
          <a:p>
            <a:pPr indent="0" lvl="0" marL="0" rtl="0" algn="ctr">
              <a:spcBef>
                <a:spcPts val="0"/>
              </a:spcBef>
              <a:buNone/>
            </a:pPr>
            <a:r>
              <a:t/>
            </a:r>
            <a:endParaRPr sz="1500">
              <a:solidFill>
                <a:srgbClr val="434343"/>
              </a:solidFill>
            </a:endParaRPr>
          </a:p>
          <a:p>
            <a:pPr indent="0" lvl="0" marL="0" rtl="0" algn="ctr">
              <a:spcBef>
                <a:spcPts val="0"/>
              </a:spcBef>
              <a:buNone/>
            </a:pPr>
            <a:r>
              <a:t/>
            </a:r>
            <a:endParaRPr sz="1500">
              <a:solidFill>
                <a:srgbClr val="434343"/>
              </a:solidFill>
            </a:endParaRPr>
          </a:p>
          <a:p>
            <a:pPr indent="0" lvl="0" marL="0" rtl="0" algn="ctr">
              <a:spcBef>
                <a:spcPts val="0"/>
              </a:spcBef>
              <a:buNone/>
            </a:pPr>
            <a:r>
              <a:t/>
            </a:r>
            <a:endParaRPr sz="1500">
              <a:solidFill>
                <a:srgbClr val="434343"/>
              </a:solidFill>
            </a:endParaRPr>
          </a:p>
          <a:p>
            <a:pPr indent="0" lvl="0" marL="0" rtl="0">
              <a:spcBef>
                <a:spcPts val="0"/>
              </a:spcBef>
              <a:buNone/>
            </a:pPr>
            <a:r>
              <a:t/>
            </a:r>
            <a:endParaRPr sz="1500">
              <a:solidFill>
                <a:srgbClr val="434343"/>
              </a:solidFill>
            </a:endParaRPr>
          </a:p>
          <a:p>
            <a:pPr indent="0" lvl="0" marL="0">
              <a:spcBef>
                <a:spcPts val="0"/>
              </a:spcBef>
              <a:buNone/>
            </a:pPr>
            <a:r>
              <a:t/>
            </a:r>
            <a:endParaRPr sz="1500">
              <a:solidFill>
                <a:srgbClr val="434343"/>
              </a:solidFill>
            </a:endParaRPr>
          </a:p>
          <a:p>
            <a:pPr indent="0" lvl="0" marL="0" rtl="0">
              <a:spcBef>
                <a:spcPts val="0"/>
              </a:spcBef>
              <a:buNone/>
            </a:pPr>
            <a:r>
              <a:t/>
            </a:r>
            <a:endParaRPr sz="1500">
              <a:solidFill>
                <a:srgbClr val="434343"/>
              </a:solidFill>
            </a:endParaRPr>
          </a:p>
          <a:p>
            <a:pPr indent="-323850" lvl="0" marL="457200" rtl="0">
              <a:spcBef>
                <a:spcPts val="0"/>
              </a:spcBef>
              <a:buClr>
                <a:srgbClr val="434343"/>
              </a:buClr>
              <a:buSzPts val="1500"/>
              <a:buChar char="●"/>
            </a:pPr>
            <a:r>
              <a:rPr lang="en" sz="1500">
                <a:solidFill>
                  <a:srgbClr val="434343"/>
                </a:solidFill>
              </a:rPr>
              <a:t>Given learned model parameters            , the decision rule for finding the translation with the highest probability for a source sentence x is given by</a:t>
            </a:r>
          </a:p>
          <a:p>
            <a:pPr indent="0" lvl="0" marL="0" rtl="0">
              <a:spcBef>
                <a:spcPts val="0"/>
              </a:spcBef>
              <a:buNone/>
            </a:pPr>
            <a:r>
              <a:t/>
            </a:r>
            <a:endParaRPr sz="1500">
              <a:solidFill>
                <a:srgbClr val="434343"/>
              </a:solidFill>
            </a:endParaRPr>
          </a:p>
          <a:p>
            <a:pPr indent="0" lvl="0" marL="0" rtl="0" algn="ctr">
              <a:spcBef>
                <a:spcPts val="0"/>
              </a:spcBef>
              <a:buNone/>
            </a:pPr>
            <a:r>
              <a:t/>
            </a:r>
            <a:endParaRPr sz="1500">
              <a:solidFill>
                <a:srgbClr val="434343"/>
              </a:solidFill>
            </a:endParaRPr>
          </a:p>
          <a:p>
            <a:pPr indent="0" lvl="0" marL="0">
              <a:spcBef>
                <a:spcPts val="0"/>
              </a:spcBef>
              <a:buNone/>
            </a:pPr>
            <a:r>
              <a:t/>
            </a:r>
            <a:endParaRPr sz="1500">
              <a:solidFill>
                <a:srgbClr val="434343"/>
              </a:solidFill>
            </a:endParaRPr>
          </a:p>
        </p:txBody>
      </p:sp>
      <p:pic>
        <p:nvPicPr>
          <p:cNvPr id="206" name="Shape 206"/>
          <p:cNvPicPr preferRelativeResize="0"/>
          <p:nvPr/>
        </p:nvPicPr>
        <p:blipFill>
          <a:blip r:embed="rId3">
            <a:alphaModFix/>
          </a:blip>
          <a:stretch>
            <a:fillRect/>
          </a:stretch>
        </p:blipFill>
        <p:spPr>
          <a:xfrm>
            <a:off x="2278875" y="1636763"/>
            <a:ext cx="4562475" cy="809625"/>
          </a:xfrm>
          <a:prstGeom prst="rect">
            <a:avLst/>
          </a:prstGeom>
          <a:noFill/>
          <a:ln>
            <a:noFill/>
          </a:ln>
        </p:spPr>
      </p:pic>
      <p:pic>
        <p:nvPicPr>
          <p:cNvPr id="207" name="Shape 207"/>
          <p:cNvPicPr preferRelativeResize="0"/>
          <p:nvPr/>
        </p:nvPicPr>
        <p:blipFill>
          <a:blip r:embed="rId4">
            <a:alphaModFix/>
          </a:blip>
          <a:stretch>
            <a:fillRect/>
          </a:stretch>
        </p:blipFill>
        <p:spPr>
          <a:xfrm>
            <a:off x="3654263" y="2777525"/>
            <a:ext cx="523875" cy="323850"/>
          </a:xfrm>
          <a:prstGeom prst="rect">
            <a:avLst/>
          </a:prstGeom>
          <a:noFill/>
          <a:ln>
            <a:noFill/>
          </a:ln>
        </p:spPr>
      </p:pic>
      <p:pic>
        <p:nvPicPr>
          <p:cNvPr id="208" name="Shape 208"/>
          <p:cNvPicPr preferRelativeResize="0"/>
          <p:nvPr/>
        </p:nvPicPr>
        <p:blipFill>
          <a:blip r:embed="rId5">
            <a:alphaModFix/>
          </a:blip>
          <a:stretch>
            <a:fillRect/>
          </a:stretch>
        </p:blipFill>
        <p:spPr>
          <a:xfrm>
            <a:off x="2717675" y="3595713"/>
            <a:ext cx="4000500" cy="79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Shape 213"/>
          <p:cNvPicPr preferRelativeResize="0"/>
          <p:nvPr/>
        </p:nvPicPr>
        <p:blipFill>
          <a:blip r:embed="rId3">
            <a:alphaModFix/>
          </a:blip>
          <a:stretch>
            <a:fillRect/>
          </a:stretch>
        </p:blipFill>
        <p:spPr>
          <a:xfrm>
            <a:off x="401413" y="0"/>
            <a:ext cx="8341172"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a:spcBef>
                <a:spcPts val="0"/>
              </a:spcBef>
              <a:buNone/>
            </a:pPr>
            <a:r>
              <a:rPr lang="en"/>
              <a:t>What’s the problem with this pivot based system?</a:t>
            </a:r>
          </a:p>
        </p:txBody>
      </p:sp>
      <p:sp>
        <p:nvSpPr>
          <p:cNvPr id="219" name="Shape 219"/>
          <p:cNvSpPr txBox="1"/>
          <p:nvPr/>
        </p:nvSpPr>
        <p:spPr>
          <a:xfrm>
            <a:off x="272000" y="890225"/>
            <a:ext cx="8556000" cy="3944100"/>
          </a:xfrm>
          <a:prstGeom prst="rect">
            <a:avLst/>
          </a:prstGeom>
          <a:noFill/>
          <a:ln>
            <a:noFill/>
          </a:ln>
        </p:spPr>
        <p:txBody>
          <a:bodyPr anchorCtr="0" anchor="t" bIns="91425" lIns="91425" rIns="91425" wrap="square" tIns="91425">
            <a:noAutofit/>
          </a:bodyPr>
          <a:lstStyle/>
          <a:p>
            <a:pPr indent="-330200" lvl="0" marL="457200" rtl="0">
              <a:spcBef>
                <a:spcPts val="0"/>
              </a:spcBef>
              <a:buClr>
                <a:srgbClr val="434343"/>
              </a:buClr>
              <a:buSzPts val="1600"/>
              <a:buChar char="●"/>
            </a:pPr>
            <a:r>
              <a:rPr lang="en" sz="1600">
                <a:solidFill>
                  <a:srgbClr val="434343"/>
                </a:solidFill>
              </a:rPr>
              <a:t>Due to the exponential search space of pivot sentences, the decoding process of translating an unseen source sentence x has to be divided into two steps:</a:t>
            </a:r>
          </a:p>
          <a:p>
            <a:pPr indent="0" lvl="0" marL="0" rtl="0">
              <a:spcBef>
                <a:spcPts val="0"/>
              </a:spcBef>
              <a:buNone/>
            </a:pPr>
            <a:r>
              <a:t/>
            </a:r>
            <a:endParaRPr sz="1600">
              <a:solidFill>
                <a:srgbClr val="434343"/>
              </a:solidFill>
            </a:endParaRPr>
          </a:p>
          <a:p>
            <a:pPr indent="0" lvl="0" marL="0" rtl="0">
              <a:spcBef>
                <a:spcPts val="0"/>
              </a:spcBef>
              <a:buNone/>
            </a:pPr>
            <a:r>
              <a:t/>
            </a:r>
            <a:endParaRPr sz="1600">
              <a:solidFill>
                <a:srgbClr val="434343"/>
              </a:solidFill>
            </a:endParaRPr>
          </a:p>
          <a:p>
            <a:pPr indent="0" lvl="0" marL="0" rtl="0">
              <a:spcBef>
                <a:spcPts val="0"/>
              </a:spcBef>
              <a:buNone/>
            </a:pPr>
            <a:r>
              <a:t/>
            </a:r>
            <a:endParaRPr sz="1600">
              <a:solidFill>
                <a:srgbClr val="434343"/>
              </a:solidFill>
            </a:endParaRPr>
          </a:p>
          <a:p>
            <a:pPr indent="0" lvl="0" marL="0" rtl="0">
              <a:spcBef>
                <a:spcPts val="0"/>
              </a:spcBef>
              <a:buNone/>
            </a:pPr>
            <a:r>
              <a:t/>
            </a:r>
            <a:endParaRPr sz="1600">
              <a:solidFill>
                <a:srgbClr val="434343"/>
              </a:solidFill>
            </a:endParaRPr>
          </a:p>
          <a:p>
            <a:pPr indent="0" lvl="0" marL="0" rtl="0">
              <a:spcBef>
                <a:spcPts val="0"/>
              </a:spcBef>
              <a:buNone/>
            </a:pPr>
            <a:r>
              <a:t/>
            </a:r>
            <a:endParaRPr sz="1600">
              <a:solidFill>
                <a:srgbClr val="434343"/>
              </a:solidFill>
            </a:endParaRPr>
          </a:p>
          <a:p>
            <a:pPr indent="0" lvl="0" marL="0" rtl="0">
              <a:spcBef>
                <a:spcPts val="0"/>
              </a:spcBef>
              <a:buNone/>
            </a:pPr>
            <a:r>
              <a:t/>
            </a:r>
            <a:endParaRPr sz="1600">
              <a:solidFill>
                <a:srgbClr val="434343"/>
              </a:solidFill>
            </a:endParaRPr>
          </a:p>
          <a:p>
            <a:pPr indent="-330200" lvl="0" marL="457200" rtl="0">
              <a:spcBef>
                <a:spcPts val="0"/>
              </a:spcBef>
              <a:buClr>
                <a:srgbClr val="434343"/>
              </a:buClr>
              <a:buSzPts val="1600"/>
              <a:buChar char="●"/>
            </a:pPr>
            <a:r>
              <a:rPr lang="en" sz="1600">
                <a:solidFill>
                  <a:srgbClr val="434343"/>
                </a:solidFill>
              </a:rPr>
              <a:t>The above two-step decoding process potentially suffers from the error propagation problem (Zhu et al., 2013): the translation errors made in the first step (i.e., source-to-pivot translation) will affect the second step (i.e., pivot-to-target translation).</a:t>
            </a:r>
          </a:p>
          <a:p>
            <a:pPr indent="0" lvl="0" marL="0" rtl="0">
              <a:spcBef>
                <a:spcPts val="0"/>
              </a:spcBef>
              <a:buNone/>
            </a:pPr>
            <a:r>
              <a:t/>
            </a:r>
            <a:endParaRPr sz="1600">
              <a:solidFill>
                <a:srgbClr val="434343"/>
              </a:solidFill>
            </a:endParaRPr>
          </a:p>
          <a:p>
            <a:pPr indent="-330200" lvl="0" marL="457200">
              <a:spcBef>
                <a:spcPts val="0"/>
              </a:spcBef>
              <a:buClr>
                <a:srgbClr val="434343"/>
              </a:buClr>
              <a:buSzPts val="1600"/>
              <a:buChar char="●"/>
            </a:pPr>
            <a:r>
              <a:rPr lang="en" sz="1600">
                <a:solidFill>
                  <a:srgbClr val="434343"/>
                </a:solidFill>
              </a:rPr>
              <a:t>Therefore, it is necessary to explore methods to directly model source-to-target translation without parallel corpora available.</a:t>
            </a:r>
          </a:p>
        </p:txBody>
      </p:sp>
      <p:pic>
        <p:nvPicPr>
          <p:cNvPr id="220" name="Shape 220"/>
          <p:cNvPicPr preferRelativeResize="0"/>
          <p:nvPr/>
        </p:nvPicPr>
        <p:blipFill>
          <a:blip r:embed="rId3">
            <a:alphaModFix/>
          </a:blip>
          <a:stretch>
            <a:fillRect/>
          </a:stretch>
        </p:blipFill>
        <p:spPr>
          <a:xfrm>
            <a:off x="2938075" y="1654425"/>
            <a:ext cx="3838275" cy="100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So why the pivot?</a:t>
            </a:r>
          </a:p>
        </p:txBody>
      </p:sp>
      <p:sp>
        <p:nvSpPr>
          <p:cNvPr id="226" name="Shape 226"/>
          <p:cNvSpPr txBox="1"/>
          <p:nvPr>
            <p:ph idx="1" type="body"/>
          </p:nvPr>
        </p:nvSpPr>
        <p:spPr>
          <a:xfrm>
            <a:off x="136000" y="1882000"/>
            <a:ext cx="8333400" cy="2710200"/>
          </a:xfrm>
          <a:prstGeom prst="rect">
            <a:avLst/>
          </a:prstGeom>
        </p:spPr>
        <p:txBody>
          <a:bodyPr anchorCtr="0" anchor="t" bIns="91425" lIns="91425" rIns="91425" wrap="square" tIns="91425">
            <a:noAutofit/>
          </a:bodyPr>
          <a:lstStyle/>
          <a:p>
            <a:pPr indent="-330200" lvl="0" marL="457200" rtl="0">
              <a:lnSpc>
                <a:spcPct val="100000"/>
              </a:lnSpc>
              <a:spcBef>
                <a:spcPts val="0"/>
              </a:spcBef>
              <a:spcAft>
                <a:spcPts val="0"/>
              </a:spcAft>
              <a:buSzPts val="1600"/>
              <a:buChar char="●"/>
            </a:pPr>
            <a:r>
              <a:rPr lang="en" sz="1600"/>
              <a:t>Simple and easy-to-implement, </a:t>
            </a:r>
            <a:r>
              <a:rPr b="1" lang="en" sz="1600">
                <a:solidFill>
                  <a:srgbClr val="3367D6"/>
                </a:solidFill>
              </a:rPr>
              <a:t>pivot-based methods have</a:t>
            </a:r>
          </a:p>
          <a:p>
            <a:pPr indent="457200" lvl="0" marL="0" rtl="0">
              <a:lnSpc>
                <a:spcPct val="100000"/>
              </a:lnSpc>
              <a:spcBef>
                <a:spcPts val="0"/>
              </a:spcBef>
              <a:spcAft>
                <a:spcPts val="0"/>
              </a:spcAft>
              <a:buNone/>
            </a:pPr>
            <a:r>
              <a:rPr b="1" lang="en" sz="1600">
                <a:solidFill>
                  <a:srgbClr val="3367D6"/>
                </a:solidFill>
              </a:rPr>
              <a:t>been widely used in SMT for translating zero-resource</a:t>
            </a:r>
          </a:p>
          <a:p>
            <a:pPr indent="457200" lvl="0" marL="0" rtl="0">
              <a:lnSpc>
                <a:spcPct val="100000"/>
              </a:lnSpc>
              <a:spcBef>
                <a:spcPts val="0"/>
              </a:spcBef>
              <a:spcAft>
                <a:spcPts val="0"/>
              </a:spcAft>
              <a:buNone/>
            </a:pPr>
            <a:r>
              <a:rPr b="1" lang="en" sz="1600">
                <a:solidFill>
                  <a:srgbClr val="3367D6"/>
                </a:solidFill>
              </a:rPr>
              <a:t>language pairs</a:t>
            </a:r>
            <a:r>
              <a:rPr lang="en" sz="1600"/>
              <a:t> (de Gispert and Marino˜ , 2006;</a:t>
            </a:r>
          </a:p>
          <a:p>
            <a:pPr indent="457200" lvl="0" marL="0" rtl="0">
              <a:lnSpc>
                <a:spcPct val="100000"/>
              </a:lnSpc>
              <a:spcBef>
                <a:spcPts val="0"/>
              </a:spcBef>
              <a:spcAft>
                <a:spcPts val="0"/>
              </a:spcAft>
              <a:buNone/>
            </a:pPr>
            <a:r>
              <a:rPr lang="en" sz="1600"/>
              <a:t>Cohn and Lapata, 2007; Utiyama and Isahara, 2007;</a:t>
            </a:r>
          </a:p>
          <a:p>
            <a:pPr indent="457200" lvl="0" marL="0" rtl="0">
              <a:lnSpc>
                <a:spcPct val="100000"/>
              </a:lnSpc>
              <a:spcBef>
                <a:spcPts val="0"/>
              </a:spcBef>
              <a:spcAft>
                <a:spcPts val="0"/>
              </a:spcAft>
              <a:buNone/>
            </a:pPr>
            <a:r>
              <a:rPr lang="en" sz="1600"/>
              <a:t>Wu and Wang, 2007; Bertoldi et al., 2008; Wu and Wang, 2009;</a:t>
            </a:r>
          </a:p>
          <a:p>
            <a:pPr indent="457200" lvl="0" marL="0" rtl="0">
              <a:lnSpc>
                <a:spcPct val="100000"/>
              </a:lnSpc>
              <a:spcBef>
                <a:spcPts val="0"/>
              </a:spcBef>
              <a:spcAft>
                <a:spcPts val="0"/>
              </a:spcAft>
              <a:buNone/>
            </a:pPr>
            <a:r>
              <a:rPr lang="en" sz="1600"/>
              <a:t>Zahabi et al., 2013; Kholy et al., 2013).</a:t>
            </a:r>
          </a:p>
          <a:p>
            <a:pPr indent="0" lvl="0" marL="0" rtl="0">
              <a:lnSpc>
                <a:spcPct val="100000"/>
              </a:lnSpc>
              <a:spcBef>
                <a:spcPts val="0"/>
              </a:spcBef>
              <a:buNone/>
            </a:pPr>
            <a:r>
              <a:t/>
            </a:r>
            <a:endParaRPr sz="1600"/>
          </a:p>
          <a:p>
            <a:pPr indent="-330200" lvl="0" marL="457200">
              <a:lnSpc>
                <a:spcPct val="100000"/>
              </a:lnSpc>
              <a:spcBef>
                <a:spcPts val="0"/>
              </a:spcBef>
              <a:buSzPts val="1600"/>
              <a:buChar char="●"/>
            </a:pPr>
            <a:r>
              <a:rPr lang="en" sz="1600"/>
              <a:t> As pivot based methods are </a:t>
            </a:r>
            <a:r>
              <a:rPr b="1" lang="en" sz="1600">
                <a:solidFill>
                  <a:srgbClr val="3367D6"/>
                </a:solidFill>
              </a:rPr>
              <a:t>agnostic to model structures</a:t>
            </a:r>
            <a:r>
              <a:rPr lang="en" sz="1600"/>
              <a:t>, they have been adapted to NMT recently (Cheng et al., 2016a; Johnson et al., 2016).</a:t>
            </a:r>
          </a:p>
        </p:txBody>
      </p:sp>
      <p:pic>
        <p:nvPicPr>
          <p:cNvPr id="227" name="Shape 227"/>
          <p:cNvPicPr preferRelativeResize="0"/>
          <p:nvPr/>
        </p:nvPicPr>
        <p:blipFill>
          <a:blip r:embed="rId3">
            <a:alphaModFix/>
          </a:blip>
          <a:stretch>
            <a:fillRect/>
          </a:stretch>
        </p:blipFill>
        <p:spPr>
          <a:xfrm>
            <a:off x="6239700" y="1708925"/>
            <a:ext cx="2904300" cy="19168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960500" y="1897200"/>
            <a:ext cx="5223000" cy="980700"/>
          </a:xfrm>
          <a:prstGeom prst="rect">
            <a:avLst/>
          </a:prstGeom>
        </p:spPr>
        <p:txBody>
          <a:bodyPr anchorCtr="0" anchor="ctr" bIns="91425" lIns="91425" rIns="91425" wrap="square" tIns="91425">
            <a:noAutofit/>
          </a:bodyPr>
          <a:lstStyle/>
          <a:p>
            <a:pPr indent="0" lvl="0" marL="0">
              <a:spcBef>
                <a:spcPts val="0"/>
              </a:spcBef>
              <a:buNone/>
            </a:pPr>
            <a:r>
              <a:rPr lang="en">
                <a:solidFill>
                  <a:srgbClr val="000000"/>
                </a:solidFill>
              </a:rPr>
              <a:t>Approach</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nvSpPr>
        <p:spPr>
          <a:xfrm>
            <a:off x="333825" y="284375"/>
            <a:ext cx="8420100" cy="4599600"/>
          </a:xfrm>
          <a:prstGeom prst="rect">
            <a:avLst/>
          </a:prstGeom>
          <a:noFill/>
          <a:ln>
            <a:noFill/>
          </a:ln>
        </p:spPr>
        <p:txBody>
          <a:bodyPr anchorCtr="0" anchor="t" bIns="91425" lIns="91425" rIns="91425" wrap="square" tIns="91425">
            <a:noAutofit/>
          </a:bodyPr>
          <a:lstStyle/>
          <a:p>
            <a:pPr indent="-323850" lvl="0" marL="457200" rtl="0">
              <a:spcBef>
                <a:spcPts val="0"/>
              </a:spcBef>
              <a:buClr>
                <a:srgbClr val="434343"/>
              </a:buClr>
              <a:buSzPts val="1500"/>
              <a:buChar char="●"/>
            </a:pPr>
            <a:r>
              <a:rPr lang="en" sz="1500">
                <a:solidFill>
                  <a:srgbClr val="434343"/>
                </a:solidFill>
              </a:rPr>
              <a:t>The basic idea is to use a pre-trained pivot-to-target model (“teacher”) to guide the learning process of a source-to-target model (“student”) </a:t>
            </a:r>
            <a:r>
              <a:rPr lang="en" sz="1500">
                <a:solidFill>
                  <a:srgbClr val="CC0000"/>
                </a:solidFill>
              </a:rPr>
              <a:t>without training data available on a source-pivot parallel corpus.</a:t>
            </a:r>
          </a:p>
          <a:p>
            <a:pPr indent="0" lvl="0" marL="0" rtl="0">
              <a:spcBef>
                <a:spcPts val="0"/>
              </a:spcBef>
              <a:buNone/>
            </a:pPr>
            <a:r>
              <a:t/>
            </a:r>
            <a:endParaRPr sz="1500">
              <a:solidFill>
                <a:srgbClr val="434343"/>
              </a:solidFill>
            </a:endParaRPr>
          </a:p>
          <a:p>
            <a:pPr indent="0" lvl="0" marL="0">
              <a:spcBef>
                <a:spcPts val="0"/>
              </a:spcBef>
              <a:buNone/>
            </a:pPr>
            <a:r>
              <a:t/>
            </a:r>
            <a:endParaRPr sz="1500">
              <a:solidFill>
                <a:srgbClr val="434343"/>
              </a:solidFill>
            </a:endParaRPr>
          </a:p>
          <a:p>
            <a:pPr indent="0" lvl="0" marL="0" rtl="0">
              <a:spcBef>
                <a:spcPts val="0"/>
              </a:spcBef>
              <a:buNone/>
            </a:pPr>
            <a:r>
              <a:t/>
            </a:r>
            <a:endParaRPr sz="1500">
              <a:solidFill>
                <a:srgbClr val="434343"/>
              </a:solidFill>
            </a:endParaRPr>
          </a:p>
          <a:p>
            <a:pPr indent="0" lvl="0" marL="0" rtl="0">
              <a:spcBef>
                <a:spcPts val="0"/>
              </a:spcBef>
              <a:buNone/>
            </a:pPr>
            <a:r>
              <a:t/>
            </a:r>
            <a:endParaRPr sz="1500">
              <a:solidFill>
                <a:srgbClr val="434343"/>
              </a:solidFill>
            </a:endParaRPr>
          </a:p>
          <a:p>
            <a:pPr indent="0" lvl="0" marL="0" rtl="0">
              <a:spcBef>
                <a:spcPts val="0"/>
              </a:spcBef>
              <a:buNone/>
            </a:pPr>
            <a:r>
              <a:t/>
            </a:r>
            <a:endParaRPr sz="1500">
              <a:solidFill>
                <a:srgbClr val="434343"/>
              </a:solidFill>
            </a:endParaRPr>
          </a:p>
          <a:p>
            <a:pPr indent="-323850" lvl="0" marL="457200" rtl="0">
              <a:spcBef>
                <a:spcPts val="0"/>
              </a:spcBef>
              <a:buClr>
                <a:srgbClr val="434343"/>
              </a:buClr>
              <a:buSzPts val="1500"/>
              <a:buChar char="●"/>
            </a:pPr>
            <a:r>
              <a:rPr lang="en" sz="1500">
                <a:solidFill>
                  <a:srgbClr val="434343"/>
                </a:solidFill>
              </a:rPr>
              <a:t>One advantage of this approach is that Equation (1) can be used as the decision rule for decoding, which avoids the error propagation problem faced by two-step decoding in pivot-based approaches.</a:t>
            </a:r>
          </a:p>
          <a:p>
            <a:pPr indent="0" lvl="0" marL="0" rtl="0">
              <a:spcBef>
                <a:spcPts val="0"/>
              </a:spcBef>
              <a:buNone/>
            </a:pPr>
            <a:r>
              <a:t/>
            </a:r>
            <a:endParaRPr sz="1500">
              <a:solidFill>
                <a:srgbClr val="434343"/>
              </a:solidFill>
            </a:endParaRPr>
          </a:p>
          <a:p>
            <a:pPr indent="-323850" lvl="0" marL="457200" rtl="0">
              <a:spcBef>
                <a:spcPts val="0"/>
              </a:spcBef>
              <a:buClr>
                <a:srgbClr val="434343"/>
              </a:buClr>
              <a:buSzPts val="1500"/>
              <a:buChar char="●"/>
            </a:pPr>
            <a:r>
              <a:rPr lang="en" sz="1500">
                <a:solidFill>
                  <a:srgbClr val="434343"/>
                </a:solidFill>
              </a:rPr>
              <a:t>As shown in Figure, we still assume that a source-pivot</a:t>
            </a:r>
          </a:p>
          <a:p>
            <a:pPr indent="457200" lvl="0" marL="0" rtl="0">
              <a:spcBef>
                <a:spcPts val="0"/>
              </a:spcBef>
              <a:buNone/>
            </a:pPr>
            <a:r>
              <a:rPr lang="en" sz="1500">
                <a:solidFill>
                  <a:srgbClr val="434343"/>
                </a:solidFill>
              </a:rPr>
              <a:t>parallel corpus D</a:t>
            </a:r>
            <a:r>
              <a:rPr baseline="-25000" lang="en" sz="1500">
                <a:solidFill>
                  <a:srgbClr val="434343"/>
                </a:solidFill>
              </a:rPr>
              <a:t>x,z</a:t>
            </a:r>
            <a:r>
              <a:rPr lang="en" sz="1500">
                <a:solidFill>
                  <a:srgbClr val="434343"/>
                </a:solidFill>
              </a:rPr>
              <a:t> and a pivot-target parallel corpus D</a:t>
            </a:r>
            <a:r>
              <a:rPr baseline="-25000" lang="en" sz="1500">
                <a:solidFill>
                  <a:srgbClr val="434343"/>
                </a:solidFill>
              </a:rPr>
              <a:t>z,y</a:t>
            </a:r>
            <a:r>
              <a:rPr lang="en" sz="1500">
                <a:solidFill>
                  <a:srgbClr val="434343"/>
                </a:solidFill>
              </a:rPr>
              <a:t> are </a:t>
            </a:r>
          </a:p>
          <a:p>
            <a:pPr indent="457200" lvl="0" marL="0" rtl="0">
              <a:spcBef>
                <a:spcPts val="0"/>
              </a:spcBef>
              <a:buNone/>
            </a:pPr>
            <a:r>
              <a:rPr lang="en" sz="1500">
                <a:solidFill>
                  <a:srgbClr val="434343"/>
                </a:solidFill>
              </a:rPr>
              <a:t>available. Unlike pivot-based approaches, we first use the</a:t>
            </a:r>
          </a:p>
          <a:p>
            <a:pPr indent="457200" lvl="0" marL="0" rtl="0">
              <a:spcBef>
                <a:spcPts val="0"/>
              </a:spcBef>
              <a:buNone/>
            </a:pPr>
            <a:r>
              <a:rPr lang="en" sz="1500">
                <a:solidFill>
                  <a:srgbClr val="434343"/>
                </a:solidFill>
              </a:rPr>
              <a:t>pivot-target parallel corpus D</a:t>
            </a:r>
            <a:r>
              <a:rPr baseline="-25000" lang="en" sz="1500">
                <a:solidFill>
                  <a:srgbClr val="434343"/>
                </a:solidFill>
              </a:rPr>
              <a:t>z,y</a:t>
            </a:r>
            <a:r>
              <a:rPr lang="en" sz="1500">
                <a:solidFill>
                  <a:srgbClr val="434343"/>
                </a:solidFill>
              </a:rPr>
              <a:t> to obtain a teacher model P(y|z;        ),</a:t>
            </a:r>
          </a:p>
          <a:p>
            <a:pPr indent="457200" lvl="0" marL="0" rtl="0">
              <a:spcBef>
                <a:spcPts val="0"/>
              </a:spcBef>
              <a:buNone/>
            </a:pPr>
            <a:r>
              <a:rPr lang="en" sz="1500">
                <a:solidFill>
                  <a:srgbClr val="434343"/>
                </a:solidFill>
              </a:rPr>
              <a:t>where          is a set of learned model parameters. Then, the teacher model “teaches”</a:t>
            </a:r>
          </a:p>
          <a:p>
            <a:pPr indent="0" lvl="0" marL="457200" rtl="0">
              <a:spcBef>
                <a:spcPts val="0"/>
              </a:spcBef>
              <a:buNone/>
            </a:pPr>
            <a:r>
              <a:rPr lang="en" sz="1500">
                <a:solidFill>
                  <a:srgbClr val="434343"/>
                </a:solidFill>
              </a:rPr>
              <a:t>the student model P(y|x; θ</a:t>
            </a:r>
            <a:r>
              <a:rPr baseline="-25000" lang="en" sz="1500">
                <a:solidFill>
                  <a:srgbClr val="434343"/>
                </a:solidFill>
              </a:rPr>
              <a:t>x→y</a:t>
            </a:r>
            <a:r>
              <a:rPr lang="en" sz="1500">
                <a:solidFill>
                  <a:srgbClr val="434343"/>
                </a:solidFill>
              </a:rPr>
              <a:t>) on the source-pivot parallel corpus D</a:t>
            </a:r>
            <a:r>
              <a:rPr baseline="-25000" lang="en" sz="1500">
                <a:solidFill>
                  <a:srgbClr val="434343"/>
                </a:solidFill>
              </a:rPr>
              <a:t>x,z</a:t>
            </a:r>
            <a:r>
              <a:rPr lang="en" sz="1500">
                <a:solidFill>
                  <a:srgbClr val="434343"/>
                </a:solidFill>
              </a:rPr>
              <a:t> based on the following   assumptions.</a:t>
            </a:r>
          </a:p>
        </p:txBody>
      </p:sp>
      <p:pic>
        <p:nvPicPr>
          <p:cNvPr id="238" name="Shape 238"/>
          <p:cNvPicPr preferRelativeResize="0"/>
          <p:nvPr/>
        </p:nvPicPr>
        <p:blipFill>
          <a:blip r:embed="rId3">
            <a:alphaModFix/>
          </a:blip>
          <a:stretch>
            <a:fillRect/>
          </a:stretch>
        </p:blipFill>
        <p:spPr>
          <a:xfrm>
            <a:off x="2715600" y="1194113"/>
            <a:ext cx="4000500" cy="790575"/>
          </a:xfrm>
          <a:prstGeom prst="rect">
            <a:avLst/>
          </a:prstGeom>
          <a:noFill/>
          <a:ln>
            <a:noFill/>
          </a:ln>
        </p:spPr>
      </p:pic>
      <p:pic>
        <p:nvPicPr>
          <p:cNvPr id="239" name="Shape 239"/>
          <p:cNvPicPr preferRelativeResize="0"/>
          <p:nvPr/>
        </p:nvPicPr>
        <p:blipFill>
          <a:blip r:embed="rId4">
            <a:alphaModFix/>
          </a:blip>
          <a:stretch>
            <a:fillRect/>
          </a:stretch>
        </p:blipFill>
        <p:spPr>
          <a:xfrm>
            <a:off x="6231850" y="3791800"/>
            <a:ext cx="401300" cy="263700"/>
          </a:xfrm>
          <a:prstGeom prst="rect">
            <a:avLst/>
          </a:prstGeom>
          <a:noFill/>
          <a:ln>
            <a:noFill/>
          </a:ln>
        </p:spPr>
      </p:pic>
      <p:pic>
        <p:nvPicPr>
          <p:cNvPr id="240" name="Shape 240"/>
          <p:cNvPicPr preferRelativeResize="0"/>
          <p:nvPr/>
        </p:nvPicPr>
        <p:blipFill>
          <a:blip r:embed="rId4">
            <a:alphaModFix/>
          </a:blip>
          <a:stretch>
            <a:fillRect/>
          </a:stretch>
        </p:blipFill>
        <p:spPr>
          <a:xfrm>
            <a:off x="1473250" y="4055500"/>
            <a:ext cx="401300" cy="263700"/>
          </a:xfrm>
          <a:prstGeom prst="rect">
            <a:avLst/>
          </a:prstGeom>
          <a:noFill/>
          <a:ln>
            <a:noFill/>
          </a:ln>
        </p:spPr>
      </p:pic>
      <p:pic>
        <p:nvPicPr>
          <p:cNvPr id="241" name="Shape 241"/>
          <p:cNvPicPr preferRelativeResize="0"/>
          <p:nvPr/>
        </p:nvPicPr>
        <p:blipFill>
          <a:blip r:embed="rId5">
            <a:alphaModFix/>
          </a:blip>
          <a:stretch>
            <a:fillRect/>
          </a:stretch>
        </p:blipFill>
        <p:spPr>
          <a:xfrm>
            <a:off x="6927450" y="2730975"/>
            <a:ext cx="1943100" cy="124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nvSpPr>
        <p:spPr>
          <a:xfrm>
            <a:off x="346200" y="321475"/>
            <a:ext cx="8370600" cy="4463400"/>
          </a:xfrm>
          <a:prstGeom prst="rect">
            <a:avLst/>
          </a:prstGeom>
          <a:noFill/>
          <a:ln>
            <a:noFill/>
          </a:ln>
        </p:spPr>
        <p:txBody>
          <a:bodyPr anchorCtr="0" anchor="t" bIns="91425" lIns="91425" rIns="91425" wrap="square" tIns="91425">
            <a:noAutofit/>
          </a:bodyPr>
          <a:lstStyle/>
          <a:p>
            <a:pPr indent="0" lvl="0" marL="0">
              <a:spcBef>
                <a:spcPts val="0"/>
              </a:spcBef>
              <a:buNone/>
            </a:pPr>
            <a:r>
              <a:rPr b="1" lang="en" sz="2000">
                <a:solidFill>
                  <a:srgbClr val="434343"/>
                </a:solidFill>
                <a:latin typeface="Cambria"/>
                <a:ea typeface="Cambria"/>
                <a:cs typeface="Cambria"/>
                <a:sym typeface="Cambria"/>
              </a:rPr>
              <a:t>Assumption 1</a:t>
            </a:r>
          </a:p>
          <a:p>
            <a:pPr indent="0" lvl="0" marL="0">
              <a:spcBef>
                <a:spcPts val="0"/>
              </a:spcBef>
              <a:buNone/>
            </a:pPr>
            <a:r>
              <a:t/>
            </a:r>
            <a:endParaRPr/>
          </a:p>
          <a:p>
            <a:pPr indent="0" lvl="0" marL="0">
              <a:spcBef>
                <a:spcPts val="0"/>
              </a:spcBef>
              <a:buNone/>
            </a:pPr>
            <a:r>
              <a:rPr lang="en" sz="1600"/>
              <a:t>If a source sentence x is a translation of a pivot sentence z, then the probability of generating a target sentence y from x should be close to that from its counterpart z.</a:t>
            </a:r>
          </a:p>
          <a:p>
            <a:pPr indent="0" lvl="0" marL="0">
              <a:spcBef>
                <a:spcPts val="0"/>
              </a:spcBef>
              <a:buNone/>
            </a:pPr>
            <a:r>
              <a:t/>
            </a:r>
            <a:endParaRPr sz="1600"/>
          </a:p>
          <a:p>
            <a:pPr indent="0" lvl="0" marL="0">
              <a:spcBef>
                <a:spcPts val="0"/>
              </a:spcBef>
              <a:buNone/>
            </a:pPr>
            <a:r>
              <a:rPr lang="en" sz="1600"/>
              <a:t>We can further introduce a word-level assumption:</a:t>
            </a:r>
          </a:p>
          <a:p>
            <a:pPr indent="0" lvl="0" marL="0">
              <a:spcBef>
                <a:spcPts val="0"/>
              </a:spcBef>
              <a:buNone/>
            </a:pPr>
            <a:r>
              <a:t/>
            </a:r>
            <a:endParaRPr/>
          </a:p>
          <a:p>
            <a:pPr indent="0" lvl="0" marL="0">
              <a:spcBef>
                <a:spcPts val="0"/>
              </a:spcBef>
              <a:buNone/>
            </a:pPr>
            <a:r>
              <a:t/>
            </a:r>
            <a:endParaRPr b="1" sz="2000">
              <a:solidFill>
                <a:srgbClr val="434343"/>
              </a:solidFill>
              <a:latin typeface="Cambria"/>
              <a:ea typeface="Cambria"/>
              <a:cs typeface="Cambria"/>
              <a:sym typeface="Cambria"/>
            </a:endParaRPr>
          </a:p>
          <a:p>
            <a:pPr indent="0" lvl="0" marL="0">
              <a:spcBef>
                <a:spcPts val="0"/>
              </a:spcBef>
              <a:buNone/>
            </a:pPr>
            <a:r>
              <a:rPr b="1" lang="en" sz="2000">
                <a:solidFill>
                  <a:srgbClr val="434343"/>
                </a:solidFill>
                <a:latin typeface="Cambria"/>
                <a:ea typeface="Cambria"/>
                <a:cs typeface="Cambria"/>
                <a:sym typeface="Cambria"/>
              </a:rPr>
              <a:t>Assumption 2</a:t>
            </a:r>
          </a:p>
          <a:p>
            <a:pPr indent="0" lvl="0" marL="0">
              <a:spcBef>
                <a:spcPts val="0"/>
              </a:spcBef>
              <a:buNone/>
            </a:pPr>
            <a:r>
              <a:t/>
            </a:r>
            <a:endParaRPr/>
          </a:p>
          <a:p>
            <a:pPr indent="0" lvl="0" marL="0">
              <a:spcBef>
                <a:spcPts val="0"/>
              </a:spcBef>
              <a:buNone/>
            </a:pPr>
            <a:r>
              <a:rPr lang="en" sz="1600"/>
              <a:t>If a source sentence x is a translation of a pivot sentence z, then the probability of generating a target word y from x should be close to that from its counterpart z, given the already obtained partial translation y</a:t>
            </a:r>
            <a:r>
              <a:rPr baseline="-25000" lang="en" sz="1600"/>
              <a:t>&lt; j </a:t>
            </a:r>
            <a:r>
              <a:rPr lang="en" sz="1600"/>
              <a:t>.</a:t>
            </a:r>
          </a:p>
          <a:p>
            <a:pPr indent="0" lvl="0" marL="0">
              <a:spcBef>
                <a:spcPts val="0"/>
              </a:spcBef>
              <a:buNone/>
            </a:pPr>
            <a:r>
              <a:t/>
            </a:r>
            <a:endParaRPr sz="1600"/>
          </a:p>
          <a:p>
            <a:pPr indent="0" lvl="0" marL="0">
              <a:spcBef>
                <a:spcPts val="0"/>
              </a:spcBef>
              <a:buNone/>
            </a:pPr>
            <a:r>
              <a:t/>
            </a:r>
            <a:endParaRPr sz="1600"/>
          </a:p>
          <a:p>
            <a:pPr indent="0" lvl="0" marL="0">
              <a:spcBef>
                <a:spcPts val="0"/>
              </a:spcBef>
              <a:buNone/>
            </a:pPr>
            <a:r>
              <a:rPr lang="en" sz="1600"/>
              <a:t>These two assumptions are empirically verified in our experiments</a:t>
            </a: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a:spcBef>
                <a:spcPts val="0"/>
              </a:spcBef>
              <a:buNone/>
            </a:pPr>
            <a:r>
              <a:rPr lang="en"/>
              <a:t>Sentence level teaching</a:t>
            </a:r>
          </a:p>
        </p:txBody>
      </p:sp>
      <p:sp>
        <p:nvSpPr>
          <p:cNvPr id="252" name="Shape 252"/>
          <p:cNvSpPr txBox="1"/>
          <p:nvPr/>
        </p:nvSpPr>
        <p:spPr>
          <a:xfrm>
            <a:off x="210200" y="782888"/>
            <a:ext cx="8714700" cy="4166700"/>
          </a:xfrm>
          <a:prstGeom prst="rect">
            <a:avLst/>
          </a:prstGeom>
          <a:noFill/>
          <a:ln>
            <a:noFill/>
          </a:ln>
        </p:spPr>
        <p:txBody>
          <a:bodyPr anchorCtr="0" anchor="t" bIns="91425" lIns="91425" rIns="91425" wrap="square" tIns="91425">
            <a:noAutofit/>
          </a:bodyPr>
          <a:lstStyle/>
          <a:p>
            <a:pPr indent="0" lvl="0" marL="0">
              <a:spcBef>
                <a:spcPts val="0"/>
              </a:spcBef>
              <a:buNone/>
            </a:pPr>
            <a:r>
              <a:rPr lang="en" sz="1500"/>
              <a:t>Given a source-pivot parallel corpus D</a:t>
            </a:r>
            <a:r>
              <a:rPr baseline="-25000" lang="en" sz="1500"/>
              <a:t>x,z</a:t>
            </a:r>
            <a:r>
              <a:rPr lang="en" sz="1500"/>
              <a:t>, the training objective based on Assumption 1 is defined as follows:</a:t>
            </a:r>
          </a:p>
          <a:p>
            <a:pPr indent="0" lvl="0" marL="0">
              <a:spcBef>
                <a:spcPts val="0"/>
              </a:spcBef>
              <a:buNone/>
            </a:pPr>
            <a:r>
              <a:t/>
            </a:r>
            <a:endParaRPr sz="1500"/>
          </a:p>
          <a:p>
            <a:pPr indent="0" lvl="0" marL="0">
              <a:spcBef>
                <a:spcPts val="0"/>
              </a:spcBef>
              <a:buNone/>
            </a:pPr>
            <a:r>
              <a:t/>
            </a:r>
            <a:endParaRPr sz="1500"/>
          </a:p>
          <a:p>
            <a:pPr indent="0" lvl="0" marL="0">
              <a:spcBef>
                <a:spcPts val="0"/>
              </a:spcBef>
              <a:buNone/>
            </a:pPr>
            <a:r>
              <a:t/>
            </a:r>
            <a:endParaRPr sz="1500"/>
          </a:p>
          <a:p>
            <a:pPr indent="0" lvl="0" marL="0">
              <a:spcBef>
                <a:spcPts val="0"/>
              </a:spcBef>
              <a:buNone/>
            </a:pPr>
            <a:r>
              <a:t/>
            </a:r>
            <a:endParaRPr sz="1500"/>
          </a:p>
          <a:p>
            <a:pPr indent="0" lvl="0" marL="0">
              <a:spcBef>
                <a:spcPts val="0"/>
              </a:spcBef>
              <a:buNone/>
            </a:pPr>
            <a:r>
              <a:rPr lang="en" sz="1500"/>
              <a:t>where the KL divergence sums over all possible target sentences:</a:t>
            </a:r>
          </a:p>
          <a:p>
            <a:pPr indent="0" lvl="0" marL="0">
              <a:spcBef>
                <a:spcPts val="0"/>
              </a:spcBef>
              <a:buNone/>
            </a:pPr>
            <a:r>
              <a:t/>
            </a:r>
            <a:endParaRPr sz="1500"/>
          </a:p>
          <a:p>
            <a:pPr indent="0" lvl="0" marL="0">
              <a:spcBef>
                <a:spcPts val="0"/>
              </a:spcBef>
              <a:buNone/>
            </a:pPr>
            <a:r>
              <a:t/>
            </a:r>
            <a:endParaRPr sz="1500"/>
          </a:p>
          <a:p>
            <a:pPr indent="0" lvl="0" marL="0">
              <a:spcBef>
                <a:spcPts val="0"/>
              </a:spcBef>
              <a:buNone/>
            </a:pPr>
            <a:r>
              <a:t/>
            </a:r>
            <a:endParaRPr sz="1500"/>
          </a:p>
          <a:p>
            <a:pPr indent="0" lvl="0" marL="0">
              <a:spcBef>
                <a:spcPts val="0"/>
              </a:spcBef>
              <a:buNone/>
            </a:pPr>
            <a:r>
              <a:t/>
            </a:r>
            <a:endParaRPr sz="600"/>
          </a:p>
          <a:p>
            <a:pPr indent="0" lvl="0" marL="0">
              <a:spcBef>
                <a:spcPts val="0"/>
              </a:spcBef>
              <a:buNone/>
            </a:pPr>
            <a:r>
              <a:rPr lang="en" sz="1500"/>
              <a:t>As the teacher model parameters are fixed, the training objective can be equivalently written as</a:t>
            </a:r>
          </a:p>
          <a:p>
            <a:pPr indent="0" lvl="0" marL="0">
              <a:spcBef>
                <a:spcPts val="0"/>
              </a:spcBef>
              <a:buNone/>
            </a:pPr>
            <a:r>
              <a:t/>
            </a:r>
            <a:endParaRPr sz="1500"/>
          </a:p>
          <a:p>
            <a:pPr indent="0" lvl="0" marL="0">
              <a:spcBef>
                <a:spcPts val="0"/>
              </a:spcBef>
              <a:buNone/>
            </a:pPr>
            <a:r>
              <a:t/>
            </a:r>
            <a:endParaRPr sz="1500"/>
          </a:p>
        </p:txBody>
      </p:sp>
      <p:pic>
        <p:nvPicPr>
          <p:cNvPr id="253" name="Shape 253"/>
          <p:cNvPicPr preferRelativeResize="0"/>
          <p:nvPr/>
        </p:nvPicPr>
        <p:blipFill>
          <a:blip r:embed="rId3">
            <a:alphaModFix/>
          </a:blip>
          <a:stretch>
            <a:fillRect/>
          </a:stretch>
        </p:blipFill>
        <p:spPr>
          <a:xfrm>
            <a:off x="2537750" y="1292403"/>
            <a:ext cx="3947600" cy="835525"/>
          </a:xfrm>
          <a:prstGeom prst="rect">
            <a:avLst/>
          </a:prstGeom>
          <a:noFill/>
          <a:ln>
            <a:noFill/>
          </a:ln>
        </p:spPr>
      </p:pic>
      <p:pic>
        <p:nvPicPr>
          <p:cNvPr id="254" name="Shape 254"/>
          <p:cNvPicPr preferRelativeResize="0"/>
          <p:nvPr/>
        </p:nvPicPr>
        <p:blipFill>
          <a:blip r:embed="rId4">
            <a:alphaModFix/>
          </a:blip>
          <a:stretch>
            <a:fillRect/>
          </a:stretch>
        </p:blipFill>
        <p:spPr>
          <a:xfrm>
            <a:off x="1609100" y="2631650"/>
            <a:ext cx="2922325" cy="469172"/>
          </a:xfrm>
          <a:prstGeom prst="rect">
            <a:avLst/>
          </a:prstGeom>
          <a:noFill/>
          <a:ln>
            <a:noFill/>
          </a:ln>
        </p:spPr>
      </p:pic>
      <p:pic>
        <p:nvPicPr>
          <p:cNvPr id="255" name="Shape 255"/>
          <p:cNvPicPr preferRelativeResize="0"/>
          <p:nvPr/>
        </p:nvPicPr>
        <p:blipFill>
          <a:blip r:embed="rId5">
            <a:alphaModFix/>
          </a:blip>
          <a:stretch>
            <a:fillRect/>
          </a:stretch>
        </p:blipFill>
        <p:spPr>
          <a:xfrm>
            <a:off x="4627425" y="2560200"/>
            <a:ext cx="3516525" cy="658525"/>
          </a:xfrm>
          <a:prstGeom prst="rect">
            <a:avLst/>
          </a:prstGeom>
          <a:noFill/>
          <a:ln>
            <a:noFill/>
          </a:ln>
        </p:spPr>
      </p:pic>
      <p:pic>
        <p:nvPicPr>
          <p:cNvPr id="256" name="Shape 256"/>
          <p:cNvPicPr preferRelativeResize="0"/>
          <p:nvPr/>
        </p:nvPicPr>
        <p:blipFill>
          <a:blip r:embed="rId6">
            <a:alphaModFix/>
          </a:blip>
          <a:stretch>
            <a:fillRect/>
          </a:stretch>
        </p:blipFill>
        <p:spPr>
          <a:xfrm>
            <a:off x="2296778" y="3650999"/>
            <a:ext cx="4550450" cy="1029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a:spcBef>
                <a:spcPts val="0"/>
              </a:spcBef>
              <a:buNone/>
            </a:pPr>
            <a:r>
              <a:rPr lang="en"/>
              <a:t>Sentence level training</a:t>
            </a:r>
          </a:p>
        </p:txBody>
      </p:sp>
      <p:sp>
        <p:nvSpPr>
          <p:cNvPr id="262" name="Shape 262"/>
          <p:cNvSpPr txBox="1"/>
          <p:nvPr/>
        </p:nvSpPr>
        <p:spPr>
          <a:xfrm>
            <a:off x="197825" y="741850"/>
            <a:ext cx="8727000" cy="4228500"/>
          </a:xfrm>
          <a:prstGeom prst="rect">
            <a:avLst/>
          </a:prstGeom>
          <a:noFill/>
          <a:ln>
            <a:noFill/>
          </a:ln>
        </p:spPr>
        <p:txBody>
          <a:bodyPr anchorCtr="0" anchor="t" bIns="91425" lIns="91425" rIns="91425" wrap="square" tIns="91425">
            <a:noAutofit/>
          </a:bodyPr>
          <a:lstStyle/>
          <a:p>
            <a:pPr indent="0" lvl="0" marL="0">
              <a:spcBef>
                <a:spcPts val="0"/>
              </a:spcBef>
              <a:buNone/>
            </a:pPr>
            <a:r>
              <a:rPr lang="en" sz="1600"/>
              <a:t>In training, our goal is to find a set of source-to-target model parameters that minimizes the training objective:</a:t>
            </a:r>
          </a:p>
          <a:p>
            <a:pPr indent="0" lvl="0" marL="0">
              <a:spcBef>
                <a:spcPts val="0"/>
              </a:spcBef>
              <a:buNone/>
            </a:pPr>
            <a:r>
              <a:rPr lang="en" sz="1600"/>
              <a:t> </a:t>
            </a:r>
          </a:p>
          <a:p>
            <a:pPr indent="0" lvl="0" marL="0">
              <a:spcBef>
                <a:spcPts val="0"/>
              </a:spcBef>
              <a:buNone/>
            </a:pPr>
            <a:r>
              <a:t/>
            </a:r>
            <a:endParaRPr sz="1600"/>
          </a:p>
          <a:p>
            <a:pPr indent="0" lvl="0" marL="0">
              <a:spcBef>
                <a:spcPts val="0"/>
              </a:spcBef>
              <a:buNone/>
            </a:pPr>
            <a:r>
              <a:t/>
            </a:r>
            <a:endParaRPr sz="1600"/>
          </a:p>
          <a:p>
            <a:pPr indent="-330200" lvl="0" marL="457200">
              <a:spcBef>
                <a:spcPts val="0"/>
              </a:spcBef>
              <a:buSzPts val="1600"/>
              <a:buChar char="●"/>
            </a:pPr>
            <a:r>
              <a:rPr lang="en" sz="1600"/>
              <a:t>With learned source-to-target model parameters         , they use the standard decision rule as shown in Equation (1) to find the translation ŷ for a source sentence x. </a:t>
            </a:r>
          </a:p>
          <a:p>
            <a:pPr indent="0" lvl="0" marL="0">
              <a:spcBef>
                <a:spcPts val="0"/>
              </a:spcBef>
              <a:buNone/>
            </a:pPr>
            <a:r>
              <a:t/>
            </a:r>
            <a:endParaRPr sz="1600"/>
          </a:p>
          <a:p>
            <a:pPr indent="-330200" lvl="0" marL="457200">
              <a:spcBef>
                <a:spcPts val="0"/>
              </a:spcBef>
              <a:buSzPts val="1600"/>
              <a:buChar char="●"/>
            </a:pPr>
            <a:r>
              <a:rPr lang="en" sz="1600"/>
              <a:t>However, a major difficulty faced by their approach is the intractability in calculating the gradients because of the exponential search space of target sentences.</a:t>
            </a:r>
          </a:p>
          <a:p>
            <a:pPr indent="0" lvl="0" marL="0">
              <a:spcBef>
                <a:spcPts val="0"/>
              </a:spcBef>
              <a:buNone/>
            </a:pPr>
            <a:r>
              <a:t/>
            </a:r>
            <a:endParaRPr sz="1600"/>
          </a:p>
          <a:p>
            <a:pPr indent="-330200" lvl="0" marL="457200">
              <a:spcBef>
                <a:spcPts val="0"/>
              </a:spcBef>
              <a:buSzPts val="1600"/>
              <a:buChar char="●"/>
            </a:pPr>
            <a:r>
              <a:rPr lang="en" sz="1600"/>
              <a:t>To address this problem, it is possible to construct a subspace by either sampling (Shen et al., 2016), generating a k-best list (Cheng et al., 2016b) or mode approximation (Kim and Rush, 2016). Then, standard stochastic gradient descent algorithms can be used to optimize model parameters. </a:t>
            </a:r>
          </a:p>
        </p:txBody>
      </p:sp>
      <p:pic>
        <p:nvPicPr>
          <p:cNvPr id="263" name="Shape 263"/>
          <p:cNvPicPr preferRelativeResize="0"/>
          <p:nvPr/>
        </p:nvPicPr>
        <p:blipFill>
          <a:blip r:embed="rId3">
            <a:alphaModFix/>
          </a:blip>
          <a:stretch>
            <a:fillRect/>
          </a:stretch>
        </p:blipFill>
        <p:spPr>
          <a:xfrm>
            <a:off x="2723562" y="1309225"/>
            <a:ext cx="3696875" cy="524184"/>
          </a:xfrm>
          <a:prstGeom prst="rect">
            <a:avLst/>
          </a:prstGeom>
          <a:noFill/>
          <a:ln>
            <a:noFill/>
          </a:ln>
        </p:spPr>
      </p:pic>
      <p:pic>
        <p:nvPicPr>
          <p:cNvPr id="264" name="Shape 264"/>
          <p:cNvPicPr preferRelativeResize="0"/>
          <p:nvPr/>
        </p:nvPicPr>
        <p:blipFill>
          <a:blip r:embed="rId4">
            <a:alphaModFix/>
          </a:blip>
          <a:stretch>
            <a:fillRect/>
          </a:stretch>
        </p:blipFill>
        <p:spPr>
          <a:xfrm>
            <a:off x="5117675" y="2040103"/>
            <a:ext cx="423025" cy="27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a:spcBef>
                <a:spcPts val="0"/>
              </a:spcBef>
              <a:buNone/>
            </a:pPr>
            <a:r>
              <a:rPr lang="en"/>
              <a:t>Word level training</a:t>
            </a:r>
          </a:p>
        </p:txBody>
      </p:sp>
      <p:sp>
        <p:nvSpPr>
          <p:cNvPr id="270" name="Shape 270"/>
          <p:cNvSpPr txBox="1"/>
          <p:nvPr/>
        </p:nvSpPr>
        <p:spPr>
          <a:xfrm>
            <a:off x="196200" y="779875"/>
            <a:ext cx="8751600" cy="4129500"/>
          </a:xfrm>
          <a:prstGeom prst="rect">
            <a:avLst/>
          </a:prstGeom>
          <a:noFill/>
          <a:ln>
            <a:noFill/>
          </a:ln>
        </p:spPr>
        <p:txBody>
          <a:bodyPr anchorCtr="0" anchor="t" bIns="91425" lIns="91425" rIns="91425" wrap="square" tIns="91425">
            <a:noAutofit/>
          </a:bodyPr>
          <a:lstStyle/>
          <a:p>
            <a:pPr indent="0" lvl="0" marL="0">
              <a:spcBef>
                <a:spcPts val="0"/>
              </a:spcBef>
              <a:buNone/>
            </a:pPr>
            <a:r>
              <a:rPr lang="en" sz="1500"/>
              <a:t>Instead of minimizing the KL divergence between the teacher and student models at the sentence level, we further define a training objective at the word level based on Assumption 2:</a:t>
            </a:r>
          </a:p>
          <a:p>
            <a:pPr indent="0" lvl="0" marL="0">
              <a:spcBef>
                <a:spcPts val="0"/>
              </a:spcBef>
              <a:buNone/>
            </a:pPr>
            <a:r>
              <a:t/>
            </a:r>
            <a:endParaRPr sz="1500"/>
          </a:p>
          <a:p>
            <a:pPr indent="0" lvl="0" marL="0">
              <a:spcBef>
                <a:spcPts val="0"/>
              </a:spcBef>
              <a:buNone/>
            </a:pPr>
            <a:r>
              <a:t/>
            </a:r>
            <a:endParaRPr sz="1500"/>
          </a:p>
          <a:p>
            <a:pPr indent="0" lvl="0" marL="0">
              <a:spcBef>
                <a:spcPts val="0"/>
              </a:spcBef>
              <a:buNone/>
            </a:pPr>
            <a:r>
              <a:t/>
            </a:r>
            <a:endParaRPr sz="1500"/>
          </a:p>
          <a:p>
            <a:pPr indent="0" lvl="0" marL="0">
              <a:spcBef>
                <a:spcPts val="0"/>
              </a:spcBef>
              <a:buNone/>
            </a:pPr>
            <a:r>
              <a:t/>
            </a:r>
            <a:endParaRPr sz="1500"/>
          </a:p>
          <a:p>
            <a:pPr indent="0" lvl="0" marL="0">
              <a:spcBef>
                <a:spcPts val="0"/>
              </a:spcBef>
              <a:buNone/>
            </a:pPr>
            <a:r>
              <a:rPr lang="en" sz="1500"/>
              <a:t>Where:</a:t>
            </a:r>
          </a:p>
          <a:p>
            <a:pPr indent="0" lvl="0" marL="0">
              <a:spcBef>
                <a:spcPts val="0"/>
              </a:spcBef>
              <a:buNone/>
            </a:pPr>
            <a:r>
              <a:t/>
            </a:r>
            <a:endParaRPr sz="1500"/>
          </a:p>
          <a:p>
            <a:pPr indent="0" lvl="0" marL="0">
              <a:spcBef>
                <a:spcPts val="0"/>
              </a:spcBef>
              <a:buNone/>
            </a:pPr>
            <a:r>
              <a:t/>
            </a:r>
            <a:endParaRPr sz="1500"/>
          </a:p>
          <a:p>
            <a:pPr indent="0" lvl="0" marL="0">
              <a:spcBef>
                <a:spcPts val="0"/>
              </a:spcBef>
              <a:buNone/>
            </a:pPr>
            <a:r>
              <a:rPr lang="en" sz="1500"/>
              <a:t>Equation (9) suggests that the teacher model P(y|z, y&lt;j ;         ) “teaches” the student model</a:t>
            </a:r>
          </a:p>
          <a:p>
            <a:pPr indent="0" lvl="0" marL="0">
              <a:spcBef>
                <a:spcPts val="0"/>
              </a:spcBef>
              <a:buNone/>
            </a:pPr>
            <a:r>
              <a:rPr lang="en" sz="1500"/>
              <a:t>P(y|x, y&lt;j ; θ</a:t>
            </a:r>
            <a:r>
              <a:rPr baseline="-25000" lang="en" sz="1500"/>
              <a:t>x→y</a:t>
            </a:r>
            <a:r>
              <a:rPr lang="en" sz="1500"/>
              <a:t>) in a word-by-word way. Note that the KL-divergence between the two models is defined at the word level:</a:t>
            </a:r>
          </a:p>
          <a:p>
            <a:pPr indent="0" lvl="0" marL="0">
              <a:spcBef>
                <a:spcPts val="0"/>
              </a:spcBef>
              <a:buNone/>
            </a:pPr>
            <a:r>
              <a:t/>
            </a:r>
            <a:endParaRPr sz="1500"/>
          </a:p>
          <a:p>
            <a:pPr indent="0" lvl="0" marL="0">
              <a:spcBef>
                <a:spcPts val="0"/>
              </a:spcBef>
              <a:buNone/>
            </a:pPr>
            <a:r>
              <a:t/>
            </a:r>
            <a:endParaRPr sz="1500"/>
          </a:p>
          <a:p>
            <a:pPr indent="0" lvl="0" marL="0">
              <a:spcBef>
                <a:spcPts val="0"/>
              </a:spcBef>
              <a:buNone/>
            </a:pPr>
            <a:r>
              <a:t/>
            </a:r>
            <a:endParaRPr sz="1500"/>
          </a:p>
          <a:p>
            <a:pPr indent="0" lvl="0" marL="0" rtl="0">
              <a:spcBef>
                <a:spcPts val="0"/>
              </a:spcBef>
              <a:buNone/>
            </a:pPr>
            <a:r>
              <a:rPr lang="en" sz="1500"/>
              <a:t>where 𝛎</a:t>
            </a:r>
            <a:r>
              <a:rPr baseline="-25000" lang="en" sz="1500"/>
              <a:t>y</a:t>
            </a:r>
            <a:r>
              <a:rPr lang="en" sz="1500"/>
              <a:t> is the target vocabulary</a:t>
            </a:r>
          </a:p>
          <a:p>
            <a:pPr indent="0" lvl="0" marL="0">
              <a:spcBef>
                <a:spcPts val="0"/>
              </a:spcBef>
              <a:buNone/>
            </a:pPr>
            <a:r>
              <a:t/>
            </a:r>
            <a:endParaRPr sz="1500"/>
          </a:p>
          <a:p>
            <a:pPr indent="0" lvl="0" marL="0">
              <a:spcBef>
                <a:spcPts val="0"/>
              </a:spcBef>
              <a:buNone/>
            </a:pPr>
            <a:r>
              <a:t/>
            </a:r>
            <a:endParaRPr sz="1500"/>
          </a:p>
          <a:p>
            <a:pPr indent="0" lvl="0" marL="0">
              <a:spcBef>
                <a:spcPts val="0"/>
              </a:spcBef>
              <a:buNone/>
            </a:pPr>
            <a:r>
              <a:t/>
            </a:r>
            <a:endParaRPr sz="1500"/>
          </a:p>
        </p:txBody>
      </p:sp>
      <p:pic>
        <p:nvPicPr>
          <p:cNvPr id="271" name="Shape 271"/>
          <p:cNvPicPr preferRelativeResize="0"/>
          <p:nvPr/>
        </p:nvPicPr>
        <p:blipFill>
          <a:blip r:embed="rId3">
            <a:alphaModFix/>
          </a:blip>
          <a:stretch>
            <a:fillRect/>
          </a:stretch>
        </p:blipFill>
        <p:spPr>
          <a:xfrm>
            <a:off x="2586678" y="1362841"/>
            <a:ext cx="3849725" cy="813675"/>
          </a:xfrm>
          <a:prstGeom prst="rect">
            <a:avLst/>
          </a:prstGeom>
          <a:noFill/>
          <a:ln>
            <a:noFill/>
          </a:ln>
        </p:spPr>
      </p:pic>
      <p:pic>
        <p:nvPicPr>
          <p:cNvPr id="272" name="Shape 272"/>
          <p:cNvPicPr preferRelativeResize="0"/>
          <p:nvPr/>
        </p:nvPicPr>
        <p:blipFill>
          <a:blip r:embed="rId4">
            <a:alphaModFix/>
          </a:blip>
          <a:stretch>
            <a:fillRect/>
          </a:stretch>
        </p:blipFill>
        <p:spPr>
          <a:xfrm>
            <a:off x="1928825" y="2348200"/>
            <a:ext cx="1860925" cy="312325"/>
          </a:xfrm>
          <a:prstGeom prst="rect">
            <a:avLst/>
          </a:prstGeom>
          <a:noFill/>
          <a:ln>
            <a:noFill/>
          </a:ln>
        </p:spPr>
      </p:pic>
      <p:pic>
        <p:nvPicPr>
          <p:cNvPr id="273" name="Shape 273"/>
          <p:cNvPicPr preferRelativeResize="0"/>
          <p:nvPr/>
        </p:nvPicPr>
        <p:blipFill>
          <a:blip r:embed="rId5">
            <a:alphaModFix/>
          </a:blip>
          <a:stretch>
            <a:fillRect/>
          </a:stretch>
        </p:blipFill>
        <p:spPr>
          <a:xfrm>
            <a:off x="3789750" y="2228125"/>
            <a:ext cx="2119842" cy="602700"/>
          </a:xfrm>
          <a:prstGeom prst="rect">
            <a:avLst/>
          </a:prstGeom>
          <a:noFill/>
          <a:ln>
            <a:noFill/>
          </a:ln>
        </p:spPr>
      </p:pic>
      <p:pic>
        <p:nvPicPr>
          <p:cNvPr id="274" name="Shape 274"/>
          <p:cNvPicPr preferRelativeResize="0"/>
          <p:nvPr/>
        </p:nvPicPr>
        <p:blipFill>
          <a:blip r:embed="rId6">
            <a:alphaModFix/>
          </a:blip>
          <a:stretch>
            <a:fillRect/>
          </a:stretch>
        </p:blipFill>
        <p:spPr>
          <a:xfrm>
            <a:off x="5909603" y="2317628"/>
            <a:ext cx="1884350" cy="423700"/>
          </a:xfrm>
          <a:prstGeom prst="rect">
            <a:avLst/>
          </a:prstGeom>
          <a:noFill/>
          <a:ln>
            <a:noFill/>
          </a:ln>
        </p:spPr>
      </p:pic>
      <p:pic>
        <p:nvPicPr>
          <p:cNvPr id="275" name="Shape 275"/>
          <p:cNvPicPr preferRelativeResize="0"/>
          <p:nvPr/>
        </p:nvPicPr>
        <p:blipFill>
          <a:blip r:embed="rId7">
            <a:alphaModFix/>
          </a:blip>
          <a:stretch>
            <a:fillRect/>
          </a:stretch>
        </p:blipFill>
        <p:spPr>
          <a:xfrm>
            <a:off x="5081750" y="2920300"/>
            <a:ext cx="401300" cy="263700"/>
          </a:xfrm>
          <a:prstGeom prst="rect">
            <a:avLst/>
          </a:prstGeom>
          <a:noFill/>
          <a:ln>
            <a:noFill/>
          </a:ln>
        </p:spPr>
      </p:pic>
      <p:pic>
        <p:nvPicPr>
          <p:cNvPr id="276" name="Shape 276"/>
          <p:cNvPicPr preferRelativeResize="0"/>
          <p:nvPr/>
        </p:nvPicPr>
        <p:blipFill>
          <a:blip r:embed="rId8">
            <a:alphaModFix/>
          </a:blip>
          <a:stretch>
            <a:fillRect/>
          </a:stretch>
        </p:blipFill>
        <p:spPr>
          <a:xfrm>
            <a:off x="785938" y="3698000"/>
            <a:ext cx="3627812" cy="423700"/>
          </a:xfrm>
          <a:prstGeom prst="rect">
            <a:avLst/>
          </a:prstGeom>
          <a:noFill/>
          <a:ln>
            <a:noFill/>
          </a:ln>
        </p:spPr>
      </p:pic>
      <p:pic>
        <p:nvPicPr>
          <p:cNvPr id="277" name="Shape 277"/>
          <p:cNvPicPr preferRelativeResize="0"/>
          <p:nvPr/>
        </p:nvPicPr>
        <p:blipFill>
          <a:blip r:embed="rId9">
            <a:alphaModFix/>
          </a:blip>
          <a:stretch>
            <a:fillRect/>
          </a:stretch>
        </p:blipFill>
        <p:spPr>
          <a:xfrm>
            <a:off x="4413750" y="3619925"/>
            <a:ext cx="3604127" cy="60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1960500" y="1897200"/>
            <a:ext cx="5223000" cy="980700"/>
          </a:xfrm>
          <a:prstGeom prst="rect">
            <a:avLst/>
          </a:prstGeom>
        </p:spPr>
        <p:txBody>
          <a:bodyPr anchorCtr="0" anchor="ctr" bIns="91425" lIns="91425" rIns="91425" wrap="square" tIns="91425">
            <a:noAutofit/>
          </a:bodyPr>
          <a:lstStyle/>
          <a:p>
            <a:pPr indent="0" lvl="0" marL="0" rtl="0">
              <a:spcBef>
                <a:spcPts val="0"/>
              </a:spcBef>
              <a:buNone/>
            </a:pPr>
            <a:r>
              <a:rPr lang="en" sz="3600">
                <a:solidFill>
                  <a:schemeClr val="dk2"/>
                </a:solidFill>
              </a:rPr>
              <a:t>Abstract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a:spcBef>
                <a:spcPts val="0"/>
              </a:spcBef>
              <a:buNone/>
            </a:pPr>
            <a:r>
              <a:rPr lang="en"/>
              <a:t>Word level training</a:t>
            </a:r>
          </a:p>
        </p:txBody>
      </p:sp>
      <p:sp>
        <p:nvSpPr>
          <p:cNvPr id="283" name="Shape 283"/>
          <p:cNvSpPr txBox="1"/>
          <p:nvPr/>
        </p:nvSpPr>
        <p:spPr>
          <a:xfrm>
            <a:off x="197825" y="791300"/>
            <a:ext cx="8741400" cy="4141800"/>
          </a:xfrm>
          <a:prstGeom prst="rect">
            <a:avLst/>
          </a:prstGeom>
          <a:noFill/>
          <a:ln>
            <a:noFill/>
          </a:ln>
        </p:spPr>
        <p:txBody>
          <a:bodyPr anchorCtr="0" anchor="t" bIns="91425" lIns="91425" rIns="91425" wrap="square" tIns="91425">
            <a:noAutofit/>
          </a:bodyPr>
          <a:lstStyle/>
          <a:p>
            <a:pPr indent="0" lvl="0" marL="0">
              <a:spcBef>
                <a:spcPts val="0"/>
              </a:spcBef>
              <a:buNone/>
            </a:pPr>
            <a:r>
              <a:rPr lang="en" sz="1600"/>
              <a:t>As the parameters of the teacher model are fixed, the training objective can be equivalently written as:</a:t>
            </a:r>
          </a:p>
          <a:p>
            <a:pPr indent="0" lvl="0" marL="0">
              <a:spcBef>
                <a:spcPts val="0"/>
              </a:spcBef>
              <a:buNone/>
            </a:pPr>
            <a:r>
              <a:t/>
            </a:r>
            <a:endParaRPr sz="1600"/>
          </a:p>
          <a:p>
            <a:pPr indent="0" lvl="0" marL="0">
              <a:spcBef>
                <a:spcPts val="0"/>
              </a:spcBef>
              <a:buNone/>
            </a:pPr>
            <a:r>
              <a:t/>
            </a:r>
            <a:endParaRPr sz="1600"/>
          </a:p>
          <a:p>
            <a:pPr indent="0" lvl="0" marL="0">
              <a:spcBef>
                <a:spcPts val="0"/>
              </a:spcBef>
              <a:buNone/>
            </a:pPr>
            <a:r>
              <a:t/>
            </a:r>
            <a:endParaRPr sz="1600"/>
          </a:p>
          <a:p>
            <a:pPr indent="0" lvl="0" marL="0">
              <a:spcBef>
                <a:spcPts val="0"/>
              </a:spcBef>
              <a:buNone/>
            </a:pPr>
            <a:r>
              <a:t/>
            </a:r>
            <a:endParaRPr sz="1600"/>
          </a:p>
          <a:p>
            <a:pPr indent="0" lvl="0" marL="0">
              <a:spcBef>
                <a:spcPts val="0"/>
              </a:spcBef>
              <a:buNone/>
            </a:pPr>
            <a:r>
              <a:rPr lang="en" sz="1600"/>
              <a:t>Where:</a:t>
            </a:r>
          </a:p>
          <a:p>
            <a:pPr indent="0" lvl="0" marL="0">
              <a:spcBef>
                <a:spcPts val="0"/>
              </a:spcBef>
              <a:buNone/>
            </a:pPr>
            <a:r>
              <a:t/>
            </a:r>
            <a:endParaRPr sz="1600"/>
          </a:p>
          <a:p>
            <a:pPr indent="0" lvl="0" marL="0">
              <a:spcBef>
                <a:spcPts val="0"/>
              </a:spcBef>
              <a:buNone/>
            </a:pPr>
            <a:r>
              <a:t/>
            </a:r>
            <a:endParaRPr sz="1600"/>
          </a:p>
          <a:p>
            <a:pPr indent="0" lvl="0" marL="0">
              <a:spcBef>
                <a:spcPts val="0"/>
              </a:spcBef>
              <a:buNone/>
            </a:pPr>
            <a:r>
              <a:t/>
            </a:r>
            <a:endParaRPr sz="1600"/>
          </a:p>
          <a:p>
            <a:pPr indent="0" lvl="0" marL="0">
              <a:spcBef>
                <a:spcPts val="0"/>
              </a:spcBef>
              <a:buNone/>
            </a:pPr>
            <a:r>
              <a:t/>
            </a:r>
            <a:endParaRPr sz="1600"/>
          </a:p>
          <a:p>
            <a:pPr indent="0" lvl="0" marL="0">
              <a:spcBef>
                <a:spcPts val="0"/>
              </a:spcBef>
              <a:buNone/>
            </a:pPr>
            <a:r>
              <a:rPr lang="en" sz="1600"/>
              <a:t>They use similar approaches as described in sentence level training for approximating the full search space with sentence-level teaching. After obtaining          , the same decision rule as shown in Equation (1) can be utilized to find the most probable target sentence ŷ for a source sentence x</a:t>
            </a:r>
          </a:p>
        </p:txBody>
      </p:sp>
      <p:pic>
        <p:nvPicPr>
          <p:cNvPr id="284" name="Shape 284"/>
          <p:cNvPicPr preferRelativeResize="0"/>
          <p:nvPr/>
        </p:nvPicPr>
        <p:blipFill>
          <a:blip r:embed="rId3">
            <a:alphaModFix/>
          </a:blip>
          <a:stretch>
            <a:fillRect/>
          </a:stretch>
        </p:blipFill>
        <p:spPr>
          <a:xfrm>
            <a:off x="2463075" y="1463150"/>
            <a:ext cx="4205525" cy="871400"/>
          </a:xfrm>
          <a:prstGeom prst="rect">
            <a:avLst/>
          </a:prstGeom>
          <a:noFill/>
          <a:ln>
            <a:noFill/>
          </a:ln>
        </p:spPr>
      </p:pic>
      <p:pic>
        <p:nvPicPr>
          <p:cNvPr id="285" name="Shape 285"/>
          <p:cNvPicPr preferRelativeResize="0"/>
          <p:nvPr/>
        </p:nvPicPr>
        <p:blipFill>
          <a:blip r:embed="rId4">
            <a:alphaModFix/>
          </a:blip>
          <a:stretch>
            <a:fillRect/>
          </a:stretch>
        </p:blipFill>
        <p:spPr>
          <a:xfrm>
            <a:off x="709050" y="2892525"/>
            <a:ext cx="2451800" cy="405675"/>
          </a:xfrm>
          <a:prstGeom prst="rect">
            <a:avLst/>
          </a:prstGeom>
          <a:noFill/>
          <a:ln>
            <a:noFill/>
          </a:ln>
        </p:spPr>
      </p:pic>
      <p:pic>
        <p:nvPicPr>
          <p:cNvPr id="286" name="Shape 286"/>
          <p:cNvPicPr preferRelativeResize="0"/>
          <p:nvPr/>
        </p:nvPicPr>
        <p:blipFill>
          <a:blip r:embed="rId5">
            <a:alphaModFix/>
          </a:blip>
          <a:stretch>
            <a:fillRect/>
          </a:stretch>
        </p:blipFill>
        <p:spPr>
          <a:xfrm>
            <a:off x="3160850" y="2656150"/>
            <a:ext cx="2585575" cy="731275"/>
          </a:xfrm>
          <a:prstGeom prst="rect">
            <a:avLst/>
          </a:prstGeom>
          <a:noFill/>
          <a:ln>
            <a:noFill/>
          </a:ln>
        </p:spPr>
      </p:pic>
      <p:pic>
        <p:nvPicPr>
          <p:cNvPr id="287" name="Shape 287"/>
          <p:cNvPicPr preferRelativeResize="0"/>
          <p:nvPr/>
        </p:nvPicPr>
        <p:blipFill>
          <a:blip r:embed="rId6">
            <a:alphaModFix/>
          </a:blip>
          <a:stretch>
            <a:fillRect/>
          </a:stretch>
        </p:blipFill>
        <p:spPr>
          <a:xfrm>
            <a:off x="5699850" y="2876725"/>
            <a:ext cx="2995996" cy="359525"/>
          </a:xfrm>
          <a:prstGeom prst="rect">
            <a:avLst/>
          </a:prstGeom>
          <a:noFill/>
          <a:ln>
            <a:noFill/>
          </a:ln>
        </p:spPr>
      </p:pic>
      <p:pic>
        <p:nvPicPr>
          <p:cNvPr id="288" name="Shape 288"/>
          <p:cNvPicPr preferRelativeResize="0"/>
          <p:nvPr/>
        </p:nvPicPr>
        <p:blipFill>
          <a:blip r:embed="rId7">
            <a:alphaModFix/>
          </a:blip>
          <a:stretch>
            <a:fillRect/>
          </a:stretch>
        </p:blipFill>
        <p:spPr>
          <a:xfrm>
            <a:off x="5619125" y="3841653"/>
            <a:ext cx="423025" cy="270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1960500" y="1897200"/>
            <a:ext cx="5223000" cy="980700"/>
          </a:xfrm>
          <a:prstGeom prst="rect">
            <a:avLst/>
          </a:prstGeom>
        </p:spPr>
        <p:txBody>
          <a:bodyPr anchorCtr="0" anchor="ctr" bIns="91425" lIns="91425" rIns="91425" wrap="square" tIns="91425">
            <a:noAutofit/>
          </a:bodyPr>
          <a:lstStyle/>
          <a:p>
            <a:pPr indent="0" lvl="0" marL="0">
              <a:spcBef>
                <a:spcPts val="0"/>
              </a:spcBef>
              <a:buNone/>
            </a:pPr>
            <a:r>
              <a:rPr lang="en">
                <a:solidFill>
                  <a:srgbClr val="000000"/>
                </a:solidFill>
              </a:rPr>
              <a:t>Conclusion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nvSpPr>
        <p:spPr>
          <a:xfrm>
            <a:off x="190225" y="1748900"/>
            <a:ext cx="8766000" cy="3179100"/>
          </a:xfrm>
          <a:prstGeom prst="rect">
            <a:avLst/>
          </a:prstGeom>
          <a:noFill/>
          <a:ln>
            <a:noFill/>
          </a:ln>
        </p:spPr>
        <p:txBody>
          <a:bodyPr anchorCtr="0" anchor="t" bIns="91425" lIns="91425" rIns="91425" wrap="square" tIns="91425">
            <a:noAutofit/>
          </a:bodyPr>
          <a:lstStyle/>
          <a:p>
            <a:pPr indent="-330200" lvl="0" marL="457200" rtl="0">
              <a:spcBef>
                <a:spcPts val="0"/>
              </a:spcBef>
              <a:buSzPts val="1600"/>
              <a:buChar char="●"/>
            </a:pPr>
            <a:r>
              <a:rPr lang="en" sz="1600"/>
              <a:t>T</a:t>
            </a:r>
            <a:r>
              <a:rPr lang="en" sz="1600"/>
              <a:t>his paper proposes a novel framework to train the student model without parallel corpora available under the guidance of the pre-trained teacher model on a source-pivot parallel corpus.</a:t>
            </a:r>
          </a:p>
          <a:p>
            <a:pPr indent="0" lvl="0" marL="0" rtl="0">
              <a:spcBef>
                <a:spcPts val="0"/>
              </a:spcBef>
              <a:buNone/>
            </a:pPr>
            <a:r>
              <a:t/>
            </a:r>
            <a:endParaRPr sz="1600"/>
          </a:p>
          <a:p>
            <a:pPr indent="-330200" lvl="0" marL="457200" rtl="0">
              <a:spcBef>
                <a:spcPts val="0"/>
              </a:spcBef>
              <a:buSzPts val="1600"/>
              <a:buChar char="●"/>
            </a:pPr>
            <a:r>
              <a:rPr lang="en" sz="1600"/>
              <a:t>They introduce sentence-level and word-level teaching to guide the learning process of the student model.</a:t>
            </a:r>
          </a:p>
          <a:p>
            <a:pPr indent="0" lvl="0" marL="0" rtl="0">
              <a:spcBef>
                <a:spcPts val="0"/>
              </a:spcBef>
              <a:buNone/>
            </a:pPr>
            <a:r>
              <a:t/>
            </a:r>
            <a:endParaRPr sz="1600"/>
          </a:p>
          <a:p>
            <a:pPr indent="-330200" lvl="0" marL="457200">
              <a:spcBef>
                <a:spcPts val="0"/>
              </a:spcBef>
              <a:buSzPts val="1600"/>
              <a:buChar char="●"/>
            </a:pPr>
            <a:r>
              <a:rPr lang="en" sz="1600"/>
              <a:t>They also analyze zero-resource translation with small source-pivot data, and combine our word level sampling method with initialization and parameter freezing suggested by (Zoph et al., 2016). The experiments on the Europarl corpus show that our approach obtains an significant improvement over the pivot-based baseline.</a:t>
            </a:r>
          </a:p>
        </p:txBody>
      </p:sp>
      <p:sp>
        <p:nvSpPr>
          <p:cNvPr id="299" name="Shape 29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nvSpPr>
        <p:spPr>
          <a:xfrm>
            <a:off x="229800" y="288375"/>
            <a:ext cx="8684400" cy="4375500"/>
          </a:xfrm>
          <a:prstGeom prst="rect">
            <a:avLst/>
          </a:prstGeom>
          <a:noFill/>
          <a:ln>
            <a:noFill/>
          </a:ln>
        </p:spPr>
        <p:txBody>
          <a:bodyPr anchorCtr="0" anchor="t" bIns="91425" lIns="91425" rIns="91425" wrap="square" tIns="91425">
            <a:noAutofit/>
          </a:bodyPr>
          <a:lstStyle/>
          <a:p>
            <a:pPr indent="-330200" lvl="0" marL="457200" rtl="0">
              <a:lnSpc>
                <a:spcPct val="100000"/>
              </a:lnSpc>
              <a:spcBef>
                <a:spcPts val="0"/>
              </a:spcBef>
              <a:buClr>
                <a:srgbClr val="434343"/>
              </a:buClr>
              <a:buSzPts val="1600"/>
              <a:buChar char="●"/>
            </a:pPr>
            <a:r>
              <a:rPr lang="en" sz="1600">
                <a:solidFill>
                  <a:srgbClr val="434343"/>
                </a:solidFill>
              </a:rPr>
              <a:t>Despite of recent remarkable progress in end-to-end NMT, the field still struggles to produce good results for languages with less data.</a:t>
            </a:r>
          </a:p>
          <a:p>
            <a:pPr indent="0" lvl="0" marL="0" rtl="0">
              <a:lnSpc>
                <a:spcPct val="100000"/>
              </a:lnSpc>
              <a:spcBef>
                <a:spcPts val="0"/>
              </a:spcBef>
              <a:buNone/>
            </a:pPr>
            <a:r>
              <a:t/>
            </a:r>
            <a:endParaRPr sz="1600">
              <a:solidFill>
                <a:srgbClr val="434343"/>
              </a:solidFill>
            </a:endParaRPr>
          </a:p>
          <a:p>
            <a:pPr indent="-330200" lvl="0" marL="457200" rtl="0">
              <a:lnSpc>
                <a:spcPct val="100000"/>
              </a:lnSpc>
              <a:spcBef>
                <a:spcPts val="0"/>
              </a:spcBef>
              <a:buClr>
                <a:srgbClr val="434343"/>
              </a:buClr>
              <a:buSzPts val="1600"/>
              <a:buChar char="●"/>
            </a:pPr>
            <a:r>
              <a:rPr lang="en" sz="1600">
                <a:solidFill>
                  <a:srgbClr val="434343"/>
                </a:solidFill>
              </a:rPr>
              <a:t>This paper proposes a method for zero-resource (without parallel corpora for source-target) NMT by assuming that parallel sentences have close probabilities of generating a sentence in a third language.</a:t>
            </a:r>
          </a:p>
          <a:p>
            <a:pPr indent="0" lvl="0" marL="0" rtl="0">
              <a:lnSpc>
                <a:spcPct val="100000"/>
              </a:lnSpc>
              <a:spcBef>
                <a:spcPts val="0"/>
              </a:spcBef>
              <a:buNone/>
            </a:pPr>
            <a:r>
              <a:t/>
            </a:r>
            <a:endParaRPr sz="1600">
              <a:solidFill>
                <a:srgbClr val="434343"/>
              </a:solidFill>
            </a:endParaRPr>
          </a:p>
          <a:p>
            <a:pPr indent="-330200" lvl="0" marL="457200" rtl="0">
              <a:lnSpc>
                <a:spcPct val="100000"/>
              </a:lnSpc>
              <a:spcBef>
                <a:spcPts val="0"/>
              </a:spcBef>
              <a:buClr>
                <a:srgbClr val="434343"/>
              </a:buClr>
              <a:buSzPts val="1600"/>
              <a:buChar char="●"/>
            </a:pPr>
            <a:r>
              <a:rPr lang="en" sz="1600">
                <a:solidFill>
                  <a:srgbClr val="434343"/>
                </a:solidFill>
              </a:rPr>
              <a:t>Based on this assumption, their </a:t>
            </a:r>
            <a:r>
              <a:rPr lang="en" sz="1600">
                <a:solidFill>
                  <a:srgbClr val="434343"/>
                </a:solidFill>
              </a:rPr>
              <a:t>m</a:t>
            </a:r>
            <a:r>
              <a:rPr lang="en" sz="1600">
                <a:solidFill>
                  <a:srgbClr val="434343"/>
                </a:solidFill>
              </a:rPr>
              <a:t>ethod</a:t>
            </a:r>
          </a:p>
          <a:p>
            <a:pPr indent="457200" lvl="0" marL="0" rtl="0">
              <a:lnSpc>
                <a:spcPct val="100000"/>
              </a:lnSpc>
              <a:spcBef>
                <a:spcPts val="0"/>
              </a:spcBef>
              <a:buNone/>
            </a:pPr>
            <a:r>
              <a:rPr lang="en" sz="1600">
                <a:solidFill>
                  <a:srgbClr val="434343"/>
                </a:solidFill>
              </a:rPr>
              <a:t>I</a:t>
            </a:r>
            <a:r>
              <a:rPr lang="en" sz="1600">
                <a:solidFill>
                  <a:srgbClr val="434343"/>
                </a:solidFill>
              </a:rPr>
              <a:t>s able to train a source-to-target</a:t>
            </a:r>
          </a:p>
          <a:p>
            <a:pPr indent="457200" lvl="0" marL="0" rtl="0">
              <a:lnSpc>
                <a:spcPct val="100000"/>
              </a:lnSpc>
              <a:spcBef>
                <a:spcPts val="0"/>
              </a:spcBef>
              <a:buNone/>
            </a:pPr>
            <a:r>
              <a:rPr lang="en" sz="1600">
                <a:solidFill>
                  <a:srgbClr val="434343"/>
                </a:solidFill>
              </a:rPr>
              <a:t>NMT model (“student”) without</a:t>
            </a:r>
          </a:p>
          <a:p>
            <a:pPr indent="457200" lvl="0" marL="0" rtl="0">
              <a:lnSpc>
                <a:spcPct val="100000"/>
              </a:lnSpc>
              <a:spcBef>
                <a:spcPts val="0"/>
              </a:spcBef>
              <a:buNone/>
            </a:pPr>
            <a:r>
              <a:rPr lang="en" sz="1600">
                <a:solidFill>
                  <a:srgbClr val="434343"/>
                </a:solidFill>
              </a:rPr>
              <a:t>Parallel corpora available, guided </a:t>
            </a:r>
          </a:p>
          <a:p>
            <a:pPr indent="457200" lvl="0" marL="0" rtl="0">
              <a:lnSpc>
                <a:spcPct val="100000"/>
              </a:lnSpc>
              <a:spcBef>
                <a:spcPts val="0"/>
              </a:spcBef>
              <a:buNone/>
            </a:pPr>
            <a:r>
              <a:rPr lang="en" sz="1600">
                <a:solidFill>
                  <a:srgbClr val="434343"/>
                </a:solidFill>
              </a:rPr>
              <a:t>by an existing Pivot-to-target NMT</a:t>
            </a:r>
          </a:p>
          <a:p>
            <a:pPr indent="457200" lvl="0" marL="0" rtl="0">
              <a:lnSpc>
                <a:spcPct val="100000"/>
              </a:lnSpc>
              <a:spcBef>
                <a:spcPts val="0"/>
              </a:spcBef>
              <a:buNone/>
            </a:pPr>
            <a:r>
              <a:rPr lang="en" sz="1600">
                <a:solidFill>
                  <a:srgbClr val="434343"/>
                </a:solidFill>
              </a:rPr>
              <a:t>model (“teacher”) on a source-pivot</a:t>
            </a:r>
          </a:p>
          <a:p>
            <a:pPr indent="457200" lvl="0" marL="0" rtl="0">
              <a:lnSpc>
                <a:spcPct val="100000"/>
              </a:lnSpc>
              <a:spcBef>
                <a:spcPts val="0"/>
              </a:spcBef>
              <a:buNone/>
            </a:pPr>
            <a:r>
              <a:rPr lang="en" sz="1600">
                <a:solidFill>
                  <a:srgbClr val="434343"/>
                </a:solidFill>
              </a:rPr>
              <a:t>parallel corpus.</a:t>
            </a:r>
          </a:p>
          <a:p>
            <a:pPr indent="0" lvl="0" marL="0" rtl="0">
              <a:lnSpc>
                <a:spcPct val="100000"/>
              </a:lnSpc>
              <a:spcBef>
                <a:spcPts val="0"/>
              </a:spcBef>
              <a:buNone/>
            </a:pPr>
            <a:r>
              <a:t/>
            </a:r>
            <a:endParaRPr sz="1600">
              <a:solidFill>
                <a:srgbClr val="434343"/>
              </a:solidFill>
            </a:endParaRPr>
          </a:p>
          <a:p>
            <a:pPr indent="-330200" lvl="0" marL="457200" rtl="0">
              <a:lnSpc>
                <a:spcPct val="100000"/>
              </a:lnSpc>
              <a:spcBef>
                <a:spcPts val="0"/>
              </a:spcBef>
              <a:buClr>
                <a:srgbClr val="434343"/>
              </a:buClr>
              <a:buSzPts val="1600"/>
              <a:buChar char="●"/>
            </a:pPr>
            <a:r>
              <a:rPr lang="en" sz="1600">
                <a:solidFill>
                  <a:srgbClr val="434343"/>
                </a:solidFill>
              </a:rPr>
              <a:t>Proposed method significantly improves</a:t>
            </a:r>
          </a:p>
          <a:p>
            <a:pPr indent="457200" lvl="0" marL="0" rtl="0">
              <a:lnSpc>
                <a:spcPct val="100000"/>
              </a:lnSpc>
              <a:spcBef>
                <a:spcPts val="0"/>
              </a:spcBef>
              <a:buNone/>
            </a:pPr>
            <a:r>
              <a:rPr lang="en" sz="1600">
                <a:solidFill>
                  <a:srgbClr val="434343"/>
                </a:solidFill>
              </a:rPr>
              <a:t>over a baseline pivot-based model by</a:t>
            </a:r>
          </a:p>
          <a:p>
            <a:pPr indent="457200" lvl="0" marL="0" rtl="0">
              <a:lnSpc>
                <a:spcPct val="100000"/>
              </a:lnSpc>
              <a:spcBef>
                <a:spcPts val="0"/>
              </a:spcBef>
              <a:buNone/>
            </a:pPr>
            <a:r>
              <a:rPr lang="en" sz="1600">
                <a:solidFill>
                  <a:srgbClr val="434343"/>
                </a:solidFill>
              </a:rPr>
              <a:t>+3.0 BLEU points across various language pairs.</a:t>
            </a:r>
          </a:p>
        </p:txBody>
      </p:sp>
      <p:sp>
        <p:nvSpPr>
          <p:cNvPr id="137" name="Shape 137"/>
          <p:cNvSpPr/>
          <p:nvPr/>
        </p:nvSpPr>
        <p:spPr>
          <a:xfrm>
            <a:off x="4728300" y="2063525"/>
            <a:ext cx="1107600" cy="11193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solidFill>
                  <a:srgbClr val="FFFFFF"/>
                </a:solidFill>
              </a:rPr>
              <a:t>Source</a:t>
            </a:r>
          </a:p>
        </p:txBody>
      </p:sp>
      <p:sp>
        <p:nvSpPr>
          <p:cNvPr id="138" name="Shape 138"/>
          <p:cNvSpPr/>
          <p:nvPr/>
        </p:nvSpPr>
        <p:spPr>
          <a:xfrm>
            <a:off x="6360150" y="3473125"/>
            <a:ext cx="893100" cy="893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solidFill>
                  <a:srgbClr val="FFFFFF"/>
                </a:solidFill>
              </a:rPr>
              <a:t>pivot</a:t>
            </a:r>
          </a:p>
        </p:txBody>
      </p:sp>
      <p:sp>
        <p:nvSpPr>
          <p:cNvPr id="139" name="Shape 139"/>
          <p:cNvSpPr/>
          <p:nvPr/>
        </p:nvSpPr>
        <p:spPr>
          <a:xfrm>
            <a:off x="7777450" y="2073125"/>
            <a:ext cx="1107600" cy="11076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solidFill>
                  <a:srgbClr val="FFFFFF"/>
                </a:solidFill>
              </a:rPr>
              <a:t>target</a:t>
            </a:r>
          </a:p>
        </p:txBody>
      </p:sp>
      <p:cxnSp>
        <p:nvCxnSpPr>
          <p:cNvPr id="140" name="Shape 140"/>
          <p:cNvCxnSpPr>
            <a:stCxn id="137" idx="6"/>
            <a:endCxn id="139" idx="2"/>
          </p:cNvCxnSpPr>
          <p:nvPr/>
        </p:nvCxnSpPr>
        <p:spPr>
          <a:xfrm>
            <a:off x="5835900" y="2623175"/>
            <a:ext cx="1941600" cy="3900"/>
          </a:xfrm>
          <a:prstGeom prst="curvedConnector3">
            <a:avLst>
              <a:gd fmla="val 49999" name="adj1"/>
            </a:avLst>
          </a:prstGeom>
          <a:noFill/>
          <a:ln cap="flat" cmpd="sng" w="9525">
            <a:solidFill>
              <a:schemeClr val="dk2"/>
            </a:solidFill>
            <a:prstDash val="solid"/>
            <a:round/>
            <a:headEnd len="lg" w="lg" type="none"/>
            <a:tailEnd len="lg" w="lg" type="triangle"/>
          </a:ln>
        </p:spPr>
      </p:cxnSp>
      <p:cxnSp>
        <p:nvCxnSpPr>
          <p:cNvPr id="141" name="Shape 141"/>
          <p:cNvCxnSpPr>
            <a:stCxn id="137" idx="5"/>
            <a:endCxn id="138" idx="1"/>
          </p:cNvCxnSpPr>
          <p:nvPr/>
        </p:nvCxnSpPr>
        <p:spPr>
          <a:xfrm>
            <a:off x="5673696" y="3018907"/>
            <a:ext cx="817200" cy="585000"/>
          </a:xfrm>
          <a:prstGeom prst="straightConnector1">
            <a:avLst/>
          </a:prstGeom>
          <a:noFill/>
          <a:ln cap="flat" cmpd="sng" w="9525">
            <a:solidFill>
              <a:schemeClr val="dk2"/>
            </a:solidFill>
            <a:prstDash val="solid"/>
            <a:round/>
            <a:headEnd len="lg" w="lg" type="none"/>
            <a:tailEnd len="lg" w="lg" type="triangle"/>
          </a:ln>
        </p:spPr>
      </p:cxnSp>
      <p:cxnSp>
        <p:nvCxnSpPr>
          <p:cNvPr id="142" name="Shape 142"/>
          <p:cNvCxnSpPr>
            <a:stCxn id="138" idx="7"/>
            <a:endCxn id="139" idx="3"/>
          </p:cNvCxnSpPr>
          <p:nvPr/>
        </p:nvCxnSpPr>
        <p:spPr>
          <a:xfrm flipH="1" rot="10800000">
            <a:off x="7122459" y="3018616"/>
            <a:ext cx="817200" cy="585300"/>
          </a:xfrm>
          <a:prstGeom prst="straightConnector1">
            <a:avLst/>
          </a:prstGeom>
          <a:noFill/>
          <a:ln cap="flat" cmpd="sng" w="9525">
            <a:solidFill>
              <a:schemeClr val="dk2"/>
            </a:solidFill>
            <a:prstDash val="solid"/>
            <a:round/>
            <a:headEnd len="lg" w="lg" type="none"/>
            <a:tailEnd len="lg" w="lg" type="triangle"/>
          </a:ln>
        </p:spPr>
      </p:cxnSp>
      <p:sp>
        <p:nvSpPr>
          <p:cNvPr id="143" name="Shape 143"/>
          <p:cNvSpPr txBox="1"/>
          <p:nvPr/>
        </p:nvSpPr>
        <p:spPr>
          <a:xfrm>
            <a:off x="6396575" y="2286125"/>
            <a:ext cx="820200" cy="273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student</a:t>
            </a:r>
          </a:p>
        </p:txBody>
      </p:sp>
      <p:sp>
        <p:nvSpPr>
          <p:cNvPr id="144" name="Shape 144"/>
          <p:cNvSpPr txBox="1"/>
          <p:nvPr/>
        </p:nvSpPr>
        <p:spPr>
          <a:xfrm rot="-2276373">
            <a:off x="6983072" y="2983720"/>
            <a:ext cx="793878" cy="274432"/>
          </a:xfrm>
          <a:prstGeom prst="rect">
            <a:avLst/>
          </a:prstGeom>
          <a:noFill/>
          <a:ln>
            <a:noFill/>
          </a:ln>
        </p:spPr>
        <p:txBody>
          <a:bodyPr anchorCtr="0" anchor="t" bIns="91425" lIns="91425" rIns="91425" wrap="square" tIns="91425">
            <a:noAutofit/>
          </a:bodyPr>
          <a:lstStyle/>
          <a:p>
            <a:pPr indent="0" lvl="0" marL="0" rtl="0">
              <a:spcBef>
                <a:spcPts val="0"/>
              </a:spcBef>
              <a:buNone/>
            </a:pPr>
            <a:r>
              <a:rPr lang="en"/>
              <a:t>teacher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1960500" y="1897200"/>
            <a:ext cx="5223000" cy="980700"/>
          </a:xfrm>
          <a:prstGeom prst="rect">
            <a:avLst/>
          </a:prstGeom>
        </p:spPr>
        <p:txBody>
          <a:bodyPr anchorCtr="0" anchor="ctr" bIns="91425" lIns="91425" rIns="91425" wrap="square" tIns="91425">
            <a:noAutofit/>
          </a:bodyPr>
          <a:lstStyle/>
          <a:p>
            <a:pPr indent="0" lvl="0" marL="0" rtl="0">
              <a:spcBef>
                <a:spcPts val="0"/>
              </a:spcBef>
              <a:buNone/>
            </a:pPr>
            <a:r>
              <a:rPr lang="en" sz="3600">
                <a:solidFill>
                  <a:schemeClr val="dk2"/>
                </a:solidFill>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p:nvPr/>
        </p:nvSpPr>
        <p:spPr>
          <a:xfrm>
            <a:off x="3564875" y="825225"/>
            <a:ext cx="1881900" cy="612600"/>
          </a:xfrm>
          <a:prstGeom prst="roundRect">
            <a:avLst>
              <a:gd fmla="val 50000" name="adj"/>
            </a:avLst>
          </a:prstGeom>
          <a:solidFill>
            <a:srgbClr val="3367D6"/>
          </a:solidFill>
          <a:ln>
            <a:noFill/>
          </a:ln>
        </p:spPr>
        <p:txBody>
          <a:bodyPr anchorCtr="0" anchor="ctr" bIns="91425" lIns="91425" rIns="91425" wrap="square" tIns="91425">
            <a:noAutofit/>
          </a:bodyPr>
          <a:lstStyle/>
          <a:p>
            <a:pPr indent="0" lvl="0" marL="0" rtl="0" algn="ctr">
              <a:spcBef>
                <a:spcPts val="0"/>
              </a:spcBef>
              <a:buNone/>
            </a:pPr>
            <a:r>
              <a:rPr lang="en">
                <a:solidFill>
                  <a:srgbClr val="FFFFFF"/>
                </a:solidFill>
                <a:latin typeface="Roboto"/>
                <a:ea typeface="Roboto"/>
                <a:cs typeface="Roboto"/>
                <a:sym typeface="Roboto"/>
              </a:rPr>
              <a:t>Zero resource NMT</a:t>
            </a:r>
          </a:p>
        </p:txBody>
      </p:sp>
      <p:sp>
        <p:nvSpPr>
          <p:cNvPr id="155" name="Shape 155"/>
          <p:cNvSpPr/>
          <p:nvPr/>
        </p:nvSpPr>
        <p:spPr>
          <a:xfrm>
            <a:off x="6123337" y="2070900"/>
            <a:ext cx="1708800" cy="612600"/>
          </a:xfrm>
          <a:prstGeom prst="roundRect">
            <a:avLst>
              <a:gd fmla="val 50000" name="adj"/>
            </a:avLst>
          </a:prstGeom>
          <a:solidFill>
            <a:srgbClr val="4285F4"/>
          </a:solidFill>
          <a:ln>
            <a:noFill/>
          </a:ln>
        </p:spPr>
        <p:txBody>
          <a:bodyPr anchorCtr="0" anchor="ctr" bIns="91425" lIns="91425" rIns="91425" wrap="square" tIns="91425">
            <a:noAutofit/>
          </a:bodyPr>
          <a:lstStyle/>
          <a:p>
            <a:pPr indent="0" lvl="0" marL="0" rtl="0" algn="ctr">
              <a:spcBef>
                <a:spcPts val="0"/>
              </a:spcBef>
              <a:buNone/>
            </a:pPr>
            <a:r>
              <a:rPr lang="en">
                <a:solidFill>
                  <a:srgbClr val="FFFFFF"/>
                </a:solidFill>
                <a:latin typeface="Roboto"/>
                <a:ea typeface="Roboto"/>
                <a:cs typeface="Roboto"/>
                <a:sym typeface="Roboto"/>
              </a:rPr>
              <a:t>pivot-based</a:t>
            </a:r>
          </a:p>
        </p:txBody>
      </p:sp>
      <p:sp>
        <p:nvSpPr>
          <p:cNvPr id="156" name="Shape 156"/>
          <p:cNvSpPr/>
          <p:nvPr/>
        </p:nvSpPr>
        <p:spPr>
          <a:xfrm>
            <a:off x="1167242" y="2070900"/>
            <a:ext cx="1708800" cy="612600"/>
          </a:xfrm>
          <a:prstGeom prst="roundRect">
            <a:avLst>
              <a:gd fmla="val 50000" name="adj"/>
            </a:avLst>
          </a:prstGeom>
          <a:solidFill>
            <a:srgbClr val="4285F4"/>
          </a:solidFill>
          <a:ln>
            <a:noFill/>
          </a:ln>
        </p:spPr>
        <p:txBody>
          <a:bodyPr anchorCtr="0" anchor="ctr" bIns="91425" lIns="91425" rIns="91425" wrap="square" tIns="91425">
            <a:noAutofit/>
          </a:bodyPr>
          <a:lstStyle/>
          <a:p>
            <a:pPr indent="0" lvl="0" marL="0" rtl="0" algn="ctr">
              <a:spcBef>
                <a:spcPts val="0"/>
              </a:spcBef>
              <a:buNone/>
            </a:pPr>
            <a:r>
              <a:rPr lang="en">
                <a:solidFill>
                  <a:srgbClr val="FFFFFF"/>
                </a:solidFill>
                <a:latin typeface="Roboto"/>
                <a:ea typeface="Roboto"/>
                <a:cs typeface="Roboto"/>
                <a:sym typeface="Roboto"/>
              </a:rPr>
              <a:t>multilingual</a:t>
            </a:r>
          </a:p>
        </p:txBody>
      </p:sp>
      <p:sp>
        <p:nvSpPr>
          <p:cNvPr id="157" name="Shape 157"/>
          <p:cNvSpPr/>
          <p:nvPr/>
        </p:nvSpPr>
        <p:spPr>
          <a:xfrm>
            <a:off x="92525" y="3316575"/>
            <a:ext cx="1977300" cy="612600"/>
          </a:xfrm>
          <a:prstGeom prst="roundRect">
            <a:avLst>
              <a:gd fmla="val 50000" name="adj"/>
            </a:avLst>
          </a:prstGeom>
          <a:solidFill>
            <a:srgbClr val="4285F4"/>
          </a:solidFill>
          <a:ln>
            <a:noFill/>
          </a:ln>
        </p:spPr>
        <p:txBody>
          <a:bodyPr anchorCtr="0" anchor="ctr" bIns="91425" lIns="91425" rIns="91425" wrap="square" tIns="91425">
            <a:noAutofit/>
          </a:bodyPr>
          <a:lstStyle/>
          <a:p>
            <a:pPr indent="0" lvl="0" marL="0" rtl="0" algn="ctr">
              <a:spcBef>
                <a:spcPts val="0"/>
              </a:spcBef>
              <a:buNone/>
            </a:pPr>
            <a:r>
              <a:rPr lang="en" sz="1300">
                <a:solidFill>
                  <a:srgbClr val="FFFFFF"/>
                </a:solidFill>
                <a:latin typeface="Roboto"/>
                <a:ea typeface="Roboto"/>
                <a:cs typeface="Roboto"/>
                <a:sym typeface="Roboto"/>
              </a:rPr>
              <a:t>multiway, multilingual</a:t>
            </a:r>
          </a:p>
        </p:txBody>
      </p:sp>
      <p:sp>
        <p:nvSpPr>
          <p:cNvPr id="158" name="Shape 158"/>
          <p:cNvSpPr/>
          <p:nvPr/>
        </p:nvSpPr>
        <p:spPr>
          <a:xfrm>
            <a:off x="2238783" y="3316575"/>
            <a:ext cx="1708800" cy="612600"/>
          </a:xfrm>
          <a:prstGeom prst="roundRect">
            <a:avLst>
              <a:gd fmla="val 50000" name="adj"/>
            </a:avLst>
          </a:prstGeom>
          <a:solidFill>
            <a:srgbClr val="4285F4"/>
          </a:solidFill>
          <a:ln>
            <a:noFill/>
          </a:ln>
        </p:spPr>
        <p:txBody>
          <a:bodyPr anchorCtr="0" anchor="ctr" bIns="91425" lIns="91425" rIns="91425" wrap="square" tIns="91425">
            <a:noAutofit/>
          </a:bodyPr>
          <a:lstStyle/>
          <a:p>
            <a:pPr indent="0" lvl="0" marL="0" rtl="0" algn="ctr">
              <a:spcBef>
                <a:spcPts val="0"/>
              </a:spcBef>
              <a:buNone/>
            </a:pPr>
            <a:r>
              <a:rPr lang="en" sz="1300">
                <a:solidFill>
                  <a:srgbClr val="FFFFFF"/>
                </a:solidFill>
                <a:latin typeface="Roboto"/>
                <a:ea typeface="Roboto"/>
                <a:cs typeface="Roboto"/>
                <a:sym typeface="Roboto"/>
              </a:rPr>
              <a:t>Universal model</a:t>
            </a:r>
          </a:p>
        </p:txBody>
      </p:sp>
      <p:sp>
        <p:nvSpPr>
          <p:cNvPr id="159" name="Shape 159"/>
          <p:cNvSpPr/>
          <p:nvPr/>
        </p:nvSpPr>
        <p:spPr>
          <a:xfrm>
            <a:off x="4592375" y="3316575"/>
            <a:ext cx="2043300" cy="612600"/>
          </a:xfrm>
          <a:prstGeom prst="roundRect">
            <a:avLst>
              <a:gd fmla="val 50000" name="adj"/>
            </a:avLst>
          </a:prstGeom>
          <a:solidFill>
            <a:srgbClr val="4285F4"/>
          </a:solidFill>
          <a:ln>
            <a:noFill/>
          </a:ln>
        </p:spPr>
        <p:txBody>
          <a:bodyPr anchorCtr="0" anchor="ctr" bIns="91425" lIns="91425" rIns="91425" wrap="square" tIns="91425">
            <a:noAutofit/>
          </a:bodyPr>
          <a:lstStyle/>
          <a:p>
            <a:pPr indent="0" lvl="0" marL="0" rtl="0" algn="ctr">
              <a:spcBef>
                <a:spcPts val="0"/>
              </a:spcBef>
              <a:buNone/>
            </a:pPr>
            <a:r>
              <a:rPr lang="en" sz="1300">
                <a:solidFill>
                  <a:srgbClr val="FFFFFF"/>
                </a:solidFill>
                <a:latin typeface="Roboto"/>
                <a:ea typeface="Roboto"/>
                <a:cs typeface="Roboto"/>
                <a:sym typeface="Roboto"/>
              </a:rPr>
              <a:t>Source -&gt; pivot -&gt; target</a:t>
            </a:r>
          </a:p>
        </p:txBody>
      </p:sp>
      <p:sp>
        <p:nvSpPr>
          <p:cNvPr id="160" name="Shape 160"/>
          <p:cNvSpPr/>
          <p:nvPr/>
        </p:nvSpPr>
        <p:spPr>
          <a:xfrm>
            <a:off x="7169550" y="3316575"/>
            <a:ext cx="1881900" cy="612600"/>
          </a:xfrm>
          <a:prstGeom prst="roundRect">
            <a:avLst>
              <a:gd fmla="val 50000" name="adj"/>
            </a:avLst>
          </a:prstGeom>
          <a:solidFill>
            <a:srgbClr val="4285F4"/>
          </a:solidFill>
          <a:ln>
            <a:noFill/>
          </a:ln>
        </p:spPr>
        <p:txBody>
          <a:bodyPr anchorCtr="0" anchor="ctr" bIns="91425" lIns="91425" rIns="91425" wrap="square" tIns="91425">
            <a:noAutofit/>
          </a:bodyPr>
          <a:lstStyle/>
          <a:p>
            <a:pPr indent="0" lvl="0" marL="0" rtl="0" algn="ctr">
              <a:spcBef>
                <a:spcPts val="0"/>
              </a:spcBef>
              <a:buNone/>
            </a:pPr>
            <a:r>
              <a:rPr lang="en" sz="1300">
                <a:solidFill>
                  <a:srgbClr val="FFFFFF"/>
                </a:solidFill>
                <a:latin typeface="Roboto"/>
                <a:ea typeface="Roboto"/>
                <a:cs typeface="Roboto"/>
                <a:sym typeface="Roboto"/>
              </a:rPr>
              <a:t>Using multimedia as pivot</a:t>
            </a:r>
          </a:p>
        </p:txBody>
      </p:sp>
      <p:cxnSp>
        <p:nvCxnSpPr>
          <p:cNvPr id="161" name="Shape 161"/>
          <p:cNvCxnSpPr>
            <a:stCxn id="154" idx="2"/>
            <a:endCxn id="155" idx="0"/>
          </p:cNvCxnSpPr>
          <p:nvPr/>
        </p:nvCxnSpPr>
        <p:spPr>
          <a:xfrm flipH="1" rot="-5400000">
            <a:off x="5425325" y="518325"/>
            <a:ext cx="633000" cy="2472000"/>
          </a:xfrm>
          <a:prstGeom prst="bentConnector3">
            <a:avLst>
              <a:gd fmla="val 50001" name="adj1"/>
            </a:avLst>
          </a:prstGeom>
          <a:noFill/>
          <a:ln cap="flat" cmpd="sng" w="9525">
            <a:solidFill>
              <a:srgbClr val="999999"/>
            </a:solidFill>
            <a:prstDash val="solid"/>
            <a:round/>
            <a:headEnd len="med" w="med" type="none"/>
            <a:tailEnd len="med" w="med" type="none"/>
          </a:ln>
        </p:spPr>
      </p:cxnSp>
      <p:cxnSp>
        <p:nvCxnSpPr>
          <p:cNvPr id="162" name="Shape 162"/>
          <p:cNvCxnSpPr>
            <a:stCxn id="156" idx="0"/>
            <a:endCxn id="154" idx="2"/>
          </p:cNvCxnSpPr>
          <p:nvPr/>
        </p:nvCxnSpPr>
        <p:spPr>
          <a:xfrm rot="-5400000">
            <a:off x="2947292" y="512250"/>
            <a:ext cx="633000" cy="2484300"/>
          </a:xfrm>
          <a:prstGeom prst="bentConnector3">
            <a:avLst>
              <a:gd fmla="val 50001" name="adj1"/>
            </a:avLst>
          </a:prstGeom>
          <a:noFill/>
          <a:ln cap="flat" cmpd="sng" w="9525">
            <a:solidFill>
              <a:srgbClr val="999999"/>
            </a:solidFill>
            <a:prstDash val="solid"/>
            <a:round/>
            <a:headEnd len="med" w="med" type="none"/>
            <a:tailEnd len="med" w="med" type="none"/>
          </a:ln>
        </p:spPr>
      </p:cxnSp>
      <p:cxnSp>
        <p:nvCxnSpPr>
          <p:cNvPr id="163" name="Shape 163"/>
          <p:cNvCxnSpPr>
            <a:stCxn id="156" idx="2"/>
            <a:endCxn id="158" idx="0"/>
          </p:cNvCxnSpPr>
          <p:nvPr/>
        </p:nvCxnSpPr>
        <p:spPr>
          <a:xfrm flipH="1" rot="-5400000">
            <a:off x="2240942" y="2464200"/>
            <a:ext cx="633000" cy="1071600"/>
          </a:xfrm>
          <a:prstGeom prst="bentConnector3">
            <a:avLst>
              <a:gd fmla="val 50001" name="adj1"/>
            </a:avLst>
          </a:prstGeom>
          <a:noFill/>
          <a:ln cap="flat" cmpd="sng" w="9525">
            <a:solidFill>
              <a:srgbClr val="999999"/>
            </a:solidFill>
            <a:prstDash val="solid"/>
            <a:round/>
            <a:headEnd len="med" w="med" type="none"/>
            <a:tailEnd len="med" w="med" type="none"/>
          </a:ln>
        </p:spPr>
      </p:cxnSp>
      <p:cxnSp>
        <p:nvCxnSpPr>
          <p:cNvPr id="164" name="Shape 164"/>
          <p:cNvCxnSpPr>
            <a:stCxn id="157" idx="0"/>
            <a:endCxn id="156" idx="2"/>
          </p:cNvCxnSpPr>
          <p:nvPr/>
        </p:nvCxnSpPr>
        <p:spPr>
          <a:xfrm rot="-5400000">
            <a:off x="1234925" y="2529825"/>
            <a:ext cx="633000" cy="940500"/>
          </a:xfrm>
          <a:prstGeom prst="bentConnector3">
            <a:avLst>
              <a:gd fmla="val 50001" name="adj1"/>
            </a:avLst>
          </a:prstGeom>
          <a:noFill/>
          <a:ln cap="flat" cmpd="sng" w="9525">
            <a:solidFill>
              <a:srgbClr val="999999"/>
            </a:solidFill>
            <a:prstDash val="solid"/>
            <a:round/>
            <a:headEnd len="med" w="med" type="none"/>
            <a:tailEnd len="med" w="med" type="none"/>
          </a:ln>
        </p:spPr>
      </p:cxnSp>
      <p:cxnSp>
        <p:nvCxnSpPr>
          <p:cNvPr id="165" name="Shape 165"/>
          <p:cNvCxnSpPr>
            <a:stCxn id="155" idx="2"/>
            <a:endCxn id="160" idx="0"/>
          </p:cNvCxnSpPr>
          <p:nvPr/>
        </p:nvCxnSpPr>
        <p:spPr>
          <a:xfrm flipH="1" rot="-5400000">
            <a:off x="7227637" y="2433600"/>
            <a:ext cx="633000" cy="1132800"/>
          </a:xfrm>
          <a:prstGeom prst="bentConnector3">
            <a:avLst>
              <a:gd fmla="val 50001" name="adj1"/>
            </a:avLst>
          </a:prstGeom>
          <a:noFill/>
          <a:ln cap="flat" cmpd="sng" w="9525">
            <a:solidFill>
              <a:srgbClr val="999999"/>
            </a:solidFill>
            <a:prstDash val="solid"/>
            <a:round/>
            <a:headEnd len="med" w="med" type="none"/>
            <a:tailEnd len="med" w="med" type="none"/>
          </a:ln>
        </p:spPr>
      </p:cxnSp>
      <p:cxnSp>
        <p:nvCxnSpPr>
          <p:cNvPr id="166" name="Shape 166"/>
          <p:cNvCxnSpPr>
            <a:stCxn id="159" idx="0"/>
            <a:endCxn id="155" idx="2"/>
          </p:cNvCxnSpPr>
          <p:nvPr/>
        </p:nvCxnSpPr>
        <p:spPr>
          <a:xfrm rot="-5400000">
            <a:off x="5979425" y="2318175"/>
            <a:ext cx="633000" cy="1363800"/>
          </a:xfrm>
          <a:prstGeom prst="bentConnector3">
            <a:avLst>
              <a:gd fmla="val 50001" name="adj1"/>
            </a:avLst>
          </a:prstGeom>
          <a:noFill/>
          <a:ln cap="flat" cmpd="sng" w="9525">
            <a:solidFill>
              <a:srgbClr val="999999"/>
            </a:solidFill>
            <a:prstDash val="solid"/>
            <a:round/>
            <a:headEnd len="med" w="med" type="none"/>
            <a:tailEnd len="med" w="med" type="none"/>
          </a:ln>
        </p:spPr>
      </p:cxnSp>
      <p:sp>
        <p:nvSpPr>
          <p:cNvPr id="167" name="Shape 167"/>
          <p:cNvSpPr txBox="1"/>
          <p:nvPr>
            <p:ph idx="1" type="body"/>
          </p:nvPr>
        </p:nvSpPr>
        <p:spPr>
          <a:xfrm>
            <a:off x="237400" y="4696800"/>
            <a:ext cx="8382000" cy="446700"/>
          </a:xfrm>
          <a:prstGeom prst="rect">
            <a:avLst/>
          </a:prstGeom>
        </p:spPr>
        <p:txBody>
          <a:bodyPr anchorCtr="0" anchor="ctr" bIns="91425" lIns="91425" rIns="91425" wrap="square" tIns="91425">
            <a:noAutofit/>
          </a:bodyPr>
          <a:lstStyle/>
          <a:p>
            <a:pPr indent="0" lvl="0" marL="0" rtl="0" algn="ctr">
              <a:spcBef>
                <a:spcPts val="0"/>
              </a:spcBef>
              <a:buNone/>
            </a:pPr>
            <a:r>
              <a:rPr lang="en" sz="1700">
                <a:latin typeface="Arial"/>
                <a:ea typeface="Arial"/>
                <a:cs typeface="Arial"/>
                <a:sym typeface="Arial"/>
              </a:rPr>
              <a:t>Structure of methods used in zero resource NMT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nvSpPr>
        <p:spPr>
          <a:xfrm>
            <a:off x="214325" y="252325"/>
            <a:ext cx="8710500" cy="4700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434343"/>
                </a:solidFill>
                <a:latin typeface="Cambria"/>
                <a:ea typeface="Cambria"/>
                <a:cs typeface="Cambria"/>
                <a:sym typeface="Cambria"/>
              </a:rPr>
              <a:t>Multilingual</a:t>
            </a:r>
          </a:p>
          <a:p>
            <a:pPr indent="0" lvl="0" marL="0" rtl="0" algn="ctr">
              <a:spcBef>
                <a:spcPts val="0"/>
              </a:spcBef>
              <a:buNone/>
            </a:pPr>
            <a:r>
              <a:t/>
            </a:r>
            <a:endParaRPr u="sng"/>
          </a:p>
          <a:p>
            <a:pPr indent="0" lvl="0" marL="0" rtl="0" algn="ctr">
              <a:spcBef>
                <a:spcPts val="0"/>
              </a:spcBef>
              <a:buNone/>
            </a:pPr>
            <a:r>
              <a:t/>
            </a:r>
            <a:endParaRPr u="sng"/>
          </a:p>
          <a:p>
            <a:pPr indent="-330200" lvl="0" marL="457200" rtl="0">
              <a:spcBef>
                <a:spcPts val="0"/>
              </a:spcBef>
              <a:buClr>
                <a:srgbClr val="666666"/>
              </a:buClr>
              <a:buSzPts val="1600"/>
              <a:buChar char="●"/>
            </a:pPr>
            <a:r>
              <a:rPr lang="en" sz="1600">
                <a:solidFill>
                  <a:srgbClr val="666666"/>
                </a:solidFill>
              </a:rPr>
              <a:t>Firat et al. (2016b) present a multi-way, multilingual model with shared attention to achieve zero-resource translation. They fine-tune the attention part using pseudo bilingual sentences for the zero-resource language pair.</a:t>
            </a:r>
          </a:p>
          <a:p>
            <a:pPr indent="0" lvl="0" marL="0" rtl="0">
              <a:spcBef>
                <a:spcPts val="0"/>
              </a:spcBef>
              <a:buNone/>
            </a:pPr>
            <a:r>
              <a:t/>
            </a:r>
            <a:endParaRPr sz="1600">
              <a:solidFill>
                <a:srgbClr val="666666"/>
              </a:solidFill>
            </a:endParaRPr>
          </a:p>
          <a:p>
            <a:pPr indent="0" lvl="0" marL="0" rtl="0">
              <a:spcBef>
                <a:spcPts val="0"/>
              </a:spcBef>
              <a:buNone/>
            </a:pPr>
            <a:r>
              <a:t/>
            </a:r>
            <a:endParaRPr sz="1600">
              <a:solidFill>
                <a:srgbClr val="666666"/>
              </a:solidFill>
            </a:endParaRPr>
          </a:p>
          <a:p>
            <a:pPr indent="-330200" lvl="0" marL="457200" rtl="0">
              <a:spcBef>
                <a:spcPts val="0"/>
              </a:spcBef>
              <a:buClr>
                <a:srgbClr val="666666"/>
              </a:buClr>
              <a:buSzPts val="1600"/>
              <a:buChar char="●"/>
            </a:pPr>
            <a:r>
              <a:rPr lang="en" sz="1600">
                <a:solidFill>
                  <a:srgbClr val="666666"/>
                </a:solidFill>
              </a:rPr>
              <a:t>Another direction is to develop a universal NMT model in multilingual scenarios (Johnson et al., 2016; Ha et al., 2016). Use parallel corpora of multiple languages to train one single model, which is then able to translate a language pair without parallel corpora available</a:t>
            </a:r>
          </a:p>
          <a:p>
            <a:pPr indent="0" lvl="0" marL="0" rtl="0">
              <a:spcBef>
                <a:spcPts val="0"/>
              </a:spcBef>
              <a:buNone/>
            </a:pPr>
            <a:r>
              <a:t/>
            </a:r>
            <a:endParaRPr sz="1600">
              <a:solidFill>
                <a:srgbClr val="666666"/>
              </a:solidFill>
            </a:endParaRPr>
          </a:p>
          <a:p>
            <a:pPr indent="0" lvl="0" marL="0" rtl="0">
              <a:spcBef>
                <a:spcPts val="0"/>
              </a:spcBef>
              <a:buNone/>
            </a:pPr>
            <a:r>
              <a:t/>
            </a:r>
            <a:endParaRPr sz="1600">
              <a:solidFill>
                <a:srgbClr val="666666"/>
              </a:solidFill>
            </a:endParaRPr>
          </a:p>
          <a:p>
            <a:pPr indent="-330200" lvl="0" marL="457200" rtl="0">
              <a:spcBef>
                <a:spcPts val="0"/>
              </a:spcBef>
              <a:buClr>
                <a:schemeClr val="accent3"/>
              </a:buClr>
              <a:buSzPts val="1600"/>
              <a:buChar char="●"/>
            </a:pPr>
            <a:r>
              <a:rPr lang="en" sz="1600">
                <a:solidFill>
                  <a:schemeClr val="accent3"/>
                </a:solidFill>
              </a:rPr>
              <a:t>Although these approaches prove to be effective, the combination of multiple languages in modeling and training leads to increased complexity compared with standard NMT.</a:t>
            </a:r>
          </a:p>
          <a:p>
            <a:pPr indent="0" lvl="0" marL="0" rtl="0">
              <a:spcBef>
                <a:spcPts val="0"/>
              </a:spcBef>
              <a:buNone/>
            </a:pPr>
            <a:r>
              <a:t/>
            </a:r>
            <a:endParaRPr b="1" sz="1600">
              <a:solidFill>
                <a:srgbClr val="999999"/>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nvSpPr>
        <p:spPr>
          <a:xfrm>
            <a:off x="167850" y="240325"/>
            <a:ext cx="8826600" cy="4700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434343"/>
                </a:solidFill>
                <a:latin typeface="Cambria"/>
                <a:ea typeface="Cambria"/>
                <a:cs typeface="Cambria"/>
                <a:sym typeface="Cambria"/>
              </a:rPr>
              <a:t>Pivot-based</a:t>
            </a:r>
          </a:p>
          <a:p>
            <a:pPr indent="0" lvl="0" marL="0" rtl="0" algn="ctr">
              <a:spcBef>
                <a:spcPts val="0"/>
              </a:spcBef>
              <a:buNone/>
            </a:pPr>
            <a:r>
              <a:t/>
            </a:r>
            <a:endParaRPr u="sng"/>
          </a:p>
          <a:p>
            <a:pPr indent="-330200" lvl="0" marL="457200" rtl="0">
              <a:spcBef>
                <a:spcPts val="0"/>
              </a:spcBef>
              <a:buClr>
                <a:srgbClr val="6AA84F"/>
              </a:buClr>
              <a:buSzPts val="1600"/>
              <a:buChar char="●"/>
            </a:pPr>
            <a:r>
              <a:rPr b="1" lang="en" sz="1600">
                <a:solidFill>
                  <a:srgbClr val="6AA84F"/>
                </a:solidFill>
              </a:rPr>
              <a:t>Achieve source-to-target NMT without parallel data via a </a:t>
            </a:r>
            <a:r>
              <a:rPr b="1" i="1" lang="en" sz="1600">
                <a:solidFill>
                  <a:srgbClr val="6AA84F"/>
                </a:solidFill>
              </a:rPr>
              <a:t>pivot</a:t>
            </a:r>
            <a:r>
              <a:rPr b="1" lang="en" sz="1600">
                <a:solidFill>
                  <a:srgbClr val="6AA84F"/>
                </a:solidFill>
              </a:rPr>
              <a:t>, which is either text or image.</a:t>
            </a:r>
          </a:p>
          <a:p>
            <a:pPr indent="0" lvl="0" marL="0" rtl="0">
              <a:spcBef>
                <a:spcPts val="0"/>
              </a:spcBef>
              <a:buNone/>
            </a:pPr>
            <a:r>
              <a:t/>
            </a:r>
            <a:endParaRPr sz="1600"/>
          </a:p>
          <a:p>
            <a:pPr indent="-330200" lvl="0" marL="457200" rtl="0">
              <a:spcBef>
                <a:spcPts val="0"/>
              </a:spcBef>
              <a:buClr>
                <a:srgbClr val="666666"/>
              </a:buClr>
              <a:buSzPts val="1600"/>
              <a:buChar char="●"/>
            </a:pPr>
            <a:r>
              <a:rPr lang="en" sz="1600">
                <a:solidFill>
                  <a:srgbClr val="666666"/>
                </a:solidFill>
              </a:rPr>
              <a:t>Cheng et al. (2016a) propose a pivot-based method for zero-resource NMT:</a:t>
            </a:r>
          </a:p>
          <a:p>
            <a:pPr indent="0" lvl="0" marL="0" rtl="0">
              <a:spcBef>
                <a:spcPts val="0"/>
              </a:spcBef>
              <a:buNone/>
            </a:pPr>
            <a:r>
              <a:t/>
            </a:r>
            <a:endParaRPr sz="1600">
              <a:solidFill>
                <a:srgbClr val="666666"/>
              </a:solidFill>
            </a:endParaRPr>
          </a:p>
          <a:p>
            <a:pPr indent="457200" lvl="0" marL="0" rtl="0">
              <a:spcBef>
                <a:spcPts val="0"/>
              </a:spcBef>
              <a:buNone/>
            </a:pPr>
            <a:r>
              <a:t/>
            </a:r>
            <a:endParaRPr sz="1600">
              <a:solidFill>
                <a:srgbClr val="666666"/>
              </a:solidFill>
            </a:endParaRPr>
          </a:p>
          <a:p>
            <a:pPr indent="0" lvl="0" marL="0" rtl="0">
              <a:spcBef>
                <a:spcPts val="0"/>
              </a:spcBef>
              <a:buNone/>
            </a:pPr>
            <a:r>
              <a:t/>
            </a:r>
            <a:endParaRPr sz="1600">
              <a:solidFill>
                <a:srgbClr val="666666"/>
              </a:solidFill>
            </a:endParaRPr>
          </a:p>
          <a:p>
            <a:pPr indent="0" lvl="0" marL="0" rtl="0">
              <a:spcBef>
                <a:spcPts val="0"/>
              </a:spcBef>
              <a:buNone/>
            </a:pPr>
            <a:r>
              <a:t/>
            </a:r>
            <a:endParaRPr sz="1600">
              <a:solidFill>
                <a:srgbClr val="666666"/>
              </a:solidFill>
            </a:endParaRPr>
          </a:p>
          <a:p>
            <a:pPr indent="0" lvl="0" marL="0" rtl="0">
              <a:spcBef>
                <a:spcPts val="0"/>
              </a:spcBef>
              <a:buNone/>
            </a:pPr>
            <a:r>
              <a:t/>
            </a:r>
            <a:endParaRPr sz="1600">
              <a:solidFill>
                <a:srgbClr val="666666"/>
              </a:solidFill>
            </a:endParaRPr>
          </a:p>
          <a:p>
            <a:pPr indent="-330200" lvl="0" marL="457200" rtl="0">
              <a:spcBef>
                <a:spcPts val="0"/>
              </a:spcBef>
              <a:buClr>
                <a:srgbClr val="666666"/>
              </a:buClr>
              <a:buSzPts val="1600"/>
              <a:buChar char="●"/>
            </a:pPr>
            <a:r>
              <a:rPr lang="en" sz="1600">
                <a:solidFill>
                  <a:srgbClr val="666666"/>
                </a:solidFill>
              </a:rPr>
              <a:t>Use of multimedia information as pivot also benefits zero-resource translation (Nakayama and Nishida, 2016)</a:t>
            </a:r>
          </a:p>
          <a:p>
            <a:pPr indent="0" lvl="0" marL="0" rtl="0">
              <a:spcBef>
                <a:spcPts val="0"/>
              </a:spcBef>
              <a:buNone/>
            </a:pPr>
            <a:r>
              <a:t/>
            </a:r>
            <a:endParaRPr sz="1600"/>
          </a:p>
          <a:p>
            <a:pPr indent="-330200" lvl="0" marL="457200" rtl="0">
              <a:spcBef>
                <a:spcPts val="0"/>
              </a:spcBef>
              <a:buClr>
                <a:srgbClr val="FF0000"/>
              </a:buClr>
              <a:buSzPts val="1600"/>
              <a:buChar char="●"/>
            </a:pPr>
            <a:r>
              <a:rPr lang="en" sz="1600">
                <a:solidFill>
                  <a:srgbClr val="FF0000"/>
                </a:solidFill>
              </a:rPr>
              <a:t>However, pivot-based approaches usually need to divide the decoding process into two steps, which is not only more computationally expensive, but also potentially suffers from the error propagation problem (Zhu et al., 2013).</a:t>
            </a:r>
          </a:p>
        </p:txBody>
      </p:sp>
      <p:cxnSp>
        <p:nvCxnSpPr>
          <p:cNvPr id="178" name="Shape 178"/>
          <p:cNvCxnSpPr>
            <a:stCxn id="179" idx="3"/>
            <a:endCxn id="180" idx="1"/>
          </p:cNvCxnSpPr>
          <p:nvPr/>
        </p:nvCxnSpPr>
        <p:spPr>
          <a:xfrm>
            <a:off x="2881300" y="2390275"/>
            <a:ext cx="973800" cy="0"/>
          </a:xfrm>
          <a:prstGeom prst="straightConnector1">
            <a:avLst/>
          </a:prstGeom>
          <a:noFill/>
          <a:ln cap="flat" cmpd="sng" w="9525">
            <a:solidFill>
              <a:schemeClr val="dk2"/>
            </a:solidFill>
            <a:prstDash val="solid"/>
            <a:round/>
            <a:headEnd len="lg" w="lg" type="none"/>
            <a:tailEnd len="lg" w="lg" type="triangle"/>
          </a:ln>
        </p:spPr>
      </p:cxnSp>
      <p:cxnSp>
        <p:nvCxnSpPr>
          <p:cNvPr id="181" name="Shape 181"/>
          <p:cNvCxnSpPr>
            <a:stCxn id="180" idx="3"/>
            <a:endCxn id="182" idx="1"/>
          </p:cNvCxnSpPr>
          <p:nvPr/>
        </p:nvCxnSpPr>
        <p:spPr>
          <a:xfrm>
            <a:off x="5081600" y="2390275"/>
            <a:ext cx="973800" cy="0"/>
          </a:xfrm>
          <a:prstGeom prst="straightConnector1">
            <a:avLst/>
          </a:prstGeom>
          <a:noFill/>
          <a:ln cap="flat" cmpd="sng" w="9525">
            <a:solidFill>
              <a:schemeClr val="dk2"/>
            </a:solidFill>
            <a:prstDash val="solid"/>
            <a:round/>
            <a:headEnd len="lg" w="lg" type="none"/>
            <a:tailEnd len="lg" w="lg" type="triangle"/>
          </a:ln>
        </p:spPr>
      </p:cxnSp>
      <p:sp>
        <p:nvSpPr>
          <p:cNvPr id="179" name="Shape 179"/>
          <p:cNvSpPr/>
          <p:nvPr/>
        </p:nvSpPr>
        <p:spPr>
          <a:xfrm>
            <a:off x="1654900" y="2187925"/>
            <a:ext cx="1226400" cy="404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solidFill>
                  <a:srgbClr val="FFFFFF"/>
                </a:solidFill>
              </a:rPr>
              <a:t>Source</a:t>
            </a:r>
          </a:p>
        </p:txBody>
      </p:sp>
      <p:sp>
        <p:nvSpPr>
          <p:cNvPr id="180" name="Shape 180"/>
          <p:cNvSpPr/>
          <p:nvPr/>
        </p:nvSpPr>
        <p:spPr>
          <a:xfrm>
            <a:off x="3855200" y="2187925"/>
            <a:ext cx="1226400" cy="404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solidFill>
                  <a:srgbClr val="FFFFFF"/>
                </a:solidFill>
              </a:rPr>
              <a:t>Pivot</a:t>
            </a:r>
          </a:p>
        </p:txBody>
      </p:sp>
      <p:sp>
        <p:nvSpPr>
          <p:cNvPr id="182" name="Shape 182"/>
          <p:cNvSpPr/>
          <p:nvPr/>
        </p:nvSpPr>
        <p:spPr>
          <a:xfrm>
            <a:off x="6055500" y="2187925"/>
            <a:ext cx="1226400" cy="404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solidFill>
                  <a:srgbClr val="FFFFFF"/>
                </a:solidFill>
              </a:rPr>
              <a:t>Target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nvSpPr>
        <p:spPr>
          <a:xfrm>
            <a:off x="158700" y="245675"/>
            <a:ext cx="8826600" cy="4680900"/>
          </a:xfrm>
          <a:prstGeom prst="rect">
            <a:avLst/>
          </a:prstGeom>
          <a:noFill/>
          <a:ln>
            <a:noFill/>
          </a:ln>
        </p:spPr>
        <p:txBody>
          <a:bodyPr anchorCtr="0" anchor="t" bIns="91425" lIns="91425" rIns="91425" wrap="square" tIns="91425">
            <a:noAutofit/>
          </a:bodyPr>
          <a:lstStyle/>
          <a:p>
            <a:pPr indent="0" lvl="0" marL="0">
              <a:spcBef>
                <a:spcPts val="0"/>
              </a:spcBef>
              <a:buNone/>
            </a:pPr>
            <a:r>
              <a:rPr b="1" lang="en" sz="2000">
                <a:solidFill>
                  <a:srgbClr val="434343"/>
                </a:solidFill>
              </a:rPr>
              <a:t>Proposed System</a:t>
            </a:r>
          </a:p>
          <a:p>
            <a:pPr indent="0" lvl="0" marL="0" rtl="0">
              <a:spcBef>
                <a:spcPts val="0"/>
              </a:spcBef>
              <a:buNone/>
            </a:pPr>
            <a:r>
              <a:t/>
            </a:r>
            <a:endParaRPr b="1" sz="1100">
              <a:solidFill>
                <a:srgbClr val="434343"/>
              </a:solidFill>
            </a:endParaRPr>
          </a:p>
          <a:p>
            <a:pPr indent="-330200" lvl="0" marL="457200" rtl="0">
              <a:spcBef>
                <a:spcPts val="0"/>
              </a:spcBef>
              <a:buClr>
                <a:srgbClr val="666666"/>
              </a:buClr>
              <a:buSzPts val="1600"/>
              <a:buChar char="●"/>
            </a:pPr>
            <a:r>
              <a:rPr lang="en" sz="1600">
                <a:solidFill>
                  <a:srgbClr val="666666"/>
                </a:solidFill>
              </a:rPr>
              <a:t>The proposed system assumes that parallel sentences should have close probabilities of generating a sentence in a third language.</a:t>
            </a:r>
          </a:p>
          <a:p>
            <a:pPr indent="0" lvl="0" marL="0" rtl="0">
              <a:spcBef>
                <a:spcPts val="0"/>
              </a:spcBef>
              <a:buNone/>
            </a:pPr>
            <a:r>
              <a:t/>
            </a:r>
            <a:endParaRPr sz="900">
              <a:solidFill>
                <a:srgbClr val="666666"/>
              </a:solidFill>
            </a:endParaRPr>
          </a:p>
          <a:p>
            <a:pPr indent="-330200" lvl="0" marL="457200" rtl="0">
              <a:spcBef>
                <a:spcPts val="0"/>
              </a:spcBef>
              <a:buClr>
                <a:srgbClr val="666666"/>
              </a:buClr>
              <a:buSzPts val="1600"/>
              <a:buChar char="●"/>
            </a:pPr>
            <a:r>
              <a:rPr lang="en" sz="1600">
                <a:solidFill>
                  <a:srgbClr val="666666"/>
                </a:solidFill>
              </a:rPr>
              <a:t>An existing “teacher” model is leveraged to</a:t>
            </a:r>
          </a:p>
          <a:p>
            <a:pPr indent="457200" lvl="0" marL="0" rtl="0">
              <a:spcBef>
                <a:spcPts val="0"/>
              </a:spcBef>
              <a:buNone/>
            </a:pPr>
            <a:r>
              <a:rPr lang="en" sz="1600">
                <a:solidFill>
                  <a:srgbClr val="666666"/>
                </a:solidFill>
              </a:rPr>
              <a:t>guide the learning of “student” model on a </a:t>
            </a:r>
          </a:p>
          <a:p>
            <a:pPr indent="457200" lvl="0" marL="0" rtl="0">
              <a:spcBef>
                <a:spcPts val="0"/>
              </a:spcBef>
              <a:buNone/>
            </a:pPr>
            <a:r>
              <a:rPr lang="en" sz="1600">
                <a:solidFill>
                  <a:srgbClr val="666666"/>
                </a:solidFill>
              </a:rPr>
              <a:t>source-pivot parallel corpus.</a:t>
            </a:r>
          </a:p>
          <a:p>
            <a:pPr indent="0" lvl="0" marL="0" rtl="0">
              <a:spcBef>
                <a:spcPts val="0"/>
              </a:spcBef>
              <a:buNone/>
            </a:pPr>
            <a:r>
              <a:t/>
            </a:r>
            <a:endParaRPr sz="1600">
              <a:solidFill>
                <a:srgbClr val="666666"/>
              </a:solidFill>
            </a:endParaRPr>
          </a:p>
          <a:p>
            <a:pPr indent="0" lvl="0" marL="0" rtl="0">
              <a:spcBef>
                <a:spcPts val="0"/>
              </a:spcBef>
              <a:buNone/>
            </a:pPr>
            <a:r>
              <a:t/>
            </a:r>
            <a:endParaRPr sz="1600">
              <a:solidFill>
                <a:srgbClr val="666666"/>
              </a:solidFill>
            </a:endParaRPr>
          </a:p>
          <a:p>
            <a:pPr indent="-330200" lvl="0" marL="457200" rtl="0">
              <a:spcBef>
                <a:spcPts val="0"/>
              </a:spcBef>
              <a:buClr>
                <a:srgbClr val="666666"/>
              </a:buClr>
              <a:buSzPts val="1600"/>
              <a:buChar char="●"/>
            </a:pPr>
            <a:r>
              <a:rPr lang="en" sz="1600">
                <a:solidFill>
                  <a:srgbClr val="666666"/>
                </a:solidFill>
              </a:rPr>
              <a:t>Compared with pivot based approaches (Cheng et al., 2016a), this method allows direct parameter estimation of the intended NMT model, without the need to divide decoding into two steps.</a:t>
            </a:r>
          </a:p>
          <a:p>
            <a:pPr indent="0" lvl="0" marL="0" rtl="0">
              <a:spcBef>
                <a:spcPts val="0"/>
              </a:spcBef>
              <a:buNone/>
            </a:pPr>
            <a:r>
              <a:t/>
            </a:r>
            <a:endParaRPr sz="900">
              <a:solidFill>
                <a:srgbClr val="666666"/>
              </a:solidFill>
            </a:endParaRPr>
          </a:p>
          <a:p>
            <a:pPr indent="-330200" lvl="0" marL="457200" rtl="0">
              <a:spcBef>
                <a:spcPts val="0"/>
              </a:spcBef>
              <a:buClr>
                <a:srgbClr val="666666"/>
              </a:buClr>
              <a:buSzPts val="1600"/>
              <a:buChar char="●"/>
            </a:pPr>
            <a:r>
              <a:rPr lang="en" sz="1600">
                <a:solidFill>
                  <a:srgbClr val="666666"/>
                </a:solidFill>
              </a:rPr>
              <a:t>This strategy improves efficiency and avoids error propagation in decoding.</a:t>
            </a:r>
          </a:p>
          <a:p>
            <a:pPr indent="0" lvl="0" marL="0" rtl="0">
              <a:spcBef>
                <a:spcPts val="0"/>
              </a:spcBef>
              <a:buNone/>
            </a:pPr>
            <a:r>
              <a:t/>
            </a:r>
            <a:endParaRPr sz="900">
              <a:solidFill>
                <a:srgbClr val="666666"/>
              </a:solidFill>
            </a:endParaRPr>
          </a:p>
          <a:p>
            <a:pPr indent="-330200" lvl="0" marL="457200" rtl="0">
              <a:spcBef>
                <a:spcPts val="0"/>
              </a:spcBef>
              <a:buClr>
                <a:srgbClr val="666666"/>
              </a:buClr>
              <a:buSzPts val="1600"/>
              <a:buChar char="●"/>
            </a:pPr>
            <a:r>
              <a:rPr lang="en" sz="1600">
                <a:solidFill>
                  <a:srgbClr val="666666"/>
                </a:solidFill>
              </a:rPr>
              <a:t>Experiments on the Europarl and WMT datasets show that this approach achieves significant improvements in terms of both translation quality and decoding efficiency over a baseline pivot-based approach to zero-resource NMT on Spanish-French and German-French translation tasks.</a:t>
            </a:r>
          </a:p>
        </p:txBody>
      </p:sp>
      <p:sp>
        <p:nvSpPr>
          <p:cNvPr id="188" name="Shape 188"/>
          <p:cNvSpPr/>
          <p:nvPr/>
        </p:nvSpPr>
        <p:spPr>
          <a:xfrm>
            <a:off x="5144150" y="1306025"/>
            <a:ext cx="893100" cy="333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solidFill>
                  <a:srgbClr val="FFFFFF"/>
                </a:solidFill>
              </a:rPr>
              <a:t>source</a:t>
            </a:r>
          </a:p>
        </p:txBody>
      </p:sp>
      <p:sp>
        <p:nvSpPr>
          <p:cNvPr id="189" name="Shape 189"/>
          <p:cNvSpPr/>
          <p:nvPr/>
        </p:nvSpPr>
        <p:spPr>
          <a:xfrm>
            <a:off x="6338600" y="2007650"/>
            <a:ext cx="893100" cy="333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solidFill>
                  <a:schemeClr val="lt1"/>
                </a:solidFill>
              </a:rPr>
              <a:t>pivot</a:t>
            </a:r>
          </a:p>
        </p:txBody>
      </p:sp>
      <p:sp>
        <p:nvSpPr>
          <p:cNvPr id="190" name="Shape 190"/>
          <p:cNvSpPr/>
          <p:nvPr/>
        </p:nvSpPr>
        <p:spPr>
          <a:xfrm>
            <a:off x="7533050" y="1306025"/>
            <a:ext cx="893100" cy="333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solidFill>
                  <a:schemeClr val="lt1"/>
                </a:solidFill>
              </a:rPr>
              <a:t>target</a:t>
            </a:r>
          </a:p>
        </p:txBody>
      </p:sp>
      <p:cxnSp>
        <p:nvCxnSpPr>
          <p:cNvPr id="191" name="Shape 191"/>
          <p:cNvCxnSpPr>
            <a:stCxn id="188" idx="3"/>
            <a:endCxn id="190" idx="1"/>
          </p:cNvCxnSpPr>
          <p:nvPr/>
        </p:nvCxnSpPr>
        <p:spPr>
          <a:xfrm>
            <a:off x="6037250" y="1472675"/>
            <a:ext cx="1495800" cy="0"/>
          </a:xfrm>
          <a:prstGeom prst="straightConnector1">
            <a:avLst/>
          </a:prstGeom>
          <a:noFill/>
          <a:ln cap="flat" cmpd="sng" w="9525">
            <a:solidFill>
              <a:schemeClr val="dk2"/>
            </a:solidFill>
            <a:prstDash val="solid"/>
            <a:round/>
            <a:headEnd len="lg" w="lg" type="none"/>
            <a:tailEnd len="lg" w="lg" type="triangle"/>
          </a:ln>
        </p:spPr>
      </p:cxnSp>
      <p:cxnSp>
        <p:nvCxnSpPr>
          <p:cNvPr id="192" name="Shape 192"/>
          <p:cNvCxnSpPr>
            <a:stCxn id="188" idx="2"/>
            <a:endCxn id="189" idx="1"/>
          </p:cNvCxnSpPr>
          <p:nvPr/>
        </p:nvCxnSpPr>
        <p:spPr>
          <a:xfrm>
            <a:off x="5590700" y="1639325"/>
            <a:ext cx="747900" cy="534900"/>
          </a:xfrm>
          <a:prstGeom prst="straightConnector1">
            <a:avLst/>
          </a:prstGeom>
          <a:noFill/>
          <a:ln cap="flat" cmpd="sng" w="9525">
            <a:solidFill>
              <a:schemeClr val="dk2"/>
            </a:solidFill>
            <a:prstDash val="solid"/>
            <a:round/>
            <a:headEnd len="lg" w="lg" type="none"/>
            <a:tailEnd len="lg" w="lg" type="triangle"/>
          </a:ln>
        </p:spPr>
      </p:cxnSp>
      <p:sp>
        <p:nvSpPr>
          <p:cNvPr id="193" name="Shape 193"/>
          <p:cNvSpPr txBox="1"/>
          <p:nvPr/>
        </p:nvSpPr>
        <p:spPr>
          <a:xfrm>
            <a:off x="6372650" y="1161825"/>
            <a:ext cx="825000" cy="2025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434343"/>
                </a:solidFill>
              </a:rPr>
              <a:t>student</a:t>
            </a:r>
          </a:p>
        </p:txBody>
      </p:sp>
      <p:cxnSp>
        <p:nvCxnSpPr>
          <p:cNvPr id="194" name="Shape 194"/>
          <p:cNvCxnSpPr>
            <a:stCxn id="189" idx="3"/>
            <a:endCxn id="190" idx="2"/>
          </p:cNvCxnSpPr>
          <p:nvPr/>
        </p:nvCxnSpPr>
        <p:spPr>
          <a:xfrm flipH="1" rot="10800000">
            <a:off x="7231700" y="1639400"/>
            <a:ext cx="747900" cy="534900"/>
          </a:xfrm>
          <a:prstGeom prst="straightConnector1">
            <a:avLst/>
          </a:prstGeom>
          <a:noFill/>
          <a:ln cap="flat" cmpd="sng" w="9525">
            <a:solidFill>
              <a:schemeClr val="dk2"/>
            </a:solidFill>
            <a:prstDash val="solid"/>
            <a:round/>
            <a:headEnd len="lg" w="lg" type="none"/>
            <a:tailEnd len="lg" w="lg" type="triangle"/>
          </a:ln>
        </p:spPr>
      </p:cxnSp>
      <p:sp>
        <p:nvSpPr>
          <p:cNvPr id="195" name="Shape 195"/>
          <p:cNvSpPr txBox="1"/>
          <p:nvPr/>
        </p:nvSpPr>
        <p:spPr>
          <a:xfrm rot="-2133200">
            <a:off x="7207242" y="1805654"/>
            <a:ext cx="893096" cy="202376"/>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434343"/>
                </a:solidFill>
              </a:rPr>
              <a:t>teacher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960500" y="1897200"/>
            <a:ext cx="5223000" cy="980700"/>
          </a:xfrm>
          <a:prstGeom prst="rect">
            <a:avLst/>
          </a:prstGeom>
        </p:spPr>
        <p:txBody>
          <a:bodyPr anchorCtr="0" anchor="ctr" bIns="91425" lIns="91425" rIns="91425" wrap="square" tIns="91425">
            <a:noAutofit/>
          </a:bodyPr>
          <a:lstStyle/>
          <a:p>
            <a:pPr indent="0" lvl="0" marL="0">
              <a:spcBef>
                <a:spcPts val="0"/>
              </a:spcBef>
              <a:buNone/>
            </a:pPr>
            <a:r>
              <a:rPr lang="en">
                <a:solidFill>
                  <a:schemeClr val="dk2"/>
                </a:solidFill>
              </a:rPr>
              <a:t>Background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