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81" name="Shape 81"/>
        <p:cNvGrpSpPr/>
        <p:nvPr/>
      </p:nvGrpSpPr>
      <p:grpSpPr>
        <a:xfrm>
          <a:off x="0" y="0"/>
          <a:ext cx="0" cy="0"/>
          <a:chOff x="0" y="0"/>
          <a:chExt cx="0" cy="0"/>
        </a:xfrm>
      </p:grpSpPr>
      <p:sp>
        <p:nvSpPr>
          <p:cNvPr id="82" name="Shape 82"/>
          <p:cNvSpPr/>
          <p:nvPr/>
        </p:nvSpPr>
        <p:spPr>
          <a:xfrm>
            <a:off x="0" y="0"/>
            <a:ext cx="9144000" cy="51435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83" name="Shape 83"/>
          <p:cNvGrpSpPr/>
          <p:nvPr/>
        </p:nvGrpSpPr>
        <p:grpSpPr>
          <a:xfrm>
            <a:off x="595675" y="2743850"/>
            <a:ext cx="7952774" cy="64502"/>
            <a:chOff x="595675" y="2820050"/>
            <a:chExt cx="7952774" cy="64502"/>
          </a:xfrm>
        </p:grpSpPr>
        <p:sp>
          <p:nvSpPr>
            <p:cNvPr id="84" name="Shape 84"/>
            <p:cNvSpPr/>
            <p:nvPr/>
          </p:nvSpPr>
          <p:spPr>
            <a:xfrm>
              <a:off x="2186208" y="2820050"/>
              <a:ext cx="1620000" cy="64500"/>
            </a:xfrm>
            <a:prstGeom prst="rect">
              <a:avLst/>
            </a:prstGeom>
            <a:solidFill>
              <a:srgbClr val="D62828"/>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a:off x="3776784" y="2820050"/>
              <a:ext cx="1620000" cy="64500"/>
            </a:xfrm>
            <a:prstGeom prst="rect">
              <a:avLst/>
            </a:prstGeom>
            <a:solidFill>
              <a:srgbClr val="F77F00"/>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a:off x="5373056" y="2820052"/>
              <a:ext cx="1596300" cy="64500"/>
            </a:xfrm>
            <a:prstGeom prst="rect">
              <a:avLst/>
            </a:prstGeom>
            <a:solidFill>
              <a:srgbClr val="FCBF49"/>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a:off x="595675" y="2820050"/>
              <a:ext cx="1590600" cy="64500"/>
            </a:xfrm>
            <a:prstGeom prst="rect">
              <a:avLst/>
            </a:prstGeom>
            <a:solidFill>
              <a:srgbClr val="003049"/>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a:off x="6957849" y="2820050"/>
              <a:ext cx="1590600" cy="64500"/>
            </a:xfrm>
            <a:prstGeom prst="rect">
              <a:avLst/>
            </a:prstGeom>
            <a:solidFill>
              <a:srgbClr val="EAE2B7"/>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595750" y="2072825"/>
            <a:ext cx="7952700" cy="658200"/>
          </a:xfrm>
          <a:prstGeom prst="rect">
            <a:avLst/>
          </a:prstGeom>
          <a:noFill/>
        </p:spPr>
        <p:txBody>
          <a:bodyPr anchorCtr="0" anchor="b" bIns="91425" lIns="91425" rIns="91425" wrap="square" tIns="91425"/>
          <a:lstStyle>
            <a:lvl1pPr lvl="0" algn="ctr">
              <a:lnSpc>
                <a:spcPct val="100000"/>
              </a:lnSpc>
              <a:spcBef>
                <a:spcPts val="0"/>
              </a:spcBef>
              <a:spcAft>
                <a:spcPts val="0"/>
              </a:spcAft>
              <a:buClr>
                <a:srgbClr val="212121"/>
              </a:buClr>
              <a:buSzPts val="3000"/>
              <a:buNone/>
              <a:defRPr b="1" sz="3000">
                <a:solidFill>
                  <a:srgbClr val="212121"/>
                </a:solidFill>
              </a:defRPr>
            </a:lvl1pPr>
            <a:lvl2pPr lvl="1" algn="ctr">
              <a:lnSpc>
                <a:spcPct val="100000"/>
              </a:lnSpc>
              <a:spcBef>
                <a:spcPts val="0"/>
              </a:spcBef>
              <a:spcAft>
                <a:spcPts val="0"/>
              </a:spcAft>
              <a:buClr>
                <a:srgbClr val="212121"/>
              </a:buClr>
              <a:buSzPts val="3000"/>
              <a:buNone/>
              <a:defRPr b="1" sz="3000">
                <a:solidFill>
                  <a:srgbClr val="212121"/>
                </a:solidFill>
              </a:defRPr>
            </a:lvl2pPr>
            <a:lvl3pPr lvl="2" algn="ctr">
              <a:lnSpc>
                <a:spcPct val="100000"/>
              </a:lnSpc>
              <a:spcBef>
                <a:spcPts val="0"/>
              </a:spcBef>
              <a:spcAft>
                <a:spcPts val="0"/>
              </a:spcAft>
              <a:buClr>
                <a:srgbClr val="212121"/>
              </a:buClr>
              <a:buSzPts val="3000"/>
              <a:buNone/>
              <a:defRPr b="1" sz="3000">
                <a:solidFill>
                  <a:srgbClr val="212121"/>
                </a:solidFill>
              </a:defRPr>
            </a:lvl3pPr>
            <a:lvl4pPr lvl="3" algn="ctr">
              <a:lnSpc>
                <a:spcPct val="100000"/>
              </a:lnSpc>
              <a:spcBef>
                <a:spcPts val="0"/>
              </a:spcBef>
              <a:spcAft>
                <a:spcPts val="0"/>
              </a:spcAft>
              <a:buClr>
                <a:srgbClr val="212121"/>
              </a:buClr>
              <a:buSzPts val="3000"/>
              <a:buNone/>
              <a:defRPr b="1" sz="3000">
                <a:solidFill>
                  <a:srgbClr val="212121"/>
                </a:solidFill>
              </a:defRPr>
            </a:lvl4pPr>
            <a:lvl5pPr lvl="4" algn="ctr">
              <a:lnSpc>
                <a:spcPct val="100000"/>
              </a:lnSpc>
              <a:spcBef>
                <a:spcPts val="0"/>
              </a:spcBef>
              <a:spcAft>
                <a:spcPts val="0"/>
              </a:spcAft>
              <a:buClr>
                <a:srgbClr val="212121"/>
              </a:buClr>
              <a:buSzPts val="3000"/>
              <a:buNone/>
              <a:defRPr b="1" sz="3000">
                <a:solidFill>
                  <a:srgbClr val="212121"/>
                </a:solidFill>
              </a:defRPr>
            </a:lvl5pPr>
            <a:lvl6pPr lvl="5" algn="ctr">
              <a:lnSpc>
                <a:spcPct val="100000"/>
              </a:lnSpc>
              <a:spcBef>
                <a:spcPts val="0"/>
              </a:spcBef>
              <a:spcAft>
                <a:spcPts val="0"/>
              </a:spcAft>
              <a:buClr>
                <a:srgbClr val="212121"/>
              </a:buClr>
              <a:buSzPts val="3000"/>
              <a:buNone/>
              <a:defRPr b="1" sz="3000">
                <a:solidFill>
                  <a:srgbClr val="212121"/>
                </a:solidFill>
              </a:defRPr>
            </a:lvl6pPr>
            <a:lvl7pPr lvl="6" algn="ctr">
              <a:lnSpc>
                <a:spcPct val="100000"/>
              </a:lnSpc>
              <a:spcBef>
                <a:spcPts val="0"/>
              </a:spcBef>
              <a:spcAft>
                <a:spcPts val="0"/>
              </a:spcAft>
              <a:buClr>
                <a:srgbClr val="212121"/>
              </a:buClr>
              <a:buSzPts val="3000"/>
              <a:buNone/>
              <a:defRPr b="1" sz="3000">
                <a:solidFill>
                  <a:srgbClr val="212121"/>
                </a:solidFill>
              </a:defRPr>
            </a:lvl7pPr>
            <a:lvl8pPr lvl="7" algn="ctr">
              <a:lnSpc>
                <a:spcPct val="100000"/>
              </a:lnSpc>
              <a:spcBef>
                <a:spcPts val="0"/>
              </a:spcBef>
              <a:spcAft>
                <a:spcPts val="0"/>
              </a:spcAft>
              <a:buClr>
                <a:srgbClr val="212121"/>
              </a:buClr>
              <a:buSzPts val="3000"/>
              <a:buNone/>
              <a:defRPr b="1" sz="3000">
                <a:solidFill>
                  <a:srgbClr val="212121"/>
                </a:solidFill>
              </a:defRPr>
            </a:lvl8pPr>
            <a:lvl9pPr lvl="8" algn="ctr">
              <a:lnSpc>
                <a:spcPct val="100000"/>
              </a:lnSpc>
              <a:spcBef>
                <a:spcPts val="0"/>
              </a:spcBef>
              <a:spcAft>
                <a:spcPts val="0"/>
              </a:spcAft>
              <a:buClr>
                <a:srgbClr val="212121"/>
              </a:buClr>
              <a:buSzPts val="3000"/>
              <a:buNone/>
              <a:defRPr b="1" sz="3000">
                <a:solidFill>
                  <a:srgbClr val="212121"/>
                </a:solidFill>
              </a:defRPr>
            </a:lvl9pPr>
          </a:lstStyle>
          <a:p/>
        </p:txBody>
      </p:sp>
      <p:sp>
        <p:nvSpPr>
          <p:cNvPr id="90" name="Shape 90"/>
          <p:cNvSpPr txBox="1"/>
          <p:nvPr>
            <p:ph idx="12" type="sldNum"/>
          </p:nvPr>
        </p:nvSpPr>
        <p:spPr>
          <a:xfrm>
            <a:off x="8497999" y="4688759"/>
            <a:ext cx="548700" cy="393600"/>
          </a:xfrm>
          <a:prstGeom prst="rect">
            <a:avLst/>
          </a:prstGeom>
          <a:noFill/>
        </p:spPr>
        <p:txBody>
          <a:bodyPr anchorCtr="0" anchor="ctr" bIns="91425" lIns="91425" rIns="91425" wrap="square" tIns="91425">
            <a:noAutofit/>
          </a:bodyPr>
          <a:lstStyle/>
          <a:p>
            <a:pPr indent="0" lvl="0" mar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indent="0" lvl="0" marL="0">
              <a:spcBef>
                <a:spcPts val="0"/>
              </a:spcBef>
              <a:buNone/>
            </a:pPr>
            <a:r>
              <a:rPr lang="en"/>
              <a:t>Improved Neural Machine Translation with Source Syntax</a:t>
            </a:r>
          </a:p>
        </p:txBody>
      </p:sp>
      <p:sp>
        <p:nvSpPr>
          <p:cNvPr id="96" name="Shape 9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indent="0" lvl="0" marL="0">
              <a:spcBef>
                <a:spcPts val="0"/>
              </a:spcBef>
              <a:buNone/>
            </a:pPr>
            <a:r>
              <a:rPr lang="en"/>
              <a:t>Authors: </a:t>
            </a:r>
            <a:r>
              <a:rPr lang="en"/>
              <a:t>ShuangzhiWu, Ming Zhou , Dongdong Zhang</a:t>
            </a:r>
          </a:p>
          <a:p>
            <a:pPr indent="0" lvl="0" marL="0">
              <a:spcBef>
                <a:spcPts val="0"/>
              </a:spcBef>
              <a:buNone/>
            </a:pPr>
            <a:r>
              <a:rPr lang="en"/>
              <a:t>Conference: IJCAI 2017</a:t>
            </a:r>
          </a:p>
          <a:p>
            <a:pPr indent="0" lvl="0" marL="0">
              <a:spcBef>
                <a:spcPts val="0"/>
              </a:spcBef>
              <a:buNone/>
            </a:pPr>
            <a:r>
              <a:rPr lang="en"/>
              <a:t>Link: https://www.ijcai.org/proceedings/2017/0584.pdf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nvSpPr>
        <p:spPr>
          <a:xfrm>
            <a:off x="328925" y="312475"/>
            <a:ext cx="8387400" cy="44568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t>The final source context </a:t>
            </a:r>
            <a:r>
              <a:rPr lang="en" sz="1600"/>
              <a:t>𝑐</a:t>
            </a:r>
            <a:r>
              <a:rPr baseline="-25000" lang="en" sz="1600"/>
              <a:t>𝑗</a:t>
            </a:r>
            <a:r>
              <a:rPr lang="en" sz="1600"/>
              <a:t> is the weighted sum of all encoder states</a:t>
            </a:r>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t/>
            </a:r>
            <a:endParaRPr sz="1600"/>
          </a:p>
          <a:p>
            <a:pPr indent="0" lvl="0" marL="0">
              <a:spcBef>
                <a:spcPts val="0"/>
              </a:spcBef>
              <a:buNone/>
            </a:pPr>
            <a:r>
              <a:rPr lang="en" sz="1600"/>
              <a:t>The overview of the attention-based NMT is shown </a:t>
            </a:r>
          </a:p>
          <a:p>
            <a:pPr indent="0" lvl="0" marL="0">
              <a:spcBef>
                <a:spcPts val="0"/>
              </a:spcBef>
              <a:buNone/>
            </a:pPr>
            <a:r>
              <a:rPr lang="en" sz="1600"/>
              <a:t>in Figure 2. </a:t>
            </a:r>
          </a:p>
          <a:p>
            <a:pPr indent="0" lvl="0" marL="0">
              <a:spcBef>
                <a:spcPts val="0"/>
              </a:spcBef>
              <a:buNone/>
            </a:pPr>
            <a:r>
              <a:rPr lang="en" sz="1600"/>
              <a:t>Although the attention mechanism is effective to</a:t>
            </a:r>
          </a:p>
          <a:p>
            <a:pPr indent="0" lvl="0" marL="0">
              <a:spcBef>
                <a:spcPts val="0"/>
              </a:spcBef>
              <a:buNone/>
            </a:pPr>
            <a:r>
              <a:rPr lang="en" sz="1600"/>
              <a:t>model the correspondences between source and</a:t>
            </a:r>
          </a:p>
          <a:p>
            <a:pPr indent="0" lvl="0" marL="0">
              <a:spcBef>
                <a:spcPts val="0"/>
              </a:spcBef>
              <a:buNone/>
            </a:pPr>
            <a:r>
              <a:rPr lang="en" sz="1600"/>
              <a:t>target, the long distance syntactic dependencies in</a:t>
            </a:r>
          </a:p>
          <a:p>
            <a:pPr indent="0" lvl="0" marL="0">
              <a:spcBef>
                <a:spcPts val="0"/>
              </a:spcBef>
              <a:buNone/>
            </a:pPr>
            <a:r>
              <a:rPr lang="en" sz="1600"/>
              <a:t>the source-side still remain a challenged for a</a:t>
            </a:r>
          </a:p>
          <a:p>
            <a:pPr indent="0" lvl="0" marL="0">
              <a:spcBef>
                <a:spcPts val="0"/>
              </a:spcBef>
              <a:buNone/>
            </a:pPr>
            <a:r>
              <a:rPr lang="en" sz="1600"/>
              <a:t>conventional NMT model.</a:t>
            </a:r>
          </a:p>
          <a:p>
            <a:pPr indent="0" lvl="0" marL="0">
              <a:spcBef>
                <a:spcPts val="0"/>
              </a:spcBef>
              <a:buNone/>
            </a:pPr>
            <a:r>
              <a:t/>
            </a:r>
            <a:endParaRPr sz="1600"/>
          </a:p>
        </p:txBody>
      </p:sp>
      <p:pic>
        <p:nvPicPr>
          <p:cNvPr id="156" name="Shape 156"/>
          <p:cNvPicPr preferRelativeResize="0"/>
          <p:nvPr/>
        </p:nvPicPr>
        <p:blipFill>
          <a:blip r:embed="rId3">
            <a:alphaModFix/>
          </a:blip>
          <a:stretch>
            <a:fillRect/>
          </a:stretch>
        </p:blipFill>
        <p:spPr>
          <a:xfrm>
            <a:off x="2735550" y="711952"/>
            <a:ext cx="3193750" cy="661150"/>
          </a:xfrm>
          <a:prstGeom prst="rect">
            <a:avLst/>
          </a:prstGeom>
          <a:noFill/>
          <a:ln>
            <a:noFill/>
          </a:ln>
        </p:spPr>
      </p:pic>
      <p:pic>
        <p:nvPicPr>
          <p:cNvPr id="157" name="Shape 157"/>
          <p:cNvPicPr preferRelativeResize="0"/>
          <p:nvPr/>
        </p:nvPicPr>
        <p:blipFill>
          <a:blip r:embed="rId4">
            <a:alphaModFix/>
          </a:blip>
          <a:stretch>
            <a:fillRect/>
          </a:stretch>
        </p:blipFill>
        <p:spPr>
          <a:xfrm>
            <a:off x="5066675" y="1273925"/>
            <a:ext cx="3944425" cy="343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595750" y="2072825"/>
            <a:ext cx="7952700" cy="658200"/>
          </a:xfrm>
          <a:prstGeom prst="rect">
            <a:avLst/>
          </a:prstGeom>
        </p:spPr>
        <p:txBody>
          <a:bodyPr anchorCtr="0" anchor="b" bIns="91425" lIns="91425" rIns="91425" wrap="square" tIns="91425">
            <a:noAutofit/>
          </a:bodyPr>
          <a:lstStyle/>
          <a:p>
            <a:pPr indent="0" lvl="0" marL="0" rtl="0">
              <a:spcBef>
                <a:spcPts val="0"/>
              </a:spcBef>
              <a:buNone/>
            </a:pPr>
            <a:r>
              <a:rPr lang="en"/>
              <a:t>The proposed method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266675" y="56275"/>
            <a:ext cx="8520600" cy="607800"/>
          </a:xfrm>
          <a:prstGeom prst="rect">
            <a:avLst/>
          </a:prstGeom>
        </p:spPr>
        <p:txBody>
          <a:bodyPr anchorCtr="0" anchor="t" bIns="91425" lIns="91425" rIns="91425" wrap="square" tIns="91425">
            <a:noAutofit/>
          </a:bodyPr>
          <a:lstStyle/>
          <a:p>
            <a:pPr indent="0" lvl="0" marL="0">
              <a:spcBef>
                <a:spcPts val="0"/>
              </a:spcBef>
              <a:buNone/>
            </a:pPr>
            <a:r>
              <a:rPr lang="en"/>
              <a:t>Basic Idea</a:t>
            </a:r>
          </a:p>
        </p:txBody>
      </p:sp>
      <p:sp>
        <p:nvSpPr>
          <p:cNvPr id="168" name="Shape 168"/>
          <p:cNvSpPr txBox="1"/>
          <p:nvPr>
            <p:ph idx="1" type="body"/>
          </p:nvPr>
        </p:nvSpPr>
        <p:spPr>
          <a:xfrm>
            <a:off x="0" y="664075"/>
            <a:ext cx="8832300" cy="3938700"/>
          </a:xfrm>
          <a:prstGeom prst="rect">
            <a:avLst/>
          </a:prstGeom>
        </p:spPr>
        <p:txBody>
          <a:bodyPr anchorCtr="0" anchor="t" bIns="91425" lIns="91425" rIns="91425" wrap="square" tIns="91425">
            <a:noAutofit/>
          </a:bodyPr>
          <a:lstStyle/>
          <a:p>
            <a:pPr indent="-330200" lvl="0" marL="457200" rtl="0">
              <a:lnSpc>
                <a:spcPct val="100000"/>
              </a:lnSpc>
              <a:spcBef>
                <a:spcPts val="0"/>
              </a:spcBef>
              <a:spcAft>
                <a:spcPts val="0"/>
              </a:spcAft>
              <a:buSzPts val="1600"/>
              <a:buChar char="●"/>
            </a:pPr>
            <a:r>
              <a:rPr lang="en" sz="1600"/>
              <a:t>To incorporate syntactic word relations in NMT, they propose to take advantage of dependency tree. </a:t>
            </a:r>
          </a:p>
          <a:p>
            <a:pPr indent="0" lvl="0" marL="0" rtl="0">
              <a:lnSpc>
                <a:spcPct val="100000"/>
              </a:lnSpc>
              <a:spcBef>
                <a:spcPts val="0"/>
              </a:spcBef>
              <a:spcAft>
                <a:spcPts val="0"/>
              </a:spcAft>
              <a:buNone/>
            </a:pPr>
            <a:r>
              <a:t/>
            </a:r>
            <a:endParaRPr sz="600"/>
          </a:p>
          <a:p>
            <a:pPr indent="-330200" lvl="0" marL="457200" rtl="0">
              <a:lnSpc>
                <a:spcPct val="100000"/>
              </a:lnSpc>
              <a:spcBef>
                <a:spcPts val="0"/>
              </a:spcBef>
              <a:spcAft>
                <a:spcPts val="0"/>
              </a:spcAft>
              <a:buSzPts val="1600"/>
              <a:buChar char="●"/>
            </a:pPr>
            <a:r>
              <a:rPr lang="en" sz="1600"/>
              <a:t>Each word in the tree has a parent word which it depends</a:t>
            </a:r>
          </a:p>
          <a:p>
            <a:pPr indent="457200" lvl="0" marL="0" rtl="0">
              <a:lnSpc>
                <a:spcPct val="100000"/>
              </a:lnSpc>
              <a:spcBef>
                <a:spcPts val="0"/>
              </a:spcBef>
              <a:spcAft>
                <a:spcPts val="0"/>
              </a:spcAft>
              <a:buNone/>
            </a:pPr>
            <a:r>
              <a:rPr lang="en" sz="1600"/>
              <a:t>on, except for the root word.</a:t>
            </a:r>
          </a:p>
          <a:p>
            <a:pPr indent="457200" lvl="0" marL="0" rtl="0">
              <a:lnSpc>
                <a:spcPct val="100000"/>
              </a:lnSpc>
              <a:spcBef>
                <a:spcPts val="0"/>
              </a:spcBef>
              <a:spcAft>
                <a:spcPts val="0"/>
              </a:spcAft>
              <a:buNone/>
            </a:pPr>
            <a:r>
              <a:t/>
            </a:r>
            <a:endParaRPr sz="600"/>
          </a:p>
          <a:p>
            <a:pPr indent="-330200" lvl="0" marL="457200" rtl="0">
              <a:lnSpc>
                <a:spcPct val="100000"/>
              </a:lnSpc>
              <a:spcBef>
                <a:spcPts val="0"/>
              </a:spcBef>
              <a:spcAft>
                <a:spcPts val="0"/>
              </a:spcAft>
              <a:buSzPts val="1600"/>
              <a:buChar char="●"/>
            </a:pPr>
            <a:r>
              <a:rPr lang="en" sz="1600"/>
              <a:t>There are no constituent labels in a dependency tree,</a:t>
            </a:r>
          </a:p>
          <a:p>
            <a:pPr indent="457200" lvl="0" marL="0" rtl="0">
              <a:lnSpc>
                <a:spcPct val="100000"/>
              </a:lnSpc>
              <a:spcBef>
                <a:spcPts val="0"/>
              </a:spcBef>
              <a:spcAft>
                <a:spcPts val="0"/>
              </a:spcAft>
              <a:buNone/>
            </a:pPr>
            <a:r>
              <a:rPr lang="en" sz="1600"/>
              <a:t>the tree directly models word dependencies and syntactic</a:t>
            </a:r>
          </a:p>
          <a:p>
            <a:pPr indent="457200" lvl="0" marL="0" rtl="0">
              <a:lnSpc>
                <a:spcPct val="100000"/>
              </a:lnSpc>
              <a:spcBef>
                <a:spcPts val="0"/>
              </a:spcBef>
              <a:spcAft>
                <a:spcPts val="0"/>
              </a:spcAft>
              <a:buNone/>
            </a:pPr>
            <a:r>
              <a:rPr lang="en" sz="1600"/>
              <a:t>structures of arbitrary distance.</a:t>
            </a:r>
          </a:p>
          <a:p>
            <a:pPr indent="457200" lvl="0" marL="0" rtl="0">
              <a:lnSpc>
                <a:spcPct val="100000"/>
              </a:lnSpc>
              <a:spcBef>
                <a:spcPts val="0"/>
              </a:spcBef>
              <a:spcAft>
                <a:spcPts val="0"/>
              </a:spcAft>
              <a:buNone/>
            </a:pPr>
            <a:r>
              <a:t/>
            </a:r>
            <a:endParaRPr sz="600"/>
          </a:p>
          <a:p>
            <a:pPr indent="-330200" lvl="0" marL="457200" rtl="0">
              <a:lnSpc>
                <a:spcPct val="100000"/>
              </a:lnSpc>
              <a:spcBef>
                <a:spcPts val="0"/>
              </a:spcBef>
              <a:spcAft>
                <a:spcPts val="0"/>
              </a:spcAft>
              <a:buSzPts val="1600"/>
              <a:buChar char="●"/>
            </a:pPr>
            <a:r>
              <a:rPr lang="en" sz="1600"/>
              <a:t>Given a source sentence  </a:t>
            </a:r>
            <a:r>
              <a:rPr lang="en" sz="1600">
                <a:latin typeface="Arial"/>
                <a:ea typeface="Arial"/>
                <a:cs typeface="Arial"/>
                <a:sym typeface="Arial"/>
              </a:rPr>
              <a:t>𝛸 = 𝒙</a:t>
            </a:r>
            <a:r>
              <a:rPr baseline="-25000" lang="en" sz="1600">
                <a:latin typeface="Calibri"/>
                <a:ea typeface="Calibri"/>
                <a:cs typeface="Calibri"/>
                <a:sym typeface="Calibri"/>
              </a:rPr>
              <a:t>1</a:t>
            </a:r>
            <a:r>
              <a:rPr lang="en" sz="1600">
                <a:latin typeface="Calibri"/>
                <a:ea typeface="Calibri"/>
                <a:cs typeface="Calibri"/>
                <a:sym typeface="Calibri"/>
              </a:rPr>
              <a:t>, </a:t>
            </a:r>
            <a:r>
              <a:rPr lang="en" sz="1600">
                <a:latin typeface="Arial"/>
                <a:ea typeface="Arial"/>
                <a:cs typeface="Arial"/>
                <a:sym typeface="Arial"/>
              </a:rPr>
              <a:t>𝒙</a:t>
            </a:r>
            <a:r>
              <a:rPr baseline="-25000" lang="en" sz="1600">
                <a:latin typeface="Calibri"/>
                <a:ea typeface="Calibri"/>
                <a:cs typeface="Calibri"/>
                <a:sym typeface="Calibri"/>
              </a:rPr>
              <a:t>2</a:t>
            </a:r>
            <a:r>
              <a:rPr lang="en" sz="1600">
                <a:latin typeface="Calibri"/>
                <a:ea typeface="Calibri"/>
                <a:cs typeface="Calibri"/>
                <a:sym typeface="Calibri"/>
              </a:rPr>
              <a:t>, </a:t>
            </a:r>
            <a:r>
              <a:rPr lang="en" sz="1600">
                <a:latin typeface="Arial"/>
                <a:ea typeface="Arial"/>
                <a:cs typeface="Arial"/>
                <a:sym typeface="Arial"/>
              </a:rPr>
              <a:t>𝒙</a:t>
            </a:r>
            <a:r>
              <a:rPr baseline="-25000" lang="en" sz="1600">
                <a:latin typeface="Calibri"/>
                <a:ea typeface="Calibri"/>
                <a:cs typeface="Calibri"/>
                <a:sym typeface="Calibri"/>
              </a:rPr>
              <a:t>3</a:t>
            </a:r>
            <a:r>
              <a:rPr lang="en" sz="1600">
                <a:latin typeface="Calibri"/>
                <a:ea typeface="Calibri"/>
                <a:cs typeface="Calibri"/>
                <a:sym typeface="Calibri"/>
              </a:rPr>
              <a:t>,...., </a:t>
            </a:r>
            <a:r>
              <a:rPr lang="en" sz="1600">
                <a:latin typeface="Arial"/>
                <a:ea typeface="Arial"/>
                <a:cs typeface="Arial"/>
                <a:sym typeface="Arial"/>
              </a:rPr>
              <a:t>𝒙</a:t>
            </a:r>
            <a:r>
              <a:rPr baseline="-25000" lang="en" sz="1600">
                <a:latin typeface="Calibri"/>
                <a:ea typeface="Calibri"/>
                <a:cs typeface="Calibri"/>
                <a:sym typeface="Calibri"/>
              </a:rPr>
              <a:t>n</a:t>
            </a:r>
            <a:r>
              <a:rPr lang="en" sz="1600"/>
              <a:t>,</a:t>
            </a:r>
          </a:p>
          <a:p>
            <a:pPr indent="0" lvl="0" marL="457200" rtl="0">
              <a:lnSpc>
                <a:spcPct val="100000"/>
              </a:lnSpc>
              <a:spcBef>
                <a:spcPts val="0"/>
              </a:spcBef>
              <a:spcAft>
                <a:spcPts val="0"/>
              </a:spcAft>
              <a:buNone/>
            </a:pPr>
            <a:r>
              <a:rPr lang="en" sz="1600"/>
              <a:t>where n is the sentence length, and its corresponding</a:t>
            </a:r>
          </a:p>
          <a:p>
            <a:pPr indent="0" lvl="0" marL="457200" rtl="0">
              <a:lnSpc>
                <a:spcPct val="100000"/>
              </a:lnSpc>
              <a:spcBef>
                <a:spcPts val="0"/>
              </a:spcBef>
              <a:spcAft>
                <a:spcPts val="0"/>
              </a:spcAft>
              <a:buNone/>
            </a:pPr>
            <a:r>
              <a:rPr lang="en" sz="1600"/>
              <a:t>dependency tree T, we denote         as a possible head node</a:t>
            </a:r>
          </a:p>
          <a:p>
            <a:pPr indent="0" lvl="0" marL="457200" rtl="0">
              <a:lnSpc>
                <a:spcPct val="100000"/>
              </a:lnSpc>
              <a:spcBef>
                <a:spcPts val="0"/>
              </a:spcBef>
              <a:spcAft>
                <a:spcPts val="0"/>
              </a:spcAft>
              <a:buNone/>
            </a:pPr>
            <a:r>
              <a:rPr lang="en" sz="1600"/>
              <a:t>in T,         as the leftmost child node (or a leftmost subtree) of        ,</a:t>
            </a:r>
          </a:p>
          <a:p>
            <a:pPr indent="0" lvl="0" marL="457200" rtl="0">
              <a:lnSpc>
                <a:spcPct val="100000"/>
              </a:lnSpc>
              <a:spcBef>
                <a:spcPts val="0"/>
              </a:spcBef>
              <a:spcAft>
                <a:spcPts val="0"/>
              </a:spcAft>
              <a:buNone/>
            </a:pPr>
            <a:r>
              <a:rPr lang="en" sz="1600"/>
              <a:t>w</a:t>
            </a:r>
            <a:r>
              <a:rPr baseline="30000" lang="en" sz="1600"/>
              <a:t>h</a:t>
            </a:r>
            <a:r>
              <a:rPr baseline="-25000" lang="en" sz="1600"/>
              <a:t>r</a:t>
            </a:r>
            <a:r>
              <a:rPr lang="en" sz="1600"/>
              <a:t> as the rightmost child node (or a rightmost subtree) of        ,</a:t>
            </a:r>
          </a:p>
          <a:p>
            <a:pPr indent="0" lvl="0" marL="457200" rtl="0">
              <a:lnSpc>
                <a:spcPct val="100000"/>
              </a:lnSpc>
              <a:spcBef>
                <a:spcPts val="0"/>
              </a:spcBef>
              <a:spcAft>
                <a:spcPts val="0"/>
              </a:spcAft>
              <a:buNone/>
            </a:pPr>
            <a:r>
              <a:rPr lang="en" sz="1600"/>
              <a:t>and         , ...,       as the rest child nodes (or subtrees) of        .</a:t>
            </a:r>
          </a:p>
          <a:p>
            <a:pPr indent="0" lvl="0" marL="457200" rtl="0">
              <a:lnSpc>
                <a:spcPct val="100000"/>
              </a:lnSpc>
              <a:spcBef>
                <a:spcPts val="0"/>
              </a:spcBef>
              <a:spcAft>
                <a:spcPts val="0"/>
              </a:spcAft>
              <a:buNone/>
            </a:pPr>
            <a:r>
              <a:t/>
            </a:r>
            <a:endParaRPr sz="1600"/>
          </a:p>
          <a:p>
            <a:pPr indent="457200" lvl="0" marL="0" rtl="0">
              <a:lnSpc>
                <a:spcPct val="100000"/>
              </a:lnSpc>
              <a:spcBef>
                <a:spcPts val="0"/>
              </a:spcBef>
              <a:buNone/>
            </a:pPr>
            <a:r>
              <a:rPr lang="en" sz="1600"/>
              <a:t>All w belongs to X. </a:t>
            </a:r>
          </a:p>
        </p:txBody>
      </p:sp>
      <p:pic>
        <p:nvPicPr>
          <p:cNvPr id="169" name="Shape 169"/>
          <p:cNvPicPr preferRelativeResize="0"/>
          <p:nvPr/>
        </p:nvPicPr>
        <p:blipFill>
          <a:blip r:embed="rId3">
            <a:alphaModFix/>
          </a:blip>
          <a:stretch>
            <a:fillRect/>
          </a:stretch>
        </p:blipFill>
        <p:spPr>
          <a:xfrm>
            <a:off x="5951213" y="1003613"/>
            <a:ext cx="3192787" cy="2093962"/>
          </a:xfrm>
          <a:prstGeom prst="rect">
            <a:avLst/>
          </a:prstGeom>
          <a:noFill/>
          <a:ln>
            <a:noFill/>
          </a:ln>
        </p:spPr>
      </p:pic>
      <p:sp>
        <p:nvSpPr>
          <p:cNvPr id="170" name="Shape 170"/>
          <p:cNvSpPr txBox="1"/>
          <p:nvPr/>
        </p:nvSpPr>
        <p:spPr>
          <a:xfrm>
            <a:off x="6347750" y="2975650"/>
            <a:ext cx="2678700" cy="3939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A64D79"/>
                </a:solidFill>
              </a:rPr>
              <a:t>Fig. 3 (a) dependency tree of chinese sentence</a:t>
            </a:r>
            <a:br>
              <a:rPr lang="en">
                <a:solidFill>
                  <a:srgbClr val="A64D79"/>
                </a:solidFill>
              </a:rPr>
            </a:br>
          </a:p>
        </p:txBody>
      </p:sp>
      <p:pic>
        <p:nvPicPr>
          <p:cNvPr id="171" name="Shape 171"/>
          <p:cNvPicPr preferRelativeResize="0"/>
          <p:nvPr/>
        </p:nvPicPr>
        <p:blipFill>
          <a:blip r:embed="rId4">
            <a:alphaModFix/>
          </a:blip>
          <a:stretch>
            <a:fillRect/>
          </a:stretch>
        </p:blipFill>
        <p:spPr>
          <a:xfrm>
            <a:off x="3299675" y="3238825"/>
            <a:ext cx="326200" cy="265800"/>
          </a:xfrm>
          <a:prstGeom prst="rect">
            <a:avLst/>
          </a:prstGeom>
          <a:noFill/>
          <a:ln>
            <a:noFill/>
          </a:ln>
        </p:spPr>
      </p:pic>
      <p:pic>
        <p:nvPicPr>
          <p:cNvPr id="172" name="Shape 172"/>
          <p:cNvPicPr preferRelativeResize="0"/>
          <p:nvPr/>
        </p:nvPicPr>
        <p:blipFill>
          <a:blip r:embed="rId5">
            <a:alphaModFix/>
          </a:blip>
          <a:stretch>
            <a:fillRect/>
          </a:stretch>
        </p:blipFill>
        <p:spPr>
          <a:xfrm>
            <a:off x="962750" y="3504625"/>
            <a:ext cx="326200" cy="326200"/>
          </a:xfrm>
          <a:prstGeom prst="rect">
            <a:avLst/>
          </a:prstGeom>
          <a:noFill/>
          <a:ln>
            <a:noFill/>
          </a:ln>
        </p:spPr>
      </p:pic>
      <p:pic>
        <p:nvPicPr>
          <p:cNvPr id="173" name="Shape 173"/>
          <p:cNvPicPr preferRelativeResize="0"/>
          <p:nvPr/>
        </p:nvPicPr>
        <p:blipFill>
          <a:blip r:embed="rId4">
            <a:alphaModFix/>
          </a:blip>
          <a:stretch>
            <a:fillRect/>
          </a:stretch>
        </p:blipFill>
        <p:spPr>
          <a:xfrm>
            <a:off x="6116900" y="3437100"/>
            <a:ext cx="326200" cy="265800"/>
          </a:xfrm>
          <a:prstGeom prst="rect">
            <a:avLst/>
          </a:prstGeom>
          <a:noFill/>
          <a:ln>
            <a:noFill/>
          </a:ln>
        </p:spPr>
      </p:pic>
      <p:pic>
        <p:nvPicPr>
          <p:cNvPr id="174" name="Shape 174"/>
          <p:cNvPicPr preferRelativeResize="0"/>
          <p:nvPr/>
        </p:nvPicPr>
        <p:blipFill>
          <a:blip r:embed="rId4">
            <a:alphaModFix/>
          </a:blip>
          <a:stretch>
            <a:fillRect/>
          </a:stretch>
        </p:blipFill>
        <p:spPr>
          <a:xfrm>
            <a:off x="5890475" y="3696025"/>
            <a:ext cx="326200" cy="265800"/>
          </a:xfrm>
          <a:prstGeom prst="rect">
            <a:avLst/>
          </a:prstGeom>
          <a:noFill/>
          <a:ln>
            <a:noFill/>
          </a:ln>
        </p:spPr>
      </p:pic>
      <p:pic>
        <p:nvPicPr>
          <p:cNvPr id="175" name="Shape 175"/>
          <p:cNvPicPr preferRelativeResize="0"/>
          <p:nvPr/>
        </p:nvPicPr>
        <p:blipFill>
          <a:blip r:embed="rId4">
            <a:alphaModFix/>
          </a:blip>
          <a:stretch>
            <a:fillRect/>
          </a:stretch>
        </p:blipFill>
        <p:spPr>
          <a:xfrm>
            <a:off x="5564275" y="3961825"/>
            <a:ext cx="326200" cy="265800"/>
          </a:xfrm>
          <a:prstGeom prst="rect">
            <a:avLst/>
          </a:prstGeom>
          <a:noFill/>
          <a:ln>
            <a:noFill/>
          </a:ln>
        </p:spPr>
      </p:pic>
      <p:pic>
        <p:nvPicPr>
          <p:cNvPr id="176" name="Shape 176"/>
          <p:cNvPicPr preferRelativeResize="0"/>
          <p:nvPr/>
        </p:nvPicPr>
        <p:blipFill>
          <a:blip r:embed="rId6">
            <a:alphaModFix/>
          </a:blip>
          <a:stretch>
            <a:fillRect/>
          </a:stretch>
        </p:blipFill>
        <p:spPr>
          <a:xfrm>
            <a:off x="980100" y="3999025"/>
            <a:ext cx="326200" cy="302037"/>
          </a:xfrm>
          <a:prstGeom prst="rect">
            <a:avLst/>
          </a:prstGeom>
          <a:noFill/>
          <a:ln>
            <a:noFill/>
          </a:ln>
        </p:spPr>
      </p:pic>
      <p:pic>
        <p:nvPicPr>
          <p:cNvPr id="177" name="Shape 177"/>
          <p:cNvPicPr preferRelativeResize="0"/>
          <p:nvPr/>
        </p:nvPicPr>
        <p:blipFill>
          <a:blip r:embed="rId7">
            <a:alphaModFix/>
          </a:blip>
          <a:stretch>
            <a:fillRect/>
          </a:stretch>
        </p:blipFill>
        <p:spPr>
          <a:xfrm>
            <a:off x="1676400" y="4007700"/>
            <a:ext cx="263055" cy="30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837500" y="1151100"/>
            <a:ext cx="4045200" cy="1564500"/>
          </a:xfrm>
          <a:prstGeom prst="rect">
            <a:avLst/>
          </a:prstGeom>
        </p:spPr>
        <p:txBody>
          <a:bodyPr anchorCtr="0" anchor="b" bIns="91425" lIns="91425" rIns="91425" wrap="square" tIns="91425">
            <a:noAutofit/>
          </a:bodyPr>
          <a:lstStyle/>
          <a:p>
            <a:pPr indent="0" lvl="0" marL="0">
              <a:spcBef>
                <a:spcPts val="0"/>
              </a:spcBef>
              <a:buNone/>
            </a:pPr>
            <a:r>
              <a:rPr lang="en" sz="2800">
                <a:solidFill>
                  <a:schemeClr val="lt1"/>
                </a:solidFill>
              </a:rPr>
              <a:t>Child Enriched Structure</a:t>
            </a:r>
          </a:p>
          <a:p>
            <a:pPr indent="0" lvl="0" marL="0">
              <a:spcBef>
                <a:spcPts val="0"/>
              </a:spcBef>
              <a:buNone/>
            </a:pPr>
            <a:r>
              <a:rPr lang="en" sz="2800">
                <a:solidFill>
                  <a:schemeClr val="lt1"/>
                </a:solidFill>
              </a:rPr>
              <a:t>(CES)</a:t>
            </a:r>
          </a:p>
        </p:txBody>
      </p:sp>
      <p:sp>
        <p:nvSpPr>
          <p:cNvPr id="183" name="Shape 183"/>
          <p:cNvSpPr txBox="1"/>
          <p:nvPr>
            <p:ph idx="1" type="subTitle"/>
          </p:nvPr>
        </p:nvSpPr>
        <p:spPr>
          <a:xfrm>
            <a:off x="4837500" y="2769001"/>
            <a:ext cx="4045200" cy="12693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First way of forming a dependency tree</a:t>
            </a:r>
          </a:p>
        </p:txBody>
      </p:sp>
      <p:pic>
        <p:nvPicPr>
          <p:cNvPr id="184" name="Shape 184"/>
          <p:cNvPicPr preferRelativeResize="0"/>
          <p:nvPr/>
        </p:nvPicPr>
        <p:blipFill>
          <a:blip r:embed="rId3">
            <a:alphaModFix/>
          </a:blip>
          <a:stretch>
            <a:fillRect/>
          </a:stretch>
        </p:blipFill>
        <p:spPr>
          <a:xfrm>
            <a:off x="265906" y="1151100"/>
            <a:ext cx="4045200" cy="27524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45025" y="213850"/>
            <a:ext cx="8970300" cy="4704600"/>
          </a:xfrm>
          <a:prstGeom prst="rect">
            <a:avLst/>
          </a:prstGeom>
          <a:noFill/>
          <a:ln>
            <a:noFill/>
          </a:ln>
        </p:spPr>
        <p:txBody>
          <a:bodyPr anchorCtr="0" anchor="t" bIns="91425" lIns="91425" rIns="91425" wrap="square" tIns="91425">
            <a:noAutofit/>
          </a:bodyPr>
          <a:lstStyle/>
          <a:p>
            <a:pPr indent="-323850" lvl="0" marL="457200" rtl="0">
              <a:spcBef>
                <a:spcPts val="0"/>
              </a:spcBef>
              <a:spcAft>
                <a:spcPts val="0"/>
              </a:spcAft>
              <a:buSzPts val="1500"/>
              <a:buChar char="●"/>
            </a:pPr>
            <a:r>
              <a:rPr lang="en" sz="1500"/>
              <a:t>In most previous work which attempts to leverage syntactic structure in neural networks such as [Tai et al., 2015], a bottom-up fashion is used to construct representations for syntactic trees.</a:t>
            </a:r>
          </a:p>
          <a:p>
            <a:pPr indent="-323850" lvl="0" marL="457200" rtl="0">
              <a:spcBef>
                <a:spcPts val="0"/>
              </a:spcBef>
              <a:spcAft>
                <a:spcPts val="0"/>
              </a:spcAft>
              <a:buSzPts val="1500"/>
              <a:buChar char="●"/>
            </a:pPr>
            <a:r>
              <a:rPr lang="en" sz="1500"/>
              <a:t>Good for whole trees, which can facilitate sentiment analysis or similarity of sentences but useless for seq2seq tasks like NMT. The generation of each target word may depend on arbitrary source word.</a:t>
            </a:r>
          </a:p>
          <a:p>
            <a:pPr indent="-323850" lvl="0" marL="457200" rtl="0">
              <a:spcBef>
                <a:spcPts val="0"/>
              </a:spcBef>
              <a:spcAft>
                <a:spcPts val="0"/>
              </a:spcAft>
              <a:buSzPts val="1500"/>
              <a:buChar char="●"/>
            </a:pPr>
            <a:r>
              <a:rPr lang="en" sz="1500"/>
              <a:t>Instead of leveraging child nodes to enrich heads, they propose CES to enrich child nodes with global syntactic structures based on the dependency tree.</a:t>
            </a:r>
          </a:p>
          <a:p>
            <a:pPr indent="-323850" lvl="0" marL="457200" rtl="0">
              <a:spcBef>
                <a:spcPts val="0"/>
              </a:spcBef>
              <a:buSzPts val="1500"/>
              <a:buChar char="●"/>
            </a:pPr>
            <a:r>
              <a:rPr lang="en" sz="1500"/>
              <a:t>Two kinds of context are defined in this structure:</a:t>
            </a:r>
          </a:p>
          <a:p>
            <a:pPr indent="0" lvl="0" marL="0">
              <a:spcBef>
                <a:spcPts val="0"/>
              </a:spcBef>
              <a:buNone/>
            </a:pPr>
            <a:r>
              <a:rPr lang="en" sz="1500"/>
              <a:t>	</a:t>
            </a:r>
          </a:p>
          <a:p>
            <a:pPr indent="457200" lvl="0" marL="0" rtl="0">
              <a:spcBef>
                <a:spcPts val="0"/>
              </a:spcBef>
              <a:buNone/>
            </a:pPr>
            <a:r>
              <a:rPr lang="en" sz="1500"/>
              <a:t>(1)         is a direct context for        .</a:t>
            </a:r>
          </a:p>
          <a:p>
            <a:pPr indent="457200" lvl="0" marL="0" rtl="0">
              <a:spcBef>
                <a:spcPts val="0"/>
              </a:spcBef>
              <a:buNone/>
            </a:pPr>
            <a:r>
              <a:rPr lang="en" sz="1500"/>
              <a:t>(2) For a head node       , its former child nodes (or subtrees)</a:t>
            </a:r>
          </a:p>
          <a:p>
            <a:pPr indent="457200" lvl="0" marL="0" rtl="0">
              <a:spcBef>
                <a:spcPts val="0"/>
              </a:spcBef>
              <a:buNone/>
            </a:pPr>
            <a:r>
              <a:rPr lang="en" sz="1500"/>
              <a:t>are contexts for its latter child nodes (or subtrees).</a:t>
            </a:r>
          </a:p>
          <a:p>
            <a:pPr indent="457200" lvl="0" marL="0" rtl="0">
              <a:spcBef>
                <a:spcPts val="0"/>
              </a:spcBef>
              <a:buNone/>
            </a:pPr>
            <a:r>
              <a:rPr lang="en" sz="1500"/>
              <a:t>For example        is a direct context for       , </a:t>
            </a:r>
          </a:p>
          <a:p>
            <a:pPr indent="457200" lvl="0" marL="0" rtl="0">
              <a:spcBef>
                <a:spcPts val="0"/>
              </a:spcBef>
              <a:buNone/>
            </a:pPr>
            <a:r>
              <a:rPr lang="en" sz="1500"/>
              <a:t>       is a direct context for       .</a:t>
            </a:r>
          </a:p>
          <a:p>
            <a:pPr indent="0" lvl="0" marL="0" rtl="0">
              <a:spcBef>
                <a:spcPts val="0"/>
              </a:spcBef>
              <a:buNone/>
            </a:pPr>
            <a:r>
              <a:t/>
            </a:r>
            <a:endParaRPr sz="1500"/>
          </a:p>
          <a:p>
            <a:pPr indent="-323850" lvl="0" marL="457200" rtl="0">
              <a:spcBef>
                <a:spcPts val="0"/>
              </a:spcBef>
              <a:buSzPts val="1500"/>
              <a:buChar char="●"/>
            </a:pPr>
            <a:r>
              <a:rPr lang="en" sz="1500"/>
              <a:t>In the fig, left subtrees are context for right ones.</a:t>
            </a:r>
          </a:p>
          <a:p>
            <a:pPr indent="0" lvl="0" marL="0" rtl="0">
              <a:spcBef>
                <a:spcPts val="0"/>
              </a:spcBef>
              <a:buNone/>
            </a:pPr>
            <a:r>
              <a:rPr lang="en" sz="1500"/>
              <a:t>	eg. entire left box should be context for building right box</a:t>
            </a:r>
          </a:p>
          <a:p>
            <a:pPr indent="-323850" lvl="0" marL="457200" rtl="0">
              <a:spcBef>
                <a:spcPts val="0"/>
              </a:spcBef>
              <a:buSzPts val="1500"/>
              <a:buChar char="●"/>
            </a:pPr>
            <a:r>
              <a:rPr lang="en" sz="1500"/>
              <a:t>To encode this kind of structure in NMT, we use another</a:t>
            </a:r>
          </a:p>
          <a:p>
            <a:pPr indent="457200" lvl="0" marL="0" rtl="0">
              <a:spcBef>
                <a:spcPts val="0"/>
              </a:spcBef>
              <a:buNone/>
            </a:pPr>
            <a:r>
              <a:rPr lang="en" sz="1500"/>
              <a:t>sequence generated by the pre-order traversal from the</a:t>
            </a:r>
          </a:p>
          <a:p>
            <a:pPr indent="457200" lvl="0" marL="0" rtl="0">
              <a:spcBef>
                <a:spcPts val="0"/>
              </a:spcBef>
              <a:buNone/>
            </a:pPr>
            <a:r>
              <a:rPr lang="en" sz="1500"/>
              <a:t>dependency tree.</a:t>
            </a:r>
          </a:p>
          <a:p>
            <a:pPr indent="0" lvl="0" marL="0">
              <a:spcBef>
                <a:spcPts val="0"/>
              </a:spcBef>
              <a:buNone/>
            </a:pPr>
            <a:r>
              <a:t/>
            </a:r>
            <a:endParaRPr sz="1500"/>
          </a:p>
        </p:txBody>
      </p:sp>
      <p:pic>
        <p:nvPicPr>
          <p:cNvPr id="190" name="Shape 190"/>
          <p:cNvPicPr preferRelativeResize="0"/>
          <p:nvPr/>
        </p:nvPicPr>
        <p:blipFill>
          <a:blip r:embed="rId3">
            <a:alphaModFix/>
          </a:blip>
          <a:stretch>
            <a:fillRect/>
          </a:stretch>
        </p:blipFill>
        <p:spPr>
          <a:xfrm>
            <a:off x="5728750" y="1979675"/>
            <a:ext cx="3415250" cy="2376850"/>
          </a:xfrm>
          <a:prstGeom prst="rect">
            <a:avLst/>
          </a:prstGeom>
          <a:noFill/>
          <a:ln>
            <a:noFill/>
          </a:ln>
        </p:spPr>
      </p:pic>
      <p:pic>
        <p:nvPicPr>
          <p:cNvPr id="191" name="Shape 191"/>
          <p:cNvPicPr preferRelativeResize="0"/>
          <p:nvPr/>
        </p:nvPicPr>
        <p:blipFill>
          <a:blip r:embed="rId4">
            <a:alphaModFix/>
          </a:blip>
          <a:stretch>
            <a:fillRect/>
          </a:stretch>
        </p:blipFill>
        <p:spPr>
          <a:xfrm>
            <a:off x="2331600" y="2544350"/>
            <a:ext cx="326200" cy="265800"/>
          </a:xfrm>
          <a:prstGeom prst="rect">
            <a:avLst/>
          </a:prstGeom>
          <a:noFill/>
          <a:ln>
            <a:noFill/>
          </a:ln>
        </p:spPr>
      </p:pic>
      <p:pic>
        <p:nvPicPr>
          <p:cNvPr id="192" name="Shape 192"/>
          <p:cNvPicPr preferRelativeResize="0"/>
          <p:nvPr/>
        </p:nvPicPr>
        <p:blipFill>
          <a:blip r:embed="rId4">
            <a:alphaModFix/>
          </a:blip>
          <a:stretch>
            <a:fillRect/>
          </a:stretch>
        </p:blipFill>
        <p:spPr>
          <a:xfrm>
            <a:off x="919725" y="2278550"/>
            <a:ext cx="326200" cy="265800"/>
          </a:xfrm>
          <a:prstGeom prst="rect">
            <a:avLst/>
          </a:prstGeom>
          <a:noFill/>
          <a:ln>
            <a:noFill/>
          </a:ln>
        </p:spPr>
      </p:pic>
      <p:pic>
        <p:nvPicPr>
          <p:cNvPr id="193" name="Shape 193"/>
          <p:cNvPicPr preferRelativeResize="0"/>
          <p:nvPr/>
        </p:nvPicPr>
        <p:blipFill>
          <a:blip r:embed="rId5">
            <a:alphaModFix/>
          </a:blip>
          <a:stretch>
            <a:fillRect/>
          </a:stretch>
        </p:blipFill>
        <p:spPr>
          <a:xfrm>
            <a:off x="3141375" y="2278550"/>
            <a:ext cx="326200" cy="326200"/>
          </a:xfrm>
          <a:prstGeom prst="rect">
            <a:avLst/>
          </a:prstGeom>
          <a:noFill/>
          <a:ln>
            <a:noFill/>
          </a:ln>
        </p:spPr>
      </p:pic>
      <p:pic>
        <p:nvPicPr>
          <p:cNvPr id="194" name="Shape 194"/>
          <p:cNvPicPr preferRelativeResize="0"/>
          <p:nvPr/>
        </p:nvPicPr>
        <p:blipFill>
          <a:blip r:embed="rId5">
            <a:alphaModFix/>
          </a:blip>
          <a:stretch>
            <a:fillRect/>
          </a:stretch>
        </p:blipFill>
        <p:spPr>
          <a:xfrm>
            <a:off x="1690975" y="3005000"/>
            <a:ext cx="326200" cy="326200"/>
          </a:xfrm>
          <a:prstGeom prst="rect">
            <a:avLst/>
          </a:prstGeom>
          <a:noFill/>
          <a:ln>
            <a:noFill/>
          </a:ln>
        </p:spPr>
      </p:pic>
      <p:pic>
        <p:nvPicPr>
          <p:cNvPr id="195" name="Shape 195"/>
          <p:cNvPicPr preferRelativeResize="0"/>
          <p:nvPr/>
        </p:nvPicPr>
        <p:blipFill>
          <a:blip r:embed="rId6">
            <a:alphaModFix/>
          </a:blip>
          <a:stretch>
            <a:fillRect/>
          </a:stretch>
        </p:blipFill>
        <p:spPr>
          <a:xfrm>
            <a:off x="3895625" y="3017088"/>
            <a:ext cx="326200" cy="302037"/>
          </a:xfrm>
          <a:prstGeom prst="rect">
            <a:avLst/>
          </a:prstGeom>
          <a:noFill/>
          <a:ln>
            <a:noFill/>
          </a:ln>
        </p:spPr>
      </p:pic>
      <p:pic>
        <p:nvPicPr>
          <p:cNvPr id="196" name="Shape 196"/>
          <p:cNvPicPr preferRelativeResize="0"/>
          <p:nvPr/>
        </p:nvPicPr>
        <p:blipFill>
          <a:blip r:embed="rId6">
            <a:alphaModFix/>
          </a:blip>
          <a:stretch>
            <a:fillRect/>
          </a:stretch>
        </p:blipFill>
        <p:spPr>
          <a:xfrm>
            <a:off x="599100" y="3237025"/>
            <a:ext cx="326200" cy="302037"/>
          </a:xfrm>
          <a:prstGeom prst="rect">
            <a:avLst/>
          </a:prstGeom>
          <a:noFill/>
          <a:ln>
            <a:noFill/>
          </a:ln>
        </p:spPr>
      </p:pic>
      <p:pic>
        <p:nvPicPr>
          <p:cNvPr id="197" name="Shape 197"/>
          <p:cNvPicPr preferRelativeResize="0"/>
          <p:nvPr/>
        </p:nvPicPr>
        <p:blipFill>
          <a:blip r:embed="rId7">
            <a:alphaModFix/>
          </a:blip>
          <a:stretch>
            <a:fillRect/>
          </a:stretch>
        </p:blipFill>
        <p:spPr>
          <a:xfrm>
            <a:off x="2782850" y="3230752"/>
            <a:ext cx="326200" cy="31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837500" y="1151100"/>
            <a:ext cx="4045200" cy="1564500"/>
          </a:xfrm>
          <a:prstGeom prst="rect">
            <a:avLst/>
          </a:prstGeom>
        </p:spPr>
        <p:txBody>
          <a:bodyPr anchorCtr="0" anchor="b" bIns="91425" lIns="91425" rIns="91425" wrap="square" tIns="91425">
            <a:noAutofit/>
          </a:bodyPr>
          <a:lstStyle/>
          <a:p>
            <a:pPr indent="0" lvl="0" marL="0" rtl="0">
              <a:spcBef>
                <a:spcPts val="0"/>
              </a:spcBef>
              <a:buNone/>
            </a:pPr>
            <a:r>
              <a:rPr lang="en" sz="2800">
                <a:solidFill>
                  <a:schemeClr val="lt1"/>
                </a:solidFill>
              </a:rPr>
              <a:t>Head Enriched Structure (HES)</a:t>
            </a:r>
          </a:p>
        </p:txBody>
      </p:sp>
      <p:sp>
        <p:nvSpPr>
          <p:cNvPr id="203" name="Shape 203"/>
          <p:cNvSpPr txBox="1"/>
          <p:nvPr>
            <p:ph idx="1" type="subTitle"/>
          </p:nvPr>
        </p:nvSpPr>
        <p:spPr>
          <a:xfrm>
            <a:off x="4837500" y="2769001"/>
            <a:ext cx="4045200" cy="12693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Second</a:t>
            </a:r>
            <a:r>
              <a:rPr lang="en">
                <a:solidFill>
                  <a:srgbClr val="FFFFFF"/>
                </a:solidFill>
              </a:rPr>
              <a:t> way of forming a dependency tree</a:t>
            </a:r>
          </a:p>
        </p:txBody>
      </p:sp>
      <p:pic>
        <p:nvPicPr>
          <p:cNvPr id="204" name="Shape 204"/>
          <p:cNvPicPr preferRelativeResize="0"/>
          <p:nvPr/>
        </p:nvPicPr>
        <p:blipFill>
          <a:blip r:embed="rId3">
            <a:alphaModFix/>
          </a:blip>
          <a:stretch>
            <a:fillRect/>
          </a:stretch>
        </p:blipFill>
        <p:spPr>
          <a:xfrm>
            <a:off x="332475" y="1086575"/>
            <a:ext cx="3858825" cy="261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112550" y="337650"/>
            <a:ext cx="8787000" cy="4563900"/>
          </a:xfrm>
          <a:prstGeom prst="rect">
            <a:avLst/>
          </a:prstGeom>
          <a:noFill/>
          <a:ln>
            <a:noFill/>
          </a:ln>
        </p:spPr>
        <p:txBody>
          <a:bodyPr anchorCtr="0" anchor="t" bIns="91425" lIns="91425" rIns="91425" wrap="square" tIns="91425">
            <a:noAutofit/>
          </a:bodyPr>
          <a:lstStyle/>
          <a:p>
            <a:pPr indent="-323850" lvl="0" marL="457200" rtl="0">
              <a:spcBef>
                <a:spcPts val="0"/>
              </a:spcBef>
              <a:buSzPts val="1500"/>
              <a:buChar char="●"/>
            </a:pPr>
            <a:r>
              <a:rPr lang="en" sz="1500"/>
              <a:t>In addition to child enriched structure, we also enrich the head nodes with its child nodes in the head enriched structure (HES). For this structure, another two kinds of context are defined</a:t>
            </a:r>
          </a:p>
          <a:p>
            <a:pPr indent="0" lvl="0" marL="0" rtl="0">
              <a:spcBef>
                <a:spcPts val="0"/>
              </a:spcBef>
              <a:buNone/>
            </a:pPr>
            <a:r>
              <a:rPr lang="en" sz="1500"/>
              <a:t>	</a:t>
            </a:r>
          </a:p>
          <a:p>
            <a:pPr indent="0" lvl="0" marL="457200" rtl="0">
              <a:spcBef>
                <a:spcPts val="0"/>
              </a:spcBef>
              <a:buNone/>
            </a:pPr>
            <a:r>
              <a:rPr lang="en" sz="1500"/>
              <a:t>(1) The first one is the same with the second one in CES.</a:t>
            </a:r>
          </a:p>
          <a:p>
            <a:pPr indent="0" lvl="0" marL="457200" rtl="0">
              <a:spcBef>
                <a:spcPts val="0"/>
              </a:spcBef>
              <a:buNone/>
            </a:pPr>
            <a:r>
              <a:rPr lang="en" sz="1500"/>
              <a:t>(2)         is a direct context for        .</a:t>
            </a:r>
          </a:p>
          <a:p>
            <a:pPr indent="0" lvl="0" marL="0" rtl="0">
              <a:spcBef>
                <a:spcPts val="0"/>
              </a:spcBef>
              <a:buNone/>
            </a:pPr>
            <a:r>
              <a:t/>
            </a:r>
            <a:endParaRPr sz="1500"/>
          </a:p>
          <a:p>
            <a:pPr indent="-323850" lvl="0" marL="457200" rtl="0">
              <a:spcBef>
                <a:spcPts val="0"/>
              </a:spcBef>
              <a:buSzPts val="1500"/>
              <a:buChar char="●"/>
            </a:pPr>
            <a:r>
              <a:rPr lang="en" sz="1500"/>
              <a:t>For the construction of sub-tree in the left box, “(EU)”</a:t>
            </a:r>
          </a:p>
          <a:p>
            <a:pPr indent="457200" lvl="0" marL="0" rtl="0">
              <a:spcBef>
                <a:spcPts val="0"/>
              </a:spcBef>
              <a:buNone/>
            </a:pPr>
            <a:r>
              <a:rPr lang="en" sz="1500"/>
              <a:t>is first regarded as context for its neighbour “(culture)”,</a:t>
            </a:r>
          </a:p>
          <a:p>
            <a:pPr indent="457200" lvl="0" marL="0" rtl="0">
              <a:spcBef>
                <a:spcPts val="0"/>
              </a:spcBef>
              <a:buNone/>
            </a:pPr>
            <a:r>
              <a:rPr lang="en" sz="1500"/>
              <a:t>then “(culture)” is used to enrich “minister)”.</a:t>
            </a:r>
          </a:p>
          <a:p>
            <a:pPr indent="457200" lvl="0" marL="0" rtl="0">
              <a:spcBef>
                <a:spcPts val="0"/>
              </a:spcBef>
              <a:buNone/>
            </a:pPr>
            <a:r>
              <a:rPr lang="en" sz="1500"/>
              <a:t>In addition, the former sub-tree in the left box is</a:t>
            </a:r>
          </a:p>
          <a:p>
            <a:pPr indent="457200" lvl="0" marL="0" rtl="0">
              <a:spcBef>
                <a:spcPts val="0"/>
              </a:spcBef>
              <a:buNone/>
            </a:pPr>
            <a:r>
              <a:rPr lang="en" sz="1500"/>
              <a:t>context for its neighbor sub-tree in the right box.</a:t>
            </a:r>
          </a:p>
          <a:p>
            <a:pPr indent="457200" lvl="0" marL="0" rtl="0">
              <a:spcBef>
                <a:spcPts val="0"/>
              </a:spcBef>
              <a:buNone/>
            </a:pPr>
            <a:r>
              <a:rPr lang="en" sz="1500"/>
              <a:t>To encode this kind of structure for NMT, we use</a:t>
            </a:r>
          </a:p>
          <a:p>
            <a:pPr indent="457200" lvl="0" marL="0" rtl="0">
              <a:spcBef>
                <a:spcPts val="0"/>
              </a:spcBef>
              <a:buNone/>
            </a:pPr>
            <a:r>
              <a:rPr lang="en" sz="1500"/>
              <a:t>another sequence generated by post-order traversal</a:t>
            </a:r>
          </a:p>
          <a:p>
            <a:pPr indent="457200" lvl="0" marL="0" rtl="0">
              <a:spcBef>
                <a:spcPts val="0"/>
              </a:spcBef>
              <a:buNone/>
            </a:pPr>
            <a:r>
              <a:rPr lang="en" sz="1500"/>
              <a:t>from the dependency tree which perfectly caters</a:t>
            </a:r>
          </a:p>
          <a:p>
            <a:pPr indent="457200" lvl="0" marL="0" rtl="0">
              <a:spcBef>
                <a:spcPts val="0"/>
              </a:spcBef>
              <a:buNone/>
            </a:pPr>
            <a:r>
              <a:rPr lang="en" sz="1500"/>
              <a:t>to the above description of HES as illustrated by the</a:t>
            </a:r>
          </a:p>
          <a:p>
            <a:pPr indent="457200" lvl="0" marL="0" rtl="0">
              <a:spcBef>
                <a:spcPts val="0"/>
              </a:spcBef>
              <a:buNone/>
            </a:pPr>
            <a:r>
              <a:rPr lang="en" sz="1500"/>
              <a:t>path of dashed arrows in Figure</a:t>
            </a:r>
          </a:p>
        </p:txBody>
      </p:sp>
      <p:pic>
        <p:nvPicPr>
          <p:cNvPr id="210" name="Shape 210"/>
          <p:cNvPicPr preferRelativeResize="0"/>
          <p:nvPr/>
        </p:nvPicPr>
        <p:blipFill>
          <a:blip r:embed="rId3">
            <a:alphaModFix/>
          </a:blip>
          <a:stretch>
            <a:fillRect/>
          </a:stretch>
        </p:blipFill>
        <p:spPr>
          <a:xfrm>
            <a:off x="956300" y="1352500"/>
            <a:ext cx="324350" cy="301975"/>
          </a:xfrm>
          <a:prstGeom prst="rect">
            <a:avLst/>
          </a:prstGeom>
          <a:noFill/>
          <a:ln>
            <a:noFill/>
          </a:ln>
        </p:spPr>
      </p:pic>
      <p:pic>
        <p:nvPicPr>
          <p:cNvPr id="211" name="Shape 211"/>
          <p:cNvPicPr preferRelativeResize="0"/>
          <p:nvPr/>
        </p:nvPicPr>
        <p:blipFill>
          <a:blip r:embed="rId4">
            <a:alphaModFix/>
          </a:blip>
          <a:stretch>
            <a:fillRect/>
          </a:stretch>
        </p:blipFill>
        <p:spPr>
          <a:xfrm>
            <a:off x="3194475" y="1303063"/>
            <a:ext cx="326200" cy="265800"/>
          </a:xfrm>
          <a:prstGeom prst="rect">
            <a:avLst/>
          </a:prstGeom>
          <a:noFill/>
          <a:ln>
            <a:noFill/>
          </a:ln>
        </p:spPr>
      </p:pic>
      <p:pic>
        <p:nvPicPr>
          <p:cNvPr id="212" name="Shape 212"/>
          <p:cNvPicPr preferRelativeResize="0"/>
          <p:nvPr/>
        </p:nvPicPr>
        <p:blipFill>
          <a:blip r:embed="rId5">
            <a:alphaModFix/>
          </a:blip>
          <a:stretch>
            <a:fillRect/>
          </a:stretch>
        </p:blipFill>
        <p:spPr>
          <a:xfrm>
            <a:off x="5285175" y="1339650"/>
            <a:ext cx="3858825" cy="261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207400"/>
            <a:ext cx="8520600" cy="607800"/>
          </a:xfrm>
          <a:prstGeom prst="rect">
            <a:avLst/>
          </a:prstGeom>
        </p:spPr>
        <p:txBody>
          <a:bodyPr anchorCtr="0" anchor="t" bIns="91425" lIns="91425" rIns="91425" wrap="square" tIns="91425">
            <a:noAutofit/>
          </a:bodyPr>
          <a:lstStyle/>
          <a:p>
            <a:pPr indent="0" lvl="0" marL="0">
              <a:spcBef>
                <a:spcPts val="0"/>
              </a:spcBef>
              <a:buNone/>
            </a:pPr>
            <a:r>
              <a:rPr lang="en"/>
              <a:t>The Computation in Encoder</a:t>
            </a:r>
          </a:p>
        </p:txBody>
      </p:sp>
      <p:sp>
        <p:nvSpPr>
          <p:cNvPr id="218" name="Shape 218"/>
          <p:cNvSpPr txBox="1"/>
          <p:nvPr/>
        </p:nvSpPr>
        <p:spPr>
          <a:xfrm>
            <a:off x="281375" y="922900"/>
            <a:ext cx="8550900" cy="4006800"/>
          </a:xfrm>
          <a:prstGeom prst="rect">
            <a:avLst/>
          </a:prstGeom>
          <a:noFill/>
          <a:ln>
            <a:noFill/>
          </a:ln>
        </p:spPr>
        <p:txBody>
          <a:bodyPr anchorCtr="0" anchor="t" bIns="91425" lIns="91425" rIns="91425" wrap="square" tIns="91425">
            <a:noAutofit/>
          </a:bodyPr>
          <a:lstStyle/>
          <a:p>
            <a:pPr indent="-330200" lvl="0" marL="457200" rtl="0">
              <a:spcBef>
                <a:spcPts val="0"/>
              </a:spcBef>
              <a:buSzPts val="1600"/>
              <a:buChar char="●"/>
            </a:pPr>
            <a:r>
              <a:rPr lang="en" sz="1600"/>
              <a:t>T</a:t>
            </a:r>
            <a:r>
              <a:rPr lang="en" sz="1600"/>
              <a:t>wo extra RNNs named CES-RNN and HES-RNN are</a:t>
            </a:r>
          </a:p>
          <a:p>
            <a:pPr indent="0" lvl="0" marL="457200" rtl="0">
              <a:spcBef>
                <a:spcPts val="0"/>
              </a:spcBef>
              <a:buNone/>
            </a:pPr>
            <a:r>
              <a:rPr lang="en" sz="1600"/>
              <a:t>used to encode the two structural sequences in addition to the bidirectional RNNs (bi-RNN).</a:t>
            </a:r>
          </a:p>
          <a:p>
            <a:pPr indent="0" lvl="0" marL="0" rtl="0">
              <a:spcBef>
                <a:spcPts val="0"/>
              </a:spcBef>
              <a:buNone/>
            </a:pPr>
            <a:r>
              <a:t/>
            </a:r>
            <a:endParaRPr sz="1600"/>
          </a:p>
          <a:p>
            <a:pPr indent="-330200" lvl="0" marL="457200" rtl="0">
              <a:spcBef>
                <a:spcPts val="0"/>
              </a:spcBef>
              <a:buSzPts val="1600"/>
              <a:buChar char="●"/>
            </a:pPr>
            <a:r>
              <a:rPr lang="en" sz="1600"/>
              <a:t>Thus for each source word </a:t>
            </a:r>
            <a:r>
              <a:rPr lang="en" sz="1600">
                <a:solidFill>
                  <a:schemeClr val="dk2"/>
                </a:solidFill>
              </a:rPr>
              <a:t>𝒙</a:t>
            </a:r>
            <a:r>
              <a:rPr baseline="-25000" lang="en" sz="1600">
                <a:solidFill>
                  <a:schemeClr val="dk2"/>
                </a:solidFill>
                <a:latin typeface="Calibri"/>
                <a:ea typeface="Calibri"/>
                <a:cs typeface="Calibri"/>
                <a:sym typeface="Calibri"/>
              </a:rPr>
              <a:t>𝘫</a:t>
            </a:r>
            <a:r>
              <a:rPr lang="en" sz="1600"/>
              <a:t>, we have four hidden</a:t>
            </a:r>
          </a:p>
          <a:p>
            <a:pPr indent="457200" lvl="0" marL="0" rtl="0">
              <a:spcBef>
                <a:spcPts val="0"/>
              </a:spcBef>
              <a:buNone/>
            </a:pPr>
            <a:r>
              <a:rPr lang="en" sz="1600"/>
              <a:t>state vectors generated by the encoder.</a:t>
            </a:r>
          </a:p>
          <a:p>
            <a:pPr indent="0" lvl="0" marL="0" rtl="0">
              <a:spcBef>
                <a:spcPts val="0"/>
              </a:spcBef>
              <a:buNone/>
            </a:pPr>
            <a:r>
              <a:t/>
            </a:r>
            <a:endParaRPr sz="1600"/>
          </a:p>
          <a:p>
            <a:pPr indent="-330200" lvl="0" marL="457200" rtl="0">
              <a:spcBef>
                <a:spcPts val="0"/>
              </a:spcBef>
              <a:buSzPts val="1600"/>
              <a:buChar char="●"/>
            </a:pPr>
            <a:r>
              <a:rPr lang="en" sz="1600"/>
              <a:t>We denote the two hidden vectors for word </a:t>
            </a:r>
            <a:r>
              <a:rPr lang="en" sz="1600">
                <a:solidFill>
                  <a:schemeClr val="dk2"/>
                </a:solidFill>
              </a:rPr>
              <a:t>𝒙</a:t>
            </a:r>
            <a:r>
              <a:rPr baseline="-25000" lang="en" sz="1600">
                <a:solidFill>
                  <a:schemeClr val="dk2"/>
                </a:solidFill>
                <a:latin typeface="Calibri"/>
                <a:ea typeface="Calibri"/>
                <a:cs typeface="Calibri"/>
                <a:sym typeface="Calibri"/>
              </a:rPr>
              <a:t>𝘫</a:t>
            </a:r>
            <a:r>
              <a:rPr lang="en" sz="1600"/>
              <a:t> from the</a:t>
            </a:r>
          </a:p>
          <a:p>
            <a:pPr indent="457200" lvl="0" marL="0" rtl="0">
              <a:spcBef>
                <a:spcPts val="0"/>
              </a:spcBef>
              <a:buNone/>
            </a:pPr>
            <a:r>
              <a:rPr lang="en" sz="1600"/>
              <a:t>bidirectional RNNs as      and     , and denote      </a:t>
            </a:r>
          </a:p>
          <a:p>
            <a:pPr indent="457200" lvl="0" marL="0" rtl="0">
              <a:spcBef>
                <a:spcPts val="0"/>
              </a:spcBef>
              <a:buNone/>
            </a:pPr>
            <a:r>
              <a:rPr lang="en" sz="1600"/>
              <a:t>as the hidden vector from CES-RNN,       </a:t>
            </a:r>
          </a:p>
          <a:p>
            <a:pPr indent="457200" lvl="0" marL="0" rtl="0">
              <a:spcBef>
                <a:spcPts val="0"/>
              </a:spcBef>
              <a:buNone/>
            </a:pPr>
            <a:r>
              <a:rPr lang="en" sz="1600"/>
              <a:t>      as the hidden vector from HES-RNN</a:t>
            </a:r>
            <a:r>
              <a:rPr lang="en"/>
              <a:t>.</a:t>
            </a:r>
          </a:p>
          <a:p>
            <a:pPr indent="457200" lvl="0" marL="0" rtl="0">
              <a:spcBef>
                <a:spcPts val="0"/>
              </a:spcBef>
              <a:buNone/>
            </a:pPr>
            <a:r>
              <a:t/>
            </a:r>
            <a:endParaRPr sz="1500"/>
          </a:p>
          <a:p>
            <a:pPr indent="457200" lvl="0" marL="0" rtl="0">
              <a:spcBef>
                <a:spcPts val="0"/>
              </a:spcBef>
              <a:buNone/>
            </a:pPr>
            <a:r>
              <a:t/>
            </a:r>
            <a:endParaRPr sz="1500"/>
          </a:p>
        </p:txBody>
      </p:sp>
      <p:pic>
        <p:nvPicPr>
          <p:cNvPr id="219" name="Shape 219"/>
          <p:cNvPicPr preferRelativeResize="0"/>
          <p:nvPr/>
        </p:nvPicPr>
        <p:blipFill>
          <a:blip r:embed="rId3">
            <a:alphaModFix/>
          </a:blip>
          <a:stretch>
            <a:fillRect/>
          </a:stretch>
        </p:blipFill>
        <p:spPr>
          <a:xfrm>
            <a:off x="5895963" y="1309663"/>
            <a:ext cx="3248025" cy="2771775"/>
          </a:xfrm>
          <a:prstGeom prst="rect">
            <a:avLst/>
          </a:prstGeom>
          <a:noFill/>
          <a:ln>
            <a:noFill/>
          </a:ln>
        </p:spPr>
      </p:pic>
      <p:pic>
        <p:nvPicPr>
          <p:cNvPr id="220" name="Shape 220"/>
          <p:cNvPicPr preferRelativeResize="0"/>
          <p:nvPr/>
        </p:nvPicPr>
        <p:blipFill>
          <a:blip r:embed="rId4">
            <a:alphaModFix/>
          </a:blip>
          <a:stretch>
            <a:fillRect/>
          </a:stretch>
        </p:blipFill>
        <p:spPr>
          <a:xfrm>
            <a:off x="2863550" y="2971197"/>
            <a:ext cx="197425" cy="296151"/>
          </a:xfrm>
          <a:prstGeom prst="rect">
            <a:avLst/>
          </a:prstGeom>
          <a:noFill/>
          <a:ln>
            <a:noFill/>
          </a:ln>
        </p:spPr>
      </p:pic>
      <p:pic>
        <p:nvPicPr>
          <p:cNvPr id="221" name="Shape 221"/>
          <p:cNvPicPr preferRelativeResize="0"/>
          <p:nvPr/>
        </p:nvPicPr>
        <p:blipFill>
          <a:blip r:embed="rId5">
            <a:alphaModFix/>
          </a:blip>
          <a:stretch>
            <a:fillRect/>
          </a:stretch>
        </p:blipFill>
        <p:spPr>
          <a:xfrm>
            <a:off x="3526800" y="2966275"/>
            <a:ext cx="197425" cy="272625"/>
          </a:xfrm>
          <a:prstGeom prst="rect">
            <a:avLst/>
          </a:prstGeom>
          <a:noFill/>
          <a:ln>
            <a:noFill/>
          </a:ln>
        </p:spPr>
      </p:pic>
      <p:pic>
        <p:nvPicPr>
          <p:cNvPr id="222" name="Shape 222"/>
          <p:cNvPicPr preferRelativeResize="0"/>
          <p:nvPr/>
        </p:nvPicPr>
        <p:blipFill>
          <a:blip r:embed="rId6">
            <a:alphaModFix/>
          </a:blip>
          <a:stretch>
            <a:fillRect/>
          </a:stretch>
        </p:blipFill>
        <p:spPr>
          <a:xfrm>
            <a:off x="4954275" y="2966275"/>
            <a:ext cx="197425" cy="305991"/>
          </a:xfrm>
          <a:prstGeom prst="rect">
            <a:avLst/>
          </a:prstGeom>
          <a:noFill/>
          <a:ln>
            <a:noFill/>
          </a:ln>
        </p:spPr>
      </p:pic>
      <p:pic>
        <p:nvPicPr>
          <p:cNvPr id="223" name="Shape 223"/>
          <p:cNvPicPr preferRelativeResize="0"/>
          <p:nvPr/>
        </p:nvPicPr>
        <p:blipFill>
          <a:blip r:embed="rId7">
            <a:alphaModFix/>
          </a:blip>
          <a:stretch>
            <a:fillRect/>
          </a:stretch>
        </p:blipFill>
        <p:spPr>
          <a:xfrm>
            <a:off x="860300" y="3461876"/>
            <a:ext cx="197425" cy="278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nvSpPr>
        <p:spPr>
          <a:xfrm>
            <a:off x="357550" y="264450"/>
            <a:ext cx="8483400" cy="4614600"/>
          </a:xfrm>
          <a:prstGeom prst="rect">
            <a:avLst/>
          </a:prstGeom>
          <a:noFill/>
          <a:ln>
            <a:noFill/>
          </a:ln>
        </p:spPr>
        <p:txBody>
          <a:bodyPr anchorCtr="0" anchor="t" bIns="91425" lIns="91425" rIns="91425" wrap="square" tIns="91425">
            <a:noAutofit/>
          </a:bodyPr>
          <a:lstStyle/>
          <a:p>
            <a:pPr indent="-330200" lvl="0" marL="457200" rtl="0">
              <a:spcBef>
                <a:spcPts val="0"/>
              </a:spcBef>
              <a:buSzPts val="1600"/>
              <a:buChar char="●"/>
            </a:pPr>
            <a:r>
              <a:rPr lang="en" sz="1600"/>
              <a:t>The final hidden vector  𝘩</a:t>
            </a:r>
            <a:r>
              <a:rPr baseline="-25000" lang="en" sz="1600"/>
              <a:t>𝘫</a:t>
            </a:r>
            <a:r>
              <a:rPr lang="en" sz="1600"/>
              <a:t> used in the decoder is calculated by the four vectors. They are not directly concatenated to avoid the problem of redundancy of information required for decoding.</a:t>
            </a:r>
          </a:p>
          <a:p>
            <a:pPr indent="0" lvl="0" marL="457200" rtl="0">
              <a:spcBef>
                <a:spcPts val="0"/>
              </a:spcBef>
              <a:buNone/>
            </a:pPr>
            <a:r>
              <a:rPr lang="en" sz="1600"/>
              <a:t>We apply a MLP function with a smaller hidden size to the four recurrent states before the attention model, as below 𝘩</a:t>
            </a:r>
            <a:r>
              <a:rPr baseline="-25000" lang="en" sz="1600"/>
              <a:t>𝘫</a:t>
            </a:r>
            <a:r>
              <a:rPr lang="en" sz="1600"/>
              <a:t>.</a:t>
            </a:r>
          </a:p>
          <a:p>
            <a:pPr indent="0" lvl="0" marL="457200" rtl="0">
              <a:spcBef>
                <a:spcPts val="0"/>
              </a:spcBef>
              <a:buNone/>
            </a:pPr>
            <a:r>
              <a:t/>
            </a:r>
            <a:endParaRPr sz="1600"/>
          </a:p>
          <a:p>
            <a:pPr indent="0" lvl="0" marL="457200" rtl="0">
              <a:spcBef>
                <a:spcPts val="0"/>
              </a:spcBef>
              <a:buNone/>
            </a:pPr>
            <a:r>
              <a:t/>
            </a:r>
            <a:endParaRPr sz="1600"/>
          </a:p>
          <a:p>
            <a:pPr indent="0" lvl="0" marL="0" rtl="0">
              <a:spcBef>
                <a:spcPts val="0"/>
              </a:spcBef>
              <a:buNone/>
            </a:pPr>
            <a:r>
              <a:t/>
            </a:r>
            <a:endParaRPr sz="1600"/>
          </a:p>
          <a:p>
            <a:pPr indent="-330200" lvl="0" marL="457200" rtl="0">
              <a:spcBef>
                <a:spcPts val="0"/>
              </a:spcBef>
              <a:buSzPts val="1600"/>
              <a:buChar char="●"/>
            </a:pPr>
            <a:r>
              <a:rPr lang="en" sz="1600"/>
              <a:t>where </a:t>
            </a:r>
            <a:r>
              <a:rPr i="1" lang="en" sz="1600">
                <a:latin typeface="Times New Roman"/>
                <a:ea typeface="Times New Roman"/>
                <a:cs typeface="Times New Roman"/>
                <a:sym typeface="Times New Roman"/>
              </a:rPr>
              <a:t>W</a:t>
            </a:r>
            <a:r>
              <a:rPr baseline="-25000" i="1" lang="en" sz="1600"/>
              <a:t>h</a:t>
            </a:r>
            <a:r>
              <a:rPr i="1" lang="en" sz="1600"/>
              <a:t>, </a:t>
            </a:r>
            <a:r>
              <a:rPr i="1" lang="en" sz="1600">
                <a:latin typeface="Times New Roman"/>
                <a:ea typeface="Times New Roman"/>
                <a:cs typeface="Times New Roman"/>
                <a:sym typeface="Times New Roman"/>
              </a:rPr>
              <a:t>U</a:t>
            </a:r>
            <a:r>
              <a:rPr baseline="-25000" i="1" lang="en" sz="1600"/>
              <a:t>h</a:t>
            </a:r>
            <a:r>
              <a:rPr i="1" lang="en" sz="1600"/>
              <a:t>, </a:t>
            </a:r>
            <a:r>
              <a:rPr i="1" lang="en" sz="1600">
                <a:latin typeface="Times New Roman"/>
                <a:ea typeface="Times New Roman"/>
                <a:cs typeface="Times New Roman"/>
                <a:sym typeface="Times New Roman"/>
              </a:rPr>
              <a:t>V</a:t>
            </a:r>
            <a:r>
              <a:rPr baseline="-25000" i="1" lang="en" sz="1600"/>
              <a:t>h</a:t>
            </a:r>
            <a:r>
              <a:rPr lang="en" sz="1600"/>
              <a:t> and </a:t>
            </a:r>
            <a:r>
              <a:rPr i="1" lang="en" sz="1600">
                <a:latin typeface="Times New Roman"/>
                <a:ea typeface="Times New Roman"/>
                <a:cs typeface="Times New Roman"/>
                <a:sym typeface="Times New Roman"/>
              </a:rPr>
              <a:t>F</a:t>
            </a:r>
            <a:r>
              <a:rPr baseline="-25000" i="1" lang="en" sz="1600"/>
              <a:t>h</a:t>
            </a:r>
            <a:r>
              <a:rPr lang="en" sz="1600"/>
              <a:t> are weight matrices. This allows the model to combine the hidden vectors and filter out redundant information.</a:t>
            </a:r>
          </a:p>
          <a:p>
            <a:pPr indent="0" lvl="0" marL="0" rtl="0">
              <a:spcBef>
                <a:spcPts val="0"/>
              </a:spcBef>
              <a:buNone/>
            </a:pPr>
            <a:r>
              <a:t/>
            </a:r>
            <a:endParaRPr sz="1600"/>
          </a:p>
          <a:p>
            <a:pPr indent="-330200" lvl="0" marL="457200" rtl="0">
              <a:spcBef>
                <a:spcPts val="0"/>
              </a:spcBef>
              <a:buSzPts val="1600"/>
              <a:buChar char="●"/>
            </a:pPr>
            <a:r>
              <a:rPr lang="en" sz="1600"/>
              <a:t>The decoder and attention mechanism remains same as the conventional model shown earlier in figure 2.</a:t>
            </a:r>
          </a:p>
        </p:txBody>
      </p:sp>
      <p:pic>
        <p:nvPicPr>
          <p:cNvPr id="229" name="Shape 229"/>
          <p:cNvPicPr preferRelativeResize="0"/>
          <p:nvPr/>
        </p:nvPicPr>
        <p:blipFill>
          <a:blip r:embed="rId3">
            <a:alphaModFix/>
          </a:blip>
          <a:stretch>
            <a:fillRect/>
          </a:stretch>
        </p:blipFill>
        <p:spPr>
          <a:xfrm>
            <a:off x="2295525" y="1786738"/>
            <a:ext cx="4552950" cy="37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nvSpPr>
        <p:spPr>
          <a:xfrm>
            <a:off x="562750" y="551500"/>
            <a:ext cx="5807400" cy="4152900"/>
          </a:xfrm>
          <a:prstGeom prst="rect">
            <a:avLst/>
          </a:prstGeom>
          <a:noFill/>
          <a:ln>
            <a:noFill/>
          </a:ln>
        </p:spPr>
        <p:txBody>
          <a:bodyPr anchorCtr="0" anchor="t" bIns="91425" lIns="91425" rIns="91425" wrap="square" tIns="91425">
            <a:noAutofit/>
          </a:bodyPr>
          <a:lstStyle/>
          <a:p>
            <a:pPr indent="0" lvl="0" marL="0">
              <a:spcBef>
                <a:spcPts val="0"/>
              </a:spcBef>
              <a:buNone/>
            </a:pPr>
            <a:r>
              <a:rPr lang="en" sz="1900" u="sng">
                <a:solidFill>
                  <a:srgbClr val="FFFFFF"/>
                </a:solidFill>
              </a:rPr>
              <a:t>Conclusion</a:t>
            </a:r>
          </a:p>
          <a:p>
            <a:pPr indent="0" lvl="0" marL="0">
              <a:spcBef>
                <a:spcPts val="0"/>
              </a:spcBef>
              <a:buNone/>
            </a:pPr>
            <a:r>
              <a:t/>
            </a:r>
            <a:endParaRPr sz="1900">
              <a:solidFill>
                <a:srgbClr val="FFFFFF"/>
              </a:solidFill>
            </a:endParaRPr>
          </a:p>
          <a:p>
            <a:pPr indent="-330200" lvl="0" marL="457200" rtl="0">
              <a:spcBef>
                <a:spcPts val="0"/>
              </a:spcBef>
              <a:buClr>
                <a:srgbClr val="FFFFFF"/>
              </a:buClr>
              <a:buSzPts val="1600"/>
              <a:buChar char="●"/>
            </a:pPr>
            <a:r>
              <a:rPr lang="en" sz="1600">
                <a:solidFill>
                  <a:srgbClr val="FFFFFF"/>
                </a:solidFill>
              </a:rPr>
              <a:t>This paper proposes simple but effective method to incorporate source dependency structure into NMT encoder.</a:t>
            </a:r>
          </a:p>
          <a:p>
            <a:pPr indent="0" lvl="0" marL="0" rtl="0">
              <a:spcBef>
                <a:spcPts val="0"/>
              </a:spcBef>
              <a:buNone/>
            </a:pPr>
            <a:r>
              <a:t/>
            </a:r>
            <a:endParaRPr sz="1600">
              <a:solidFill>
                <a:srgbClr val="FFFFFF"/>
              </a:solidFill>
            </a:endParaRPr>
          </a:p>
          <a:p>
            <a:pPr indent="-330200" lvl="0" marL="457200" rtl="0">
              <a:spcBef>
                <a:spcPts val="0"/>
              </a:spcBef>
              <a:buClr>
                <a:srgbClr val="FFFFFF"/>
              </a:buClr>
              <a:buSzPts val="1600"/>
              <a:buChar char="●"/>
            </a:pPr>
            <a:r>
              <a:rPr lang="en" sz="1600">
                <a:solidFill>
                  <a:srgbClr val="FFFFFF"/>
                </a:solidFill>
              </a:rPr>
              <a:t>Our model can explicitly model word dependencies in the source sentence.</a:t>
            </a:r>
          </a:p>
          <a:p>
            <a:pPr indent="0" lvl="0" marL="0" rtl="0">
              <a:spcBef>
                <a:spcPts val="0"/>
              </a:spcBef>
              <a:buNone/>
            </a:pPr>
            <a:r>
              <a:t/>
            </a:r>
            <a:endParaRPr sz="1600">
              <a:solidFill>
                <a:srgbClr val="FFFFFF"/>
              </a:solidFill>
            </a:endParaRPr>
          </a:p>
          <a:p>
            <a:pPr indent="-330200" lvl="0" marL="457200">
              <a:spcBef>
                <a:spcPts val="0"/>
              </a:spcBef>
              <a:buClr>
                <a:srgbClr val="FFFFFF"/>
              </a:buClr>
              <a:buSzPts val="1600"/>
              <a:buChar char="●"/>
            </a:pPr>
            <a:r>
              <a:rPr lang="en" sz="1600">
                <a:solidFill>
                  <a:srgbClr val="FFFFFF"/>
                </a:solidFill>
              </a:rPr>
              <a:t>Experimental results show that our method can achieve promising improvement over the conventional NMT model and outperform the state-of-the-art tree-to-string NMT model.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48075"/>
            <a:ext cx="8520600" cy="607800"/>
          </a:xfrm>
          <a:prstGeom prst="rect">
            <a:avLst/>
          </a:prstGeom>
        </p:spPr>
        <p:txBody>
          <a:bodyPr anchorCtr="0" anchor="t" bIns="91425" lIns="91425" rIns="91425" wrap="square" tIns="91425">
            <a:noAutofit/>
          </a:bodyPr>
          <a:lstStyle/>
          <a:p>
            <a:pPr indent="0" lvl="0" marL="0">
              <a:spcBef>
                <a:spcPts val="0"/>
              </a:spcBef>
              <a:buNone/>
            </a:pPr>
            <a:r>
              <a:rPr lang="en"/>
              <a:t>Abstract</a:t>
            </a:r>
          </a:p>
        </p:txBody>
      </p:sp>
      <p:sp>
        <p:nvSpPr>
          <p:cNvPr id="102" name="Shape 102"/>
          <p:cNvSpPr txBox="1"/>
          <p:nvPr>
            <p:ph idx="1" type="body"/>
          </p:nvPr>
        </p:nvSpPr>
        <p:spPr>
          <a:xfrm>
            <a:off x="95250" y="755875"/>
            <a:ext cx="8953500" cy="3339000"/>
          </a:xfrm>
          <a:prstGeom prst="rect">
            <a:avLst/>
          </a:prstGeom>
        </p:spPr>
        <p:txBody>
          <a:bodyPr anchorCtr="0" anchor="t" bIns="91425" lIns="91425" rIns="91425" wrap="square" tIns="91425">
            <a:noAutofit/>
          </a:bodyPr>
          <a:lstStyle/>
          <a:p>
            <a:pPr indent="-342900" lvl="0" marL="457200">
              <a:lnSpc>
                <a:spcPct val="100000"/>
              </a:lnSpc>
              <a:spcBef>
                <a:spcPts val="0"/>
              </a:spcBef>
              <a:spcAft>
                <a:spcPts val="0"/>
              </a:spcAft>
              <a:buSzPts val="1800"/>
              <a:buChar char="●"/>
            </a:pPr>
            <a:r>
              <a:rPr lang="en"/>
              <a:t>Researchers have proven that extending word level attention to phrase level attention by incorporating source-side phrase structure can enhance the attention model and achieve promising improvement.</a:t>
            </a:r>
          </a:p>
          <a:p>
            <a:pPr indent="-342900" lvl="0" marL="457200" rtl="0">
              <a:lnSpc>
                <a:spcPct val="100000"/>
              </a:lnSpc>
              <a:spcBef>
                <a:spcPts val="0"/>
              </a:spcBef>
              <a:spcAft>
                <a:spcPts val="0"/>
              </a:spcAft>
              <a:buSzPts val="1800"/>
              <a:buChar char="●"/>
            </a:pPr>
            <a:r>
              <a:rPr lang="en"/>
              <a:t>However, word dependencies that can be crucial to correctly understand a source sentence are not always in a consecutive fashion (i.e. phrase structure), sometimes they can be in long distance.</a:t>
            </a:r>
          </a:p>
          <a:p>
            <a:pPr indent="-342900" lvl="0" marL="457200" rtl="0">
              <a:lnSpc>
                <a:spcPct val="100000"/>
              </a:lnSpc>
              <a:spcBef>
                <a:spcPts val="0"/>
              </a:spcBef>
              <a:spcAft>
                <a:spcPts val="0"/>
              </a:spcAft>
              <a:buSzPts val="1800"/>
              <a:buChar char="●"/>
            </a:pPr>
            <a:r>
              <a:rPr lang="en"/>
              <a:t>Phrase structures are not the best way to explicitly model long distance dependencies.</a:t>
            </a:r>
          </a:p>
          <a:p>
            <a:pPr indent="-342900" lvl="0" marL="457200" rtl="0">
              <a:lnSpc>
                <a:spcPct val="100000"/>
              </a:lnSpc>
              <a:spcBef>
                <a:spcPts val="0"/>
              </a:spcBef>
              <a:spcAft>
                <a:spcPts val="0"/>
              </a:spcAft>
              <a:buSzPts val="1800"/>
              <a:buChar char="●"/>
            </a:pPr>
            <a:r>
              <a:rPr lang="en"/>
              <a:t>This paper proposes a simple but effective method to incorporate source-side long distance dependencies into NMT. </a:t>
            </a:r>
          </a:p>
          <a:p>
            <a:pPr indent="-342900" lvl="0" marL="457200" rtl="0">
              <a:lnSpc>
                <a:spcPct val="100000"/>
              </a:lnSpc>
              <a:spcBef>
                <a:spcPts val="0"/>
              </a:spcBef>
              <a:spcAft>
                <a:spcPts val="0"/>
              </a:spcAft>
              <a:buSzPts val="1800"/>
              <a:buChar char="●"/>
            </a:pPr>
            <a:r>
              <a:rPr lang="en"/>
              <a:t>Their method based on dependency trees enriches each source state with global dependency structures, which can better capture the inherent</a:t>
            </a:r>
          </a:p>
          <a:p>
            <a:pPr indent="457200" lvl="0" marL="0">
              <a:lnSpc>
                <a:spcPct val="100000"/>
              </a:lnSpc>
              <a:spcBef>
                <a:spcPts val="0"/>
              </a:spcBef>
              <a:spcAft>
                <a:spcPts val="0"/>
              </a:spcAft>
              <a:buNone/>
            </a:pPr>
            <a:r>
              <a:rPr lang="en"/>
              <a:t>syntactic structure of source sentences.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595750" y="2072825"/>
            <a:ext cx="7952700" cy="658200"/>
          </a:xfrm>
          <a:prstGeom prst="rect">
            <a:avLst/>
          </a:prstGeom>
        </p:spPr>
        <p:txBody>
          <a:bodyPr anchorCtr="0" anchor="b" bIns="91425" lIns="91425" rIns="91425" wrap="square" tIns="91425">
            <a:noAutofit/>
          </a:bodyPr>
          <a:lstStyle/>
          <a:p>
            <a:pPr indent="0" lvl="0" marL="0">
              <a:spcBef>
                <a:spcPts val="0"/>
              </a:spcBef>
              <a:buNone/>
            </a:pPr>
            <a:r>
              <a:rPr lang="en"/>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nvSpPr>
        <p:spPr>
          <a:xfrm>
            <a:off x="95250" y="381000"/>
            <a:ext cx="8703600" cy="4500600"/>
          </a:xfrm>
          <a:prstGeom prst="rect">
            <a:avLst/>
          </a:prstGeom>
          <a:noFill/>
          <a:ln>
            <a:noFill/>
          </a:ln>
        </p:spPr>
        <p:txBody>
          <a:bodyPr anchorCtr="0" anchor="t" bIns="91425" lIns="91425" rIns="91425" wrap="square" tIns="91425">
            <a:noAutofit/>
          </a:bodyPr>
          <a:lstStyle/>
          <a:p>
            <a:pPr indent="-330200" lvl="0" marL="457200" rtl="0">
              <a:spcBef>
                <a:spcPts val="0"/>
              </a:spcBef>
              <a:buClr>
                <a:srgbClr val="434343"/>
              </a:buClr>
              <a:buSzPts val="1600"/>
              <a:buChar char="●"/>
            </a:pPr>
            <a:r>
              <a:rPr lang="en" sz="1600">
                <a:solidFill>
                  <a:srgbClr val="434343"/>
                </a:solidFill>
              </a:rPr>
              <a:t>Recently, inspired by the successful application of source-side syntactic information in statistical machine translation (SMT) [Liu et al., 2006], [Eriguchi et al., 2016b] propose a new attentional NMT model which takes advantage of the source-side syntactic information based on the </a:t>
            </a:r>
            <a:r>
              <a:rPr lang="en" sz="1600">
                <a:solidFill>
                  <a:srgbClr val="A64D79"/>
                </a:solidFill>
              </a:rPr>
              <a:t>Head-driven Phrase Structure Grammar</a:t>
            </a:r>
            <a:r>
              <a:rPr lang="en" sz="1600">
                <a:solidFill>
                  <a:srgbClr val="434343"/>
                </a:solidFill>
              </a:rPr>
              <a:t> [Sag et al., 1999].</a:t>
            </a:r>
          </a:p>
          <a:p>
            <a:pPr indent="0" lvl="0" marL="0" rtl="0">
              <a:spcBef>
                <a:spcPts val="0"/>
              </a:spcBef>
              <a:buNone/>
            </a:pPr>
            <a:r>
              <a:t/>
            </a:r>
            <a:endParaRPr sz="1600">
              <a:solidFill>
                <a:srgbClr val="434343"/>
              </a:solidFill>
            </a:endParaRPr>
          </a:p>
          <a:p>
            <a:pPr indent="-330200" lvl="0" marL="457200" rtl="0">
              <a:spcBef>
                <a:spcPts val="0"/>
              </a:spcBef>
              <a:buClr>
                <a:srgbClr val="434343"/>
              </a:buClr>
              <a:buSzPts val="1600"/>
              <a:buChar char="●"/>
            </a:pPr>
            <a:r>
              <a:rPr lang="en" sz="1600">
                <a:solidFill>
                  <a:srgbClr val="434343"/>
                </a:solidFill>
              </a:rPr>
              <a:t>They align each target word with both source words and source phrases. This kind of extension is effective to handle cases that one target word may correspond to a fragment of consecutive source words. </a:t>
            </a:r>
          </a:p>
          <a:p>
            <a:pPr indent="0" lvl="0" marL="0" rtl="0">
              <a:spcBef>
                <a:spcPts val="0"/>
              </a:spcBef>
              <a:buNone/>
            </a:pPr>
            <a:r>
              <a:t/>
            </a:r>
            <a:endParaRPr sz="1600">
              <a:solidFill>
                <a:srgbClr val="434343"/>
              </a:solidFill>
            </a:endParaRPr>
          </a:p>
          <a:p>
            <a:pPr indent="-330200" lvl="0" marL="457200" rtl="0">
              <a:spcBef>
                <a:spcPts val="0"/>
              </a:spcBef>
              <a:buClr>
                <a:srgbClr val="434343"/>
              </a:buClr>
              <a:buSzPts val="1600"/>
              <a:buChar char="●"/>
            </a:pPr>
            <a:r>
              <a:rPr lang="en" sz="1600">
                <a:solidFill>
                  <a:srgbClr val="434343"/>
                </a:solidFill>
              </a:rPr>
              <a:t>However, the long distance syntactic dependencies of the source-side, which can be crucial to correctly understand a sentence, are not explicitly concerned in all previous work.</a:t>
            </a:r>
          </a:p>
          <a:p>
            <a:pPr indent="0" lvl="0" marL="0" rtl="0">
              <a:spcBef>
                <a:spcPts val="0"/>
              </a:spcBef>
              <a:buNone/>
            </a:pPr>
            <a:r>
              <a:t/>
            </a:r>
            <a:endParaRPr sz="1600">
              <a:solidFill>
                <a:srgbClr val="434343"/>
              </a:solidFill>
            </a:endParaRPr>
          </a:p>
          <a:p>
            <a:pPr indent="-330200" lvl="0" marL="457200">
              <a:spcBef>
                <a:spcPts val="0"/>
              </a:spcBef>
              <a:buClr>
                <a:srgbClr val="434343"/>
              </a:buClr>
              <a:buSzPts val="1600"/>
              <a:buChar char="●"/>
            </a:pPr>
            <a:r>
              <a:rPr lang="en" sz="1600">
                <a:solidFill>
                  <a:srgbClr val="434343"/>
                </a:solidFill>
              </a:rPr>
              <a:t>Although, in theory, the encoder RNN is able to remember sufficiently long history, we can still observe substantial incorrect translations which are both fluent and grammatical but violate the meaning of source sentences.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4619613" y="1219200"/>
            <a:ext cx="4524375" cy="1514475"/>
          </a:xfrm>
          <a:prstGeom prst="rect">
            <a:avLst/>
          </a:prstGeom>
          <a:noFill/>
          <a:ln>
            <a:noFill/>
          </a:ln>
        </p:spPr>
      </p:pic>
      <p:sp>
        <p:nvSpPr>
          <p:cNvPr id="118" name="Shape 118"/>
          <p:cNvSpPr txBox="1"/>
          <p:nvPr/>
        </p:nvSpPr>
        <p:spPr>
          <a:xfrm>
            <a:off x="4974675" y="2826550"/>
            <a:ext cx="4126500" cy="5595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434343"/>
                </a:solidFill>
              </a:rPr>
              <a:t>Figure 1: Example of incorrect translation from conventional NMT system. The arrows refer to the dependency link in the dependency tree.</a:t>
            </a:r>
          </a:p>
        </p:txBody>
      </p:sp>
      <p:sp>
        <p:nvSpPr>
          <p:cNvPr id="119" name="Shape 119"/>
          <p:cNvSpPr txBox="1"/>
          <p:nvPr/>
        </p:nvSpPr>
        <p:spPr>
          <a:xfrm>
            <a:off x="40900" y="130950"/>
            <a:ext cx="8548800" cy="4881600"/>
          </a:xfrm>
          <a:prstGeom prst="rect">
            <a:avLst/>
          </a:prstGeom>
          <a:noFill/>
          <a:ln>
            <a:noFill/>
          </a:ln>
        </p:spPr>
        <p:txBody>
          <a:bodyPr anchorCtr="0" anchor="t" bIns="91425" lIns="91425" rIns="91425" wrap="square" tIns="91425">
            <a:noAutofit/>
          </a:bodyPr>
          <a:lstStyle/>
          <a:p>
            <a:pPr indent="-323850" lvl="0" marL="457200" rtl="0">
              <a:spcBef>
                <a:spcPts val="0"/>
              </a:spcBef>
              <a:buClr>
                <a:srgbClr val="434343"/>
              </a:buClr>
              <a:buSzPts val="1500"/>
              <a:buChar char="●"/>
            </a:pPr>
            <a:r>
              <a:rPr lang="en" sz="1500">
                <a:solidFill>
                  <a:srgbClr val="434343"/>
                </a:solidFill>
              </a:rPr>
              <a:t>Fig 1 shows incorrect translation example which relates to the source syntax structure.</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Though the translation is grammatically correct, its meaning is inconsistent with the source sentence.</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In Figure 1, if the dependency between the</a:t>
            </a:r>
          </a:p>
          <a:p>
            <a:pPr indent="457200" lvl="0" marL="0" rtl="0">
              <a:spcBef>
                <a:spcPts val="0"/>
              </a:spcBef>
              <a:buNone/>
            </a:pPr>
            <a:r>
              <a:rPr lang="en" sz="1500">
                <a:solidFill>
                  <a:srgbClr val="434343"/>
                </a:solidFill>
              </a:rPr>
              <a:t>root word “(see the doctor)” and its subject word</a:t>
            </a:r>
          </a:p>
          <a:p>
            <a:pPr indent="457200" lvl="0" marL="0" rtl="0">
              <a:spcBef>
                <a:spcPts val="0"/>
              </a:spcBef>
              <a:buNone/>
            </a:pPr>
            <a:r>
              <a:rPr lang="en" sz="1500">
                <a:solidFill>
                  <a:srgbClr val="434343"/>
                </a:solidFill>
              </a:rPr>
              <a:t>“(patients)” denoted by a link can be encoded</a:t>
            </a:r>
          </a:p>
          <a:p>
            <a:pPr indent="457200" lvl="0" marL="0" rtl="0">
              <a:spcBef>
                <a:spcPts val="0"/>
              </a:spcBef>
              <a:buNone/>
            </a:pPr>
            <a:r>
              <a:rPr lang="en" sz="1500">
                <a:solidFill>
                  <a:srgbClr val="434343"/>
                </a:solidFill>
              </a:rPr>
              <a:t>by the NMT encoder, the NMT model is more</a:t>
            </a:r>
          </a:p>
          <a:p>
            <a:pPr indent="457200" lvl="0" marL="0" rtl="0">
              <a:spcBef>
                <a:spcPts val="0"/>
              </a:spcBef>
              <a:buNone/>
            </a:pPr>
            <a:r>
              <a:rPr lang="en" sz="1500">
                <a:solidFill>
                  <a:srgbClr val="434343"/>
                </a:solidFill>
              </a:rPr>
              <a:t>likely to generate a correct translation.</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This paper tries to solve the above problem</a:t>
            </a:r>
          </a:p>
          <a:p>
            <a:pPr indent="0" lvl="0" marL="0">
              <a:spcBef>
                <a:spcPts val="0"/>
              </a:spcBef>
              <a:buNone/>
            </a:pPr>
            <a:r>
              <a:rPr lang="en" sz="1500">
                <a:solidFill>
                  <a:srgbClr val="434343"/>
                </a:solidFill>
              </a:rPr>
              <a:t>	by leveraging the source-side dependency tree</a:t>
            </a:r>
          </a:p>
          <a:p>
            <a:pPr indent="457200" lvl="0" marL="0" rtl="0">
              <a:spcBef>
                <a:spcPts val="0"/>
              </a:spcBef>
              <a:buNone/>
            </a:pPr>
            <a:r>
              <a:rPr lang="en" sz="1500">
                <a:solidFill>
                  <a:srgbClr val="434343"/>
                </a:solidFill>
              </a:rPr>
              <a:t>To explicitly incorporate source word</a:t>
            </a:r>
          </a:p>
          <a:p>
            <a:pPr indent="457200" lvl="0" marL="0" rtl="0">
              <a:spcBef>
                <a:spcPts val="0"/>
              </a:spcBef>
              <a:buNone/>
            </a:pPr>
            <a:r>
              <a:rPr lang="en" sz="1500">
                <a:solidFill>
                  <a:srgbClr val="434343"/>
                </a:solidFill>
              </a:rPr>
              <a:t>dependencies into NMT framework.</a:t>
            </a: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Based on source dependency trees, each</a:t>
            </a:r>
          </a:p>
          <a:p>
            <a:pPr indent="0" lvl="0" marL="457200" rtl="0">
              <a:spcBef>
                <a:spcPts val="0"/>
              </a:spcBef>
              <a:buNone/>
            </a:pPr>
            <a:r>
              <a:rPr lang="en" sz="1500">
                <a:solidFill>
                  <a:srgbClr val="434343"/>
                </a:solidFill>
              </a:rPr>
              <a:t>encoder state is enriched from both</a:t>
            </a:r>
          </a:p>
          <a:p>
            <a:pPr indent="0" lvl="0" marL="457200" rtl="0">
              <a:spcBef>
                <a:spcPts val="0"/>
              </a:spcBef>
              <a:buNone/>
            </a:pPr>
            <a:r>
              <a:rPr lang="en" sz="1500">
                <a:solidFill>
                  <a:srgbClr val="434343"/>
                </a:solidFill>
              </a:rPr>
              <a:t>child-to-head and head-to-child with global</a:t>
            </a:r>
          </a:p>
          <a:p>
            <a:pPr indent="0" lvl="0" marL="457200" rtl="0">
              <a:spcBef>
                <a:spcPts val="0"/>
              </a:spcBef>
              <a:buNone/>
            </a:pPr>
            <a:r>
              <a:rPr lang="en" sz="1500">
                <a:solidFill>
                  <a:srgbClr val="434343"/>
                </a:solidFill>
              </a:rPr>
              <a:t>knowledge from the dependency structure.</a:t>
            </a:r>
          </a:p>
          <a:p>
            <a:pPr indent="0" lvl="0" marL="0" rtl="0">
              <a:spcBef>
                <a:spcPts val="0"/>
              </a:spcBef>
              <a:buNone/>
            </a:pPr>
            <a:r>
              <a:t/>
            </a:r>
            <a:endParaRPr sz="15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359150" y="1195950"/>
            <a:ext cx="8389800" cy="3713700"/>
          </a:xfrm>
          <a:prstGeom prst="rect">
            <a:avLst/>
          </a:prstGeom>
          <a:noFill/>
          <a:ln>
            <a:noFill/>
          </a:ln>
        </p:spPr>
        <p:txBody>
          <a:bodyPr anchorCtr="0" anchor="t" bIns="91425" lIns="91425" rIns="91425" wrap="square" tIns="91425">
            <a:noAutofit/>
          </a:bodyPr>
          <a:lstStyle/>
          <a:p>
            <a:pPr indent="0" lvl="0" marL="0">
              <a:spcBef>
                <a:spcPts val="0"/>
              </a:spcBef>
              <a:buNone/>
            </a:pPr>
            <a:r>
              <a:rPr lang="en" sz="1600">
                <a:solidFill>
                  <a:srgbClr val="434343"/>
                </a:solidFill>
              </a:rPr>
              <a:t>The major differences between this work and previous tree based method [Eriguchi et al., 2016b] are in two folds:</a:t>
            </a:r>
          </a:p>
          <a:p>
            <a:pPr indent="0" lvl="0" marL="0">
              <a:spcBef>
                <a:spcPts val="0"/>
              </a:spcBef>
              <a:buNone/>
            </a:pPr>
            <a:r>
              <a:t/>
            </a:r>
            <a:endParaRPr sz="1600">
              <a:solidFill>
                <a:srgbClr val="434343"/>
              </a:solidFill>
            </a:endParaRPr>
          </a:p>
          <a:p>
            <a:pPr indent="0" lvl="0" marL="0">
              <a:spcBef>
                <a:spcPts val="0"/>
              </a:spcBef>
              <a:buNone/>
            </a:pPr>
            <a:r>
              <a:rPr lang="en" sz="1600">
                <a:solidFill>
                  <a:srgbClr val="434343"/>
                </a:solidFill>
              </a:rPr>
              <a:t>(1) </a:t>
            </a:r>
            <a:r>
              <a:rPr lang="en" sz="1600">
                <a:solidFill>
                  <a:srgbClr val="38761D"/>
                </a:solidFill>
              </a:rPr>
              <a:t>The author models source word relations that are important for understanding source sentences</a:t>
            </a:r>
            <a:r>
              <a:rPr lang="en" sz="1600">
                <a:solidFill>
                  <a:srgbClr val="434343"/>
                </a:solidFill>
              </a:rPr>
              <a:t>,</a:t>
            </a:r>
            <a:r>
              <a:rPr lang="en" sz="1600">
                <a:solidFill>
                  <a:srgbClr val="6AA84F"/>
                </a:solidFill>
              </a:rPr>
              <a:t> </a:t>
            </a:r>
            <a:r>
              <a:rPr lang="en" sz="1600">
                <a:solidFill>
                  <a:srgbClr val="CC0000"/>
                </a:solidFill>
              </a:rPr>
              <a:t>however, previous work focuses on the mismatch problem that one target word may attend to a source phrase (multiple consecutive words).</a:t>
            </a:r>
          </a:p>
          <a:p>
            <a:pPr indent="0" lvl="0" marL="0">
              <a:spcBef>
                <a:spcPts val="0"/>
              </a:spcBef>
              <a:buNone/>
            </a:pPr>
            <a:r>
              <a:t/>
            </a:r>
            <a:endParaRPr sz="1600">
              <a:solidFill>
                <a:srgbClr val="434343"/>
              </a:solidFill>
            </a:endParaRPr>
          </a:p>
          <a:p>
            <a:pPr indent="0" lvl="0" marL="0">
              <a:spcBef>
                <a:spcPts val="0"/>
              </a:spcBef>
              <a:buNone/>
            </a:pPr>
            <a:r>
              <a:rPr lang="en" sz="1600">
                <a:solidFill>
                  <a:srgbClr val="434343"/>
                </a:solidFill>
              </a:rPr>
              <a:t>(2) </a:t>
            </a:r>
            <a:r>
              <a:rPr lang="en" sz="1600">
                <a:solidFill>
                  <a:srgbClr val="38761D"/>
                </a:solidFill>
              </a:rPr>
              <a:t>The proposed model enhances the NMT by enriching each encoder state with global source dependency structure,</a:t>
            </a:r>
            <a:r>
              <a:rPr lang="en" sz="1600">
                <a:solidFill>
                  <a:srgbClr val="434343"/>
                </a:solidFill>
              </a:rPr>
              <a:t> </a:t>
            </a:r>
            <a:r>
              <a:rPr lang="en" sz="1600">
                <a:solidFill>
                  <a:srgbClr val="CC0000"/>
                </a:solidFill>
              </a:rPr>
              <a:t>however, previous work improves NMT model by proposing a phrase level attention.</a:t>
            </a:r>
          </a:p>
          <a:p>
            <a:pPr indent="0" lvl="0" marL="0">
              <a:spcBef>
                <a:spcPts val="0"/>
              </a:spcBef>
              <a:buNone/>
            </a:pPr>
            <a:r>
              <a:t/>
            </a:r>
            <a:endParaRPr sz="1600">
              <a:solidFill>
                <a:srgbClr val="434343"/>
              </a:solidFill>
            </a:endParaRPr>
          </a:p>
        </p:txBody>
      </p:sp>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indent="0" lvl="0" marL="0">
              <a:spcBef>
                <a:spcPts val="0"/>
              </a:spcBef>
              <a:buNone/>
            </a:pPr>
            <a:r>
              <a:rPr lang="en"/>
              <a:t>Differences with previous works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595750" y="2072825"/>
            <a:ext cx="7952700" cy="658200"/>
          </a:xfrm>
          <a:prstGeom prst="rect">
            <a:avLst/>
          </a:prstGeom>
        </p:spPr>
        <p:txBody>
          <a:bodyPr anchorCtr="0" anchor="b" bIns="91425" lIns="91425" rIns="91425" wrap="square" tIns="91425">
            <a:noAutofit/>
          </a:bodyPr>
          <a:lstStyle/>
          <a:p>
            <a:pPr indent="0" lvl="0" marL="0">
              <a:spcBef>
                <a:spcPts val="0"/>
              </a:spcBef>
              <a:buNone/>
            </a:pPr>
            <a:r>
              <a:rPr lang="en"/>
              <a:t>Background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146325" y="226275"/>
            <a:ext cx="8724600" cy="46977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1600">
                <a:solidFill>
                  <a:schemeClr val="dk1"/>
                </a:solidFill>
              </a:rPr>
              <a:t>Sutskever et al., 2014 and Bahdanau et al., 2015</a:t>
            </a:r>
          </a:p>
          <a:p>
            <a:pPr indent="0" lvl="0" marL="0">
              <a:spcBef>
                <a:spcPts val="0"/>
              </a:spcBef>
              <a:buNone/>
            </a:pPr>
            <a:r>
              <a:t/>
            </a:r>
            <a:endParaRPr>
              <a:solidFill>
                <a:srgbClr val="434343"/>
              </a:solidFill>
            </a:endParaRPr>
          </a:p>
          <a:p>
            <a:pPr indent="0" lvl="0" marL="0" rtl="0">
              <a:spcBef>
                <a:spcPts val="0"/>
              </a:spcBef>
              <a:buNone/>
            </a:pPr>
            <a:r>
              <a:t/>
            </a:r>
            <a:endParaRPr sz="1500">
              <a:solidFill>
                <a:srgbClr val="434343"/>
              </a:solidFill>
            </a:endParaRPr>
          </a:p>
          <a:p>
            <a:pPr indent="-323850" lvl="0" marL="457200" rtl="0">
              <a:spcBef>
                <a:spcPts val="0"/>
              </a:spcBef>
              <a:buClr>
                <a:srgbClr val="434343"/>
              </a:buClr>
              <a:buSzPts val="1500"/>
              <a:buChar char="●"/>
            </a:pPr>
            <a:r>
              <a:rPr lang="en" sz="1500">
                <a:solidFill>
                  <a:srgbClr val="434343"/>
                </a:solidFill>
              </a:rPr>
              <a:t>Different from SMT consisting of multiple sub-models, NMT is an end-to-end paradigm directly modeling the conditional translation probability p(𝑌 | 𝛸) of the source sentence </a:t>
            </a:r>
            <a:r>
              <a:rPr lang="en" sz="1500">
                <a:solidFill>
                  <a:schemeClr val="dk2"/>
                </a:solidFill>
              </a:rPr>
              <a:t>𝛸</a:t>
            </a:r>
            <a:r>
              <a:rPr lang="en" sz="1500">
                <a:solidFill>
                  <a:srgbClr val="434343"/>
                </a:solidFill>
              </a:rPr>
              <a:t> = 𝒙</a:t>
            </a:r>
            <a:r>
              <a:rPr baseline="-25000" lang="en" sz="1500">
                <a:solidFill>
                  <a:srgbClr val="434343"/>
                </a:solidFill>
                <a:latin typeface="Calibri"/>
                <a:ea typeface="Calibri"/>
                <a:cs typeface="Calibri"/>
                <a:sym typeface="Calibri"/>
              </a:rPr>
              <a:t>1</a:t>
            </a:r>
            <a:r>
              <a:rPr lang="en" sz="1500">
                <a:solidFill>
                  <a:srgbClr val="434343"/>
                </a:solidFill>
                <a:latin typeface="Calibri"/>
                <a:ea typeface="Calibri"/>
                <a:cs typeface="Calibri"/>
                <a:sym typeface="Calibri"/>
              </a:rPr>
              <a:t>,</a:t>
            </a:r>
            <a:r>
              <a:rPr lang="en" sz="1500">
                <a:solidFill>
                  <a:schemeClr val="dk2"/>
                </a:solidFill>
              </a:rPr>
              <a:t>𝒙</a:t>
            </a:r>
            <a:r>
              <a:rPr baseline="-25000" lang="en" sz="1500">
                <a:solidFill>
                  <a:schemeClr val="dk2"/>
                </a:solidFill>
                <a:latin typeface="Calibri"/>
                <a:ea typeface="Calibri"/>
                <a:cs typeface="Calibri"/>
                <a:sym typeface="Calibri"/>
              </a:rPr>
              <a:t>2</a:t>
            </a:r>
            <a:r>
              <a:rPr lang="en" sz="1500">
                <a:solidFill>
                  <a:schemeClr val="dk2"/>
                </a:solidFill>
                <a:latin typeface="Calibri"/>
                <a:ea typeface="Calibri"/>
                <a:cs typeface="Calibri"/>
                <a:sym typeface="Calibri"/>
              </a:rPr>
              <a:t>,</a:t>
            </a:r>
            <a:r>
              <a:rPr lang="en" sz="1500">
                <a:solidFill>
                  <a:schemeClr val="dk2"/>
                </a:solidFill>
              </a:rPr>
              <a:t>𝒙</a:t>
            </a:r>
            <a:r>
              <a:rPr baseline="-25000" lang="en" sz="1500">
                <a:solidFill>
                  <a:schemeClr val="dk2"/>
                </a:solidFill>
                <a:latin typeface="Calibri"/>
                <a:ea typeface="Calibri"/>
                <a:cs typeface="Calibri"/>
                <a:sym typeface="Calibri"/>
              </a:rPr>
              <a:t>3</a:t>
            </a:r>
            <a:r>
              <a:rPr lang="en" sz="1500">
                <a:solidFill>
                  <a:schemeClr val="dk2"/>
                </a:solidFill>
                <a:latin typeface="Calibri"/>
                <a:ea typeface="Calibri"/>
                <a:cs typeface="Calibri"/>
                <a:sym typeface="Calibri"/>
              </a:rPr>
              <a:t>,....,</a:t>
            </a:r>
            <a:r>
              <a:rPr lang="en" sz="1500">
                <a:solidFill>
                  <a:schemeClr val="dk2"/>
                </a:solidFill>
              </a:rPr>
              <a:t>𝒙</a:t>
            </a:r>
            <a:r>
              <a:rPr baseline="-25000" lang="en" sz="1500">
                <a:solidFill>
                  <a:schemeClr val="dk2"/>
                </a:solidFill>
                <a:latin typeface="Calibri"/>
                <a:ea typeface="Calibri"/>
                <a:cs typeface="Calibri"/>
                <a:sym typeface="Calibri"/>
              </a:rPr>
              <a:t>n</a:t>
            </a:r>
            <a:r>
              <a:rPr lang="en" sz="1500">
                <a:solidFill>
                  <a:schemeClr val="dk2"/>
                </a:solidFill>
                <a:latin typeface="Calibri"/>
                <a:ea typeface="Calibri"/>
                <a:cs typeface="Calibri"/>
                <a:sym typeface="Calibri"/>
              </a:rPr>
              <a:t> </a:t>
            </a:r>
            <a:r>
              <a:rPr lang="en" sz="1500">
                <a:solidFill>
                  <a:schemeClr val="dk2"/>
                </a:solidFill>
              </a:rPr>
              <a:t>and the</a:t>
            </a:r>
            <a:r>
              <a:rPr lang="en" sz="1500">
                <a:solidFill>
                  <a:schemeClr val="dk2"/>
                </a:solidFill>
                <a:latin typeface="Calibri"/>
                <a:ea typeface="Calibri"/>
                <a:cs typeface="Calibri"/>
                <a:sym typeface="Calibri"/>
              </a:rPr>
              <a:t> </a:t>
            </a:r>
            <a:r>
              <a:rPr lang="en" sz="1500">
                <a:solidFill>
                  <a:schemeClr val="dk2"/>
                </a:solidFill>
              </a:rPr>
              <a:t>target</a:t>
            </a:r>
            <a:r>
              <a:rPr lang="en" sz="1500">
                <a:solidFill>
                  <a:schemeClr val="dk2"/>
                </a:solidFill>
                <a:latin typeface="Calibri"/>
                <a:ea typeface="Calibri"/>
                <a:cs typeface="Calibri"/>
                <a:sym typeface="Calibri"/>
              </a:rPr>
              <a:t> </a:t>
            </a:r>
            <a:r>
              <a:rPr lang="en" sz="1500">
                <a:solidFill>
                  <a:schemeClr val="dk2"/>
                </a:solidFill>
              </a:rPr>
              <a:t>𝑌</a:t>
            </a:r>
            <a:r>
              <a:rPr lang="en" sz="1500">
                <a:solidFill>
                  <a:schemeClr val="dk2"/>
                </a:solidFill>
                <a:latin typeface="Calibri"/>
                <a:ea typeface="Calibri"/>
                <a:cs typeface="Calibri"/>
                <a:sym typeface="Calibri"/>
              </a:rPr>
              <a:t> =  𝒚</a:t>
            </a:r>
            <a:r>
              <a:rPr baseline="-25000" lang="en" sz="1500">
                <a:solidFill>
                  <a:schemeClr val="dk2"/>
                </a:solidFill>
                <a:latin typeface="Calibri"/>
                <a:ea typeface="Calibri"/>
                <a:cs typeface="Calibri"/>
                <a:sym typeface="Calibri"/>
              </a:rPr>
              <a:t>1</a:t>
            </a:r>
            <a:r>
              <a:rPr lang="en" sz="1500">
                <a:solidFill>
                  <a:schemeClr val="dk2"/>
                </a:solidFill>
                <a:latin typeface="Calibri"/>
                <a:ea typeface="Calibri"/>
                <a:cs typeface="Calibri"/>
                <a:sym typeface="Calibri"/>
              </a:rPr>
              <a:t>, 𝒚</a:t>
            </a:r>
            <a:r>
              <a:rPr baseline="-25000" lang="en" sz="1500">
                <a:solidFill>
                  <a:schemeClr val="dk2"/>
                </a:solidFill>
                <a:latin typeface="Calibri"/>
                <a:ea typeface="Calibri"/>
                <a:cs typeface="Calibri"/>
                <a:sym typeface="Calibri"/>
              </a:rPr>
              <a:t>2</a:t>
            </a:r>
            <a:r>
              <a:rPr lang="en" sz="1500">
                <a:solidFill>
                  <a:schemeClr val="dk2"/>
                </a:solidFill>
                <a:latin typeface="Calibri"/>
                <a:ea typeface="Calibri"/>
                <a:cs typeface="Calibri"/>
                <a:sym typeface="Calibri"/>
              </a:rPr>
              <a:t>,𝒚</a:t>
            </a:r>
            <a:r>
              <a:rPr baseline="-25000" lang="en" sz="1500">
                <a:solidFill>
                  <a:schemeClr val="dk2"/>
                </a:solidFill>
                <a:latin typeface="Calibri"/>
                <a:ea typeface="Calibri"/>
                <a:cs typeface="Calibri"/>
                <a:sym typeface="Calibri"/>
              </a:rPr>
              <a:t>3</a:t>
            </a:r>
            <a:r>
              <a:rPr lang="en" sz="1500">
                <a:solidFill>
                  <a:schemeClr val="dk2"/>
                </a:solidFill>
                <a:latin typeface="Calibri"/>
                <a:ea typeface="Calibri"/>
                <a:cs typeface="Calibri"/>
                <a:sym typeface="Calibri"/>
              </a:rPr>
              <a:t>,....,𝒚</a:t>
            </a:r>
            <a:r>
              <a:rPr baseline="-25000" lang="en" sz="1500">
                <a:solidFill>
                  <a:schemeClr val="dk2"/>
                </a:solidFill>
                <a:latin typeface="Calibri"/>
                <a:ea typeface="Calibri"/>
                <a:cs typeface="Calibri"/>
                <a:sym typeface="Calibri"/>
              </a:rPr>
              <a:t>m</a:t>
            </a:r>
            <a:r>
              <a:rPr lang="en" sz="1500">
                <a:solidFill>
                  <a:schemeClr val="dk2"/>
                </a:solidFill>
                <a:latin typeface="Calibri"/>
                <a:ea typeface="Calibri"/>
                <a:cs typeface="Calibri"/>
                <a:sym typeface="Calibri"/>
              </a:rPr>
              <a:t> </a:t>
            </a:r>
            <a:r>
              <a:rPr lang="en" sz="1500">
                <a:solidFill>
                  <a:schemeClr val="dk2"/>
                </a:solidFill>
              </a:rPr>
              <a:t>with the RNN encoder and the RNN decoder.</a:t>
            </a:r>
          </a:p>
          <a:p>
            <a:pPr indent="0" lvl="0" marL="0" rtl="0">
              <a:spcBef>
                <a:spcPts val="0"/>
              </a:spcBef>
              <a:buNone/>
            </a:pPr>
            <a:r>
              <a:t/>
            </a:r>
            <a:endParaRPr sz="1500">
              <a:solidFill>
                <a:schemeClr val="dk2"/>
              </a:solidFill>
            </a:endParaRPr>
          </a:p>
          <a:p>
            <a:pPr indent="-323850" lvl="0" marL="457200" rtl="0">
              <a:spcBef>
                <a:spcPts val="0"/>
              </a:spcBef>
              <a:buClr>
                <a:schemeClr val="dk2"/>
              </a:buClr>
              <a:buSzPts val="1500"/>
              <a:buFont typeface="Calibri"/>
              <a:buChar char="●"/>
            </a:pPr>
            <a:r>
              <a:rPr lang="en" sz="1500">
                <a:solidFill>
                  <a:schemeClr val="dk2"/>
                </a:solidFill>
              </a:rPr>
              <a:t>The RNN encoder bidirectionally encodes the source sentence into a separate context vector H = 𝒉</a:t>
            </a:r>
            <a:r>
              <a:rPr baseline="-25000" lang="en" sz="1500">
                <a:solidFill>
                  <a:schemeClr val="dk2"/>
                </a:solidFill>
              </a:rPr>
              <a:t>1</a:t>
            </a:r>
            <a:r>
              <a:rPr lang="en" sz="1500">
                <a:solidFill>
                  <a:schemeClr val="dk2"/>
                </a:solidFill>
              </a:rPr>
              <a:t>, 𝒉</a:t>
            </a:r>
            <a:r>
              <a:rPr baseline="-25000" lang="en" sz="1500">
                <a:solidFill>
                  <a:schemeClr val="dk2"/>
                </a:solidFill>
              </a:rPr>
              <a:t>2</a:t>
            </a:r>
            <a:r>
              <a:rPr lang="en" sz="1500">
                <a:solidFill>
                  <a:schemeClr val="dk2"/>
                </a:solidFill>
              </a:rPr>
              <a:t>,𝒉</a:t>
            </a:r>
            <a:r>
              <a:rPr baseline="-25000" lang="en" sz="1500">
                <a:solidFill>
                  <a:schemeClr val="dk2"/>
                </a:solidFill>
              </a:rPr>
              <a:t>3</a:t>
            </a:r>
            <a:r>
              <a:rPr lang="en" sz="1500">
                <a:solidFill>
                  <a:schemeClr val="dk2"/>
                </a:solidFill>
              </a:rPr>
              <a:t> ,....,𝒉</a:t>
            </a:r>
            <a:r>
              <a:rPr baseline="-25000" lang="en" sz="1500">
                <a:solidFill>
                  <a:schemeClr val="dk2"/>
                </a:solidFill>
              </a:rPr>
              <a:t>n</a:t>
            </a:r>
            <a:r>
              <a:rPr lang="en" sz="1500">
                <a:solidFill>
                  <a:schemeClr val="dk2"/>
                </a:solidFill>
              </a:rPr>
              <a:t>, where h</a:t>
            </a:r>
            <a:r>
              <a:rPr baseline="-25000" lang="en" sz="1500">
                <a:solidFill>
                  <a:schemeClr val="dk2"/>
                </a:solidFill>
              </a:rPr>
              <a:t>i</a:t>
            </a:r>
            <a:r>
              <a:rPr lang="en" sz="1500">
                <a:solidFill>
                  <a:schemeClr val="dk2"/>
                </a:solidFill>
              </a:rPr>
              <a:t> = [     </a:t>
            </a:r>
            <a:r>
              <a:rPr lang="en" sz="1500">
                <a:solidFill>
                  <a:schemeClr val="dk2"/>
                </a:solidFill>
              </a:rPr>
              <a:t>,</a:t>
            </a:r>
            <a:r>
              <a:rPr lang="en" sz="1500">
                <a:solidFill>
                  <a:schemeClr val="dk2"/>
                </a:solidFill>
              </a:rPr>
              <a:t>     ],      and       are calculated by two RNNs from left-to-right and right-to-left respectively as follows</a:t>
            </a:r>
          </a:p>
          <a:p>
            <a:pPr indent="0" lvl="0" marL="0" rtl="0">
              <a:spcBef>
                <a:spcPts val="0"/>
              </a:spcBef>
              <a:buNone/>
            </a:pPr>
            <a:r>
              <a:t/>
            </a:r>
            <a:endParaRPr sz="1500">
              <a:solidFill>
                <a:schemeClr val="dk2"/>
              </a:solidFill>
            </a:endParaRPr>
          </a:p>
          <a:p>
            <a:pPr indent="0" lvl="0" marL="0" rtl="0">
              <a:spcBef>
                <a:spcPts val="0"/>
              </a:spcBef>
              <a:buNone/>
            </a:pPr>
            <a:r>
              <a:t/>
            </a:r>
            <a:endParaRPr sz="1500">
              <a:solidFill>
                <a:schemeClr val="dk2"/>
              </a:solidFill>
            </a:endParaRPr>
          </a:p>
          <a:p>
            <a:pPr indent="0" lvl="0" marL="0" rtl="0">
              <a:spcBef>
                <a:spcPts val="0"/>
              </a:spcBef>
              <a:buNone/>
            </a:pPr>
            <a:r>
              <a:t/>
            </a:r>
            <a:endParaRPr sz="1500">
              <a:solidFill>
                <a:schemeClr val="dk2"/>
              </a:solidFill>
            </a:endParaRPr>
          </a:p>
          <a:p>
            <a:pPr indent="0" lvl="0" marL="0">
              <a:spcBef>
                <a:spcPts val="0"/>
              </a:spcBef>
              <a:buNone/>
            </a:pPr>
            <a:r>
              <a:t/>
            </a:r>
            <a:endParaRPr sz="1500">
              <a:solidFill>
                <a:schemeClr val="dk2"/>
              </a:solidFill>
            </a:endParaRPr>
          </a:p>
          <a:p>
            <a:pPr indent="0" lvl="0" marL="0" rtl="0">
              <a:spcBef>
                <a:spcPts val="0"/>
              </a:spcBef>
              <a:buNone/>
            </a:pPr>
            <a:r>
              <a:rPr lang="en" sz="1500">
                <a:solidFill>
                  <a:schemeClr val="dk2"/>
                </a:solidFill>
              </a:rPr>
              <a:t>where fRNN can be a Gated Recurrent Unit (GRU) [Cho et al., ] or a Long Short-Term Memory (LSTM) [Hochreiter and Schmidhuber, 1997] in practice. In this paper, we use GRU for all RNNs.</a:t>
            </a:r>
          </a:p>
          <a:p>
            <a:pPr indent="0" lvl="0" marL="0" rtl="0">
              <a:spcBef>
                <a:spcPts val="0"/>
              </a:spcBef>
              <a:buNone/>
            </a:pPr>
            <a:r>
              <a:t/>
            </a:r>
            <a:endParaRPr sz="1500">
              <a:solidFill>
                <a:schemeClr val="dk2"/>
              </a:solidFill>
            </a:endParaRPr>
          </a:p>
          <a:p>
            <a:pPr indent="0" lvl="0" marL="0" rtl="0">
              <a:spcBef>
                <a:spcPts val="0"/>
              </a:spcBef>
              <a:buNone/>
            </a:pPr>
            <a:r>
              <a:t/>
            </a:r>
            <a:endParaRPr sz="1500">
              <a:solidFill>
                <a:schemeClr val="dk2"/>
              </a:solidFill>
            </a:endParaRPr>
          </a:p>
        </p:txBody>
      </p:sp>
      <p:pic>
        <p:nvPicPr>
          <p:cNvPr id="136" name="Shape 136"/>
          <p:cNvPicPr preferRelativeResize="0"/>
          <p:nvPr/>
        </p:nvPicPr>
        <p:blipFill>
          <a:blip r:embed="rId3">
            <a:alphaModFix/>
          </a:blip>
          <a:stretch>
            <a:fillRect/>
          </a:stretch>
        </p:blipFill>
        <p:spPr>
          <a:xfrm rot="1">
            <a:off x="3193873" y="2117425"/>
            <a:ext cx="206925" cy="248325"/>
          </a:xfrm>
          <a:prstGeom prst="rect">
            <a:avLst/>
          </a:prstGeom>
          <a:noFill/>
          <a:ln>
            <a:noFill/>
          </a:ln>
        </p:spPr>
      </p:pic>
      <p:pic>
        <p:nvPicPr>
          <p:cNvPr id="137" name="Shape 137"/>
          <p:cNvPicPr preferRelativeResize="0"/>
          <p:nvPr/>
        </p:nvPicPr>
        <p:blipFill>
          <a:blip r:embed="rId4">
            <a:alphaModFix/>
          </a:blip>
          <a:stretch>
            <a:fillRect/>
          </a:stretch>
        </p:blipFill>
        <p:spPr>
          <a:xfrm>
            <a:off x="3508075" y="2131275"/>
            <a:ext cx="206925" cy="221704"/>
          </a:xfrm>
          <a:prstGeom prst="rect">
            <a:avLst/>
          </a:prstGeom>
          <a:noFill/>
          <a:ln>
            <a:noFill/>
          </a:ln>
        </p:spPr>
      </p:pic>
      <p:pic>
        <p:nvPicPr>
          <p:cNvPr id="138" name="Shape 138"/>
          <p:cNvPicPr preferRelativeResize="0"/>
          <p:nvPr/>
        </p:nvPicPr>
        <p:blipFill>
          <a:blip r:embed="rId3">
            <a:alphaModFix/>
          </a:blip>
          <a:stretch>
            <a:fillRect/>
          </a:stretch>
        </p:blipFill>
        <p:spPr>
          <a:xfrm rot="1">
            <a:off x="3879673" y="2117425"/>
            <a:ext cx="206925" cy="248325"/>
          </a:xfrm>
          <a:prstGeom prst="rect">
            <a:avLst/>
          </a:prstGeom>
          <a:noFill/>
          <a:ln>
            <a:noFill/>
          </a:ln>
        </p:spPr>
      </p:pic>
      <p:pic>
        <p:nvPicPr>
          <p:cNvPr id="139" name="Shape 139"/>
          <p:cNvPicPr preferRelativeResize="0"/>
          <p:nvPr/>
        </p:nvPicPr>
        <p:blipFill>
          <a:blip r:embed="rId4">
            <a:alphaModFix/>
          </a:blip>
          <a:stretch>
            <a:fillRect/>
          </a:stretch>
        </p:blipFill>
        <p:spPr>
          <a:xfrm>
            <a:off x="4565475" y="2144050"/>
            <a:ext cx="206925" cy="221704"/>
          </a:xfrm>
          <a:prstGeom prst="rect">
            <a:avLst/>
          </a:prstGeom>
          <a:noFill/>
          <a:ln>
            <a:noFill/>
          </a:ln>
        </p:spPr>
      </p:pic>
      <p:pic>
        <p:nvPicPr>
          <p:cNvPr id="140" name="Shape 140"/>
          <p:cNvPicPr preferRelativeResize="0"/>
          <p:nvPr/>
        </p:nvPicPr>
        <p:blipFill>
          <a:blip r:embed="rId5">
            <a:alphaModFix/>
          </a:blip>
          <a:stretch>
            <a:fillRect/>
          </a:stretch>
        </p:blipFill>
        <p:spPr>
          <a:xfrm>
            <a:off x="3642799" y="2746200"/>
            <a:ext cx="1569975" cy="581000"/>
          </a:xfrm>
          <a:prstGeom prst="rect">
            <a:avLst/>
          </a:prstGeom>
          <a:noFill/>
          <a:ln>
            <a:noFill/>
          </a:ln>
        </p:spPr>
      </p:pic>
      <p:sp>
        <p:nvSpPr>
          <p:cNvPr id="141" name="Shape 141"/>
          <p:cNvSpPr txBox="1"/>
          <p:nvPr/>
        </p:nvSpPr>
        <p:spPr>
          <a:xfrm>
            <a:off x="202600" y="157575"/>
            <a:ext cx="33600" cy="336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233250" y="110475"/>
            <a:ext cx="8677500" cy="4851600"/>
          </a:xfrm>
          <a:prstGeom prst="rect">
            <a:avLst/>
          </a:prstGeom>
          <a:noFill/>
          <a:ln>
            <a:noFill/>
          </a:ln>
        </p:spPr>
        <p:txBody>
          <a:bodyPr anchorCtr="0" anchor="t" bIns="91425" lIns="91425" rIns="91425" wrap="square" tIns="91425">
            <a:noAutofit/>
          </a:bodyPr>
          <a:lstStyle/>
          <a:p>
            <a:pPr indent="0" lvl="0" marL="0">
              <a:spcBef>
                <a:spcPts val="0"/>
              </a:spcBef>
              <a:buNone/>
            </a:pPr>
            <a:r>
              <a:rPr lang="en"/>
              <a:t>Based on target history and the source context, the RNN decoder computes the target translation in sequence by</a:t>
            </a: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sz="600"/>
          </a:p>
          <a:p>
            <a:pPr indent="0" lvl="0" marL="0">
              <a:spcBef>
                <a:spcPts val="0"/>
              </a:spcBef>
              <a:buNone/>
            </a:pPr>
            <a:r>
              <a:rPr lang="en"/>
              <a:t>Typically, for the 𝑗th target word, the probability 𝑝(𝑦</a:t>
            </a:r>
            <a:r>
              <a:rPr baseline="-25000" lang="en"/>
              <a:t>𝑗</a:t>
            </a:r>
            <a:r>
              <a:rPr lang="en"/>
              <a:t> | 𝑦</a:t>
            </a:r>
            <a:r>
              <a:rPr baseline="-25000" lang="en"/>
              <a:t>&lt;𝑗</a:t>
            </a:r>
            <a:r>
              <a:rPr lang="en"/>
              <a:t> , 𝐻) is computed by</a:t>
            </a:r>
          </a:p>
          <a:p>
            <a:pPr indent="0" lvl="0" marL="0" rtl="0">
              <a:spcBef>
                <a:spcPts val="0"/>
              </a:spcBef>
              <a:buNone/>
            </a:pPr>
            <a:r>
              <a:t/>
            </a:r>
            <a:endParaRPr sz="600"/>
          </a:p>
          <a:p>
            <a:pPr indent="0" lvl="0" marL="2286000" rtl="0">
              <a:spcBef>
                <a:spcPts val="0"/>
              </a:spcBef>
              <a:buNone/>
            </a:pPr>
            <a:r>
              <a:rPr lang="en"/>
              <a:t>     </a:t>
            </a:r>
            <a:r>
              <a:rPr lang="en" sz="1500"/>
              <a:t>  𝑝(𝑦</a:t>
            </a:r>
            <a:r>
              <a:rPr baseline="-25000" lang="en" sz="1500"/>
              <a:t>𝑗</a:t>
            </a:r>
            <a:r>
              <a:rPr lang="en" sz="1500"/>
              <a:t> | 𝑦</a:t>
            </a:r>
            <a:r>
              <a:rPr baseline="-25000" lang="en" sz="1500"/>
              <a:t>&lt;𝑗</a:t>
            </a:r>
            <a:r>
              <a:rPr lang="en" sz="1500"/>
              <a:t> , 𝐻) = </a:t>
            </a:r>
            <a:r>
              <a:rPr i="1" lang="en" sz="1500"/>
              <a:t>𝗀</a:t>
            </a:r>
            <a:r>
              <a:rPr lang="en" sz="1500"/>
              <a:t>(𝘴</a:t>
            </a:r>
            <a:r>
              <a:rPr baseline="-25000" lang="en" sz="1500"/>
              <a:t>𝑗</a:t>
            </a:r>
            <a:r>
              <a:rPr lang="en" sz="1500"/>
              <a:t> , 𝑦</a:t>
            </a:r>
            <a:r>
              <a:rPr baseline="-25000" lang="en" sz="1500"/>
              <a:t>𝑗-𝟣</a:t>
            </a:r>
            <a:r>
              <a:rPr lang="en" sz="1500"/>
              <a:t>, 𝑐</a:t>
            </a:r>
            <a:r>
              <a:rPr baseline="-25000" lang="en" sz="1500"/>
              <a:t>𝑗</a:t>
            </a:r>
            <a:r>
              <a:rPr lang="en" sz="1500"/>
              <a:t> )             (2)</a:t>
            </a:r>
          </a:p>
          <a:p>
            <a:pPr indent="0" lvl="0" marL="2286000" rtl="0">
              <a:spcBef>
                <a:spcPts val="0"/>
              </a:spcBef>
              <a:buNone/>
            </a:pPr>
            <a:r>
              <a:t/>
            </a:r>
            <a:endParaRPr sz="600"/>
          </a:p>
          <a:p>
            <a:pPr indent="0" lvl="0" marL="0">
              <a:spcBef>
                <a:spcPts val="0"/>
              </a:spcBef>
              <a:buNone/>
            </a:pPr>
            <a:r>
              <a:rPr lang="en"/>
              <a:t>where g is a nonlinear, potentially multi-layered, function that outputs the probability of 𝑦</a:t>
            </a:r>
            <a:r>
              <a:rPr baseline="-25000" lang="en"/>
              <a:t>𝑗</a:t>
            </a:r>
            <a:r>
              <a:rPr lang="en"/>
              <a:t>, </a:t>
            </a:r>
            <a:r>
              <a:rPr lang="en" sz="1500"/>
              <a:t>𝘴</a:t>
            </a:r>
            <a:r>
              <a:rPr baseline="-25000" lang="en" sz="1500"/>
              <a:t>𝑗</a:t>
            </a:r>
            <a:r>
              <a:rPr lang="en"/>
              <a:t> is the j-th hidden state of decoder RNN, computed by</a:t>
            </a:r>
          </a:p>
          <a:p>
            <a:pPr indent="0" lvl="0" marL="0" rtl="0">
              <a:spcBef>
                <a:spcPts val="0"/>
              </a:spcBef>
              <a:buNone/>
            </a:pPr>
            <a:r>
              <a:t/>
            </a:r>
            <a:endParaRPr sz="600"/>
          </a:p>
          <a:p>
            <a:pPr indent="457200" lvl="0" marL="2286000" rtl="0">
              <a:spcBef>
                <a:spcPts val="0"/>
              </a:spcBef>
              <a:buNone/>
            </a:pPr>
            <a:r>
              <a:rPr lang="en" sz="1500"/>
              <a:t>𝘴</a:t>
            </a:r>
            <a:r>
              <a:rPr baseline="-25000" lang="en" sz="1500"/>
              <a:t>𝑗</a:t>
            </a:r>
            <a:r>
              <a:rPr lang="en" sz="1500"/>
              <a:t> = f</a:t>
            </a:r>
            <a:r>
              <a:rPr baseline="-25000" lang="en" sz="1500"/>
              <a:t>RNN</a:t>
            </a:r>
            <a:r>
              <a:rPr lang="en" sz="1500"/>
              <a:t>(𝑦</a:t>
            </a:r>
            <a:r>
              <a:rPr baseline="-25000" lang="en" sz="1500"/>
              <a:t>𝑗-𝟣</a:t>
            </a:r>
            <a:r>
              <a:rPr lang="en" sz="1500"/>
              <a:t>, 𝘴</a:t>
            </a:r>
            <a:r>
              <a:rPr baseline="-25000" lang="en" sz="1500"/>
              <a:t>𝑗-1</a:t>
            </a:r>
            <a:r>
              <a:rPr lang="en" sz="1500"/>
              <a:t>, 𝑐</a:t>
            </a:r>
            <a:r>
              <a:rPr baseline="-25000" lang="en" sz="1500"/>
              <a:t>𝑗</a:t>
            </a:r>
            <a:r>
              <a:rPr lang="en" sz="1500"/>
              <a:t>)</a:t>
            </a:r>
          </a:p>
          <a:p>
            <a:pPr indent="457200" lvl="0" marL="2286000" rtl="0">
              <a:spcBef>
                <a:spcPts val="0"/>
              </a:spcBef>
              <a:buNone/>
            </a:pPr>
            <a:r>
              <a:t/>
            </a:r>
            <a:endParaRPr sz="800"/>
          </a:p>
          <a:p>
            <a:pPr indent="0" lvl="0" marL="0" rtl="0">
              <a:spcBef>
                <a:spcPts val="0"/>
              </a:spcBef>
              <a:buNone/>
            </a:pPr>
            <a:r>
              <a:rPr lang="en"/>
              <a:t>𝑐</a:t>
            </a:r>
            <a:r>
              <a:rPr baseline="-25000" lang="en"/>
              <a:t>𝑗 </a:t>
            </a:r>
            <a:r>
              <a:rPr lang="en"/>
              <a:t>is the source context which is calculated by the attention mechanism. The attention mechanism is proposed to softly align each decoder state with encoder state, where the attention score 𝑎</a:t>
            </a:r>
            <a:r>
              <a:rPr baseline="-25000" lang="en"/>
              <a:t>𝘫𝘬</a:t>
            </a:r>
            <a:r>
              <a:rPr lang="en"/>
              <a:t> is computed to explicitly quantify how much each source word contributes to the target word at each time step</a:t>
            </a:r>
          </a:p>
          <a:p>
            <a:pPr indent="0" lvl="0" marL="0" rt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The calculation for 𝑒</a:t>
            </a:r>
            <a:r>
              <a:rPr baseline="-25000" lang="en"/>
              <a:t>𝑗𝑘</a:t>
            </a:r>
            <a:r>
              <a:rPr lang="en"/>
              <a:t> can be in several ways </a:t>
            </a:r>
            <a:r>
              <a:rPr lang="en" sz="1300"/>
              <a:t>[Luong et al., 2015b], in this paper we compute </a:t>
            </a:r>
            <a:r>
              <a:rPr lang="en"/>
              <a:t>𝑒</a:t>
            </a:r>
            <a:r>
              <a:rPr baseline="-25000" lang="en"/>
              <a:t>𝑗𝑘</a:t>
            </a:r>
            <a:r>
              <a:rPr lang="en" sz="900"/>
              <a:t> </a:t>
            </a:r>
            <a:r>
              <a:rPr lang="en" sz="1300"/>
              <a:t>by</a:t>
            </a:r>
          </a:p>
          <a:p>
            <a:pPr indent="0" lvl="0" marL="0">
              <a:spcBef>
                <a:spcPts val="0"/>
              </a:spcBef>
              <a:buNone/>
            </a:pPr>
            <a:r>
              <a:t/>
            </a:r>
            <a:endParaRPr sz="1300"/>
          </a:p>
          <a:p>
            <a:pPr indent="0" lvl="0" marL="0">
              <a:spcBef>
                <a:spcPts val="0"/>
              </a:spcBef>
              <a:buNone/>
            </a:pPr>
            <a:r>
              <a:t/>
            </a:r>
            <a:endParaRPr/>
          </a:p>
          <a:p>
            <a:pPr indent="0" lvl="0" marL="0">
              <a:spcBef>
                <a:spcPts val="0"/>
              </a:spcBef>
              <a:buNone/>
            </a:pPr>
            <a:r>
              <a:t/>
            </a:r>
            <a:endParaRPr/>
          </a:p>
          <a:p>
            <a:pPr indent="0" lvl="0" marL="0">
              <a:spcBef>
                <a:spcPts val="0"/>
              </a:spcBef>
              <a:buNone/>
            </a:pPr>
            <a:r>
              <a:rPr lang="en"/>
              <a:t>where       , 𝑈</a:t>
            </a:r>
            <a:r>
              <a:rPr baseline="-25000" lang="en"/>
              <a:t>𝑎</a:t>
            </a:r>
            <a:r>
              <a:rPr lang="en"/>
              <a:t>, 𝑊</a:t>
            </a:r>
            <a:r>
              <a:rPr baseline="-25000" lang="en"/>
              <a:t>𝑎</a:t>
            </a:r>
            <a:r>
              <a:rPr lang="en"/>
              <a:t> are the weight matrix</a:t>
            </a:r>
          </a:p>
        </p:txBody>
      </p:sp>
      <p:pic>
        <p:nvPicPr>
          <p:cNvPr id="147" name="Shape 147"/>
          <p:cNvPicPr preferRelativeResize="0"/>
          <p:nvPr/>
        </p:nvPicPr>
        <p:blipFill>
          <a:blip r:embed="rId3">
            <a:alphaModFix/>
          </a:blip>
          <a:stretch>
            <a:fillRect/>
          </a:stretch>
        </p:blipFill>
        <p:spPr>
          <a:xfrm>
            <a:off x="2909075" y="526800"/>
            <a:ext cx="3099450" cy="585050"/>
          </a:xfrm>
          <a:prstGeom prst="rect">
            <a:avLst/>
          </a:prstGeom>
          <a:noFill/>
          <a:ln>
            <a:noFill/>
          </a:ln>
        </p:spPr>
      </p:pic>
      <p:pic>
        <p:nvPicPr>
          <p:cNvPr id="148" name="Shape 148"/>
          <p:cNvPicPr preferRelativeResize="0"/>
          <p:nvPr/>
        </p:nvPicPr>
        <p:blipFill>
          <a:blip r:embed="rId4">
            <a:alphaModFix/>
          </a:blip>
          <a:stretch>
            <a:fillRect/>
          </a:stretch>
        </p:blipFill>
        <p:spPr>
          <a:xfrm>
            <a:off x="2953850" y="3291800"/>
            <a:ext cx="3009900" cy="533400"/>
          </a:xfrm>
          <a:prstGeom prst="rect">
            <a:avLst/>
          </a:prstGeom>
          <a:noFill/>
          <a:ln>
            <a:noFill/>
          </a:ln>
        </p:spPr>
      </p:pic>
      <p:pic>
        <p:nvPicPr>
          <p:cNvPr id="149" name="Shape 149"/>
          <p:cNvPicPr preferRelativeResize="0"/>
          <p:nvPr/>
        </p:nvPicPr>
        <p:blipFill>
          <a:blip r:embed="rId5">
            <a:alphaModFix/>
          </a:blip>
          <a:stretch>
            <a:fillRect/>
          </a:stretch>
        </p:blipFill>
        <p:spPr>
          <a:xfrm>
            <a:off x="2914650" y="4172038"/>
            <a:ext cx="3314700" cy="295275"/>
          </a:xfrm>
          <a:prstGeom prst="rect">
            <a:avLst/>
          </a:prstGeom>
          <a:noFill/>
          <a:ln>
            <a:noFill/>
          </a:ln>
        </p:spPr>
      </p:pic>
      <p:pic>
        <p:nvPicPr>
          <p:cNvPr id="150" name="Shape 150"/>
          <p:cNvPicPr preferRelativeResize="0"/>
          <p:nvPr/>
        </p:nvPicPr>
        <p:blipFill>
          <a:blip r:embed="rId6">
            <a:alphaModFix/>
          </a:blip>
          <a:stretch>
            <a:fillRect/>
          </a:stretch>
        </p:blipFill>
        <p:spPr>
          <a:xfrm>
            <a:off x="885927" y="4706214"/>
            <a:ext cx="211925" cy="1994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