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8"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89"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90"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91" name="PlaceHolder 5"/>
          <p:cNvSpPr>
            <a:spLocks noGrp="1"/>
          </p:cNvSpPr>
          <p:nvPr>
            <p:ph type="sldNum"/>
          </p:nvPr>
        </p:nvSpPr>
        <p:spPr>
          <a:xfrm>
            <a:off x="4279320" y="10157400"/>
            <a:ext cx="3280320" cy="534240"/>
          </a:xfrm>
          <a:prstGeom prst="rect">
            <a:avLst/>
          </a:prstGeom>
        </p:spPr>
        <p:txBody>
          <a:bodyPr lIns="0" tIns="0" rIns="0" bIns="0" anchor="b"/>
          <a:lstStyle/>
          <a:p>
            <a:pPr algn="r"/>
            <a:fld id="{914F4783-DDBD-4501-8A0C-ECF7C7580DC0}"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a:lstStyle/>
          <a:p>
            <a:endParaRPr/>
          </a:p>
        </p:txBody>
      </p:sp>
      <p:sp>
        <p:nvSpPr>
          <p:cNvPr id="145" name="TextShape 2"/>
          <p:cNvSpPr txBox="1"/>
          <p:nvPr/>
        </p:nvSpPr>
        <p:spPr>
          <a:xfrm>
            <a:off x="3884760" y="8685360"/>
            <a:ext cx="2971440" cy="456840"/>
          </a:xfrm>
          <a:prstGeom prst="rect">
            <a:avLst/>
          </a:prstGeom>
        </p:spPr>
        <p:txBody>
          <a:bodyPr anchor="b"/>
          <a:lstStyle/>
          <a:p>
            <a:pPr algn="r">
              <a:lnSpc>
                <a:spcPct val="100000"/>
              </a:lnSpc>
            </a:pPr>
            <a:fld id="{A5D2619A-2AAF-4E96-9845-F5399151BCE8}" type="slidenum">
              <a:rPr lang="en-IN" sz="1200">
                <a:solidFill>
                  <a:srgbClr val="000000"/>
                </a:solidFill>
                <a:latin typeface="+mn-lt"/>
                <a:ea typeface="+mn-ea"/>
              </a:rPr>
              <a:pPr algn="r">
                <a:lnSpc>
                  <a:spcPct val="100000"/>
                </a:lnSpc>
              </a:p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34" name="PlaceHolder 2"/>
          <p:cNvSpPr>
            <a:spLocks noGrp="1"/>
          </p:cNvSpPr>
          <p:nvPr>
            <p:ph type="body"/>
          </p:nvPr>
        </p:nvSpPr>
        <p:spPr>
          <a:xfrm>
            <a:off x="914400" y="1447920"/>
            <a:ext cx="7772040" cy="2180520"/>
          </a:xfrm>
          <a:prstGeom prst="rect">
            <a:avLst/>
          </a:prstGeom>
        </p:spPr>
        <p:txBody>
          <a:bodyPr lIns="0" tIns="0" rIns="0" bIns="0"/>
          <a:lstStyle/>
          <a:p>
            <a:endParaRPr/>
          </a:p>
        </p:txBody>
      </p:sp>
      <p:sp>
        <p:nvSpPr>
          <p:cNvPr id="35" name="PlaceHolder 3"/>
          <p:cNvSpPr>
            <a:spLocks noGrp="1"/>
          </p:cNvSpPr>
          <p:nvPr>
            <p:ph type="body"/>
          </p:nvPr>
        </p:nvSpPr>
        <p:spPr>
          <a:xfrm>
            <a:off x="914400" y="3836160"/>
            <a:ext cx="7772040" cy="21805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37"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38"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39" name="PlaceHolder 4"/>
          <p:cNvSpPr>
            <a:spLocks noGrp="1"/>
          </p:cNvSpPr>
          <p:nvPr>
            <p:ph type="body"/>
          </p:nvPr>
        </p:nvSpPr>
        <p:spPr>
          <a:xfrm>
            <a:off x="4897080" y="3836160"/>
            <a:ext cx="3792600" cy="2180520"/>
          </a:xfrm>
          <a:prstGeom prst="rect">
            <a:avLst/>
          </a:prstGeom>
        </p:spPr>
        <p:txBody>
          <a:bodyPr lIns="0" tIns="0" rIns="0" bIns="0"/>
          <a:lstStyle/>
          <a:p>
            <a:endParaRPr/>
          </a:p>
        </p:txBody>
      </p:sp>
      <p:sp>
        <p:nvSpPr>
          <p:cNvPr id="40" name="PlaceHolder 5"/>
          <p:cNvSpPr>
            <a:spLocks noGrp="1"/>
          </p:cNvSpPr>
          <p:nvPr>
            <p:ph type="body"/>
          </p:nvPr>
        </p:nvSpPr>
        <p:spPr>
          <a:xfrm>
            <a:off x="914400" y="3836160"/>
            <a:ext cx="3792600" cy="21805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42" name="PlaceHolder 2"/>
          <p:cNvSpPr>
            <a:spLocks noGrp="1"/>
          </p:cNvSpPr>
          <p:nvPr>
            <p:ph type="body"/>
          </p:nvPr>
        </p:nvSpPr>
        <p:spPr>
          <a:xfrm>
            <a:off x="914400" y="1447920"/>
            <a:ext cx="7772040" cy="4571640"/>
          </a:xfrm>
          <a:prstGeom prst="rect">
            <a:avLst/>
          </a:prstGeom>
        </p:spPr>
        <p:txBody>
          <a:bodyPr lIns="0" tIns="0" rIns="0" bIns="0"/>
          <a:lstStyle/>
          <a:p>
            <a:endParaRPr/>
          </a:p>
        </p:txBody>
      </p:sp>
      <p:sp>
        <p:nvSpPr>
          <p:cNvPr id="43" name="PlaceHolder 3"/>
          <p:cNvSpPr>
            <a:spLocks noGrp="1"/>
          </p:cNvSpPr>
          <p:nvPr>
            <p:ph type="body"/>
          </p:nvPr>
        </p:nvSpPr>
        <p:spPr>
          <a:xfrm>
            <a:off x="914400" y="1447920"/>
            <a:ext cx="7772040" cy="4571640"/>
          </a:xfrm>
          <a:prstGeom prst="rect">
            <a:avLst/>
          </a:prstGeom>
        </p:spPr>
        <p:txBody>
          <a:bodyPr lIns="0" tIns="0" rIns="0" bIns="0"/>
          <a:lstStyle/>
          <a:p>
            <a:endParaRPr/>
          </a:p>
        </p:txBody>
      </p:sp>
      <p:pic>
        <p:nvPicPr>
          <p:cNvPr id="44" name="Picture 43"/>
          <p:cNvPicPr/>
          <p:nvPr/>
        </p:nvPicPr>
        <p:blipFill>
          <a:blip r:embed="rId2"/>
          <a:stretch>
            <a:fillRect/>
          </a:stretch>
        </p:blipFill>
        <p:spPr>
          <a:xfrm>
            <a:off x="1935360" y="1447560"/>
            <a:ext cx="5729760" cy="4571640"/>
          </a:xfrm>
          <a:prstGeom prst="rect">
            <a:avLst/>
          </a:prstGeom>
          <a:ln>
            <a:noFill/>
          </a:ln>
        </p:spPr>
      </p:pic>
      <p:pic>
        <p:nvPicPr>
          <p:cNvPr id="45" name="Picture 44"/>
          <p:cNvPicPr/>
          <p:nvPr/>
        </p:nvPicPr>
        <p:blipFill>
          <a:blip r:embed="rId2"/>
          <a:stretch>
            <a:fillRect/>
          </a:stretch>
        </p:blipFill>
        <p:spPr>
          <a:xfrm>
            <a:off x="1935360" y="1447560"/>
            <a:ext cx="5729760" cy="4571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54" name="PlaceHolder 2"/>
          <p:cNvSpPr>
            <a:spLocks noGrp="1"/>
          </p:cNvSpPr>
          <p:nvPr>
            <p:ph type="subTitle"/>
          </p:nvPr>
        </p:nvSpPr>
        <p:spPr>
          <a:xfrm>
            <a:off x="914400" y="1447920"/>
            <a:ext cx="7772040" cy="45720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56" name="PlaceHolder 2"/>
          <p:cNvSpPr>
            <a:spLocks noGrp="1"/>
          </p:cNvSpPr>
          <p:nvPr>
            <p:ph type="body"/>
          </p:nvPr>
        </p:nvSpPr>
        <p:spPr>
          <a:xfrm>
            <a:off x="914400" y="1447920"/>
            <a:ext cx="7772040" cy="45716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58" name="PlaceHolder 2"/>
          <p:cNvSpPr>
            <a:spLocks noGrp="1"/>
          </p:cNvSpPr>
          <p:nvPr>
            <p:ph type="body"/>
          </p:nvPr>
        </p:nvSpPr>
        <p:spPr>
          <a:xfrm>
            <a:off x="914400" y="1447920"/>
            <a:ext cx="3792600" cy="4571640"/>
          </a:xfrm>
          <a:prstGeom prst="rect">
            <a:avLst/>
          </a:prstGeom>
        </p:spPr>
        <p:txBody>
          <a:bodyPr lIns="0" tIns="0" rIns="0" bIns="0"/>
          <a:lstStyle/>
          <a:p>
            <a:endParaRPr/>
          </a:p>
        </p:txBody>
      </p:sp>
      <p:sp>
        <p:nvSpPr>
          <p:cNvPr id="59" name="PlaceHolder 3"/>
          <p:cNvSpPr>
            <a:spLocks noGrp="1"/>
          </p:cNvSpPr>
          <p:nvPr>
            <p:ph type="body"/>
          </p:nvPr>
        </p:nvSpPr>
        <p:spPr>
          <a:xfrm>
            <a:off x="4897080" y="1447920"/>
            <a:ext cx="3792600" cy="45716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914400" y="274680"/>
            <a:ext cx="77720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63"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64" name="PlaceHolder 3"/>
          <p:cNvSpPr>
            <a:spLocks noGrp="1"/>
          </p:cNvSpPr>
          <p:nvPr>
            <p:ph type="body"/>
          </p:nvPr>
        </p:nvSpPr>
        <p:spPr>
          <a:xfrm>
            <a:off x="914400" y="3836160"/>
            <a:ext cx="3792600" cy="2180520"/>
          </a:xfrm>
          <a:prstGeom prst="rect">
            <a:avLst/>
          </a:prstGeom>
        </p:spPr>
        <p:txBody>
          <a:bodyPr lIns="0" tIns="0" rIns="0" bIns="0"/>
          <a:lstStyle/>
          <a:p>
            <a:endParaRPr/>
          </a:p>
        </p:txBody>
      </p:sp>
      <p:sp>
        <p:nvSpPr>
          <p:cNvPr id="65" name="PlaceHolder 4"/>
          <p:cNvSpPr>
            <a:spLocks noGrp="1"/>
          </p:cNvSpPr>
          <p:nvPr>
            <p:ph type="body"/>
          </p:nvPr>
        </p:nvSpPr>
        <p:spPr>
          <a:xfrm>
            <a:off x="4897080" y="1447920"/>
            <a:ext cx="3792600" cy="45716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13" name="PlaceHolder 2"/>
          <p:cNvSpPr>
            <a:spLocks noGrp="1"/>
          </p:cNvSpPr>
          <p:nvPr>
            <p:ph type="subTitle"/>
          </p:nvPr>
        </p:nvSpPr>
        <p:spPr>
          <a:xfrm>
            <a:off x="914400" y="1447920"/>
            <a:ext cx="7772040" cy="45720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67" name="PlaceHolder 2"/>
          <p:cNvSpPr>
            <a:spLocks noGrp="1"/>
          </p:cNvSpPr>
          <p:nvPr>
            <p:ph type="body"/>
          </p:nvPr>
        </p:nvSpPr>
        <p:spPr>
          <a:xfrm>
            <a:off x="914400" y="1447920"/>
            <a:ext cx="3792600" cy="4571640"/>
          </a:xfrm>
          <a:prstGeom prst="rect">
            <a:avLst/>
          </a:prstGeom>
        </p:spPr>
        <p:txBody>
          <a:bodyPr lIns="0" tIns="0" rIns="0" bIns="0"/>
          <a:lstStyle/>
          <a:p>
            <a:endParaRPr/>
          </a:p>
        </p:txBody>
      </p:sp>
      <p:sp>
        <p:nvSpPr>
          <p:cNvPr id="68"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69" name="PlaceHolder 4"/>
          <p:cNvSpPr>
            <a:spLocks noGrp="1"/>
          </p:cNvSpPr>
          <p:nvPr>
            <p:ph type="body"/>
          </p:nvPr>
        </p:nvSpPr>
        <p:spPr>
          <a:xfrm>
            <a:off x="4897080" y="3836160"/>
            <a:ext cx="3792600" cy="21805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71"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72"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73" name="PlaceHolder 4"/>
          <p:cNvSpPr>
            <a:spLocks noGrp="1"/>
          </p:cNvSpPr>
          <p:nvPr>
            <p:ph type="body"/>
          </p:nvPr>
        </p:nvSpPr>
        <p:spPr>
          <a:xfrm>
            <a:off x="914400" y="3836160"/>
            <a:ext cx="7772040" cy="21805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75" name="PlaceHolder 2"/>
          <p:cNvSpPr>
            <a:spLocks noGrp="1"/>
          </p:cNvSpPr>
          <p:nvPr>
            <p:ph type="body"/>
          </p:nvPr>
        </p:nvSpPr>
        <p:spPr>
          <a:xfrm>
            <a:off x="914400" y="1447920"/>
            <a:ext cx="7772040" cy="2180520"/>
          </a:xfrm>
          <a:prstGeom prst="rect">
            <a:avLst/>
          </a:prstGeom>
        </p:spPr>
        <p:txBody>
          <a:bodyPr lIns="0" tIns="0" rIns="0" bIns="0"/>
          <a:lstStyle/>
          <a:p>
            <a:endParaRPr/>
          </a:p>
        </p:txBody>
      </p:sp>
      <p:sp>
        <p:nvSpPr>
          <p:cNvPr id="76" name="PlaceHolder 3"/>
          <p:cNvSpPr>
            <a:spLocks noGrp="1"/>
          </p:cNvSpPr>
          <p:nvPr>
            <p:ph type="body"/>
          </p:nvPr>
        </p:nvSpPr>
        <p:spPr>
          <a:xfrm>
            <a:off x="914400" y="3836160"/>
            <a:ext cx="7772040" cy="21805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78"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79"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80" name="PlaceHolder 4"/>
          <p:cNvSpPr>
            <a:spLocks noGrp="1"/>
          </p:cNvSpPr>
          <p:nvPr>
            <p:ph type="body"/>
          </p:nvPr>
        </p:nvSpPr>
        <p:spPr>
          <a:xfrm>
            <a:off x="4897080" y="3836160"/>
            <a:ext cx="3792600" cy="2180520"/>
          </a:xfrm>
          <a:prstGeom prst="rect">
            <a:avLst/>
          </a:prstGeom>
        </p:spPr>
        <p:txBody>
          <a:bodyPr lIns="0" tIns="0" rIns="0" bIns="0"/>
          <a:lstStyle/>
          <a:p>
            <a:endParaRPr/>
          </a:p>
        </p:txBody>
      </p:sp>
      <p:sp>
        <p:nvSpPr>
          <p:cNvPr id="81" name="PlaceHolder 5"/>
          <p:cNvSpPr>
            <a:spLocks noGrp="1"/>
          </p:cNvSpPr>
          <p:nvPr>
            <p:ph type="body"/>
          </p:nvPr>
        </p:nvSpPr>
        <p:spPr>
          <a:xfrm>
            <a:off x="914400" y="3836160"/>
            <a:ext cx="3792600" cy="21805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83" name="PlaceHolder 2"/>
          <p:cNvSpPr>
            <a:spLocks noGrp="1"/>
          </p:cNvSpPr>
          <p:nvPr>
            <p:ph type="body"/>
          </p:nvPr>
        </p:nvSpPr>
        <p:spPr>
          <a:xfrm>
            <a:off x="914400" y="1447920"/>
            <a:ext cx="7772040" cy="4571640"/>
          </a:xfrm>
          <a:prstGeom prst="rect">
            <a:avLst/>
          </a:prstGeom>
        </p:spPr>
        <p:txBody>
          <a:bodyPr lIns="0" tIns="0" rIns="0" bIns="0"/>
          <a:lstStyle/>
          <a:p>
            <a:endParaRPr/>
          </a:p>
        </p:txBody>
      </p:sp>
      <p:sp>
        <p:nvSpPr>
          <p:cNvPr id="84" name="PlaceHolder 3"/>
          <p:cNvSpPr>
            <a:spLocks noGrp="1"/>
          </p:cNvSpPr>
          <p:nvPr>
            <p:ph type="body"/>
          </p:nvPr>
        </p:nvSpPr>
        <p:spPr>
          <a:xfrm>
            <a:off x="914400" y="1447920"/>
            <a:ext cx="7772040" cy="4571640"/>
          </a:xfrm>
          <a:prstGeom prst="rect">
            <a:avLst/>
          </a:prstGeom>
        </p:spPr>
        <p:txBody>
          <a:bodyPr lIns="0" tIns="0" rIns="0" bIns="0"/>
          <a:lstStyle/>
          <a:p>
            <a:endParaRPr/>
          </a:p>
        </p:txBody>
      </p:sp>
      <p:pic>
        <p:nvPicPr>
          <p:cNvPr id="85" name="Picture 84"/>
          <p:cNvPicPr/>
          <p:nvPr/>
        </p:nvPicPr>
        <p:blipFill>
          <a:blip r:embed="rId2"/>
          <a:stretch>
            <a:fillRect/>
          </a:stretch>
        </p:blipFill>
        <p:spPr>
          <a:xfrm>
            <a:off x="1935360" y="1447560"/>
            <a:ext cx="5729760" cy="4571640"/>
          </a:xfrm>
          <a:prstGeom prst="rect">
            <a:avLst/>
          </a:prstGeom>
          <a:ln>
            <a:noFill/>
          </a:ln>
        </p:spPr>
      </p:pic>
      <p:pic>
        <p:nvPicPr>
          <p:cNvPr id="86" name="Picture 85"/>
          <p:cNvPicPr/>
          <p:nvPr/>
        </p:nvPicPr>
        <p:blipFill>
          <a:blip r:embed="rId2"/>
          <a:stretch>
            <a:fillRect/>
          </a:stretch>
        </p:blipFill>
        <p:spPr>
          <a:xfrm>
            <a:off x="1935360" y="1447560"/>
            <a:ext cx="5729760" cy="45716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15" name="PlaceHolder 2"/>
          <p:cNvSpPr>
            <a:spLocks noGrp="1"/>
          </p:cNvSpPr>
          <p:nvPr>
            <p:ph type="body"/>
          </p:nvPr>
        </p:nvSpPr>
        <p:spPr>
          <a:xfrm>
            <a:off x="914400" y="1447920"/>
            <a:ext cx="7772040" cy="45716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17" name="PlaceHolder 2"/>
          <p:cNvSpPr>
            <a:spLocks noGrp="1"/>
          </p:cNvSpPr>
          <p:nvPr>
            <p:ph type="body"/>
          </p:nvPr>
        </p:nvSpPr>
        <p:spPr>
          <a:xfrm>
            <a:off x="914400" y="1447920"/>
            <a:ext cx="3792600" cy="4571640"/>
          </a:xfrm>
          <a:prstGeom prst="rect">
            <a:avLst/>
          </a:prstGeom>
        </p:spPr>
        <p:txBody>
          <a:bodyPr lIns="0" tIns="0" rIns="0" bIns="0"/>
          <a:lstStyle/>
          <a:p>
            <a:endParaRPr/>
          </a:p>
        </p:txBody>
      </p:sp>
      <p:sp>
        <p:nvSpPr>
          <p:cNvPr id="18" name="PlaceHolder 3"/>
          <p:cNvSpPr>
            <a:spLocks noGrp="1"/>
          </p:cNvSpPr>
          <p:nvPr>
            <p:ph type="body"/>
          </p:nvPr>
        </p:nvSpPr>
        <p:spPr>
          <a:xfrm>
            <a:off x="4897080" y="1447920"/>
            <a:ext cx="3792600" cy="45716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22"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23" name="PlaceHolder 3"/>
          <p:cNvSpPr>
            <a:spLocks noGrp="1"/>
          </p:cNvSpPr>
          <p:nvPr>
            <p:ph type="body"/>
          </p:nvPr>
        </p:nvSpPr>
        <p:spPr>
          <a:xfrm>
            <a:off x="914400" y="3836160"/>
            <a:ext cx="3792600" cy="2180520"/>
          </a:xfrm>
          <a:prstGeom prst="rect">
            <a:avLst/>
          </a:prstGeom>
        </p:spPr>
        <p:txBody>
          <a:bodyPr lIns="0" tIns="0" rIns="0" bIns="0"/>
          <a:lstStyle/>
          <a:p>
            <a:endParaRPr/>
          </a:p>
        </p:txBody>
      </p:sp>
      <p:sp>
        <p:nvSpPr>
          <p:cNvPr id="24" name="PlaceHolder 4"/>
          <p:cNvSpPr>
            <a:spLocks noGrp="1"/>
          </p:cNvSpPr>
          <p:nvPr>
            <p:ph type="body"/>
          </p:nvPr>
        </p:nvSpPr>
        <p:spPr>
          <a:xfrm>
            <a:off x="4897080" y="1447920"/>
            <a:ext cx="3792600" cy="45716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26" name="PlaceHolder 2"/>
          <p:cNvSpPr>
            <a:spLocks noGrp="1"/>
          </p:cNvSpPr>
          <p:nvPr>
            <p:ph type="body"/>
          </p:nvPr>
        </p:nvSpPr>
        <p:spPr>
          <a:xfrm>
            <a:off x="914400" y="1447920"/>
            <a:ext cx="3792600" cy="4571640"/>
          </a:xfrm>
          <a:prstGeom prst="rect">
            <a:avLst/>
          </a:prstGeom>
        </p:spPr>
        <p:txBody>
          <a:bodyPr lIns="0" tIns="0" rIns="0" bIns="0"/>
          <a:lstStyle/>
          <a:p>
            <a:endParaRPr/>
          </a:p>
        </p:txBody>
      </p:sp>
      <p:sp>
        <p:nvSpPr>
          <p:cNvPr id="27"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28" name="PlaceHolder 4"/>
          <p:cNvSpPr>
            <a:spLocks noGrp="1"/>
          </p:cNvSpPr>
          <p:nvPr>
            <p:ph type="body"/>
          </p:nvPr>
        </p:nvSpPr>
        <p:spPr>
          <a:xfrm>
            <a:off x="4897080" y="3836160"/>
            <a:ext cx="3792600" cy="21805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3000"/>
          </a:xfrm>
          <a:prstGeom prst="rect">
            <a:avLst/>
          </a:prstGeom>
        </p:spPr>
        <p:txBody>
          <a:bodyPr lIns="0" tIns="0" rIns="0" bIns="0" anchor="ctr"/>
          <a:lstStyle/>
          <a:p>
            <a:endParaRPr/>
          </a:p>
        </p:txBody>
      </p:sp>
      <p:sp>
        <p:nvSpPr>
          <p:cNvPr id="30" name="PlaceHolder 2"/>
          <p:cNvSpPr>
            <a:spLocks noGrp="1"/>
          </p:cNvSpPr>
          <p:nvPr>
            <p:ph type="body"/>
          </p:nvPr>
        </p:nvSpPr>
        <p:spPr>
          <a:xfrm>
            <a:off x="914400" y="1447920"/>
            <a:ext cx="3792600" cy="2180520"/>
          </a:xfrm>
          <a:prstGeom prst="rect">
            <a:avLst/>
          </a:prstGeom>
        </p:spPr>
        <p:txBody>
          <a:bodyPr lIns="0" tIns="0" rIns="0" bIns="0"/>
          <a:lstStyle/>
          <a:p>
            <a:endParaRPr/>
          </a:p>
        </p:txBody>
      </p:sp>
      <p:sp>
        <p:nvSpPr>
          <p:cNvPr id="31" name="PlaceHolder 3"/>
          <p:cNvSpPr>
            <a:spLocks noGrp="1"/>
          </p:cNvSpPr>
          <p:nvPr>
            <p:ph type="body"/>
          </p:nvPr>
        </p:nvSpPr>
        <p:spPr>
          <a:xfrm>
            <a:off x="4897080" y="1447920"/>
            <a:ext cx="3792600" cy="2180520"/>
          </a:xfrm>
          <a:prstGeom prst="rect">
            <a:avLst/>
          </a:prstGeom>
        </p:spPr>
        <p:txBody>
          <a:bodyPr lIns="0" tIns="0" rIns="0" bIns="0"/>
          <a:lstStyle/>
          <a:p>
            <a:endParaRPr/>
          </a:p>
        </p:txBody>
      </p:sp>
      <p:sp>
        <p:nvSpPr>
          <p:cNvPr id="32" name="PlaceHolder 4"/>
          <p:cNvSpPr>
            <a:spLocks noGrp="1"/>
          </p:cNvSpPr>
          <p:nvPr>
            <p:ph type="body"/>
          </p:nvPr>
        </p:nvSpPr>
        <p:spPr>
          <a:xfrm>
            <a:off x="914400" y="3836160"/>
            <a:ext cx="7772040" cy="21805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12" name="CustomShape 1"/>
          <p:cNvSpPr/>
          <p:nvPr/>
        </p:nvSpPr>
        <p:spPr>
          <a:xfrm>
            <a:off x="0" y="0"/>
            <a:ext cx="9143640" cy="6857640"/>
          </a:xfrm>
          <a:prstGeom prst="rect">
            <a:avLst/>
          </a:prstGeom>
          <a:solidFill>
            <a:srgbClr val="FFFFFF"/>
          </a:solidFill>
          <a:ln w="12600">
            <a:noFill/>
          </a:ln>
        </p:spPr>
      </p:sp>
      <p:sp>
        <p:nvSpPr>
          <p:cNvPr id="13" name="CustomShape 2"/>
          <p:cNvSpPr/>
          <p:nvPr/>
        </p:nvSpPr>
        <p:spPr>
          <a:xfrm>
            <a:off x="64080" y="69840"/>
            <a:ext cx="9012960" cy="6693120"/>
          </a:xfrm>
          <a:prstGeom prst="roundRect">
            <a:avLst>
              <a:gd name="adj" fmla="val 4929"/>
            </a:avLst>
          </a:prstGeom>
          <a:solidFill>
            <a:srgbClr val="FFFFFF"/>
          </a:solidFill>
          <a:ln w="6480">
            <a:solidFill>
              <a:srgbClr val="000000"/>
            </a:solidFill>
            <a:round/>
          </a:ln>
        </p:spPr>
      </p:sp>
      <p:sp>
        <p:nvSpPr>
          <p:cNvPr id="2" name="CustomShape 3"/>
          <p:cNvSpPr/>
          <p:nvPr/>
        </p:nvSpPr>
        <p:spPr>
          <a:xfrm>
            <a:off x="0" y="0"/>
            <a:ext cx="9143640" cy="6857640"/>
          </a:xfrm>
          <a:prstGeom prst="rect">
            <a:avLst/>
          </a:prstGeom>
          <a:solidFill>
            <a:srgbClr val="FFFFFF"/>
          </a:solidFill>
          <a:ln w="12600">
            <a:noFill/>
          </a:ln>
        </p:spPr>
      </p:sp>
      <p:sp>
        <p:nvSpPr>
          <p:cNvPr id="3" name="CustomShape 4"/>
          <p:cNvSpPr/>
          <p:nvPr/>
        </p:nvSpPr>
        <p:spPr>
          <a:xfrm>
            <a:off x="65160" y="69840"/>
            <a:ext cx="9012960" cy="6691680"/>
          </a:xfrm>
          <a:prstGeom prst="roundRect">
            <a:avLst>
              <a:gd name="adj" fmla="val 4929"/>
            </a:avLst>
          </a:prstGeom>
          <a:solidFill>
            <a:srgbClr val="FFFFFF"/>
          </a:solidFill>
          <a:ln w="6480">
            <a:solidFill>
              <a:srgbClr val="000000"/>
            </a:solidFill>
            <a:round/>
          </a:ln>
        </p:spPr>
      </p:sp>
      <p:sp>
        <p:nvSpPr>
          <p:cNvPr id="4" name="PlaceHolder 5"/>
          <p:cNvSpPr>
            <a:spLocks noGrp="1"/>
          </p:cNvSpPr>
          <p:nvPr>
            <p:ph type="dt"/>
          </p:nvPr>
        </p:nvSpPr>
        <p:spPr>
          <a:xfrm>
            <a:off x="6172200" y="6191280"/>
            <a:ext cx="2476080" cy="475920"/>
          </a:xfrm>
          <a:prstGeom prst="rect">
            <a:avLst/>
          </a:prstGeom>
        </p:spPr>
        <p:txBody>
          <a:bodyPr lIns="90000" tIns="45000" rIns="90000" bIns="45000" anchor="ctr"/>
          <a:lstStyle/>
          <a:p>
            <a:pPr algn="r">
              <a:lnSpc>
                <a:spcPct val="100000"/>
              </a:lnSpc>
            </a:pPr>
            <a:r>
              <a:rPr lang="en-IN" sz="1400">
                <a:solidFill>
                  <a:srgbClr val="696464"/>
                </a:solidFill>
                <a:latin typeface="Perpetua"/>
              </a:rPr>
              <a:t>06/02/19</a:t>
            </a:r>
            <a:endParaRPr/>
          </a:p>
        </p:txBody>
      </p:sp>
      <p:sp>
        <p:nvSpPr>
          <p:cNvPr id="5" name="PlaceHolder 6"/>
          <p:cNvSpPr>
            <a:spLocks noGrp="1"/>
          </p:cNvSpPr>
          <p:nvPr>
            <p:ph type="ftr"/>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6" name="PlaceHolder 7"/>
          <p:cNvSpPr>
            <a:spLocks noGrp="1"/>
          </p:cNvSpPr>
          <p:nvPr>
            <p:ph type="sldNum"/>
          </p:nvPr>
        </p:nvSpPr>
        <p:spPr>
          <a:xfrm>
            <a:off x="146160" y="6210360"/>
            <a:ext cx="456840" cy="456840"/>
          </a:xfrm>
          <a:prstGeom prst="rect">
            <a:avLst/>
          </a:prstGeom>
        </p:spPr>
        <p:txBody>
          <a:bodyPr lIns="0" tIns="0" rIns="0" bIns="0" anchor="ctr" anchorCtr="1"/>
          <a:lstStyle/>
          <a:p>
            <a:pPr>
              <a:lnSpc>
                <a:spcPct val="100000"/>
              </a:lnSpc>
            </a:pPr>
            <a:fld id="{45A0476F-B671-4562-B829-E96F643F3ECD}" type="slidenum">
              <a:rPr lang="en-IN" sz="1400">
                <a:solidFill>
                  <a:srgbClr val="FFFFFF"/>
                </a:solidFill>
                <a:latin typeface="Franklin Gothic Book"/>
              </a:rPr>
              <a:pPr>
                <a:lnSpc>
                  <a:spcPct val="100000"/>
                </a:lnSpc>
              </a:pPr>
              <a:t>‹#›</a:t>
            </a:fld>
            <a:endParaRPr/>
          </a:p>
        </p:txBody>
      </p:sp>
      <p:sp>
        <p:nvSpPr>
          <p:cNvPr id="7" name="CustomShape 8"/>
          <p:cNvSpPr/>
          <p:nvPr/>
        </p:nvSpPr>
        <p:spPr>
          <a:xfrm>
            <a:off x="63000" y="1449360"/>
            <a:ext cx="9021240" cy="1527120"/>
          </a:xfrm>
          <a:prstGeom prst="rect">
            <a:avLst/>
          </a:prstGeom>
          <a:solidFill>
            <a:srgbClr val="D34817"/>
          </a:solidFill>
          <a:ln w="19080">
            <a:noFill/>
          </a:ln>
        </p:spPr>
      </p:sp>
      <p:sp>
        <p:nvSpPr>
          <p:cNvPr id="8" name="CustomShape 9"/>
          <p:cNvSpPr/>
          <p:nvPr/>
        </p:nvSpPr>
        <p:spPr>
          <a:xfrm>
            <a:off x="63000" y="1396800"/>
            <a:ext cx="9021240" cy="120240"/>
          </a:xfrm>
          <a:prstGeom prst="rect">
            <a:avLst/>
          </a:prstGeom>
          <a:solidFill>
            <a:srgbClr val="E5B1AB"/>
          </a:solidFill>
          <a:ln w="19080">
            <a:noFill/>
          </a:ln>
        </p:spPr>
      </p:sp>
      <p:sp>
        <p:nvSpPr>
          <p:cNvPr id="9" name="CustomShape 10"/>
          <p:cNvSpPr/>
          <p:nvPr/>
        </p:nvSpPr>
        <p:spPr>
          <a:xfrm>
            <a:off x="63000" y="2976480"/>
            <a:ext cx="9021240" cy="110160"/>
          </a:xfrm>
          <a:prstGeom prst="rect">
            <a:avLst/>
          </a:prstGeom>
          <a:solidFill>
            <a:srgbClr val="918485"/>
          </a:solidFill>
          <a:ln w="19080">
            <a:noFill/>
          </a:ln>
        </p:spPr>
      </p:sp>
      <p:sp>
        <p:nvSpPr>
          <p:cNvPr id="10" name="PlaceHolder 11"/>
          <p:cNvSpPr>
            <a:spLocks noGrp="1"/>
          </p:cNvSpPr>
          <p:nvPr>
            <p:ph type="title"/>
          </p:nvPr>
        </p:nvSpPr>
        <p:spPr>
          <a:xfrm>
            <a:off x="457200" y="1505880"/>
            <a:ext cx="8229240" cy="1469520"/>
          </a:xfrm>
          <a:prstGeom prst="rect">
            <a:avLst/>
          </a:prstGeom>
        </p:spPr>
        <p:txBody>
          <a:bodyPr lIns="90000" tIns="45000" rIns="90000" bIns="91440" anchor="ctr"/>
          <a:lstStyle/>
          <a:p>
            <a:pPr algn="ctr">
              <a:lnSpc>
                <a:spcPct val="100000"/>
              </a:lnSpc>
            </a:pPr>
            <a:r>
              <a:rPr lang="en-US" sz="4000">
                <a:solidFill>
                  <a:srgbClr val="FFFFFF"/>
                </a:solidFill>
                <a:latin typeface="Franklin Gothic Book"/>
              </a:rPr>
              <a:t>Click to edit the title text formatClick to edit Master title style</a:t>
            </a:r>
            <a:endParaRPr/>
          </a:p>
        </p:txBody>
      </p:sp>
      <p:sp>
        <p:nvSpPr>
          <p:cNvPr id="11" name="PlaceHolder 1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2600">
                <a:latin typeface="Perpetua"/>
              </a:rPr>
              <a:t>Click to edit the outline text format</a:t>
            </a:r>
            <a:endParaRPr/>
          </a:p>
          <a:p>
            <a:pPr lvl="1">
              <a:buSzPct val="75000"/>
              <a:buFont typeface="StarSymbol"/>
              <a:buChar char=""/>
            </a:pPr>
            <a:r>
              <a:rPr lang="en-US" sz="2000">
                <a:latin typeface="Perpetua"/>
              </a:rPr>
              <a:t>Second Outline Level</a:t>
            </a:r>
            <a:endParaRPr/>
          </a:p>
          <a:p>
            <a:pPr lvl="2">
              <a:buSzPct val="45000"/>
              <a:buFont typeface="StarSymbol"/>
              <a:buChar char=""/>
            </a:pPr>
            <a:r>
              <a:rPr lang="en-US" sz="2000">
                <a:latin typeface="Perpetua"/>
              </a:rPr>
              <a:t>Third Outline Level</a:t>
            </a:r>
            <a:endParaRPr/>
          </a:p>
          <a:p>
            <a:pPr lvl="3">
              <a:buSzPct val="75000"/>
              <a:buFont typeface="StarSymbol"/>
              <a:buChar char=""/>
            </a:pPr>
            <a:r>
              <a:rPr lang="en-US" sz="2000">
                <a:latin typeface="Perpetua"/>
              </a:rPr>
              <a:t>Fourth Outline Level</a:t>
            </a:r>
            <a:endParaRPr/>
          </a:p>
          <a:p>
            <a:pPr lvl="4">
              <a:buSzPct val="45000"/>
              <a:buFont typeface="StarSymbol"/>
              <a:buChar char=""/>
            </a:pPr>
            <a:r>
              <a:rPr lang="en-US" sz="2000">
                <a:latin typeface="Perpetua"/>
              </a:rPr>
              <a:t>Fifth Outline Level</a:t>
            </a:r>
            <a:endParaRPr/>
          </a:p>
          <a:p>
            <a:pPr lvl="5">
              <a:buSzPct val="45000"/>
              <a:buFont typeface="StarSymbol"/>
              <a:buChar char=""/>
            </a:pPr>
            <a:r>
              <a:rPr lang="en-US" sz="2000">
                <a:latin typeface="Perpetua"/>
              </a:rPr>
              <a:t>Sixth Outline Level</a:t>
            </a:r>
            <a:endParaRPr/>
          </a:p>
          <a:p>
            <a:pPr lvl="6">
              <a:buSzPct val="45000"/>
              <a:buFont typeface="StarSymbol"/>
              <a:buChar char=""/>
            </a:pPr>
            <a:r>
              <a:rPr lang="en-US" sz="2000">
                <a:latin typeface="Perpetua"/>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0" y="0"/>
            <a:ext cx="9143640" cy="6857640"/>
          </a:xfrm>
          <a:prstGeom prst="rect">
            <a:avLst/>
          </a:prstGeom>
          <a:solidFill>
            <a:srgbClr val="FFFFFF"/>
          </a:solidFill>
          <a:ln w="12600">
            <a:noFill/>
          </a:ln>
        </p:spPr>
      </p:sp>
      <p:sp>
        <p:nvSpPr>
          <p:cNvPr id="47" name="CustomShape 2"/>
          <p:cNvSpPr/>
          <p:nvPr/>
        </p:nvSpPr>
        <p:spPr>
          <a:xfrm>
            <a:off x="64080" y="69840"/>
            <a:ext cx="9012960" cy="6693120"/>
          </a:xfrm>
          <a:prstGeom prst="roundRect">
            <a:avLst>
              <a:gd name="adj" fmla="val 4929"/>
            </a:avLst>
          </a:prstGeom>
          <a:solidFill>
            <a:srgbClr val="FFFFFF"/>
          </a:solidFill>
          <a:ln w="6480">
            <a:solidFill>
              <a:srgbClr val="000000"/>
            </a:solidFill>
            <a:round/>
          </a:ln>
        </p:spPr>
      </p:sp>
      <p:sp>
        <p:nvSpPr>
          <p:cNvPr id="48" name="PlaceHolder 3"/>
          <p:cNvSpPr>
            <a:spLocks noGrp="1"/>
          </p:cNvSpPr>
          <p:nvPr>
            <p:ph type="title"/>
          </p:nvPr>
        </p:nvSpPr>
        <p:spPr>
          <a:xfrm>
            <a:off x="914400" y="274680"/>
            <a:ext cx="7772040" cy="1142640"/>
          </a:xfrm>
          <a:prstGeom prst="rect">
            <a:avLst/>
          </a:prstGeom>
        </p:spPr>
        <p:txBody>
          <a:bodyPr lIns="90000" tIns="45000" rIns="90000" bIns="91440" anchor="b"/>
          <a:lstStyle/>
          <a:p>
            <a:pPr>
              <a:lnSpc>
                <a:spcPct val="100000"/>
              </a:lnSpc>
            </a:pPr>
            <a:r>
              <a:rPr lang="en-US" sz="4000">
                <a:solidFill>
                  <a:srgbClr val="696464"/>
                </a:solidFill>
                <a:latin typeface="Franklin Gothic Book"/>
              </a:rPr>
              <a:t>Click to edit the title text formatClick to edit Master title style</a:t>
            </a:r>
            <a:endParaRPr/>
          </a:p>
        </p:txBody>
      </p:sp>
      <p:sp>
        <p:nvSpPr>
          <p:cNvPr id="49" name="PlaceHolder 4"/>
          <p:cNvSpPr>
            <a:spLocks noGrp="1"/>
          </p:cNvSpPr>
          <p:nvPr>
            <p:ph type="dt"/>
          </p:nvPr>
        </p:nvSpPr>
        <p:spPr>
          <a:xfrm>
            <a:off x="6172200" y="6191280"/>
            <a:ext cx="2476080" cy="475920"/>
          </a:xfrm>
          <a:prstGeom prst="rect">
            <a:avLst/>
          </a:prstGeom>
        </p:spPr>
        <p:txBody>
          <a:bodyPr lIns="90000" tIns="45000" rIns="90000" bIns="45000" anchor="ctr"/>
          <a:lstStyle/>
          <a:p>
            <a:pPr algn="r">
              <a:lnSpc>
                <a:spcPct val="100000"/>
              </a:lnSpc>
            </a:pPr>
            <a:r>
              <a:rPr lang="en-IN" sz="1400">
                <a:solidFill>
                  <a:srgbClr val="696464"/>
                </a:solidFill>
                <a:latin typeface="Perpetua"/>
              </a:rPr>
              <a:t>06/02/19</a:t>
            </a:r>
            <a:endParaRPr/>
          </a:p>
        </p:txBody>
      </p:sp>
      <p:sp>
        <p:nvSpPr>
          <p:cNvPr id="50" name="PlaceHolder 5"/>
          <p:cNvSpPr>
            <a:spLocks noGrp="1"/>
          </p:cNvSpPr>
          <p:nvPr>
            <p:ph type="ftr"/>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51" name="PlaceHolder 6"/>
          <p:cNvSpPr>
            <a:spLocks noGrp="1"/>
          </p:cNvSpPr>
          <p:nvPr>
            <p:ph type="sldNum"/>
          </p:nvPr>
        </p:nvSpPr>
        <p:spPr>
          <a:xfrm>
            <a:off x="146160" y="6210360"/>
            <a:ext cx="456840" cy="456840"/>
          </a:xfrm>
          <a:prstGeom prst="rect">
            <a:avLst/>
          </a:prstGeom>
        </p:spPr>
        <p:txBody>
          <a:bodyPr lIns="0" tIns="0" rIns="0" bIns="0" anchor="ctr" anchorCtr="1"/>
          <a:lstStyle/>
          <a:p>
            <a:pPr algn="ctr">
              <a:lnSpc>
                <a:spcPct val="100000"/>
              </a:lnSpc>
            </a:pPr>
            <a:fld id="{9AD41A2A-3C18-4EAE-AEED-5DE16E303EFB}" type="slidenum">
              <a:rPr lang="en-IN" sz="1400">
                <a:solidFill>
                  <a:srgbClr val="FFFFFF"/>
                </a:solidFill>
                <a:latin typeface="Franklin Gothic Book"/>
              </a:rPr>
              <a:pPr algn="ctr">
                <a:lnSpc>
                  <a:spcPct val="100000"/>
                </a:lnSpc>
              </a:pPr>
              <a:t>‹#›</a:t>
            </a:fld>
            <a:endParaRPr/>
          </a:p>
        </p:txBody>
      </p:sp>
      <p:sp>
        <p:nvSpPr>
          <p:cNvPr id="52" name="PlaceHolder 7"/>
          <p:cNvSpPr>
            <a:spLocks noGrp="1"/>
          </p:cNvSpPr>
          <p:nvPr>
            <p:ph type="body"/>
          </p:nvPr>
        </p:nvSpPr>
        <p:spPr>
          <a:xfrm>
            <a:off x="914400" y="1447920"/>
            <a:ext cx="7772040" cy="4571640"/>
          </a:xfrm>
          <a:prstGeom prst="rect">
            <a:avLst/>
          </a:prstGeom>
        </p:spPr>
        <p:txBody>
          <a:bodyPr lIns="90000" tIns="45000" rIns="90000" bIns="45000"/>
          <a:lstStyle/>
          <a:p>
            <a:pPr>
              <a:buSzPct val="45000"/>
              <a:buFont typeface="StarSymbol"/>
              <a:buChar char=""/>
            </a:pPr>
            <a:r>
              <a:rPr lang="en-US" sz="2600">
                <a:solidFill>
                  <a:srgbClr val="000000"/>
                </a:solidFill>
                <a:latin typeface="Perpetua"/>
              </a:rPr>
              <a:t>Click to edit the outline text format</a:t>
            </a:r>
            <a:endParaRPr/>
          </a:p>
          <a:p>
            <a:pPr lvl="1">
              <a:buSzPct val="75000"/>
              <a:buFont typeface="StarSymbol"/>
              <a:buChar char=""/>
            </a:pPr>
            <a:r>
              <a:rPr lang="en-US" sz="2600">
                <a:solidFill>
                  <a:srgbClr val="000000"/>
                </a:solidFill>
                <a:latin typeface="Perpetua"/>
              </a:rPr>
              <a:t>Second Outline Level</a:t>
            </a:r>
            <a:endParaRPr/>
          </a:p>
          <a:p>
            <a:pPr lvl="2">
              <a:buSzPct val="45000"/>
              <a:buFont typeface="StarSymbol"/>
              <a:buChar char=""/>
            </a:pPr>
            <a:r>
              <a:rPr lang="en-US" sz="2600">
                <a:solidFill>
                  <a:srgbClr val="000000"/>
                </a:solidFill>
                <a:latin typeface="Perpetua"/>
              </a:rPr>
              <a:t>Third Outline Level</a:t>
            </a:r>
            <a:endParaRPr/>
          </a:p>
          <a:p>
            <a:pPr lvl="3">
              <a:buSzPct val="75000"/>
              <a:buFont typeface="StarSymbol"/>
              <a:buChar char=""/>
            </a:pPr>
            <a:r>
              <a:rPr lang="en-US" sz="2600">
                <a:solidFill>
                  <a:srgbClr val="000000"/>
                </a:solidFill>
                <a:latin typeface="Perpetua"/>
              </a:rPr>
              <a:t>Fourth Outline Level</a:t>
            </a:r>
            <a:endParaRPr/>
          </a:p>
          <a:p>
            <a:pPr lvl="4">
              <a:buSzPct val="45000"/>
              <a:buFont typeface="StarSymbol"/>
              <a:buChar char=""/>
            </a:pPr>
            <a:r>
              <a:rPr lang="en-US" sz="2600">
                <a:solidFill>
                  <a:srgbClr val="000000"/>
                </a:solidFill>
                <a:latin typeface="Perpetua"/>
              </a:rPr>
              <a:t>Fifth Outline Level</a:t>
            </a:r>
            <a:endParaRPr/>
          </a:p>
          <a:p>
            <a:pPr lvl="5">
              <a:buSzPct val="45000"/>
              <a:buFont typeface="StarSymbol"/>
              <a:buChar char=""/>
            </a:pPr>
            <a:r>
              <a:rPr lang="en-US" sz="2600">
                <a:solidFill>
                  <a:srgbClr val="000000"/>
                </a:solidFill>
                <a:latin typeface="Perpetua"/>
              </a:rPr>
              <a:t>Sixth Outline Level</a:t>
            </a:r>
            <a:endParaRPr/>
          </a:p>
          <a:p>
            <a:pPr>
              <a:lnSpc>
                <a:spcPct val="100000"/>
              </a:lnSpc>
              <a:buSzPct val="85000"/>
              <a:buFont typeface="Wingdings 2" charset="2"/>
              <a:buChar char=""/>
            </a:pPr>
            <a:r>
              <a:rPr lang="en-US" sz="2600">
                <a:solidFill>
                  <a:srgbClr val="000000"/>
                </a:solidFill>
                <a:latin typeface="Perpetu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Perpetua"/>
              </a:rPr>
              <a:t>Second level</a:t>
            </a:r>
            <a:endParaRPr/>
          </a:p>
          <a:p>
            <a:pPr lvl="2">
              <a:lnSpc>
                <a:spcPct val="100000"/>
              </a:lnSpc>
              <a:buSzPct val="85000"/>
              <a:buFont typeface="Wingdings 2" charset="2"/>
              <a:buChar char=""/>
            </a:pPr>
            <a:r>
              <a:rPr lang="en-US" sz="2000">
                <a:solidFill>
                  <a:srgbClr val="000000"/>
                </a:solidFill>
                <a:latin typeface="Perpetua"/>
              </a:rPr>
              <a:t>Third level</a:t>
            </a:r>
            <a:endParaRPr/>
          </a:p>
          <a:p>
            <a:pPr lvl="3">
              <a:lnSpc>
                <a:spcPct val="100000"/>
              </a:lnSpc>
              <a:buSzPct val="80000"/>
              <a:buFont typeface="Wingdings 2" charset="2"/>
              <a:buChar char=""/>
            </a:pPr>
            <a:r>
              <a:rPr lang="en-US" sz="2000">
                <a:solidFill>
                  <a:srgbClr val="000000"/>
                </a:solidFill>
                <a:latin typeface="Perpetua"/>
              </a:rPr>
              <a:t>Fourth level</a:t>
            </a:r>
            <a:endParaRPr/>
          </a:p>
          <a:p>
            <a:pPr lvl="4">
              <a:lnSpc>
                <a:spcPct val="100000"/>
              </a:lnSpc>
              <a:buFont typeface="StarSymbol"/>
              <a:buChar char="o"/>
            </a:pPr>
            <a:r>
              <a:rPr lang="en-US" sz="2000">
                <a:solidFill>
                  <a:srgbClr val="000000"/>
                </a:solidFill>
                <a:latin typeface="Perpetua"/>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066680" y="457200"/>
            <a:ext cx="7009920" cy="761760"/>
          </a:xfrm>
          <a:prstGeom prst="rect">
            <a:avLst/>
          </a:prstGeom>
        </p:spPr>
        <p:txBody>
          <a:bodyPr lIns="90000" tIns="45000" rIns="90000" bIns="45000"/>
          <a:lstStyle/>
          <a:p>
            <a:pPr algn="ctr">
              <a:lnSpc>
                <a:spcPct val="100000"/>
              </a:lnSpc>
            </a:pPr>
            <a:r>
              <a:rPr lang="en-IN" sz="3600">
                <a:solidFill>
                  <a:srgbClr val="696464"/>
                </a:solidFill>
                <a:latin typeface="Perpetua"/>
              </a:rPr>
              <a:t>BTIT603: Cyber and Network Security</a:t>
            </a:r>
            <a:endParaRPr/>
          </a:p>
        </p:txBody>
      </p:sp>
      <p:sp>
        <p:nvSpPr>
          <p:cNvPr id="93" name="TextShape 2"/>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94" name="TextShape 3"/>
          <p:cNvSpPr txBox="1"/>
          <p:nvPr/>
        </p:nvSpPr>
        <p:spPr>
          <a:xfrm>
            <a:off x="146160" y="6210360"/>
            <a:ext cx="456840" cy="456840"/>
          </a:xfrm>
          <a:prstGeom prst="rect">
            <a:avLst/>
          </a:prstGeom>
        </p:spPr>
        <p:txBody>
          <a:bodyPr lIns="0" tIns="0" rIns="0" bIns="0" anchor="ctr" anchorCtr="1"/>
          <a:lstStyle/>
          <a:p>
            <a:pPr>
              <a:lnSpc>
                <a:spcPct val="100000"/>
              </a:lnSpc>
            </a:pPr>
            <a:fld id="{63E999F3-08CB-4DF6-882B-6A62364482B8}" type="slidenum">
              <a:rPr lang="en-IN" sz="1400">
                <a:solidFill>
                  <a:srgbClr val="FFFFFF"/>
                </a:solidFill>
                <a:latin typeface="Franklin Gothic Book"/>
              </a:rPr>
              <a:pPr>
                <a:lnSpc>
                  <a:spcPct val="100000"/>
                </a:lnSpc>
              </a:pPr>
              <a:t>1</a:t>
            </a:fld>
            <a:endParaRPr/>
          </a:p>
        </p:txBody>
      </p:sp>
      <p:sp>
        <p:nvSpPr>
          <p:cNvPr id="95" name="TextShape 4"/>
          <p:cNvSpPr txBox="1"/>
          <p:nvPr/>
        </p:nvSpPr>
        <p:spPr>
          <a:xfrm>
            <a:off x="457200" y="1505880"/>
            <a:ext cx="8229240" cy="1469520"/>
          </a:xfrm>
          <a:prstGeom prst="rect">
            <a:avLst/>
          </a:prstGeom>
        </p:spPr>
        <p:txBody>
          <a:bodyPr lIns="90000" tIns="45000" rIns="90000" bIns="91440" anchor="ctr"/>
          <a:lstStyle/>
          <a:p>
            <a:pPr algn="ctr">
              <a:lnSpc>
                <a:spcPct val="100000"/>
              </a:lnSpc>
            </a:pPr>
            <a:r>
              <a:rPr lang="en-US" sz="4000">
                <a:solidFill>
                  <a:srgbClr val="FFFFFF"/>
                </a:solidFill>
                <a:latin typeface="Franklin Gothic Book"/>
              </a:rPr>
              <a:t>Botnet</a:t>
            </a:r>
            <a:endParaRPr/>
          </a:p>
        </p:txBody>
      </p:sp>
      <p:pic>
        <p:nvPicPr>
          <p:cNvPr id="96" name="Picture 5"/>
          <p:cNvPicPr/>
          <p:nvPr/>
        </p:nvPicPr>
        <p:blipFill>
          <a:blip r:embed="rId2"/>
          <a:stretch>
            <a:fillRect/>
          </a:stretch>
        </p:blipFill>
        <p:spPr>
          <a:xfrm>
            <a:off x="152280" y="3124080"/>
            <a:ext cx="8838720" cy="2352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228600" y="533520"/>
            <a:ext cx="7772040" cy="639360"/>
          </a:xfrm>
          <a:prstGeom prst="rect">
            <a:avLst/>
          </a:prstGeom>
        </p:spPr>
        <p:txBody>
          <a:bodyPr lIns="90000" tIns="45000" rIns="90000" bIns="91440" anchor="b"/>
          <a:lstStyle/>
          <a:p>
            <a:pPr>
              <a:lnSpc>
                <a:spcPct val="100000"/>
              </a:lnSpc>
            </a:pPr>
            <a:r>
              <a:rPr lang="en-US" sz="4000" b="1">
                <a:solidFill>
                  <a:srgbClr val="696464"/>
                </a:solidFill>
                <a:latin typeface="Franklin Gothic Book"/>
              </a:rPr>
              <a:t>Notable botnet attacks</a:t>
            </a:r>
            <a:endParaRPr/>
          </a:p>
        </p:txBody>
      </p:sp>
      <p:sp>
        <p:nvSpPr>
          <p:cNvPr id="126" name="TextShape 2"/>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27" name="TextShape 3"/>
          <p:cNvSpPr txBox="1"/>
          <p:nvPr/>
        </p:nvSpPr>
        <p:spPr>
          <a:xfrm>
            <a:off x="146160" y="6210360"/>
            <a:ext cx="456840" cy="456840"/>
          </a:xfrm>
          <a:prstGeom prst="rect">
            <a:avLst/>
          </a:prstGeom>
        </p:spPr>
        <p:txBody>
          <a:bodyPr lIns="0" tIns="0" rIns="0" bIns="0" anchor="ctr" anchorCtr="1"/>
          <a:lstStyle/>
          <a:p>
            <a:pPr algn="ctr">
              <a:lnSpc>
                <a:spcPct val="100000"/>
              </a:lnSpc>
            </a:pPr>
            <a:fld id="{EF8281EB-CA77-405E-A47A-7596A55818EF}" type="slidenum">
              <a:rPr lang="en-IN" sz="1400">
                <a:solidFill>
                  <a:srgbClr val="FFFFFF"/>
                </a:solidFill>
                <a:latin typeface="Franklin Gothic Book"/>
              </a:rPr>
              <a:pPr algn="ctr">
                <a:lnSpc>
                  <a:spcPct val="100000"/>
                </a:lnSpc>
              </a:pPr>
              <a:t>10</a:t>
            </a:fld>
            <a:endParaRPr/>
          </a:p>
        </p:txBody>
      </p:sp>
      <p:sp>
        <p:nvSpPr>
          <p:cNvPr id="128" name="TextShape 4"/>
          <p:cNvSpPr txBox="1"/>
          <p:nvPr/>
        </p:nvSpPr>
        <p:spPr>
          <a:xfrm>
            <a:off x="228600" y="1219200"/>
            <a:ext cx="8686440" cy="4876560"/>
          </a:xfrm>
          <a:prstGeom prst="rect">
            <a:avLst/>
          </a:prstGeom>
        </p:spPr>
        <p:txBody>
          <a:bodyPr lIns="90000" tIns="45000" rIns="90000" bIns="45000"/>
          <a:lstStyle/>
          <a:p>
            <a:pPr>
              <a:lnSpc>
                <a:spcPct val="100000"/>
              </a:lnSpc>
            </a:pPr>
            <a:r>
              <a:rPr lang="en-US" sz="2200" b="1" dirty="0">
                <a:solidFill>
                  <a:srgbClr val="00B050"/>
                </a:solidFill>
                <a:latin typeface="Times New Roman"/>
              </a:rPr>
              <a:t>1. Zeus</a:t>
            </a:r>
            <a:r>
              <a:rPr lang="en-US" sz="2200" b="1" dirty="0">
                <a:solidFill>
                  <a:srgbClr val="000000"/>
                </a:solidFill>
                <a:latin typeface="Times New Roman"/>
              </a:rPr>
              <a:t>
</a:t>
            </a:r>
            <a:r>
              <a:rPr lang="en-US" dirty="0">
                <a:solidFill>
                  <a:srgbClr val="000000"/>
                </a:solidFill>
                <a:latin typeface="Times New Roman"/>
              </a:rPr>
              <a:t>The </a:t>
            </a:r>
            <a:r>
              <a:rPr lang="en-US" u="sng" dirty="0">
                <a:solidFill>
                  <a:srgbClr val="000000"/>
                </a:solidFill>
                <a:latin typeface="Times New Roman"/>
              </a:rPr>
              <a:t>Zeus malware</a:t>
            </a:r>
            <a:r>
              <a:rPr lang="en-US" dirty="0">
                <a:solidFill>
                  <a:srgbClr val="000000"/>
                </a:solidFill>
                <a:latin typeface="Times New Roman"/>
              </a:rPr>
              <a:t>, first detected in 2007, is one of the best-known and widely used malware types in the history of information security.</a:t>
            </a:r>
            <a:endParaRPr/>
          </a:p>
          <a:p>
            <a:pPr algn="just">
              <a:lnSpc>
                <a:spcPct val="100000"/>
              </a:lnSpc>
              <a:buSzPct val="85000"/>
              <a:buFont typeface="Wingdings 2" charset="2"/>
              <a:buChar char=""/>
            </a:pPr>
            <a:r>
              <a:rPr lang="en-US" dirty="0">
                <a:solidFill>
                  <a:srgbClr val="000000"/>
                </a:solidFill>
                <a:latin typeface="Times New Roman"/>
              </a:rPr>
              <a:t>Zeus uses a Trojan horse program to infect vulnerable devices and systems, and variants of this malware have been used for various purposes over the years, including to spread </a:t>
            </a:r>
            <a:r>
              <a:rPr lang="en-US" b="1" dirty="0" err="1">
                <a:solidFill>
                  <a:srgbClr val="000000"/>
                </a:solidFill>
                <a:latin typeface="Times New Roman"/>
              </a:rPr>
              <a:t>CryptoLocker</a:t>
            </a:r>
            <a:r>
              <a:rPr lang="en-US" b="1" dirty="0">
                <a:solidFill>
                  <a:srgbClr val="000000"/>
                </a:solidFill>
                <a:latin typeface="Times New Roman"/>
              </a:rPr>
              <a:t> </a:t>
            </a:r>
            <a:r>
              <a:rPr lang="en-US" b="1" dirty="0" err="1">
                <a:solidFill>
                  <a:srgbClr val="000000"/>
                </a:solidFill>
                <a:latin typeface="Times New Roman"/>
              </a:rPr>
              <a:t>ransomware</a:t>
            </a:r>
            <a:r>
              <a:rPr lang="en-US" b="1" dirty="0">
                <a:solidFill>
                  <a:srgbClr val="000000"/>
                </a:solidFill>
                <a:latin typeface="Times New Roman"/>
              </a:rPr>
              <a:t>.</a:t>
            </a:r>
            <a:endParaRPr/>
          </a:p>
          <a:p>
            <a:pPr algn="just">
              <a:lnSpc>
                <a:spcPct val="100000"/>
              </a:lnSpc>
              <a:buSzPct val="85000"/>
              <a:buFont typeface="Wingdings 2" charset="2"/>
              <a:buChar char=""/>
            </a:pPr>
            <a:r>
              <a:rPr lang="en-US" b="1" dirty="0">
                <a:solidFill>
                  <a:srgbClr val="000000"/>
                </a:solidFill>
                <a:latin typeface="Times New Roman"/>
              </a:rPr>
              <a:t>Initially, Zeus, or </a:t>
            </a:r>
            <a:r>
              <a:rPr lang="en-US" b="1" dirty="0" err="1">
                <a:solidFill>
                  <a:srgbClr val="000000"/>
                </a:solidFill>
                <a:latin typeface="Times New Roman"/>
              </a:rPr>
              <a:t>Zbot</a:t>
            </a:r>
            <a:r>
              <a:rPr lang="en-US" b="1" dirty="0">
                <a:solidFill>
                  <a:srgbClr val="000000"/>
                </a:solidFill>
                <a:latin typeface="Times New Roman"/>
              </a:rPr>
              <a:t>, was used to harvest banking credentials and financial information from users of infected devices. Once the data was collected, attackers used the bots to send out spam and phishing emails that spread the Zeus Trojan to more prospective victims.</a:t>
            </a:r>
            <a:endParaRPr/>
          </a:p>
          <a:p>
            <a:pPr algn="just">
              <a:lnSpc>
                <a:spcPct val="100000"/>
              </a:lnSpc>
              <a:buSzPct val="85000"/>
              <a:buFont typeface="Wingdings 2" charset="2"/>
              <a:buChar char=""/>
            </a:pPr>
            <a:r>
              <a:rPr lang="en-US" dirty="0">
                <a:solidFill>
                  <a:srgbClr val="000000"/>
                </a:solidFill>
                <a:latin typeface="Times New Roman"/>
              </a:rPr>
              <a:t>In 2009, </a:t>
            </a:r>
            <a:r>
              <a:rPr lang="en-US" dirty="0" err="1">
                <a:solidFill>
                  <a:srgbClr val="000000"/>
                </a:solidFill>
                <a:latin typeface="Times New Roman"/>
              </a:rPr>
              <a:t>cybersecurity</a:t>
            </a:r>
            <a:r>
              <a:rPr lang="en-US" dirty="0">
                <a:solidFill>
                  <a:srgbClr val="000000"/>
                </a:solidFill>
                <a:latin typeface="Times New Roman"/>
              </a:rPr>
              <a:t> vendor </a:t>
            </a:r>
            <a:r>
              <a:rPr lang="en-US" dirty="0" err="1">
                <a:solidFill>
                  <a:srgbClr val="000000"/>
                </a:solidFill>
                <a:latin typeface="Times New Roman"/>
              </a:rPr>
              <a:t>Damballa</a:t>
            </a:r>
            <a:r>
              <a:rPr lang="en-US" dirty="0">
                <a:solidFill>
                  <a:srgbClr val="000000"/>
                </a:solidFill>
                <a:latin typeface="Times New Roman"/>
              </a:rPr>
              <a:t> estimated Zeus had infected </a:t>
            </a:r>
            <a:r>
              <a:rPr lang="en-US" b="1" dirty="0">
                <a:solidFill>
                  <a:srgbClr val="000000"/>
                </a:solidFill>
                <a:latin typeface="Times New Roman"/>
              </a:rPr>
              <a:t>3.6 million hosts</a:t>
            </a:r>
            <a:r>
              <a:rPr lang="en-US" dirty="0">
                <a:solidFill>
                  <a:srgbClr val="000000"/>
                </a:solidFill>
                <a:latin typeface="Times New Roman"/>
              </a:rPr>
              <a:t>. The following year, the FBI identified a group of Eastern European cybercriminals who were suspected to be behind the Zeus malware campaign; the FBI later made more than 100 arrests in the U.S. and Europe.</a:t>
            </a:r>
            <a:endParaRPr/>
          </a:p>
          <a:p>
            <a:pPr algn="just">
              <a:lnSpc>
                <a:spcPct val="100000"/>
              </a:lnSpc>
              <a:buSzPct val="85000"/>
              <a:buFont typeface="Wingdings 2" charset="2"/>
              <a:buChar char=""/>
            </a:pPr>
            <a:r>
              <a:rPr lang="en-US" dirty="0">
                <a:solidFill>
                  <a:srgbClr val="000000"/>
                </a:solidFill>
                <a:latin typeface="Times New Roman"/>
              </a:rPr>
              <a:t>The Zeus </a:t>
            </a:r>
            <a:r>
              <a:rPr lang="en-US" dirty="0" err="1">
                <a:solidFill>
                  <a:srgbClr val="000000"/>
                </a:solidFill>
                <a:latin typeface="Times New Roman"/>
              </a:rPr>
              <a:t>botnet</a:t>
            </a:r>
            <a:r>
              <a:rPr lang="en-US" dirty="0">
                <a:solidFill>
                  <a:srgbClr val="000000"/>
                </a:solidFill>
                <a:latin typeface="Times New Roman"/>
              </a:rPr>
              <a:t> was repeatedly disrupted in 2010, when two internet service providers that were hosting the C&amp;C servers for Zeus were shut down. However, new versions of the Zeus malware were later discovered.</a:t>
            </a:r>
            <a:endParaRPr/>
          </a:p>
          <a:p>
            <a:pPr algn="just">
              <a:lnSpc>
                <a:spcPct val="100000"/>
              </a:lnSpc>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30"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34FCAD63-58AB-4FC7-BFBF-D03672C83972}" type="slidenum">
              <a:rPr lang="en-IN" sz="1400">
                <a:solidFill>
                  <a:srgbClr val="FFFFFF"/>
                </a:solidFill>
                <a:latin typeface="Franklin Gothic Book"/>
              </a:rPr>
              <a:pPr algn="ctr">
                <a:lnSpc>
                  <a:spcPct val="100000"/>
                </a:lnSpc>
              </a:pPr>
              <a:t>11</a:t>
            </a:fld>
            <a:endParaRPr/>
          </a:p>
        </p:txBody>
      </p:sp>
      <p:sp>
        <p:nvSpPr>
          <p:cNvPr id="131" name="TextShape 3"/>
          <p:cNvSpPr txBox="1"/>
          <p:nvPr/>
        </p:nvSpPr>
        <p:spPr>
          <a:xfrm>
            <a:off x="304920" y="1447920"/>
            <a:ext cx="8381520" cy="5105160"/>
          </a:xfrm>
          <a:prstGeom prst="rect">
            <a:avLst/>
          </a:prstGeom>
        </p:spPr>
        <p:txBody>
          <a:bodyPr lIns="90000" tIns="45000" rIns="90000" bIns="45000"/>
          <a:lstStyle/>
          <a:p>
            <a:pPr>
              <a:lnSpc>
                <a:spcPct val="100000"/>
              </a:lnSpc>
            </a:pPr>
            <a:r>
              <a:rPr lang="en-US" sz="2000" b="1">
                <a:solidFill>
                  <a:srgbClr val="00B050"/>
                </a:solidFill>
                <a:latin typeface="Times New Roman"/>
              </a:rPr>
              <a:t>2. Srizbi</a:t>
            </a:r>
            <a:r>
              <a:rPr lang="en-US" sz="2000" b="1">
                <a:solidFill>
                  <a:srgbClr val="000000"/>
                </a:solidFill>
                <a:latin typeface="Times New Roman"/>
              </a:rPr>
              <a:t>
</a:t>
            </a:r>
            <a:r>
              <a:rPr lang="en-US" sz="2000">
                <a:solidFill>
                  <a:srgbClr val="000000"/>
                </a:solidFill>
                <a:latin typeface="Times New Roman"/>
              </a:rPr>
              <a:t>The Srizbi botnet, which was first discovered in 2007, was, for a time, the largest botnet in the world. Srizbi, also known as the Ron Paul spam botnet, was responsible for a massive amount of email spam -- as much as 60 billion messages a day, accounting for roughly half of all email spam on the internet at the time. In 2007, the Srizbi botnet was used to send out political spam emails promoting then-U.S. Presidential candidate Ron Paul.</a:t>
            </a:r>
            <a:endParaRPr/>
          </a:p>
          <a:p>
            <a:pPr>
              <a:lnSpc>
                <a:spcPct val="100000"/>
              </a:lnSpc>
              <a:buSzPct val="85000"/>
              <a:buFont typeface="Wingdings 2" charset="2"/>
              <a:buChar char=""/>
            </a:pPr>
            <a:r>
              <a:rPr lang="en-US" sz="2000">
                <a:solidFill>
                  <a:srgbClr val="000000"/>
                </a:solidFill>
                <a:latin typeface="Times New Roman"/>
              </a:rPr>
              <a:t>The botnet used a Trojan to infect users' computers, which were then used to send out spam. Experts estimated that the Srizbi botnet included approximately 450,000 infected systems.</a:t>
            </a:r>
            <a:endParaRPr/>
          </a:p>
          <a:p>
            <a:pPr>
              <a:lnSpc>
                <a:spcPct val="100000"/>
              </a:lnSpc>
              <a:buSzPct val="85000"/>
              <a:buFont typeface="Wingdings 2" charset="2"/>
              <a:buChar char=""/>
            </a:pPr>
            <a:r>
              <a:rPr lang="en-US" sz="2000">
                <a:solidFill>
                  <a:srgbClr val="000000"/>
                </a:solidFill>
                <a:latin typeface="Times New Roman"/>
              </a:rPr>
              <a:t>The cybercriminals behind Srizbi used San Jose, Calif.-based hosting provider McColo for the botnet's C&amp;C infrastructure. The botnet's activity ceased when McColo, which was discovered to be hosting other botnet and spam operations, as well, was shut down in 2008.</a:t>
            </a:r>
            <a:endParaRPr/>
          </a:p>
          <a:p>
            <a:pPr>
              <a:lnSpc>
                <a:spcPct val="10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33"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E7D2FC30-A9FC-4603-ADDC-A155CAC0A00F}" type="slidenum">
              <a:rPr lang="en-IN" sz="1400">
                <a:solidFill>
                  <a:srgbClr val="FFFFFF"/>
                </a:solidFill>
                <a:latin typeface="Franklin Gothic Book"/>
              </a:rPr>
              <a:pPr algn="ctr">
                <a:lnSpc>
                  <a:spcPct val="100000"/>
                </a:lnSpc>
              </a:pPr>
              <a:t>12</a:t>
            </a:fld>
            <a:endParaRPr/>
          </a:p>
        </p:txBody>
      </p:sp>
      <p:sp>
        <p:nvSpPr>
          <p:cNvPr id="134" name="TextShape 3"/>
          <p:cNvSpPr txBox="1"/>
          <p:nvPr/>
        </p:nvSpPr>
        <p:spPr>
          <a:xfrm>
            <a:off x="380880" y="304920"/>
            <a:ext cx="8457840" cy="5790960"/>
          </a:xfrm>
          <a:prstGeom prst="rect">
            <a:avLst/>
          </a:prstGeom>
        </p:spPr>
        <p:txBody>
          <a:bodyPr lIns="90000" tIns="45000" rIns="90000" bIns="45000"/>
          <a:lstStyle/>
          <a:p>
            <a:pPr>
              <a:lnSpc>
                <a:spcPct val="100000"/>
              </a:lnSpc>
            </a:pPr>
            <a:r>
              <a:rPr lang="en-US" sz="1900" b="1" dirty="0">
                <a:solidFill>
                  <a:srgbClr val="00B050"/>
                </a:solidFill>
                <a:latin typeface="Times New Roman" pitchFamily="18" charset="0"/>
                <a:cs typeface="Times New Roman" pitchFamily="18" charset="0"/>
              </a:rPr>
              <a:t>3. </a:t>
            </a:r>
            <a:r>
              <a:rPr lang="en-US" sz="1900" b="1" dirty="0" err="1">
                <a:solidFill>
                  <a:srgbClr val="00B050"/>
                </a:solidFill>
                <a:latin typeface="Times New Roman" pitchFamily="18" charset="0"/>
                <a:cs typeface="Times New Roman" pitchFamily="18" charset="0"/>
              </a:rPr>
              <a:t>Gameover</a:t>
            </a:r>
            <a:r>
              <a:rPr lang="en-US" sz="1900" b="1" dirty="0">
                <a:solidFill>
                  <a:srgbClr val="00B050"/>
                </a:solidFill>
                <a:latin typeface="Times New Roman" pitchFamily="18" charset="0"/>
                <a:cs typeface="Times New Roman" pitchFamily="18" charset="0"/>
              </a:rPr>
              <a:t> Zeus</a:t>
            </a:r>
            <a:r>
              <a:rPr lang="en-US" sz="1900" b="1" dirty="0">
                <a:solidFill>
                  <a:srgbClr val="000000"/>
                </a:solidFill>
                <a:latin typeface="Times New Roman" pitchFamily="18" charset="0"/>
                <a:cs typeface="Times New Roman" pitchFamily="18" charset="0"/>
              </a:rPr>
              <a:t>
</a:t>
            </a:r>
            <a:r>
              <a:rPr lang="en-US" sz="1900" dirty="0">
                <a:solidFill>
                  <a:srgbClr val="000000"/>
                </a:solidFill>
                <a:latin typeface="Times New Roman" pitchFamily="18" charset="0"/>
                <a:cs typeface="Times New Roman" pitchFamily="18" charset="0"/>
              </a:rPr>
              <a:t>Approximately a year after the original Zeus </a:t>
            </a:r>
            <a:r>
              <a:rPr lang="en-US" sz="1900" dirty="0" err="1">
                <a:solidFill>
                  <a:srgbClr val="000000"/>
                </a:solidFill>
                <a:latin typeface="Times New Roman" pitchFamily="18" charset="0"/>
                <a:cs typeface="Times New Roman" pitchFamily="18" charset="0"/>
              </a:rPr>
              <a:t>botnet</a:t>
            </a:r>
            <a:r>
              <a:rPr lang="en-US" sz="1900" dirty="0">
                <a:solidFill>
                  <a:srgbClr val="000000"/>
                </a:solidFill>
                <a:latin typeface="Times New Roman" pitchFamily="18" charset="0"/>
                <a:cs typeface="Times New Roman" pitchFamily="18" charset="0"/>
              </a:rPr>
              <a:t> was disrupted, a new version of the Zeus malware emerged, known as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a:t>
            </a:r>
            <a:endParaRPr sz="1900">
              <a:latin typeface="Times New Roman" pitchFamily="18" charset="0"/>
              <a:cs typeface="Times New Roman" pitchFamily="18" charset="0"/>
            </a:endParaRPr>
          </a:p>
          <a:p>
            <a:pPr algn="just">
              <a:lnSpc>
                <a:spcPct val="100000"/>
              </a:lnSpc>
              <a:buSzPct val="85000"/>
              <a:buFont typeface="Wingdings 2" charset="2"/>
              <a:buChar char=""/>
            </a:pPr>
            <a:r>
              <a:rPr lang="en-US" sz="1900" dirty="0">
                <a:solidFill>
                  <a:srgbClr val="000000"/>
                </a:solidFill>
                <a:latin typeface="Times New Roman" pitchFamily="18" charset="0"/>
                <a:cs typeface="Times New Roman" pitchFamily="18" charset="0"/>
              </a:rPr>
              <a:t>Instead of relying on a traditional, centralized C&amp;C operation to control bots,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used a peer-to-peer network approach, which initially made the </a:t>
            </a:r>
            <a:r>
              <a:rPr lang="en-US" sz="1900" dirty="0" err="1">
                <a:solidFill>
                  <a:srgbClr val="000000"/>
                </a:solidFill>
                <a:latin typeface="Times New Roman" pitchFamily="18" charset="0"/>
                <a:cs typeface="Times New Roman" pitchFamily="18" charset="0"/>
              </a:rPr>
              <a:t>botnet</a:t>
            </a:r>
            <a:r>
              <a:rPr lang="en-US" sz="1900" dirty="0">
                <a:solidFill>
                  <a:srgbClr val="000000"/>
                </a:solidFill>
                <a:latin typeface="Times New Roman" pitchFamily="18" charset="0"/>
                <a:cs typeface="Times New Roman" pitchFamily="18" charset="0"/>
              </a:rPr>
              <a:t> harder for law enforcement and security vendors to pinpoint and disrupt. Infected bots used the </a:t>
            </a:r>
            <a:r>
              <a:rPr lang="en-US" sz="1900" u="sng" dirty="0">
                <a:solidFill>
                  <a:srgbClr val="000000"/>
                </a:solidFill>
                <a:latin typeface="Times New Roman" pitchFamily="18" charset="0"/>
                <a:cs typeface="Times New Roman" pitchFamily="18" charset="0"/>
              </a:rPr>
              <a:t>domain generation algorithm (DGA)</a:t>
            </a:r>
            <a:r>
              <a:rPr lang="en-US" sz="1900" dirty="0">
                <a:solidFill>
                  <a:srgbClr val="000000"/>
                </a:solidFill>
                <a:latin typeface="Times New Roman" pitchFamily="18" charset="0"/>
                <a:cs typeface="Times New Roman" pitchFamily="18" charset="0"/>
              </a:rPr>
              <a:t> to communicate.</a:t>
            </a:r>
            <a:endParaRPr sz="1900">
              <a:latin typeface="Times New Roman" pitchFamily="18" charset="0"/>
              <a:cs typeface="Times New Roman" pitchFamily="18" charset="0"/>
            </a:endParaRPr>
          </a:p>
          <a:p>
            <a:pPr algn="just">
              <a:lnSpc>
                <a:spcPct val="100000"/>
              </a:lnSpc>
              <a:buSzPct val="85000"/>
              <a:buFont typeface="Wingdings 2" charset="2"/>
              <a:buChar char=""/>
            </a:pPr>
            <a:r>
              <a:rPr lang="en-US" sz="1900" dirty="0">
                <a:solidFill>
                  <a:srgbClr val="000000"/>
                </a:solidFill>
                <a:latin typeface="Times New Roman" pitchFamily="18" charset="0"/>
                <a:cs typeface="Times New Roman" pitchFamily="18" charset="0"/>
              </a:rPr>
              <a:t>The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a:t>
            </a:r>
            <a:r>
              <a:rPr lang="en-US" sz="1900" dirty="0" err="1">
                <a:solidFill>
                  <a:srgbClr val="000000"/>
                </a:solidFill>
                <a:latin typeface="Times New Roman" pitchFamily="18" charset="0"/>
                <a:cs typeface="Times New Roman" pitchFamily="18" charset="0"/>
              </a:rPr>
              <a:t>botnet</a:t>
            </a:r>
            <a:r>
              <a:rPr lang="en-US" sz="1900" dirty="0">
                <a:solidFill>
                  <a:srgbClr val="000000"/>
                </a:solidFill>
                <a:latin typeface="Times New Roman" pitchFamily="18" charset="0"/>
                <a:cs typeface="Times New Roman" pitchFamily="18" charset="0"/>
              </a:rPr>
              <a:t> would generate domain names to serve as communication points for infected bots. An infected device would randomly select domains until it reached an active domain that was able to issue new commands. Security firm </a:t>
            </a:r>
            <a:r>
              <a:rPr lang="en-US" sz="1900" dirty="0" err="1">
                <a:solidFill>
                  <a:srgbClr val="000000"/>
                </a:solidFill>
                <a:latin typeface="Times New Roman" pitchFamily="18" charset="0"/>
                <a:cs typeface="Times New Roman" pitchFamily="18" charset="0"/>
              </a:rPr>
              <a:t>Bitdefender</a:t>
            </a:r>
            <a:r>
              <a:rPr lang="en-US" sz="1900" dirty="0">
                <a:solidFill>
                  <a:srgbClr val="000000"/>
                </a:solidFill>
                <a:latin typeface="Times New Roman" pitchFamily="18" charset="0"/>
                <a:cs typeface="Times New Roman" pitchFamily="18" charset="0"/>
              </a:rPr>
              <a:t> reported two versions of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one of which generated 1,000 new domains, and the other which generated 10,000 new domains each day.</a:t>
            </a:r>
            <a:endParaRPr sz="1900">
              <a:latin typeface="Times New Roman" pitchFamily="18" charset="0"/>
              <a:cs typeface="Times New Roman" pitchFamily="18" charset="0"/>
            </a:endParaRPr>
          </a:p>
          <a:p>
            <a:pPr algn="just">
              <a:lnSpc>
                <a:spcPct val="100000"/>
              </a:lnSpc>
              <a:buSzPct val="85000"/>
              <a:buFont typeface="Wingdings 2" charset="2"/>
              <a:buChar char=""/>
            </a:pPr>
            <a:r>
              <a:rPr lang="en-US" sz="1900" dirty="0">
                <a:solidFill>
                  <a:srgbClr val="000000"/>
                </a:solidFill>
                <a:latin typeface="Times New Roman" pitchFamily="18" charset="0"/>
                <a:cs typeface="Times New Roman" pitchFamily="18" charset="0"/>
              </a:rPr>
              <a:t>In 2014, international law enforcement agencies took part in Operation Tovar to temporarily disrupt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by identifying the domains used by the cybercriminals, and then redirecting </a:t>
            </a:r>
            <a:r>
              <a:rPr lang="en-US" sz="1900" dirty="0" err="1">
                <a:solidFill>
                  <a:srgbClr val="000000"/>
                </a:solidFill>
                <a:latin typeface="Times New Roman" pitchFamily="18" charset="0"/>
                <a:cs typeface="Times New Roman" pitchFamily="18" charset="0"/>
              </a:rPr>
              <a:t>bot</a:t>
            </a:r>
            <a:r>
              <a:rPr lang="en-US" sz="1900" dirty="0">
                <a:solidFill>
                  <a:srgbClr val="000000"/>
                </a:solidFill>
                <a:latin typeface="Times New Roman" pitchFamily="18" charset="0"/>
                <a:cs typeface="Times New Roman" pitchFamily="18" charset="0"/>
              </a:rPr>
              <a:t> traffic to government-controlled servers.</a:t>
            </a:r>
            <a:endParaRPr sz="1900">
              <a:latin typeface="Times New Roman" pitchFamily="18" charset="0"/>
              <a:cs typeface="Times New Roman" pitchFamily="18" charset="0"/>
            </a:endParaRPr>
          </a:p>
          <a:p>
            <a:pPr algn="just">
              <a:lnSpc>
                <a:spcPct val="100000"/>
              </a:lnSpc>
              <a:buSzPct val="85000"/>
              <a:buFont typeface="Wingdings 2" charset="2"/>
              <a:buChar char=""/>
            </a:pPr>
            <a:r>
              <a:rPr lang="en-US" sz="1900" dirty="0">
                <a:solidFill>
                  <a:srgbClr val="000000"/>
                </a:solidFill>
                <a:latin typeface="Times New Roman" pitchFamily="18" charset="0"/>
                <a:cs typeface="Times New Roman" pitchFamily="18" charset="0"/>
              </a:rPr>
              <a:t>The FBI also offered a $3 million reward for Russian hacker </a:t>
            </a:r>
            <a:r>
              <a:rPr lang="en-US" sz="1900" dirty="0" err="1">
                <a:solidFill>
                  <a:srgbClr val="000000"/>
                </a:solidFill>
                <a:latin typeface="Times New Roman" pitchFamily="18" charset="0"/>
                <a:cs typeface="Times New Roman" pitchFamily="18" charset="0"/>
              </a:rPr>
              <a:t>Evgeniy</a:t>
            </a:r>
            <a:r>
              <a:rPr lang="en-US" sz="1900" dirty="0">
                <a:solidFill>
                  <a:srgbClr val="000000"/>
                </a:solidFill>
                <a:latin typeface="Times New Roman" pitchFamily="18" charset="0"/>
                <a:cs typeface="Times New Roman" pitchFamily="18" charset="0"/>
              </a:rPr>
              <a:t> </a:t>
            </a:r>
            <a:r>
              <a:rPr lang="en-US" sz="1900" dirty="0" err="1">
                <a:solidFill>
                  <a:srgbClr val="000000"/>
                </a:solidFill>
                <a:latin typeface="Times New Roman" pitchFamily="18" charset="0"/>
                <a:cs typeface="Times New Roman" pitchFamily="18" charset="0"/>
              </a:rPr>
              <a:t>Bogachev</a:t>
            </a:r>
            <a:r>
              <a:rPr lang="en-US" sz="1900" dirty="0">
                <a:solidFill>
                  <a:srgbClr val="000000"/>
                </a:solidFill>
                <a:latin typeface="Times New Roman" pitchFamily="18" charset="0"/>
                <a:cs typeface="Times New Roman" pitchFamily="18" charset="0"/>
              </a:rPr>
              <a:t>, who is accused of being the mastermind behind the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a:t>
            </a:r>
            <a:r>
              <a:rPr lang="en-US" sz="1900" dirty="0" err="1">
                <a:solidFill>
                  <a:srgbClr val="000000"/>
                </a:solidFill>
                <a:latin typeface="Times New Roman" pitchFamily="18" charset="0"/>
                <a:cs typeface="Times New Roman" pitchFamily="18" charset="0"/>
              </a:rPr>
              <a:t>botnet</a:t>
            </a:r>
            <a:r>
              <a:rPr lang="en-US" sz="1900" dirty="0">
                <a:solidFill>
                  <a:srgbClr val="000000"/>
                </a:solidFill>
                <a:latin typeface="Times New Roman" pitchFamily="18" charset="0"/>
                <a:cs typeface="Times New Roman" pitchFamily="18" charset="0"/>
              </a:rPr>
              <a:t>. </a:t>
            </a:r>
            <a:r>
              <a:rPr lang="en-US" sz="1900" dirty="0" err="1">
                <a:solidFill>
                  <a:srgbClr val="000000"/>
                </a:solidFill>
                <a:latin typeface="Times New Roman" pitchFamily="18" charset="0"/>
                <a:cs typeface="Times New Roman" pitchFamily="18" charset="0"/>
              </a:rPr>
              <a:t>Bogachev</a:t>
            </a:r>
            <a:r>
              <a:rPr lang="en-US" sz="1900" dirty="0">
                <a:solidFill>
                  <a:srgbClr val="000000"/>
                </a:solidFill>
                <a:latin typeface="Times New Roman" pitchFamily="18" charset="0"/>
                <a:cs typeface="Times New Roman" pitchFamily="18" charset="0"/>
              </a:rPr>
              <a:t> is still at large, and new variants of </a:t>
            </a:r>
            <a:r>
              <a:rPr lang="en-US" sz="1900" dirty="0" err="1">
                <a:solidFill>
                  <a:srgbClr val="000000"/>
                </a:solidFill>
                <a:latin typeface="Times New Roman" pitchFamily="18" charset="0"/>
                <a:cs typeface="Times New Roman" pitchFamily="18" charset="0"/>
              </a:rPr>
              <a:t>Gameover</a:t>
            </a:r>
            <a:r>
              <a:rPr lang="en-US" sz="1900" dirty="0">
                <a:solidFill>
                  <a:srgbClr val="000000"/>
                </a:solidFill>
                <a:latin typeface="Times New Roman" pitchFamily="18" charset="0"/>
                <a:cs typeface="Times New Roman" pitchFamily="18" charset="0"/>
              </a:rPr>
              <a:t> Zeus have since emerged.</a:t>
            </a:r>
            <a:endParaRPr sz="1900">
              <a:latin typeface="Times New Roman" pitchFamily="18" charset="0"/>
              <a:cs typeface="Times New Roman" pitchFamily="18" charset="0"/>
            </a:endParaRPr>
          </a:p>
          <a:p>
            <a:pPr algn="just">
              <a:lnSpc>
                <a:spcPct val="100000"/>
              </a:lnSpc>
            </a:pPr>
            <a:endParaRPr sz="19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36"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247E6EE6-847A-45FA-9D9E-55124B61F847}" type="slidenum">
              <a:rPr lang="en-IN" sz="1400">
                <a:solidFill>
                  <a:srgbClr val="FFFFFF"/>
                </a:solidFill>
                <a:latin typeface="Franklin Gothic Book"/>
              </a:rPr>
              <a:pPr algn="ctr">
                <a:lnSpc>
                  <a:spcPct val="100000"/>
                </a:lnSpc>
              </a:pPr>
              <a:t>13</a:t>
            </a:fld>
            <a:endParaRPr/>
          </a:p>
        </p:txBody>
      </p:sp>
      <p:sp>
        <p:nvSpPr>
          <p:cNvPr id="137" name="TextShape 3"/>
          <p:cNvSpPr txBox="1"/>
          <p:nvPr/>
        </p:nvSpPr>
        <p:spPr>
          <a:xfrm>
            <a:off x="228600" y="380880"/>
            <a:ext cx="8686440" cy="5562360"/>
          </a:xfrm>
          <a:prstGeom prst="rect">
            <a:avLst/>
          </a:prstGeom>
        </p:spPr>
        <p:txBody>
          <a:bodyPr lIns="90000" tIns="45000" rIns="90000" bIns="45000"/>
          <a:lstStyle/>
          <a:p>
            <a:pPr>
              <a:lnSpc>
                <a:spcPct val="100000"/>
              </a:lnSpc>
            </a:pPr>
            <a:r>
              <a:rPr lang="en-US" sz="2200" b="1" dirty="0">
                <a:solidFill>
                  <a:srgbClr val="00B050"/>
                </a:solidFill>
                <a:latin typeface="Times New Roman"/>
              </a:rPr>
              <a:t>4. </a:t>
            </a:r>
            <a:r>
              <a:rPr lang="en-US" sz="2200" b="1" dirty="0" err="1">
                <a:solidFill>
                  <a:srgbClr val="00B050"/>
                </a:solidFill>
                <a:latin typeface="Times New Roman"/>
              </a:rPr>
              <a:t>Methbot</a:t>
            </a:r>
            <a:r>
              <a:rPr lang="en-US" sz="2200" b="1" dirty="0">
                <a:solidFill>
                  <a:srgbClr val="000000"/>
                </a:solidFill>
                <a:latin typeface="Times New Roman"/>
              </a:rPr>
              <a:t>
</a:t>
            </a:r>
            <a:r>
              <a:rPr lang="en-US" dirty="0">
                <a:solidFill>
                  <a:srgbClr val="000000"/>
                </a:solidFill>
                <a:latin typeface="Times New Roman"/>
              </a:rPr>
              <a:t>An extensive cybercrime operation and ad fraud </a:t>
            </a:r>
            <a:r>
              <a:rPr lang="en-US" dirty="0" err="1">
                <a:solidFill>
                  <a:srgbClr val="000000"/>
                </a:solidFill>
                <a:latin typeface="Times New Roman"/>
              </a:rPr>
              <a:t>botnet</a:t>
            </a:r>
            <a:r>
              <a:rPr lang="en-US" dirty="0">
                <a:solidFill>
                  <a:srgbClr val="000000"/>
                </a:solidFill>
                <a:latin typeface="Times New Roman"/>
              </a:rPr>
              <a:t> known as </a:t>
            </a:r>
            <a:r>
              <a:rPr lang="en-US" dirty="0" err="1">
                <a:solidFill>
                  <a:srgbClr val="000000"/>
                </a:solidFill>
                <a:latin typeface="Times New Roman"/>
              </a:rPr>
              <a:t>Methbot</a:t>
            </a:r>
            <a:r>
              <a:rPr lang="en-US" dirty="0">
                <a:solidFill>
                  <a:srgbClr val="000000"/>
                </a:solidFill>
                <a:latin typeface="Times New Roman"/>
              </a:rPr>
              <a:t> was revealed in 2016 by </a:t>
            </a:r>
            <a:r>
              <a:rPr lang="en-US" dirty="0" err="1">
                <a:solidFill>
                  <a:srgbClr val="000000"/>
                </a:solidFill>
                <a:latin typeface="Times New Roman"/>
              </a:rPr>
              <a:t>cybersecurity</a:t>
            </a:r>
            <a:r>
              <a:rPr lang="en-US" dirty="0">
                <a:solidFill>
                  <a:srgbClr val="000000"/>
                </a:solidFill>
                <a:latin typeface="Times New Roman"/>
              </a:rPr>
              <a:t> services company White Ops. According to security researchers, </a:t>
            </a:r>
            <a:r>
              <a:rPr lang="en-US" dirty="0" err="1">
                <a:solidFill>
                  <a:srgbClr val="000000"/>
                </a:solidFill>
                <a:latin typeface="Times New Roman"/>
              </a:rPr>
              <a:t>Methbot</a:t>
            </a:r>
            <a:r>
              <a:rPr lang="en-US" dirty="0">
                <a:solidFill>
                  <a:srgbClr val="000000"/>
                </a:solidFill>
                <a:latin typeface="Times New Roman"/>
              </a:rPr>
              <a:t> was generating between $3 million and $5 million in fraudulent ad revenue daily last year by producing fraudulent clicks for online ads, as well as fake views of video advertisements.</a:t>
            </a:r>
            <a:endParaRPr/>
          </a:p>
          <a:p>
            <a:pPr algn="just">
              <a:lnSpc>
                <a:spcPct val="100000"/>
              </a:lnSpc>
              <a:buSzPct val="85000"/>
              <a:buFont typeface="Wingdings 2" charset="2"/>
              <a:buChar char=""/>
            </a:pPr>
            <a:r>
              <a:rPr lang="en-US" dirty="0">
                <a:solidFill>
                  <a:srgbClr val="000000"/>
                </a:solidFill>
                <a:latin typeface="Times New Roman"/>
              </a:rPr>
              <a:t>Instead of infecting random devices, the </a:t>
            </a:r>
            <a:r>
              <a:rPr lang="en-US" dirty="0" err="1">
                <a:solidFill>
                  <a:srgbClr val="000000"/>
                </a:solidFill>
                <a:latin typeface="Times New Roman"/>
              </a:rPr>
              <a:t>Methbot</a:t>
            </a:r>
            <a:r>
              <a:rPr lang="en-US" dirty="0">
                <a:solidFill>
                  <a:srgbClr val="000000"/>
                </a:solidFill>
                <a:latin typeface="Times New Roman"/>
              </a:rPr>
              <a:t> campaign is run on approximately 800-1,200 dedicated servers in data centers located in both the U.S. and the Netherlands. The campaign's operational infrastructure includes 6,000 spoofed domains, and more than 850,000 dedicated IP addresses, many of which are falsely registered as belonging to legitimate U.S.-based internet service providers.</a:t>
            </a:r>
            <a:endParaRPr/>
          </a:p>
          <a:p>
            <a:pPr algn="just">
              <a:lnSpc>
                <a:spcPct val="100000"/>
              </a:lnSpc>
              <a:buSzPct val="85000"/>
              <a:buFont typeface="Wingdings 2" charset="2"/>
              <a:buChar char=""/>
            </a:pPr>
            <a:r>
              <a:rPr lang="en-US" dirty="0">
                <a:solidFill>
                  <a:srgbClr val="000000"/>
                </a:solidFill>
                <a:latin typeface="Times New Roman"/>
              </a:rPr>
              <a:t>The infected servers can produce fake clicks and mouse movements, as well as forge social media account logins to appear as legitimate users to fool conventional ad fraud detection techniques. In an effort to disrupt the monetization scheme for </a:t>
            </a:r>
            <a:r>
              <a:rPr lang="en-US" dirty="0" err="1">
                <a:solidFill>
                  <a:srgbClr val="000000"/>
                </a:solidFill>
                <a:latin typeface="Times New Roman"/>
              </a:rPr>
              <a:t>Methbot</a:t>
            </a:r>
            <a:r>
              <a:rPr lang="en-US" dirty="0">
                <a:solidFill>
                  <a:srgbClr val="000000"/>
                </a:solidFill>
                <a:latin typeface="Times New Roman"/>
              </a:rPr>
              <a:t>, White Ops published a list of the spoofed domains and fraudulent IP addresses to alert advertisers and enable them to block the addresses.</a:t>
            </a:r>
            <a:endParaRPr/>
          </a:p>
          <a:p>
            <a:pPr algn="just">
              <a:lnSpc>
                <a:spcPct val="100000"/>
              </a:lnSpc>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39"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439E9FEB-1499-4357-857A-5E1269DACB96}" type="slidenum">
              <a:rPr lang="en-IN" sz="1400">
                <a:solidFill>
                  <a:srgbClr val="FFFFFF"/>
                </a:solidFill>
                <a:latin typeface="Franklin Gothic Book"/>
              </a:rPr>
              <a:pPr algn="ctr">
                <a:lnSpc>
                  <a:spcPct val="100000"/>
                </a:lnSpc>
              </a:pPr>
              <a:t>14</a:t>
            </a:fld>
            <a:endParaRPr/>
          </a:p>
        </p:txBody>
      </p:sp>
      <p:sp>
        <p:nvSpPr>
          <p:cNvPr id="140" name="TextShape 3"/>
          <p:cNvSpPr txBox="1"/>
          <p:nvPr/>
        </p:nvSpPr>
        <p:spPr>
          <a:xfrm>
            <a:off x="228600" y="304920"/>
            <a:ext cx="8762760" cy="5790960"/>
          </a:xfrm>
          <a:prstGeom prst="rect">
            <a:avLst/>
          </a:prstGeom>
        </p:spPr>
        <p:txBody>
          <a:bodyPr lIns="90000" tIns="45000" rIns="90000" bIns="45000"/>
          <a:lstStyle/>
          <a:p>
            <a:pPr>
              <a:lnSpc>
                <a:spcPct val="100000"/>
              </a:lnSpc>
            </a:pPr>
            <a:r>
              <a:rPr lang="en-US" b="1" dirty="0">
                <a:solidFill>
                  <a:srgbClr val="00B050"/>
                </a:solidFill>
                <a:latin typeface="Times New Roman"/>
              </a:rPr>
              <a:t>5. </a:t>
            </a:r>
            <a:r>
              <a:rPr lang="en-US" b="1" dirty="0" err="1">
                <a:solidFill>
                  <a:srgbClr val="00B050"/>
                </a:solidFill>
                <a:latin typeface="Times New Roman"/>
              </a:rPr>
              <a:t>Mirai</a:t>
            </a:r>
            <a:r>
              <a:rPr lang="en-US" b="1" dirty="0">
                <a:solidFill>
                  <a:srgbClr val="000000"/>
                </a:solidFill>
                <a:latin typeface="Times New Roman"/>
              </a:rPr>
              <a:t>
</a:t>
            </a:r>
            <a:r>
              <a:rPr lang="en-US" dirty="0">
                <a:solidFill>
                  <a:srgbClr val="000000"/>
                </a:solidFill>
                <a:latin typeface="Times New Roman"/>
              </a:rPr>
              <a:t>Several powerful, record-setting distributed denial-of-service (</a:t>
            </a:r>
            <a:r>
              <a:rPr lang="en-US" dirty="0" err="1">
                <a:solidFill>
                  <a:srgbClr val="000000"/>
                </a:solidFill>
                <a:latin typeface="Times New Roman"/>
              </a:rPr>
              <a:t>DDoS</a:t>
            </a:r>
            <a:r>
              <a:rPr lang="en-US" dirty="0">
                <a:solidFill>
                  <a:srgbClr val="000000"/>
                </a:solidFill>
                <a:latin typeface="Times New Roman"/>
              </a:rPr>
              <a:t>) attacks were observed in late 2016, and they later traced to a new brand of malware known as </a:t>
            </a:r>
            <a:r>
              <a:rPr lang="en-US" dirty="0" err="1">
                <a:solidFill>
                  <a:srgbClr val="000000"/>
                </a:solidFill>
                <a:latin typeface="Times New Roman"/>
              </a:rPr>
              <a:t>Mirai</a:t>
            </a:r>
            <a:r>
              <a:rPr lang="en-US" dirty="0">
                <a:solidFill>
                  <a:srgbClr val="000000"/>
                </a:solidFill>
                <a:latin typeface="Times New Roman"/>
              </a:rPr>
              <a:t>. The </a:t>
            </a:r>
            <a:r>
              <a:rPr lang="en-US" dirty="0" err="1">
                <a:solidFill>
                  <a:srgbClr val="000000"/>
                </a:solidFill>
                <a:latin typeface="Times New Roman"/>
              </a:rPr>
              <a:t>DDoS</a:t>
            </a:r>
            <a:r>
              <a:rPr lang="en-US" dirty="0">
                <a:solidFill>
                  <a:srgbClr val="000000"/>
                </a:solidFill>
                <a:latin typeface="Times New Roman"/>
              </a:rPr>
              <a:t> traffic was produced by a variety of connected devices, such as wireless routers and CCTV cameras.</a:t>
            </a:r>
            <a:endParaRPr/>
          </a:p>
          <a:p>
            <a:pPr>
              <a:lnSpc>
                <a:spcPct val="100000"/>
              </a:lnSpc>
              <a:buSzPct val="85000"/>
              <a:buFont typeface="Wingdings 2" charset="2"/>
              <a:buChar char=""/>
            </a:pPr>
            <a:r>
              <a:rPr lang="en-US" dirty="0" err="1">
                <a:solidFill>
                  <a:srgbClr val="000000"/>
                </a:solidFill>
                <a:latin typeface="Times New Roman"/>
              </a:rPr>
              <a:t>Mirai</a:t>
            </a:r>
            <a:r>
              <a:rPr lang="en-US" dirty="0">
                <a:solidFill>
                  <a:srgbClr val="000000"/>
                </a:solidFill>
                <a:latin typeface="Times New Roman"/>
              </a:rPr>
              <a:t> malware is designed to scan the internet for insecure connected devices, while also avoiding IP addresses belonging to major corporations, like Hewlett-Packard and government agencies, such as the U.S. Department of Defense.</a:t>
            </a:r>
            <a:endParaRPr/>
          </a:p>
          <a:p>
            <a:pPr>
              <a:lnSpc>
                <a:spcPct val="100000"/>
              </a:lnSpc>
              <a:buSzPct val="85000"/>
              <a:buFont typeface="Wingdings 2" charset="2"/>
              <a:buChar char=""/>
            </a:pPr>
            <a:r>
              <a:rPr lang="en-US" dirty="0">
                <a:solidFill>
                  <a:srgbClr val="000000"/>
                </a:solidFill>
                <a:latin typeface="Times New Roman"/>
              </a:rPr>
              <a:t>Once it identifies an insecure device, the malware tries to log in with a series of common default passwords used by manufacturers. If those passwords don't work, then </a:t>
            </a:r>
            <a:r>
              <a:rPr lang="en-US" dirty="0" err="1">
                <a:solidFill>
                  <a:srgbClr val="000000"/>
                </a:solidFill>
                <a:latin typeface="Times New Roman"/>
              </a:rPr>
              <a:t>Mirai</a:t>
            </a:r>
            <a:r>
              <a:rPr lang="en-US" dirty="0">
                <a:solidFill>
                  <a:srgbClr val="000000"/>
                </a:solidFill>
                <a:latin typeface="Times New Roman"/>
              </a:rPr>
              <a:t> uses brute force attacks to guess the password. Once a device is compromised, it connects to C&amp;C infrastructure and can divert varying amounts of traffic toward a </a:t>
            </a:r>
            <a:r>
              <a:rPr lang="en-US" dirty="0" err="1">
                <a:solidFill>
                  <a:srgbClr val="000000"/>
                </a:solidFill>
                <a:latin typeface="Times New Roman"/>
              </a:rPr>
              <a:t>DDoS</a:t>
            </a:r>
            <a:r>
              <a:rPr lang="en-US" dirty="0">
                <a:solidFill>
                  <a:srgbClr val="000000"/>
                </a:solidFill>
                <a:latin typeface="Times New Roman"/>
              </a:rPr>
              <a:t> target.</a:t>
            </a:r>
            <a:endParaRPr/>
          </a:p>
          <a:p>
            <a:pPr>
              <a:lnSpc>
                <a:spcPct val="100000"/>
              </a:lnSpc>
              <a:buSzPct val="85000"/>
              <a:buFont typeface="Wingdings 2" charset="2"/>
              <a:buChar char=""/>
            </a:pPr>
            <a:r>
              <a:rPr lang="en-US" dirty="0">
                <a:solidFill>
                  <a:srgbClr val="000000"/>
                </a:solidFill>
                <a:latin typeface="Times New Roman"/>
              </a:rPr>
              <a:t>Devices that have been infected are often still able to continue functioning normally, making it difficult to detect </a:t>
            </a:r>
            <a:r>
              <a:rPr lang="en-US" dirty="0" err="1">
                <a:solidFill>
                  <a:srgbClr val="000000"/>
                </a:solidFill>
                <a:latin typeface="Times New Roman"/>
              </a:rPr>
              <a:t>Mirai</a:t>
            </a:r>
            <a:r>
              <a:rPr lang="en-US" dirty="0">
                <a:solidFill>
                  <a:srgbClr val="000000"/>
                </a:solidFill>
                <a:latin typeface="Times New Roman"/>
              </a:rPr>
              <a:t> </a:t>
            </a:r>
            <a:r>
              <a:rPr lang="en-US" dirty="0" err="1">
                <a:solidFill>
                  <a:srgbClr val="000000"/>
                </a:solidFill>
                <a:latin typeface="Times New Roman"/>
              </a:rPr>
              <a:t>botnet</a:t>
            </a:r>
            <a:r>
              <a:rPr lang="en-US" dirty="0">
                <a:solidFill>
                  <a:srgbClr val="000000"/>
                </a:solidFill>
                <a:latin typeface="Times New Roman"/>
              </a:rPr>
              <a:t> activity from a specific device. For some internet of things (</a:t>
            </a:r>
            <a:r>
              <a:rPr lang="en-US" dirty="0" err="1">
                <a:solidFill>
                  <a:srgbClr val="000000"/>
                </a:solidFill>
                <a:latin typeface="Times New Roman"/>
              </a:rPr>
              <a:t>IoT</a:t>
            </a:r>
            <a:r>
              <a:rPr lang="en-US" dirty="0">
                <a:solidFill>
                  <a:srgbClr val="000000"/>
                </a:solidFill>
                <a:latin typeface="Times New Roman"/>
              </a:rPr>
              <a:t>) devices, such as digital video recorders, the factory password is hard coded in the device's firmware, and many devices cannot update their firmware over the internet.</a:t>
            </a:r>
            <a:endParaRPr/>
          </a:p>
          <a:p>
            <a:pPr>
              <a:lnSpc>
                <a:spcPct val="100000"/>
              </a:lnSpc>
              <a:buSzPct val="85000"/>
              <a:buFont typeface="Wingdings 2" charset="2"/>
              <a:buChar char=""/>
            </a:pPr>
            <a:r>
              <a:rPr lang="en-US" dirty="0">
                <a:solidFill>
                  <a:srgbClr val="000000"/>
                </a:solidFill>
                <a:latin typeface="Times New Roman"/>
              </a:rPr>
              <a:t>The </a:t>
            </a:r>
            <a:r>
              <a:rPr lang="en-US" dirty="0" err="1">
                <a:solidFill>
                  <a:srgbClr val="000000"/>
                </a:solidFill>
                <a:latin typeface="Times New Roman"/>
              </a:rPr>
              <a:t>Mirai</a:t>
            </a:r>
            <a:r>
              <a:rPr lang="en-US" dirty="0">
                <a:solidFill>
                  <a:srgbClr val="000000"/>
                </a:solidFill>
                <a:latin typeface="Times New Roman"/>
              </a:rPr>
              <a:t> source code was later released to the public, allowing anyone to use the malware to compose </a:t>
            </a:r>
            <a:r>
              <a:rPr lang="en-US" dirty="0" err="1">
                <a:solidFill>
                  <a:srgbClr val="000000"/>
                </a:solidFill>
                <a:latin typeface="Times New Roman"/>
              </a:rPr>
              <a:t>botnets</a:t>
            </a:r>
            <a:r>
              <a:rPr lang="en-US" dirty="0">
                <a:solidFill>
                  <a:srgbClr val="000000"/>
                </a:solidFill>
                <a:latin typeface="Times New Roman"/>
              </a:rPr>
              <a:t> leveraging poorly protected </a:t>
            </a:r>
            <a:r>
              <a:rPr lang="en-US" dirty="0" err="1">
                <a:solidFill>
                  <a:srgbClr val="000000"/>
                </a:solidFill>
                <a:latin typeface="Times New Roman"/>
              </a:rPr>
              <a:t>IoT</a:t>
            </a:r>
            <a:r>
              <a:rPr lang="en-US" dirty="0">
                <a:solidFill>
                  <a:srgbClr val="000000"/>
                </a:solidFill>
                <a:latin typeface="Times New Roman"/>
              </a:rPr>
              <a:t> devices.</a:t>
            </a:r>
            <a:endParaRPr/>
          </a:p>
          <a:p>
            <a:pPr>
              <a:lnSpc>
                <a:spcPct val="100000"/>
              </a:lnSpc>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42"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313835E3-8522-41B5-9DFC-51D63F0454CA}" type="slidenum">
              <a:rPr lang="en-IN" sz="1400">
                <a:solidFill>
                  <a:srgbClr val="FFFFFF"/>
                </a:solidFill>
                <a:latin typeface="Franklin Gothic Book"/>
              </a:rPr>
              <a:pPr algn="ctr">
                <a:lnSpc>
                  <a:spcPct val="100000"/>
                </a:lnSpc>
              </a:pPr>
              <a:t>15</a:t>
            </a:fld>
            <a:endParaRPr/>
          </a:p>
        </p:txBody>
      </p:sp>
      <p:sp>
        <p:nvSpPr>
          <p:cNvPr id="143" name="TextShape 3"/>
          <p:cNvSpPr txBox="1"/>
          <p:nvPr/>
        </p:nvSpPr>
        <p:spPr>
          <a:xfrm>
            <a:off x="457200" y="1371600"/>
            <a:ext cx="8381520" cy="4571640"/>
          </a:xfrm>
          <a:prstGeom prst="rect">
            <a:avLst/>
          </a:prstGeom>
        </p:spPr>
        <p:txBody>
          <a:bodyPr lIns="90000" tIns="45000" rIns="90000" bIns="45000"/>
          <a:lstStyle/>
          <a:p>
            <a:pPr>
              <a:lnSpc>
                <a:spcPct val="100000"/>
              </a:lnSpc>
              <a:buSzPct val="85000"/>
              <a:buFont typeface="Wingdings 2" charset="2"/>
              <a:buChar char=""/>
            </a:pPr>
            <a:r>
              <a:rPr lang="en-US" sz="2600">
                <a:solidFill>
                  <a:srgbClr val="000000"/>
                </a:solidFill>
                <a:latin typeface="Perpetua"/>
              </a:rPr>
              <a:t>References:</a:t>
            </a:r>
            <a:endParaRPr/>
          </a:p>
          <a:p>
            <a:pPr>
              <a:lnSpc>
                <a:spcPct val="100000"/>
              </a:lnSpc>
              <a:buSzPct val="85000"/>
              <a:buFont typeface="Franklin Gothic Book"/>
              <a:buAutoNum type="arabicPeriod"/>
            </a:pPr>
            <a:r>
              <a:rPr lang="en-US" sz="2600" u="sng">
                <a:solidFill>
                  <a:srgbClr val="CC9900"/>
                </a:solidFill>
                <a:latin typeface="Perpetua"/>
              </a:rPr>
              <a:t>https://searchsecurity.techtarget.com/definition/botnet</a:t>
            </a:r>
            <a:r>
              <a:rPr lang="en-US" sz="2600">
                <a:solidFill>
                  <a:srgbClr val="000000"/>
                </a:solidFill>
                <a:latin typeface="Perpetua"/>
              </a:rPr>
              <a:t>.</a:t>
            </a:r>
            <a:endParaRPr/>
          </a:p>
          <a:p>
            <a:pPr>
              <a:lnSpc>
                <a:spcPct val="100000"/>
              </a:lnSpc>
              <a:buSzPct val="85000"/>
              <a:buFont typeface="Franklin Gothic Book"/>
              <a:buAutoNum type="arabicPeriod"/>
            </a:pPr>
            <a:r>
              <a:rPr lang="en-US" sz="2600" u="sng">
                <a:solidFill>
                  <a:srgbClr val="CC9900"/>
                </a:solidFill>
                <a:latin typeface="Perpetua"/>
              </a:rPr>
              <a:t>https://www.pandasecurity.com/mediacenter/security/what-is-a-botnet/</a:t>
            </a:r>
            <a:endParaRPr/>
          </a:p>
          <a:p>
            <a:pPr>
              <a:lnSpc>
                <a:spcPct val="100000"/>
              </a:lnSpc>
              <a:buSzPct val="85000"/>
              <a:buFont typeface="Franklin Gothic Book"/>
              <a:buAutoNum type="arabicPeriod"/>
            </a:pPr>
            <a:r>
              <a:rPr lang="en-US" sz="2600" u="sng">
                <a:solidFill>
                  <a:srgbClr val="CC9900"/>
                </a:solidFill>
                <a:latin typeface="Perpetua"/>
              </a:rPr>
              <a:t>https://us.norton.com/internetsecurity-malware-what-is-a-botnet.html</a:t>
            </a:r>
            <a:endParaRPr/>
          </a:p>
          <a:p>
            <a:pPr>
              <a:lnSpc>
                <a:spcPct val="100000"/>
              </a:lnSpc>
              <a:buSzPct val="85000"/>
              <a:buFont typeface="Franklin Gothic Book"/>
              <a:buAutoNum type="arabicPeriod"/>
            </a:pPr>
            <a:r>
              <a:rPr lang="en-US" sz="2600" u="sng">
                <a:solidFill>
                  <a:srgbClr val="CC9900"/>
                </a:solidFill>
                <a:latin typeface="Perpetua"/>
              </a:rPr>
              <a:t>https://en.wikipedia.org/wiki/Botnet</a:t>
            </a:r>
            <a:endParaRPr/>
          </a:p>
          <a:p>
            <a:pPr>
              <a:lnSpc>
                <a:spcPct val="100000"/>
              </a:lnSpc>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98"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D8239E0C-F904-437D-B6D0-EB5762E9EEF7}" type="slidenum">
              <a:rPr lang="en-IN" sz="1400">
                <a:solidFill>
                  <a:srgbClr val="FFFFFF"/>
                </a:solidFill>
                <a:latin typeface="Franklin Gothic Book"/>
              </a:rPr>
              <a:pPr algn="ctr">
                <a:lnSpc>
                  <a:spcPct val="100000"/>
                </a:lnSpc>
              </a:pPr>
              <a:t>2</a:t>
            </a:fld>
            <a:endParaRPr/>
          </a:p>
        </p:txBody>
      </p:sp>
      <p:sp>
        <p:nvSpPr>
          <p:cNvPr id="99" name="TextShape 3"/>
          <p:cNvSpPr txBox="1"/>
          <p:nvPr/>
        </p:nvSpPr>
        <p:spPr>
          <a:xfrm>
            <a:off x="228600" y="914400"/>
            <a:ext cx="8686440" cy="5257440"/>
          </a:xfrm>
          <a:prstGeom prst="rect">
            <a:avLst/>
          </a:prstGeom>
        </p:spPr>
        <p:txBody>
          <a:bodyPr lIns="90000" tIns="45000" rIns="90000" bIns="45000"/>
          <a:lstStyle/>
          <a:p>
            <a:pPr algn="just">
              <a:lnSpc>
                <a:spcPct val="100000"/>
              </a:lnSpc>
              <a:buSzPct val="85000"/>
              <a:buFont typeface="Wingdings 2" charset="2"/>
              <a:buChar char=""/>
            </a:pPr>
            <a:r>
              <a:rPr lang="en-US" sz="2000">
                <a:solidFill>
                  <a:srgbClr val="000000"/>
                </a:solidFill>
                <a:latin typeface="Times New Roman"/>
              </a:rPr>
              <a:t>Botnets have become one of the biggest threats to security systems today. Their growing popularity among cybercriminals comes from their ability to infiltrate almost any internet-connected device, from DVR players to corporate mainframes.</a:t>
            </a:r>
            <a:endParaRPr/>
          </a:p>
          <a:p>
            <a:pPr algn="just">
              <a:lnSpc>
                <a:spcPct val="100000"/>
              </a:lnSpc>
              <a:buSzPct val="85000"/>
              <a:buFont typeface="Wingdings 2" charset="2"/>
              <a:buChar char=""/>
            </a:pPr>
            <a:r>
              <a:rPr lang="en-US" sz="2000">
                <a:solidFill>
                  <a:srgbClr val="000000"/>
                </a:solidFill>
                <a:latin typeface="Times New Roman"/>
              </a:rPr>
              <a:t>Botnets are also becoming a larger part of cultural discussions around cyber security. </a:t>
            </a:r>
            <a:r>
              <a:rPr lang="en-US" sz="2000" b="1">
                <a:solidFill>
                  <a:srgbClr val="000000"/>
                </a:solidFill>
                <a:latin typeface="Times New Roman"/>
              </a:rPr>
              <a:t>Facebook’s fake ad controversy</a:t>
            </a:r>
            <a:r>
              <a:rPr lang="en-US" sz="2000">
                <a:solidFill>
                  <a:srgbClr val="000000"/>
                </a:solidFill>
                <a:latin typeface="Times New Roman"/>
              </a:rPr>
              <a:t> and the </a:t>
            </a:r>
            <a:r>
              <a:rPr lang="en-US" sz="2000" b="1">
                <a:solidFill>
                  <a:srgbClr val="000000"/>
                </a:solidFill>
                <a:latin typeface="Times New Roman"/>
              </a:rPr>
              <a:t>Twitter bot fiasco</a:t>
            </a:r>
            <a:r>
              <a:rPr lang="en-US" sz="2000">
                <a:solidFill>
                  <a:srgbClr val="000000"/>
                </a:solidFill>
                <a:latin typeface="Times New Roman"/>
              </a:rPr>
              <a:t> during the </a:t>
            </a:r>
            <a:r>
              <a:rPr lang="en-US" sz="2000" b="1">
                <a:solidFill>
                  <a:srgbClr val="000000"/>
                </a:solidFill>
                <a:latin typeface="Times New Roman"/>
              </a:rPr>
              <a:t>2016 presidential election</a:t>
            </a:r>
            <a:r>
              <a:rPr lang="en-US" sz="2000">
                <a:solidFill>
                  <a:srgbClr val="000000"/>
                </a:solidFill>
                <a:latin typeface="Times New Roman"/>
              </a:rPr>
              <a:t> worry many politicians and citizens about the disruptive potential of botnets. Recently published studies from MIT have concluded that social media bots and automated accounts play a major role in spreading fake news.</a:t>
            </a:r>
            <a:endParaRPr/>
          </a:p>
          <a:p>
            <a:pPr algn="just">
              <a:lnSpc>
                <a:spcPct val="100000"/>
              </a:lnSpc>
              <a:buSzPct val="85000"/>
              <a:buFont typeface="Wingdings 2" charset="2"/>
              <a:buChar char=""/>
            </a:pPr>
            <a:r>
              <a:rPr lang="en-US" sz="2000">
                <a:solidFill>
                  <a:srgbClr val="000000"/>
                </a:solidFill>
                <a:latin typeface="Times New Roman"/>
              </a:rPr>
              <a:t>Aside from being tools for influencing elections and mining cryptocurrencies, botnets are also dangerous to corporations and consumers because they’re used to deploy malware, initiate attacks on websites, steal personal information, and defraud advertisers.</a:t>
            </a:r>
            <a:endParaRPr/>
          </a:p>
          <a:p>
            <a:pPr algn="just">
              <a:lnSpc>
                <a:spcPct val="100000"/>
              </a:lnSpc>
              <a:buSzPct val="85000"/>
              <a:buFont typeface="Wingdings 2" charset="2"/>
              <a:buChar char=""/>
            </a:pPr>
            <a:r>
              <a:rPr lang="en-US" sz="2000">
                <a:solidFill>
                  <a:srgbClr val="000000"/>
                </a:solidFill>
                <a:latin typeface="Times New Roman"/>
              </a:rPr>
              <a:t>It’s clear botnets are bad, but what are they exactly? And how can you protect your personal information and devices?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80880" y="274680"/>
            <a:ext cx="7772040" cy="1142640"/>
          </a:xfrm>
          <a:prstGeom prst="rect">
            <a:avLst/>
          </a:prstGeom>
        </p:spPr>
        <p:txBody>
          <a:bodyPr lIns="90000" tIns="45000" rIns="90000" bIns="91440" anchor="b"/>
          <a:lstStyle/>
          <a:p>
            <a:pPr>
              <a:lnSpc>
                <a:spcPct val="100000"/>
              </a:lnSpc>
            </a:pPr>
            <a:r>
              <a:rPr lang="en-US" sz="4000">
                <a:solidFill>
                  <a:srgbClr val="696464"/>
                </a:solidFill>
                <a:latin typeface="Franklin Gothic Book"/>
              </a:rPr>
              <a:t>What is Botnet?</a:t>
            </a:r>
            <a:endParaRPr/>
          </a:p>
        </p:txBody>
      </p:sp>
      <p:sp>
        <p:nvSpPr>
          <p:cNvPr id="101" name="TextShape 2"/>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02" name="TextShape 3"/>
          <p:cNvSpPr txBox="1"/>
          <p:nvPr/>
        </p:nvSpPr>
        <p:spPr>
          <a:xfrm>
            <a:off x="146160" y="6210360"/>
            <a:ext cx="456840" cy="456840"/>
          </a:xfrm>
          <a:prstGeom prst="rect">
            <a:avLst/>
          </a:prstGeom>
        </p:spPr>
        <p:txBody>
          <a:bodyPr lIns="0" tIns="0" rIns="0" bIns="0" anchor="ctr" anchorCtr="1"/>
          <a:lstStyle/>
          <a:p>
            <a:pPr algn="ctr">
              <a:lnSpc>
                <a:spcPct val="100000"/>
              </a:lnSpc>
            </a:pPr>
            <a:fld id="{19C1B9AC-A385-4CDD-8E32-7FDE9DD75171}" type="slidenum">
              <a:rPr lang="en-IN" sz="1400">
                <a:solidFill>
                  <a:srgbClr val="FFFFFF"/>
                </a:solidFill>
                <a:latin typeface="Franklin Gothic Book"/>
              </a:rPr>
              <a:pPr algn="ctr">
                <a:lnSpc>
                  <a:spcPct val="100000"/>
                </a:lnSpc>
              </a:pPr>
              <a:t>3</a:t>
            </a:fld>
            <a:endParaRPr/>
          </a:p>
        </p:txBody>
      </p:sp>
      <p:sp>
        <p:nvSpPr>
          <p:cNvPr id="103" name="TextShape 4"/>
          <p:cNvSpPr txBox="1"/>
          <p:nvPr/>
        </p:nvSpPr>
        <p:spPr>
          <a:xfrm>
            <a:off x="228600" y="1981080"/>
            <a:ext cx="8457840" cy="4266720"/>
          </a:xfrm>
          <a:prstGeom prst="rect">
            <a:avLst/>
          </a:prstGeom>
        </p:spPr>
        <p:txBody>
          <a:bodyPr lIns="90000" tIns="45000" rIns="90000" bIns="45000"/>
          <a:lstStyle/>
          <a:p>
            <a:pPr algn="just">
              <a:lnSpc>
                <a:spcPct val="100000"/>
              </a:lnSpc>
              <a:buSzPct val="85000"/>
              <a:buFont typeface="Wingdings 2" charset="2"/>
              <a:buChar char=""/>
            </a:pPr>
            <a:r>
              <a:rPr lang="en-US" sz="2000" dirty="0">
                <a:solidFill>
                  <a:srgbClr val="000000"/>
                </a:solidFill>
                <a:latin typeface="Times New Roman"/>
              </a:rPr>
              <a:t>To better understand what </a:t>
            </a:r>
            <a:r>
              <a:rPr lang="en-US" sz="2000" dirty="0" err="1">
                <a:solidFill>
                  <a:srgbClr val="000000"/>
                </a:solidFill>
                <a:latin typeface="Times New Roman"/>
              </a:rPr>
              <a:t>botnets</a:t>
            </a:r>
            <a:r>
              <a:rPr lang="en-US" sz="2000" dirty="0">
                <a:solidFill>
                  <a:srgbClr val="000000"/>
                </a:solidFill>
                <a:latin typeface="Times New Roman"/>
              </a:rPr>
              <a:t> are and how </a:t>
            </a:r>
            <a:r>
              <a:rPr lang="en-US" sz="2000" dirty="0" err="1">
                <a:solidFill>
                  <a:srgbClr val="000000"/>
                </a:solidFill>
                <a:latin typeface="Times New Roman"/>
              </a:rPr>
              <a:t>botnets</a:t>
            </a:r>
            <a:r>
              <a:rPr lang="en-US" sz="2000" dirty="0">
                <a:solidFill>
                  <a:srgbClr val="000000"/>
                </a:solidFill>
                <a:latin typeface="Times New Roman"/>
              </a:rPr>
              <a:t> function, consider that the name itself is a blending of the words “robot” and “network”. In a broad sense, that’s exactly what </a:t>
            </a:r>
            <a:r>
              <a:rPr lang="en-US" sz="2000" dirty="0" err="1">
                <a:solidFill>
                  <a:srgbClr val="000000"/>
                </a:solidFill>
                <a:latin typeface="Times New Roman"/>
              </a:rPr>
              <a:t>botnets</a:t>
            </a:r>
            <a:r>
              <a:rPr lang="en-US" sz="2000" dirty="0">
                <a:solidFill>
                  <a:srgbClr val="000000"/>
                </a:solidFill>
                <a:latin typeface="Times New Roman"/>
              </a:rPr>
              <a:t> are: </a:t>
            </a:r>
            <a:r>
              <a:rPr lang="en-US" sz="2000" b="1" dirty="0">
                <a:solidFill>
                  <a:srgbClr val="000000"/>
                </a:solidFill>
                <a:latin typeface="Times New Roman"/>
              </a:rPr>
              <a:t>a network of robots used to commit cyber crime.</a:t>
            </a:r>
            <a:r>
              <a:rPr lang="en-US" sz="2000" dirty="0">
                <a:solidFill>
                  <a:srgbClr val="000000"/>
                </a:solidFill>
                <a:latin typeface="Times New Roman"/>
              </a:rPr>
              <a:t> </a:t>
            </a:r>
            <a:endParaRPr sz="2000"/>
          </a:p>
          <a:p>
            <a:pPr algn="just">
              <a:lnSpc>
                <a:spcPct val="100000"/>
              </a:lnSpc>
              <a:buSzPct val="85000"/>
              <a:buFont typeface="Wingdings 2" charset="2"/>
              <a:buChar char=""/>
            </a:pPr>
            <a:r>
              <a:rPr lang="en-US" sz="2000" dirty="0">
                <a:solidFill>
                  <a:srgbClr val="000000"/>
                </a:solidFill>
                <a:latin typeface="Times New Roman"/>
              </a:rPr>
              <a:t>The term </a:t>
            </a:r>
            <a:r>
              <a:rPr lang="en-US" sz="2000" i="1" dirty="0" err="1">
                <a:solidFill>
                  <a:srgbClr val="000000"/>
                </a:solidFill>
                <a:latin typeface="Times New Roman"/>
              </a:rPr>
              <a:t>botnet</a:t>
            </a:r>
            <a:r>
              <a:rPr lang="en-US" sz="2000" dirty="0">
                <a:solidFill>
                  <a:srgbClr val="000000"/>
                </a:solidFill>
                <a:latin typeface="Times New Roman"/>
              </a:rPr>
              <a:t> is derived from the words </a:t>
            </a:r>
            <a:r>
              <a:rPr lang="en-US" sz="2000" i="1" dirty="0">
                <a:solidFill>
                  <a:srgbClr val="000000"/>
                </a:solidFill>
                <a:latin typeface="Times New Roman"/>
              </a:rPr>
              <a:t>robot </a:t>
            </a:r>
            <a:r>
              <a:rPr lang="en-US" sz="2000" dirty="0">
                <a:solidFill>
                  <a:srgbClr val="000000"/>
                </a:solidFill>
                <a:latin typeface="Times New Roman"/>
              </a:rPr>
              <a:t>and </a:t>
            </a:r>
            <a:r>
              <a:rPr lang="en-US" sz="2000" i="1" dirty="0">
                <a:solidFill>
                  <a:srgbClr val="000000"/>
                </a:solidFill>
                <a:latin typeface="Times New Roman"/>
              </a:rPr>
              <a:t>network</a:t>
            </a:r>
            <a:r>
              <a:rPr lang="en-US" sz="2000" dirty="0">
                <a:solidFill>
                  <a:srgbClr val="000000"/>
                </a:solidFill>
                <a:latin typeface="Times New Roman"/>
              </a:rPr>
              <a:t>. A </a:t>
            </a:r>
            <a:r>
              <a:rPr lang="en-US" sz="2000" dirty="0" err="1">
                <a:solidFill>
                  <a:srgbClr val="000000"/>
                </a:solidFill>
                <a:latin typeface="Times New Roman"/>
              </a:rPr>
              <a:t>bot</a:t>
            </a:r>
            <a:r>
              <a:rPr lang="en-US" sz="2000" dirty="0">
                <a:solidFill>
                  <a:srgbClr val="000000"/>
                </a:solidFill>
                <a:latin typeface="Times New Roman"/>
              </a:rPr>
              <a:t> in this case is a device infected by malware, which then becomes part of a network, or net, of infected devices controlled by a single attacker or attack group. The cyber criminals controlling them are called </a:t>
            </a:r>
            <a:r>
              <a:rPr lang="en-US" sz="2000" dirty="0" err="1">
                <a:solidFill>
                  <a:srgbClr val="000000"/>
                </a:solidFill>
                <a:latin typeface="Times New Roman"/>
              </a:rPr>
              <a:t>botmasters</a:t>
            </a:r>
            <a:r>
              <a:rPr lang="en-US" sz="2000" dirty="0">
                <a:solidFill>
                  <a:srgbClr val="000000"/>
                </a:solidFill>
                <a:latin typeface="Times New Roman"/>
              </a:rPr>
              <a:t> or </a:t>
            </a:r>
            <a:r>
              <a:rPr lang="en-US" sz="2000" dirty="0" err="1">
                <a:solidFill>
                  <a:srgbClr val="000000"/>
                </a:solidFill>
                <a:latin typeface="Times New Roman"/>
              </a:rPr>
              <a:t>bot</a:t>
            </a:r>
            <a:r>
              <a:rPr lang="en-US" sz="2000" dirty="0">
                <a:solidFill>
                  <a:srgbClr val="000000"/>
                </a:solidFill>
                <a:latin typeface="Times New Roman"/>
              </a:rPr>
              <a:t> herders.</a:t>
            </a:r>
            <a:endParaRPr sz="2000"/>
          </a:p>
          <a:p>
            <a:pPr algn="just">
              <a:lnSpc>
                <a:spcPct val="100000"/>
              </a:lnSpc>
              <a:buSzPct val="85000"/>
              <a:buFont typeface="Wingdings 2" charset="2"/>
              <a:buChar char=""/>
            </a:pPr>
            <a:r>
              <a:rPr lang="en-US" sz="2000" dirty="0" err="1">
                <a:solidFill>
                  <a:srgbClr val="000000"/>
                </a:solidFill>
                <a:latin typeface="Times New Roman"/>
              </a:rPr>
              <a:t>Botnets</a:t>
            </a:r>
            <a:r>
              <a:rPr lang="en-US" sz="2000" dirty="0">
                <a:solidFill>
                  <a:srgbClr val="000000"/>
                </a:solidFill>
                <a:latin typeface="Times New Roman"/>
              </a:rPr>
              <a:t> are the workhorses of the Internet. They’re connected computers performing a number of repetitive tasks to keep websites going.</a:t>
            </a:r>
            <a:endParaRPr sz="20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05"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39F5937B-DA82-4A6E-98E1-F9FFEAAEE939}" type="slidenum">
              <a:rPr lang="en-IN" sz="1400">
                <a:solidFill>
                  <a:srgbClr val="FFFFFF"/>
                </a:solidFill>
                <a:latin typeface="Franklin Gothic Book"/>
              </a:rPr>
              <a:pPr algn="ctr">
                <a:lnSpc>
                  <a:spcPct val="100000"/>
                </a:lnSpc>
              </a:pPr>
              <a:t>4</a:t>
            </a:fld>
            <a:endParaRPr/>
          </a:p>
        </p:txBody>
      </p:sp>
      <p:sp>
        <p:nvSpPr>
          <p:cNvPr id="106" name="TextShape 3"/>
          <p:cNvSpPr txBox="1"/>
          <p:nvPr/>
        </p:nvSpPr>
        <p:spPr>
          <a:xfrm>
            <a:off x="304800" y="1066800"/>
            <a:ext cx="8229240" cy="4571640"/>
          </a:xfrm>
          <a:prstGeom prst="rect">
            <a:avLst/>
          </a:prstGeom>
        </p:spPr>
        <p:txBody>
          <a:bodyPr lIns="90000" tIns="45000" rIns="90000" bIns="45000"/>
          <a:lstStyle/>
          <a:p>
            <a:pPr algn="just">
              <a:lnSpc>
                <a:spcPct val="100000"/>
              </a:lnSpc>
              <a:buSzPct val="85000"/>
              <a:buFont typeface="Wingdings 2" charset="2"/>
              <a:buChar char=""/>
            </a:pPr>
            <a:r>
              <a:rPr lang="en-US" sz="2400" dirty="0">
                <a:solidFill>
                  <a:srgbClr val="000000"/>
                </a:solidFill>
                <a:latin typeface="Times New Roman"/>
              </a:rPr>
              <a:t>What you need to be careful of are the illegal and malicious </a:t>
            </a:r>
            <a:r>
              <a:rPr lang="en-US" sz="2400" dirty="0" err="1">
                <a:solidFill>
                  <a:srgbClr val="000000"/>
                </a:solidFill>
                <a:latin typeface="Times New Roman"/>
              </a:rPr>
              <a:t>botnets</a:t>
            </a:r>
            <a:r>
              <a:rPr lang="en-US" sz="2400" dirty="0">
                <a:solidFill>
                  <a:srgbClr val="000000"/>
                </a:solidFill>
                <a:latin typeface="Times New Roman"/>
              </a:rPr>
              <a:t>. What happens is that </a:t>
            </a:r>
            <a:r>
              <a:rPr lang="en-US" sz="2400" dirty="0" err="1">
                <a:solidFill>
                  <a:srgbClr val="000000"/>
                </a:solidFill>
                <a:latin typeface="Times New Roman"/>
              </a:rPr>
              <a:t>botnets</a:t>
            </a:r>
            <a:r>
              <a:rPr lang="en-US" sz="2400" dirty="0">
                <a:solidFill>
                  <a:srgbClr val="000000"/>
                </a:solidFill>
                <a:latin typeface="Times New Roman"/>
              </a:rPr>
              <a:t> gain access to your machine through some piece of malicious coding. In some cases, your machine is directly hacked, while other times what is known as a “spider” (a program that crawls the Internet looking for holes in security to exploit) does the hacking automatically.</a:t>
            </a:r>
            <a:endParaRPr/>
          </a:p>
          <a:p>
            <a:pPr algn="just">
              <a:lnSpc>
                <a:spcPct val="100000"/>
              </a:lnSpc>
              <a:buSzPct val="85000"/>
              <a:buFont typeface="Wingdings 2" charset="2"/>
              <a:buChar char=""/>
            </a:pPr>
            <a:r>
              <a:rPr lang="en-US" sz="2400" dirty="0">
                <a:solidFill>
                  <a:srgbClr val="000000"/>
                </a:solidFill>
                <a:latin typeface="Times New Roman"/>
              </a:rPr>
              <a:t>More often than not, what </a:t>
            </a:r>
            <a:r>
              <a:rPr lang="en-US" sz="2400" dirty="0" err="1">
                <a:solidFill>
                  <a:srgbClr val="000000"/>
                </a:solidFill>
                <a:latin typeface="Times New Roman"/>
              </a:rPr>
              <a:t>botnets</a:t>
            </a:r>
            <a:r>
              <a:rPr lang="en-US" sz="2400" dirty="0">
                <a:solidFill>
                  <a:srgbClr val="000000"/>
                </a:solidFill>
                <a:latin typeface="Times New Roman"/>
              </a:rPr>
              <a:t> are looking to do is to add your computer to their web. That usually happens through a </a:t>
            </a:r>
            <a:r>
              <a:rPr lang="en-US" sz="2400" b="1" dirty="0">
                <a:solidFill>
                  <a:srgbClr val="000000"/>
                </a:solidFill>
                <a:latin typeface="Times New Roman"/>
              </a:rPr>
              <a:t>drive-by download</a:t>
            </a:r>
            <a:r>
              <a:rPr lang="en-US" sz="2400" dirty="0">
                <a:solidFill>
                  <a:srgbClr val="000000"/>
                </a:solidFill>
                <a:latin typeface="Times New Roman"/>
              </a:rPr>
              <a:t> or</a:t>
            </a:r>
            <a:r>
              <a:rPr lang="en-US" sz="2400" b="1" dirty="0">
                <a:solidFill>
                  <a:srgbClr val="000000"/>
                </a:solidFill>
                <a:latin typeface="Times New Roman"/>
              </a:rPr>
              <a:t> fooling you into installing a Trojan horse</a:t>
            </a:r>
            <a:r>
              <a:rPr lang="en-US" sz="2400" dirty="0">
                <a:solidFill>
                  <a:srgbClr val="000000"/>
                </a:solidFill>
                <a:latin typeface="Times New Roman"/>
              </a:rPr>
              <a:t> on your computer. Once the software is downloaded, the </a:t>
            </a:r>
            <a:r>
              <a:rPr lang="en-US" sz="2400" dirty="0" err="1">
                <a:solidFill>
                  <a:srgbClr val="000000"/>
                </a:solidFill>
                <a:latin typeface="Times New Roman"/>
              </a:rPr>
              <a:t>botnet</a:t>
            </a:r>
            <a:r>
              <a:rPr lang="en-US" sz="2400" dirty="0">
                <a:solidFill>
                  <a:srgbClr val="000000"/>
                </a:solidFill>
                <a:latin typeface="Times New Roman"/>
              </a:rPr>
              <a:t> will now contact its master computer and let it know that everything is ready to go. Now your computer, phone or tablet is entirely under the control of the person who created the </a:t>
            </a:r>
            <a:r>
              <a:rPr lang="en-US" sz="2400" dirty="0" err="1">
                <a:solidFill>
                  <a:srgbClr val="000000"/>
                </a:solidFill>
                <a:latin typeface="Times New Roman"/>
              </a:rPr>
              <a:t>botnet</a:t>
            </a:r>
            <a:r>
              <a:rPr lang="en-US" sz="2400" dirty="0">
                <a:solidFill>
                  <a:srgbClr val="000000"/>
                </a:solidFill>
                <a:latin typeface="Times New Roman"/>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08"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B1E7F227-9FC9-47DF-8B49-3641EBE26FCE}" type="slidenum">
              <a:rPr lang="en-IN" sz="1400">
                <a:solidFill>
                  <a:srgbClr val="FFFFFF"/>
                </a:solidFill>
                <a:latin typeface="Franklin Gothic Book"/>
              </a:rPr>
              <a:pPr algn="ctr">
                <a:lnSpc>
                  <a:spcPct val="100000"/>
                </a:lnSpc>
              </a:pPr>
              <a:t>5</a:t>
            </a:fld>
            <a:endParaRPr/>
          </a:p>
        </p:txBody>
      </p:sp>
      <p:sp>
        <p:nvSpPr>
          <p:cNvPr id="109" name="TextShape 3"/>
          <p:cNvSpPr txBox="1"/>
          <p:nvPr/>
        </p:nvSpPr>
        <p:spPr>
          <a:xfrm>
            <a:off x="457200" y="1447920"/>
            <a:ext cx="8229240" cy="4571640"/>
          </a:xfrm>
          <a:prstGeom prst="rect">
            <a:avLst/>
          </a:prstGeom>
        </p:spPr>
        <p:txBody>
          <a:bodyPr lIns="90000" tIns="45000" rIns="90000" bIns="45000"/>
          <a:lstStyle/>
          <a:p>
            <a:pPr algn="just">
              <a:lnSpc>
                <a:spcPct val="100000"/>
              </a:lnSpc>
            </a:pPr>
            <a:r>
              <a:rPr lang="en-US" sz="2000" dirty="0">
                <a:solidFill>
                  <a:srgbClr val="000000"/>
                </a:solidFill>
                <a:latin typeface="Times New Roman"/>
              </a:rPr>
              <a:t>Once the </a:t>
            </a:r>
            <a:r>
              <a:rPr lang="en-US" sz="2000" dirty="0" err="1">
                <a:solidFill>
                  <a:srgbClr val="000000"/>
                </a:solidFill>
                <a:latin typeface="Times New Roman"/>
              </a:rPr>
              <a:t>botnet’s</a:t>
            </a:r>
            <a:r>
              <a:rPr lang="en-US" sz="2000" dirty="0">
                <a:solidFill>
                  <a:srgbClr val="000000"/>
                </a:solidFill>
                <a:latin typeface="Times New Roman"/>
              </a:rPr>
              <a:t> owner is in control of your computer, they usually use your machine to carry out other nefarious tasks. Common tasks executed by </a:t>
            </a:r>
            <a:r>
              <a:rPr lang="en-US" sz="2000" dirty="0" err="1">
                <a:solidFill>
                  <a:srgbClr val="000000"/>
                </a:solidFill>
                <a:latin typeface="Times New Roman"/>
              </a:rPr>
              <a:t>botnets</a:t>
            </a:r>
            <a:r>
              <a:rPr lang="en-US" sz="2000" dirty="0">
                <a:solidFill>
                  <a:srgbClr val="000000"/>
                </a:solidFill>
                <a:latin typeface="Times New Roman"/>
              </a:rPr>
              <a:t> include:</a:t>
            </a:r>
            <a:endParaRPr sz="2000"/>
          </a:p>
          <a:p>
            <a:pPr algn="just">
              <a:lnSpc>
                <a:spcPct val="100000"/>
              </a:lnSpc>
              <a:buSzPct val="85000"/>
              <a:buFont typeface="Franklin Gothic Book"/>
              <a:buAutoNum type="arabicPeriod"/>
            </a:pPr>
            <a:r>
              <a:rPr lang="en-US" sz="2000" dirty="0">
                <a:solidFill>
                  <a:srgbClr val="000000"/>
                </a:solidFill>
                <a:latin typeface="Times New Roman"/>
              </a:rPr>
              <a:t>Using your machine’s power to assist in distributed denial-of-service (</a:t>
            </a:r>
            <a:r>
              <a:rPr lang="en-US" sz="2000" dirty="0" err="1">
                <a:solidFill>
                  <a:srgbClr val="000000"/>
                </a:solidFill>
                <a:latin typeface="Times New Roman"/>
              </a:rPr>
              <a:t>DDoS</a:t>
            </a:r>
            <a:r>
              <a:rPr lang="en-US" sz="2000" dirty="0">
                <a:solidFill>
                  <a:srgbClr val="000000"/>
                </a:solidFill>
                <a:latin typeface="Times New Roman"/>
              </a:rPr>
              <a:t>) attacks to shut down websites.</a:t>
            </a:r>
            <a:endParaRPr sz="2000"/>
          </a:p>
          <a:p>
            <a:pPr algn="just">
              <a:lnSpc>
                <a:spcPct val="100000"/>
              </a:lnSpc>
              <a:buSzPct val="85000"/>
              <a:buFont typeface="Franklin Gothic Book"/>
              <a:buAutoNum type="arabicPeriod"/>
            </a:pPr>
            <a:r>
              <a:rPr lang="en-US" sz="2000" dirty="0">
                <a:solidFill>
                  <a:srgbClr val="000000"/>
                </a:solidFill>
                <a:latin typeface="Times New Roman"/>
              </a:rPr>
              <a:t>Emailing spam out to millions of Internet users.</a:t>
            </a:r>
            <a:endParaRPr sz="2000"/>
          </a:p>
          <a:p>
            <a:pPr algn="just">
              <a:lnSpc>
                <a:spcPct val="100000"/>
              </a:lnSpc>
              <a:buSzPct val="85000"/>
              <a:buFont typeface="Franklin Gothic Book"/>
              <a:buAutoNum type="arabicPeriod"/>
            </a:pPr>
            <a:r>
              <a:rPr lang="en-US" sz="2000" dirty="0">
                <a:solidFill>
                  <a:srgbClr val="000000"/>
                </a:solidFill>
                <a:latin typeface="Times New Roman"/>
              </a:rPr>
              <a:t>Generating fake Internet traffic on a third-party website for financial gain.</a:t>
            </a:r>
            <a:endParaRPr sz="2000"/>
          </a:p>
          <a:p>
            <a:pPr algn="just">
              <a:lnSpc>
                <a:spcPct val="100000"/>
              </a:lnSpc>
              <a:buSzPct val="85000"/>
              <a:buFont typeface="Franklin Gothic Book"/>
              <a:buAutoNum type="arabicPeriod"/>
            </a:pPr>
            <a:r>
              <a:rPr lang="en-US" sz="2000" dirty="0">
                <a:solidFill>
                  <a:srgbClr val="000000"/>
                </a:solidFill>
                <a:latin typeface="Times New Roman"/>
              </a:rPr>
              <a:t>Replacing banner ads in your web browser specifically targeted at you.</a:t>
            </a:r>
            <a:endParaRPr sz="2000"/>
          </a:p>
          <a:p>
            <a:pPr algn="just">
              <a:lnSpc>
                <a:spcPct val="100000"/>
              </a:lnSpc>
              <a:buSzPct val="85000"/>
              <a:buFont typeface="Franklin Gothic Book"/>
              <a:buAutoNum type="arabicPeriod"/>
            </a:pPr>
            <a:r>
              <a:rPr lang="en-US" sz="2000" dirty="0">
                <a:solidFill>
                  <a:srgbClr val="000000"/>
                </a:solidFill>
                <a:latin typeface="Times New Roman"/>
              </a:rPr>
              <a:t>Pop-ups ads designed to get you to pay for the removal of the </a:t>
            </a:r>
            <a:r>
              <a:rPr lang="en-US" sz="2000" dirty="0" err="1">
                <a:solidFill>
                  <a:srgbClr val="000000"/>
                </a:solidFill>
                <a:latin typeface="Times New Roman"/>
              </a:rPr>
              <a:t>botnet</a:t>
            </a:r>
            <a:r>
              <a:rPr lang="en-US" sz="2000" dirty="0">
                <a:solidFill>
                  <a:srgbClr val="000000"/>
                </a:solidFill>
                <a:latin typeface="Times New Roman"/>
              </a:rPr>
              <a:t> through a anti-spyware package.</a:t>
            </a:r>
            <a:endParaRPr sz="2000"/>
          </a:p>
          <a:p>
            <a:pPr algn="just">
              <a:lnSpc>
                <a:spcPct val="100000"/>
              </a:lnSpc>
              <a:buSzPct val="85000"/>
              <a:buFont typeface="Franklin Gothic Book"/>
              <a:buAutoNum type="arabicPeriod"/>
            </a:pPr>
            <a:r>
              <a:rPr lang="en-US" sz="2000" dirty="0">
                <a:solidFill>
                  <a:srgbClr val="000000"/>
                </a:solidFill>
                <a:latin typeface="Times New Roman"/>
              </a:rPr>
              <a:t>The short answer is that a </a:t>
            </a:r>
            <a:r>
              <a:rPr lang="en-US" sz="2000" dirty="0" err="1">
                <a:solidFill>
                  <a:srgbClr val="000000"/>
                </a:solidFill>
                <a:latin typeface="Times New Roman"/>
              </a:rPr>
              <a:t>botnet</a:t>
            </a:r>
            <a:r>
              <a:rPr lang="en-US" sz="2000" dirty="0">
                <a:solidFill>
                  <a:srgbClr val="000000"/>
                </a:solidFill>
                <a:latin typeface="Times New Roman"/>
              </a:rPr>
              <a:t> is hijacking your computer to do what </a:t>
            </a:r>
            <a:r>
              <a:rPr lang="en-US" sz="2000" dirty="0" err="1">
                <a:solidFill>
                  <a:srgbClr val="000000"/>
                </a:solidFill>
                <a:latin typeface="Times New Roman"/>
              </a:rPr>
              <a:t>botnets</a:t>
            </a:r>
            <a:r>
              <a:rPr lang="en-US" sz="2000" dirty="0">
                <a:solidFill>
                  <a:srgbClr val="000000"/>
                </a:solidFill>
                <a:latin typeface="Times New Roman"/>
              </a:rPr>
              <a:t> do -- carry out mundane(boring, tedious) tasks -- faster and better.</a:t>
            </a:r>
            <a:endParaRPr sz="2000"/>
          </a:p>
          <a:p>
            <a:pPr>
              <a:lnSpc>
                <a:spcPct val="100000"/>
              </a:lnSpc>
            </a:pPr>
            <a:endParaRPr sz="20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11"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C6B2D1DC-E7FC-4073-A286-9C517321CFBD}" type="slidenum">
              <a:rPr lang="en-IN" sz="1400">
                <a:solidFill>
                  <a:srgbClr val="FFFFFF"/>
                </a:solidFill>
                <a:latin typeface="Franklin Gothic Book"/>
              </a:rPr>
              <a:pPr algn="ctr">
                <a:lnSpc>
                  <a:spcPct val="100000"/>
                </a:lnSpc>
              </a:pPr>
              <a:t>6</a:t>
            </a:fld>
            <a:endParaRPr/>
          </a:p>
        </p:txBody>
      </p:sp>
      <p:pic>
        <p:nvPicPr>
          <p:cNvPr id="112" name="Content Placeholder 10"/>
          <p:cNvPicPr/>
          <p:nvPr/>
        </p:nvPicPr>
        <p:blipFill>
          <a:blip r:embed="rId2"/>
          <a:stretch>
            <a:fillRect/>
          </a:stretch>
        </p:blipFill>
        <p:spPr>
          <a:xfrm>
            <a:off x="152280" y="380880"/>
            <a:ext cx="8838720" cy="5257440"/>
          </a:xfrm>
          <a:prstGeom prst="rect">
            <a:avLst/>
          </a:prstGeom>
          <a:ln>
            <a:noFill/>
          </a:ln>
        </p:spPr>
      </p:pic>
      <p:sp>
        <p:nvSpPr>
          <p:cNvPr id="113" name="CustomShape 3"/>
          <p:cNvSpPr/>
          <p:nvPr/>
        </p:nvSpPr>
        <p:spPr>
          <a:xfrm>
            <a:off x="609480" y="5791320"/>
            <a:ext cx="8318520" cy="638280"/>
          </a:xfrm>
          <a:prstGeom prst="rect">
            <a:avLst/>
          </a:prstGeom>
          <a:noFill/>
          <a:ln>
            <a:noFill/>
          </a:ln>
        </p:spPr>
        <p:txBody>
          <a:bodyPr lIns="90000" tIns="45000" rIns="90000" bIns="45000"/>
          <a:lstStyle/>
          <a:p>
            <a:pPr>
              <a:lnSpc>
                <a:spcPct val="100000"/>
              </a:lnSpc>
            </a:pPr>
            <a:r>
              <a:rPr lang="en-IN" sz="1300">
                <a:solidFill>
                  <a:srgbClr val="000000"/>
                </a:solidFill>
                <a:latin typeface="Perpetua"/>
              </a:rPr>
              <a:t>Source of image: https://searchsecurity.techtarget.com/definition/botnet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15"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B51B701E-A0D9-43EB-A67C-14E5008D3C94}" type="slidenum">
              <a:rPr lang="en-IN" sz="1400">
                <a:solidFill>
                  <a:srgbClr val="FFFFFF"/>
                </a:solidFill>
                <a:latin typeface="Franklin Gothic Book"/>
              </a:rPr>
              <a:pPr algn="ctr">
                <a:lnSpc>
                  <a:spcPct val="100000"/>
                </a:lnSpc>
              </a:pPr>
              <a:t>7</a:t>
            </a:fld>
            <a:endParaRPr/>
          </a:p>
        </p:txBody>
      </p:sp>
      <p:sp>
        <p:nvSpPr>
          <p:cNvPr id="116" name="TextShape 3"/>
          <p:cNvSpPr txBox="1"/>
          <p:nvPr/>
        </p:nvSpPr>
        <p:spPr>
          <a:xfrm>
            <a:off x="152280" y="762120"/>
            <a:ext cx="8762760" cy="5714640"/>
          </a:xfrm>
          <a:prstGeom prst="rect">
            <a:avLst/>
          </a:prstGeom>
        </p:spPr>
        <p:txBody>
          <a:bodyPr lIns="90000" tIns="45000" rIns="90000" bIns="45000"/>
          <a:lstStyle/>
          <a:p>
            <a:pPr algn="just">
              <a:lnSpc>
                <a:spcPct val="100000"/>
              </a:lnSpc>
              <a:buSzPct val="85000"/>
              <a:buFont typeface="Wingdings 2" charset="2"/>
              <a:buChar char=""/>
            </a:pPr>
            <a:r>
              <a:rPr lang="en-US" sz="2000" dirty="0">
                <a:solidFill>
                  <a:srgbClr val="000000"/>
                </a:solidFill>
                <a:latin typeface="Times New Roman"/>
              </a:rPr>
              <a:t>Once the desired number of devices is infected, attackers can control the bots using two different approaches. The traditional</a:t>
            </a:r>
            <a:r>
              <a:rPr lang="en-US" sz="2000" u="sng" dirty="0">
                <a:solidFill>
                  <a:srgbClr val="000000"/>
                </a:solidFill>
                <a:latin typeface="Times New Roman"/>
              </a:rPr>
              <a:t> </a:t>
            </a:r>
            <a:r>
              <a:rPr lang="en-US" sz="2000" b="1" u="sng" dirty="0">
                <a:solidFill>
                  <a:srgbClr val="000000"/>
                </a:solidFill>
                <a:latin typeface="Times New Roman"/>
              </a:rPr>
              <a:t>client/server approach </a:t>
            </a:r>
            <a:r>
              <a:rPr lang="en-US" sz="2000" dirty="0">
                <a:solidFill>
                  <a:srgbClr val="000000"/>
                </a:solidFill>
                <a:latin typeface="Times New Roman"/>
              </a:rPr>
              <a:t>involves setting up a command-and-control (C&amp;C) server and sending automated commands to infected </a:t>
            </a:r>
            <a:r>
              <a:rPr lang="en-US" sz="2000" dirty="0" err="1">
                <a:solidFill>
                  <a:srgbClr val="000000"/>
                </a:solidFill>
                <a:latin typeface="Times New Roman"/>
              </a:rPr>
              <a:t>botnet</a:t>
            </a:r>
            <a:r>
              <a:rPr lang="en-US" sz="2000" dirty="0">
                <a:solidFill>
                  <a:srgbClr val="000000"/>
                </a:solidFill>
                <a:latin typeface="Times New Roman"/>
              </a:rPr>
              <a:t> clients through a communications protocol, such as internet relay chat (IRC). The bots are often programmed to remain dormant and await commands from the C&amp;C server before initiating any malicious activities.</a:t>
            </a:r>
            <a:endParaRPr sz="2000"/>
          </a:p>
          <a:p>
            <a:pPr algn="just">
              <a:lnSpc>
                <a:spcPct val="100000"/>
              </a:lnSpc>
              <a:buSzPct val="85000"/>
              <a:buFont typeface="Wingdings 2" charset="2"/>
              <a:buChar char=""/>
            </a:pPr>
            <a:r>
              <a:rPr lang="en-US" sz="2000" dirty="0">
                <a:solidFill>
                  <a:srgbClr val="000000"/>
                </a:solidFill>
                <a:latin typeface="Times New Roman"/>
              </a:rPr>
              <a:t>The other approach to controlling infected bots involves a peer-to-peer network. Instead of using C&amp;C servers, a </a:t>
            </a:r>
            <a:r>
              <a:rPr lang="en-US" sz="2000" b="1" u="sng" dirty="0">
                <a:solidFill>
                  <a:srgbClr val="000000"/>
                </a:solidFill>
                <a:latin typeface="Times New Roman"/>
              </a:rPr>
              <a:t>peer-to-peer </a:t>
            </a:r>
            <a:r>
              <a:rPr lang="en-US" sz="2000" b="1" u="sng" dirty="0" err="1">
                <a:solidFill>
                  <a:srgbClr val="000000"/>
                </a:solidFill>
                <a:latin typeface="Times New Roman"/>
              </a:rPr>
              <a:t>botnet</a:t>
            </a:r>
            <a:r>
              <a:rPr lang="en-US" sz="2000" dirty="0">
                <a:solidFill>
                  <a:srgbClr val="000000"/>
                </a:solidFill>
                <a:latin typeface="Times New Roman"/>
              </a:rPr>
              <a:t> relies on a decentralized approach. Infected devices may be programmed to scan for malicious websites, or even for other devices in the same </a:t>
            </a:r>
            <a:r>
              <a:rPr lang="en-US" sz="2000" dirty="0" err="1">
                <a:solidFill>
                  <a:srgbClr val="000000"/>
                </a:solidFill>
                <a:latin typeface="Times New Roman"/>
              </a:rPr>
              <a:t>botnet</a:t>
            </a:r>
            <a:r>
              <a:rPr lang="en-US" sz="2000" dirty="0">
                <a:solidFill>
                  <a:srgbClr val="000000"/>
                </a:solidFill>
                <a:latin typeface="Times New Roman"/>
              </a:rPr>
              <a:t>. The bots can then share updated commands or the latest versions of the </a:t>
            </a:r>
            <a:r>
              <a:rPr lang="en-US" sz="2000" dirty="0" err="1">
                <a:solidFill>
                  <a:srgbClr val="000000"/>
                </a:solidFill>
                <a:latin typeface="Times New Roman"/>
              </a:rPr>
              <a:t>botnet</a:t>
            </a:r>
            <a:r>
              <a:rPr lang="en-US" sz="2000" dirty="0">
                <a:solidFill>
                  <a:srgbClr val="000000"/>
                </a:solidFill>
                <a:latin typeface="Times New Roman"/>
              </a:rPr>
              <a:t> malware.</a:t>
            </a:r>
            <a:endParaRPr sz="2000"/>
          </a:p>
          <a:p>
            <a:pPr algn="just">
              <a:lnSpc>
                <a:spcPct val="100000"/>
              </a:lnSpc>
              <a:buSzPct val="85000"/>
              <a:buFont typeface="Wingdings 2" charset="2"/>
              <a:buChar char=""/>
            </a:pPr>
            <a:r>
              <a:rPr lang="en-US" sz="2000" dirty="0">
                <a:solidFill>
                  <a:srgbClr val="000000"/>
                </a:solidFill>
                <a:latin typeface="Times New Roman"/>
              </a:rPr>
              <a:t>The peer-to-peer approach is more common today, as cybercriminals and hacker groups try to avoid detection by </a:t>
            </a:r>
            <a:r>
              <a:rPr lang="en-US" sz="2000" dirty="0" err="1">
                <a:solidFill>
                  <a:srgbClr val="000000"/>
                </a:solidFill>
                <a:latin typeface="Times New Roman"/>
              </a:rPr>
              <a:t>cybersecurity</a:t>
            </a:r>
            <a:r>
              <a:rPr lang="en-US" sz="2000" dirty="0">
                <a:solidFill>
                  <a:srgbClr val="000000"/>
                </a:solidFill>
                <a:latin typeface="Times New Roman"/>
              </a:rPr>
              <a:t> vendors and law enforcement agencies, which have often used C&amp;C communications as a way to monitor for, locate and disrupt </a:t>
            </a:r>
            <a:r>
              <a:rPr lang="en-US" sz="2000" dirty="0" err="1">
                <a:solidFill>
                  <a:srgbClr val="000000"/>
                </a:solidFill>
                <a:latin typeface="Times New Roman"/>
              </a:rPr>
              <a:t>botnet</a:t>
            </a:r>
            <a:r>
              <a:rPr lang="en-US" sz="2000" dirty="0">
                <a:solidFill>
                  <a:srgbClr val="000000"/>
                </a:solidFill>
                <a:latin typeface="Times New Roman"/>
              </a:rPr>
              <a:t> operations.</a:t>
            </a:r>
            <a:endParaRPr sz="2000"/>
          </a:p>
          <a:p>
            <a:pPr>
              <a:lnSpc>
                <a:spcPct val="100000"/>
              </a:lnSpc>
            </a:pPr>
            <a:endParaRPr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52280" y="609480"/>
            <a:ext cx="8762760" cy="563040"/>
          </a:xfrm>
          <a:prstGeom prst="rect">
            <a:avLst/>
          </a:prstGeom>
        </p:spPr>
        <p:txBody>
          <a:bodyPr lIns="90000" tIns="45000" rIns="90000" bIns="91440" anchor="b"/>
          <a:lstStyle/>
          <a:p>
            <a:pPr>
              <a:lnSpc>
                <a:spcPct val="100000"/>
              </a:lnSpc>
            </a:pPr>
            <a:r>
              <a:rPr lang="en-US" sz="4000" b="1">
                <a:solidFill>
                  <a:srgbClr val="696464"/>
                </a:solidFill>
                <a:latin typeface="Franklin Gothic Book"/>
              </a:rPr>
              <a:t>How to Protect Yourself From Botnets?</a:t>
            </a:r>
            <a:endParaRPr/>
          </a:p>
        </p:txBody>
      </p:sp>
      <p:sp>
        <p:nvSpPr>
          <p:cNvPr id="118" name="TextShape 2"/>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19" name="TextShape 3"/>
          <p:cNvSpPr txBox="1"/>
          <p:nvPr/>
        </p:nvSpPr>
        <p:spPr>
          <a:xfrm>
            <a:off x="146160" y="6210360"/>
            <a:ext cx="456840" cy="456840"/>
          </a:xfrm>
          <a:prstGeom prst="rect">
            <a:avLst/>
          </a:prstGeom>
        </p:spPr>
        <p:txBody>
          <a:bodyPr lIns="0" tIns="0" rIns="0" bIns="0" anchor="ctr" anchorCtr="1"/>
          <a:lstStyle/>
          <a:p>
            <a:pPr algn="ctr">
              <a:lnSpc>
                <a:spcPct val="100000"/>
              </a:lnSpc>
            </a:pPr>
            <a:fld id="{7636B35E-4BDB-47BF-B64F-D9CDAFB7620E}" type="slidenum">
              <a:rPr lang="en-IN" sz="1400">
                <a:solidFill>
                  <a:srgbClr val="FFFFFF"/>
                </a:solidFill>
                <a:latin typeface="Franklin Gothic Book"/>
              </a:rPr>
              <a:pPr algn="ctr">
                <a:lnSpc>
                  <a:spcPct val="100000"/>
                </a:lnSpc>
              </a:pPr>
              <a:t>8</a:t>
            </a:fld>
            <a:endParaRPr/>
          </a:p>
        </p:txBody>
      </p:sp>
      <p:sp>
        <p:nvSpPr>
          <p:cNvPr id="120" name="TextShape 4"/>
          <p:cNvSpPr txBox="1"/>
          <p:nvPr/>
        </p:nvSpPr>
        <p:spPr>
          <a:xfrm>
            <a:off x="152280" y="1066680"/>
            <a:ext cx="8762760" cy="5257440"/>
          </a:xfrm>
          <a:prstGeom prst="rect">
            <a:avLst/>
          </a:prstGeom>
        </p:spPr>
        <p:txBody>
          <a:bodyPr lIns="90000" tIns="45000" rIns="90000" bIns="45000"/>
          <a:lstStyle/>
          <a:p>
            <a:pPr algn="just">
              <a:lnSpc>
                <a:spcPct val="100000"/>
              </a:lnSpc>
            </a:pPr>
            <a:r>
              <a:rPr lang="en-US" sz="2400">
                <a:solidFill>
                  <a:srgbClr val="000000"/>
                </a:solidFill>
                <a:latin typeface="Times New Roman"/>
              </a:rPr>
              <a:t>Most people who are infected with botnets aren’t even aware that their computer’s security has become compromised. However, taking simple, common-sense precautions when using the Internet can not only remove botnets that have been installed, it can also prevent them from being installed on your computer, tablet and phone in the first place.</a:t>
            </a:r>
            <a:endParaRPr/>
          </a:p>
          <a:p>
            <a:pPr algn="just">
              <a:lnSpc>
                <a:spcPct val="100000"/>
              </a:lnSpc>
            </a:pPr>
            <a:endParaRPr/>
          </a:p>
          <a:p>
            <a:pPr algn="just">
              <a:lnSpc>
                <a:spcPct val="100000"/>
              </a:lnSpc>
              <a:buSzPct val="85000"/>
              <a:buFont typeface="Franklin Gothic Book"/>
              <a:buAutoNum type="arabicPeriod"/>
            </a:pPr>
            <a:r>
              <a:rPr lang="en-US" sz="2000" b="1">
                <a:solidFill>
                  <a:srgbClr val="000000"/>
                </a:solidFill>
                <a:latin typeface="Times New Roman"/>
              </a:rPr>
              <a:t>Always update your computer’s operating system</a:t>
            </a:r>
            <a:r>
              <a:rPr lang="en-US" sz="2000">
                <a:solidFill>
                  <a:srgbClr val="000000"/>
                </a:solidFill>
                <a:latin typeface="Times New Roman"/>
              </a:rPr>
              <a:t> as early as possible. Hackers often utilize known flaws in operating system security to install botnets. You can even set your computer to install updates automatically.</a:t>
            </a:r>
            <a:endParaRPr/>
          </a:p>
          <a:p>
            <a:pPr algn="just">
              <a:lnSpc>
                <a:spcPct val="100000"/>
              </a:lnSpc>
              <a:buSzPct val="85000"/>
              <a:buFont typeface="Franklin Gothic Book"/>
              <a:buAutoNum type="arabicPeriod"/>
            </a:pPr>
            <a:r>
              <a:rPr lang="en-US" sz="2000">
                <a:solidFill>
                  <a:srgbClr val="000000"/>
                </a:solidFill>
                <a:latin typeface="Times New Roman"/>
              </a:rPr>
              <a:t>The same is true of applications on your computer, phone and tablet. Once weakness are found and announced by software companies, hackers rush to create programs to exploit those weaknesses.</a:t>
            </a:r>
            <a:endParaRPr/>
          </a:p>
          <a:p>
            <a:pPr algn="just">
              <a:lnSpc>
                <a:spcPct val="100000"/>
              </a:lnSpc>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914400" y="6172200"/>
            <a:ext cx="3962160" cy="456840"/>
          </a:xfrm>
          <a:prstGeom prst="rect">
            <a:avLst/>
          </a:prstGeom>
        </p:spPr>
        <p:txBody>
          <a:bodyPr lIns="90000" tIns="45000" rIns="90000" bIns="45000" anchor="ctr"/>
          <a:lstStyle/>
          <a:p>
            <a:pPr>
              <a:lnSpc>
                <a:spcPct val="100000"/>
              </a:lnSpc>
            </a:pPr>
            <a:r>
              <a:rPr lang="en-IN" sz="1400">
                <a:solidFill>
                  <a:srgbClr val="696464"/>
                </a:solidFill>
                <a:latin typeface="Perpetua"/>
              </a:rPr>
              <a:t>Lokendra Vishwakarma, Assistant Professor, SVIIT-SVVV, Indore</a:t>
            </a:r>
            <a:endParaRPr/>
          </a:p>
        </p:txBody>
      </p:sp>
      <p:sp>
        <p:nvSpPr>
          <p:cNvPr id="122" name="TextShape 2"/>
          <p:cNvSpPr txBox="1"/>
          <p:nvPr/>
        </p:nvSpPr>
        <p:spPr>
          <a:xfrm>
            <a:off x="146160" y="6210360"/>
            <a:ext cx="456840" cy="456840"/>
          </a:xfrm>
          <a:prstGeom prst="rect">
            <a:avLst/>
          </a:prstGeom>
        </p:spPr>
        <p:txBody>
          <a:bodyPr lIns="0" tIns="0" rIns="0" bIns="0" anchor="ctr" anchorCtr="1"/>
          <a:lstStyle/>
          <a:p>
            <a:pPr algn="ctr">
              <a:lnSpc>
                <a:spcPct val="100000"/>
              </a:lnSpc>
            </a:pPr>
            <a:fld id="{747C4C18-D499-4F7D-BBF2-381B071A603A}" type="slidenum">
              <a:rPr lang="en-IN" sz="1400">
                <a:solidFill>
                  <a:srgbClr val="FFFFFF"/>
                </a:solidFill>
                <a:latin typeface="Franklin Gothic Book"/>
              </a:rPr>
              <a:pPr algn="ctr">
                <a:lnSpc>
                  <a:spcPct val="100000"/>
                </a:lnSpc>
              </a:pPr>
              <a:t>9</a:t>
            </a:fld>
            <a:endParaRPr/>
          </a:p>
        </p:txBody>
      </p:sp>
      <p:sp>
        <p:nvSpPr>
          <p:cNvPr id="123" name="TextShape 3"/>
          <p:cNvSpPr txBox="1"/>
          <p:nvPr/>
        </p:nvSpPr>
        <p:spPr>
          <a:xfrm>
            <a:off x="152280" y="1752960"/>
            <a:ext cx="8838720" cy="4800240"/>
          </a:xfrm>
          <a:prstGeom prst="rect">
            <a:avLst/>
          </a:prstGeom>
        </p:spPr>
        <p:txBody>
          <a:bodyPr lIns="90000" tIns="45000" rIns="90000" bIns="45000"/>
          <a:lstStyle/>
          <a:p>
            <a:pPr algn="just">
              <a:lnSpc>
                <a:spcPct val="100000"/>
              </a:lnSpc>
              <a:buSzPct val="85000"/>
              <a:buFont typeface="Franklin Gothic Book"/>
              <a:buAutoNum type="arabicPeriod"/>
            </a:pPr>
            <a:r>
              <a:rPr lang="en-US" sz="2200" b="1" dirty="0">
                <a:solidFill>
                  <a:srgbClr val="000000"/>
                </a:solidFill>
                <a:latin typeface="Times New Roman"/>
              </a:rPr>
              <a:t>Don’t download attachments or click on links</a:t>
            </a:r>
            <a:r>
              <a:rPr lang="en-US" sz="2200" dirty="0">
                <a:solidFill>
                  <a:srgbClr val="000000"/>
                </a:solidFill>
                <a:latin typeface="Times New Roman"/>
              </a:rPr>
              <a:t> from email addresses you don’t recognize. This is one of the most common vectors for all forms of malware.</a:t>
            </a:r>
            <a:endParaRPr/>
          </a:p>
          <a:p>
            <a:pPr algn="just">
              <a:lnSpc>
                <a:spcPct val="100000"/>
              </a:lnSpc>
              <a:buSzPct val="85000"/>
              <a:buFont typeface="Franklin Gothic Book"/>
              <a:buAutoNum type="arabicPeriod"/>
            </a:pPr>
            <a:r>
              <a:rPr lang="en-US" sz="2200" dirty="0">
                <a:solidFill>
                  <a:srgbClr val="000000"/>
                </a:solidFill>
                <a:latin typeface="Times New Roman"/>
              </a:rPr>
              <a:t>Use a </a:t>
            </a:r>
            <a:r>
              <a:rPr lang="en-US" sz="2200" b="1" dirty="0">
                <a:solidFill>
                  <a:srgbClr val="000000"/>
                </a:solidFill>
                <a:latin typeface="Times New Roman"/>
              </a:rPr>
              <a:t>firewall</a:t>
            </a:r>
            <a:r>
              <a:rPr lang="en-US" sz="2200" dirty="0">
                <a:solidFill>
                  <a:srgbClr val="000000"/>
                </a:solidFill>
                <a:latin typeface="Times New Roman"/>
              </a:rPr>
              <a:t> when browsing the Internet. This is easy to do with Mac computers, as they come with Firewall software pre-installed. If you’re using a Windows-based machine, you might need to install third-party software.</a:t>
            </a:r>
            <a:endParaRPr/>
          </a:p>
          <a:p>
            <a:pPr algn="just">
              <a:lnSpc>
                <a:spcPct val="100000"/>
              </a:lnSpc>
              <a:buSzPct val="85000"/>
              <a:buFont typeface="Franklin Gothic Book"/>
              <a:buAutoNum type="arabicPeriod"/>
            </a:pPr>
            <a:r>
              <a:rPr lang="en-US" sz="2200" b="1" dirty="0">
                <a:solidFill>
                  <a:srgbClr val="000000"/>
                </a:solidFill>
                <a:latin typeface="Times New Roman"/>
              </a:rPr>
              <a:t>Don’t visit websites that are known distributors of malware</a:t>
            </a:r>
            <a:r>
              <a:rPr lang="en-US" sz="2200" dirty="0">
                <a:solidFill>
                  <a:srgbClr val="000000"/>
                </a:solidFill>
                <a:latin typeface="Times New Roman"/>
              </a:rPr>
              <a:t>. One of the things that a full-service Internet security suite can do is warn you when you’re visiting such sites. When in doubt, check with Norton Safe Web.</a:t>
            </a:r>
            <a:endParaRPr/>
          </a:p>
          <a:p>
            <a:pPr algn="just">
              <a:lnSpc>
                <a:spcPct val="100000"/>
              </a:lnSpc>
            </a:pPr>
            <a:endParaRPr/>
          </a:p>
          <a:p>
            <a:pPr algn="just">
              <a:lnSpc>
                <a:spcPct val="100000"/>
              </a:lnSpc>
            </a:pPr>
            <a:r>
              <a:rPr lang="en-US" sz="2200" u="sng" dirty="0">
                <a:solidFill>
                  <a:srgbClr val="000000"/>
                </a:solidFill>
                <a:latin typeface="Times New Roman"/>
              </a:rPr>
              <a:t>In general, hackers tend to look for low-hanging fruit. If you can mount even basic defenses, </a:t>
            </a:r>
            <a:r>
              <a:rPr lang="en-US" sz="2200" u="sng" dirty="0" err="1">
                <a:solidFill>
                  <a:srgbClr val="000000"/>
                </a:solidFill>
                <a:latin typeface="Times New Roman"/>
              </a:rPr>
              <a:t>botnets</a:t>
            </a:r>
            <a:r>
              <a:rPr lang="en-US" sz="2200" u="sng" dirty="0">
                <a:solidFill>
                  <a:srgbClr val="000000"/>
                </a:solidFill>
                <a:latin typeface="Times New Roman"/>
              </a:rPr>
              <a:t> and other forms of malware are going to look for easier targets</a:t>
            </a:r>
            <a:endParaRPr/>
          </a:p>
          <a:p>
            <a:pPr algn="just">
              <a:lnSpc>
                <a:spcPct val="100000"/>
              </a:lnSpc>
            </a:pPr>
            <a:endParaRPr/>
          </a:p>
        </p:txBody>
      </p:sp>
      <p:sp>
        <p:nvSpPr>
          <p:cNvPr id="124" name="TextShape 4"/>
          <p:cNvSpPr txBox="1"/>
          <p:nvPr/>
        </p:nvSpPr>
        <p:spPr>
          <a:xfrm>
            <a:off x="228600" y="1189560"/>
            <a:ext cx="7772040" cy="563040"/>
          </a:xfrm>
          <a:prstGeom prst="rect">
            <a:avLst/>
          </a:prstGeom>
        </p:spPr>
        <p:txBody>
          <a:bodyPr lIns="90000" tIns="45000" rIns="90000" bIns="91440" anchor="b"/>
          <a:lstStyle/>
          <a:p>
            <a:pPr>
              <a:lnSpc>
                <a:spcPct val="100000"/>
              </a:lnSpc>
            </a:pPr>
            <a:r>
              <a:rPr lang="en-US" sz="4000" b="1" dirty="0">
                <a:solidFill>
                  <a:srgbClr val="696464"/>
                </a:solidFill>
                <a:latin typeface="Franklin Gothic Book"/>
              </a:rPr>
              <a:t>How to Protect Yourself From </a:t>
            </a:r>
            <a:r>
              <a:rPr lang="en-US" sz="4000" b="1" dirty="0" err="1">
                <a:solidFill>
                  <a:srgbClr val="696464"/>
                </a:solidFill>
                <a:latin typeface="Franklin Gothic Book"/>
              </a:rPr>
              <a:t>Botnets</a:t>
            </a:r>
            <a:r>
              <a:rPr lang="en-US" sz="4000" b="1" dirty="0">
                <a:solidFill>
                  <a:srgbClr val="696464"/>
                </a:solidFill>
                <a:latin typeface="Franklin Gothic Book"/>
              </a:rPr>
              <a: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629</Words>
  <PresentationFormat>On-screen Show (4:3)</PresentationFormat>
  <Paragraphs>92</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CSE</cp:lastModifiedBy>
  <cp:revision>2</cp:revision>
  <dcterms:modified xsi:type="dcterms:W3CDTF">2019-02-06T05:36:57Z</dcterms:modified>
</cp:coreProperties>
</file>