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71" r:id="rId7"/>
    <p:sldId id="259" r:id="rId8"/>
    <p:sldId id="272" r:id="rId9"/>
    <p:sldId id="269" r:id="rId10"/>
    <p:sldId id="270" r:id="rId11"/>
    <p:sldId id="283" r:id="rId12"/>
    <p:sldId id="284" r:id="rId13"/>
    <p:sldId id="274" r:id="rId14"/>
    <p:sldId id="275" r:id="rId15"/>
    <p:sldId id="276" r:id="rId16"/>
    <p:sldId id="277" r:id="rId17"/>
    <p:sldId id="278" r:id="rId18"/>
    <p:sldId id="279" r:id="rId19"/>
    <p:sldId id="280" r:id="rId20"/>
    <p:sldId id="264" r:id="rId21"/>
    <p:sldId id="265" r:id="rId22"/>
    <p:sldId id="267" r:id="rId23"/>
    <p:sldId id="268" r:id="rId24"/>
    <p:sldId id="282" r:id="rId25"/>
    <p:sldId id="26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03/04/2020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Information_technolog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a:t>
            </a:r>
            <a:endParaRPr lang="en-US" dirty="0"/>
          </a:p>
        </p:txBody>
      </p:sp>
      <p:sp>
        <p:nvSpPr>
          <p:cNvPr id="3" name="Subtitle 2"/>
          <p:cNvSpPr>
            <a:spLocks noGrp="1"/>
          </p:cNvSpPr>
          <p:nvPr>
            <p:ph type="subTitle" idx="1"/>
          </p:nvPr>
        </p:nvSpPr>
        <p:spPr/>
        <p:txBody>
          <a:bodyPr/>
          <a:lstStyle/>
          <a:p>
            <a:pPr algn="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Features  Cont…</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r>
              <a:rPr lang="en-US" sz="1800" dirty="0" smtClean="0"/>
              <a:t>Productivity may be increased when multiple users can work on the same data simultaneously, rather than waiting for it to be saved and emailed. Time may be saved as information does not need to be re-entered when fields are matched, nor do users need to install application software upgrades to their computer.</a:t>
            </a:r>
          </a:p>
          <a:p>
            <a:r>
              <a:rPr lang="en-US" sz="1800" dirty="0" smtClean="0"/>
              <a:t>Reliability improves with the use of multiple redundant sites, which makes well-designed cloud computing suitable for business continuity and disaster recovery</a:t>
            </a:r>
          </a:p>
          <a:p>
            <a:r>
              <a:rPr lang="en-US" sz="1800" dirty="0" smtClean="0"/>
              <a:t>Resource pooling is the provider’s computing resources are commingle to serve multiple consumers using a multi-tenant model with different physical and virtual resources dynamically assigned and reassigned according to user demand. There is a sense of location independence in that the consumer generally have no control or knowledge over the exact location of the provided resource.</a:t>
            </a:r>
          </a:p>
          <a:p>
            <a:r>
              <a:rPr lang="en-US" sz="1800" dirty="0" smtClean="0"/>
              <a:t>Productivity may be increased when multiple users can work on the same data simultaneously, rather than waiting for it to be saved and emailed. Time may be saved as information does not need to be re-entered when fields are matched, nor do users need to install application software upgrades to their computer.</a:t>
            </a:r>
          </a:p>
          <a:p>
            <a:r>
              <a:rPr lang="en-US" sz="1800" dirty="0" smtClean="0"/>
              <a:t>Reliability improves with the use of multiple redundant sites, which makes well-designed cloud computing suitable for business continuity and disaster recovery.</a:t>
            </a:r>
          </a:p>
          <a:p>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Cloud Computing Tools</a:t>
            </a:r>
            <a:endParaRPr lang="en-US" dirty="0"/>
          </a:p>
        </p:txBody>
      </p:sp>
      <p:sp>
        <p:nvSpPr>
          <p:cNvPr id="3" name="Content Placeholder 2"/>
          <p:cNvSpPr>
            <a:spLocks noGrp="1"/>
          </p:cNvSpPr>
          <p:nvPr>
            <p:ph idx="1"/>
          </p:nvPr>
        </p:nvSpPr>
        <p:spPr>
          <a:xfrm>
            <a:off x="457200" y="838200"/>
            <a:ext cx="8229600" cy="5791200"/>
          </a:xfrm>
        </p:spPr>
        <p:txBody>
          <a:bodyPr>
            <a:normAutofit fontScale="47500" lnSpcReduction="20000"/>
          </a:bodyPr>
          <a:lstStyle/>
          <a:p>
            <a:pPr>
              <a:buNone/>
            </a:pPr>
            <a:r>
              <a:rPr lang="en-US" dirty="0" smtClean="0"/>
              <a:t>         Cloud is not a new term and almost all enterprises use it in some way but the bottleneck is to manage the huge Cloud Infrastructure. There are many Cloud vendors those continuously provides new tools to help enterprise IT to build, buy, manage, monitor, tweak and track cloud services. But their fees might prick the companies budget pocket. So, here are some open source tools which help you to build, manage and monitor networks of virtual machines,  private or hybrid clouds, tweak and track cloud services and much more…</a:t>
            </a:r>
          </a:p>
          <a:p>
            <a:pPr>
              <a:buNone/>
            </a:pPr>
            <a:endParaRPr lang="en-US" dirty="0" smtClean="0"/>
          </a:p>
          <a:p>
            <a:r>
              <a:rPr lang="en-US" sz="3400" dirty="0" smtClean="0"/>
              <a:t>1. </a:t>
            </a:r>
            <a:r>
              <a:rPr lang="en-US" sz="3400" dirty="0" err="1" smtClean="0"/>
              <a:t>OpenStack</a:t>
            </a:r>
            <a:r>
              <a:rPr lang="en-US" sz="3400" dirty="0" smtClean="0"/>
              <a:t>  -</a:t>
            </a:r>
            <a:r>
              <a:rPr lang="en-US" sz="3400" dirty="0" err="1" smtClean="0"/>
              <a:t>OpenStack</a:t>
            </a:r>
            <a:r>
              <a:rPr lang="en-US" sz="3400" dirty="0" smtClean="0"/>
              <a:t> software allows data centers to pool the compute, storage, and networking resources and manage them through a dashboard or via the </a:t>
            </a:r>
            <a:r>
              <a:rPr lang="en-US" sz="3400" dirty="0" err="1" smtClean="0"/>
              <a:t>OpenStack</a:t>
            </a:r>
            <a:r>
              <a:rPr lang="en-US" sz="3400" dirty="0" smtClean="0"/>
              <a:t> API.</a:t>
            </a:r>
          </a:p>
          <a:p>
            <a:pPr>
              <a:buNone/>
            </a:pPr>
            <a:endParaRPr lang="en-US" sz="3400" dirty="0" smtClean="0"/>
          </a:p>
          <a:p>
            <a:r>
              <a:rPr lang="en-US" sz="3400" dirty="0" smtClean="0"/>
              <a:t> 2. </a:t>
            </a:r>
            <a:r>
              <a:rPr lang="en-US" sz="3400" dirty="0" err="1" smtClean="0"/>
              <a:t>CloudStack</a:t>
            </a:r>
            <a:r>
              <a:rPr lang="en-US" sz="3400" dirty="0" smtClean="0"/>
              <a:t>-Apache </a:t>
            </a:r>
            <a:r>
              <a:rPr lang="en-US" sz="3400" dirty="0" err="1" smtClean="0"/>
              <a:t>CloudStack</a:t>
            </a:r>
            <a:r>
              <a:rPr lang="en-US" sz="3400" dirty="0" smtClean="0"/>
              <a:t> is designed to deploy and manage large networks of virtual machines. This Apache Project offers a turnkey Infrastructure as a Service (</a:t>
            </a:r>
            <a:r>
              <a:rPr lang="en-US" sz="3400" dirty="0" err="1" smtClean="0"/>
              <a:t>IaaS</a:t>
            </a:r>
            <a:r>
              <a:rPr lang="en-US" sz="3400" dirty="0" smtClean="0"/>
              <a:t>) cloud computing platform. It’s used both by public cloud computing vendors and by organizations running their own private clouds.</a:t>
            </a:r>
          </a:p>
          <a:p>
            <a:endParaRPr lang="en-US" sz="3400" dirty="0" smtClean="0"/>
          </a:p>
          <a:p>
            <a:r>
              <a:rPr lang="en-US" sz="3400" dirty="0" smtClean="0"/>
              <a:t>3. Eucalyptus-Eucalyptus allows organizations to easily migrate apps and data to build private or hybrid cloud environments that are compatible with Amazon Web Services.</a:t>
            </a:r>
          </a:p>
          <a:p>
            <a:endParaRPr lang="en-US" sz="3400" dirty="0" smtClean="0"/>
          </a:p>
          <a:p>
            <a:r>
              <a:rPr lang="en-US" sz="3400" dirty="0" smtClean="0"/>
              <a:t>4. </a:t>
            </a:r>
            <a:r>
              <a:rPr lang="en-US" sz="3400" dirty="0" err="1" smtClean="0"/>
              <a:t>Synnefo-Synnefo</a:t>
            </a:r>
            <a:r>
              <a:rPr lang="en-US" sz="3400" dirty="0" smtClean="0"/>
              <a:t> is a complete cloud infrastructure stack that provides Network, Image, Volume and Storage service. It manages Google </a:t>
            </a:r>
            <a:r>
              <a:rPr lang="en-US" sz="3400" dirty="0" err="1" smtClean="0"/>
              <a:t>Ganetti</a:t>
            </a:r>
            <a:r>
              <a:rPr lang="en-US" sz="3400" dirty="0" smtClean="0"/>
              <a:t>, </a:t>
            </a:r>
            <a:r>
              <a:rPr lang="en-US" sz="3400" dirty="0" err="1" smtClean="0"/>
              <a:t>OpenStack</a:t>
            </a:r>
            <a:r>
              <a:rPr lang="en-US" sz="3400" dirty="0" smtClean="0"/>
              <a:t>, and KVM.</a:t>
            </a:r>
          </a:p>
          <a:p>
            <a:pPr>
              <a:buNone/>
            </a:pPr>
            <a:endParaRPr lang="en-US" sz="3400" dirty="0" smtClean="0"/>
          </a:p>
          <a:p>
            <a:r>
              <a:rPr lang="en-US" sz="3400" dirty="0" smtClean="0"/>
              <a:t>5. FOSS-Cloud-The FOSS-Cloud is a Software that enables you to create your own Private or Public Cloud. It  is an integrated infrastructure to provide cloud-Services, Windows or Linux based </a:t>
            </a:r>
            <a:r>
              <a:rPr lang="en-US" sz="3400" dirty="0" err="1" smtClean="0"/>
              <a:t>SaaS</a:t>
            </a:r>
            <a:r>
              <a:rPr lang="en-US" sz="3400" dirty="0" smtClean="0"/>
              <a:t>.  FOSS-Cloud covers all of the aspects of an Open Source IT </a:t>
            </a:r>
            <a:r>
              <a:rPr lang="en-US" sz="3400" dirty="0" err="1" smtClean="0"/>
              <a:t>environment.This</a:t>
            </a:r>
            <a:r>
              <a:rPr lang="en-US" sz="3400" dirty="0" smtClean="0"/>
              <a:t> multi-faced cloud </a:t>
            </a:r>
            <a:r>
              <a:rPr lang="en-US" dirty="0" smtClean="0"/>
              <a:t>computing solution includes virtualization, cloud desktop, </a:t>
            </a:r>
            <a:r>
              <a:rPr lang="en-US" dirty="0" err="1" smtClean="0"/>
              <a:t>IaaS</a:t>
            </a:r>
            <a:r>
              <a:rPr lang="en-US" dirty="0" smtClean="0"/>
              <a:t>, </a:t>
            </a:r>
            <a:r>
              <a:rPr lang="en-US" dirty="0" err="1" smtClean="0"/>
              <a:t>PaaS</a:t>
            </a:r>
            <a:r>
              <a:rPr lang="en-US" dirty="0" smtClean="0"/>
              <a:t> and </a:t>
            </a:r>
            <a:r>
              <a:rPr lang="en-US" dirty="0" err="1" smtClean="0"/>
              <a:t>SaaS</a:t>
            </a:r>
            <a:r>
              <a:rPr lang="en-US" dirty="0" smtClean="0"/>
              <a:t> capabilities.</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Cloud Computing Tools Cont…</a:t>
            </a:r>
            <a:endParaRPr lang="en-US" dirty="0"/>
          </a:p>
        </p:txBody>
      </p:sp>
      <p:sp>
        <p:nvSpPr>
          <p:cNvPr id="3" name="Content Placeholder 2"/>
          <p:cNvSpPr>
            <a:spLocks noGrp="1"/>
          </p:cNvSpPr>
          <p:nvPr>
            <p:ph idx="1"/>
          </p:nvPr>
        </p:nvSpPr>
        <p:spPr>
          <a:xfrm>
            <a:off x="457200" y="914400"/>
            <a:ext cx="8229600" cy="5211763"/>
          </a:xfrm>
        </p:spPr>
        <p:txBody>
          <a:bodyPr>
            <a:normAutofit fontScale="25000" lnSpcReduction="20000"/>
          </a:bodyPr>
          <a:lstStyle/>
          <a:p>
            <a:r>
              <a:rPr lang="en-US" sz="7200" dirty="0" smtClean="0"/>
              <a:t>6. </a:t>
            </a:r>
            <a:r>
              <a:rPr lang="en-US" sz="7200" dirty="0" err="1" smtClean="0"/>
              <a:t>openQRM-openQRM</a:t>
            </a:r>
            <a:r>
              <a:rPr lang="en-US" sz="7200" dirty="0" smtClean="0"/>
              <a:t> software  manages a data center’s infrastructure to build private, public and hybrid </a:t>
            </a:r>
            <a:r>
              <a:rPr lang="en-US" sz="7200" dirty="0" err="1" smtClean="0"/>
              <a:t>IaaS</a:t>
            </a:r>
            <a:r>
              <a:rPr lang="en-US" sz="7200" dirty="0" smtClean="0"/>
              <a:t> (Infrastructure as a Service) clouds. This enterprise-class tool combines data center management system administration and </a:t>
            </a:r>
            <a:r>
              <a:rPr lang="en-US" sz="7200" dirty="0" err="1" smtClean="0"/>
              <a:t>IaaS</a:t>
            </a:r>
            <a:r>
              <a:rPr lang="en-US" sz="7200" dirty="0" smtClean="0"/>
              <a:t> provisioning into a single tool.</a:t>
            </a:r>
          </a:p>
          <a:p>
            <a:endParaRPr lang="en-US" sz="7200" dirty="0" smtClean="0"/>
          </a:p>
          <a:p>
            <a:r>
              <a:rPr lang="en-US" sz="7200" dirty="0" smtClean="0"/>
              <a:t>7. </a:t>
            </a:r>
            <a:r>
              <a:rPr lang="en-US" sz="7200" dirty="0" err="1" smtClean="0"/>
              <a:t>OpenShift-OpenShift’s</a:t>
            </a:r>
            <a:r>
              <a:rPr lang="en-US" sz="7200" dirty="0" smtClean="0"/>
              <a:t> helps you to make your job easier by taking care of all the messy IT aspects of app development and allows you to focus on your job by Coding your Application and satisfying your customers.</a:t>
            </a:r>
          </a:p>
          <a:p>
            <a:pPr>
              <a:buNone/>
            </a:pPr>
            <a:r>
              <a:rPr lang="en-US" sz="7200" dirty="0" smtClean="0"/>
              <a:t> </a:t>
            </a:r>
          </a:p>
          <a:p>
            <a:r>
              <a:rPr lang="en-US" sz="7200" dirty="0" smtClean="0"/>
              <a:t>8. Cloud Foundry-Cloud Foundry is used to deploy your applications on a variety of infrastructures, including Amazon Web Services, </a:t>
            </a:r>
            <a:r>
              <a:rPr lang="en-US" sz="7200" dirty="0" err="1" smtClean="0"/>
              <a:t>OpenStack</a:t>
            </a:r>
            <a:r>
              <a:rPr lang="en-US" sz="7200" dirty="0" smtClean="0"/>
              <a:t>, and </a:t>
            </a:r>
            <a:r>
              <a:rPr lang="en-US" sz="7200" dirty="0" err="1" smtClean="0"/>
              <a:t>vSphere</a:t>
            </a:r>
            <a:r>
              <a:rPr lang="en-US" sz="7200" dirty="0" smtClean="0"/>
              <a:t>. It supports Java, Ruby, and Node applications out of the box.</a:t>
            </a:r>
          </a:p>
          <a:p>
            <a:r>
              <a:rPr lang="en-US" sz="7200" dirty="0" smtClean="0"/>
              <a:t> 9.  </a:t>
            </a:r>
            <a:r>
              <a:rPr lang="en-US" sz="7200" dirty="0" err="1" smtClean="0"/>
              <a:t>Docker-Docker</a:t>
            </a:r>
            <a:r>
              <a:rPr lang="en-US" sz="7200" dirty="0" smtClean="0"/>
              <a:t> provides a highly reliable, low-cost way to quickly build, ship, and run distributed applications at scale. It gives developers the freedom to define environments and create apps faster and easier and flexibility for IT ops to quickly respond to change.</a:t>
            </a:r>
          </a:p>
          <a:p>
            <a:endParaRPr lang="en-US" sz="7200" dirty="0" smtClean="0"/>
          </a:p>
          <a:p>
            <a:r>
              <a:rPr lang="en-US" sz="7200" dirty="0" smtClean="0"/>
              <a:t>10.  Salt Stack-</a:t>
            </a:r>
            <a:r>
              <a:rPr lang="en-US" sz="7200" dirty="0" err="1" smtClean="0"/>
              <a:t>SaltStack</a:t>
            </a:r>
            <a:r>
              <a:rPr lang="en-US" sz="7200" dirty="0" smtClean="0"/>
              <a:t> software is easy enough to get running in seconds, scalable enough to manage tens of thousands of servers, and fast enough to control and communicate with them in milliseconds. </a:t>
            </a:r>
            <a:r>
              <a:rPr lang="en-US" sz="7200" dirty="0" err="1" smtClean="0"/>
              <a:t>SaltStack</a:t>
            </a:r>
            <a:r>
              <a:rPr lang="en-US" sz="7200" dirty="0" smtClean="0"/>
              <a:t> delivers a dynamic infrastructure communication bus used for remote execution, configuration management and much more.</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76200"/>
            <a:ext cx="8153400" cy="1143000"/>
          </a:xfrm>
        </p:spPr>
        <p:txBody>
          <a:bodyPr/>
          <a:lstStyle/>
          <a:p>
            <a:pPr eaLnBrk="1" hangingPunct="1"/>
            <a:r>
              <a:rPr lang="en-US" sz="4000" dirty="0" smtClean="0"/>
              <a:t>Some Commercial Cloud Offerings</a:t>
            </a:r>
          </a:p>
        </p:txBody>
      </p:sp>
      <p:pic>
        <p:nvPicPr>
          <p:cNvPr id="14339" name="Picture 4"/>
          <p:cNvPicPr>
            <a:picLocks noChangeAspect="1" noChangeArrowheads="1"/>
          </p:cNvPicPr>
          <p:nvPr/>
        </p:nvPicPr>
        <p:blipFill>
          <a:blip r:embed="rId2" cstate="print"/>
          <a:srcRect/>
          <a:stretch>
            <a:fillRect/>
          </a:stretch>
        </p:blipFill>
        <p:spPr bwMode="auto">
          <a:xfrm>
            <a:off x="284163" y="1235075"/>
            <a:ext cx="5421312" cy="681038"/>
          </a:xfrm>
          <a:prstGeom prst="rect">
            <a:avLst/>
          </a:prstGeom>
          <a:noFill/>
          <a:ln w="25400">
            <a:noFill/>
            <a:miter lim="800000"/>
            <a:headEnd/>
            <a:tailEnd/>
          </a:ln>
        </p:spPr>
      </p:pic>
      <p:pic>
        <p:nvPicPr>
          <p:cNvPr id="14340" name="Picture 5"/>
          <p:cNvPicPr>
            <a:picLocks noChangeAspect="1" noChangeArrowheads="1"/>
          </p:cNvPicPr>
          <p:nvPr/>
        </p:nvPicPr>
        <p:blipFill>
          <a:blip r:embed="rId3" cstate="print"/>
          <a:srcRect/>
          <a:stretch>
            <a:fillRect/>
          </a:stretch>
        </p:blipFill>
        <p:spPr bwMode="auto">
          <a:xfrm>
            <a:off x="5046663" y="2155825"/>
            <a:ext cx="3529012" cy="831850"/>
          </a:xfrm>
          <a:prstGeom prst="rect">
            <a:avLst/>
          </a:prstGeom>
          <a:noFill/>
          <a:ln w="25400">
            <a:noFill/>
            <a:miter lim="800000"/>
            <a:headEnd/>
            <a:tailEnd/>
          </a:ln>
        </p:spPr>
      </p:pic>
      <p:pic>
        <p:nvPicPr>
          <p:cNvPr id="14341" name="Picture 6"/>
          <p:cNvPicPr>
            <a:picLocks noChangeAspect="1"/>
          </p:cNvPicPr>
          <p:nvPr/>
        </p:nvPicPr>
        <p:blipFill>
          <a:blip r:embed="rId4" cstate="print"/>
          <a:srcRect/>
          <a:stretch>
            <a:fillRect/>
          </a:stretch>
        </p:blipFill>
        <p:spPr bwMode="auto">
          <a:xfrm>
            <a:off x="7653338" y="3514725"/>
            <a:ext cx="989012" cy="1557338"/>
          </a:xfrm>
          <a:prstGeom prst="rect">
            <a:avLst/>
          </a:prstGeom>
          <a:noFill/>
          <a:ln w="9525">
            <a:noFill/>
            <a:miter lim="800000"/>
            <a:headEnd/>
            <a:tailEnd/>
          </a:ln>
        </p:spPr>
      </p:pic>
      <p:pic>
        <p:nvPicPr>
          <p:cNvPr id="14342" name="Picture 7"/>
          <p:cNvPicPr>
            <a:picLocks noChangeAspect="1"/>
          </p:cNvPicPr>
          <p:nvPr/>
        </p:nvPicPr>
        <p:blipFill>
          <a:blip r:embed="rId5" cstate="print"/>
          <a:srcRect/>
          <a:stretch>
            <a:fillRect/>
          </a:stretch>
        </p:blipFill>
        <p:spPr bwMode="auto">
          <a:xfrm>
            <a:off x="1652588" y="4849813"/>
            <a:ext cx="1857375" cy="690562"/>
          </a:xfrm>
          <a:prstGeom prst="rect">
            <a:avLst/>
          </a:prstGeom>
          <a:noFill/>
          <a:ln w="9525">
            <a:noFill/>
            <a:miter lim="800000"/>
            <a:headEnd/>
            <a:tailEnd/>
          </a:ln>
        </p:spPr>
      </p:pic>
      <p:pic>
        <p:nvPicPr>
          <p:cNvPr id="14343" name="Picture 9"/>
          <p:cNvPicPr>
            <a:picLocks noChangeAspect="1"/>
          </p:cNvPicPr>
          <p:nvPr/>
        </p:nvPicPr>
        <p:blipFill>
          <a:blip r:embed="rId6" cstate="print"/>
          <a:srcRect/>
          <a:stretch>
            <a:fillRect/>
          </a:stretch>
        </p:blipFill>
        <p:spPr bwMode="auto">
          <a:xfrm>
            <a:off x="4094163" y="3467100"/>
            <a:ext cx="2654300" cy="711200"/>
          </a:xfrm>
          <a:prstGeom prst="rect">
            <a:avLst/>
          </a:prstGeom>
          <a:noFill/>
          <a:ln w="9525">
            <a:noFill/>
            <a:miter lim="800000"/>
            <a:headEnd/>
            <a:tailEnd/>
          </a:ln>
        </p:spPr>
      </p:pic>
      <p:pic>
        <p:nvPicPr>
          <p:cNvPr id="14344" name="Picture 10"/>
          <p:cNvPicPr>
            <a:picLocks noChangeAspect="1"/>
          </p:cNvPicPr>
          <p:nvPr/>
        </p:nvPicPr>
        <p:blipFill>
          <a:blip r:embed="rId7" cstate="print"/>
          <a:srcRect/>
          <a:stretch>
            <a:fillRect/>
          </a:stretch>
        </p:blipFill>
        <p:spPr bwMode="auto">
          <a:xfrm>
            <a:off x="6089650" y="1587500"/>
            <a:ext cx="2695575" cy="598488"/>
          </a:xfrm>
          <a:prstGeom prst="rect">
            <a:avLst/>
          </a:prstGeom>
          <a:noFill/>
          <a:ln w="9525">
            <a:noFill/>
            <a:miter lim="800000"/>
            <a:headEnd/>
            <a:tailEnd/>
          </a:ln>
        </p:spPr>
      </p:pic>
      <p:pic>
        <p:nvPicPr>
          <p:cNvPr id="14345" name="Picture 11"/>
          <p:cNvPicPr>
            <a:picLocks noChangeAspect="1"/>
          </p:cNvPicPr>
          <p:nvPr/>
        </p:nvPicPr>
        <p:blipFill>
          <a:blip r:embed="rId8" cstate="print"/>
          <a:srcRect/>
          <a:stretch>
            <a:fillRect/>
          </a:stretch>
        </p:blipFill>
        <p:spPr bwMode="auto">
          <a:xfrm>
            <a:off x="4529138" y="4979988"/>
            <a:ext cx="1851025" cy="681037"/>
          </a:xfrm>
          <a:prstGeom prst="rect">
            <a:avLst/>
          </a:prstGeom>
          <a:noFill/>
          <a:ln w="9525">
            <a:noFill/>
            <a:miter lim="800000"/>
            <a:headEnd/>
            <a:tailEnd/>
          </a:ln>
        </p:spPr>
      </p:pic>
      <p:pic>
        <p:nvPicPr>
          <p:cNvPr id="14346" name="Picture 12"/>
          <p:cNvPicPr>
            <a:picLocks noChangeAspect="1"/>
          </p:cNvPicPr>
          <p:nvPr/>
        </p:nvPicPr>
        <p:blipFill>
          <a:blip r:embed="rId9" cstate="print"/>
          <a:srcRect/>
          <a:stretch>
            <a:fillRect/>
          </a:stretch>
        </p:blipFill>
        <p:spPr bwMode="auto">
          <a:xfrm>
            <a:off x="598488" y="3478213"/>
            <a:ext cx="1787525" cy="850900"/>
          </a:xfrm>
          <a:prstGeom prst="rect">
            <a:avLst/>
          </a:prstGeom>
          <a:noFill/>
          <a:ln w="9525">
            <a:noFill/>
            <a:miter lim="800000"/>
            <a:headEnd/>
            <a:tailEnd/>
          </a:ln>
        </p:spPr>
      </p:pic>
      <p:pic>
        <p:nvPicPr>
          <p:cNvPr id="14347" name="Picture 11"/>
          <p:cNvPicPr>
            <a:picLocks noChangeAspect="1"/>
          </p:cNvPicPr>
          <p:nvPr/>
        </p:nvPicPr>
        <p:blipFill>
          <a:blip r:embed="rId10" cstate="print"/>
          <a:srcRect/>
          <a:stretch>
            <a:fillRect/>
          </a:stretch>
        </p:blipFill>
        <p:spPr bwMode="auto">
          <a:xfrm>
            <a:off x="2682875" y="3519488"/>
            <a:ext cx="1131888" cy="1152525"/>
          </a:xfrm>
          <a:prstGeom prst="rect">
            <a:avLst/>
          </a:prstGeom>
          <a:noFill/>
          <a:ln w="9525">
            <a:noFill/>
            <a:miter lim="800000"/>
            <a:headEnd/>
            <a:tailEnd/>
          </a:ln>
        </p:spPr>
      </p:pic>
      <p:pic>
        <p:nvPicPr>
          <p:cNvPr id="14348" name="Picture 7"/>
          <p:cNvPicPr>
            <a:picLocks noChangeAspect="1" noChangeArrowheads="1"/>
          </p:cNvPicPr>
          <p:nvPr/>
        </p:nvPicPr>
        <p:blipFill>
          <a:blip r:embed="rId11" cstate="print"/>
          <a:srcRect/>
          <a:stretch>
            <a:fillRect/>
          </a:stretch>
        </p:blipFill>
        <p:spPr bwMode="auto">
          <a:xfrm>
            <a:off x="490538" y="2290763"/>
            <a:ext cx="4338637" cy="571500"/>
          </a:xfrm>
          <a:prstGeom prst="rect">
            <a:avLst/>
          </a:prstGeom>
          <a:noFill/>
          <a:ln w="25400">
            <a:noFill/>
            <a:miter lim="800000"/>
            <a:headEnd/>
            <a:tailEnd/>
          </a:ln>
        </p:spPr>
      </p:pic>
      <p:sp>
        <p:nvSpPr>
          <p:cNvPr id="14349" name="Slide Number Placeholder 4"/>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90C2A8A4-F87B-42AF-BF61-1713659F62A2}" type="slidenum">
              <a:rPr lang="en-GB" smtClean="0"/>
              <a:pPr/>
              <a:t>13</a:t>
            </a:fld>
            <a:endParaRPr lang="en-GB" smtClean="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066800" y="0"/>
            <a:ext cx="7239000" cy="1143000"/>
          </a:xfrm>
        </p:spPr>
        <p:txBody>
          <a:bodyPr/>
          <a:lstStyle/>
          <a:p>
            <a:pPr eaLnBrk="1" hangingPunct="1"/>
            <a:r>
              <a:rPr lang="en-US" sz="4000" smtClean="0"/>
              <a:t>Advantages of Cloud Computing</a:t>
            </a:r>
            <a:endParaRPr lang="en-GB" sz="4000" smtClean="0"/>
          </a:p>
        </p:txBody>
      </p:sp>
      <p:sp>
        <p:nvSpPr>
          <p:cNvPr id="18435" name="Content Placeholder 2"/>
          <p:cNvSpPr>
            <a:spLocks noGrp="1"/>
          </p:cNvSpPr>
          <p:nvPr>
            <p:ph idx="1"/>
          </p:nvPr>
        </p:nvSpPr>
        <p:spPr>
          <a:xfrm>
            <a:off x="457200" y="1295400"/>
            <a:ext cx="8507413" cy="4830763"/>
          </a:xfrm>
        </p:spPr>
        <p:txBody>
          <a:bodyPr>
            <a:normAutofit lnSpcReduction="10000"/>
          </a:bodyPr>
          <a:lstStyle/>
          <a:p>
            <a:pPr eaLnBrk="1" hangingPunct="1"/>
            <a:r>
              <a:rPr lang="en-US" sz="2800" smtClean="0"/>
              <a:t>Lower computer costs: </a:t>
            </a:r>
          </a:p>
          <a:p>
            <a:pPr lvl="1" eaLnBrk="1" hangingPunct="1"/>
            <a:r>
              <a:rPr lang="en-US" sz="2400" smtClean="0"/>
              <a:t>You do not need a high-powered and high-priced computer to run cloud computing's web-based applications. </a:t>
            </a:r>
          </a:p>
          <a:p>
            <a:pPr lvl="1" eaLnBrk="1" hangingPunct="1"/>
            <a:r>
              <a:rPr lang="en-US" sz="2400" smtClean="0"/>
              <a:t>Since applications run in the cloud, not on the desktop PC, your desktop PC does not need the processing power or hard disk space demanded by traditional desktop software. </a:t>
            </a:r>
          </a:p>
          <a:p>
            <a:pPr lvl="1" eaLnBrk="1" hangingPunct="1"/>
            <a:r>
              <a:rPr lang="en-US" sz="2400" smtClean="0"/>
              <a:t>When you are using web-based applications, your PC can be less expensive, with a smaller hard disk, less memory, more efficient processor... </a:t>
            </a:r>
          </a:p>
          <a:p>
            <a:pPr lvl="1" eaLnBrk="1" hangingPunct="1"/>
            <a:r>
              <a:rPr lang="en-US" sz="2400" smtClean="0"/>
              <a:t>In fact, your PC in this scenario does not even need a CD or DVD drive, as no software programs have to be loaded and no document files need to be saved.</a:t>
            </a:r>
            <a:endParaRPr lang="en-GB" sz="2400" smtClean="0"/>
          </a:p>
        </p:txBody>
      </p:sp>
      <p:sp>
        <p:nvSpPr>
          <p:cNvPr id="18436" name="Slide Number Placeholder 4"/>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F9DAC1A1-ED67-464D-8CB5-A0293CBCE903}" type="slidenum">
              <a:rPr lang="en-GB" smtClean="0"/>
              <a:pPr/>
              <a:t>14</a:t>
            </a:fld>
            <a:endParaRPr lang="en-GB"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76200"/>
            <a:ext cx="8458200" cy="1143000"/>
          </a:xfrm>
        </p:spPr>
        <p:txBody>
          <a:bodyPr/>
          <a:lstStyle/>
          <a:p>
            <a:pPr eaLnBrk="1" hangingPunct="1"/>
            <a:r>
              <a:rPr lang="en-US" sz="4000" dirty="0" smtClean="0"/>
              <a:t>Advantages of Cloud Computing  Cont…</a:t>
            </a:r>
            <a:endParaRPr lang="en-GB" sz="4000" dirty="0" smtClean="0"/>
          </a:p>
        </p:txBody>
      </p:sp>
      <p:sp>
        <p:nvSpPr>
          <p:cNvPr id="34819" name="Content Placeholder 2"/>
          <p:cNvSpPr>
            <a:spLocks noGrp="1"/>
          </p:cNvSpPr>
          <p:nvPr>
            <p:ph idx="1"/>
          </p:nvPr>
        </p:nvSpPr>
        <p:spPr>
          <a:xfrm>
            <a:off x="457200" y="1295400"/>
            <a:ext cx="8229600" cy="4830763"/>
          </a:xfrm>
        </p:spPr>
        <p:txBody>
          <a:bodyPr>
            <a:normAutofit lnSpcReduction="10000"/>
          </a:bodyPr>
          <a:lstStyle/>
          <a:p>
            <a:pPr eaLnBrk="1" hangingPunct="1"/>
            <a:r>
              <a:rPr lang="en-US" sz="2800" dirty="0" smtClean="0"/>
              <a:t>Improved performance:</a:t>
            </a:r>
          </a:p>
          <a:p>
            <a:pPr lvl="1" eaLnBrk="1" hangingPunct="1"/>
            <a:r>
              <a:rPr lang="en-US" sz="2400" dirty="0" smtClean="0"/>
              <a:t>With few large programs hogging your computer's memory, you will see better performance from your PC. </a:t>
            </a:r>
          </a:p>
          <a:p>
            <a:pPr lvl="1" eaLnBrk="1" hangingPunct="1"/>
            <a:r>
              <a:rPr lang="en-US" sz="2400" dirty="0" smtClean="0"/>
              <a:t>Computers in a cloud computing system boot and run faster because they have fewer programs and processes loaded into memory…</a:t>
            </a:r>
          </a:p>
          <a:p>
            <a:pPr eaLnBrk="1" hangingPunct="1"/>
            <a:r>
              <a:rPr lang="en-US" sz="2800" dirty="0" smtClean="0"/>
              <a:t>Reduced software costs:  </a:t>
            </a:r>
          </a:p>
          <a:p>
            <a:pPr lvl="1" eaLnBrk="1" hangingPunct="1"/>
            <a:r>
              <a:rPr lang="en-US" sz="2400" dirty="0" smtClean="0"/>
              <a:t>Instead of purchasing expensive software applications, you can get most of what you need for free-</a:t>
            </a:r>
            <a:r>
              <a:rPr lang="en-US" sz="2400" dirty="0" err="1" smtClean="0"/>
              <a:t>ish</a:t>
            </a:r>
            <a:r>
              <a:rPr lang="en-US" sz="2400" dirty="0" smtClean="0"/>
              <a:t>!</a:t>
            </a:r>
          </a:p>
          <a:p>
            <a:pPr lvl="2" eaLnBrk="1" hangingPunct="1"/>
            <a:r>
              <a:rPr lang="en-US" sz="1800" dirty="0" smtClean="0"/>
              <a:t>most cloud computing applications today, such as the Google Docs suite.</a:t>
            </a:r>
          </a:p>
          <a:p>
            <a:pPr lvl="1" eaLnBrk="1" hangingPunct="1"/>
            <a:r>
              <a:rPr lang="en-US" sz="2400" dirty="0" smtClean="0"/>
              <a:t>better than paying for similar commercial software</a:t>
            </a:r>
          </a:p>
          <a:p>
            <a:pPr lvl="2" eaLnBrk="1" hangingPunct="1"/>
            <a:r>
              <a:rPr lang="en-US" sz="1800" dirty="0" smtClean="0"/>
              <a:t>which alone may be justification for switching to cloud applications.</a:t>
            </a:r>
            <a:endParaRPr lang="en-GB" sz="1800" dirty="0" smtClean="0"/>
          </a:p>
        </p:txBody>
      </p:sp>
      <p:sp>
        <p:nvSpPr>
          <p:cNvPr id="19460" name="Slide Number Placeholder 4"/>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1D0B2AC6-405B-4C95-9918-BEF513DE3A51}" type="slidenum">
              <a:rPr lang="en-GB" smtClean="0"/>
              <a:pPr/>
              <a:t>15</a:t>
            </a:fld>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animEffect transition="in" filter="randombar(horizontal)">
                                      <p:cBhvr>
                                        <p:cTn id="7" dur="500"/>
                                        <p:tgtEl>
                                          <p:spTgt spid="34819">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4819">
                                            <p:txEl>
                                              <p:pRg st="4" end="4"/>
                                            </p:txEl>
                                          </p:spTgt>
                                        </p:tgtEl>
                                        <p:attrNameLst>
                                          <p:attrName>style.visibility</p:attrName>
                                        </p:attrNameLst>
                                      </p:cBhvr>
                                      <p:to>
                                        <p:strVal val="visible"/>
                                      </p:to>
                                    </p:set>
                                    <p:animEffect transition="in" filter="randombar(horizontal)">
                                      <p:cBhvr>
                                        <p:cTn id="10" dur="500"/>
                                        <p:tgtEl>
                                          <p:spTgt spid="34819">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4819">
                                            <p:txEl>
                                              <p:pRg st="5" end="5"/>
                                            </p:txEl>
                                          </p:spTgt>
                                        </p:tgtEl>
                                        <p:attrNameLst>
                                          <p:attrName>style.visibility</p:attrName>
                                        </p:attrNameLst>
                                      </p:cBhvr>
                                      <p:to>
                                        <p:strVal val="visible"/>
                                      </p:to>
                                    </p:set>
                                    <p:animEffect transition="in" filter="randombar(horizontal)">
                                      <p:cBhvr>
                                        <p:cTn id="13" dur="500"/>
                                        <p:tgtEl>
                                          <p:spTgt spid="34819">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4819">
                                            <p:txEl>
                                              <p:pRg st="6" end="6"/>
                                            </p:txEl>
                                          </p:spTgt>
                                        </p:tgtEl>
                                        <p:attrNameLst>
                                          <p:attrName>style.visibility</p:attrName>
                                        </p:attrNameLst>
                                      </p:cBhvr>
                                      <p:to>
                                        <p:strVal val="visible"/>
                                      </p:to>
                                    </p:set>
                                    <p:animEffect transition="in" filter="randombar(horizontal)">
                                      <p:cBhvr>
                                        <p:cTn id="16" dur="500"/>
                                        <p:tgtEl>
                                          <p:spTgt spid="34819">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4819">
                                            <p:txEl>
                                              <p:pRg st="7" end="7"/>
                                            </p:txEl>
                                          </p:spTgt>
                                        </p:tgtEl>
                                        <p:attrNameLst>
                                          <p:attrName>style.visibility</p:attrName>
                                        </p:attrNameLst>
                                      </p:cBhvr>
                                      <p:to>
                                        <p:strVal val="visible"/>
                                      </p:to>
                                    </p:set>
                                    <p:animEffect transition="in" filter="randombar(horizontal)">
                                      <p:cBhvr>
                                        <p:cTn id="19"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6200"/>
            <a:ext cx="8534400" cy="1143000"/>
          </a:xfrm>
        </p:spPr>
        <p:txBody>
          <a:bodyPr/>
          <a:lstStyle/>
          <a:p>
            <a:r>
              <a:rPr lang="en-US" sz="4000" dirty="0" smtClean="0"/>
              <a:t>Advantages of Cloud Computing Cont…</a:t>
            </a:r>
            <a:endParaRPr lang="en-GB" sz="4000" dirty="0" smtClean="0"/>
          </a:p>
        </p:txBody>
      </p:sp>
      <p:sp>
        <p:nvSpPr>
          <p:cNvPr id="35843" name="Content Placeholder 2"/>
          <p:cNvSpPr>
            <a:spLocks noGrp="1"/>
          </p:cNvSpPr>
          <p:nvPr>
            <p:ph idx="1"/>
          </p:nvPr>
        </p:nvSpPr>
        <p:spPr>
          <a:xfrm>
            <a:off x="457200" y="1295400"/>
            <a:ext cx="8229600" cy="4830763"/>
          </a:xfrm>
        </p:spPr>
        <p:txBody>
          <a:bodyPr/>
          <a:lstStyle/>
          <a:p>
            <a:pPr eaLnBrk="1" hangingPunct="1"/>
            <a:r>
              <a:rPr lang="en-US" sz="2400" dirty="0" smtClean="0"/>
              <a:t>Instant software updates:</a:t>
            </a:r>
          </a:p>
          <a:p>
            <a:pPr lvl="1" eaLnBrk="1" hangingPunct="1"/>
            <a:r>
              <a:rPr lang="en-US" sz="2000" dirty="0" smtClean="0"/>
              <a:t>Another advantage to cloud computing is that you are no longer faced with choosing between obsolete software and high upgrade costs.</a:t>
            </a:r>
          </a:p>
          <a:p>
            <a:pPr lvl="1" eaLnBrk="1" hangingPunct="1"/>
            <a:r>
              <a:rPr lang="en-US" sz="2000" dirty="0" smtClean="0"/>
              <a:t>When the application is web-based, updates happen automatically </a:t>
            </a:r>
          </a:p>
          <a:p>
            <a:pPr lvl="2" eaLnBrk="1" hangingPunct="1"/>
            <a:r>
              <a:rPr lang="en-US" sz="1600" dirty="0" smtClean="0"/>
              <a:t>available the next time you log into the cloud. </a:t>
            </a:r>
          </a:p>
          <a:p>
            <a:pPr lvl="1" eaLnBrk="1" hangingPunct="1"/>
            <a:r>
              <a:rPr lang="en-US" sz="2000" dirty="0" smtClean="0"/>
              <a:t>When you access a web-based application, you get the latest version </a:t>
            </a:r>
          </a:p>
          <a:p>
            <a:pPr lvl="2" eaLnBrk="1" hangingPunct="1"/>
            <a:r>
              <a:rPr lang="en-US" sz="1600" dirty="0" smtClean="0"/>
              <a:t>without needing to pay for or download an upgrade. </a:t>
            </a:r>
          </a:p>
          <a:p>
            <a:pPr lvl="2" eaLnBrk="1" hangingPunct="1"/>
            <a:endParaRPr lang="en-US" sz="1600" dirty="0" smtClean="0"/>
          </a:p>
          <a:p>
            <a:pPr eaLnBrk="1" hangingPunct="1"/>
            <a:r>
              <a:rPr lang="en-US" sz="2400" dirty="0" smtClean="0"/>
              <a:t>Improved document format compatibility. </a:t>
            </a:r>
          </a:p>
          <a:p>
            <a:pPr lvl="1" eaLnBrk="1" hangingPunct="1"/>
            <a:r>
              <a:rPr lang="en-US" sz="2000" dirty="0" smtClean="0"/>
              <a:t>You do not have to worry about the documents you create on your machine being compatible with other users' applications or </a:t>
            </a:r>
            <a:r>
              <a:rPr lang="en-US" sz="2000" dirty="0" err="1" smtClean="0"/>
              <a:t>OSes</a:t>
            </a:r>
            <a:endParaRPr lang="en-US" sz="2000" dirty="0" smtClean="0"/>
          </a:p>
          <a:p>
            <a:pPr lvl="1" eaLnBrk="1" hangingPunct="1"/>
            <a:r>
              <a:rPr lang="en-US" sz="2000" dirty="0" smtClean="0"/>
              <a:t>There are potentially no format incompatibilities when everyone is sharing documents and applications in the cloud.</a:t>
            </a:r>
            <a:endParaRPr lang="en-GB" sz="2000" dirty="0" smtClean="0"/>
          </a:p>
        </p:txBody>
      </p:sp>
      <p:sp>
        <p:nvSpPr>
          <p:cNvPr id="20484" name="Slide Number Placeholder 4"/>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246811DC-49C5-4151-88E3-A8A6C7E00B7C}" type="slidenum">
              <a:rPr lang="en-GB" smtClean="0"/>
              <a:pPr/>
              <a:t>16</a:t>
            </a:fld>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5843">
                                            <p:txEl>
                                              <p:pRg st="7" end="7"/>
                                            </p:txEl>
                                          </p:spTgt>
                                        </p:tgtEl>
                                        <p:attrNameLst>
                                          <p:attrName>style.visibility</p:attrName>
                                        </p:attrNameLst>
                                      </p:cBhvr>
                                      <p:to>
                                        <p:strVal val="visible"/>
                                      </p:to>
                                    </p:set>
                                    <p:animEffect transition="in" filter="randombar(horizontal)">
                                      <p:cBhvr>
                                        <p:cTn id="7" dur="500"/>
                                        <p:tgtEl>
                                          <p:spTgt spid="35843">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5843">
                                            <p:txEl>
                                              <p:pRg st="8" end="8"/>
                                            </p:txEl>
                                          </p:spTgt>
                                        </p:tgtEl>
                                        <p:attrNameLst>
                                          <p:attrName>style.visibility</p:attrName>
                                        </p:attrNameLst>
                                      </p:cBhvr>
                                      <p:to>
                                        <p:strVal val="visible"/>
                                      </p:to>
                                    </p:set>
                                    <p:animEffect transition="in" filter="randombar(horizontal)">
                                      <p:cBhvr>
                                        <p:cTn id="10" dur="500"/>
                                        <p:tgtEl>
                                          <p:spTgt spid="35843">
                                            <p:txEl>
                                              <p:pRg st="8" end="8"/>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5843">
                                            <p:txEl>
                                              <p:pRg st="9" end="9"/>
                                            </p:txEl>
                                          </p:spTgt>
                                        </p:tgtEl>
                                        <p:attrNameLst>
                                          <p:attrName>style.visibility</p:attrName>
                                        </p:attrNameLst>
                                      </p:cBhvr>
                                      <p:to>
                                        <p:strVal val="visible"/>
                                      </p:to>
                                    </p:set>
                                    <p:animEffect transition="in" filter="randombar(horizontal)">
                                      <p:cBhvr>
                                        <p:cTn id="13" dur="500"/>
                                        <p:tgtEl>
                                          <p:spTgt spid="35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76200"/>
            <a:ext cx="8458200" cy="1143000"/>
          </a:xfrm>
        </p:spPr>
        <p:txBody>
          <a:bodyPr/>
          <a:lstStyle/>
          <a:p>
            <a:r>
              <a:rPr lang="en-US" sz="4000" dirty="0" smtClean="0"/>
              <a:t>Advantages of Cloud Computing Cont…</a:t>
            </a:r>
            <a:endParaRPr lang="en-GB" sz="4000" dirty="0" smtClean="0"/>
          </a:p>
        </p:txBody>
      </p:sp>
      <p:sp>
        <p:nvSpPr>
          <p:cNvPr id="36867" name="Content Placeholder 2"/>
          <p:cNvSpPr>
            <a:spLocks noGrp="1"/>
          </p:cNvSpPr>
          <p:nvPr>
            <p:ph idx="1"/>
          </p:nvPr>
        </p:nvSpPr>
        <p:spPr>
          <a:xfrm>
            <a:off x="457200" y="1196975"/>
            <a:ext cx="8229600" cy="4830763"/>
          </a:xfrm>
        </p:spPr>
        <p:txBody>
          <a:bodyPr>
            <a:normAutofit lnSpcReduction="10000"/>
          </a:bodyPr>
          <a:lstStyle/>
          <a:p>
            <a:pPr eaLnBrk="1" hangingPunct="1"/>
            <a:r>
              <a:rPr lang="en-US" sz="2800" dirty="0" smtClean="0"/>
              <a:t>Unlimited storage capacity:</a:t>
            </a:r>
          </a:p>
          <a:p>
            <a:pPr lvl="1" eaLnBrk="1" hangingPunct="1"/>
            <a:r>
              <a:rPr lang="en-US" sz="2400" dirty="0" smtClean="0"/>
              <a:t>Cloud computing offers virtually limitless storage. </a:t>
            </a:r>
          </a:p>
          <a:p>
            <a:pPr lvl="1" eaLnBrk="1" hangingPunct="1"/>
            <a:r>
              <a:rPr lang="en-US" sz="2400" dirty="0" smtClean="0"/>
              <a:t>Your computer's current 1 </a:t>
            </a:r>
            <a:r>
              <a:rPr lang="en-US" sz="2400" dirty="0" err="1" smtClean="0"/>
              <a:t>Tbyte</a:t>
            </a:r>
            <a:r>
              <a:rPr lang="en-US" sz="2400" dirty="0" smtClean="0"/>
              <a:t> hard drive is small compared to the hundreds of </a:t>
            </a:r>
            <a:r>
              <a:rPr lang="en-US" sz="2400" dirty="0" err="1" smtClean="0"/>
              <a:t>Pbytes</a:t>
            </a:r>
            <a:r>
              <a:rPr lang="en-US" sz="2400" dirty="0" smtClean="0"/>
              <a:t> available in the cloud.</a:t>
            </a:r>
          </a:p>
          <a:p>
            <a:pPr eaLnBrk="1" hangingPunct="1"/>
            <a:r>
              <a:rPr lang="en-US" sz="2800" dirty="0" smtClean="0"/>
              <a:t>Increased data reliability: </a:t>
            </a:r>
          </a:p>
          <a:p>
            <a:pPr lvl="1" eaLnBrk="1" hangingPunct="1"/>
            <a:r>
              <a:rPr lang="en-US" sz="2400" dirty="0" smtClean="0"/>
              <a:t>Unlike desktop computing, in which if a hard disk crashes and destroy all your valuable data, a computer crashing in the cloud should not affect the storage of your data.</a:t>
            </a:r>
          </a:p>
          <a:p>
            <a:pPr lvl="2" eaLnBrk="1" hangingPunct="1"/>
            <a:r>
              <a:rPr lang="en-US" sz="2000" dirty="0" smtClean="0"/>
              <a:t>if your personal computer crashes, all your data is still out there in the cloud, still accessible</a:t>
            </a:r>
          </a:p>
          <a:p>
            <a:pPr lvl="1" eaLnBrk="1" hangingPunct="1"/>
            <a:r>
              <a:rPr lang="en-US" sz="2400" dirty="0" smtClean="0"/>
              <a:t>In a world where few individual desktop PC users back up their data on a regular basis, cloud computing is a data-safe computing platform!</a:t>
            </a:r>
            <a:endParaRPr lang="en-GB" sz="2400" dirty="0" smtClean="0"/>
          </a:p>
        </p:txBody>
      </p:sp>
      <p:sp>
        <p:nvSpPr>
          <p:cNvPr id="21508" name="Slide Number Placeholder 4"/>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7E9227B-9A35-4B17-85B6-ED6A5A208FE9}" type="slidenum">
              <a:rPr lang="en-GB" smtClean="0"/>
              <a:pPr/>
              <a:t>17</a:t>
            </a:fld>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Effect transition="in" filter="randombar(horizontal)">
                                      <p:cBhvr>
                                        <p:cTn id="7" dur="500"/>
                                        <p:tgtEl>
                                          <p:spTgt spid="36867">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6867">
                                            <p:txEl>
                                              <p:pRg st="4" end="4"/>
                                            </p:txEl>
                                          </p:spTgt>
                                        </p:tgtEl>
                                        <p:attrNameLst>
                                          <p:attrName>style.visibility</p:attrName>
                                        </p:attrNameLst>
                                      </p:cBhvr>
                                      <p:to>
                                        <p:strVal val="visible"/>
                                      </p:to>
                                    </p:set>
                                    <p:animEffect transition="in" filter="randombar(horizontal)">
                                      <p:cBhvr>
                                        <p:cTn id="10" dur="500"/>
                                        <p:tgtEl>
                                          <p:spTgt spid="36867">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animEffect transition="in" filter="randombar(horizontal)">
                                      <p:cBhvr>
                                        <p:cTn id="13" dur="500"/>
                                        <p:tgtEl>
                                          <p:spTgt spid="36867">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6867">
                                            <p:txEl>
                                              <p:pRg st="6" end="6"/>
                                            </p:txEl>
                                          </p:spTgt>
                                        </p:tgtEl>
                                        <p:attrNameLst>
                                          <p:attrName>style.visibility</p:attrName>
                                        </p:attrNameLst>
                                      </p:cBhvr>
                                      <p:to>
                                        <p:strVal val="visible"/>
                                      </p:to>
                                    </p:set>
                                    <p:animEffect transition="in" filter="randombar(horizontal)">
                                      <p:cBhvr>
                                        <p:cTn id="16"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7772400" cy="1143000"/>
          </a:xfrm>
        </p:spPr>
        <p:txBody>
          <a:bodyPr>
            <a:normAutofit fontScale="90000"/>
          </a:bodyPr>
          <a:lstStyle/>
          <a:p>
            <a:r>
              <a:rPr lang="en-US" sz="4000" dirty="0" smtClean="0"/>
              <a:t>Advantages of Cloud Computing Cont…</a:t>
            </a:r>
            <a:endParaRPr lang="en-GB" sz="4000" dirty="0" smtClean="0"/>
          </a:p>
        </p:txBody>
      </p:sp>
      <p:sp>
        <p:nvSpPr>
          <p:cNvPr id="37891" name="Content Placeholder 2"/>
          <p:cNvSpPr>
            <a:spLocks noGrp="1"/>
          </p:cNvSpPr>
          <p:nvPr>
            <p:ph idx="1"/>
          </p:nvPr>
        </p:nvSpPr>
        <p:spPr>
          <a:xfrm>
            <a:off x="457200" y="1295400"/>
            <a:ext cx="8362950" cy="4830763"/>
          </a:xfrm>
        </p:spPr>
        <p:txBody>
          <a:bodyPr>
            <a:normAutofit lnSpcReduction="10000"/>
          </a:bodyPr>
          <a:lstStyle/>
          <a:p>
            <a:pPr eaLnBrk="1" hangingPunct="1"/>
            <a:r>
              <a:rPr lang="en-US" sz="2800" dirty="0" smtClean="0"/>
              <a:t>Universal document access:</a:t>
            </a:r>
          </a:p>
          <a:p>
            <a:pPr lvl="1" eaLnBrk="1" hangingPunct="1"/>
            <a:r>
              <a:rPr lang="en-US" sz="2400" dirty="0" smtClean="0"/>
              <a:t>That is not a problem with cloud computing, because you do not take your documents with you. </a:t>
            </a:r>
          </a:p>
          <a:p>
            <a:pPr lvl="1" eaLnBrk="1" hangingPunct="1"/>
            <a:r>
              <a:rPr lang="en-US" sz="2400" dirty="0" smtClean="0"/>
              <a:t>Instead, they stay in the cloud, and you can access them whenever you have a computer and an Internet connection</a:t>
            </a:r>
          </a:p>
          <a:p>
            <a:pPr lvl="1" eaLnBrk="1" hangingPunct="1"/>
            <a:r>
              <a:rPr lang="en-US" sz="2400" dirty="0" smtClean="0"/>
              <a:t>Documents are instantly available from wherever you are</a:t>
            </a:r>
          </a:p>
          <a:p>
            <a:pPr eaLnBrk="1" hangingPunct="1"/>
            <a:r>
              <a:rPr lang="en-US" sz="2800" dirty="0" smtClean="0"/>
              <a:t>Latest version availability: </a:t>
            </a:r>
          </a:p>
          <a:p>
            <a:pPr lvl="1" eaLnBrk="1" hangingPunct="1"/>
            <a:r>
              <a:rPr lang="en-US" sz="2400" dirty="0" smtClean="0"/>
              <a:t>When you edit a document at home, that edited version is what you see when you access the document at work. </a:t>
            </a:r>
          </a:p>
          <a:p>
            <a:pPr lvl="1" eaLnBrk="1" hangingPunct="1"/>
            <a:r>
              <a:rPr lang="en-US" sz="2400" dirty="0" smtClean="0"/>
              <a:t>The cloud always hosts the latest version of your documents</a:t>
            </a:r>
          </a:p>
          <a:p>
            <a:pPr lvl="2" eaLnBrk="1" hangingPunct="1"/>
            <a:r>
              <a:rPr lang="en-US" sz="1800" dirty="0" smtClean="0"/>
              <a:t>as long as you are connected, you are not in danger of having an outdated version</a:t>
            </a:r>
            <a:endParaRPr lang="en-GB" sz="1800" dirty="0" smtClean="0"/>
          </a:p>
        </p:txBody>
      </p:sp>
      <p:sp>
        <p:nvSpPr>
          <p:cNvPr id="22532" name="Slide Number Placeholder 4"/>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06A82FB4-5780-4B18-B6D5-911C17BCEBF3}" type="slidenum">
              <a:rPr lang="en-GB" smtClean="0"/>
              <a:pPr/>
              <a:t>18</a:t>
            </a:fld>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animEffect transition="in" filter="randombar(horizontal)">
                                      <p:cBhvr>
                                        <p:cTn id="7" dur="500"/>
                                        <p:tgtEl>
                                          <p:spTgt spid="37891">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7891">
                                            <p:txEl>
                                              <p:pRg st="5" end="5"/>
                                            </p:txEl>
                                          </p:spTgt>
                                        </p:tgtEl>
                                        <p:attrNameLst>
                                          <p:attrName>style.visibility</p:attrName>
                                        </p:attrNameLst>
                                      </p:cBhvr>
                                      <p:to>
                                        <p:strVal val="visible"/>
                                      </p:to>
                                    </p:set>
                                    <p:animEffect transition="in" filter="randombar(horizontal)">
                                      <p:cBhvr>
                                        <p:cTn id="10" dur="500"/>
                                        <p:tgtEl>
                                          <p:spTgt spid="37891">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7891">
                                            <p:txEl>
                                              <p:pRg st="6" end="6"/>
                                            </p:txEl>
                                          </p:spTgt>
                                        </p:tgtEl>
                                        <p:attrNameLst>
                                          <p:attrName>style.visibility</p:attrName>
                                        </p:attrNameLst>
                                      </p:cBhvr>
                                      <p:to>
                                        <p:strVal val="visible"/>
                                      </p:to>
                                    </p:set>
                                    <p:animEffect transition="in" filter="randombar(horizontal)">
                                      <p:cBhvr>
                                        <p:cTn id="13" dur="500"/>
                                        <p:tgtEl>
                                          <p:spTgt spid="37891">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7891">
                                            <p:txEl>
                                              <p:pRg st="7" end="7"/>
                                            </p:txEl>
                                          </p:spTgt>
                                        </p:tgtEl>
                                        <p:attrNameLst>
                                          <p:attrName>style.visibility</p:attrName>
                                        </p:attrNameLst>
                                      </p:cBhvr>
                                      <p:to>
                                        <p:strVal val="visible"/>
                                      </p:to>
                                    </p:set>
                                    <p:animEffect transition="in" filter="randombar(horizontal)">
                                      <p:cBhvr>
                                        <p:cTn id="16" dur="500"/>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81000" y="0"/>
            <a:ext cx="7848600" cy="1143000"/>
          </a:xfrm>
        </p:spPr>
        <p:txBody>
          <a:bodyPr>
            <a:normAutofit fontScale="90000"/>
          </a:bodyPr>
          <a:lstStyle/>
          <a:p>
            <a:r>
              <a:rPr lang="en-US" sz="4000" dirty="0" smtClean="0"/>
              <a:t>Advantages of Cloud Computing Cont…</a:t>
            </a:r>
            <a:endParaRPr lang="en-GB" sz="4000" dirty="0" smtClean="0"/>
          </a:p>
        </p:txBody>
      </p:sp>
      <p:sp>
        <p:nvSpPr>
          <p:cNvPr id="38915" name="Content Placeholder 2"/>
          <p:cNvSpPr>
            <a:spLocks noGrp="1"/>
          </p:cNvSpPr>
          <p:nvPr>
            <p:ph idx="1"/>
          </p:nvPr>
        </p:nvSpPr>
        <p:spPr>
          <a:xfrm>
            <a:off x="457200" y="1295400"/>
            <a:ext cx="8435975" cy="4830763"/>
          </a:xfrm>
        </p:spPr>
        <p:txBody>
          <a:bodyPr/>
          <a:lstStyle/>
          <a:p>
            <a:pPr eaLnBrk="1" hangingPunct="1"/>
            <a:r>
              <a:rPr lang="en-US" sz="2800" dirty="0" smtClean="0"/>
              <a:t>Easier group collaboration:</a:t>
            </a:r>
          </a:p>
          <a:p>
            <a:pPr lvl="1" eaLnBrk="1" hangingPunct="1"/>
            <a:r>
              <a:rPr lang="en-US" sz="2400" dirty="0" smtClean="0"/>
              <a:t>Sharing documents leads directly to better collaboration.</a:t>
            </a:r>
          </a:p>
          <a:p>
            <a:pPr lvl="1" eaLnBrk="1" hangingPunct="1"/>
            <a:r>
              <a:rPr lang="en-US" sz="2400" dirty="0" smtClean="0"/>
              <a:t>Many users do this as it is an important advantages of cloud computing</a:t>
            </a:r>
          </a:p>
          <a:p>
            <a:pPr lvl="2" eaLnBrk="1" hangingPunct="1"/>
            <a:r>
              <a:rPr lang="en-US" sz="2000" dirty="0" smtClean="0"/>
              <a:t>multiple users can collaborate easily on documents and projects</a:t>
            </a:r>
          </a:p>
          <a:p>
            <a:pPr eaLnBrk="1" hangingPunct="1"/>
            <a:r>
              <a:rPr lang="en-US" sz="2800" dirty="0" smtClean="0"/>
              <a:t>Device independence. </a:t>
            </a:r>
          </a:p>
          <a:p>
            <a:pPr lvl="1" eaLnBrk="1" hangingPunct="1"/>
            <a:r>
              <a:rPr lang="en-US" sz="2400" dirty="0" smtClean="0"/>
              <a:t>You are no longer tethered to a single computer or network. </a:t>
            </a:r>
          </a:p>
          <a:p>
            <a:pPr lvl="1" eaLnBrk="1" hangingPunct="1"/>
            <a:r>
              <a:rPr lang="en-US" sz="2400" dirty="0" smtClean="0"/>
              <a:t>Changes to computers, applications and documents follow you through the cloud. </a:t>
            </a:r>
          </a:p>
          <a:p>
            <a:pPr lvl="1" eaLnBrk="1" hangingPunct="1"/>
            <a:r>
              <a:rPr lang="en-US" sz="2400" dirty="0" smtClean="0"/>
              <a:t>Move to a portable device, and your applications and documents are still available.</a:t>
            </a:r>
          </a:p>
        </p:txBody>
      </p:sp>
      <p:sp>
        <p:nvSpPr>
          <p:cNvPr id="23556" name="Slide Number Placeholder 4"/>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08FF2F56-668B-4AD4-A3AD-E7D6689DF9FD}" type="slidenum">
              <a:rPr lang="en-GB" smtClean="0"/>
              <a:pPr/>
              <a:t>19</a:t>
            </a:fld>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Effect transition="in" filter="randombar(horizontal)">
                                      <p:cBhvr>
                                        <p:cTn id="7" dur="500"/>
                                        <p:tgtEl>
                                          <p:spTgt spid="38915">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8915">
                                            <p:txEl>
                                              <p:pRg st="5" end="5"/>
                                            </p:txEl>
                                          </p:spTgt>
                                        </p:tgtEl>
                                        <p:attrNameLst>
                                          <p:attrName>style.visibility</p:attrName>
                                        </p:attrNameLst>
                                      </p:cBhvr>
                                      <p:to>
                                        <p:strVal val="visible"/>
                                      </p:to>
                                    </p:set>
                                    <p:animEffect transition="in" filter="randombar(horizontal)">
                                      <p:cBhvr>
                                        <p:cTn id="10" dur="500"/>
                                        <p:tgtEl>
                                          <p:spTgt spid="38915">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8915">
                                            <p:txEl>
                                              <p:pRg st="6" end="6"/>
                                            </p:txEl>
                                          </p:spTgt>
                                        </p:tgtEl>
                                        <p:attrNameLst>
                                          <p:attrName>style.visibility</p:attrName>
                                        </p:attrNameLst>
                                      </p:cBhvr>
                                      <p:to>
                                        <p:strVal val="visible"/>
                                      </p:to>
                                    </p:set>
                                    <p:animEffect transition="in" filter="randombar(horizontal)">
                                      <p:cBhvr>
                                        <p:cTn id="13" dur="500"/>
                                        <p:tgtEl>
                                          <p:spTgt spid="38915">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8915">
                                            <p:txEl>
                                              <p:pRg st="7" end="7"/>
                                            </p:txEl>
                                          </p:spTgt>
                                        </p:tgtEl>
                                        <p:attrNameLst>
                                          <p:attrName>style.visibility</p:attrName>
                                        </p:attrNameLst>
                                      </p:cBhvr>
                                      <p:to>
                                        <p:strVal val="visible"/>
                                      </p:to>
                                    </p:set>
                                    <p:animEffect transition="in" filter="randombar(horizontal)">
                                      <p:cBhvr>
                                        <p:cTn id="16" dur="500"/>
                                        <p:tgtEl>
                                          <p:spTgt spid="38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History</a:t>
            </a:r>
          </a:p>
          <a:p>
            <a:r>
              <a:rPr lang="en-US" dirty="0" smtClean="0"/>
              <a:t>Definition</a:t>
            </a:r>
          </a:p>
          <a:p>
            <a:r>
              <a:rPr lang="en-US" dirty="0" smtClean="0"/>
              <a:t>Cloud Computing Architecture</a:t>
            </a:r>
          </a:p>
          <a:p>
            <a:r>
              <a:rPr lang="en-US" dirty="0" smtClean="0"/>
              <a:t>Services</a:t>
            </a:r>
          </a:p>
          <a:p>
            <a:r>
              <a:rPr lang="en-US" dirty="0" smtClean="0"/>
              <a:t>Features</a:t>
            </a:r>
          </a:p>
          <a:p>
            <a:r>
              <a:rPr lang="en-US" dirty="0" smtClean="0"/>
              <a:t>Cloud Computing Tools</a:t>
            </a:r>
          </a:p>
          <a:p>
            <a:r>
              <a:rPr lang="en-US" dirty="0" smtClean="0"/>
              <a:t>Some Commercial Cloud Offerings </a:t>
            </a:r>
          </a:p>
          <a:p>
            <a:r>
              <a:rPr lang="en-US" dirty="0" smtClean="0"/>
              <a:t>Advantages of Cloud Computing </a:t>
            </a:r>
          </a:p>
          <a:p>
            <a:r>
              <a:rPr lang="en-US" dirty="0" smtClean="0"/>
              <a:t>Limitations and disadvantages</a:t>
            </a:r>
          </a:p>
          <a:p>
            <a:r>
              <a:rPr lang="en-US" dirty="0" smtClean="0"/>
              <a:t>Security and Privacy </a:t>
            </a:r>
          </a:p>
          <a:p>
            <a:r>
              <a:rPr lang="en-US" dirty="0" smtClean="0"/>
              <a:t>References</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Limitations and disadvantages</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 downside is that you will have limited customization options. Cloud computing is cheaper because of economics of scale. A restaurant with a limited menu is cheaper than a personal chef who can cook anything you want. </a:t>
            </a:r>
          </a:p>
          <a:p>
            <a:r>
              <a:rPr lang="en-US" dirty="0" smtClean="0"/>
              <a:t>Fewer options at a much cheaper price: it's a feature, not a bug." He also suggests that "the cloud provider might not meet your legal needs" and that businesses need to weigh the benefits of cloud computing against the risks.</a:t>
            </a:r>
          </a:p>
          <a:p>
            <a:r>
              <a:rPr lang="en-US" dirty="0" smtClean="0"/>
              <a:t>In cloud computing, the control of the back end infrastructure is limited to the cloud vendor only. Cloud providers often decide on the management policies, which moderates what the cloud users are able to do with their deployment.</a:t>
            </a:r>
          </a:p>
          <a:p>
            <a:r>
              <a:rPr lang="en-US" dirty="0" smtClean="0"/>
              <a:t>Cloud users are also limited to the control and management of their applications, data and services. </a:t>
            </a:r>
          </a:p>
          <a:p>
            <a:r>
              <a:rPr lang="en-US" dirty="0" smtClean="0"/>
              <a:t>Privacy and confidentiality are big concerns in some activities, might face problems regarding sensitive data that are not encrypted.</a:t>
            </a:r>
          </a:p>
          <a:p>
            <a:r>
              <a:rPr lang="en-US" dirty="0" smtClean="0"/>
              <a:t>Cloud computing is beneficial to many enterprises; it lowers costs and allows them to focus on competence instead of on matters of IT and infrastructure. Nevertheless, cloud computing has proven to have some limitations and disadvantages, especially for smaller business operations, particularly regarding security and downtime.</a:t>
            </a:r>
          </a:p>
          <a:p>
            <a:r>
              <a:rPr lang="en-US" dirty="0" smtClean="0"/>
              <a:t> Technical outages can occur sometimes when cloud service providers become overwhelmed in the process of serving their clients. This may result to temporary business suspension. Since this technology's systems rely on the internet, an individual cannot be able to access their applications, server or data from the cloud during an outage.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r>
            <a:br>
              <a:rPr lang="en-US" dirty="0" smtClean="0"/>
            </a:br>
            <a:r>
              <a:rPr lang="en-US" dirty="0" smtClean="0"/>
              <a:t>Security and Privacy </a:t>
            </a:r>
            <a:br>
              <a:rPr lang="en-US" dirty="0" smtClean="0"/>
            </a:br>
            <a:endParaRPr lang="en-US" dirty="0"/>
          </a:p>
        </p:txBody>
      </p:sp>
      <p:sp>
        <p:nvSpPr>
          <p:cNvPr id="3" name="Content Placeholder 2"/>
          <p:cNvSpPr>
            <a:spLocks noGrp="1"/>
          </p:cNvSpPr>
          <p:nvPr>
            <p:ph idx="1"/>
          </p:nvPr>
        </p:nvSpPr>
        <p:spPr>
          <a:xfrm>
            <a:off x="457200" y="1600200"/>
            <a:ext cx="8305800" cy="5029200"/>
          </a:xfrm>
        </p:spPr>
        <p:txBody>
          <a:bodyPr>
            <a:noAutofit/>
          </a:bodyPr>
          <a:lstStyle/>
          <a:p>
            <a:r>
              <a:rPr lang="en-US" sz="2000" dirty="0" smtClean="0"/>
              <a:t>Cloud computing poses privacy concerns because the service provider can access the data that is in the cloud at any time. It could accidentally or deliberately alter or even delete information.</a:t>
            </a:r>
            <a:endParaRPr lang="en-US" sz="2000" baseline="30000" dirty="0" smtClean="0"/>
          </a:p>
          <a:p>
            <a:r>
              <a:rPr lang="en-US" sz="2000" dirty="0" smtClean="0"/>
              <a:t>Many cloud providers can share information with third parties if necessary for purposes of law and order even without a warrant. </a:t>
            </a:r>
          </a:p>
          <a:p>
            <a:r>
              <a:rPr lang="en-US" sz="2000" dirty="0" smtClean="0"/>
              <a:t>According to the Cloud Security Alliance, the top three threats in the cloud are </a:t>
            </a:r>
            <a:r>
              <a:rPr lang="en-US" sz="2000" i="1" dirty="0" smtClean="0"/>
              <a:t>Insecure Interfaces and API's</a:t>
            </a:r>
            <a:r>
              <a:rPr lang="en-US" sz="2000" dirty="0" smtClean="0"/>
              <a:t>, </a:t>
            </a:r>
            <a:r>
              <a:rPr lang="en-US" sz="2000" i="1" dirty="0" smtClean="0"/>
              <a:t>Data Loss &amp; Leakage</a:t>
            </a:r>
            <a:r>
              <a:rPr lang="en-US" sz="2000" dirty="0" smtClean="0"/>
              <a:t>, and </a:t>
            </a:r>
            <a:r>
              <a:rPr lang="en-US" sz="2000" i="1" dirty="0" smtClean="0"/>
              <a:t>Hardware Failure</a:t>
            </a:r>
            <a:r>
              <a:rPr lang="en-US" sz="2000" dirty="0" smtClean="0"/>
              <a:t>—which accounted for 29%, 25% and 10% of all cloud security outages respectively. Together, these form shared technology vulnerabilities. </a:t>
            </a:r>
          </a:p>
          <a:p>
            <a:r>
              <a:rPr lang="en-US" sz="2000" dirty="0" smtClean="0"/>
              <a:t>In a cloud provider platform being shared by different users there may be a possibility that information belonging to different customers resides on same data server. Therefore, Information leakage may arise by mistake when information for one customer is given to other.</a:t>
            </a:r>
          </a:p>
          <a:p>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It is said that hackers are spending substantial time and effort looking for ways to penetrate the cloud. "There are some real Achilles' heels in the cloud infrastructure that are making big holes for the bad guys to get into". Because data from hundreds or thousands of companies can be stored on large cloud servers, </a:t>
            </a:r>
          </a:p>
          <a:p>
            <a:r>
              <a:rPr lang="en-US" dirty="0" smtClean="0"/>
              <a:t>hackers can theoretically gain control of huge stores of information through a single attack—a process he called "</a:t>
            </a:r>
            <a:r>
              <a:rPr lang="en-US" dirty="0" err="1" smtClean="0"/>
              <a:t>hyperjacking</a:t>
            </a:r>
            <a:r>
              <a:rPr lang="en-US" dirty="0" smtClean="0"/>
              <a:t>". Some examples of this include the </a:t>
            </a:r>
            <a:r>
              <a:rPr lang="en-US" dirty="0" err="1" smtClean="0"/>
              <a:t>Dropbox</a:t>
            </a:r>
            <a:r>
              <a:rPr lang="en-US" dirty="0" smtClean="0"/>
              <a:t> security breach, and </a:t>
            </a:r>
            <a:r>
              <a:rPr lang="en-US" dirty="0" err="1" smtClean="0"/>
              <a:t>iCloud</a:t>
            </a:r>
            <a:r>
              <a:rPr lang="en-US" dirty="0" smtClean="0"/>
              <a:t> 2014 leak. </a:t>
            </a:r>
            <a:r>
              <a:rPr lang="en-US" dirty="0" err="1" smtClean="0"/>
              <a:t>Dropbox</a:t>
            </a:r>
            <a:r>
              <a:rPr lang="en-US" dirty="0" smtClean="0"/>
              <a:t> had been breached in October 2014, having over 7 million of its users passwords stolen by hackers .By having these passwords, they are able to read private data as well as have this data be indexed by search engines (making the information public).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Security and Privacy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is the problem of legal ownership of the data (If a user stores some data in the cloud, can the cloud provider profit from it?). Many Terms of Service agreements are silent on the question of ownership. </a:t>
            </a:r>
          </a:p>
          <a:p>
            <a:r>
              <a:rPr lang="en-US" dirty="0" smtClean="0"/>
              <a:t>Physical control of the computer equipment (private cloud) is more secure than having the equipment off site and under someone else's control (public cloud). </a:t>
            </a:r>
          </a:p>
          <a:p>
            <a:r>
              <a:rPr lang="en-US" dirty="0" smtClean="0"/>
              <a:t> Some small businesses that don't have expertise in </a:t>
            </a:r>
            <a:r>
              <a:rPr lang="en-US" dirty="0" smtClean="0">
                <a:hlinkClick r:id="rId2" tooltip="Information technology"/>
              </a:rPr>
              <a:t>IT</a:t>
            </a:r>
            <a:r>
              <a:rPr lang="en-US" dirty="0" smtClean="0"/>
              <a:t> security could find that it's more secure for them to use a public cloud. There is the risk that end users do not understand the issues involved when signing on to a cloud service (persons sometimes don't read the many pages of the terms of service agreement, and just click "Accept" without reading). investment from the user.</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838200" y="0"/>
            <a:ext cx="7239000" cy="914400"/>
          </a:xfrm>
        </p:spPr>
        <p:txBody>
          <a:bodyPr/>
          <a:lstStyle/>
          <a:p>
            <a:pPr eaLnBrk="1" hangingPunct="1"/>
            <a:r>
              <a:rPr lang="en-GB" dirty="0" smtClean="0"/>
              <a:t>The Future</a:t>
            </a:r>
          </a:p>
        </p:txBody>
      </p:sp>
      <p:sp>
        <p:nvSpPr>
          <p:cNvPr id="29699" name="Content Placeholder 2"/>
          <p:cNvSpPr>
            <a:spLocks noGrp="1"/>
          </p:cNvSpPr>
          <p:nvPr>
            <p:ph idx="1"/>
          </p:nvPr>
        </p:nvSpPr>
        <p:spPr>
          <a:xfrm>
            <a:off x="457200" y="1295400"/>
            <a:ext cx="8229600" cy="4830763"/>
          </a:xfrm>
        </p:spPr>
        <p:txBody>
          <a:bodyPr/>
          <a:lstStyle/>
          <a:p>
            <a:pPr eaLnBrk="1" hangingPunct="1"/>
            <a:r>
              <a:rPr lang="en-GB" sz="2400" dirty="0" smtClean="0"/>
              <a:t>Many of the activities loosely grouped together under cloud computing have already been happening and centralised computing activity is not a new phenomena</a:t>
            </a:r>
          </a:p>
          <a:p>
            <a:pPr eaLnBrk="1" hangingPunct="1"/>
            <a:r>
              <a:rPr lang="en-GB" sz="2400" dirty="0" smtClean="0"/>
              <a:t>Grid Computing was the last research-led centralised approach</a:t>
            </a:r>
          </a:p>
          <a:p>
            <a:pPr eaLnBrk="1" hangingPunct="1"/>
            <a:r>
              <a:rPr lang="en-GB" sz="2400" dirty="0" smtClean="0"/>
              <a:t>However there are concerns that the mainstream adoption of cloud computing could cause many problems for users</a:t>
            </a:r>
          </a:p>
          <a:p>
            <a:pPr eaLnBrk="1" hangingPunct="1"/>
            <a:r>
              <a:rPr lang="en-GB" sz="2400" dirty="0" smtClean="0"/>
              <a:t>Many new open source systems appearing that you can install and run on your local cluster</a:t>
            </a:r>
          </a:p>
          <a:p>
            <a:pPr lvl="1" eaLnBrk="1" hangingPunct="1"/>
            <a:r>
              <a:rPr lang="en-GB" sz="2000" dirty="0" smtClean="0"/>
              <a:t>should be able to run a variety of applications on these systems</a:t>
            </a:r>
          </a:p>
          <a:p>
            <a:pPr eaLnBrk="1" hangingPunct="1"/>
            <a:endParaRPr lang="en-GB" sz="2400" dirty="0" smtClean="0"/>
          </a:p>
        </p:txBody>
      </p:sp>
      <p:sp>
        <p:nvSpPr>
          <p:cNvPr id="29700" name="Slide Number Placeholder 4"/>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EA9F72D5-E4B0-430D-8490-E81C3148B3A6}" type="slidenum">
              <a:rPr lang="en-GB" smtClean="0"/>
              <a:pPr/>
              <a:t>24</a:t>
            </a:fld>
            <a:endParaRPr lang="en-GB"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200" dirty="0" smtClean="0"/>
              <a:t>https://en.wikipedia.org/wiki/Cloud_computing.</a:t>
            </a:r>
          </a:p>
          <a:p>
            <a:r>
              <a:rPr lang="en-US" sz="2200" dirty="0" smtClean="0"/>
              <a:t>https://azure.microsoft.com/en-in/overview/what-is-cloud-computing/.</a:t>
            </a:r>
          </a:p>
          <a:p>
            <a:r>
              <a:rPr lang="en-US" sz="2200" dirty="0" smtClean="0"/>
              <a:t>http://searchcloudcomputing.techtarget.com/definition/cloud-computing.</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History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Since 2000, cloud computing has come into existence.</a:t>
            </a:r>
          </a:p>
          <a:p>
            <a:r>
              <a:rPr lang="en-US" dirty="0" smtClean="0"/>
              <a:t>In August 2006, Amazon introduced its Elastic Compute Cloud.</a:t>
            </a:r>
          </a:p>
          <a:p>
            <a:r>
              <a:rPr lang="en-US" dirty="0" smtClean="0"/>
              <a:t>In April 2008, Google released Google App Engine in beta.</a:t>
            </a:r>
          </a:p>
          <a:p>
            <a:r>
              <a:rPr lang="en-US" dirty="0" smtClean="0"/>
              <a:t>In early 2008, NASA's </a:t>
            </a:r>
            <a:r>
              <a:rPr lang="en-US" dirty="0" err="1" smtClean="0"/>
              <a:t>OpenNebula</a:t>
            </a:r>
            <a:r>
              <a:rPr lang="en-US" dirty="0" smtClean="0"/>
              <a:t>, enhanced in the RESERVOIR European Commission-funded project, became the first open-source software for deploying private and hybrid clouds, and for the federation of clouds.</a:t>
            </a:r>
          </a:p>
          <a:p>
            <a:r>
              <a:rPr lang="en-US" dirty="0" smtClean="0"/>
              <a:t>In February 2010, Microsoft released Microsoft Azure, which was announced in October 2008.</a:t>
            </a:r>
          </a:p>
          <a:p>
            <a:r>
              <a:rPr lang="en-US" dirty="0" smtClean="0"/>
              <a:t>In July 2010, </a:t>
            </a:r>
            <a:r>
              <a:rPr lang="en-US" dirty="0" err="1" smtClean="0"/>
              <a:t>Rackspace</a:t>
            </a:r>
            <a:r>
              <a:rPr lang="en-US" dirty="0" smtClean="0"/>
              <a:t> Hosting and NASA jointly launched an open-source cloud-software initiative known as </a:t>
            </a:r>
            <a:r>
              <a:rPr lang="en-US" dirty="0" err="1" smtClean="0"/>
              <a:t>OpenStack</a:t>
            </a:r>
            <a:r>
              <a:rPr lang="en-US" dirty="0" smtClean="0"/>
              <a:t>. The </a:t>
            </a:r>
            <a:r>
              <a:rPr lang="en-US" dirty="0" err="1" smtClean="0"/>
              <a:t>OpenStack</a:t>
            </a:r>
            <a:r>
              <a:rPr lang="en-US" dirty="0" smtClean="0"/>
              <a:t> project intended to help organizations offering cloud-computing services running on standard hardware.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 History Cont…</a:t>
            </a:r>
            <a:endParaRPr lang="en-US" dirty="0"/>
          </a:p>
        </p:txBody>
      </p:sp>
      <p:sp>
        <p:nvSpPr>
          <p:cNvPr id="3" name="Content Placeholder 2"/>
          <p:cNvSpPr>
            <a:spLocks noGrp="1"/>
          </p:cNvSpPr>
          <p:nvPr>
            <p:ph idx="1"/>
          </p:nvPr>
        </p:nvSpPr>
        <p:spPr/>
        <p:txBody>
          <a:bodyPr>
            <a:normAutofit/>
          </a:bodyPr>
          <a:lstStyle/>
          <a:p>
            <a:r>
              <a:rPr lang="en-US" sz="2200" dirty="0" smtClean="0"/>
              <a:t>On March 1, 2011, IBM announced the IBM </a:t>
            </a:r>
            <a:r>
              <a:rPr lang="en-US" sz="2200" dirty="0" err="1" smtClean="0"/>
              <a:t>SmartCloud</a:t>
            </a:r>
            <a:r>
              <a:rPr lang="en-US" sz="2200" dirty="0" smtClean="0"/>
              <a:t> framework to support Smarter Planet. Among the various components of the Smarter Computing foundation, cloud computing is a critical part.</a:t>
            </a:r>
          </a:p>
          <a:p>
            <a:r>
              <a:rPr lang="en-US" sz="2200" dirty="0" smtClean="0"/>
              <a:t>On June 7, 2012, Oracle announced the Oracle Cloud. This cloud offering is poised to be the first to provide users with access to an integrated set of IT solutions, including the Applications (</a:t>
            </a:r>
            <a:r>
              <a:rPr lang="en-US" sz="2200" dirty="0" err="1" smtClean="0"/>
              <a:t>SaaS</a:t>
            </a:r>
            <a:r>
              <a:rPr lang="en-US" sz="2200" dirty="0" smtClean="0"/>
              <a:t>), Platform (</a:t>
            </a:r>
            <a:r>
              <a:rPr lang="en-US" sz="2200" dirty="0" err="1" smtClean="0"/>
              <a:t>PaaS</a:t>
            </a:r>
            <a:r>
              <a:rPr lang="en-US" sz="2200" dirty="0" smtClean="0"/>
              <a:t>), and Infrastructure (</a:t>
            </a:r>
            <a:r>
              <a:rPr lang="en-US" sz="2200" dirty="0" err="1" smtClean="0"/>
              <a:t>IaaS</a:t>
            </a:r>
            <a:r>
              <a:rPr lang="en-US" sz="2200" dirty="0" smtClean="0"/>
              <a:t>) layers.</a:t>
            </a:r>
          </a:p>
          <a:p>
            <a:r>
              <a:rPr lang="en-US" sz="2200" dirty="0" smtClean="0"/>
              <a:t>In May 2012, Google Compute Engine was released in preview, before being rolled out into General Availability in December 2013.</a:t>
            </a:r>
          </a:p>
          <a:p>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r>
              <a:rPr lang="en-US" sz="2200" dirty="0" smtClean="0"/>
              <a:t>Cloud Computing is a general term used to describe a new class of network based computing that takes place over the Internet, </a:t>
            </a:r>
          </a:p>
          <a:p>
            <a:r>
              <a:rPr lang="en-US" sz="2200" dirty="0" smtClean="0"/>
              <a:t>a collection/group of integrated and networked hardware, software and Internet infrastructure (called a platform).</a:t>
            </a:r>
          </a:p>
          <a:p>
            <a:r>
              <a:rPr lang="en-US" sz="2200" dirty="0" smtClean="0"/>
              <a:t>Using the Internet for communication and transport provides hardware, software and networking services to clients</a:t>
            </a:r>
          </a:p>
          <a:p>
            <a:r>
              <a:rPr lang="en-US" sz="2200" dirty="0" smtClean="0"/>
              <a:t>Works on Distributed System Environment.</a:t>
            </a:r>
          </a:p>
          <a:p>
            <a:r>
              <a:rPr lang="en-US" sz="2200" dirty="0" smtClean="0"/>
              <a:t>These platforms hide the complexity and details of the underlying infrastructure from users and applications by providing very simple graphical interface or API (Applications Programming Interface).</a:t>
            </a:r>
          </a:p>
          <a:p>
            <a:r>
              <a:rPr lang="en-US" sz="2200" dirty="0" smtClean="0"/>
              <a:t>Strongly Supports Virtualization.</a:t>
            </a:r>
          </a:p>
          <a:p>
            <a:r>
              <a:rPr lang="en-US" sz="2200" dirty="0" smtClean="0"/>
              <a:t>Cloud Types-  Public and Private.</a:t>
            </a: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Architecture</a:t>
            </a:r>
            <a:endParaRPr lang="en-US" dirty="0"/>
          </a:p>
        </p:txBody>
      </p:sp>
      <p:pic>
        <p:nvPicPr>
          <p:cNvPr id="4" name="Content Placeholder 3" descr="893E6C660161EB50A28D2306A933F2A07F98F600_lis.jpg"/>
          <p:cNvPicPr>
            <a:picLocks noGrp="1" noChangeAspect="1"/>
          </p:cNvPicPr>
          <p:nvPr>
            <p:ph idx="1"/>
          </p:nvPr>
        </p:nvPicPr>
        <p:blipFill>
          <a:blip r:embed="rId2" cstate="print"/>
          <a:stretch>
            <a:fillRect/>
          </a:stretch>
        </p:blipFill>
        <p:spPr>
          <a:xfrm>
            <a:off x="2066854" y="1600200"/>
            <a:ext cx="5010291"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Services</a:t>
            </a:r>
            <a:endParaRPr lang="en-US" dirty="0"/>
          </a:p>
        </p:txBody>
      </p:sp>
      <p:sp>
        <p:nvSpPr>
          <p:cNvPr id="3" name="Content Placeholder 2"/>
          <p:cNvSpPr>
            <a:spLocks noGrp="1"/>
          </p:cNvSpPr>
          <p:nvPr>
            <p:ph idx="1"/>
          </p:nvPr>
        </p:nvSpPr>
        <p:spPr>
          <a:xfrm>
            <a:off x="457200" y="685800"/>
            <a:ext cx="8229600" cy="6019800"/>
          </a:xfrm>
        </p:spPr>
        <p:txBody>
          <a:bodyPr>
            <a:normAutofit fontScale="25000" lnSpcReduction="20000"/>
          </a:bodyPr>
          <a:lstStyle/>
          <a:p>
            <a:r>
              <a:rPr lang="en-US" sz="8800" dirty="0" err="1" smtClean="0"/>
              <a:t>SaaS</a:t>
            </a:r>
            <a:r>
              <a:rPr lang="en-US" sz="8800" dirty="0" smtClean="0"/>
              <a:t>-Software as a service is a software distribution model in which a third-party provider hosts applications and makes them available to customers over the Internet. </a:t>
            </a:r>
            <a:r>
              <a:rPr lang="en-US" sz="8800" dirty="0" err="1" smtClean="0"/>
              <a:t>SaaS</a:t>
            </a:r>
            <a:r>
              <a:rPr lang="en-US" sz="8800" dirty="0" smtClean="0"/>
              <a:t> is typically accessed by users using a thin client via a web browser.</a:t>
            </a:r>
          </a:p>
          <a:p>
            <a:pPr>
              <a:buNone/>
            </a:pPr>
            <a:r>
              <a:rPr lang="en-US" sz="8800" dirty="0" smtClean="0"/>
              <a:t>      Ex-Google Apps, Microsoft Office 365, </a:t>
            </a:r>
            <a:r>
              <a:rPr lang="en-US" sz="8800" dirty="0" err="1" smtClean="0"/>
              <a:t>Dropbox</a:t>
            </a:r>
            <a:r>
              <a:rPr lang="en-US" sz="8800" dirty="0" smtClean="0"/>
              <a:t>, </a:t>
            </a:r>
            <a:r>
              <a:rPr lang="en-US" sz="8800" dirty="0" err="1" smtClean="0"/>
              <a:t>Salesforce</a:t>
            </a:r>
            <a:r>
              <a:rPr lang="en-US" sz="8800" dirty="0" smtClean="0"/>
              <a:t>, CRM, Online Gaming, email (Gmail, Yahoo mail etc), Social Networking sites (</a:t>
            </a:r>
            <a:r>
              <a:rPr lang="en-US" sz="8800" dirty="0" err="1" smtClean="0"/>
              <a:t>Facebook</a:t>
            </a:r>
            <a:r>
              <a:rPr lang="en-US" sz="8800" dirty="0" smtClean="0"/>
              <a:t> etc)</a:t>
            </a:r>
          </a:p>
          <a:p>
            <a:r>
              <a:rPr lang="en-US" sz="8800" dirty="0" err="1" smtClean="0"/>
              <a:t>PaaS</a:t>
            </a:r>
            <a:r>
              <a:rPr lang="en-US" sz="8800" dirty="0" smtClean="0"/>
              <a:t>- Platform as a service is a cloud computing model in which a third-party provider delivers hardware and software tools -- usually those needed for application development -- to users over the internet. A </a:t>
            </a:r>
            <a:r>
              <a:rPr lang="en-US" sz="8800" dirty="0" err="1" smtClean="0"/>
              <a:t>PaaS</a:t>
            </a:r>
            <a:r>
              <a:rPr lang="en-US" sz="8800" dirty="0" smtClean="0"/>
              <a:t> provider hosts the hardware and software on its own infrastructure. As a result, </a:t>
            </a:r>
            <a:r>
              <a:rPr lang="en-US" sz="8800" dirty="0" err="1" smtClean="0"/>
              <a:t>PaaS</a:t>
            </a:r>
            <a:r>
              <a:rPr lang="en-US" sz="8800" dirty="0" smtClean="0"/>
              <a:t> frees users from having to install in-house hardware and software to develop or run a new application. </a:t>
            </a:r>
          </a:p>
          <a:p>
            <a:pPr>
              <a:buNone/>
            </a:pPr>
            <a:r>
              <a:rPr lang="en-US" sz="8800" dirty="0" smtClean="0"/>
              <a:t>      Ex- Online Compiler</a:t>
            </a:r>
          </a:p>
          <a:p>
            <a:r>
              <a:rPr lang="en-US" sz="8800" dirty="0" err="1" smtClean="0"/>
              <a:t>IaaS</a:t>
            </a:r>
            <a:r>
              <a:rPr lang="en-US" sz="8800" dirty="0" smtClean="0"/>
              <a:t>- In an </a:t>
            </a:r>
            <a:r>
              <a:rPr lang="en-US" sz="8800" dirty="0" err="1" smtClean="0"/>
              <a:t>IaaS</a:t>
            </a:r>
            <a:r>
              <a:rPr lang="en-US" sz="8800" dirty="0" smtClean="0"/>
              <a:t>(Infrastructure as a service) model, a cloud provider hosts the infrastructure components traditionally present in an on-premises data center, including servers, storage and networking hardware, It refers to online services that provide high-level APIs </a:t>
            </a:r>
          </a:p>
          <a:p>
            <a:pPr>
              <a:buNone/>
            </a:pPr>
            <a:r>
              <a:rPr lang="en-US" sz="8800" dirty="0" smtClean="0"/>
              <a:t>     Ex- firewalls, Virtual OS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idx="1"/>
          </p:nvPr>
        </p:nvSpPr>
        <p:spPr/>
        <p:txBody>
          <a:bodyPr>
            <a:normAutofit lnSpcReduction="10000"/>
          </a:bodyPr>
          <a:lstStyle/>
          <a:p>
            <a:pPr lvl="1"/>
            <a:r>
              <a:rPr lang="en-US" sz="2400" dirty="0" smtClean="0"/>
              <a:t>Run operating systems where the physical hardware is unavailable,</a:t>
            </a:r>
          </a:p>
          <a:p>
            <a:pPr lvl="1"/>
            <a:r>
              <a:rPr lang="en-US" sz="2400" dirty="0" smtClean="0"/>
              <a:t>Easier to create new machines, backup machines, etc.,</a:t>
            </a:r>
          </a:p>
          <a:p>
            <a:pPr lvl="1"/>
            <a:r>
              <a:rPr lang="en-US" sz="2400" dirty="0" smtClean="0"/>
              <a:t>Software testing using “clean” installs of operating systems and software,</a:t>
            </a:r>
          </a:p>
          <a:p>
            <a:pPr lvl="1"/>
            <a:r>
              <a:rPr lang="en-US" sz="2400" dirty="0" smtClean="0"/>
              <a:t>Emulate more machines than are physically available,</a:t>
            </a:r>
          </a:p>
          <a:p>
            <a:pPr lvl="1"/>
            <a:r>
              <a:rPr lang="en-US" sz="2400" dirty="0" smtClean="0"/>
              <a:t>Timeshare lightly loaded systems on one host,</a:t>
            </a:r>
          </a:p>
          <a:p>
            <a:pPr lvl="1"/>
            <a:r>
              <a:rPr lang="en-US" sz="2400" dirty="0" smtClean="0"/>
              <a:t>Debug problems (suspend and resume the problem machine),</a:t>
            </a:r>
          </a:p>
          <a:p>
            <a:pPr lvl="1"/>
            <a:r>
              <a:rPr lang="en-US" sz="2400" dirty="0" smtClean="0"/>
              <a:t>Easy migration of virtual machines (shutdown needed or not).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25000" lnSpcReduction="20000"/>
          </a:bodyPr>
          <a:lstStyle/>
          <a:p>
            <a:r>
              <a:rPr lang="en-US" sz="7200" dirty="0" smtClean="0"/>
              <a:t>Agility for organizations may be improved, as cloud computing may increase users' flexibility with re-provisioning, adding, or expanding technological infrastructure resources.</a:t>
            </a:r>
          </a:p>
          <a:p>
            <a:r>
              <a:rPr lang="en-US" sz="7200" dirty="0" smtClean="0"/>
              <a:t>Cost reductions are claimed by cloud providers. A public-cloud delivery model converts capital expenditures (e.g., buying servers) to operational expenditure.</a:t>
            </a:r>
          </a:p>
          <a:p>
            <a:r>
              <a:rPr lang="en-US" sz="7200" dirty="0" smtClean="0"/>
              <a:t>Device and location independence enable users to access systems using a web browser regardless of their location or what device they use.</a:t>
            </a:r>
          </a:p>
          <a:p>
            <a:r>
              <a:rPr lang="en-US" sz="7200" dirty="0" smtClean="0"/>
              <a:t>Maintenance of cloud computing applications is easier, because they do not need to be installed on each user's computer and can be accessed from different places.</a:t>
            </a:r>
          </a:p>
          <a:p>
            <a:r>
              <a:rPr lang="en-US" sz="7200" dirty="0" smtClean="0"/>
              <a:t>Performance is monitored by IT experts from the service provider, and consistent and loosely coupled architectures are constructed using web services as the system interface.</a:t>
            </a:r>
          </a:p>
          <a:p>
            <a:r>
              <a:rPr lang="en-US" sz="7200" dirty="0" smtClean="0"/>
              <a:t>Resource pooling is the provider’s computing resources are commingle to serve multiple consumers using a multi-tenant model with different physical and virtual resources dynamically assigned and reassigned according to user demand. There is a sense of location independence in that the consumer generally have no control or knowledge over the exact location of the provided resource.</a:t>
            </a:r>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1689</Words>
  <Application>Microsoft Office PowerPoint</Application>
  <PresentationFormat>On-screen Show (4:3)</PresentationFormat>
  <Paragraphs>174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Cloud Computing</vt:lpstr>
      <vt:lpstr>Contents</vt:lpstr>
      <vt:lpstr>History</vt:lpstr>
      <vt:lpstr> History Cont…</vt:lpstr>
      <vt:lpstr>Definition</vt:lpstr>
      <vt:lpstr>Cloud Computing Architecture</vt:lpstr>
      <vt:lpstr>Services</vt:lpstr>
      <vt:lpstr>Virtualization</vt:lpstr>
      <vt:lpstr>Features</vt:lpstr>
      <vt:lpstr>Features  Cont…</vt:lpstr>
      <vt:lpstr>Cloud Computing Tools</vt:lpstr>
      <vt:lpstr>Cloud Computing Tools Cont…</vt:lpstr>
      <vt:lpstr>Some Commercial Cloud Offerings</vt:lpstr>
      <vt:lpstr>Advantages of Cloud Computing</vt:lpstr>
      <vt:lpstr>Advantages of Cloud Computing  Cont…</vt:lpstr>
      <vt:lpstr>Advantages of Cloud Computing Cont…</vt:lpstr>
      <vt:lpstr>Advantages of Cloud Computing Cont…</vt:lpstr>
      <vt:lpstr>Advantages of Cloud Computing Cont…</vt:lpstr>
      <vt:lpstr>Advantages of Cloud Computing Cont…</vt:lpstr>
      <vt:lpstr> Limitations and disadvantages  </vt:lpstr>
      <vt:lpstr> Security and Privacy  </vt:lpstr>
      <vt:lpstr>Security and Privacy Cont…</vt:lpstr>
      <vt:lpstr>Security and Privacy Cont…</vt:lpstr>
      <vt:lpstr>The Future</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Administrator</dc:creator>
  <cp:lastModifiedBy>shubham</cp:lastModifiedBy>
  <cp:revision>54</cp:revision>
  <dcterms:created xsi:type="dcterms:W3CDTF">2006-08-16T00:00:00Z</dcterms:created>
  <dcterms:modified xsi:type="dcterms:W3CDTF">2020-04-03T06:27:57Z</dcterms:modified>
</cp:coreProperties>
</file>