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6"/>
  </p:notesMasterIdLst>
  <p:sldIdLst>
    <p:sldId id="256" r:id="rId2"/>
    <p:sldId id="294" r:id="rId3"/>
    <p:sldId id="258" r:id="rId4"/>
    <p:sldId id="259" r:id="rId5"/>
    <p:sldId id="260" r:id="rId6"/>
    <p:sldId id="265" r:id="rId7"/>
    <p:sldId id="267" r:id="rId8"/>
    <p:sldId id="287" r:id="rId9"/>
    <p:sldId id="288" r:id="rId10"/>
    <p:sldId id="289" r:id="rId11"/>
    <p:sldId id="263" r:id="rId12"/>
    <p:sldId id="264" r:id="rId13"/>
    <p:sldId id="293" r:id="rId14"/>
    <p:sldId id="268" r:id="rId15"/>
    <p:sldId id="269" r:id="rId16"/>
    <p:sldId id="272" r:id="rId17"/>
    <p:sldId id="270" r:id="rId18"/>
    <p:sldId id="292" r:id="rId19"/>
    <p:sldId id="273" r:id="rId20"/>
    <p:sldId id="274" r:id="rId21"/>
    <p:sldId id="290" r:id="rId22"/>
    <p:sldId id="276" r:id="rId23"/>
    <p:sldId id="275"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709AE-0832-41CB-8B18-FF27C5291CA0}" type="datetimeFigureOut">
              <a:rPr lang="en-US" smtClean="0"/>
              <a:pPr/>
              <a:t>03/04/2020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F2AC5-EABB-49E2-A449-3DDC5C2B64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BF2AC5-EABB-49E2-A449-3DDC5C2B64C8}"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EB5D3C3C-0A19-423F-899C-045F5BFA8B0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5D3C3C-0A19-423F-899C-045F5BFA8B0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B5D3C3C-0A19-423F-899C-045F5BFA8B0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00604E-4D18-4D14-9DAA-5C7CC67098F2}" type="datetimeFigureOut">
              <a:rPr lang="en-US" smtClean="0"/>
              <a:pPr/>
              <a:t>03/04/2020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5D3C3C-0A19-423F-899C-045F5BFA8B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900604E-4D18-4D14-9DAA-5C7CC67098F2}" type="datetimeFigureOut">
              <a:rPr lang="en-US" smtClean="0"/>
              <a:pPr/>
              <a:t>03/04/2020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EB5D3C3C-0A19-423F-899C-045F5BFA8B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900604E-4D18-4D14-9DAA-5C7CC67098F2}" type="datetimeFigureOut">
              <a:rPr lang="en-US" smtClean="0"/>
              <a:pPr/>
              <a:t>03/04/2020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EB5D3C3C-0A19-423F-899C-045F5BFA8B0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90600" y="304800"/>
            <a:ext cx="7772400" cy="1219200"/>
          </a:xfrm>
        </p:spPr>
        <p:txBody>
          <a:bodyPr/>
          <a:lstStyle/>
          <a:p>
            <a:endParaRPr lang="en-US" sz="3600" dirty="0"/>
          </a:p>
        </p:txBody>
      </p:sp>
      <p:sp>
        <p:nvSpPr>
          <p:cNvPr id="6" name="Content Placeholder 5"/>
          <p:cNvSpPr>
            <a:spLocks noGrp="1"/>
          </p:cNvSpPr>
          <p:nvPr>
            <p:ph idx="1"/>
          </p:nvPr>
        </p:nvSpPr>
        <p:spPr>
          <a:xfrm>
            <a:off x="914400" y="1219200"/>
            <a:ext cx="7772400" cy="5136360"/>
          </a:xfrm>
          <a:solidFill>
            <a:schemeClr val="bg1"/>
          </a:solidFill>
        </p:spPr>
        <p:txBody>
          <a:bodyPr>
            <a:normAutofit/>
          </a:bodyPr>
          <a:lstStyle/>
          <a:p>
            <a:pPr>
              <a:buNone/>
            </a:pPr>
            <a:r>
              <a:rPr lang="en-US" sz="3600" dirty="0" smtClean="0"/>
              <a:t>                Presentation  On</a:t>
            </a:r>
          </a:p>
          <a:p>
            <a:pPr>
              <a:buNone/>
            </a:pPr>
            <a:r>
              <a:rPr lang="en-US" sz="3600" dirty="0" smtClean="0"/>
              <a:t>             </a:t>
            </a:r>
          </a:p>
          <a:p>
            <a:pPr>
              <a:buNone/>
            </a:pPr>
            <a:r>
              <a:rPr lang="en-US" sz="3600" dirty="0" smtClean="0"/>
              <a:t>              SMART    CARD</a:t>
            </a:r>
          </a:p>
          <a:p>
            <a:endParaRPr lang="en-US" sz="3600" dirty="0" smtClean="0"/>
          </a:p>
          <a:p>
            <a:pPr>
              <a:buNone/>
            </a:pPr>
            <a:endParaRPr lang="en-US" sz="2400" dirty="0">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DESIGN &amp; PIN CONFIGURATION..</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1600200" y="2209800"/>
            <a:ext cx="6189044" cy="3570973"/>
          </a:xfrm>
          <a:prstGeom prst="rect">
            <a:avLst/>
          </a:prstGeom>
          <a:noFill/>
          <a:ln w="9525">
            <a:noFill/>
            <a:miter lim="800000"/>
            <a:headEnd/>
            <a:tailEnd/>
          </a:ln>
          <a:effectLst/>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p:spPr>
        <p:style>
          <a:lnRef idx="1">
            <a:schemeClr val="accent1"/>
          </a:lnRef>
          <a:fillRef idx="2">
            <a:schemeClr val="accent1"/>
          </a:fillRef>
          <a:effectRef idx="1">
            <a:schemeClr val="accent1"/>
          </a:effectRef>
          <a:fontRef idx="minor">
            <a:schemeClr val="dk1"/>
          </a:fontRef>
        </p:style>
        <p:txBody>
          <a:bodyPr/>
          <a:lstStyle/>
          <a:p>
            <a:r>
              <a:rPr lang="en-US" dirty="0" smtClean="0"/>
              <a:t>TYPES  OF  SMART  CARDS..</a:t>
            </a:r>
            <a:endParaRPr lang="en-US" dirty="0"/>
          </a:p>
        </p:txBody>
      </p:sp>
      <p:sp>
        <p:nvSpPr>
          <p:cNvPr id="6" name="Content Placeholder 5"/>
          <p:cNvSpPr>
            <a:spLocks noGrp="1"/>
          </p:cNvSpPr>
          <p:nvPr>
            <p:ph idx="1"/>
          </p:nvPr>
        </p:nvSpPr>
        <p:spPr>
          <a:solidFill>
            <a:schemeClr val="bg1">
              <a:lumMod val="65000"/>
              <a:lumOff val="35000"/>
            </a:schemeClr>
          </a:solidFill>
        </p:spPr>
        <p:txBody>
          <a:bodyPr/>
          <a:lstStyle/>
          <a:p>
            <a:pPr marL="640080" indent="-571500">
              <a:buNone/>
            </a:pPr>
            <a:r>
              <a:rPr lang="en-US" dirty="0" smtClean="0"/>
              <a:t>Based  on the   interaction of smart cards  with   reader  smart cards  are of 3 types :-</a:t>
            </a:r>
          </a:p>
          <a:p>
            <a:pPr marL="640080" indent="-571500">
              <a:buNone/>
            </a:pPr>
            <a:endParaRPr lang="en-US" dirty="0" smtClean="0"/>
          </a:p>
          <a:p>
            <a:pPr marL="640080" indent="-571500">
              <a:buAutoNum type="arabicPeriod"/>
            </a:pPr>
            <a:r>
              <a:rPr lang="en-US" dirty="0" smtClean="0"/>
              <a:t>Contact   smart  cards</a:t>
            </a:r>
          </a:p>
          <a:p>
            <a:pPr marL="640080" indent="-571500">
              <a:buAutoNum type="arabicPeriod"/>
            </a:pPr>
            <a:r>
              <a:rPr lang="en-US" dirty="0" smtClean="0"/>
              <a:t>Contactless smart cards</a:t>
            </a:r>
          </a:p>
          <a:p>
            <a:pPr marL="640080" indent="-571500">
              <a:buAutoNum type="arabicPeriod"/>
            </a:pPr>
            <a:r>
              <a:rPr lang="en-US" dirty="0" smtClean="0"/>
              <a:t>Hybrid (combination  smart  cards)</a:t>
            </a:r>
            <a:endParaRPr lang="en-US" dirty="0"/>
          </a:p>
        </p:txBody>
      </p:sp>
    </p:spTree>
  </p:cSld>
  <p:clrMapOvr>
    <a:masterClrMapping/>
  </p:clrMapOvr>
  <p:transition>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838200"/>
          </a:xfrm>
        </p:spPr>
        <p:style>
          <a:lnRef idx="1">
            <a:schemeClr val="dk1"/>
          </a:lnRef>
          <a:fillRef idx="2">
            <a:schemeClr val="dk1"/>
          </a:fillRef>
          <a:effectRef idx="1">
            <a:schemeClr val="dk1"/>
          </a:effectRef>
          <a:fontRef idx="minor">
            <a:schemeClr val="dk1"/>
          </a:fontRef>
        </p:style>
        <p:txBody>
          <a:bodyPr/>
          <a:lstStyle/>
          <a:p>
            <a:r>
              <a:rPr lang="en-US" dirty="0" smtClean="0"/>
              <a:t>CONTACT  TYPE  SMART  CARDS….</a:t>
            </a:r>
            <a:endParaRPr lang="en-US" dirty="0"/>
          </a:p>
        </p:txBody>
      </p:sp>
      <p:sp>
        <p:nvSpPr>
          <p:cNvPr id="7" name="Content Placeholder 6"/>
          <p:cNvSpPr>
            <a:spLocks noGrp="1"/>
          </p:cNvSpPr>
          <p:nvPr>
            <p:ph idx="1"/>
          </p:nvPr>
        </p:nvSpPr>
        <p:spPr>
          <a:xfrm>
            <a:off x="457200" y="838200"/>
            <a:ext cx="8686800" cy="6019800"/>
          </a:xfrm>
        </p:spPr>
        <p:txBody>
          <a:bodyPr/>
          <a:lstStyle/>
          <a:p>
            <a:pPr>
              <a:buNone/>
            </a:pPr>
            <a:r>
              <a:rPr lang="en-US" dirty="0" smtClean="0"/>
              <a:t>Contact smart cards have a contact area of approximately 1 square </a:t>
            </a:r>
            <a:r>
              <a:rPr lang="en-US" dirty="0" err="1" smtClean="0"/>
              <a:t>centimetre</a:t>
            </a:r>
            <a:r>
              <a:rPr lang="en-US" dirty="0" smtClean="0"/>
              <a:t> (0.16 sq in), comprising several gold-plated  contact  plate. These plate provide electrical connectivity when inserted into a reader , which is used as a communication medium between the smart card and a host (e.g., a computer) or a mobile telephone. Cards do not contain batteries,  power is supplied by the card reader.</a:t>
            </a:r>
            <a:endParaRPr lang="en-US" dirty="0"/>
          </a:p>
        </p:txBody>
      </p:sp>
      <p:sp>
        <p:nvSpPr>
          <p:cNvPr id="9218" name="AutoShape 2" descr="data:image/png;base64,iVBORw0KGgoAAAANSUhEUgAAAQoAAAC+CAMAAAD6ObEsAAABgFBMVEUAAABCQpP///+MjIxERJjhu0MVFS/ctTw7O4RAQJIXFzTmv0c+PpGJiYnmv0Obm53AwMDe3t4UFBT4+PiCgoLn5+fQ0NC4uLipqalxcXEsLCzq6uppaWnw8PDHx8c/P41MTExhYY0jIyOlpaVISEiUlJR5eXk6OpYxMTFBQUEnJ1gzM3IvL2gmJiYaGhofH0UMDBxcXF42NnmEbScGBg8RESZVVVXNqTlKSpgiIk0cHD9YWKBhYaa9nTQvL2kzM4+Qkl7hzh+iotC5udVubq4oKIqqqtCzs9Lb2+pEkIY3i4xra5CdlXe0vyqmijHlxD2Fhbt8j4lVVZRaioOuo2GUlYRMTH2rlSh6bHCUeSmnjkvo6jHuzzJuboe6pkixm0qVlclaUmrQ0ABta180Lgzu7BBpWxmUlLF6bBdGQV60q1d3a0OWhzuik2CXhQFSTnMsJhZHQQ+wrTCJfWBFcopti3OThSHKtimCgo3ExNV/f7zy4Bqurr99fbsZGQ5eXpWBoNxeAAAOBUlEQVR4nO2diXvaRhqHhWSDcSTrRBKXQgBhZBsMCQZscOgCAW+b2jRtkibN4bZp0u1ud7fb3ba4TfOv95vRYRwfdbLCgD2/50ECnTPvfMeMwB6KIiIiIiIiIiIiIiKaJklTdj2/y3NeVYVkMqkmzjymqFXP2m0yIx+iYjIpi7l3KEFUH/1URuX58/N5+ewiv4c0mqaT8FLzZxyk0kb69L05mk657wsGTYuqSNPGuUtgifQhyiIqjyxDeayzzxJp/tx3OJ90KDmTyAlw7zPvq8ZO36vQdHnkPVek8nC9c9tFKk5nRsujMtEcABWKZ57lO4qEbONPQ9nP8AHxTKtQRs41aBGtoHrCecuQjRzWKgstgxBIUJ6zHcB3FBqdtO+YitAKWiH71HEbi8lULkLTmTxlCTIti+DQlqkiV0rgsKZAy8V54MjH4Y2atS8IG6OoLlEBzChD56Jwhp4vw1JIweYCg64gRuEKqaRoqbSYqEZkOilG3fK4viYjsyoq+HAODs+LMrRXHDZy4H6a5TeKmEpHnHAdNeFNIknHjQgtAxUJiiCrwEKjUnBvOSmgkEGraDey/QzsN2RazFIACuri2AXEDdnIRG0bEukIraKTknFYigWKQo5owOUgOHCwBeopKBCp5Ihin56kI44nJsyY7b7ocHCgBJyJ2kGCG8cNWYz7jAJsUxz9HKcjVjoPtywiFHQ0nRdp2aKKECuqaapKJ5VCOp8EOqgimVg6it+bEBjcoCtB6VHVhDxGQSvpIuAU8kUVeVFKls0YuqghUQwAVMpMgkrEwW6cBpFpYSSTWuA6+TS0l5hGKGSmzEXzgD+VzgI/f1GAS4+iiNpOn5XhNhKyB1zlKg6bBZQdwBykmAARLe3EhFycPxo2wZK1SBzhSGAUFCYVcw4qCihXFHSUrxj7Brg93LApybQ2gkLS0Y4CDw2ErQJty9A4i6b8RgEe56JIRdFt4iiGFlA9AYVJuYnSzSApUxdQI0twol0P1PhHUeDDkD+kKfvqPE1LmCk6yGIy6Ao2CjvJpA5RgFUYTuLIJtCbPJfRAKiIUXBou4E+YP/1FwU0bsR266IBEUCjxby9NX4iCgPM0uAMQJEaddVRFLrdHwAng3gs4oYcRaGDwRimZqOQy8dQROikEytEGdqGR9R43UGBA7xq94B8R4HMDbNGJc3BQkaJAHxZOAmFRsdRaQTbKnAfqijkjqKAfIHX2okoMm7ItVFUj6FQXFMp2+XBnS9mFIVOR6BAVNp3FPkIHUF5LArNUURZnbfLkziGIo17F7BFSiIjFuhkFhfMOIpCtbNhVkQGdgyFYPujeNQqRrpY6aQdChIogMPVkyhygOlmPRRVu4y87yhQVZOqqibt1hBoma8ySVTgQxRVtD2Zy1UNWEqoiwARJQqBPFfWZFQLeK+XbeOiyjId0UwtgtvzWKzQkBFWIaMmy4coUMCqmk6IULzyKDjg8pIFfQ2wJRcFXFTOVOGavqOAHIDCPe67IHuXUSo0kDfKOEwlUDJF5oq6NWisIqt2nknIOGsid0DZl6YL9vXAvvAOxNHAXU5wO8nJTnnUk5DFBOo/5fCVkXD+jXrlsS+M6h1T8eHQ0zMR4xQ+wL4GBGbTbxSUlNMFTXFTWEoXdNuFcxkcwHTc+UloAnQs07yAeqJRHjVhjINt9qF5XtC8bnJagevlMJiUhpyooKNqShk85jLxkWW4tsR7dVEE7XBAdqQ8sAfayNKhbRjXi4qMoFtUWTtr/EhERERERERERERERERERDRWlYLB4OLW1vpWsDLpokxKleAK1sKcq9WVSZfpolUK3sTCDAKjmrsCLEobGxuLi4sLbpUDp+gSs6gsrmyCD6w5TnAagcuMolRaxbKd4M8ReLq+Memi+6BKCRRcXLxua6T64fD5UcwFJ12P/0OVjU3QysrNuZOdgJ1rNpaPVbk+F5g7vhVQLE66Pu+jUnD19m1wgrPjANsctvt9NhxmwwG0CLODg3BgudfpD18to89gNez+gIXVbKGoVCqljcWb4AAL8AqcIwy0drr1RmfANrpNNlBvsvVme58NtIbdxptOk2006+Fwo9HfB0z1mUBRWgeBF5w3EYwYRbffCkOTN8XOzkFf/G1/p5Ns2yi6nUZvZ7jT2t8ZJgfDZktkpxlFpXR7be326u3T4sA5UAzABgIsMopevzO40x/caWMU/f3OzvJO607/oNdtdfYPOt1haxpRQI9owdb7Iji0il4rwDYa3Z12G1CwUO995CCdZr3RHnRay4P2fqPV328OhwfTYhWV0hYMidZPTQTvq9bOQaAx3O8MGsgqWr1eY9hzHKTf3ek2xWav3dzZZ9uRRnjSKCoba6DbrhP4hcAV2+30Or1At9PutNtdtt5rDyFdsL1eu9dbft3v9Vvdfnt40Ho1xIdPBEWltOo6QWAcDDwW9W6XDYOPsI16PQxRI4BSRb0BG2CfvajXW71X7EWiqMCIaHFrfXPBZyc4W1B9tAThroO9RJ/xyl4s94dzF9av2FxZW1u9UATvpOWWvR4/iuDC6QPjqdL4UazNBogLQFGZFRLjR7F61VBULYpKl71fU8fsX9Cm8xS18OdlmBL5g0IyVIriIln3D9Zy9i9oExygwPlsFuQTCl6VKNFMUbqmUUVdV3NWlIrxVYViOsPujLDwCUVGiRZ0JZvgiwnTVIo6UzUpS60qicy9/X7gHZ6qTVB+oahqXIKztCJFJZUqFY0CijygULR2u9e4WiisjJHlLHARSjXLFKc4KHKZe93XV8wqCryR5lJpVVGtqqGIiqXmNKOqWEJ72L9SsYKyqHyeyhcpKZEGMOV8jIqVpVQRcuqge9LT5WnU2LtYCzAUvkIOUi1QnJ46/BwbeQf9isFsxE0/UMRMSshZukVZWSpvVaWyIeWrgKOazsZ/f9Ott4YzYRd+oOCtsgJApDLPlHnoVuSMak7hJF7ho5Fcuz1o9V7PQuT044tCsRjFf+7CVCVVT2T5tE4lNCMrUFZBzUfazeVB+6qgUNMFvRrTo1wibwAKM6Yl+AKf0qSoJf5+rz2sXx0UXJlKZExeSnGcxVStnKSXlShfUHK5tF7uDQZsfyaGIX6gkHR7PE4VYlRakopUrJguwBg1L1Hp3+812LnOLJDw50cFsTP+F8VCmO3OxtObsf++YiEwI0OQcaEolSovH/3004sS1VqeERJ+o3hxqxaav+Zob+/a/N6T6Kw8xvIVxQ+3lpauHQpQwOLX7+uzYRd+onhRGwXhoLi2983TkbEpy7Lu13WTqvJp8hMF2ATSNdtD5uf39kLztVrtya933LuF6wf7B3W2UWfDbDMcZqdqbOInitp2rbaNXsg4QgBhezdUe/as9pcPHLMIBzqd18Phjf6rj27c+A1eb6YpjviI4lFtOwQA5udDe2Abe/PYQtDryReOWbDdzoOnnGaqoqqaBqOpYufe9LDwEUVtad5WKAQAnjxZcnXtC6fC7P4rhWEYTjRMVUsyosqL2vTEVP9QvAjNuyjQYmkExTdR20NausYxjMmouiJocbTSDWZqzMI/FC9DnlHgFbiIq1/tYMF+mREVjjN0F4WmCAZzY1pY+Idid2nUKEAeitBXNoqFr01R1Y2I6aAQk4aoM79MGoEr/1DcqmFBCnFR7D3c3d19/Oz544cJ1PLsl/cZCJWGyekmx/O6aWiaCQ4zLWbho4NsI0FCda3C9ZCleTubsp/fZTgQxE0UOzkwDvSGuTElgXMMDuLJ24BRhK9/+sknn91nDsWbePXRpUWx9zYRB8Xyhx9++NeP7zLH9NGkGTgiKDz5i8IZfLhx0/60dO2qoXiE0sfDhw+3vf7F9u6jR7vPUAb5nD0LxaWLFTAEseVGyxoakeHM+tWPYBXsf//36aff3b8KKG6FHO0thUY6nRjF1+iPku49Po7hcqJ4OYICqeaRmP/4S4Si/sEJJsFcxn7FD6G3WBzqPwu4tj+eECiYy9jbpGpuzZeeHCXx82M8BFn+8TPuBBK/3Lt0VkFt24MQp/5PlvCAZPvZs2c/PcCVZW98dpJRPJ0So/ATRQWnEBfFUqj2888wHHv+/B9V53ne8vd3j5oFGpFw7/IHwmOVn882d1GMGHGOvT28+ue/nMqG68/vj0LgFEXhpiVS+Pw9yC5k0L23UXz7N+9m7IPv7itHNT0kfP527NE2oHCf46GH/6Htvy+MfHnM1pW7nMK5HH55ekmfeCP9+9a3tw717a2XFnvka/Tw8oOnb264akwRiPF/k155+48g2BFNS8C0dRE/KpgRERSeCApPBIUngsITQeGJoPBEUHgiKDwRFJ4ICk8EhSeCwhNB4Ymg8ERQeCIoPBEUnggKTwSFJ4LCE0HhiaDwRFB4Iig8ERSeCApPBIUngsITQeGJoPBEUHgiKDwRFJ4ICk8EhSeCwhNB4WnsKGbon1ePG0WJoPBEUHgKXp8RGBcwBdvW2tTOh3FEFzIb3TqaKmhrbnqnCMG68In5Kuv21DnXp47LxOYo3ELTit1euz49pjLp6RoX1+3Z5qaAyKRRuKqgKQgrW2gOTvCewCTATAuKo9q0J6a82HgynSgcbW1iXVDqmWoUjtActqWN0mYAz2E7tvmqZgHFUa3bUxuv+h5PZg+FK3uuXx9Tz+yicLQBCm6sExRva+UmVuB9bOWSoXCE5opH08W/E5GbpUkXe5xaDAaDi8GVc/GYW5l0aS9OmzcPvecEEjcnXb4JyHaelaPOM7e2PulyTU54rtktJxkvTMEU0ERERERERERERERERERERERERETj0R8EsQ/yOoGt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data:image/png;base64,iVBORw0KGgoAAAANSUhEUgAAAQoAAAC+CAMAAAD6ObEsAAABgFBMVEUAAABCQpP///+MjIxERJjhu0MVFS/ctTw7O4RAQJIXFzTmv0c+PpGJiYnmv0Obm53AwMDe3t4UFBT4+PiCgoLn5+fQ0NC4uLipqalxcXEsLCzq6uppaWnw8PDHx8c/P41MTExhYY0jIyOlpaVISEiUlJR5eXk6OpYxMTFBQUEnJ1gzM3IvL2gmJiYaGhofH0UMDBxcXF42NnmEbScGBg8RESZVVVXNqTlKSpgiIk0cHD9YWKBhYaa9nTQvL2kzM4+Qkl7hzh+iotC5udVubq4oKIqqqtCzs9Lb2+pEkIY3i4xra5CdlXe0vyqmijHlxD2Fhbt8j4lVVZRaioOuo2GUlYRMTH2rlSh6bHCUeSmnjkvo6jHuzzJuboe6pkixm0qVlclaUmrQ0ABta180Lgzu7BBpWxmUlLF6bBdGQV60q1d3a0OWhzuik2CXhQFSTnMsJhZHQQ+wrTCJfWBFcopti3OThSHKtimCgo3ExNV/f7zy4Bqurr99fbsZGQ5eXpWBoNxeAAAOBUlEQVR4nO2diXvaRhqHhWSDcSTrRBKXQgBhZBsMCQZscOgCAW+b2jRtkibN4bZp0u1ud7fb3ba4TfOv95vRYRwfdbLCgD2/50ECnTPvfMeMwB6KIiIiIiIiIiIiIiKaJklTdj2/y3NeVYVkMqkmzjymqFXP2m0yIx+iYjIpi7l3KEFUH/1URuX58/N5+ewiv4c0mqaT8FLzZxyk0kb69L05mk657wsGTYuqSNPGuUtgifQhyiIqjyxDeayzzxJp/tx3OJ90KDmTyAlw7zPvq8ZO36vQdHnkPVek8nC9c9tFKk5nRsujMtEcABWKZ57lO4qEbONPQ9nP8AHxTKtQRs41aBGtoHrCecuQjRzWKgstgxBIUJ6zHcB3FBqdtO+YitAKWiH71HEbi8lULkLTmTxlCTIti+DQlqkiV0rgsKZAy8V54MjH4Y2atS8IG6OoLlEBzChD56Jwhp4vw1JIweYCg64gRuEKqaRoqbSYqEZkOilG3fK4viYjsyoq+HAODs+LMrRXHDZy4H6a5TeKmEpHnHAdNeFNIknHjQgtAxUJiiCrwEKjUnBvOSmgkEGraDey/QzsN2RazFIACuri2AXEDdnIRG0bEukIraKTknFYigWKQo5owOUgOHCwBeopKBCp5Ihin56kI44nJsyY7b7ocHCgBJyJ2kGCG8cNWYz7jAJsUxz9HKcjVjoPtywiFHQ0nRdp2aKKECuqaapKJ5VCOp8EOqgimVg6it+bEBjcoCtB6VHVhDxGQSvpIuAU8kUVeVFKls0YuqghUQwAVMpMgkrEwW6cBpFpYSSTWuA6+TS0l5hGKGSmzEXzgD+VzgI/f1GAS4+iiNpOn5XhNhKyB1zlKg6bBZQdwBykmAARLe3EhFycPxo2wZK1SBzhSGAUFCYVcw4qCihXFHSUrxj7Brg93LApybQ2gkLS0Y4CDw2ErQJty9A4i6b8RgEe56JIRdFt4iiGFlA9AYVJuYnSzSApUxdQI0twol0P1PhHUeDDkD+kKfvqPE1LmCk6yGIy6Ao2CjvJpA5RgFUYTuLIJtCbPJfRAKiIUXBou4E+YP/1FwU0bsR266IBEUCjxby9NX4iCgPM0uAMQJEaddVRFLrdHwAng3gs4oYcRaGDwRimZqOQy8dQROikEytEGdqGR9R43UGBA7xq94B8R4HMDbNGJc3BQkaJAHxZOAmFRsdRaQTbKnAfqijkjqKAfIHX2okoMm7ItVFUj6FQXFMp2+XBnS9mFIVOR6BAVNp3FPkIHUF5LArNUURZnbfLkziGIo17F7BFSiIjFuhkFhfMOIpCtbNhVkQGdgyFYPujeNQqRrpY6aQdChIogMPVkyhygOlmPRRVu4y87yhQVZOqqibt1hBoma8ySVTgQxRVtD2Zy1UNWEqoiwARJQqBPFfWZFQLeK+XbeOiyjId0UwtgtvzWKzQkBFWIaMmy4coUMCqmk6IULzyKDjg8pIFfQ2wJRcFXFTOVOGavqOAHIDCPe67IHuXUSo0kDfKOEwlUDJF5oq6NWisIqt2nknIOGsid0DZl6YL9vXAvvAOxNHAXU5wO8nJTnnUk5DFBOo/5fCVkXD+jXrlsS+M6h1T8eHQ0zMR4xQ+wL4GBGbTbxSUlNMFTXFTWEoXdNuFcxkcwHTc+UloAnQs07yAeqJRHjVhjINt9qF5XtC8bnJagevlMJiUhpyooKNqShk85jLxkWW4tsR7dVEE7XBAdqQ8sAfayNKhbRjXi4qMoFtUWTtr/EhERERERERERERERERERDRWlYLB4OLW1vpWsDLpokxKleAK1sKcq9WVSZfpolUK3sTCDAKjmrsCLEobGxuLi4sLbpUDp+gSs6gsrmyCD6w5TnAagcuMolRaxbKd4M8ReLq+Memi+6BKCRRcXLxua6T64fD5UcwFJ12P/0OVjU3QysrNuZOdgJ1rNpaPVbk+F5g7vhVQLE66Pu+jUnD19m1wgrPjANsctvt9NhxmwwG0CLODg3BgudfpD18to89gNez+gIXVbKGoVCqljcWb4AAL8AqcIwy0drr1RmfANrpNNlBvsvVme58NtIbdxptOk2006+Fwo9HfB0z1mUBRWgeBF5w3EYwYRbffCkOTN8XOzkFf/G1/p5Ns2yi6nUZvZ7jT2t8ZJgfDZktkpxlFpXR7be326u3T4sA5UAzABgIsMopevzO40x/caWMU/f3OzvJO607/oNdtdfYPOt1haxpRQI9owdb7Iji0il4rwDYa3Z12G1CwUO995CCdZr3RHnRay4P2fqPV328OhwfTYhWV0hYMidZPTQTvq9bOQaAx3O8MGsgqWr1eY9hzHKTf3ek2xWav3dzZZ9uRRnjSKCoba6DbrhP4hcAV2+30Or1At9PutNtdtt5rDyFdsL1eu9dbft3v9Vvdfnt40Ho1xIdPBEWltOo6QWAcDDwW9W6XDYOPsI16PQxRI4BSRb0BG2CfvajXW71X7EWiqMCIaHFrfXPBZyc4W1B9tAThroO9RJ/xyl4s94dzF9av2FxZW1u9UATvpOWWvR4/iuDC6QPjqdL4UazNBogLQFGZFRLjR7F61VBULYpKl71fU8fsX9Cm8xS18OdlmBL5g0IyVIriIln3D9Zy9i9oExygwPlsFuQTCl6VKNFMUbqmUUVdV3NWlIrxVYViOsPujLDwCUVGiRZ0JZvgiwnTVIo6UzUpS60qicy9/X7gHZ6qTVB+oahqXIKztCJFJZUqFY0CijygULR2u9e4WiisjJHlLHARSjXLFKc4KHKZe93XV8wqCryR5lJpVVGtqqGIiqXmNKOqWEJ72L9SsYKyqHyeyhcpKZEGMOV8jIqVpVQRcuqge9LT5WnU2LtYCzAUvkIOUi1QnJ46/BwbeQf9isFsxE0/UMRMSshZukVZWSpvVaWyIeWrgKOazsZ/f9Ott4YzYRd+oOCtsgJApDLPlHnoVuSMak7hJF7ho5Fcuz1o9V7PQuT044tCsRjFf+7CVCVVT2T5tE4lNCMrUFZBzUfazeVB+6qgUNMFvRrTo1wibwAKM6Yl+AKf0qSoJf5+rz2sXx0UXJlKZExeSnGcxVStnKSXlShfUHK5tF7uDQZsfyaGIX6gkHR7PE4VYlRakopUrJguwBg1L1Hp3+812LnOLJDw50cFsTP+F8VCmO3OxtObsf++YiEwI0OQcaEolSovH/3004sS1VqeERJ+o3hxqxaav+Zob+/a/N6T6Kw8xvIVxQ+3lpauHQpQwOLX7+uzYRd+onhRGwXhoLi2983TkbEpy7Lu13WTqvJp8hMF2ATSNdtD5uf39kLztVrtya933LuF6wf7B3W2UWfDbDMcZqdqbOInitp2rbaNXsg4QgBhezdUe/as9pcPHLMIBzqd18Phjf6rj27c+A1eb6YpjviI4lFtOwQA5udDe2Abe/PYQtDryReOWbDdzoOnnGaqoqqaBqOpYufe9LDwEUVtad5WKAQAnjxZcnXtC6fC7P4rhWEYTjRMVUsyosqL2vTEVP9QvAjNuyjQYmkExTdR20NausYxjMmouiJocbTSDWZqzMI/FC9DnlHgFbiIq1/tYMF+mREVjjN0F4WmCAZzY1pY+Idid2nUKEAeitBXNoqFr01R1Y2I6aAQk4aoM79MGoEr/1DcqmFBCnFR7D3c3d19/Oz544cJ1PLsl/cZCJWGyekmx/O6aWiaCQ4zLWbho4NsI0FCda3C9ZCleTubsp/fZTgQxE0UOzkwDvSGuTElgXMMDuLJ24BRhK9/+sknn91nDsWbePXRpUWx9zYRB8Xyhx9++NeP7zLH9NGkGTgiKDz5i8IZfLhx0/60dO2qoXiE0sfDhw+3vf7F9u6jR7vPUAb5nD0LxaWLFTAEseVGyxoakeHM+tWPYBXsf//36aff3b8KKG6FHO0thUY6nRjF1+iPku49Po7hcqJ4OYICqeaRmP/4S4Si/sEJJsFcxn7FD6G3WBzqPwu4tj+eECiYy9jbpGpuzZeeHCXx82M8BFn+8TPuBBK/3Lt0VkFt24MQp/5PlvCAZPvZs2c/PcCVZW98dpJRPJ0So/ATRQWnEBfFUqj2888wHHv+/B9V53ne8vd3j5oFGpFw7/IHwmOVn882d1GMGHGOvT28+ue/nMqG68/vj0LgFEXhpiVS+Pw9yC5k0L23UXz7N+9m7IPv7itHNT0kfP527NE2oHCf46GH/6Htvy+MfHnM1pW7nMK5HH55ekmfeCP9+9a3tw717a2XFnvka/Tw8oOnb264akwRiPF/k155+48g2BFNS8C0dRE/KpgRERSeCApPBIUngsITQeGJoPBEUHgiKDwRFJ4ICk8EhSeCwhNB4Ymg8ERQeCIoPBEUnggKTwSFJ4LCE0HhiaDwRFB4Iig8ERSeCApPBIUngsITQeGJoPBEUHgiKDwRFJ4ICk8EhSeCwhNB4WnsKGbon1ePG0WJoPBEUHgKXp8RGBcwBdvW2tTOh3FEFzIb3TqaKmhrbnqnCMG68In5Kuv21DnXp47LxOYo3ELTit1euz49pjLp6RoX1+3Z5qaAyKRRuKqgKQgrW2gOTvCewCTATAuKo9q0J6a82HgynSgcbW1iXVDqmWoUjtActqWN0mYAz2E7tvmqZgHFUa3bUxuv+h5PZg+FK3uuXx9Tz+yicLQBCm6sExRva+UmVuB9bOWSoXCE5opH08W/E5GbpUkXe5xaDAaDi8GVc/GYW5l0aS9OmzcPvecEEjcnXb4JyHaelaPOM7e2PulyTU54rtktJxkvTMEU0ERERERERERERERERERERERERETj0R8EsQ/yOoGt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a:ln>
            <a:solidFill>
              <a:schemeClr val="accent1"/>
            </a:solidFill>
          </a:ln>
        </p:spPr>
        <p:txBody>
          <a:bodyPr/>
          <a:lstStyle/>
          <a:p>
            <a:r>
              <a:rPr lang="en-US" dirty="0" smtClean="0"/>
              <a:t>EXAMPLES  OF   CONTACT TYPE  CARD..</a:t>
            </a:r>
            <a:endParaRPr lang="en-US" dirty="0"/>
          </a:p>
        </p:txBody>
      </p:sp>
      <p:pic>
        <p:nvPicPr>
          <p:cNvPr id="1026" name="Picture 2" descr="C:\Users\Samsung\Downloads\Smart card ppt\download.png"/>
          <p:cNvPicPr>
            <a:picLocks noGrp="1" noChangeAspect="1" noChangeArrowheads="1"/>
          </p:cNvPicPr>
          <p:nvPr>
            <p:ph idx="1"/>
          </p:nvPr>
        </p:nvPicPr>
        <p:blipFill>
          <a:blip r:embed="rId2" cstate="print"/>
          <a:srcRect/>
          <a:stretch>
            <a:fillRect/>
          </a:stretch>
        </p:blipFill>
        <p:spPr bwMode="auto">
          <a:xfrm>
            <a:off x="4724400" y="2590799"/>
            <a:ext cx="4038600" cy="2177143"/>
          </a:xfrm>
          <a:prstGeom prst="rect">
            <a:avLst/>
          </a:prstGeom>
          <a:noFill/>
        </p:spPr>
      </p:pic>
      <p:pic>
        <p:nvPicPr>
          <p:cNvPr id="1027" name="Picture 3" descr="C:\Users\Samsung\Downloads\Smart card ppt\download.jpg"/>
          <p:cNvPicPr>
            <a:picLocks noChangeAspect="1" noChangeArrowheads="1"/>
          </p:cNvPicPr>
          <p:nvPr/>
        </p:nvPicPr>
        <p:blipFill>
          <a:blip r:embed="rId3" cstate="print"/>
          <a:srcRect/>
          <a:stretch>
            <a:fillRect/>
          </a:stretch>
        </p:blipFill>
        <p:spPr bwMode="auto">
          <a:xfrm>
            <a:off x="685800" y="2667000"/>
            <a:ext cx="3657600" cy="2228850"/>
          </a:xfrm>
          <a:prstGeom prst="rect">
            <a:avLst/>
          </a:prstGeom>
          <a:noFill/>
        </p:spPr>
      </p:pic>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Contactless type  smart card.. </a:t>
            </a:r>
            <a:br>
              <a:rPr lang="en-US" dirty="0" smtClean="0"/>
            </a:br>
            <a:r>
              <a:rPr lang="en-US" dirty="0" smtClean="0"/>
              <a:t/>
            </a:r>
            <a:br>
              <a:rPr lang="en-US" dirty="0" smtClean="0"/>
            </a:br>
            <a:endParaRPr lang="en-US" dirty="0"/>
          </a:p>
        </p:txBody>
      </p:sp>
      <p:sp>
        <p:nvSpPr>
          <p:cNvPr id="6" name="Content Placeholder 5"/>
          <p:cNvSpPr>
            <a:spLocks noGrp="1"/>
          </p:cNvSpPr>
          <p:nvPr>
            <p:ph idx="1"/>
          </p:nvPr>
        </p:nvSpPr>
        <p:spPr>
          <a:blipFill>
            <a:blip r:embed="rId2" cstate="print"/>
            <a:tile tx="0" ty="0" sx="100000" sy="100000" flip="none" algn="tl"/>
          </a:blipFill>
        </p:spPr>
        <p:txBody>
          <a:bodyPr/>
          <a:lstStyle/>
          <a:p>
            <a:r>
              <a:rPr lang="en-US" dirty="0" smtClean="0"/>
              <a:t>It uses  RF  technology  to  communicate  with  the  </a:t>
            </a:r>
            <a:r>
              <a:rPr lang="en-US" dirty="0" err="1" smtClean="0"/>
              <a:t>readers.these</a:t>
            </a:r>
            <a:r>
              <a:rPr lang="en-US" dirty="0" smtClean="0"/>
              <a:t>  type of cards </a:t>
            </a:r>
            <a:r>
              <a:rPr lang="en-US" dirty="0" err="1" smtClean="0"/>
              <a:t>rtequire</a:t>
            </a:r>
            <a:r>
              <a:rPr lang="en-US" dirty="0" smtClean="0"/>
              <a:t>  only proximity  to an  antenna  to  communicate. Like  contact smart cards  ,contactless cards   do not have  internal   power source  instead  they  use an inductor to capture  the  incident light source  and   use it as the   power to card….</a:t>
            </a:r>
            <a:endParaRPr lang="en-US" dirty="0"/>
          </a:p>
        </p:txBody>
      </p:sp>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contactless type card</a:t>
            </a:r>
            <a:br>
              <a:rPr lang="en-US" dirty="0" smtClean="0"/>
            </a:br>
            <a:endParaRPr lang="en-US" dirty="0"/>
          </a:p>
        </p:txBody>
      </p:sp>
      <p:pic>
        <p:nvPicPr>
          <p:cNvPr id="4" name="Picture 5" descr="Contactless Smart Card"/>
          <p:cNvPicPr>
            <a:picLocks noGrp="1" noChangeAspect="1" noChangeArrowheads="1"/>
          </p:cNvPicPr>
          <p:nvPr>
            <p:ph idx="1"/>
          </p:nvPr>
        </p:nvPicPr>
        <p:blipFill>
          <a:blip r:embed="rId3" cstate="print"/>
          <a:srcRect/>
          <a:stretch>
            <a:fillRect/>
          </a:stretch>
        </p:blipFill>
        <p:spPr>
          <a:xfrm>
            <a:off x="4724400" y="2057400"/>
            <a:ext cx="3867150" cy="2762250"/>
          </a:xfrm>
          <a:noFill/>
          <a:ln/>
        </p:spPr>
      </p:pic>
      <p:pic>
        <p:nvPicPr>
          <p:cNvPr id="7169" name="Picture 1"/>
          <p:cNvPicPr>
            <a:picLocks noChangeAspect="1" noChangeArrowheads="1"/>
          </p:cNvPicPr>
          <p:nvPr/>
        </p:nvPicPr>
        <p:blipFill>
          <a:blip r:embed="rId4" cstate="print"/>
          <a:srcRect/>
          <a:stretch>
            <a:fillRect/>
          </a:stretch>
        </p:blipFill>
        <p:spPr bwMode="auto">
          <a:xfrm>
            <a:off x="838200" y="3212983"/>
            <a:ext cx="3886200" cy="2959217"/>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Hybrid type  of smart  cards…</a:t>
            </a:r>
            <a:endParaRPr lang="en-US" dirty="0"/>
          </a:p>
        </p:txBody>
      </p:sp>
      <p:sp>
        <p:nvSpPr>
          <p:cNvPr id="6" name="Text Placeholder 5"/>
          <p:cNvSpPr>
            <a:spLocks noGrp="1"/>
          </p:cNvSpPr>
          <p:nvPr>
            <p:ph idx="1"/>
          </p:nvPr>
        </p:nvSpPr>
        <p:spPr>
          <a:xfrm>
            <a:off x="533400" y="1219200"/>
            <a:ext cx="8382000" cy="5638800"/>
          </a:xfrm>
          <a:solidFill>
            <a:schemeClr val="accent6">
              <a:lumMod val="60000"/>
              <a:lumOff val="40000"/>
            </a:schemeClr>
          </a:solidFill>
        </p:spPr>
        <p:txBody>
          <a:bodyPr>
            <a:normAutofit/>
          </a:bodyPr>
          <a:lstStyle/>
          <a:p>
            <a:r>
              <a:rPr lang="en-US" sz="2400" dirty="0" smtClean="0"/>
              <a:t>Dual-interface cards implement contactless and contact interfaces on a single card with some shared storage and processing. An example is Porto's multi-application transport card  which uses a chip with both contact  and contactless (ISO/IEC 14443 Type B) interfaces.</a:t>
            </a:r>
            <a:endParaRPr lang="en-US" altLang="ar-SA" sz="2400" dirty="0"/>
          </a:p>
        </p:txBody>
      </p:sp>
      <p:pic>
        <p:nvPicPr>
          <p:cNvPr id="8" name="Picture 2"/>
          <p:cNvPicPr>
            <a:picLocks noChangeAspect="1" noChangeArrowheads="1"/>
          </p:cNvPicPr>
          <p:nvPr/>
        </p:nvPicPr>
        <p:blipFill>
          <a:blip r:embed="rId2" cstate="print"/>
          <a:srcRect/>
          <a:stretch>
            <a:fillRect/>
          </a:stretch>
        </p:blipFill>
        <p:spPr bwMode="auto">
          <a:xfrm>
            <a:off x="1219200" y="3505200"/>
            <a:ext cx="5410199" cy="2743200"/>
          </a:xfrm>
          <a:prstGeom prst="rect">
            <a:avLst/>
          </a:prstGeom>
          <a:noFill/>
          <a:ln w="9525">
            <a:noFill/>
            <a:miter lim="800000"/>
            <a:headEnd/>
            <a:tailEnd/>
          </a:ln>
          <a:effectLst/>
        </p:spPr>
      </p:pic>
    </p:spTree>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38200"/>
          </a:xfrm>
        </p:spPr>
        <p:style>
          <a:lnRef idx="2">
            <a:schemeClr val="dk1"/>
          </a:lnRef>
          <a:fillRef idx="1">
            <a:schemeClr val="lt1"/>
          </a:fillRef>
          <a:effectRef idx="0">
            <a:schemeClr val="dk1"/>
          </a:effectRef>
          <a:fontRef idx="minor">
            <a:schemeClr val="dk1"/>
          </a:fontRef>
        </p:style>
        <p:txBody>
          <a:bodyPr/>
          <a:lstStyle/>
          <a:p>
            <a:r>
              <a:rPr lang="en-US" dirty="0" smtClean="0"/>
              <a:t> Data storage in smart card…..</a:t>
            </a:r>
            <a:endParaRPr lang="en-US" dirty="0"/>
          </a:p>
        </p:txBody>
      </p:sp>
      <p:sp>
        <p:nvSpPr>
          <p:cNvPr id="6" name="Rectangle 3"/>
          <p:cNvSpPr>
            <a:spLocks noGrp="1" noChangeArrowheads="1"/>
          </p:cNvSpPr>
          <p:nvPr>
            <p:ph idx="1"/>
          </p:nvPr>
        </p:nvSpPr>
        <p:spPr>
          <a:xfrm>
            <a:off x="533400" y="1143000"/>
            <a:ext cx="8382000" cy="5715000"/>
          </a:xfrm>
          <a:solidFill>
            <a:schemeClr val="bg2"/>
          </a:solidFill>
        </p:spPr>
        <p:txBody>
          <a:bodyPr/>
          <a:lstStyle/>
          <a:p>
            <a:pPr>
              <a:spcBef>
                <a:spcPct val="30000"/>
              </a:spcBef>
              <a:buNone/>
            </a:pPr>
            <a:r>
              <a:rPr lang="en-US" sz="2800" dirty="0" smtClean="0">
                <a:solidFill>
                  <a:schemeClr val="tx2"/>
                </a:solidFill>
                <a:latin typeface="Maiandra GD" pitchFamily="34" charset="0"/>
              </a:rPr>
              <a:t>Data is stored in EEPROM  in smart cards.</a:t>
            </a:r>
          </a:p>
          <a:p>
            <a:pPr>
              <a:spcBef>
                <a:spcPct val="30000"/>
              </a:spcBef>
            </a:pPr>
            <a:r>
              <a:rPr lang="en-US" sz="2800" dirty="0" smtClean="0">
                <a:solidFill>
                  <a:schemeClr val="tx2"/>
                </a:solidFill>
                <a:latin typeface="Maiandra GD" pitchFamily="34" charset="0"/>
              </a:rPr>
              <a:t>File types</a:t>
            </a:r>
          </a:p>
          <a:p>
            <a:pPr>
              <a:spcBef>
                <a:spcPct val="30000"/>
              </a:spcBef>
            </a:pPr>
            <a:r>
              <a:rPr lang="en-US" sz="2800" dirty="0" smtClean="0">
                <a:solidFill>
                  <a:schemeClr val="tx2"/>
                </a:solidFill>
                <a:latin typeface="Maiandra GD" pitchFamily="34" charset="0"/>
              </a:rPr>
              <a:t>Binary file (unstructured)</a:t>
            </a:r>
          </a:p>
          <a:p>
            <a:pPr>
              <a:spcBef>
                <a:spcPct val="30000"/>
              </a:spcBef>
            </a:pPr>
            <a:r>
              <a:rPr lang="en-US" sz="2800" dirty="0" smtClean="0">
                <a:solidFill>
                  <a:schemeClr val="tx2"/>
                </a:solidFill>
                <a:latin typeface="Maiandra GD" pitchFamily="34" charset="0"/>
              </a:rPr>
              <a:t>Fixed size record file</a:t>
            </a:r>
          </a:p>
          <a:p>
            <a:pPr>
              <a:spcBef>
                <a:spcPct val="30000"/>
              </a:spcBef>
            </a:pPr>
            <a:r>
              <a:rPr lang="en-US" sz="2800" dirty="0" smtClean="0">
                <a:solidFill>
                  <a:schemeClr val="tx2"/>
                </a:solidFill>
                <a:latin typeface="Maiandra GD" pitchFamily="34" charset="0"/>
              </a:rPr>
              <a:t>Variable size record file</a:t>
            </a:r>
            <a:endParaRPr lang="en-US" sz="2800" dirty="0">
              <a:solidFill>
                <a:schemeClr val="tx2"/>
              </a:solidFill>
              <a:latin typeface="Maiandra GD" pitchFamily="34" charset="0"/>
            </a:endParaRPr>
          </a:p>
        </p:txBody>
      </p:sp>
      <p:grpSp>
        <p:nvGrpSpPr>
          <p:cNvPr id="7" name="Group 24"/>
          <p:cNvGrpSpPr>
            <a:grpSpLocks/>
          </p:cNvGrpSpPr>
          <p:nvPr/>
        </p:nvGrpSpPr>
        <p:grpSpPr bwMode="auto">
          <a:xfrm>
            <a:off x="685800" y="3733800"/>
            <a:ext cx="4114800" cy="2286000"/>
            <a:chOff x="1488" y="2304"/>
            <a:chExt cx="3024" cy="2016"/>
          </a:xfrm>
        </p:grpSpPr>
        <p:sp>
          <p:nvSpPr>
            <p:cNvPr id="8" name="Rectangle 4"/>
            <p:cNvSpPr>
              <a:spLocks noChangeArrowheads="1"/>
            </p:cNvSpPr>
            <p:nvPr/>
          </p:nvSpPr>
          <p:spPr bwMode="auto">
            <a:xfrm>
              <a:off x="2688" y="2304"/>
              <a:ext cx="528"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MF</a:t>
              </a:r>
            </a:p>
          </p:txBody>
        </p:sp>
        <p:sp>
          <p:nvSpPr>
            <p:cNvPr id="9" name="Rectangle 5"/>
            <p:cNvSpPr>
              <a:spLocks noChangeArrowheads="1"/>
            </p:cNvSpPr>
            <p:nvPr/>
          </p:nvSpPr>
          <p:spPr bwMode="auto">
            <a:xfrm>
              <a:off x="1728" y="2880"/>
              <a:ext cx="528" cy="336"/>
            </a:xfrm>
            <a:prstGeom prst="rect">
              <a:avLst/>
            </a:prstGeom>
            <a:solidFill>
              <a:schemeClr val="accent1"/>
            </a:solidFill>
            <a:ln w="9525">
              <a:solidFill>
                <a:schemeClr val="tx1"/>
              </a:solidFill>
              <a:miter lim="800000"/>
              <a:headEnd/>
              <a:tailEnd/>
            </a:ln>
            <a:effectLst/>
          </p:spPr>
          <p:txBody>
            <a:bodyPr wrap="none" anchor="ctr"/>
            <a:lstStyle/>
            <a:p>
              <a:pPr algn="ctr"/>
              <a:r>
                <a:rPr lang="en-US"/>
                <a:t>DF</a:t>
              </a:r>
            </a:p>
          </p:txBody>
        </p:sp>
        <p:sp>
          <p:nvSpPr>
            <p:cNvPr id="10" name="Rectangle 6"/>
            <p:cNvSpPr>
              <a:spLocks noChangeArrowheads="1"/>
            </p:cNvSpPr>
            <p:nvPr/>
          </p:nvSpPr>
          <p:spPr bwMode="auto">
            <a:xfrm>
              <a:off x="2544" y="2880"/>
              <a:ext cx="528"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DF</a:t>
              </a:r>
            </a:p>
          </p:txBody>
        </p:sp>
        <p:sp>
          <p:nvSpPr>
            <p:cNvPr id="11" name="Rectangle 7"/>
            <p:cNvSpPr>
              <a:spLocks noChangeArrowheads="1"/>
            </p:cNvSpPr>
            <p:nvPr/>
          </p:nvSpPr>
          <p:spPr bwMode="auto">
            <a:xfrm>
              <a:off x="1488" y="3456"/>
              <a:ext cx="528" cy="336"/>
            </a:xfrm>
            <a:prstGeom prst="rect">
              <a:avLst/>
            </a:prstGeom>
            <a:solidFill>
              <a:schemeClr val="accent1"/>
            </a:solidFill>
            <a:ln w="9525">
              <a:solidFill>
                <a:schemeClr val="tx1"/>
              </a:solidFill>
              <a:miter lim="800000"/>
              <a:headEnd/>
              <a:tailEnd/>
            </a:ln>
            <a:effectLst/>
          </p:spPr>
          <p:txBody>
            <a:bodyPr wrap="none" anchor="ctr"/>
            <a:lstStyle/>
            <a:p>
              <a:pPr algn="ctr"/>
              <a:r>
                <a:rPr lang="en-US"/>
                <a:t>DF</a:t>
              </a:r>
            </a:p>
          </p:txBody>
        </p:sp>
        <p:sp>
          <p:nvSpPr>
            <p:cNvPr id="12" name="Oval 8"/>
            <p:cNvSpPr>
              <a:spLocks noChangeArrowheads="1"/>
            </p:cNvSpPr>
            <p:nvPr/>
          </p:nvSpPr>
          <p:spPr bwMode="auto">
            <a:xfrm>
              <a:off x="3408" y="2880"/>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t>EF</a:t>
              </a:r>
            </a:p>
          </p:txBody>
        </p:sp>
        <p:sp>
          <p:nvSpPr>
            <p:cNvPr id="13" name="Oval 9"/>
            <p:cNvSpPr>
              <a:spLocks noChangeArrowheads="1"/>
            </p:cNvSpPr>
            <p:nvPr/>
          </p:nvSpPr>
          <p:spPr bwMode="auto">
            <a:xfrm>
              <a:off x="4128" y="2832"/>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t>EF</a:t>
              </a:r>
            </a:p>
          </p:txBody>
        </p:sp>
        <p:sp>
          <p:nvSpPr>
            <p:cNvPr id="14" name="Oval 10"/>
            <p:cNvSpPr>
              <a:spLocks noChangeArrowheads="1"/>
            </p:cNvSpPr>
            <p:nvPr/>
          </p:nvSpPr>
          <p:spPr bwMode="auto">
            <a:xfrm>
              <a:off x="2544" y="340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t>EF</a:t>
              </a:r>
            </a:p>
          </p:txBody>
        </p:sp>
        <p:sp>
          <p:nvSpPr>
            <p:cNvPr id="15" name="Oval 11"/>
            <p:cNvSpPr>
              <a:spLocks noChangeArrowheads="1"/>
            </p:cNvSpPr>
            <p:nvPr/>
          </p:nvSpPr>
          <p:spPr bwMode="auto">
            <a:xfrm>
              <a:off x="1488" y="3936"/>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t>EF</a:t>
              </a:r>
            </a:p>
          </p:txBody>
        </p:sp>
        <p:sp>
          <p:nvSpPr>
            <p:cNvPr id="16" name="Line 12"/>
            <p:cNvSpPr>
              <a:spLocks noChangeShapeType="1"/>
            </p:cNvSpPr>
            <p:nvPr/>
          </p:nvSpPr>
          <p:spPr bwMode="auto">
            <a:xfrm flipH="1">
              <a:off x="2016" y="2640"/>
              <a:ext cx="864" cy="240"/>
            </a:xfrm>
            <a:prstGeom prst="line">
              <a:avLst/>
            </a:prstGeom>
            <a:noFill/>
            <a:ln w="9525">
              <a:solidFill>
                <a:schemeClr val="tx1"/>
              </a:solidFill>
              <a:round/>
              <a:headEnd/>
              <a:tailEnd type="triangle" w="med" len="med"/>
            </a:ln>
            <a:effectLst/>
          </p:spPr>
          <p:txBody>
            <a:bodyPr/>
            <a:lstStyle/>
            <a:p>
              <a:endParaRPr lang="en-US"/>
            </a:p>
          </p:txBody>
        </p:sp>
        <p:sp>
          <p:nvSpPr>
            <p:cNvPr id="17" name="Line 13"/>
            <p:cNvSpPr>
              <a:spLocks noChangeShapeType="1"/>
            </p:cNvSpPr>
            <p:nvPr/>
          </p:nvSpPr>
          <p:spPr bwMode="auto">
            <a:xfrm flipH="1">
              <a:off x="2832" y="2640"/>
              <a:ext cx="96" cy="240"/>
            </a:xfrm>
            <a:prstGeom prst="line">
              <a:avLst/>
            </a:prstGeom>
            <a:noFill/>
            <a:ln w="9525">
              <a:solidFill>
                <a:schemeClr val="tx1"/>
              </a:solidFill>
              <a:round/>
              <a:headEnd/>
              <a:tailEnd type="triangle" w="med" len="med"/>
            </a:ln>
            <a:effectLst/>
          </p:spPr>
          <p:txBody>
            <a:bodyPr/>
            <a:lstStyle/>
            <a:p>
              <a:endParaRPr lang="en-US"/>
            </a:p>
          </p:txBody>
        </p:sp>
        <p:sp>
          <p:nvSpPr>
            <p:cNvPr id="18" name="Line 14"/>
            <p:cNvSpPr>
              <a:spLocks noChangeShapeType="1"/>
            </p:cNvSpPr>
            <p:nvPr/>
          </p:nvSpPr>
          <p:spPr bwMode="auto">
            <a:xfrm>
              <a:off x="3000" y="2640"/>
              <a:ext cx="480" cy="240"/>
            </a:xfrm>
            <a:prstGeom prst="line">
              <a:avLst/>
            </a:prstGeom>
            <a:noFill/>
            <a:ln w="9525">
              <a:solidFill>
                <a:schemeClr val="tx1"/>
              </a:solidFill>
              <a:round/>
              <a:headEnd/>
              <a:tailEnd type="triangle" w="med" len="med"/>
            </a:ln>
            <a:effectLst/>
          </p:spPr>
          <p:txBody>
            <a:bodyPr/>
            <a:lstStyle/>
            <a:p>
              <a:endParaRPr lang="en-US"/>
            </a:p>
          </p:txBody>
        </p:sp>
        <p:sp>
          <p:nvSpPr>
            <p:cNvPr id="19" name="Line 15"/>
            <p:cNvSpPr>
              <a:spLocks noChangeShapeType="1"/>
            </p:cNvSpPr>
            <p:nvPr/>
          </p:nvSpPr>
          <p:spPr bwMode="auto">
            <a:xfrm>
              <a:off x="3120" y="2640"/>
              <a:ext cx="1104" cy="192"/>
            </a:xfrm>
            <a:prstGeom prst="line">
              <a:avLst/>
            </a:prstGeom>
            <a:noFill/>
            <a:ln w="9525">
              <a:solidFill>
                <a:schemeClr val="tx1"/>
              </a:solidFill>
              <a:round/>
              <a:headEnd/>
              <a:tailEnd type="triangle" w="med" len="med"/>
            </a:ln>
            <a:effectLst/>
          </p:spPr>
          <p:txBody>
            <a:bodyPr/>
            <a:lstStyle/>
            <a:p>
              <a:endParaRPr lang="en-US"/>
            </a:p>
          </p:txBody>
        </p:sp>
        <p:sp>
          <p:nvSpPr>
            <p:cNvPr id="20" name="Line 16"/>
            <p:cNvSpPr>
              <a:spLocks noChangeShapeType="1"/>
            </p:cNvSpPr>
            <p:nvPr/>
          </p:nvSpPr>
          <p:spPr bwMode="auto">
            <a:xfrm flipH="1">
              <a:off x="1728" y="3216"/>
              <a:ext cx="192" cy="240"/>
            </a:xfrm>
            <a:prstGeom prst="line">
              <a:avLst/>
            </a:prstGeom>
            <a:noFill/>
            <a:ln w="9525">
              <a:solidFill>
                <a:schemeClr val="tx1"/>
              </a:solidFill>
              <a:round/>
              <a:headEnd/>
              <a:tailEnd type="triangle" w="med" len="med"/>
            </a:ln>
            <a:effectLst/>
          </p:spPr>
          <p:txBody>
            <a:bodyPr/>
            <a:lstStyle/>
            <a:p>
              <a:endParaRPr lang="en-US"/>
            </a:p>
          </p:txBody>
        </p:sp>
        <p:sp>
          <p:nvSpPr>
            <p:cNvPr id="21" name="Line 17"/>
            <p:cNvSpPr>
              <a:spLocks noChangeShapeType="1"/>
            </p:cNvSpPr>
            <p:nvPr/>
          </p:nvSpPr>
          <p:spPr bwMode="auto">
            <a:xfrm flipH="1">
              <a:off x="2736" y="3216"/>
              <a:ext cx="48" cy="192"/>
            </a:xfrm>
            <a:prstGeom prst="line">
              <a:avLst/>
            </a:prstGeom>
            <a:noFill/>
            <a:ln w="9525">
              <a:solidFill>
                <a:schemeClr val="tx1"/>
              </a:solidFill>
              <a:round/>
              <a:headEnd/>
              <a:tailEnd type="triangle" w="med" len="med"/>
            </a:ln>
            <a:effectLst/>
          </p:spPr>
          <p:txBody>
            <a:bodyPr/>
            <a:lstStyle/>
            <a:p>
              <a:endParaRPr lang="en-US"/>
            </a:p>
          </p:txBody>
        </p:sp>
        <p:sp>
          <p:nvSpPr>
            <p:cNvPr id="22" name="Line 18"/>
            <p:cNvSpPr>
              <a:spLocks noChangeShapeType="1"/>
            </p:cNvSpPr>
            <p:nvPr/>
          </p:nvSpPr>
          <p:spPr bwMode="auto">
            <a:xfrm>
              <a:off x="1680" y="3792"/>
              <a:ext cx="1" cy="144"/>
            </a:xfrm>
            <a:prstGeom prst="line">
              <a:avLst/>
            </a:prstGeom>
            <a:noFill/>
            <a:ln w="9525">
              <a:solidFill>
                <a:schemeClr val="tx1"/>
              </a:solidFill>
              <a:round/>
              <a:headEnd/>
              <a:tailEnd type="triangle" w="med" len="med"/>
            </a:ln>
            <a:effectLst/>
          </p:spPr>
          <p:txBody>
            <a:bodyPr/>
            <a:lstStyle/>
            <a:p>
              <a:endParaRPr lang="en-US"/>
            </a:p>
          </p:txBody>
        </p:sp>
        <p:sp>
          <p:nvSpPr>
            <p:cNvPr id="23" name="Oval 19"/>
            <p:cNvSpPr>
              <a:spLocks noChangeArrowheads="1"/>
            </p:cNvSpPr>
            <p:nvPr/>
          </p:nvSpPr>
          <p:spPr bwMode="auto">
            <a:xfrm>
              <a:off x="2064" y="3936"/>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t>EF</a:t>
              </a:r>
            </a:p>
          </p:txBody>
        </p:sp>
        <p:sp>
          <p:nvSpPr>
            <p:cNvPr id="24" name="Line 20"/>
            <p:cNvSpPr>
              <a:spLocks noChangeShapeType="1"/>
            </p:cNvSpPr>
            <p:nvPr/>
          </p:nvSpPr>
          <p:spPr bwMode="auto">
            <a:xfrm>
              <a:off x="1872" y="3792"/>
              <a:ext cx="336" cy="144"/>
            </a:xfrm>
            <a:prstGeom prst="line">
              <a:avLst/>
            </a:prstGeom>
            <a:noFill/>
            <a:ln w="9525">
              <a:solidFill>
                <a:schemeClr val="tx1"/>
              </a:solidFill>
              <a:round/>
              <a:headEnd/>
              <a:tailEnd type="triangle" w="med" len="med"/>
            </a:ln>
            <a:effectLst/>
          </p:spPr>
          <p:txBody>
            <a:bodyPr/>
            <a:lstStyle/>
            <a:p>
              <a:endParaRPr lang="en-US"/>
            </a:p>
          </p:txBody>
        </p:sp>
        <p:sp>
          <p:nvSpPr>
            <p:cNvPr id="25" name="Line 21"/>
            <p:cNvSpPr>
              <a:spLocks noChangeShapeType="1"/>
            </p:cNvSpPr>
            <p:nvPr/>
          </p:nvSpPr>
          <p:spPr bwMode="auto">
            <a:xfrm>
              <a:off x="2304" y="3072"/>
              <a:ext cx="192" cy="1"/>
            </a:xfrm>
            <a:prstGeom prst="line">
              <a:avLst/>
            </a:prstGeom>
            <a:noFill/>
            <a:ln w="28575">
              <a:solidFill>
                <a:schemeClr val="tx1"/>
              </a:solidFill>
              <a:prstDash val="sysDot"/>
              <a:round/>
              <a:headEnd/>
              <a:tailEnd/>
            </a:ln>
            <a:effectLst/>
          </p:spPr>
          <p:txBody>
            <a:bodyPr/>
            <a:lstStyle/>
            <a:p>
              <a:endParaRPr lang="en-US"/>
            </a:p>
          </p:txBody>
        </p:sp>
        <p:sp>
          <p:nvSpPr>
            <p:cNvPr id="26" name="Line 22"/>
            <p:cNvSpPr>
              <a:spLocks noChangeShapeType="1"/>
            </p:cNvSpPr>
            <p:nvPr/>
          </p:nvSpPr>
          <p:spPr bwMode="auto">
            <a:xfrm>
              <a:off x="3888" y="3072"/>
              <a:ext cx="192" cy="1"/>
            </a:xfrm>
            <a:prstGeom prst="line">
              <a:avLst/>
            </a:prstGeom>
            <a:noFill/>
            <a:ln w="28575">
              <a:solidFill>
                <a:schemeClr val="tx1"/>
              </a:solidFill>
              <a:prstDash val="sysDot"/>
              <a:round/>
              <a:headEnd/>
              <a:tailEnd/>
            </a:ln>
            <a:effectLst/>
          </p:spPr>
          <p:txBody>
            <a:bodyPr/>
            <a:lstStyle/>
            <a:p>
              <a:endParaRPr lang="en-US"/>
            </a:p>
          </p:txBody>
        </p:sp>
        <p:sp>
          <p:nvSpPr>
            <p:cNvPr id="27" name="Line 23"/>
            <p:cNvSpPr>
              <a:spLocks noChangeShapeType="1"/>
            </p:cNvSpPr>
            <p:nvPr/>
          </p:nvSpPr>
          <p:spPr bwMode="auto">
            <a:xfrm>
              <a:off x="2064" y="3648"/>
              <a:ext cx="192" cy="1"/>
            </a:xfrm>
            <a:prstGeom prst="line">
              <a:avLst/>
            </a:prstGeom>
            <a:noFill/>
            <a:ln w="28575">
              <a:solidFill>
                <a:schemeClr val="tx1"/>
              </a:solidFill>
              <a:prstDash val="sysDot"/>
              <a:round/>
              <a:headEnd/>
              <a:tailEnd/>
            </a:ln>
            <a:effectLst/>
          </p:spPr>
          <p:txBody>
            <a:bodyPr/>
            <a:lstStyle/>
            <a:p>
              <a:endParaRPr lang="en-US"/>
            </a:p>
          </p:txBody>
        </p:sp>
      </p:gr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card  readers…… </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914400" y="1524000"/>
            <a:ext cx="1647619" cy="1619476"/>
          </a:xfrm>
          <a:prstGeom prst="rect">
            <a:avLst/>
          </a:prstGeom>
          <a:noFill/>
          <a:ln w="9525">
            <a:noFill/>
            <a:miter lim="800000"/>
            <a:headEnd/>
            <a:tailEnd/>
          </a:ln>
          <a:effectLst/>
        </p:spPr>
      </p:pic>
      <p:pic>
        <p:nvPicPr>
          <p:cNvPr id="5" name="Picture 6"/>
          <p:cNvPicPr>
            <a:picLocks noChangeAspect="1" noChangeArrowheads="1"/>
          </p:cNvPicPr>
          <p:nvPr/>
        </p:nvPicPr>
        <p:blipFill>
          <a:blip r:embed="rId3" cstate="print"/>
          <a:srcRect/>
          <a:stretch>
            <a:fillRect/>
          </a:stretch>
        </p:blipFill>
        <p:spPr bwMode="auto">
          <a:xfrm>
            <a:off x="6400800" y="1447800"/>
            <a:ext cx="1562100" cy="1514475"/>
          </a:xfrm>
          <a:prstGeom prst="rect">
            <a:avLst/>
          </a:prstGeom>
          <a:noFill/>
          <a:ln w="9525">
            <a:noFill/>
            <a:miter lim="800000"/>
            <a:headEnd/>
            <a:tailEnd/>
          </a:ln>
          <a:effectLst/>
        </p:spPr>
      </p:pic>
      <p:pic>
        <p:nvPicPr>
          <p:cNvPr id="6" name="Picture 7"/>
          <p:cNvPicPr>
            <a:picLocks noChangeAspect="1" noChangeArrowheads="1"/>
          </p:cNvPicPr>
          <p:nvPr/>
        </p:nvPicPr>
        <p:blipFill>
          <a:blip r:embed="rId4" cstate="print"/>
          <a:srcRect/>
          <a:stretch>
            <a:fillRect/>
          </a:stretch>
        </p:blipFill>
        <p:spPr bwMode="auto">
          <a:xfrm>
            <a:off x="838200" y="4343400"/>
            <a:ext cx="1619250" cy="1600200"/>
          </a:xfrm>
          <a:prstGeom prst="rect">
            <a:avLst/>
          </a:prstGeom>
          <a:noFill/>
          <a:ln w="9525">
            <a:noFill/>
            <a:miter lim="800000"/>
            <a:headEnd/>
            <a:tailEnd/>
          </a:ln>
          <a:effectLst/>
        </p:spPr>
      </p:pic>
      <p:pic>
        <p:nvPicPr>
          <p:cNvPr id="7" name="Picture 8"/>
          <p:cNvPicPr>
            <a:picLocks noChangeAspect="1" noChangeArrowheads="1"/>
          </p:cNvPicPr>
          <p:nvPr/>
        </p:nvPicPr>
        <p:blipFill>
          <a:blip r:embed="rId5" cstate="print"/>
          <a:srcRect/>
          <a:stretch>
            <a:fillRect/>
          </a:stretch>
        </p:blipFill>
        <p:spPr bwMode="auto">
          <a:xfrm>
            <a:off x="6019800" y="4267200"/>
            <a:ext cx="1581150" cy="1600200"/>
          </a:xfrm>
          <a:prstGeom prst="rect">
            <a:avLst/>
          </a:prstGeom>
          <a:noFill/>
          <a:ln w="9525">
            <a:noFill/>
            <a:miter lim="800000"/>
            <a:headEnd/>
            <a:tailEnd/>
          </a:ln>
          <a:effectLst/>
        </p:spPr>
      </p:pic>
      <p:pic>
        <p:nvPicPr>
          <p:cNvPr id="2050" name="Picture 2" descr="C:\Users\Samsung\Downloads\Smart card ppt\images.jpg"/>
          <p:cNvPicPr>
            <a:picLocks noChangeAspect="1" noChangeArrowheads="1"/>
          </p:cNvPicPr>
          <p:nvPr/>
        </p:nvPicPr>
        <p:blipFill>
          <a:blip r:embed="rId6" cstate="print"/>
          <a:srcRect/>
          <a:stretch>
            <a:fillRect/>
          </a:stretch>
        </p:blipFill>
        <p:spPr bwMode="auto">
          <a:xfrm>
            <a:off x="3624263" y="2819401"/>
            <a:ext cx="1895475" cy="1371600"/>
          </a:xfrm>
          <a:prstGeom prst="rect">
            <a:avLst/>
          </a:prstGeom>
          <a:noFill/>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par>
                          <p:cTn id="8" fill="hold">
                            <p:stCondLst>
                              <p:cond delay="500"/>
                            </p:stCondLst>
                            <p:childTnLst>
                              <p:par>
                                <p:cTn id="9" presetID="8"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out)">
                                      <p:cBhvr>
                                        <p:cTn id="11" dur="500"/>
                                        <p:tgtEl>
                                          <p:spTgt spid="5"/>
                                        </p:tgtEl>
                                      </p:cBhvr>
                                    </p:animEffect>
                                  </p:childTnLst>
                                </p:cTn>
                              </p:par>
                            </p:childTnLst>
                          </p:cTn>
                        </p:par>
                        <p:par>
                          <p:cTn id="12" fill="hold">
                            <p:stCondLst>
                              <p:cond delay="1000"/>
                            </p:stCondLst>
                            <p:childTnLst>
                              <p:par>
                                <p:cTn id="13" presetID="8" presetClass="entr" presetSubtype="3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out)">
                                      <p:cBhvr>
                                        <p:cTn id="15" dur="500"/>
                                        <p:tgtEl>
                                          <p:spTgt spid="6"/>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Applications …..</a:t>
            </a:r>
            <a:endParaRPr lang="en-US" dirty="0"/>
          </a:p>
        </p:txBody>
      </p:sp>
      <p:sp>
        <p:nvSpPr>
          <p:cNvPr id="8" name="Content Placeholder 7"/>
          <p:cNvSpPr>
            <a:spLocks noGrp="1"/>
          </p:cNvSpPr>
          <p:nvPr>
            <p:ph idx="1"/>
          </p:nvPr>
        </p:nvSpPr>
        <p:spPr>
          <a:blipFill>
            <a:blip r:embed="rId2" cstate="print"/>
            <a:tile tx="0" ty="0" sx="100000" sy="100000" flip="none" algn="tl"/>
          </a:blipFill>
        </p:spPr>
        <p:txBody>
          <a:bodyPr>
            <a:normAutofit fontScale="92500" lnSpcReduction="20000"/>
          </a:bodyPr>
          <a:lstStyle/>
          <a:p>
            <a:pPr>
              <a:buFont typeface="Wingdings" pitchFamily="2" charset="2"/>
              <a:buChar char="q"/>
            </a:pPr>
            <a:r>
              <a:rPr lang="en-US" dirty="0" smtClean="0"/>
              <a:t>Identification</a:t>
            </a:r>
          </a:p>
          <a:p>
            <a:pPr>
              <a:buFont typeface="Wingdings" pitchFamily="2" charset="2"/>
              <a:buChar char="q"/>
            </a:pPr>
            <a:r>
              <a:rPr lang="en-US" dirty="0" smtClean="0"/>
              <a:t>Financial:</a:t>
            </a:r>
          </a:p>
          <a:p>
            <a:pPr>
              <a:buNone/>
            </a:pPr>
            <a:r>
              <a:rPr lang="en-US" dirty="0" smtClean="0"/>
              <a:t>                    ..Banks</a:t>
            </a:r>
          </a:p>
          <a:p>
            <a:pPr>
              <a:buNone/>
            </a:pPr>
            <a:r>
              <a:rPr lang="en-US" dirty="0" smtClean="0"/>
              <a:t>                    ..Electronic Wallet   </a:t>
            </a:r>
          </a:p>
          <a:p>
            <a:pPr>
              <a:buFont typeface="Wingdings" pitchFamily="2" charset="2"/>
              <a:buChar char="q"/>
            </a:pPr>
            <a:r>
              <a:rPr lang="en-US" dirty="0" smtClean="0"/>
              <a:t>Educational  institutes </a:t>
            </a:r>
          </a:p>
          <a:p>
            <a:pPr>
              <a:buFont typeface="Wingdings" pitchFamily="2" charset="2"/>
              <a:buChar char="q"/>
            </a:pPr>
            <a:r>
              <a:rPr lang="en-US" dirty="0" smtClean="0"/>
              <a:t>In health care </a:t>
            </a:r>
          </a:p>
          <a:p>
            <a:pPr>
              <a:buFont typeface="Wingdings" pitchFamily="2" charset="2"/>
              <a:buChar char="q"/>
            </a:pPr>
            <a:r>
              <a:rPr lang="en-US" dirty="0" smtClean="0"/>
              <a:t>In IT  industry  for   more  security through encryption </a:t>
            </a:r>
          </a:p>
          <a:p>
            <a:pPr>
              <a:buFont typeface="Wingdings" pitchFamily="2" charset="2"/>
              <a:buChar char="q"/>
            </a:pPr>
            <a:r>
              <a:rPr lang="en-US" smtClean="0"/>
              <a:t>SIM cards.</a:t>
            </a:r>
            <a:endParaRPr lang="en-US" dirty="0" smtClean="0"/>
          </a:p>
          <a:p>
            <a:pPr>
              <a:buFont typeface="Wingdings" pitchFamily="2" charset="2"/>
              <a:buChar char="q"/>
            </a:pPr>
            <a:r>
              <a:rPr lang="en-US" dirty="0" smtClean="0"/>
              <a:t>And many more…..</a:t>
            </a:r>
          </a:p>
          <a:p>
            <a:pPr>
              <a:buFont typeface="Wingdings" pitchFamily="2" charset="2"/>
              <a:buChar char="q"/>
            </a:pPr>
            <a:endParaRPr lang="en-US" dirty="0"/>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3" cstate="print"/>
          <a:srcRect/>
          <a:stretch>
            <a:fillRect/>
          </a:stretch>
        </p:blipFill>
        <p:spPr bwMode="auto">
          <a:xfrm>
            <a:off x="1924050" y="1066801"/>
            <a:ext cx="5314950" cy="4038600"/>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450">
                                          <p:stCondLst>
                                            <p:cond delay="0"/>
                                          </p:stCondLst>
                                        </p:cTn>
                                        <p:tgtEl>
                                          <p:spTgt spid="4"/>
                                        </p:tgtEl>
                                      </p:cBhvr>
                                    </p:animEffect>
                                    <p:anim calcmode="lin" valueType="num">
                                      <p:cBhvr>
                                        <p:cTn id="8" dur="4555"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1660"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1660" tmFilter="0, 0; 0.125,0.2665; 0.25,0.4; 0.375,0.465; 0.5,0.5;  0.625,0.535; 0.75,0.6; 0.875,0.7335; 1,1">
                                          <p:stCondLst>
                                            <p:cond delay="1660"/>
                                          </p:stCondLst>
                                        </p:cTn>
                                        <p:tgtEl>
                                          <p:spTgt spid="4"/>
                                        </p:tgtEl>
                                        <p:attrNameLst>
                                          <p:attrName>ppt_y</p:attrName>
                                        </p:attrNameLst>
                                      </p:cBhvr>
                                      <p:tavLst>
                                        <p:tav tm="0" fmla="#ppt_y-sin(pi*$)/9">
                                          <p:val>
                                            <p:fltVal val="0"/>
                                          </p:val>
                                        </p:tav>
                                        <p:tav tm="100000">
                                          <p:val>
                                            <p:fltVal val="1"/>
                                          </p:val>
                                        </p:tav>
                                      </p:tavLst>
                                    </p:anim>
                                    <p:anim calcmode="lin" valueType="num">
                                      <p:cBhvr>
                                        <p:cTn id="11" dur="830" tmFilter="0, 0; 0.125,0.2665; 0.25,0.4; 0.375,0.465; 0.5,0.5;  0.625,0.535; 0.75,0.6; 0.875,0.7335; 1,1">
                                          <p:stCondLst>
                                            <p:cond delay="3310"/>
                                          </p:stCondLst>
                                        </p:cTn>
                                        <p:tgtEl>
                                          <p:spTgt spid="4"/>
                                        </p:tgtEl>
                                        <p:attrNameLst>
                                          <p:attrName>ppt_y</p:attrName>
                                        </p:attrNameLst>
                                      </p:cBhvr>
                                      <p:tavLst>
                                        <p:tav tm="0" fmla="#ppt_y-sin(pi*$)/27">
                                          <p:val>
                                            <p:fltVal val="0"/>
                                          </p:val>
                                        </p:tav>
                                        <p:tav tm="100000">
                                          <p:val>
                                            <p:fltVal val="1"/>
                                          </p:val>
                                        </p:tav>
                                      </p:tavLst>
                                    </p:anim>
                                    <p:anim calcmode="lin" valueType="num">
                                      <p:cBhvr>
                                        <p:cTn id="12" dur="410" tmFilter="0, 0; 0.125,0.2665; 0.25,0.4; 0.375,0.465; 0.5,0.5;  0.625,0.535; 0.75,0.6; 0.875,0.7335; 1,1">
                                          <p:stCondLst>
                                            <p:cond delay="4140"/>
                                          </p:stCondLst>
                                        </p:cTn>
                                        <p:tgtEl>
                                          <p:spTgt spid="4"/>
                                        </p:tgtEl>
                                        <p:attrNameLst>
                                          <p:attrName>ppt_y</p:attrName>
                                        </p:attrNameLst>
                                      </p:cBhvr>
                                      <p:tavLst>
                                        <p:tav tm="0" fmla="#ppt_y-sin(pi*$)/81">
                                          <p:val>
                                            <p:fltVal val="0"/>
                                          </p:val>
                                        </p:tav>
                                        <p:tav tm="100000">
                                          <p:val>
                                            <p:fltVal val="1"/>
                                          </p:val>
                                        </p:tav>
                                      </p:tavLst>
                                    </p:anim>
                                    <p:animScale>
                                      <p:cBhvr>
                                        <p:cTn id="13" dur="65">
                                          <p:stCondLst>
                                            <p:cond delay="1625"/>
                                          </p:stCondLst>
                                        </p:cTn>
                                        <p:tgtEl>
                                          <p:spTgt spid="4"/>
                                        </p:tgtEl>
                                      </p:cBhvr>
                                      <p:to x="100000" y="60000"/>
                                    </p:animScale>
                                    <p:animScale>
                                      <p:cBhvr>
                                        <p:cTn id="14" dur="415" decel="50000">
                                          <p:stCondLst>
                                            <p:cond delay="1690"/>
                                          </p:stCondLst>
                                        </p:cTn>
                                        <p:tgtEl>
                                          <p:spTgt spid="4"/>
                                        </p:tgtEl>
                                      </p:cBhvr>
                                      <p:to x="100000" y="100000"/>
                                    </p:animScale>
                                    <p:animScale>
                                      <p:cBhvr>
                                        <p:cTn id="15" dur="65">
                                          <p:stCondLst>
                                            <p:cond delay="3280"/>
                                          </p:stCondLst>
                                        </p:cTn>
                                        <p:tgtEl>
                                          <p:spTgt spid="4"/>
                                        </p:tgtEl>
                                      </p:cBhvr>
                                      <p:to x="100000" y="80000"/>
                                    </p:animScale>
                                    <p:animScale>
                                      <p:cBhvr>
                                        <p:cTn id="16" dur="415" decel="50000">
                                          <p:stCondLst>
                                            <p:cond delay="3345"/>
                                          </p:stCondLst>
                                        </p:cTn>
                                        <p:tgtEl>
                                          <p:spTgt spid="4"/>
                                        </p:tgtEl>
                                      </p:cBhvr>
                                      <p:to x="100000" y="100000"/>
                                    </p:animScale>
                                    <p:animScale>
                                      <p:cBhvr>
                                        <p:cTn id="17" dur="65">
                                          <p:stCondLst>
                                            <p:cond delay="4105"/>
                                          </p:stCondLst>
                                        </p:cTn>
                                        <p:tgtEl>
                                          <p:spTgt spid="4"/>
                                        </p:tgtEl>
                                      </p:cBhvr>
                                      <p:to x="100000" y="90000"/>
                                    </p:animScale>
                                    <p:animScale>
                                      <p:cBhvr>
                                        <p:cTn id="18" dur="415" decel="50000">
                                          <p:stCondLst>
                                            <p:cond delay="4170"/>
                                          </p:stCondLst>
                                        </p:cTn>
                                        <p:tgtEl>
                                          <p:spTgt spid="4"/>
                                        </p:tgtEl>
                                      </p:cBhvr>
                                      <p:to x="100000" y="100000"/>
                                    </p:animScale>
                                    <p:animScale>
                                      <p:cBhvr>
                                        <p:cTn id="19" dur="65">
                                          <p:stCondLst>
                                            <p:cond delay="4520"/>
                                          </p:stCondLst>
                                        </p:cTn>
                                        <p:tgtEl>
                                          <p:spTgt spid="4"/>
                                        </p:tgtEl>
                                      </p:cBhvr>
                                      <p:to x="100000" y="95000"/>
                                    </p:animScale>
                                    <p:animScale>
                                      <p:cBhvr>
                                        <p:cTn id="20" dur="415" decel="50000">
                                          <p:stCondLst>
                                            <p:cond delay="4585"/>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Advantages  of  smart  cards…..</a:t>
            </a:r>
            <a:endParaRPr lang="en-US" dirty="0"/>
          </a:p>
        </p:txBody>
      </p:sp>
      <p:sp>
        <p:nvSpPr>
          <p:cNvPr id="6" name="Content Placeholder 5"/>
          <p:cNvSpPr>
            <a:spLocks noGrp="1"/>
          </p:cNvSpPr>
          <p:nvPr>
            <p:ph idx="1"/>
          </p:nvPr>
        </p:nvSpPr>
        <p:spPr>
          <a:blipFill>
            <a:blip r:embed="rId2" cstate="print"/>
            <a:tile tx="0" ty="0" sx="100000" sy="100000" flip="none" algn="tl"/>
          </a:blipFill>
        </p:spPr>
        <p:txBody>
          <a:bodyPr>
            <a:normAutofit/>
          </a:bodyPr>
          <a:lstStyle/>
          <a:p>
            <a:pPr marL="640080" indent="-571500">
              <a:buNone/>
            </a:pPr>
            <a:r>
              <a:rPr lang="en-US" dirty="0" smtClean="0"/>
              <a:t>1.Easy to use.</a:t>
            </a:r>
          </a:p>
          <a:p>
            <a:pPr marL="640080" indent="-571500">
              <a:buNone/>
            </a:pPr>
            <a:r>
              <a:rPr lang="en-US" dirty="0" smtClean="0"/>
              <a:t>2.Individuals  can  have great  convenience</a:t>
            </a:r>
          </a:p>
          <a:p>
            <a:pPr marL="640080" indent="-571500">
              <a:buNone/>
            </a:pPr>
            <a:r>
              <a:rPr lang="en-US" dirty="0" smtClean="0"/>
              <a:t>3.Multiple task can be done  by  a single  card </a:t>
            </a:r>
          </a:p>
          <a:p>
            <a:pPr marL="640080" indent="-571500">
              <a:buNone/>
            </a:pPr>
            <a:r>
              <a:rPr lang="en-US" dirty="0" smtClean="0"/>
              <a:t>4.An important key in E-</a:t>
            </a:r>
            <a:r>
              <a:rPr lang="en-US" dirty="0" err="1" smtClean="0"/>
              <a:t>governence</a:t>
            </a:r>
            <a:r>
              <a:rPr lang="en-US" dirty="0" smtClean="0"/>
              <a:t> enhanced  security</a:t>
            </a:r>
          </a:p>
          <a:p>
            <a:pPr marL="640080" indent="-571500">
              <a:buNone/>
            </a:pPr>
            <a:endParaRPr lang="en-US" dirty="0" smtClean="0"/>
          </a:p>
          <a:p>
            <a:pPr marL="640080" indent="-571500">
              <a:buNone/>
            </a:pPr>
            <a:endParaRPr lang="en-US" dirty="0"/>
          </a:p>
        </p:txBody>
      </p:sp>
    </p:spTree>
  </p:cSld>
  <p:clrMapOvr>
    <a:masterClrMapping/>
  </p:clrMapOvr>
  <p:transition>
    <p:split orient="vert"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associated with smart  cards..</a:t>
            </a:r>
            <a:endParaRPr lang="en-US" dirty="0"/>
          </a:p>
        </p:txBody>
      </p:sp>
      <p:sp>
        <p:nvSpPr>
          <p:cNvPr id="3" name="Content Placeholder 2"/>
          <p:cNvSpPr>
            <a:spLocks noGrp="1"/>
          </p:cNvSpPr>
          <p:nvPr>
            <p:ph idx="1"/>
          </p:nvPr>
        </p:nvSpPr>
        <p:spPr>
          <a:solidFill>
            <a:schemeClr val="bg1">
              <a:lumMod val="75000"/>
              <a:lumOff val="25000"/>
            </a:schemeClr>
          </a:solidFill>
        </p:spPr>
        <p:txBody>
          <a:bodyPr/>
          <a:lstStyle/>
          <a:p>
            <a:pPr>
              <a:buFont typeface="Wingdings" pitchFamily="2" charset="2"/>
              <a:buChar char="v"/>
            </a:pPr>
            <a:r>
              <a:rPr lang="en-US" dirty="0" smtClean="0"/>
              <a:t>High  probability of  damage  of cards.</a:t>
            </a:r>
          </a:p>
          <a:p>
            <a:pPr>
              <a:buFont typeface="Wingdings" pitchFamily="2" charset="2"/>
              <a:buChar char="v"/>
            </a:pPr>
            <a:r>
              <a:rPr lang="en-US" dirty="0" smtClean="0"/>
              <a:t>Malware  can  break  security model</a:t>
            </a:r>
          </a:p>
          <a:p>
            <a:pPr>
              <a:buFont typeface="Wingdings" pitchFamily="2" charset="2"/>
              <a:buChar char="v"/>
            </a:pPr>
            <a:r>
              <a:rPr lang="en-US" dirty="0" smtClean="0"/>
              <a:t>There is  some  lack  of  security </a:t>
            </a:r>
            <a:endParaRPr lang="en-US" dirty="0"/>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Security   with   smart  cards….</a:t>
            </a:r>
            <a:br>
              <a:rPr lang="en-US" dirty="0" smtClean="0"/>
            </a:br>
            <a:endParaRPr lang="en-US" dirty="0"/>
          </a:p>
        </p:txBody>
      </p:sp>
      <p:sp>
        <p:nvSpPr>
          <p:cNvPr id="9" name="Content Placeholder 8"/>
          <p:cNvSpPr>
            <a:spLocks noGrp="1"/>
          </p:cNvSpPr>
          <p:nvPr>
            <p:ph idx="1"/>
          </p:nvPr>
        </p:nvSpPr>
        <p:spPr>
          <a:solidFill>
            <a:schemeClr val="bg1">
              <a:lumMod val="50000"/>
              <a:lumOff val="50000"/>
            </a:schemeClr>
          </a:solidFill>
        </p:spPr>
        <p:txBody>
          <a:bodyPr/>
          <a:lstStyle/>
          <a:p>
            <a:pPr>
              <a:buNone/>
            </a:pPr>
            <a:r>
              <a:rPr lang="en-US" dirty="0" smtClean="0"/>
              <a:t>   The  standard  security  goals  like :</a:t>
            </a:r>
          </a:p>
          <a:p>
            <a:pPr>
              <a:buFont typeface="Wingdings" pitchFamily="2" charset="2"/>
              <a:buChar char="ü"/>
            </a:pPr>
            <a:r>
              <a:rPr lang="en-US" dirty="0" smtClean="0"/>
              <a:t>     authentication</a:t>
            </a:r>
          </a:p>
          <a:p>
            <a:pPr>
              <a:buFont typeface="Wingdings" pitchFamily="2" charset="2"/>
              <a:buChar char="ü"/>
            </a:pPr>
            <a:r>
              <a:rPr lang="en-US" dirty="0" smtClean="0"/>
              <a:t>Confidentiality</a:t>
            </a:r>
          </a:p>
          <a:p>
            <a:pPr>
              <a:buFont typeface="Wingdings" pitchFamily="2" charset="2"/>
              <a:buChar char="ü"/>
            </a:pPr>
            <a:r>
              <a:rPr lang="en-US" dirty="0" smtClean="0"/>
              <a:t>Integrity</a:t>
            </a:r>
          </a:p>
          <a:p>
            <a:pPr>
              <a:buNone/>
            </a:pPr>
            <a:r>
              <a:rPr lang="en-US" dirty="0" smtClean="0"/>
              <a:t> </a:t>
            </a:r>
          </a:p>
          <a:p>
            <a:pPr>
              <a:buNone/>
            </a:pPr>
            <a:r>
              <a:rPr lang="en-US" dirty="0" smtClean="0"/>
              <a:t>Can  easily be provided  using  smart  cards.</a:t>
            </a:r>
            <a:endParaRPr lang="en-US" dirty="0"/>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Smart  Cards  in  India….. </a:t>
            </a:r>
            <a:endParaRPr lang="en-US" dirty="0"/>
          </a:p>
        </p:txBody>
      </p:sp>
      <p:sp>
        <p:nvSpPr>
          <p:cNvPr id="13" name="Content Placeholder 12"/>
          <p:cNvSpPr>
            <a:spLocks noGrp="1"/>
          </p:cNvSpPr>
          <p:nvPr>
            <p:ph idx="1"/>
          </p:nvPr>
        </p:nvSpPr>
        <p:spPr>
          <a:solidFill>
            <a:schemeClr val="bg1">
              <a:lumMod val="85000"/>
              <a:lumOff val="15000"/>
            </a:schemeClr>
          </a:solidFill>
        </p:spPr>
        <p:txBody>
          <a:bodyPr/>
          <a:lstStyle/>
          <a:p>
            <a:r>
              <a:rPr lang="en-US" dirty="0" smtClean="0"/>
              <a:t>Gujarat  is  the  first   state  to  introduce  a smart license  system.</a:t>
            </a:r>
          </a:p>
          <a:p>
            <a:r>
              <a:rPr lang="en-US" dirty="0" smtClean="0"/>
              <a:t>As  student  ID  in institutes  is of great importance.</a:t>
            </a:r>
          </a:p>
          <a:p>
            <a:r>
              <a:rPr lang="en-US" dirty="0" smtClean="0"/>
              <a:t>In many public and private  sectors  for quick access of  information.</a:t>
            </a:r>
          </a:p>
          <a:p>
            <a:endParaRPr lang="en-US" dirty="0" smtClean="0"/>
          </a:p>
        </p:txBody>
      </p:sp>
    </p:spTree>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914400" y="1905000"/>
            <a:ext cx="7772400" cy="2209800"/>
          </a:xfrm>
          <a:scene3d>
            <a:camera prst="perspectiveContrastingLeftFacing"/>
            <a:lightRig rig="threePt" dir="t"/>
          </a:scene3d>
        </p:spPr>
        <p:txBody>
          <a:bodyPr/>
          <a:lstStyle/>
          <a:p>
            <a:r>
              <a:rPr lang="en-US" dirty="0" smtClean="0"/>
              <a:t>                        </a:t>
            </a:r>
            <a:endParaRPr lang="en-US" dirty="0"/>
          </a:p>
        </p:txBody>
      </p:sp>
      <p:sp>
        <p:nvSpPr>
          <p:cNvPr id="7" name="Rectangle 6"/>
          <p:cNvSpPr/>
          <p:nvPr/>
        </p:nvSpPr>
        <p:spPr>
          <a:xfrm>
            <a:off x="2588925" y="2967335"/>
            <a:ext cx="5368778" cy="92333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style>
          <a:lnRef idx="2">
            <a:schemeClr val="accent1"/>
          </a:lnRef>
          <a:fillRef idx="1">
            <a:schemeClr val="lt1"/>
          </a:fillRef>
          <a:effectRef idx="0">
            <a:schemeClr val="accent1"/>
          </a:effectRef>
          <a:fontRef idx="minor">
            <a:schemeClr val="dk1"/>
          </a:fontRef>
        </p:style>
        <p:txBody>
          <a:bodyPr/>
          <a:lstStyle/>
          <a:p>
            <a:r>
              <a:rPr lang="en-US" dirty="0" smtClean="0"/>
              <a:t>CONTENT :</a:t>
            </a:r>
            <a:br>
              <a:rPr lang="en-US" dirty="0" smtClean="0"/>
            </a:br>
            <a:endParaRPr lang="en-US" dirty="0"/>
          </a:p>
        </p:txBody>
      </p:sp>
      <p:sp>
        <p:nvSpPr>
          <p:cNvPr id="3" name="Content Placeholder 2"/>
          <p:cNvSpPr>
            <a:spLocks noGrp="1"/>
          </p:cNvSpPr>
          <p:nvPr>
            <p:ph idx="1"/>
          </p:nvPr>
        </p:nvSpPr>
        <p:spPr>
          <a:xfrm>
            <a:off x="381000" y="838200"/>
            <a:ext cx="8763000" cy="6019800"/>
          </a:xfrm>
          <a:solidFill>
            <a:schemeClr val="tx2">
              <a:lumMod val="25000"/>
            </a:schemeClr>
          </a:solidFill>
          <a:effectLst>
            <a:innerShdw blurRad="63500" dist="50800" dir="16200000">
              <a:prstClr val="black">
                <a:alpha val="50000"/>
              </a:prstClr>
            </a:innerShdw>
          </a:effectLst>
        </p:spPr>
        <p:txBody>
          <a:bodyPr>
            <a:normAutofit fontScale="92500" lnSpcReduction="10000"/>
          </a:bodyPr>
          <a:lstStyle/>
          <a:p>
            <a:pPr marL="582930" indent="-514350">
              <a:buFont typeface="+mj-lt"/>
              <a:buAutoNum type="arabicPeriod"/>
            </a:pPr>
            <a:r>
              <a:rPr lang="en-US" dirty="0" smtClean="0"/>
              <a:t>INTRODUCTION</a:t>
            </a:r>
          </a:p>
          <a:p>
            <a:pPr marL="582930" indent="-514350">
              <a:buFont typeface="+mj-lt"/>
              <a:buAutoNum type="arabicPeriod"/>
            </a:pPr>
            <a:r>
              <a:rPr lang="en-US" dirty="0" smtClean="0"/>
              <a:t>HISTORY   OF  SMART CARD TECHNOLOGY</a:t>
            </a:r>
          </a:p>
          <a:p>
            <a:pPr marL="582930" indent="-514350">
              <a:buFont typeface="+mj-lt"/>
              <a:buAutoNum type="arabicPeriod"/>
            </a:pPr>
            <a:r>
              <a:rPr lang="en-US" dirty="0" smtClean="0"/>
              <a:t>WHAT  IS  SMART  ABOUT  SMART CARDS</a:t>
            </a:r>
          </a:p>
          <a:p>
            <a:pPr marL="582930" indent="-514350">
              <a:buFont typeface="+mj-lt"/>
              <a:buAutoNum type="arabicPeriod"/>
            </a:pPr>
            <a:r>
              <a:rPr lang="en-US" dirty="0" smtClean="0"/>
              <a:t>CATEGORIES  OF SMART CARD ..……</a:t>
            </a:r>
          </a:p>
          <a:p>
            <a:pPr marL="582930" indent="-514350">
              <a:buFont typeface="+mj-lt"/>
              <a:buAutoNum type="arabicPeriod"/>
            </a:pPr>
            <a:r>
              <a:rPr lang="en-US" dirty="0" smtClean="0"/>
              <a:t>DESIGN…..</a:t>
            </a:r>
          </a:p>
          <a:p>
            <a:pPr marL="582930" indent="-514350">
              <a:buFont typeface="+mj-lt"/>
              <a:buAutoNum type="arabicPeriod"/>
            </a:pPr>
            <a:r>
              <a:rPr lang="en-US" dirty="0" smtClean="0"/>
              <a:t>TYPES  OF  SMART CARDS…</a:t>
            </a:r>
          </a:p>
          <a:p>
            <a:pPr marL="582930" indent="-514350">
              <a:buFont typeface="+mj-lt"/>
              <a:buAutoNum type="arabicPeriod"/>
            </a:pPr>
            <a:r>
              <a:rPr lang="en-US" dirty="0" smtClean="0"/>
              <a:t>DATA  STORAGE  IN SMART CARD….</a:t>
            </a:r>
          </a:p>
          <a:p>
            <a:pPr marL="582930" indent="-514350">
              <a:buFont typeface="+mj-lt"/>
              <a:buAutoNum type="arabicPeriod"/>
            </a:pPr>
            <a:r>
              <a:rPr lang="en-US" dirty="0" smtClean="0"/>
              <a:t>APPLICATIONS OF  SMART CARDS……</a:t>
            </a:r>
          </a:p>
          <a:p>
            <a:pPr marL="582930" indent="-514350">
              <a:buFont typeface="+mj-lt"/>
              <a:buAutoNum type="arabicPeriod"/>
            </a:pPr>
            <a:r>
              <a:rPr lang="en-US" dirty="0" smtClean="0"/>
              <a:t>ADVANTAGES OF  USING  SMART CARDS..</a:t>
            </a:r>
          </a:p>
          <a:p>
            <a:pPr marL="582930" indent="-514350">
              <a:buFont typeface="+mj-lt"/>
              <a:buAutoNum type="arabicPeriod"/>
            </a:pPr>
            <a:r>
              <a:rPr lang="en-US" dirty="0" smtClean="0"/>
              <a:t>DISADVANTAGES….</a:t>
            </a:r>
          </a:p>
          <a:p>
            <a:pPr marL="582930" indent="-514350">
              <a:buFont typeface="+mj-lt"/>
              <a:buAutoNum type="arabicPeriod"/>
            </a:pPr>
            <a:r>
              <a:rPr lang="en-US" dirty="0" smtClean="0"/>
              <a:t>SECURITY  WITH  SMART  CARDS …</a:t>
            </a:r>
          </a:p>
          <a:p>
            <a:pPr marL="582930" indent="-514350">
              <a:buFont typeface="+mj-lt"/>
              <a:buAutoNum type="arabicPeriod"/>
            </a:pPr>
            <a:r>
              <a:rPr lang="en-US" dirty="0" smtClean="0"/>
              <a:t>SMART CARDS IN INDIA….</a:t>
            </a:r>
          </a:p>
          <a:p>
            <a:pPr marL="582930" indent="-514350">
              <a:buFont typeface="+mj-lt"/>
              <a:buAutoNum type="arabicPeriod"/>
            </a:pPr>
            <a:endParaRPr lang="en-US" dirty="0" smtClean="0"/>
          </a:p>
          <a:p>
            <a:pPr marL="582930" indent="-514350">
              <a:buFont typeface="+mj-lt"/>
              <a:buAutoNum type="arabicPeriod"/>
            </a:pPr>
            <a:endParaRPr lang="en-US" dirty="0" smtClean="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382000" cy="707136"/>
          </a:xfrm>
        </p:spPr>
        <p:style>
          <a:lnRef idx="2">
            <a:schemeClr val="accent6"/>
          </a:lnRef>
          <a:fillRef idx="1">
            <a:schemeClr val="lt1"/>
          </a:fillRef>
          <a:effectRef idx="0">
            <a:schemeClr val="accent6"/>
          </a:effectRef>
          <a:fontRef idx="minor">
            <a:schemeClr val="dk1"/>
          </a:fontRef>
        </p:style>
        <p:txBody>
          <a:bodyPr/>
          <a:lstStyle/>
          <a:p>
            <a:r>
              <a:rPr lang="en-US" dirty="0" smtClean="0"/>
              <a:t>INTRODUCTION :</a:t>
            </a:r>
            <a:br>
              <a:rPr lang="en-US" dirty="0" smtClean="0"/>
            </a:br>
            <a:endParaRPr lang="en-US" dirty="0"/>
          </a:p>
        </p:txBody>
      </p:sp>
      <p:sp>
        <p:nvSpPr>
          <p:cNvPr id="3" name="Content Placeholder 2"/>
          <p:cNvSpPr>
            <a:spLocks noGrp="1"/>
          </p:cNvSpPr>
          <p:nvPr>
            <p:ph idx="1"/>
          </p:nvPr>
        </p:nvSpPr>
        <p:spPr>
          <a:xfrm>
            <a:off x="533400" y="1295400"/>
            <a:ext cx="8382000" cy="5060160"/>
          </a:xfrm>
          <a:solidFill>
            <a:schemeClr val="accent5">
              <a:lumMod val="75000"/>
            </a:schemeClr>
          </a:solidFill>
        </p:spPr>
        <p:txBody>
          <a:bodyPr>
            <a:normAutofit/>
          </a:bodyPr>
          <a:lstStyle/>
          <a:p>
            <a:pPr>
              <a:buNone/>
            </a:pPr>
            <a:endParaRPr lang="en-US" dirty="0" smtClean="0"/>
          </a:p>
          <a:p>
            <a:pPr>
              <a:buNone/>
            </a:pPr>
            <a:r>
              <a:rPr lang="en-US" dirty="0" smtClean="0"/>
              <a:t>WHAT  IS  SMART  CARD ??</a:t>
            </a:r>
          </a:p>
          <a:p>
            <a:pPr>
              <a:buNone/>
            </a:pPr>
            <a:r>
              <a:rPr lang="en-US" dirty="0" smtClean="0"/>
              <a:t>A   Smart  Card  is  a  small  plastic   card</a:t>
            </a:r>
          </a:p>
          <a:p>
            <a:pPr>
              <a:buNone/>
            </a:pPr>
            <a:r>
              <a:rPr lang="en-US" dirty="0" smtClean="0"/>
              <a:t>embedded with  an  IC(integrated  circuit) chip.</a:t>
            </a:r>
          </a:p>
          <a:p>
            <a:pPr>
              <a:buNone/>
            </a:pPr>
            <a:r>
              <a:rPr lang="en-US" dirty="0" smtClean="0"/>
              <a:t>              Smart  cards </a:t>
            </a:r>
            <a:r>
              <a:rPr lang="en-US" sz="3200" dirty="0" smtClean="0"/>
              <a:t>can hold up to 32,000 bytes.</a:t>
            </a:r>
          </a:p>
          <a:p>
            <a:pPr>
              <a:buNone/>
            </a:pPr>
            <a:r>
              <a:rPr lang="en-US" sz="3200" dirty="0" smtClean="0"/>
              <a:t>            It  also  contains  OS. The  classification based on  OS varies.</a:t>
            </a:r>
          </a:p>
          <a:p>
            <a:pPr>
              <a:buNone/>
            </a:pPr>
            <a:endParaRPr lang="en-US" sz="3200" dirty="0" smtClean="0"/>
          </a:p>
          <a:p>
            <a:pPr>
              <a:buNone/>
            </a:pPr>
            <a:endParaRPr lang="en-US" dirty="0" smtClean="0"/>
          </a:p>
          <a:p>
            <a:pPr>
              <a:buNone/>
            </a:pPr>
            <a:endParaRPr lang="en-US"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a:solidFill>
            <a:schemeClr val="bg1">
              <a:lumMod val="85000"/>
              <a:lumOff val="15000"/>
            </a:schemeClr>
          </a:solidFill>
        </p:spPr>
        <p:txBody>
          <a:bodyPr>
            <a:normAutofit/>
          </a:bodyPr>
          <a:lstStyle/>
          <a:p>
            <a:r>
              <a:rPr lang="en-US" dirty="0" smtClean="0"/>
              <a:t> 1968- German inventors patent combination of plastic cards with micro chips.</a:t>
            </a:r>
          </a:p>
          <a:p>
            <a:r>
              <a:rPr lang="en-US" dirty="0" smtClean="0"/>
              <a:t>1970- Japan patent different version. </a:t>
            </a:r>
          </a:p>
          <a:p>
            <a:r>
              <a:rPr lang="en-US" dirty="0" smtClean="0"/>
              <a:t>1974- Roland Moreno invents integrated chip card and patents it in France.</a:t>
            </a:r>
          </a:p>
          <a:p>
            <a:r>
              <a:rPr lang="en-US" dirty="0" smtClean="0"/>
              <a:t>1977- Motorola produces first smart card microchip.</a:t>
            </a:r>
          </a:p>
          <a:p>
            <a:pPr>
              <a:buNone/>
            </a:pPr>
            <a:endParaRPr lang="en-US" dirty="0"/>
          </a:p>
        </p:txBody>
      </p:sp>
    </p:spTree>
  </p:cSld>
  <p:clrMapOvr>
    <a:masterClrMapping/>
  </p:clrMapOvr>
  <p:transition>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solidFill>
            <a:schemeClr val="accent1">
              <a:lumMod val="75000"/>
            </a:schemeClr>
          </a:solidFill>
        </p:spPr>
        <p:txBody>
          <a:bodyPr>
            <a:normAutofit lnSpcReduction="10000"/>
          </a:bodyPr>
          <a:lstStyle/>
          <a:p>
            <a:r>
              <a:rPr lang="en-US" dirty="0" smtClean="0"/>
              <a:t>1979- Motorola develops first single chip microcontroller for bank in France.</a:t>
            </a:r>
          </a:p>
          <a:p>
            <a:r>
              <a:rPr lang="en-US" dirty="0" smtClean="0"/>
              <a:t>1982- ATM cards with smart chips tested and smart chips placed on telephone cards.</a:t>
            </a:r>
          </a:p>
          <a:p>
            <a:r>
              <a:rPr lang="en-US" dirty="0" smtClean="0"/>
              <a:t>1991- AT&amp;T declared its contactless smart card.</a:t>
            </a:r>
          </a:p>
          <a:p>
            <a:r>
              <a:rPr lang="en-US" dirty="0" smtClean="0"/>
              <a:t>1992- Germany uses smart card for health care.</a:t>
            </a:r>
          </a:p>
          <a:p>
            <a:r>
              <a:rPr lang="en-US" dirty="0" smtClean="0"/>
              <a:t>1996- First university campus deployment of chip cards.</a:t>
            </a:r>
          </a:p>
          <a:p>
            <a:endParaRPr lang="en-US" dirty="0" smtClean="0"/>
          </a:p>
          <a:p>
            <a:pPr>
              <a:buNone/>
            </a:pPr>
            <a:endParaRPr lang="en-US"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blipFill>
            <a:blip r:embed="rId2" cstate="print"/>
            <a:tile tx="0" ty="0" sx="100000" sy="100000" flip="none" algn="tl"/>
          </a:blipFill>
        </p:spPr>
        <p:txBody>
          <a:bodyPr/>
          <a:lstStyle/>
          <a:p>
            <a:pPr>
              <a:buFont typeface="Wingdings" pitchFamily="2" charset="2"/>
              <a:buChar char="§"/>
            </a:pPr>
            <a:r>
              <a:rPr lang="en-US" dirty="0" smtClean="0"/>
              <a:t>1992 s: Computer  gaming  world created.</a:t>
            </a:r>
          </a:p>
          <a:p>
            <a:pPr>
              <a:buFont typeface="Wingdings" pitchFamily="2" charset="2"/>
              <a:buChar char="§"/>
            </a:pPr>
            <a:r>
              <a:rPr lang="en-US" dirty="0" smtClean="0"/>
              <a:t>2007 :  Google  introduces  “street view”, a service that shows a view of  an  increasing no of  positions  such as  road , indoor buildings .</a:t>
            </a:r>
          </a:p>
          <a:p>
            <a:pPr>
              <a:buFont typeface="Wingdings" pitchFamily="2" charset="2"/>
              <a:buChar char="§"/>
            </a:pPr>
            <a:r>
              <a:rPr lang="en-US" dirty="0" smtClean="0"/>
              <a:t>2010 : 3D  feature introduced of  street view.</a:t>
            </a:r>
          </a:p>
          <a:p>
            <a:pPr>
              <a:buFont typeface="Wingdings" pitchFamily="2" charset="2"/>
              <a:buChar char="§"/>
            </a:pPr>
            <a:r>
              <a:rPr lang="en-US" dirty="0" smtClean="0"/>
              <a:t>2014 : </a:t>
            </a:r>
            <a:r>
              <a:rPr lang="en-US" dirty="0" err="1" smtClean="0"/>
              <a:t>Facebook</a:t>
            </a:r>
            <a:r>
              <a:rPr lang="en-US" dirty="0" smtClean="0"/>
              <a:t>  purchased a company that makes  VR  headsets.</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512064"/>
            <a:ext cx="8763000" cy="914400"/>
          </a:xfrm>
          <a:solidFill>
            <a:schemeClr val="accent1">
              <a:lumMod val="75000"/>
            </a:schemeClr>
          </a:solidFill>
        </p:spPr>
        <p:txBody>
          <a:bodyPr/>
          <a:lstStyle/>
          <a:p>
            <a:r>
              <a:rPr lang="en-US" dirty="0" smtClean="0">
                <a:solidFill>
                  <a:schemeClr val="bg1"/>
                </a:solidFill>
              </a:rPr>
              <a:t>WHY  SMART CARD  IS  SO “</a:t>
            </a:r>
            <a:r>
              <a:rPr lang="en-US" smtClean="0">
                <a:solidFill>
                  <a:schemeClr val="bg1"/>
                </a:solidFill>
              </a:rPr>
              <a:t>SMART” ??</a:t>
            </a:r>
            <a:endParaRPr lang="en-US" dirty="0">
              <a:solidFill>
                <a:schemeClr val="bg1"/>
              </a:solidFill>
            </a:endParaRPr>
          </a:p>
        </p:txBody>
      </p:sp>
      <p:sp>
        <p:nvSpPr>
          <p:cNvPr id="6" name="Content Placeholder 5"/>
          <p:cNvSpPr>
            <a:spLocks noGrp="1"/>
          </p:cNvSpPr>
          <p:nvPr>
            <p:ph idx="1"/>
          </p:nvPr>
        </p:nvSpPr>
        <p:spPr>
          <a:xfrm>
            <a:off x="381000" y="1371600"/>
            <a:ext cx="8763000" cy="5334000"/>
          </a:xfrm>
          <a:solidFill>
            <a:schemeClr val="bg1">
              <a:lumMod val="85000"/>
              <a:lumOff val="15000"/>
            </a:schemeClr>
          </a:solidFill>
          <a:ln>
            <a:solidFill>
              <a:schemeClr val="bg2">
                <a:lumMod val="60000"/>
                <a:lumOff val="40000"/>
              </a:schemeClr>
            </a:solidFill>
          </a:ln>
        </p:spPr>
        <p:txBody>
          <a:bodyPr/>
          <a:lstStyle/>
          <a:p>
            <a:pPr>
              <a:buFont typeface="Arial" pitchFamily="34" charset="0"/>
              <a:buChar char="•"/>
            </a:pPr>
            <a:r>
              <a:rPr lang="en-US" dirty="0" smtClean="0"/>
              <a:t>Smart  cards  are  capable  of  not just storing data  but  also  have processing power .</a:t>
            </a:r>
          </a:p>
          <a:p>
            <a:pPr>
              <a:buNone/>
            </a:pPr>
            <a:endParaRPr lang="en-US" dirty="0" smtClean="0"/>
          </a:p>
          <a:p>
            <a:pPr>
              <a:buFont typeface="Arial" pitchFamily="34" charset="0"/>
              <a:buChar char="•"/>
            </a:pPr>
            <a:r>
              <a:rPr lang="en-US" dirty="0" smtClean="0"/>
              <a:t>The data  stored   can be protected against  unauthorized access.</a:t>
            </a:r>
          </a:p>
          <a:p>
            <a:pPr>
              <a:buNone/>
            </a:pPr>
            <a:endParaRPr lang="en-US" dirty="0" smtClean="0"/>
          </a:p>
          <a:p>
            <a:pPr>
              <a:buFont typeface="Arial" pitchFamily="34" charset="0"/>
              <a:buChar char="•"/>
            </a:pPr>
            <a:r>
              <a:rPr lang="en-US" dirty="0" smtClean="0"/>
              <a:t>Smart cards  have  property  of  </a:t>
            </a:r>
            <a:r>
              <a:rPr lang="en-US" dirty="0" err="1" smtClean="0"/>
              <a:t>multifunctionality</a:t>
            </a:r>
            <a:r>
              <a:rPr lang="en-US" dirty="0" smtClean="0"/>
              <a:t>……</a:t>
            </a:r>
          </a:p>
          <a:p>
            <a:pPr>
              <a:buFont typeface="Arial" pitchFamily="34" charset="0"/>
              <a:buChar char="•"/>
            </a:pPr>
            <a:endParaRPr lang="en-US" dirty="0"/>
          </a:p>
        </p:txBody>
      </p:sp>
    </p:spTree>
  </p:cSld>
  <p:clrMapOvr>
    <a:masterClrMapping/>
  </p:clrMapOvr>
  <p:transition>
    <p:spli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924800" cy="1121664"/>
          </a:xfrm>
          <a:solidFill>
            <a:schemeClr val="accent6">
              <a:lumMod val="60000"/>
              <a:lumOff val="40000"/>
            </a:schemeClr>
          </a:solidFill>
        </p:spPr>
        <p:txBody>
          <a:bodyPr/>
          <a:lstStyle/>
          <a:p>
            <a:r>
              <a:rPr lang="en-US" dirty="0" smtClean="0"/>
              <a:t>CATEGORIES  OF  SMART  CARDS..</a:t>
            </a:r>
            <a:endParaRPr lang="en-US" dirty="0"/>
          </a:p>
        </p:txBody>
      </p:sp>
      <p:sp>
        <p:nvSpPr>
          <p:cNvPr id="3" name="Content Placeholder 2"/>
          <p:cNvSpPr>
            <a:spLocks noGrp="1"/>
          </p:cNvSpPr>
          <p:nvPr>
            <p:ph idx="1"/>
          </p:nvPr>
        </p:nvSpPr>
        <p:spPr>
          <a:solidFill>
            <a:schemeClr val="accent6">
              <a:lumMod val="75000"/>
            </a:schemeClr>
          </a:solidFill>
        </p:spPr>
        <p:txBody>
          <a:bodyPr/>
          <a:lstStyle/>
          <a:p>
            <a:r>
              <a:rPr lang="en-US" dirty="0" smtClean="0"/>
              <a:t>Smart  card  ICs    provide  logic  for specific application . The  ICs   are :</a:t>
            </a:r>
          </a:p>
          <a:p>
            <a:endParaRPr lang="en-US" dirty="0" smtClean="0"/>
          </a:p>
          <a:p>
            <a:pPr>
              <a:buNone/>
            </a:pPr>
            <a:r>
              <a:rPr lang="en-US" dirty="0" smtClean="0"/>
              <a:t> </a:t>
            </a:r>
          </a:p>
          <a:p>
            <a:pPr marL="582930" indent="-514350">
              <a:buFont typeface="+mj-lt"/>
              <a:buAutoNum type="arabicParenR"/>
            </a:pPr>
            <a:r>
              <a:rPr lang="en-US" dirty="0" smtClean="0"/>
              <a:t>Memory  Chips….</a:t>
            </a:r>
          </a:p>
          <a:p>
            <a:pPr marL="582930" indent="-514350">
              <a:buFont typeface="+mj-lt"/>
              <a:buAutoNum type="arabicParenR"/>
            </a:pPr>
            <a:r>
              <a:rPr lang="en-US" dirty="0" smtClean="0"/>
              <a:t>Microprocessor  Chips…. </a:t>
            </a:r>
            <a:endParaRPr lang="en-US" dirty="0"/>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642</TotalTime>
  <Words>638</Words>
  <Application>Microsoft Office PowerPoint</Application>
  <PresentationFormat>On-screen Show (4:3)</PresentationFormat>
  <Paragraphs>114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Metro</vt:lpstr>
      <vt:lpstr>Slide 1</vt:lpstr>
      <vt:lpstr>Slide 2</vt:lpstr>
      <vt:lpstr>CONTENT : </vt:lpstr>
      <vt:lpstr>INTRODUCTION : </vt:lpstr>
      <vt:lpstr>HISTORY :</vt:lpstr>
      <vt:lpstr>Slide 6</vt:lpstr>
      <vt:lpstr>Slide 7</vt:lpstr>
      <vt:lpstr>WHY  SMART CARD  IS  SO “SMART” ??</vt:lpstr>
      <vt:lpstr>CATEGORIES  OF  SMART  CARDS..</vt:lpstr>
      <vt:lpstr>DESIGN &amp; PIN CONFIGURATION..</vt:lpstr>
      <vt:lpstr>TYPES  OF  SMART  CARDS..</vt:lpstr>
      <vt:lpstr>CONTACT  TYPE  SMART  CARDS….</vt:lpstr>
      <vt:lpstr>EXAMPLES  OF   CONTACT TYPE  CARD..</vt:lpstr>
      <vt:lpstr>Contactless type  smart card..   </vt:lpstr>
      <vt:lpstr>Some examples of  contactless type card </vt:lpstr>
      <vt:lpstr>Hybrid type  of smart  cards…</vt:lpstr>
      <vt:lpstr> Data storage in smart card…..</vt:lpstr>
      <vt:lpstr>Smart  card  readers…… </vt:lpstr>
      <vt:lpstr>Applications …..</vt:lpstr>
      <vt:lpstr>Advantages  of  smart  cards…..</vt:lpstr>
      <vt:lpstr>Problems  associated with smart  cards..</vt:lpstr>
      <vt:lpstr>Security   with   smart  cards…. </vt:lpstr>
      <vt:lpstr>Smart  Cards  in  India…..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CHAMELI  DEVI  SCHOOL OF ENGINEERING</dc:title>
  <dc:creator>Samsung</dc:creator>
  <cp:lastModifiedBy>shubham</cp:lastModifiedBy>
  <cp:revision>228</cp:revision>
  <dcterms:created xsi:type="dcterms:W3CDTF">2014-09-23T11:02:38Z</dcterms:created>
  <dcterms:modified xsi:type="dcterms:W3CDTF">2020-04-03T06:34:38Z</dcterms:modified>
</cp:coreProperties>
</file>