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13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20EF-0B36-40C3-AC32-F38A43B24248}" type="datetimeFigureOut">
              <a:rPr lang="en-US" smtClean="0"/>
              <a:pPr/>
              <a:t>29-Jan-19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B75BC2-4C72-40A7-BC93-7831DD35F14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43D374-BDF0-4615-865B-8F2A95C55BCB}" type="datetime1">
              <a:rPr lang="en-US" smtClean="0"/>
              <a:pPr/>
              <a:t>29-Jan-19</a:t>
            </a:fld>
            <a:endParaRPr lang="en-US"/>
          </a:p>
        </p:txBody>
      </p:sp>
      <p:sp>
        <p:nvSpPr>
          <p:cNvPr id="5" name="Footer Placeholder 4"/>
          <p:cNvSpPr>
            <a:spLocks noGrp="1"/>
          </p:cNvSpPr>
          <p:nvPr>
            <p:ph type="ftr" sz="quarter" idx="11"/>
          </p:nvPr>
        </p:nvSpPr>
        <p:spPr/>
        <p:txBody>
          <a:bodyPr/>
          <a:lstStyle/>
          <a:p>
            <a:r>
              <a:rPr lang="sv-SE" smtClean="0"/>
              <a:t>Lokendra Vishwakarma, Assistant Professor, SVIIT - SVVV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C18F6-EFC3-4E98-9699-C9170C8D3716}" type="datetime1">
              <a:rPr lang="en-US" smtClean="0"/>
              <a:pPr/>
              <a:t>29-Jan-19</a:t>
            </a:fld>
            <a:endParaRPr lang="en-US"/>
          </a:p>
        </p:txBody>
      </p:sp>
      <p:sp>
        <p:nvSpPr>
          <p:cNvPr id="5" name="Footer Placeholder 4"/>
          <p:cNvSpPr>
            <a:spLocks noGrp="1"/>
          </p:cNvSpPr>
          <p:nvPr>
            <p:ph type="ftr" sz="quarter" idx="11"/>
          </p:nvPr>
        </p:nvSpPr>
        <p:spPr/>
        <p:txBody>
          <a:bodyPr/>
          <a:lstStyle/>
          <a:p>
            <a:r>
              <a:rPr lang="sv-SE" smtClean="0"/>
              <a:t>Lokendra Vishwakarma, Assistant Professor, SVIIT - SVVV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6CCA97-1A46-44FF-81EE-BA035C6B4B08}" type="datetime1">
              <a:rPr lang="en-US" smtClean="0"/>
              <a:pPr/>
              <a:t>29-Jan-19</a:t>
            </a:fld>
            <a:endParaRPr lang="en-US"/>
          </a:p>
        </p:txBody>
      </p:sp>
      <p:sp>
        <p:nvSpPr>
          <p:cNvPr id="5" name="Footer Placeholder 4"/>
          <p:cNvSpPr>
            <a:spLocks noGrp="1"/>
          </p:cNvSpPr>
          <p:nvPr>
            <p:ph type="ftr" sz="quarter" idx="11"/>
          </p:nvPr>
        </p:nvSpPr>
        <p:spPr/>
        <p:txBody>
          <a:bodyPr/>
          <a:lstStyle/>
          <a:p>
            <a:r>
              <a:rPr lang="sv-SE" smtClean="0"/>
              <a:t>Lokendra Vishwakarma, Assistant Professor, SVIIT - SVVV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7B156D-C335-40FF-A5C3-1B3794E3D46A}" type="datetime1">
              <a:rPr lang="en-US" smtClean="0"/>
              <a:pPr/>
              <a:t>29-Jan-19</a:t>
            </a:fld>
            <a:endParaRPr lang="en-US"/>
          </a:p>
        </p:txBody>
      </p:sp>
      <p:sp>
        <p:nvSpPr>
          <p:cNvPr id="5" name="Footer Placeholder 4"/>
          <p:cNvSpPr>
            <a:spLocks noGrp="1"/>
          </p:cNvSpPr>
          <p:nvPr>
            <p:ph type="ftr" sz="quarter" idx="11"/>
          </p:nvPr>
        </p:nvSpPr>
        <p:spPr/>
        <p:txBody>
          <a:bodyPr/>
          <a:lstStyle/>
          <a:p>
            <a:r>
              <a:rPr lang="sv-SE" smtClean="0"/>
              <a:t>Lokendra Vishwakarma, Assistant Professor, SVIIT - SVVV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0B885B-50CF-43B7-96CC-60CA60048D50}" type="datetime1">
              <a:rPr lang="en-US" smtClean="0"/>
              <a:pPr/>
              <a:t>29-Jan-19</a:t>
            </a:fld>
            <a:endParaRPr lang="en-US"/>
          </a:p>
        </p:txBody>
      </p:sp>
      <p:sp>
        <p:nvSpPr>
          <p:cNvPr id="5" name="Footer Placeholder 4"/>
          <p:cNvSpPr>
            <a:spLocks noGrp="1"/>
          </p:cNvSpPr>
          <p:nvPr>
            <p:ph type="ftr" sz="quarter" idx="11"/>
          </p:nvPr>
        </p:nvSpPr>
        <p:spPr/>
        <p:txBody>
          <a:bodyPr/>
          <a:lstStyle/>
          <a:p>
            <a:r>
              <a:rPr lang="sv-SE" smtClean="0"/>
              <a:t>Lokendra Vishwakarma, Assistant Professor, SVIIT - SVVV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6C0AED-0F41-4516-B3C1-D3EC6722B685}" type="datetime1">
              <a:rPr lang="en-US" smtClean="0"/>
              <a:pPr/>
              <a:t>29-Jan-19</a:t>
            </a:fld>
            <a:endParaRPr lang="en-US"/>
          </a:p>
        </p:txBody>
      </p:sp>
      <p:sp>
        <p:nvSpPr>
          <p:cNvPr id="6" name="Footer Placeholder 5"/>
          <p:cNvSpPr>
            <a:spLocks noGrp="1"/>
          </p:cNvSpPr>
          <p:nvPr>
            <p:ph type="ftr" sz="quarter" idx="11"/>
          </p:nvPr>
        </p:nvSpPr>
        <p:spPr/>
        <p:txBody>
          <a:bodyPr/>
          <a:lstStyle/>
          <a:p>
            <a:r>
              <a:rPr lang="sv-SE" smtClean="0"/>
              <a:t>Lokendra Vishwakarma, Assistant Professor, SVIIT - SVVV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9F4636-3F67-419B-BEBF-A3520D1DEF49}" type="datetime1">
              <a:rPr lang="en-US" smtClean="0"/>
              <a:pPr/>
              <a:t>29-Jan-19</a:t>
            </a:fld>
            <a:endParaRPr lang="en-US"/>
          </a:p>
        </p:txBody>
      </p:sp>
      <p:sp>
        <p:nvSpPr>
          <p:cNvPr id="8" name="Footer Placeholder 7"/>
          <p:cNvSpPr>
            <a:spLocks noGrp="1"/>
          </p:cNvSpPr>
          <p:nvPr>
            <p:ph type="ftr" sz="quarter" idx="11"/>
          </p:nvPr>
        </p:nvSpPr>
        <p:spPr/>
        <p:txBody>
          <a:bodyPr/>
          <a:lstStyle/>
          <a:p>
            <a:r>
              <a:rPr lang="sv-SE" smtClean="0"/>
              <a:t>Lokendra Vishwakarma, Assistant Professor, SVIIT - SVVV</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8387FA-4A30-4870-A277-587302573455}" type="datetime1">
              <a:rPr lang="en-US" smtClean="0"/>
              <a:pPr/>
              <a:t>29-Jan-19</a:t>
            </a:fld>
            <a:endParaRPr lang="en-US"/>
          </a:p>
        </p:txBody>
      </p:sp>
      <p:sp>
        <p:nvSpPr>
          <p:cNvPr id="4" name="Footer Placeholder 3"/>
          <p:cNvSpPr>
            <a:spLocks noGrp="1"/>
          </p:cNvSpPr>
          <p:nvPr>
            <p:ph type="ftr" sz="quarter" idx="11"/>
          </p:nvPr>
        </p:nvSpPr>
        <p:spPr/>
        <p:txBody>
          <a:bodyPr/>
          <a:lstStyle/>
          <a:p>
            <a:r>
              <a:rPr lang="sv-SE" smtClean="0"/>
              <a:t>Lokendra Vishwakarma, Assistant Professor, SVIIT - SVVV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AF64E7-9BB7-4412-BD5E-C1F20E8649DB}" type="datetime1">
              <a:rPr lang="en-US" smtClean="0"/>
              <a:pPr/>
              <a:t>29-Jan-19</a:t>
            </a:fld>
            <a:endParaRPr lang="en-US"/>
          </a:p>
        </p:txBody>
      </p:sp>
      <p:sp>
        <p:nvSpPr>
          <p:cNvPr id="3" name="Footer Placeholder 2"/>
          <p:cNvSpPr>
            <a:spLocks noGrp="1"/>
          </p:cNvSpPr>
          <p:nvPr>
            <p:ph type="ftr" sz="quarter" idx="11"/>
          </p:nvPr>
        </p:nvSpPr>
        <p:spPr/>
        <p:txBody>
          <a:bodyPr/>
          <a:lstStyle/>
          <a:p>
            <a:r>
              <a:rPr lang="sv-SE" smtClean="0"/>
              <a:t>Lokendra Vishwakarma, Assistant Professor, SVIIT - SVVV</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11A82D-B598-41D8-8270-2ECE7F9EE920}" type="datetime1">
              <a:rPr lang="en-US" smtClean="0"/>
              <a:pPr/>
              <a:t>29-Jan-19</a:t>
            </a:fld>
            <a:endParaRPr lang="en-US"/>
          </a:p>
        </p:txBody>
      </p:sp>
      <p:sp>
        <p:nvSpPr>
          <p:cNvPr id="6" name="Footer Placeholder 5"/>
          <p:cNvSpPr>
            <a:spLocks noGrp="1"/>
          </p:cNvSpPr>
          <p:nvPr>
            <p:ph type="ftr" sz="quarter" idx="11"/>
          </p:nvPr>
        </p:nvSpPr>
        <p:spPr/>
        <p:txBody>
          <a:bodyPr/>
          <a:lstStyle/>
          <a:p>
            <a:r>
              <a:rPr lang="sv-SE" smtClean="0"/>
              <a:t>Lokendra Vishwakarma, Assistant Professor, SVIIT - SVVV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F188BD-84B8-400F-9AA3-8498EB3CF62D}" type="datetime1">
              <a:rPr lang="en-US" smtClean="0"/>
              <a:pPr/>
              <a:t>29-Jan-19</a:t>
            </a:fld>
            <a:endParaRPr lang="en-US"/>
          </a:p>
        </p:txBody>
      </p:sp>
      <p:sp>
        <p:nvSpPr>
          <p:cNvPr id="6" name="Footer Placeholder 5"/>
          <p:cNvSpPr>
            <a:spLocks noGrp="1"/>
          </p:cNvSpPr>
          <p:nvPr>
            <p:ph type="ftr" sz="quarter" idx="11"/>
          </p:nvPr>
        </p:nvSpPr>
        <p:spPr/>
        <p:txBody>
          <a:bodyPr/>
          <a:lstStyle/>
          <a:p>
            <a:r>
              <a:rPr lang="sv-SE" smtClean="0"/>
              <a:t>Lokendra Vishwakarma, Assistant Professor, SVIIT - SVVV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D4297-DC58-4568-9BFE-9519BB438321}" type="datetime1">
              <a:rPr lang="en-US" smtClean="0"/>
              <a:pPr/>
              <a:t>29-Jan-19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t>Lokendra Vishwakarma, Assistant Professor, SVIIT - SVVV</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Social Engineering</a:t>
            </a:r>
            <a:endParaRPr lang="en-US" dirty="0"/>
          </a:p>
        </p:txBody>
      </p:sp>
      <p:sp>
        <p:nvSpPr>
          <p:cNvPr id="3" name="Subtitle 2"/>
          <p:cNvSpPr>
            <a:spLocks noGrp="1"/>
          </p:cNvSpPr>
          <p:nvPr>
            <p:ph type="subTitle" idx="1"/>
          </p:nvPr>
        </p:nvSpPr>
        <p:spPr>
          <a:xfrm>
            <a:off x="1371600" y="990600"/>
            <a:ext cx="6400800" cy="685800"/>
          </a:xfrm>
        </p:spPr>
        <p:txBody>
          <a:bodyPr/>
          <a:lstStyle/>
          <a:p>
            <a:r>
              <a:rPr lang="en-US" dirty="0" smtClean="0"/>
              <a:t>BTIT603: Cyber and Network Security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sv-SE" smtClean="0"/>
              <a:t>Lokendra Vishwakarma, Assistant Professor, SVIIT - SVVV</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buNone/>
            </a:pPr>
            <a:r>
              <a:rPr lang="en-US" b="1" smtClean="0"/>
              <a:t>6.	Water </a:t>
            </a:r>
            <a:r>
              <a:rPr lang="en-US" b="1" dirty="0" smtClean="0"/>
              <a:t>holing</a:t>
            </a:r>
          </a:p>
          <a:p>
            <a:pPr algn="just"/>
            <a:r>
              <a:rPr lang="en-US" dirty="0" smtClean="0"/>
              <a:t>Water holing is a targeted social engineering strategy that capitalizes on the trust users have in websites they regularly visit. The victim feels safe to do things they would not do in a different situation. A wary person might, for example, purposefully avoid clicking a link in an unsolicited email, but the same person would not hesitate to follow a link on a website they often visit. </a:t>
            </a:r>
            <a:endParaRPr lang="en-US" dirty="0" smtClean="0"/>
          </a:p>
          <a:p>
            <a:pPr algn="just"/>
            <a:r>
              <a:rPr lang="en-US" dirty="0" smtClean="0"/>
              <a:t>The attacker may set out by identifying a group or individuals to target. The preparation involves gathering information about websites the targets often visit from the secure system. The information gathering confirms that the targets visit the websites and that the system allows such visits. The attacker then tests these websites for vulnerabilities to inject code that may infect a visitor's system with malware. The injected code trap and malware may be tailored to the specific target group and the specific systems they use. In time, one or more members of the target group will get infected and the attacker can gain access to the secure system.</a:t>
            </a:r>
            <a:endParaRPr lang="en-US" dirty="0"/>
          </a:p>
        </p:txBody>
      </p:sp>
      <p:sp>
        <p:nvSpPr>
          <p:cNvPr id="4" name="Footer Placeholder 3"/>
          <p:cNvSpPr>
            <a:spLocks noGrp="1"/>
          </p:cNvSpPr>
          <p:nvPr>
            <p:ph type="ftr" sz="quarter" idx="11"/>
          </p:nvPr>
        </p:nvSpPr>
        <p:spPr/>
        <p:txBody>
          <a:bodyPr/>
          <a:lstStyle/>
          <a:p>
            <a:r>
              <a:rPr lang="sv-SE" smtClean="0"/>
              <a:t>Lokendra Vishwakarma, Assistant Professor, SVIIT - SVVV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Title 1"/>
          <p:cNvSpPr>
            <a:spLocks noGrp="1"/>
          </p:cNvSpPr>
          <p:nvPr>
            <p:ph type="title"/>
          </p:nvPr>
        </p:nvSpPr>
        <p:spPr>
          <a:xfrm>
            <a:off x="381000" y="457200"/>
            <a:ext cx="8229600" cy="1143000"/>
          </a:xfrm>
        </p:spPr>
        <p:txBody>
          <a:bodyPr>
            <a:noAutofit/>
          </a:bodyPr>
          <a:lstStyle/>
          <a:p>
            <a:pPr algn="l"/>
            <a:r>
              <a:rPr lang="en-US" sz="3200" cap="all" dirty="0" smtClean="0"/>
              <a:t>SOCIAL ENGINEERING ATTACK TECHNIQUES</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smtClean="0"/>
              <a:t>SOCIAL ENGINEERING PREVENTION</a:t>
            </a:r>
            <a:endParaRPr lang="en-US" dirty="0"/>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pPr>
              <a:buNone/>
            </a:pPr>
            <a:r>
              <a:rPr lang="en-US" dirty="0" smtClean="0"/>
              <a:t>Social engineers manipulate human feelings, such as curiosity or fear, to carry out schemes and draw victims into their traps. Therefore, be wary whenever you feel alarmed by an email, attracted to an offer displayed on a website, or when you come across stray digital media lying about. Being alert can help you protect yourself against most social engineering attacks taking place in the digital realm.</a:t>
            </a:r>
          </a:p>
          <a:p>
            <a:r>
              <a:rPr lang="en-US" b="1" dirty="0" smtClean="0"/>
              <a:t>Don’t open emails and attachments from suspicious sources.</a:t>
            </a:r>
          </a:p>
          <a:p>
            <a:pPr>
              <a:buNone/>
            </a:pPr>
            <a:r>
              <a:rPr lang="en-US" b="1" dirty="0" smtClean="0"/>
              <a:t>	</a:t>
            </a:r>
          </a:p>
          <a:p>
            <a:pPr>
              <a:buNone/>
            </a:pPr>
            <a:r>
              <a:rPr lang="en-US" b="1" dirty="0" smtClean="0"/>
              <a:t>	Actual link:</a:t>
            </a:r>
          </a:p>
          <a:p>
            <a:pPr>
              <a:buNone/>
            </a:pPr>
            <a:r>
              <a:rPr lang="en-US" b="1" dirty="0" smtClean="0"/>
              <a:t>	Forged link:</a:t>
            </a:r>
          </a:p>
          <a:p>
            <a:endParaRPr lang="en-US" b="1" dirty="0" smtClean="0"/>
          </a:p>
          <a:p>
            <a:r>
              <a:rPr lang="en-US" b="1" dirty="0" smtClean="0"/>
              <a:t>Use multifactor authentication:  </a:t>
            </a:r>
            <a:r>
              <a:rPr lang="en-US" dirty="0" smtClean="0"/>
              <a:t>(Use 2 factor password)</a:t>
            </a:r>
            <a:endParaRPr lang="en-US" b="1" dirty="0" smtClean="0"/>
          </a:p>
          <a:p>
            <a:endParaRPr lang="en-US" b="1" dirty="0" smtClean="0"/>
          </a:p>
          <a:p>
            <a:r>
              <a:rPr lang="en-US" b="1" dirty="0" smtClean="0"/>
              <a:t>Be wary of tempting offers: </a:t>
            </a:r>
            <a:r>
              <a:rPr lang="en-US" dirty="0" smtClean="0"/>
              <a:t>For example messages/emails like 99% discount on Amazon click to avail the offer. </a:t>
            </a:r>
          </a:p>
          <a:p>
            <a:pPr>
              <a:buNone/>
            </a:pPr>
            <a:r>
              <a:rPr lang="en-US" dirty="0" smtClean="0"/>
              <a:t>	To avoid such offers instead of clicking on the link try to search on the authentic website/app.</a:t>
            </a:r>
          </a:p>
          <a:p>
            <a:endParaRPr lang="en-US" b="1" dirty="0" smtClean="0"/>
          </a:p>
          <a:p>
            <a:r>
              <a:rPr lang="en-US" b="1" dirty="0" smtClean="0"/>
              <a:t>Keep your antivirus/antimalware software updated.</a:t>
            </a:r>
            <a:endParaRPr lang="en-US" dirty="0"/>
          </a:p>
        </p:txBody>
      </p:sp>
      <p:sp>
        <p:nvSpPr>
          <p:cNvPr id="4" name="Footer Placeholder 3"/>
          <p:cNvSpPr>
            <a:spLocks noGrp="1"/>
          </p:cNvSpPr>
          <p:nvPr>
            <p:ph type="ftr" sz="quarter" idx="11"/>
          </p:nvPr>
        </p:nvSpPr>
        <p:spPr/>
        <p:txBody>
          <a:bodyPr/>
          <a:lstStyle/>
          <a:p>
            <a:r>
              <a:rPr lang="sv-SE" smtClean="0"/>
              <a:t>Lokendra Vishwakarma, Assistant Professor, SVIIT - SVVV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7" name="Picture 6" descr="phishing-scam-techniques-link.png"/>
          <p:cNvPicPr>
            <a:picLocks noChangeAspect="1"/>
          </p:cNvPicPr>
          <p:nvPr/>
        </p:nvPicPr>
        <p:blipFill>
          <a:blip r:embed="rId2"/>
          <a:stretch>
            <a:fillRect/>
          </a:stretch>
        </p:blipFill>
        <p:spPr>
          <a:xfrm>
            <a:off x="2124723" y="2838543"/>
            <a:ext cx="5190477" cy="7428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Social Engineering?</a:t>
            </a: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algn="just"/>
            <a:r>
              <a:rPr lang="en-US" sz="4600" dirty="0" smtClean="0"/>
              <a:t>Social engineering is the term used for a broad range of malicious activities accomplished through human interactions. It uses psychological manipulation to trick users into making security mistakes or giving away sensitive information.</a:t>
            </a:r>
          </a:p>
          <a:p>
            <a:pPr algn="just"/>
            <a:endParaRPr lang="en-US" dirty="0" smtClean="0"/>
          </a:p>
          <a:p>
            <a:pPr algn="just"/>
            <a:r>
              <a:rPr lang="en-US" dirty="0" smtClean="0"/>
              <a:t>A perpetrator first investigates the intended victim to gather necessary background information, such as potential points of entry and weak security protocols, needed to proceed with the attack. Then, the attacker moves to gain the victim’s trust and provide stimuli for subsequent actions that break security practices, such as revealing sensitive information or granting access to critical resources.</a:t>
            </a:r>
            <a:endParaRPr lang="en-US" dirty="0"/>
          </a:p>
        </p:txBody>
      </p:sp>
      <p:sp>
        <p:nvSpPr>
          <p:cNvPr id="4" name="Footer Placeholder 3"/>
          <p:cNvSpPr>
            <a:spLocks noGrp="1"/>
          </p:cNvSpPr>
          <p:nvPr>
            <p:ph type="ftr" sz="quarter" idx="11"/>
          </p:nvPr>
        </p:nvSpPr>
        <p:spPr/>
        <p:txBody>
          <a:bodyPr/>
          <a:lstStyle/>
          <a:p>
            <a:r>
              <a:rPr lang="sv-SE" smtClean="0"/>
              <a:t>Lokendra Vishwakarma, Assistant Professor, SVIIT - SVVV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sv-SE" smtClean="0"/>
              <a:t>Lokendra Vishwakarma, Assistant Professor, SVIIT - SVVV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8" name="Content Placeholder 7" descr="OPSEC_alert_--_What_is_social_engineering....jpg"/>
          <p:cNvPicPr>
            <a:picLocks noGrp="1" noChangeAspect="1"/>
          </p:cNvPicPr>
          <p:nvPr>
            <p:ph idx="1"/>
          </p:nvPr>
        </p:nvPicPr>
        <p:blipFill>
          <a:blip r:embed="rId2"/>
          <a:stretch>
            <a:fillRect/>
          </a:stretch>
        </p:blipFill>
        <p:spPr>
          <a:xfrm>
            <a:off x="76200" y="685800"/>
            <a:ext cx="8991600" cy="3657600"/>
          </a:xfrm>
        </p:spPr>
      </p:pic>
      <p:sp>
        <p:nvSpPr>
          <p:cNvPr id="9" name="Rectangle 8"/>
          <p:cNvSpPr/>
          <p:nvPr/>
        </p:nvSpPr>
        <p:spPr>
          <a:xfrm>
            <a:off x="228600" y="4309408"/>
            <a:ext cx="8610600" cy="2123658"/>
          </a:xfrm>
          <a:prstGeom prst="rect">
            <a:avLst/>
          </a:prstGeom>
        </p:spPr>
        <p:txBody>
          <a:bodyPr wrap="square">
            <a:spAutoFit/>
          </a:bodyPr>
          <a:lstStyle/>
          <a:p>
            <a:pPr algn="just"/>
            <a:r>
              <a:rPr lang="en-US" sz="2200" b="1" dirty="0" smtClean="0">
                <a:solidFill>
                  <a:srgbClr val="FF0000"/>
                </a:solidFill>
              </a:rPr>
              <a:t>What makes social engineering especially dangerous is that it relies on human error, rather than vulnerabilities in software and operating systems. </a:t>
            </a:r>
          </a:p>
          <a:p>
            <a:pPr algn="just"/>
            <a:r>
              <a:rPr lang="en-US" sz="2200" dirty="0" smtClean="0"/>
              <a:t>	Mistakes made by legitimate users are much less predictable, making them harder to identify and thwart than a malware-based intrusion.</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engineering attack lifecycle</a:t>
            </a:r>
            <a:endParaRPr lang="en-US" dirty="0"/>
          </a:p>
        </p:txBody>
      </p:sp>
      <p:pic>
        <p:nvPicPr>
          <p:cNvPr id="6" name="Content Placeholder 5" descr="social-engineering life cycle.png"/>
          <p:cNvPicPr>
            <a:picLocks noGrp="1" noChangeAspect="1"/>
          </p:cNvPicPr>
          <p:nvPr>
            <p:ph idx="1"/>
          </p:nvPr>
        </p:nvPicPr>
        <p:blipFill>
          <a:blip r:embed="rId2"/>
          <a:stretch>
            <a:fillRect/>
          </a:stretch>
        </p:blipFill>
        <p:spPr>
          <a:xfrm>
            <a:off x="304800" y="1200439"/>
            <a:ext cx="8458200" cy="5126483"/>
          </a:xfrm>
        </p:spPr>
      </p:pic>
      <p:sp>
        <p:nvSpPr>
          <p:cNvPr id="4" name="Footer Placeholder 3"/>
          <p:cNvSpPr>
            <a:spLocks noGrp="1"/>
          </p:cNvSpPr>
          <p:nvPr>
            <p:ph type="ftr" sz="quarter" idx="11"/>
          </p:nvPr>
        </p:nvSpPr>
        <p:spPr/>
        <p:txBody>
          <a:bodyPr/>
          <a:lstStyle/>
          <a:p>
            <a:r>
              <a:rPr lang="sv-SE" smtClean="0"/>
              <a:t>Lokendra Vishwakarma, Assistant Professor, SVIIT - SVVV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en-US" b="1" dirty="0" smtClean="0"/>
              <a:t>Baiting</a:t>
            </a:r>
            <a:endParaRPr lang="en-US" dirty="0" smtClean="0"/>
          </a:p>
          <a:p>
            <a:pPr algn="just">
              <a:buNone/>
            </a:pPr>
            <a:r>
              <a:rPr lang="en-US" dirty="0" smtClean="0"/>
              <a:t>	As its name implies, baiting attacks use a false promise to pique a victim’s greed or curiosity. They lure users into a trap that steals their personal information or inflicts their systems with malware. The most reviled form of baiting uses physical media to disperse malware. </a:t>
            </a:r>
          </a:p>
          <a:p>
            <a:pPr algn="just">
              <a:buNone/>
            </a:pPr>
            <a:endParaRPr lang="en-US" dirty="0" smtClean="0"/>
          </a:p>
          <a:p>
            <a:pPr algn="just">
              <a:buNone/>
            </a:pPr>
            <a:r>
              <a:rPr lang="en-US" dirty="0" smtClean="0">
                <a:solidFill>
                  <a:srgbClr val="FF0000"/>
                </a:solidFill>
              </a:rPr>
              <a:t>For example, attackers leave the bait—typically malware-infected flash drives—in conspicuous areas where potential victims are certain to see them (e.g., bathrooms, elevators, the parking lot of a targeted company). The bait has an authentic look to it, such as a label presenting it as the company’s payroll list.</a:t>
            </a:r>
          </a:p>
          <a:p>
            <a:pPr algn="just">
              <a:buNone/>
            </a:pPr>
            <a:r>
              <a:rPr lang="en-US" dirty="0" smtClean="0">
                <a:solidFill>
                  <a:srgbClr val="FF0000"/>
                </a:solidFill>
              </a:rPr>
              <a:t>	Victims pick up the bait out of curiosity and insert it into a work or home computer, resulting in automatic malware installation on the system.</a:t>
            </a:r>
          </a:p>
          <a:p>
            <a:pPr algn="just">
              <a:buNone/>
            </a:pPr>
            <a:endParaRPr lang="en-US" dirty="0" smtClean="0"/>
          </a:p>
          <a:p>
            <a:pPr algn="just">
              <a:buNone/>
            </a:pPr>
            <a:r>
              <a:rPr lang="en-US" dirty="0" smtClean="0"/>
              <a:t>Baiting scams don’t necessarily have to be carried out in the physical world. Online forms of baiting consist of enticing ads that lead to malicious sites or that encourage users to download a malware-infected application.</a:t>
            </a:r>
          </a:p>
          <a:p>
            <a:pPr algn="just"/>
            <a:endParaRPr lang="en-US" dirty="0"/>
          </a:p>
        </p:txBody>
      </p:sp>
      <p:sp>
        <p:nvSpPr>
          <p:cNvPr id="4" name="Footer Placeholder 3"/>
          <p:cNvSpPr>
            <a:spLocks noGrp="1"/>
          </p:cNvSpPr>
          <p:nvPr>
            <p:ph type="ftr" sz="quarter" idx="11"/>
          </p:nvPr>
        </p:nvSpPr>
        <p:spPr/>
        <p:txBody>
          <a:bodyPr/>
          <a:lstStyle/>
          <a:p>
            <a:r>
              <a:rPr lang="sv-SE" smtClean="0"/>
              <a:t>Lokendra Vishwakarma, Assistant Professor, SVIIT - SVVV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Title 5"/>
          <p:cNvSpPr>
            <a:spLocks noGrp="1"/>
          </p:cNvSpPr>
          <p:nvPr>
            <p:ph type="title"/>
          </p:nvPr>
        </p:nvSpPr>
        <p:spPr/>
        <p:txBody>
          <a:bodyPr>
            <a:noAutofit/>
          </a:bodyPr>
          <a:lstStyle/>
          <a:p>
            <a:pPr algn="l"/>
            <a:r>
              <a:rPr lang="en-US" sz="3200" cap="all" dirty="0" smtClean="0"/>
              <a:t>SOCIAL ENGINEERING ATTACK TECHNIQUES</a:t>
            </a:r>
            <a:endParaRPr lang="en-US" sz="3200" cap="al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724400"/>
          </a:xfrm>
        </p:spPr>
        <p:txBody>
          <a:bodyPr>
            <a:normAutofit fontScale="62500" lnSpcReduction="20000"/>
          </a:bodyPr>
          <a:lstStyle/>
          <a:p>
            <a:pPr>
              <a:buNone/>
            </a:pPr>
            <a:r>
              <a:rPr lang="en-US" dirty="0" smtClean="0"/>
              <a:t>2. </a:t>
            </a:r>
            <a:r>
              <a:rPr lang="en-US" b="1" dirty="0" err="1" smtClean="0"/>
              <a:t>Scareware</a:t>
            </a:r>
            <a:endParaRPr lang="en-US" b="1" dirty="0" smtClean="0"/>
          </a:p>
          <a:p>
            <a:pPr>
              <a:buNone/>
            </a:pPr>
            <a:r>
              <a:rPr lang="en-US" b="1" dirty="0" smtClean="0"/>
              <a:t>	</a:t>
            </a:r>
            <a:r>
              <a:rPr lang="en-US" dirty="0" err="1" smtClean="0"/>
              <a:t>Scareware</a:t>
            </a:r>
            <a:r>
              <a:rPr lang="en-US" dirty="0" smtClean="0"/>
              <a:t> involves victims being bombarded with false alarms and fictitious threats. Users are deceived to think their system is infected with malware, prompting them to install software that has no real benefit (other than for the perpetrator) or is malware itself. </a:t>
            </a:r>
            <a:r>
              <a:rPr lang="en-US" dirty="0" err="1" smtClean="0"/>
              <a:t>Scareware</a:t>
            </a:r>
            <a:r>
              <a:rPr lang="en-US" dirty="0" smtClean="0"/>
              <a:t> is also referred to as deception software, rogue scanner software and </a:t>
            </a:r>
            <a:r>
              <a:rPr lang="en-US" dirty="0" err="1" smtClean="0"/>
              <a:t>fraudware</a:t>
            </a:r>
            <a:r>
              <a:rPr lang="en-US" dirty="0" smtClean="0"/>
              <a:t>.</a:t>
            </a:r>
          </a:p>
          <a:p>
            <a:pPr>
              <a:buNone/>
            </a:pPr>
            <a:r>
              <a:rPr lang="en-US" dirty="0" smtClean="0"/>
              <a:t>	</a:t>
            </a:r>
          </a:p>
          <a:p>
            <a:pPr>
              <a:buNone/>
            </a:pPr>
            <a:r>
              <a:rPr lang="en-US" dirty="0" smtClean="0"/>
              <a:t>	</a:t>
            </a:r>
            <a:r>
              <a:rPr lang="en-US" dirty="0" smtClean="0">
                <a:solidFill>
                  <a:srgbClr val="FF0000"/>
                </a:solidFill>
              </a:rPr>
              <a:t>A common </a:t>
            </a:r>
            <a:r>
              <a:rPr lang="en-US" dirty="0" err="1" smtClean="0">
                <a:solidFill>
                  <a:srgbClr val="FF0000"/>
                </a:solidFill>
              </a:rPr>
              <a:t>scareware</a:t>
            </a:r>
            <a:r>
              <a:rPr lang="en-US" dirty="0" smtClean="0">
                <a:solidFill>
                  <a:srgbClr val="FF0000"/>
                </a:solidFill>
              </a:rPr>
              <a:t> example is the legitimate-looking popup banners appearing in your browser while surfing the web, displaying such text such as</a:t>
            </a:r>
            <a:r>
              <a:rPr lang="en-US" u="sng" dirty="0" smtClean="0"/>
              <a:t>, “Your computer may be infected with harmful spyware programs.” </a:t>
            </a:r>
            <a:r>
              <a:rPr lang="en-US" dirty="0" smtClean="0">
                <a:solidFill>
                  <a:srgbClr val="FF0000"/>
                </a:solidFill>
              </a:rPr>
              <a:t>It either offers to install the tool (often malware-infected) for you, or will direct you to a malicious site where your computer becomes infected.</a:t>
            </a:r>
          </a:p>
          <a:p>
            <a:pPr>
              <a:buNone/>
            </a:pPr>
            <a:r>
              <a:rPr lang="en-US" dirty="0" smtClean="0"/>
              <a:t>	</a:t>
            </a:r>
          </a:p>
          <a:p>
            <a:pPr>
              <a:buNone/>
            </a:pPr>
            <a:r>
              <a:rPr lang="en-US" dirty="0" smtClean="0"/>
              <a:t>	</a:t>
            </a:r>
            <a:r>
              <a:rPr lang="en-US" dirty="0" err="1" smtClean="0"/>
              <a:t>Scareware</a:t>
            </a:r>
            <a:r>
              <a:rPr lang="en-US" dirty="0" smtClean="0"/>
              <a:t> is also distributed via spam email that doles out bogus warnings, or makes offers for users to buy worthless/harmful services.</a:t>
            </a:r>
          </a:p>
          <a:p>
            <a:endParaRPr lang="en-US" dirty="0" smtClean="0"/>
          </a:p>
          <a:p>
            <a:pPr marL="514350" indent="-514350">
              <a:buNone/>
            </a:pPr>
            <a:endParaRPr lang="en-US" dirty="0"/>
          </a:p>
        </p:txBody>
      </p:sp>
      <p:sp>
        <p:nvSpPr>
          <p:cNvPr id="4" name="Footer Placeholder 3"/>
          <p:cNvSpPr>
            <a:spLocks noGrp="1"/>
          </p:cNvSpPr>
          <p:nvPr>
            <p:ph type="ftr" sz="quarter" idx="11"/>
          </p:nvPr>
        </p:nvSpPr>
        <p:spPr/>
        <p:txBody>
          <a:bodyPr/>
          <a:lstStyle/>
          <a:p>
            <a:r>
              <a:rPr lang="sv-SE" smtClean="0"/>
              <a:t>Lokendra Vishwakarma, Assistant Professor, SVIIT - SVVV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Title 5"/>
          <p:cNvSpPr>
            <a:spLocks noGrp="1"/>
          </p:cNvSpPr>
          <p:nvPr>
            <p:ph type="title"/>
          </p:nvPr>
        </p:nvSpPr>
        <p:spPr>
          <a:xfrm>
            <a:off x="457200" y="274638"/>
            <a:ext cx="8229600" cy="1143000"/>
          </a:xfrm>
        </p:spPr>
        <p:txBody>
          <a:bodyPr>
            <a:noAutofit/>
          </a:bodyPr>
          <a:lstStyle/>
          <a:p>
            <a:pPr algn="l"/>
            <a:r>
              <a:rPr lang="en-US" sz="3200" cap="all" dirty="0" smtClean="0"/>
              <a:t>SOCIAL ENGINEERING ATTACK TECHNIQUES</a:t>
            </a:r>
            <a:endParaRPr lang="en-US" sz="3200" cap="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cap="all" dirty="0" smtClean="0"/>
              <a:t>SOCIAL ENGINEERING ATTACK TECHNIQUES</a:t>
            </a:r>
            <a:endParaRPr lang="en-US" sz="3200"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3. </a:t>
            </a:r>
            <a:r>
              <a:rPr lang="en-US" b="1" dirty="0" err="1" smtClean="0"/>
              <a:t>Pretexting</a:t>
            </a:r>
            <a:endParaRPr lang="en-US" dirty="0" smtClean="0"/>
          </a:p>
          <a:p>
            <a:pPr algn="just">
              <a:buNone/>
            </a:pPr>
            <a:r>
              <a:rPr lang="en-US" dirty="0" smtClean="0"/>
              <a:t>	Here an attacker obtains information through a series of cleverly crafted lies. The scam is often initiated by a perpetrator pretending to need sensitive information from a victim so as to perform a critical task.</a:t>
            </a:r>
          </a:p>
          <a:p>
            <a:pPr algn="just">
              <a:buNone/>
            </a:pPr>
            <a:r>
              <a:rPr lang="en-US" dirty="0" smtClean="0"/>
              <a:t>	</a:t>
            </a:r>
          </a:p>
          <a:p>
            <a:pPr algn="just">
              <a:buNone/>
            </a:pPr>
            <a:r>
              <a:rPr lang="en-US" dirty="0" smtClean="0">
                <a:solidFill>
                  <a:srgbClr val="FF0000"/>
                </a:solidFill>
              </a:rPr>
              <a:t>	The attacker usually starts by establishing trust with their victim by impersonating co-workers, police, bank and tax officials, or other persons who have right-to-know authority. The </a:t>
            </a:r>
            <a:r>
              <a:rPr lang="en-US" dirty="0" err="1" smtClean="0">
                <a:solidFill>
                  <a:srgbClr val="FF0000"/>
                </a:solidFill>
              </a:rPr>
              <a:t>pretexter</a:t>
            </a:r>
            <a:r>
              <a:rPr lang="en-US" dirty="0" smtClean="0">
                <a:solidFill>
                  <a:srgbClr val="FF0000"/>
                </a:solidFill>
              </a:rPr>
              <a:t> asks questions that are ostensibly required to confirm the victim’s identity, through which they gather important personal data.</a:t>
            </a:r>
          </a:p>
          <a:p>
            <a:pPr algn="just">
              <a:buNone/>
            </a:pPr>
            <a:r>
              <a:rPr lang="en-US" dirty="0" smtClean="0"/>
              <a:t>	</a:t>
            </a:r>
          </a:p>
          <a:p>
            <a:pPr algn="just">
              <a:buNone/>
            </a:pPr>
            <a:r>
              <a:rPr lang="en-US" dirty="0" smtClean="0"/>
              <a:t>	All sorts of pertinent information and records is gathered using this scam, such as social security numbers, personal addresses and phone numbers, phone records, staff vacation dates, bank records and even security information related to a physical plant.</a:t>
            </a:r>
          </a:p>
          <a:p>
            <a:endParaRPr lang="en-US" dirty="0"/>
          </a:p>
        </p:txBody>
      </p:sp>
      <p:sp>
        <p:nvSpPr>
          <p:cNvPr id="4" name="Footer Placeholder 3"/>
          <p:cNvSpPr>
            <a:spLocks noGrp="1"/>
          </p:cNvSpPr>
          <p:nvPr>
            <p:ph type="ftr" sz="quarter" idx="11"/>
          </p:nvPr>
        </p:nvSpPr>
        <p:spPr/>
        <p:txBody>
          <a:bodyPr/>
          <a:lstStyle/>
          <a:p>
            <a:r>
              <a:rPr lang="sv-SE" smtClean="0"/>
              <a:t>Lokendra Vishwakarma, Assistant Professor, SVIIT - SVVV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b="1" dirty="0" smtClean="0"/>
              <a:t>4. </a:t>
            </a:r>
            <a:r>
              <a:rPr lang="en-US" b="1" dirty="0" err="1" smtClean="0"/>
              <a:t>V</a:t>
            </a:r>
            <a:r>
              <a:rPr lang="en-US" b="1" dirty="0" err="1" smtClean="0"/>
              <a:t>ishing</a:t>
            </a:r>
            <a:r>
              <a:rPr lang="en-US" b="1" dirty="0" smtClean="0"/>
              <a:t> (Voice Phishing), Phishing, </a:t>
            </a:r>
            <a:r>
              <a:rPr lang="en-US" b="1" dirty="0" err="1" smtClean="0"/>
              <a:t>Smishing</a:t>
            </a:r>
            <a:r>
              <a:rPr lang="en-US" b="1" dirty="0" smtClean="0"/>
              <a:t> (SMS Phishing)</a:t>
            </a:r>
            <a:endParaRPr lang="en-US" dirty="0" smtClean="0"/>
          </a:p>
          <a:p>
            <a:pPr algn="just">
              <a:buNone/>
            </a:pPr>
            <a:r>
              <a:rPr lang="en-US" dirty="0" smtClean="0"/>
              <a:t>	As one of the most popular social engineering attack types, phishing scams are email and text message campaigns aimed at creating a sense of urgency, curiosity or fear in victims. It then prods them into revealing sensitive information, clicking on links to malicious websites, or opening attachments that contain malware.</a:t>
            </a:r>
          </a:p>
          <a:p>
            <a:pPr algn="just">
              <a:buNone/>
            </a:pPr>
            <a:r>
              <a:rPr lang="en-US" dirty="0" smtClean="0"/>
              <a:t>	</a:t>
            </a:r>
            <a:r>
              <a:rPr lang="en-US" dirty="0" smtClean="0"/>
              <a:t>	“Email from another trusted source”</a:t>
            </a:r>
            <a:endParaRPr lang="en-US" dirty="0" smtClean="0"/>
          </a:p>
          <a:p>
            <a:pPr algn="just">
              <a:buNone/>
            </a:pPr>
            <a:r>
              <a:rPr lang="en-US" dirty="0" smtClean="0"/>
              <a:t>	</a:t>
            </a:r>
            <a:r>
              <a:rPr lang="en-US" dirty="0" smtClean="0">
                <a:solidFill>
                  <a:srgbClr val="FF0000"/>
                </a:solidFill>
              </a:rPr>
              <a:t>An example is an email sent to users of an online service that alerts them of a policy violation requiring immediate action on their part, such as a required password change. It includes a link to an illegitimate website—nearly identical in appearance to its legitimate version—prompting the unsuspecting user to enter their current credentials and new password. Upon form submittal the information is sent to the attacker</a:t>
            </a:r>
            <a:r>
              <a:rPr lang="en-US" dirty="0" smtClean="0"/>
              <a:t>.</a:t>
            </a:r>
          </a:p>
          <a:p>
            <a:endParaRPr lang="en-US" dirty="0"/>
          </a:p>
        </p:txBody>
      </p:sp>
      <p:sp>
        <p:nvSpPr>
          <p:cNvPr id="4" name="Footer Placeholder 3"/>
          <p:cNvSpPr>
            <a:spLocks noGrp="1"/>
          </p:cNvSpPr>
          <p:nvPr>
            <p:ph type="ftr" sz="quarter" idx="11"/>
          </p:nvPr>
        </p:nvSpPr>
        <p:spPr/>
        <p:txBody>
          <a:bodyPr/>
          <a:lstStyle/>
          <a:p>
            <a:r>
              <a:rPr lang="sv-SE" smtClean="0"/>
              <a:t>Lokendra Vishwakarma, Assistant Professor, SVIIT - SVVV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Title 1"/>
          <p:cNvSpPr>
            <a:spLocks noGrp="1"/>
          </p:cNvSpPr>
          <p:nvPr>
            <p:ph type="title"/>
          </p:nvPr>
        </p:nvSpPr>
        <p:spPr>
          <a:xfrm>
            <a:off x="457200" y="274638"/>
            <a:ext cx="8229600" cy="1143000"/>
          </a:xfrm>
        </p:spPr>
        <p:txBody>
          <a:bodyPr>
            <a:noAutofit/>
          </a:bodyPr>
          <a:lstStyle/>
          <a:p>
            <a:pPr algn="l"/>
            <a:r>
              <a:rPr lang="en-US" sz="3200" cap="all" dirty="0" smtClean="0"/>
              <a:t>SOCIAL ENGINEERING ATTACK TECHNIQUES</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buNone/>
            </a:pPr>
            <a:r>
              <a:rPr lang="en-US" b="1" dirty="0" smtClean="0"/>
              <a:t>5. Spear phishing</a:t>
            </a:r>
            <a:endParaRPr lang="en-US" dirty="0" smtClean="0"/>
          </a:p>
          <a:p>
            <a:r>
              <a:rPr lang="en-US" dirty="0" smtClean="0"/>
              <a:t>This is a more targeted version of the phishing scam whereby an attacker </a:t>
            </a:r>
            <a:r>
              <a:rPr lang="en-US" dirty="0" smtClean="0">
                <a:solidFill>
                  <a:srgbClr val="FF0000"/>
                </a:solidFill>
              </a:rPr>
              <a:t>chooses specific individuals or enterprises</a:t>
            </a:r>
            <a:r>
              <a:rPr lang="en-US" dirty="0" smtClean="0"/>
              <a:t>. They then tailor their messages based on characteristics, job positions, and contacts belonging to their victims to make their attack less conspicuous. Spear phishing requires much more effort on behalf of the perpetrator and may take weeks and months to pull off. They’re much harder to detect and have better success rates if done skillfully.</a:t>
            </a:r>
          </a:p>
          <a:p>
            <a:r>
              <a:rPr lang="en-US" dirty="0" smtClean="0"/>
              <a:t>A spear phishing scenario might involve an </a:t>
            </a:r>
            <a:r>
              <a:rPr lang="en-US" dirty="0" smtClean="0">
                <a:solidFill>
                  <a:srgbClr val="FF0000"/>
                </a:solidFill>
              </a:rPr>
              <a:t>attacker who, in impersonating an organization’s IT consultant, sends an email to one or more employees. It’s worded and signed exactly as the consultant normally does, thereby deceiving recipients into thinking it’s an authentic message</a:t>
            </a:r>
            <a:r>
              <a:rPr lang="en-US" dirty="0" smtClean="0"/>
              <a:t>. The message prompts recipients to change their password and provides them with a link that redirects them to a malicious page where the attacker now captures their credentials.</a:t>
            </a:r>
          </a:p>
          <a:p>
            <a:endParaRPr lang="en-US" dirty="0"/>
          </a:p>
        </p:txBody>
      </p:sp>
      <p:sp>
        <p:nvSpPr>
          <p:cNvPr id="4" name="Footer Placeholder 3"/>
          <p:cNvSpPr>
            <a:spLocks noGrp="1"/>
          </p:cNvSpPr>
          <p:nvPr>
            <p:ph type="ftr" sz="quarter" idx="11"/>
          </p:nvPr>
        </p:nvSpPr>
        <p:spPr/>
        <p:txBody>
          <a:bodyPr/>
          <a:lstStyle/>
          <a:p>
            <a:r>
              <a:rPr lang="sv-SE" smtClean="0"/>
              <a:t>Lokendra Vishwakarma, Assistant Professor, SVIIT - SVVV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Title 1"/>
          <p:cNvSpPr>
            <a:spLocks noGrp="1"/>
          </p:cNvSpPr>
          <p:nvPr>
            <p:ph type="title"/>
          </p:nvPr>
        </p:nvSpPr>
        <p:spPr>
          <a:xfrm>
            <a:off x="381000" y="457200"/>
            <a:ext cx="8229600" cy="1143000"/>
          </a:xfrm>
        </p:spPr>
        <p:txBody>
          <a:bodyPr>
            <a:noAutofit/>
          </a:bodyPr>
          <a:lstStyle/>
          <a:p>
            <a:pPr algn="l"/>
            <a:r>
              <a:rPr lang="en-US" sz="3200" cap="all" dirty="0" smtClean="0"/>
              <a:t>SOCIAL ENGINEERING ATTACK TECHNIQUES</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428</Words>
  <Application>Microsoft Office PowerPoint</Application>
  <PresentationFormat>On-screen Show (4:3)</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Social Engineering</vt:lpstr>
      <vt:lpstr>What is Social Engineering?</vt:lpstr>
      <vt:lpstr>Slide 3</vt:lpstr>
      <vt:lpstr>Social engineering attack lifecycle</vt:lpstr>
      <vt:lpstr>SOCIAL ENGINEERING ATTACK TECHNIQUES</vt:lpstr>
      <vt:lpstr>SOCIAL ENGINEERING ATTACK TECHNIQUES</vt:lpstr>
      <vt:lpstr>SOCIAL ENGINEERING ATTACK TECHNIQUES</vt:lpstr>
      <vt:lpstr>SOCIAL ENGINEERING ATTACK TECHNIQUES</vt:lpstr>
      <vt:lpstr>SOCIAL ENGINEERING ATTACK TECHNIQUES</vt:lpstr>
      <vt:lpstr>SOCIAL ENGINEERING ATTACK TECHNIQUES</vt:lpstr>
      <vt:lpstr>SOCIAL ENGINEERING PREVENTION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Social Engineering</dc:title>
  <dc:creator/>
  <cp:lastModifiedBy>Lokendra</cp:lastModifiedBy>
  <cp:revision>14</cp:revision>
  <dcterms:created xsi:type="dcterms:W3CDTF">2006-08-16T00:00:00Z</dcterms:created>
  <dcterms:modified xsi:type="dcterms:W3CDTF">2019-01-29T18:24:16Z</dcterms:modified>
</cp:coreProperties>
</file>