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0996-02B6-D340-84B3-6367BF605E7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8E049-18B1-2E44-A30F-FF21607E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0996-02B6-D340-84B3-6367BF605E7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8E049-18B1-2E44-A30F-FF21607E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0996-02B6-D340-84B3-6367BF605E7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8E049-18B1-2E44-A30F-FF21607E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9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0996-02B6-D340-84B3-6367BF605E7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8E049-18B1-2E44-A30F-FF21607E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0996-02B6-D340-84B3-6367BF605E7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8E049-18B1-2E44-A30F-FF21607E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7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0996-02B6-D340-84B3-6367BF605E7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8E049-18B1-2E44-A30F-FF21607E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0996-02B6-D340-84B3-6367BF605E7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8E049-18B1-2E44-A30F-FF21607E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0996-02B6-D340-84B3-6367BF605E7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8E049-18B1-2E44-A30F-FF21607E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4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0996-02B6-D340-84B3-6367BF605E7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8E049-18B1-2E44-A30F-FF21607E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0996-02B6-D340-84B3-6367BF605E7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8E049-18B1-2E44-A30F-FF21607E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0996-02B6-D340-84B3-6367BF605E7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8E049-18B1-2E44-A30F-FF21607E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1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0996-02B6-D340-84B3-6367BF605E78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8E049-18B1-2E44-A30F-FF21607EB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webrtc.com/" TargetMode="External"/><Relationship Id="rId4" Type="http://schemas.openxmlformats.org/officeDocument/2006/relationships/hyperlink" Target="http://peerjs.com/" TargetMode="External"/><Relationship Id="rId5" Type="http://schemas.openxmlformats.org/officeDocument/2006/relationships/hyperlink" Target="https://easyrtc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xiicwrtc2.appspot.com/" TargetMode="External"/><Relationship Id="rId4" Type="http://schemas.openxmlformats.org/officeDocument/2006/relationships/hyperlink" Target="https://hxiicwrtc.appspot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04" y="192070"/>
            <a:ext cx="9710792" cy="647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0" y="410960"/>
            <a:ext cx="1498600" cy="157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9560" y="90597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Signaling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0260" y="1985759"/>
            <a:ext cx="10374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WebRTC is designed to work peer-to-peer, so users can connect by the most direct route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possible.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However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, WebRTC is built to cope with real-world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networking :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client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applications need to traverse NAT gateways and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firewalls,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and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peer to peer networking needs fallbacks in case direct connection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fails.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As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part of this process, the WebRTC APIs use STUN servers to get the IP address of your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computer,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and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TURN servers to function as relay servers in case peer-to-peer communication fails.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2" y="3835308"/>
            <a:ext cx="4319737" cy="269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0" y="410960"/>
            <a:ext cx="1498600" cy="1574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9560" y="905972"/>
            <a:ext cx="2690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STUN Servers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260" y="2480772"/>
            <a:ext cx="105304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Session Traversal Utilities for NAT (STUN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) :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simple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protocol for discovering the server-reflexive address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–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Client: Where do you see me at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?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–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Server: I see you at 206.123.31.67:55123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STUN server is only used during the connection setup and once that session has been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established,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media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will flow directly between clients.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0" y="410960"/>
            <a:ext cx="1498600" cy="1574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9560" y="905972"/>
            <a:ext cx="2706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TURN Servers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260" y="2480772"/>
            <a:ext cx="78649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If a STUN server cannot establish the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connection,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TURN ( Traversal Using Relays around NAT ) comes into picture.</a:t>
            </a: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TURN Server allocates some of its resources to the client.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The client then uses the TURN server for the media flow.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It acts as a relay between different peers.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 TURN server provides a relayed address to the clients which is then used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by the clients for communication.</a:t>
            </a: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Unlike STUN, TURN remains in between the peers throughout the session.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0" y="410960"/>
            <a:ext cx="1498600" cy="1574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9560" y="905972"/>
            <a:ext cx="8132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ICE : Interactive Connectivity Establishment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260" y="2480772"/>
            <a:ext cx="7402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- A framework for connecting peers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- A combination of STUN and TURN technology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- Tries to find the best path for each call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- First priority is STUN, if STUN fails, it turns to TURN</a:t>
            </a:r>
          </a:p>
        </p:txBody>
      </p:sp>
    </p:spTree>
    <p:extLst>
      <p:ext uri="{BB962C8B-B14F-4D97-AF65-F5344CB8AC3E}">
        <p14:creationId xmlns:p14="http://schemas.microsoft.com/office/powerpoint/2010/main" val="4862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0" y="410960"/>
            <a:ext cx="1498600" cy="1574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9560" y="905972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JavaScript Frameworks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260" y="2480772"/>
            <a:ext cx="83745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There are many JavaScript frameworks available which implement WebRTC and</a:t>
            </a: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p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rovide easy to use APIs to build WebRTC applications </a:t>
            </a: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simpleWebRTC 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( 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  <a:hlinkClick r:id="rId3"/>
              </a:rPr>
              <a:t>https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://simplewebrtc.com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  <a:hlinkClick r:id="rId3"/>
              </a:rPr>
              <a:t>/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 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PeerJS 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( 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  <a:hlinkClick r:id="rId4"/>
              </a:rPr>
              <a:t>http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://peerjs.com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  <a:hlinkClick r:id="rId4"/>
              </a:rPr>
              <a:t>/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 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easyRTC 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( 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  <a:hlinkClick r:id="rId5"/>
              </a:rPr>
              <a:t>https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://easyrtc.com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  <a:hlinkClick r:id="rId5"/>
              </a:rPr>
              <a:t>/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4085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0" y="410960"/>
            <a:ext cx="1498600" cy="1574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9560" y="905972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My Apps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1637" y="3013502"/>
            <a:ext cx="7288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https://hxiicwrtc2.appspot.com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 ( simpleWebRTC )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https://hxiicwrtc.appspot.com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 ( PeerJS )</a:t>
            </a:r>
          </a:p>
        </p:txBody>
      </p:sp>
    </p:spTree>
    <p:extLst>
      <p:ext uri="{BB962C8B-B14F-4D97-AF65-F5344CB8AC3E}">
        <p14:creationId xmlns:p14="http://schemas.microsoft.com/office/powerpoint/2010/main" val="17749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0" y="2641600"/>
            <a:ext cx="1498600" cy="157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5685" y="4448430"/>
            <a:ext cx="1600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Thank You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75637" y="5902055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- Hitesh Kumar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1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0" y="410960"/>
            <a:ext cx="1498600" cy="157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9560" y="905972"/>
            <a:ext cx="8582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W</a:t>
            </a:r>
            <a:r>
              <a:rPr lang="en-US" sz="3200" b="1" dirty="0" smtClean="0">
                <a:latin typeface="Avenir Book" charset="0"/>
                <a:ea typeface="Avenir Book" charset="0"/>
                <a:cs typeface="Avenir Book" charset="0"/>
              </a:rPr>
              <a:t>eb</a:t>
            </a:r>
            <a:r>
              <a:rPr lang="en-US" sz="3200" b="1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RTC</a:t>
            </a:r>
            <a:r>
              <a:rPr lang="en-US" sz="3200" b="1" dirty="0" smtClean="0">
                <a:latin typeface="Avenir Book" charset="0"/>
                <a:ea typeface="Avenir Book" charset="0"/>
                <a:cs typeface="Avenir Book" charset="0"/>
              </a:rPr>
              <a:t> : </a:t>
            </a:r>
            <a:r>
              <a:rPr lang="en-US" sz="3200" b="1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US" sz="3200" b="1" dirty="0" smtClean="0">
                <a:latin typeface="Avenir Book" charset="0"/>
                <a:ea typeface="Avenir Book" charset="0"/>
                <a:cs typeface="Avenir Book" charset="0"/>
              </a:rPr>
              <a:t>eal-</a:t>
            </a:r>
            <a:r>
              <a:rPr lang="en-US" sz="3200" b="1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sz="3200" b="1" dirty="0" smtClean="0">
                <a:latin typeface="Avenir Book" charset="0"/>
                <a:ea typeface="Avenir Book" charset="0"/>
                <a:cs typeface="Avenir Book" charset="0"/>
              </a:rPr>
              <a:t>ime </a:t>
            </a:r>
            <a:r>
              <a:rPr lang="en-US" sz="3200" b="1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lang="en-US" sz="3200" b="1" dirty="0" smtClean="0">
                <a:latin typeface="Avenir Book" charset="0"/>
                <a:ea typeface="Avenir Book" charset="0"/>
                <a:cs typeface="Avenir Book" charset="0"/>
              </a:rPr>
              <a:t>ommunication for </a:t>
            </a:r>
            <a:r>
              <a:rPr lang="en-US" sz="3200" b="1" dirty="0" smtClean="0">
                <a:solidFill>
                  <a:schemeClr val="accent6"/>
                </a:solidFill>
                <a:latin typeface="Avenir Book" charset="0"/>
                <a:ea typeface="Avenir Book" charset="0"/>
                <a:cs typeface="Avenir Book" charset="0"/>
              </a:rPr>
              <a:t>W</a:t>
            </a:r>
            <a:r>
              <a:rPr lang="en-US" sz="3200" b="1" dirty="0" smtClean="0">
                <a:latin typeface="Avenir Book" charset="0"/>
                <a:ea typeface="Avenir Book" charset="0"/>
                <a:cs typeface="Avenir Book" charset="0"/>
              </a:rPr>
              <a:t>eb</a:t>
            </a:r>
            <a:endParaRPr lang="en-US" sz="32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9560" y="1735458"/>
            <a:ext cx="9501768" cy="3785652"/>
          </a:xfrm>
          <a:prstGeom prst="rect">
            <a:avLst/>
          </a:prstGeom>
          <a:noFill/>
        </p:spPr>
        <p:txBody>
          <a:bodyPr vert="horz" wrap="none" rtlCol="0" anchor="t">
            <a:spAutoFit/>
          </a:bodyPr>
          <a:lstStyle/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WebRTC is a technology which provides browsers and mobile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applications with Real-Time Communication capabilities with the 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help of its components.</a:t>
            </a: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WebRTC is a collection of communication protocols and application</a:t>
            </a: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programming interfaces (APIs).</a:t>
            </a: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WebRTC is a cross-browser and cross-platform technology.</a:t>
            </a:r>
          </a:p>
          <a:p>
            <a:endParaRPr lang="en-US" sz="24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Supported browsers and platforms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240" y="5508967"/>
            <a:ext cx="5988407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0" y="410960"/>
            <a:ext cx="1498600" cy="1574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9560" y="905972"/>
            <a:ext cx="567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WebRTC does a lot of things :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260" y="2480772"/>
            <a:ext cx="103176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- Get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streaming audio, video or other data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- Get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network information such as IP addresses and 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ports,</a:t>
            </a: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   and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exchange this with other WebRTC clients (known as </a:t>
            </a:r>
            <a:r>
              <a:rPr lang="en-US" sz="2000" i="1" dirty="0">
                <a:latin typeface="Avenir Book" charset="0"/>
                <a:ea typeface="Avenir Book" charset="0"/>
                <a:cs typeface="Avenir Book" charset="0"/>
              </a:rPr>
              <a:t>peers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) to enable 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connection,</a:t>
            </a: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   even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through NATs and firewalls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- Coordinate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signaling communication to report errors and initiate or close sessions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- Exchange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information about media and client capability, such as resolution and codecs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- Communicate </a:t>
            </a:r>
            <a:r>
              <a:rPr lang="en-US" sz="2000" dirty="0">
                <a:latin typeface="Avenir Book" charset="0"/>
                <a:ea typeface="Avenir Book" charset="0"/>
                <a:cs typeface="Avenir Book" charset="0"/>
              </a:rPr>
              <a:t>streaming audio, video or </a:t>
            </a:r>
            <a:r>
              <a:rPr lang="en-US" sz="2000" dirty="0" smtClean="0">
                <a:latin typeface="Avenir Book" charset="0"/>
                <a:ea typeface="Avenir Book" charset="0"/>
                <a:cs typeface="Avenir Book" charset="0"/>
              </a:rPr>
              <a:t>any type of arbitrary data.</a:t>
            </a:r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0" y="410960"/>
            <a:ext cx="1498600" cy="157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9560" y="905972"/>
            <a:ext cx="3533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venir Book" charset="0"/>
                <a:ea typeface="Avenir Book" charset="0"/>
                <a:cs typeface="Avenir Book" charset="0"/>
              </a:rPr>
              <a:t>The WebRTC </a:t>
            </a:r>
            <a:r>
              <a:rPr lang="en-US" sz="3200" b="1" dirty="0" smtClean="0">
                <a:latin typeface="Avenir Book" charset="0"/>
                <a:ea typeface="Avenir Book" charset="0"/>
                <a:cs typeface="Avenir Book" charset="0"/>
              </a:rPr>
              <a:t>APIs</a:t>
            </a:r>
            <a:endParaRPr lang="en-US" sz="32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60260" y="3198105"/>
            <a:ext cx="10843789" cy="1323439"/>
            <a:chOff x="1160260" y="1985758"/>
            <a:chExt cx="10843789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160260" y="1985758"/>
              <a:ext cx="44215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venir Book" charset="0"/>
                  <a:ea typeface="Avenir Book" charset="0"/>
                  <a:cs typeface="Avenir Book" charset="0"/>
                </a:rPr>
                <a:t>WebRTC performs three main tasks </a:t>
              </a:r>
              <a:r>
                <a:rPr lang="mr-IN" sz="2000" dirty="0" smtClean="0">
                  <a:latin typeface="Avenir Book" charset="0"/>
                  <a:ea typeface="Avenir Book" charset="0"/>
                  <a:cs typeface="Avenir Book" charset="0"/>
                </a:rPr>
                <a:t>–</a:t>
              </a:r>
              <a:endParaRPr lang="en-US" sz="2000" dirty="0" smtClean="0">
                <a:latin typeface="Avenir Book" charset="0"/>
                <a:ea typeface="Avenir Book" charset="0"/>
                <a:cs typeface="Avenir Book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 smtClean="0">
                  <a:latin typeface="Avenir Book" charset="0"/>
                  <a:ea typeface="Avenir Book" charset="0"/>
                  <a:cs typeface="Avenir Book" charset="0"/>
                </a:rPr>
                <a:t>Acquiring </a:t>
              </a:r>
              <a:r>
                <a:rPr lang="en-US" sz="2000" dirty="0">
                  <a:latin typeface="Avenir Book" charset="0"/>
                  <a:ea typeface="Avenir Book" charset="0"/>
                  <a:cs typeface="Avenir Book" charset="0"/>
                </a:rPr>
                <a:t>audio and </a:t>
              </a:r>
              <a:r>
                <a:rPr lang="en-US" sz="2000" dirty="0" smtClean="0">
                  <a:latin typeface="Avenir Book" charset="0"/>
                  <a:ea typeface="Avenir Book" charset="0"/>
                  <a:cs typeface="Avenir Book" charset="0"/>
                </a:rPr>
                <a:t>video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latin typeface="Avenir Book" charset="0"/>
                  <a:ea typeface="Avenir Book" charset="0"/>
                  <a:cs typeface="Avenir Book" charset="0"/>
                </a:rPr>
                <a:t>Communicating audio and video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latin typeface="Avenir Book" charset="0"/>
                  <a:ea typeface="Avenir Book" charset="0"/>
                  <a:cs typeface="Avenir Book" charset="0"/>
                </a:rPr>
                <a:t>Communicating arbitrary </a:t>
              </a:r>
              <a:r>
                <a:rPr lang="en-US" sz="2000" dirty="0" smtClean="0">
                  <a:latin typeface="Avenir Book" charset="0"/>
                  <a:ea typeface="Avenir Book" charset="0"/>
                  <a:cs typeface="Avenir Book" charset="0"/>
                </a:rPr>
                <a:t>data</a:t>
              </a:r>
              <a:endParaRPr lang="en-US" sz="20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7263" y="1985758"/>
              <a:ext cx="605678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venir Book" charset="0"/>
                  <a:ea typeface="Avenir Book" charset="0"/>
                  <a:cs typeface="Avenir Book" charset="0"/>
                </a:rPr>
                <a:t>w</a:t>
              </a:r>
              <a:r>
                <a:rPr lang="en-US" sz="2000" dirty="0" smtClean="0">
                  <a:latin typeface="Avenir Book" charset="0"/>
                  <a:ea typeface="Avenir Book" charset="0"/>
                  <a:cs typeface="Avenir Book" charset="0"/>
                </a:rPr>
                <a:t>hich are performed by WebRTC three main APIs </a:t>
              </a:r>
              <a:r>
                <a:rPr lang="mr-IN" sz="2000" dirty="0" smtClean="0">
                  <a:latin typeface="Avenir Book" charset="0"/>
                  <a:ea typeface="Avenir Book" charset="0"/>
                  <a:cs typeface="Avenir Book" charset="0"/>
                </a:rPr>
                <a:t>–</a:t>
              </a:r>
              <a:endParaRPr lang="en-US" sz="2000" dirty="0" smtClean="0">
                <a:latin typeface="Avenir Book" charset="0"/>
                <a:ea typeface="Avenir Book" charset="0"/>
                <a:cs typeface="Avenir Book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 smtClean="0">
                  <a:latin typeface="Avenir Book" charset="0"/>
                  <a:ea typeface="Avenir Book" charset="0"/>
                  <a:cs typeface="Avenir Book" charset="0"/>
                </a:rPr>
                <a:t>getUserMedia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latin typeface="Avenir Book" charset="0"/>
                  <a:ea typeface="Avenir Book" charset="0"/>
                  <a:cs typeface="Avenir Book" charset="0"/>
                </a:rPr>
                <a:t>RTCPeerConnection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 smtClean="0">
                  <a:latin typeface="Avenir Book" charset="0"/>
                  <a:ea typeface="Avenir Book" charset="0"/>
                  <a:cs typeface="Avenir Book" charset="0"/>
                </a:rPr>
                <a:t>RTCDataChannel</a:t>
              </a:r>
              <a:endParaRPr lang="en-US" sz="20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0" y="410960"/>
            <a:ext cx="1498600" cy="157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9560" y="905972"/>
            <a:ext cx="277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getUserMedia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09560" y="2480772"/>
            <a:ext cx="7582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capture audio and video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obtain a media stream with </a:t>
            </a:r>
            <a:r>
              <a:rPr lang="en-US" sz="2400" i="1" dirty="0" smtClean="0">
                <a:latin typeface="Avenir Book" charset="0"/>
                <a:ea typeface="Avenir Book" charset="0"/>
                <a:cs typeface="Avenir Book" charset="0"/>
              </a:rPr>
              <a:t>navigator.getUserMedia</a:t>
            </a:r>
            <a:endParaRPr lang="en-US" sz="2400" i="1" dirty="0">
              <a:latin typeface="Avenir Book" charset="0"/>
              <a:ea typeface="Avenir Book" charset="0"/>
              <a:cs typeface="Avenir Book" charset="0"/>
            </a:endParaRPr>
          </a:p>
          <a:p>
            <a:pPr marL="285750" indent="-285750">
              <a:buFontTx/>
              <a:buChar char="-"/>
            </a:pPr>
            <a:endParaRPr lang="en-US" sz="2400" i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0" y="410960"/>
            <a:ext cx="1498600" cy="1574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9560" y="905972"/>
            <a:ext cx="389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RTCPeerConnection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260" y="2480772"/>
            <a:ext cx="71449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Audio 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and video communication between 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peers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Signaling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Codec Handling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Security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Bandwidth management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0" y="410960"/>
            <a:ext cx="1498600" cy="1574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9560" y="905972"/>
            <a:ext cx="333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RTCDataChannel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260" y="2480772"/>
            <a:ext cx="8856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Bidirectional </a:t>
            </a: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communication of arbitrary data between 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peers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</a:rPr>
              <a:t>u</a:t>
            </a:r>
            <a:r>
              <a:rPr lang="en-US" sz="2400" dirty="0" smtClean="0">
                <a:latin typeface="Avenir Book" charset="0"/>
                <a:ea typeface="Avenir Book" charset="0"/>
                <a:cs typeface="Avenir Book" charset="0"/>
              </a:rPr>
              <a:t>ses RTCPeerConnection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0" y="410960"/>
            <a:ext cx="1498600" cy="1574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09560" y="90597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Signaling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260" y="1985759"/>
            <a:ext cx="9408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WebRTC uses RTCPeerConnection to communicate streaming data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between peers,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but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also needs a mechanism to coordinate communication and to send control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messages,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process known as signaling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0260" y="3404101"/>
            <a:ext cx="9274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venir Book" charset="0"/>
                <a:ea typeface="Avenir Book" charset="0"/>
                <a:cs typeface="Avenir Book" charset="0"/>
              </a:rPr>
              <a:t>Signaling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is used to exchange three types of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information :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- Session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control messages: to initialize or close communication and report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errors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- Network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configuration: to the outside world, what's my computer's IP address and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port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- Media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capabilities: what codecs and resolutions can be handled by my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browser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  and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the browser it wants to communicate with</a:t>
            </a:r>
          </a:p>
        </p:txBody>
      </p:sp>
    </p:spTree>
    <p:extLst>
      <p:ext uri="{BB962C8B-B14F-4D97-AF65-F5344CB8AC3E}">
        <p14:creationId xmlns:p14="http://schemas.microsoft.com/office/powerpoint/2010/main" val="2863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0" y="410960"/>
            <a:ext cx="1498600" cy="157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9560" y="90597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venir Book" charset="0"/>
                <a:ea typeface="Avenir Book" charset="0"/>
                <a:cs typeface="Avenir Book" charset="0"/>
              </a:rPr>
              <a:t>Signaling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670" y="2143129"/>
            <a:ext cx="6398660" cy="398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594</Words>
  <Application>Microsoft Macintosh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Avenir Book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2017-07-18T13:36:26Z</dcterms:created>
  <dcterms:modified xsi:type="dcterms:W3CDTF">2017-07-19T10:42:56Z</dcterms:modified>
</cp:coreProperties>
</file>