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Times New Roman" charset="1" panose="02030502070405020303"/>
      <p:regular r:id="rId13"/>
    </p:embeddedFont>
    <p:embeddedFont>
      <p:font typeface="Arial" charset="1" panose="020B0502020202020204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https://github.com/hithachoudhary/internship-phase-2-daily-log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22" y="2759369"/>
            <a:ext cx="9687995" cy="2957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Times New Roman Bold"/>
              </a:rPr>
              <a:t>Functionalities in MySQL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648322" y="5877068"/>
            <a:ext cx="776568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Hitha Choudhary - 22BTRAD015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9228" y="184741"/>
            <a:ext cx="4632004" cy="4004151"/>
          </a:xfrm>
          <a:custGeom>
            <a:avLst/>
            <a:gdLst/>
            <a:ahLst/>
            <a:cxnLst/>
            <a:rect r="r" b="b" t="t" l="l"/>
            <a:pathLst>
              <a:path h="4004151" w="4632004">
                <a:moveTo>
                  <a:pt x="0" y="0"/>
                </a:moveTo>
                <a:lnTo>
                  <a:pt x="4632004" y="0"/>
                </a:lnTo>
                <a:lnTo>
                  <a:pt x="4632004" y="4004151"/>
                </a:lnTo>
                <a:lnTo>
                  <a:pt x="0" y="4004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1" r="0" b="-8450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05428" y="5612254"/>
            <a:ext cx="6425293" cy="4208707"/>
          </a:xfrm>
          <a:custGeom>
            <a:avLst/>
            <a:gdLst/>
            <a:ahLst/>
            <a:cxnLst/>
            <a:rect r="r" b="b" t="t" l="l"/>
            <a:pathLst>
              <a:path h="4208707" w="6425293">
                <a:moveTo>
                  <a:pt x="0" y="0"/>
                </a:moveTo>
                <a:lnTo>
                  <a:pt x="6425293" y="0"/>
                </a:lnTo>
                <a:lnTo>
                  <a:pt x="6425293" y="4208707"/>
                </a:lnTo>
                <a:lnTo>
                  <a:pt x="0" y="420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316245" y="3049283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87525" y="1910217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87525" y="757691"/>
            <a:ext cx="4289235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Group by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977267"/>
            <a:ext cx="9050446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It divides the data into groups by the values in the column specified, and returns one row of results for each group.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Often used with aggregate functions(count, sum, avg etc.,)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3583702" y="8249456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287525" y="6721710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87525" y="5607284"/>
            <a:ext cx="11317903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Multi columns Group by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6839756"/>
            <a:ext cx="9050446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List the column names separated with commas.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Rows are grouped only if all the values in the specified columns are identical across the specified rows.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028720" y="3058716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2622489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5825133"/>
            <a:ext cx="12149328" cy="4145281"/>
            <a:chOff x="0" y="0"/>
            <a:chExt cx="16199104" cy="5527041"/>
          </a:xfrm>
        </p:grpSpPr>
        <p:sp>
          <p:nvSpPr>
            <p:cNvPr name="AutoShape 6" id="6"/>
            <p:cNvSpPr/>
            <p:nvPr/>
          </p:nvSpPr>
          <p:spPr>
            <a:xfrm flipH="true">
              <a:off x="4778269" y="3232432"/>
              <a:ext cx="0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0" y="1206501"/>
              <a:ext cx="349165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-228600"/>
              <a:ext cx="5591557" cy="1435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5999">
                  <a:solidFill>
                    <a:srgbClr val="000000"/>
                  </a:solidFill>
                  <a:latin typeface="Times New Roman Bold"/>
                </a:rPr>
                <a:t>Applications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06551"/>
              <a:ext cx="16199104" cy="3920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71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Arial"/>
                </a:rPr>
                <a:t>Sales analysis : Grouping by products across different categories to compare and analyze the highest selling products across the categories.</a:t>
              </a:r>
            </a:p>
            <a:p>
              <a:pPr algn="l" marL="647700" indent="-323850" lvl="1">
                <a:lnSpc>
                  <a:spcPts val="471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Arial"/>
                </a:rPr>
                <a:t>Social Media Engagement: Grouping by user activity to understand the peak hours and schedule content posting for more engagement.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144000" y="502587"/>
            <a:ext cx="4889473" cy="3286477"/>
          </a:xfrm>
          <a:custGeom>
            <a:avLst/>
            <a:gdLst/>
            <a:ahLst/>
            <a:cxnLst/>
            <a:rect r="r" b="b" t="t" l="l"/>
            <a:pathLst>
              <a:path h="3286477" w="4889473">
                <a:moveTo>
                  <a:pt x="0" y="0"/>
                </a:moveTo>
                <a:lnTo>
                  <a:pt x="4889473" y="0"/>
                </a:lnTo>
                <a:lnTo>
                  <a:pt x="4889473" y="3286476"/>
                </a:lnTo>
                <a:lnTo>
                  <a:pt x="0" y="3286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64246" y="456725"/>
            <a:ext cx="3666475" cy="3332338"/>
          </a:xfrm>
          <a:custGeom>
            <a:avLst/>
            <a:gdLst/>
            <a:ahLst/>
            <a:cxnLst/>
            <a:rect r="r" b="b" t="t" l="l"/>
            <a:pathLst>
              <a:path h="3332338" w="3666475">
                <a:moveTo>
                  <a:pt x="0" y="0"/>
                </a:moveTo>
                <a:lnTo>
                  <a:pt x="3666475" y="0"/>
                </a:lnTo>
                <a:lnTo>
                  <a:pt x="3666475" y="3332338"/>
                </a:lnTo>
                <a:lnTo>
                  <a:pt x="0" y="333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431739"/>
            <a:ext cx="9144000" cy="219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Group by with Rollup Modifier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849166"/>
            <a:ext cx="9050446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Includes summary output extra rows that indicate higher-level summary operations.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Calculates the summaries at different levels of grouping specified in the GROUP BY clause.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033473" y="617220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028720" y="3058716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500188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3583702" y="8249456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0" y="6730008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79413" y="660033"/>
            <a:ext cx="7079887" cy="4246533"/>
          </a:xfrm>
          <a:custGeom>
            <a:avLst/>
            <a:gdLst/>
            <a:ahLst/>
            <a:cxnLst/>
            <a:rect r="r" b="b" t="t" l="l"/>
            <a:pathLst>
              <a:path h="4246533" w="7079887">
                <a:moveTo>
                  <a:pt x="0" y="0"/>
                </a:moveTo>
                <a:lnTo>
                  <a:pt x="7079887" y="0"/>
                </a:lnTo>
                <a:lnTo>
                  <a:pt x="7079887" y="4246533"/>
                </a:lnTo>
                <a:lnTo>
                  <a:pt x="0" y="4246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79413" y="6277570"/>
            <a:ext cx="7675299" cy="2930031"/>
          </a:xfrm>
          <a:custGeom>
            <a:avLst/>
            <a:gdLst/>
            <a:ahLst/>
            <a:cxnLst/>
            <a:rect r="r" b="b" t="t" l="l"/>
            <a:pathLst>
              <a:path h="2930031" w="7675299">
                <a:moveTo>
                  <a:pt x="0" y="0"/>
                </a:moveTo>
                <a:lnTo>
                  <a:pt x="7675299" y="0"/>
                </a:lnTo>
                <a:lnTo>
                  <a:pt x="7675299" y="2930031"/>
                </a:lnTo>
                <a:lnTo>
                  <a:pt x="0" y="2930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5596533"/>
            <a:ext cx="9944171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Having with logical operators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47662"/>
            <a:ext cx="9144000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Having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649016"/>
            <a:ext cx="9050446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It is used in conjunction with the Group By clause to filter the groups based on a specified condition.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Allows us to apply a condition to the groups returned by the Group By clause and only include groups that meet the specified condition.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6968133"/>
            <a:ext cx="10780210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Logical operators can be used to create more complex filtering criteria.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AND: Filters groups where both conditions using logical operators are true for the aggregate values, OR: Filters groups where at least one of the conditions using logical operators is true for the aggregate values.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316245" y="3049283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230112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3583702" y="8249456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03150" y="1211062"/>
            <a:ext cx="9527571" cy="4010003"/>
          </a:xfrm>
          <a:custGeom>
            <a:avLst/>
            <a:gdLst/>
            <a:ahLst/>
            <a:cxnLst/>
            <a:rect r="r" b="b" t="t" l="l"/>
            <a:pathLst>
              <a:path h="4010003" w="9527571">
                <a:moveTo>
                  <a:pt x="0" y="0"/>
                </a:moveTo>
                <a:lnTo>
                  <a:pt x="9527571" y="0"/>
                </a:lnTo>
                <a:lnTo>
                  <a:pt x="9527571" y="4010003"/>
                </a:lnTo>
                <a:lnTo>
                  <a:pt x="0" y="4010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77587"/>
            <a:ext cx="6813068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Having vs Where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285616"/>
            <a:ext cx="8251765" cy="475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71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Where clause filters individual rows; Having clause filters groups instead of one row at a time.</a:t>
            </a:r>
          </a:p>
          <a:p>
            <a:pPr algn="l" marL="647700" indent="-323850" lvl="1">
              <a:lnSpc>
                <a:spcPts val="471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Since Where clause is only useful for filtering individual rows, it cannot be used with aggregate functions. Having can be used with aggregate functions because it filters groups. 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7212071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0" y="6059546"/>
            <a:ext cx="11317903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Times New Roman Bold"/>
              </a:rPr>
              <a:t>Applications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269221"/>
            <a:ext cx="10679755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Reporting: Useful for generating reports based on only certain conditions.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Event Management: Can be used to analyze and filter out events based on the number of attendees.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6593" y="3615945"/>
            <a:ext cx="10143658" cy="152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737373"/>
                </a:solidFill>
                <a:latin typeface="Times New Roman Bold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>
            <a:off x="5642302" y="516255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152874" y="5452708"/>
            <a:ext cx="12493408" cy="55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10"/>
              </a:lnSpc>
              <a:spcBef>
                <a:spcPct val="0"/>
              </a:spcBef>
            </a:pPr>
            <a:r>
              <a:rPr lang="en-US" sz="3078" u="sng">
                <a:solidFill>
                  <a:srgbClr val="000000"/>
                </a:solidFill>
                <a:latin typeface="Canva Sans"/>
                <a:hlinkClick r:id="rId3" tooltip="https://github.com/hithachoudhary/internship-phase-2-daily-logs"/>
              </a:rPr>
              <a:t>https://github.com/hithachoudhary/internship-phase-2-daily-logs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DAGFQdyd71s</dc:identifier>
  <dcterms:modified xsi:type="dcterms:W3CDTF">2011-08-01T06:04:30Z</dcterms:modified>
  <cp:revision>1</cp:revision>
  <dc:title>Functionalities in MySQL</dc:title>
</cp:coreProperties>
</file>