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Cormorant Garamond Bold Italics" charset="1" panose="00000800000000000000"/>
      <p:regular r:id="rId20"/>
    </p:embeddedFont>
    <p:embeddedFont>
      <p:font typeface="Quicksand Bold" charset="1" panose="00000000000000000000"/>
      <p:regular r:id="rId21"/>
    </p:embeddedFont>
    <p:embeddedFont>
      <p:font typeface="Quicksand" charset="1" panose="00000000000000000000"/>
      <p:regular r:id="rId22"/>
    </p:embeddedFont>
    <p:embeddedFont>
      <p:font typeface="Poppins Bold" charset="1" panose="00000800000000000000"/>
      <p:regular r:id="rId23"/>
    </p:embeddedFont>
    <p:embeddedFont>
      <p:font typeface="Canva Sans Bold" charset="1" panose="020B08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5.jpe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43764" y="2478342"/>
            <a:ext cx="16229942" cy="3185722"/>
          </a:xfrm>
          <a:prstGeom prst="rect">
            <a:avLst/>
          </a:prstGeom>
        </p:spPr>
        <p:txBody>
          <a:bodyPr anchor="t" rtlCol="false" tIns="0" lIns="0" bIns="0" rIns="0">
            <a:spAutoFit/>
          </a:bodyPr>
          <a:lstStyle/>
          <a:p>
            <a:pPr algn="ctr" marL="0" indent="0" lvl="0">
              <a:lnSpc>
                <a:spcPts val="26009"/>
              </a:lnSpc>
              <a:spcBef>
                <a:spcPct val="0"/>
              </a:spcBef>
            </a:pPr>
            <a:r>
              <a:rPr lang="en-US" b="true" sz="18577" i="true">
                <a:solidFill>
                  <a:srgbClr val="0F4662"/>
                </a:solidFill>
                <a:latin typeface="Cormorant Garamond Bold Italics"/>
                <a:ea typeface="Cormorant Garamond Bold Italics"/>
                <a:cs typeface="Cormorant Garamond Bold Italics"/>
                <a:sym typeface="Cormorant Garamond Bold Italics"/>
              </a:rPr>
              <a:t>ResuMatch</a:t>
            </a:r>
          </a:p>
        </p:txBody>
      </p:sp>
      <p:sp>
        <p:nvSpPr>
          <p:cNvPr name="AutoShape 3" id="3"/>
          <p:cNvSpPr/>
          <p:nvPr/>
        </p:nvSpPr>
        <p:spPr>
          <a:xfrm>
            <a:off x="9158735" y="990600"/>
            <a:ext cx="8114971" cy="0"/>
          </a:xfrm>
          <a:prstGeom prst="line">
            <a:avLst/>
          </a:prstGeom>
          <a:ln cap="flat" w="76200">
            <a:solidFill>
              <a:srgbClr val="0F4662"/>
            </a:solidFill>
            <a:prstDash val="solid"/>
            <a:headEnd type="none" len="sm" w="sm"/>
            <a:tailEnd type="none" len="sm" w="sm"/>
          </a:ln>
        </p:spPr>
      </p:sp>
      <p:sp>
        <p:nvSpPr>
          <p:cNvPr name="AutoShape 4" id="4"/>
          <p:cNvSpPr/>
          <p:nvPr/>
        </p:nvSpPr>
        <p:spPr>
          <a:xfrm>
            <a:off x="1043764" y="9296400"/>
            <a:ext cx="8114971" cy="0"/>
          </a:xfrm>
          <a:prstGeom prst="line">
            <a:avLst/>
          </a:prstGeom>
          <a:ln cap="flat" w="76200">
            <a:solidFill>
              <a:srgbClr val="0F4662"/>
            </a:solidFill>
            <a:prstDash val="solid"/>
            <a:headEnd type="none" len="sm" w="sm"/>
            <a:tailEnd type="none" len="sm" w="sm"/>
          </a:ln>
        </p:spPr>
      </p:sp>
      <p:sp>
        <p:nvSpPr>
          <p:cNvPr name="Freeform 5" id="5"/>
          <p:cNvSpPr/>
          <p:nvPr/>
        </p:nvSpPr>
        <p:spPr>
          <a:xfrm flipH="false" flipV="false" rot="0">
            <a:off x="9618706" y="90374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2737539" y="5908475"/>
            <a:ext cx="12812922" cy="837844"/>
          </a:xfrm>
          <a:prstGeom prst="rect">
            <a:avLst/>
          </a:prstGeom>
        </p:spPr>
        <p:txBody>
          <a:bodyPr anchor="t" rtlCol="false" tIns="0" lIns="0" bIns="0" rIns="0">
            <a:spAutoFit/>
          </a:bodyPr>
          <a:lstStyle/>
          <a:p>
            <a:pPr algn="ctr" marL="0" indent="0" lvl="0">
              <a:lnSpc>
                <a:spcPts val="6844"/>
              </a:lnSpc>
              <a:spcBef>
                <a:spcPct val="0"/>
              </a:spcBef>
            </a:pPr>
            <a:r>
              <a:rPr lang="en-US" b="true" sz="4889">
                <a:solidFill>
                  <a:srgbClr val="0F4662"/>
                </a:solidFill>
                <a:latin typeface="Quicksand Bold"/>
                <a:ea typeface="Quicksand Bold"/>
                <a:cs typeface="Quicksand Bold"/>
                <a:sym typeface="Quicksand Bold"/>
              </a:rPr>
              <a:t>Smart Resume Parser &amp; Job Fit Analyzer</a:t>
            </a:r>
          </a:p>
        </p:txBody>
      </p:sp>
      <p:sp>
        <p:nvSpPr>
          <p:cNvPr name="TextBox 7" id="7"/>
          <p:cNvSpPr txBox="true"/>
          <p:nvPr/>
        </p:nvSpPr>
        <p:spPr>
          <a:xfrm rot="0">
            <a:off x="3322179" y="1967581"/>
            <a:ext cx="11643643" cy="529811"/>
          </a:xfrm>
          <a:prstGeom prst="rect">
            <a:avLst/>
          </a:prstGeom>
        </p:spPr>
        <p:txBody>
          <a:bodyPr anchor="t" rtlCol="false" tIns="0" lIns="0" bIns="0" rIns="0">
            <a:spAutoFit/>
          </a:bodyPr>
          <a:lstStyle/>
          <a:p>
            <a:pPr algn="ctr" marL="0" indent="0" lvl="0">
              <a:lnSpc>
                <a:spcPts val="4397"/>
              </a:lnSpc>
              <a:spcBef>
                <a:spcPct val="0"/>
              </a:spcBef>
            </a:pPr>
            <a:r>
              <a:rPr lang="en-US" sz="3141">
                <a:solidFill>
                  <a:srgbClr val="0F4662"/>
                </a:solidFill>
                <a:latin typeface="Quicksand"/>
                <a:ea typeface="Quicksand"/>
                <a:cs typeface="Quicksand"/>
                <a:sym typeface="Quicksand"/>
              </a:rPr>
              <a:t>CS6120: Natural Language Processing</a:t>
            </a:r>
          </a:p>
        </p:txBody>
      </p:sp>
      <p:sp>
        <p:nvSpPr>
          <p:cNvPr name="Freeform 8" id="8"/>
          <p:cNvSpPr/>
          <p:nvPr/>
        </p:nvSpPr>
        <p:spPr>
          <a:xfrm flipH="false" flipV="false" rot="0">
            <a:off x="5646742" y="807892"/>
            <a:ext cx="2968854" cy="441617"/>
          </a:xfrm>
          <a:custGeom>
            <a:avLst/>
            <a:gdLst/>
            <a:ahLst/>
            <a:cxnLst/>
            <a:rect r="r" b="b" t="t" l="l"/>
            <a:pathLst>
              <a:path h="441617" w="2968854">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6783081" y="7565191"/>
            <a:ext cx="9348363" cy="9348363"/>
          </a:xfrm>
          <a:custGeom>
            <a:avLst/>
            <a:gdLst/>
            <a:ahLst/>
            <a:cxnLst/>
            <a:rect r="r" b="b" t="t" l="l"/>
            <a:pathLst>
              <a:path h="9348363" w="9348363">
                <a:moveTo>
                  <a:pt x="0" y="0"/>
                </a:moveTo>
                <a:lnTo>
                  <a:pt x="9348363" y="0"/>
                </a:lnTo>
                <a:lnTo>
                  <a:pt x="9348363" y="9348363"/>
                </a:lnTo>
                <a:lnTo>
                  <a:pt x="0" y="93483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81285" y="-216104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4379255" y="4923853"/>
            <a:ext cx="12002031" cy="4200711"/>
          </a:xfrm>
          <a:custGeom>
            <a:avLst/>
            <a:gdLst/>
            <a:ahLst/>
            <a:cxnLst/>
            <a:rect r="r" b="b" t="t" l="l"/>
            <a:pathLst>
              <a:path h="4200711" w="12002031">
                <a:moveTo>
                  <a:pt x="0" y="0"/>
                </a:moveTo>
                <a:lnTo>
                  <a:pt x="12002030" y="0"/>
                </a:lnTo>
                <a:lnTo>
                  <a:pt x="12002030" y="4200711"/>
                </a:lnTo>
                <a:lnTo>
                  <a:pt x="0" y="4200711"/>
                </a:lnTo>
                <a:lnTo>
                  <a:pt x="0" y="0"/>
                </a:lnTo>
                <a:close/>
              </a:path>
            </a:pathLst>
          </a:custGeom>
          <a:blipFill>
            <a:blip r:embed="rId6"/>
            <a:stretch>
              <a:fillRect l="0" t="0" r="0" b="0"/>
            </a:stretch>
          </a:blipFill>
        </p:spPr>
      </p:sp>
      <p:sp>
        <p:nvSpPr>
          <p:cNvPr name="TextBox 5" id="5"/>
          <p:cNvSpPr txBox="true"/>
          <p:nvPr/>
        </p:nvSpPr>
        <p:spPr>
          <a:xfrm rot="0">
            <a:off x="1028700" y="75834"/>
            <a:ext cx="11423228" cy="1095375"/>
          </a:xfrm>
          <a:prstGeom prst="rect">
            <a:avLst/>
          </a:prstGeom>
        </p:spPr>
        <p:txBody>
          <a:bodyPr anchor="t" rtlCol="false" tIns="0" lIns="0" bIns="0" rIns="0">
            <a:spAutoFit/>
          </a:bodyPr>
          <a:lstStyle/>
          <a:p>
            <a:pPr algn="l" marL="0" indent="0" lvl="0">
              <a:lnSpc>
                <a:spcPts val="8400"/>
              </a:lnSpc>
              <a:spcBef>
                <a:spcPct val="0"/>
              </a:spcBef>
            </a:pPr>
            <a:r>
              <a:rPr lang="en-US" b="true" sz="6000">
                <a:solidFill>
                  <a:srgbClr val="0F4662"/>
                </a:solidFill>
                <a:latin typeface="Poppins Bold"/>
                <a:ea typeface="Poppins Bold"/>
                <a:cs typeface="Poppins Bold"/>
                <a:sym typeface="Poppins Bold"/>
              </a:rPr>
              <a:t>Model Evaluation</a:t>
            </a:r>
          </a:p>
        </p:txBody>
      </p:sp>
      <p:sp>
        <p:nvSpPr>
          <p:cNvPr name="TextBox 6" id="6"/>
          <p:cNvSpPr txBox="true"/>
          <p:nvPr/>
        </p:nvSpPr>
        <p:spPr>
          <a:xfrm rot="0">
            <a:off x="1028700" y="1618249"/>
            <a:ext cx="12178605" cy="3462655"/>
          </a:xfrm>
          <a:prstGeom prst="rect">
            <a:avLst/>
          </a:prstGeom>
        </p:spPr>
        <p:txBody>
          <a:bodyPr anchor="t" rtlCol="false" tIns="0" lIns="0" bIns="0" rIns="0">
            <a:spAutoFit/>
          </a:bodyPr>
          <a:lstStyle/>
          <a:p>
            <a:pPr algn="l">
              <a:lnSpc>
                <a:spcPts val="3919"/>
              </a:lnSpc>
              <a:spcBef>
                <a:spcPct val="0"/>
              </a:spcBef>
            </a:pPr>
            <a:r>
              <a:rPr lang="en-US" b="true" sz="2799">
                <a:solidFill>
                  <a:srgbClr val="0F4662"/>
                </a:solidFill>
                <a:latin typeface="Quicksand Bold"/>
                <a:ea typeface="Quicksand Bold"/>
                <a:cs typeface="Quicksand Bold"/>
                <a:sym typeface="Quicksand Bold"/>
              </a:rPr>
              <a:t>M</a:t>
            </a:r>
            <a:r>
              <a:rPr lang="en-US" b="true" sz="2799">
                <a:solidFill>
                  <a:srgbClr val="0F4662"/>
                </a:solidFill>
                <a:latin typeface="Quicksand Bold"/>
                <a:ea typeface="Quicksand Bold"/>
                <a:cs typeface="Quicksand Bold"/>
                <a:sym typeface="Quicksand Bold"/>
              </a:rPr>
              <a:t>odel Type:</a:t>
            </a:r>
          </a:p>
          <a:p>
            <a:pPr algn="l">
              <a:lnSpc>
                <a:spcPts val="3919"/>
              </a:lnSpc>
              <a:spcBef>
                <a:spcPct val="0"/>
              </a:spcBef>
            </a:pPr>
            <a:r>
              <a:rPr lang="en-US" b="true" sz="2799">
                <a:solidFill>
                  <a:srgbClr val="0F4662"/>
                </a:solidFill>
                <a:latin typeface="Quicksand Bold"/>
                <a:ea typeface="Quicksand Bold"/>
                <a:cs typeface="Quicksand Bold"/>
                <a:sym typeface="Quicksand Bold"/>
              </a:rPr>
              <a:t>Logistic Regression with One-vs-Rest Classification</a:t>
            </a:r>
          </a:p>
          <a:p>
            <a:pPr algn="l">
              <a:lnSpc>
                <a:spcPts val="3919"/>
              </a:lnSpc>
              <a:spcBef>
                <a:spcPct val="0"/>
              </a:spcBef>
            </a:pPr>
            <a:r>
              <a:rPr lang="en-US" b="true" sz="2799">
                <a:solidFill>
                  <a:srgbClr val="0F4662"/>
                </a:solidFill>
                <a:latin typeface="Quicksand Bold"/>
                <a:ea typeface="Quicksand Bold"/>
                <a:cs typeface="Quicksand Bold"/>
                <a:sym typeface="Quicksand Bold"/>
              </a:rPr>
              <a:t>Why This Model?</a:t>
            </a:r>
          </a:p>
          <a:p>
            <a:pPr algn="l" marL="604519" indent="-302260" lvl="1">
              <a:lnSpc>
                <a:spcPts val="3919"/>
              </a:lnSpc>
              <a:spcBef>
                <a:spcPct val="0"/>
              </a:spcBef>
              <a:buFont typeface="Arial"/>
              <a:buChar char="•"/>
            </a:pPr>
            <a:r>
              <a:rPr lang="en-US" b="true" sz="2799">
                <a:solidFill>
                  <a:srgbClr val="0F4662"/>
                </a:solidFill>
                <a:latin typeface="Quicksand Bold"/>
                <a:ea typeface="Quicksand Bold"/>
                <a:cs typeface="Quicksand Bold"/>
                <a:sym typeface="Quicksand Bold"/>
              </a:rPr>
              <a:t>Handles multi-label classification (one resume → multiple job roles)</a:t>
            </a:r>
          </a:p>
          <a:p>
            <a:pPr algn="l" marL="604519" indent="-302260" lvl="1">
              <a:lnSpc>
                <a:spcPts val="3919"/>
              </a:lnSpc>
              <a:spcBef>
                <a:spcPct val="0"/>
              </a:spcBef>
              <a:buFont typeface="Arial"/>
              <a:buChar char="•"/>
            </a:pPr>
            <a:r>
              <a:rPr lang="en-US" b="true" sz="2799">
                <a:solidFill>
                  <a:srgbClr val="0F4662"/>
                </a:solidFill>
                <a:latin typeface="Quicksand Bold"/>
                <a:ea typeface="Quicksand Bold"/>
                <a:cs typeface="Quicksand Bold"/>
                <a:sym typeface="Quicksand Bold"/>
              </a:rPr>
              <a:t>Works well with high-dimensional text features (TF-IDF)</a:t>
            </a:r>
          </a:p>
          <a:p>
            <a:pPr algn="l" marL="604519" indent="-302260" lvl="1">
              <a:lnSpc>
                <a:spcPts val="3919"/>
              </a:lnSpc>
              <a:spcBef>
                <a:spcPct val="0"/>
              </a:spcBef>
              <a:buFont typeface="Arial"/>
              <a:buChar char="•"/>
            </a:pPr>
            <a:r>
              <a:rPr lang="en-US" b="true" sz="2799">
                <a:solidFill>
                  <a:srgbClr val="0F4662"/>
                </a:solidFill>
                <a:latin typeface="Quicksand Bold"/>
                <a:ea typeface="Quicksand Bold"/>
                <a:cs typeface="Quicksand Bold"/>
                <a:sym typeface="Quicksand Bold"/>
              </a:rPr>
              <a:t>Fast, interpretable, and efficient on small-to-medium datasets</a:t>
            </a:r>
          </a:p>
          <a:p>
            <a:pPr algn="l">
              <a:lnSpc>
                <a:spcPts val="391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6783081" y="7565191"/>
            <a:ext cx="9348363" cy="9348363"/>
          </a:xfrm>
          <a:custGeom>
            <a:avLst/>
            <a:gdLst/>
            <a:ahLst/>
            <a:cxnLst/>
            <a:rect r="r" b="b" t="t" l="l"/>
            <a:pathLst>
              <a:path h="9348363" w="9348363">
                <a:moveTo>
                  <a:pt x="0" y="0"/>
                </a:moveTo>
                <a:lnTo>
                  <a:pt x="9348363" y="0"/>
                </a:lnTo>
                <a:lnTo>
                  <a:pt x="9348363" y="9348363"/>
                </a:lnTo>
                <a:lnTo>
                  <a:pt x="0" y="93483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381285" y="-216104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527968" y="847725"/>
            <a:ext cx="11423228" cy="1095375"/>
          </a:xfrm>
          <a:prstGeom prst="rect">
            <a:avLst/>
          </a:prstGeom>
        </p:spPr>
        <p:txBody>
          <a:bodyPr anchor="t" rtlCol="false" tIns="0" lIns="0" bIns="0" rIns="0">
            <a:spAutoFit/>
          </a:bodyPr>
          <a:lstStyle/>
          <a:p>
            <a:pPr algn="l" marL="0" indent="0" lvl="0">
              <a:lnSpc>
                <a:spcPts val="8400"/>
              </a:lnSpc>
              <a:spcBef>
                <a:spcPct val="0"/>
              </a:spcBef>
            </a:pPr>
            <a:r>
              <a:rPr lang="en-US" b="true" sz="6000">
                <a:solidFill>
                  <a:srgbClr val="0F4662"/>
                </a:solidFill>
                <a:latin typeface="Poppins Bold"/>
                <a:ea typeface="Poppins Bold"/>
                <a:cs typeface="Poppins Bold"/>
                <a:sym typeface="Poppins Bold"/>
              </a:rPr>
              <a:t>Model Evaluation</a:t>
            </a:r>
          </a:p>
        </p:txBody>
      </p:sp>
      <p:sp>
        <p:nvSpPr>
          <p:cNvPr name="TextBox 5" id="5"/>
          <p:cNvSpPr txBox="true"/>
          <p:nvPr/>
        </p:nvSpPr>
        <p:spPr>
          <a:xfrm rot="0">
            <a:off x="1527968" y="2357905"/>
            <a:ext cx="13097321" cy="6391275"/>
          </a:xfrm>
          <a:prstGeom prst="rect">
            <a:avLst/>
          </a:prstGeom>
        </p:spPr>
        <p:txBody>
          <a:bodyPr anchor="t" rtlCol="false" tIns="0" lIns="0" bIns="0" rIns="0">
            <a:spAutoFit/>
          </a:bodyPr>
          <a:lstStyle/>
          <a:p>
            <a:pPr algn="l">
              <a:lnSpc>
                <a:spcPts val="4200"/>
              </a:lnSpc>
              <a:spcBef>
                <a:spcPct val="0"/>
              </a:spcBef>
            </a:pPr>
            <a:r>
              <a:rPr lang="en-US" b="true" sz="3000">
                <a:solidFill>
                  <a:srgbClr val="0F4662"/>
                </a:solidFill>
                <a:latin typeface="Quicksand Bold"/>
                <a:ea typeface="Quicksand Bold"/>
                <a:cs typeface="Quicksand Bold"/>
                <a:sym typeface="Quicksand Bold"/>
              </a:rPr>
              <a:t>Model Pipeline Summary:</a:t>
            </a:r>
          </a:p>
          <a:p>
            <a:pPr algn="l" marL="647700" indent="-323850" lvl="1">
              <a:lnSpc>
                <a:spcPts val="4200"/>
              </a:lnSpc>
              <a:spcBef>
                <a:spcPct val="0"/>
              </a:spcBef>
              <a:buFont typeface="Arial"/>
              <a:buChar char="•"/>
            </a:pPr>
            <a:r>
              <a:rPr lang="en-US" b="true" sz="3000">
                <a:solidFill>
                  <a:srgbClr val="0F4662"/>
                </a:solidFill>
                <a:latin typeface="Quicksand Bold"/>
                <a:ea typeface="Quicksand Bold"/>
                <a:cs typeface="Quicksand Bold"/>
                <a:sym typeface="Quicksand Bold"/>
              </a:rPr>
              <a:t>Resume text → TF-IDF features</a:t>
            </a:r>
          </a:p>
          <a:p>
            <a:pPr algn="l" marL="647700" indent="-323850" lvl="1">
              <a:lnSpc>
                <a:spcPts val="4200"/>
              </a:lnSpc>
              <a:spcBef>
                <a:spcPct val="0"/>
              </a:spcBef>
              <a:buFont typeface="Arial"/>
              <a:buChar char="•"/>
            </a:pPr>
            <a:r>
              <a:rPr lang="en-US" b="true" sz="3000">
                <a:solidFill>
                  <a:srgbClr val="0F4662"/>
                </a:solidFill>
                <a:latin typeface="Quicksand Bold"/>
                <a:ea typeface="Quicksand Bold"/>
                <a:cs typeface="Quicksand Bold"/>
                <a:sym typeface="Quicksand Bold"/>
              </a:rPr>
              <a:t>Labels → MultiLabelBinarizer</a:t>
            </a:r>
          </a:p>
          <a:p>
            <a:pPr algn="l" marL="647700" indent="-323850" lvl="1">
              <a:lnSpc>
                <a:spcPts val="4200"/>
              </a:lnSpc>
              <a:spcBef>
                <a:spcPct val="0"/>
              </a:spcBef>
              <a:buFont typeface="Arial"/>
              <a:buChar char="•"/>
            </a:pPr>
            <a:r>
              <a:rPr lang="en-US" b="true" sz="3000">
                <a:solidFill>
                  <a:srgbClr val="0F4662"/>
                </a:solidFill>
                <a:latin typeface="Quicksand Bold"/>
                <a:ea typeface="Quicksand Bold"/>
                <a:cs typeface="Quicksand Bold"/>
                <a:sym typeface="Quicksand Bold"/>
              </a:rPr>
              <a:t>Trained with:</a:t>
            </a:r>
          </a:p>
          <a:p>
            <a:pPr algn="l" marL="1295400" indent="-431800" lvl="2">
              <a:lnSpc>
                <a:spcPts val="4200"/>
              </a:lnSpc>
              <a:spcBef>
                <a:spcPct val="0"/>
              </a:spcBef>
              <a:buFont typeface="Arial"/>
              <a:buChar char="⚬"/>
            </a:pPr>
            <a:r>
              <a:rPr lang="en-US" b="true" sz="3000">
                <a:solidFill>
                  <a:srgbClr val="0F4662"/>
                </a:solidFill>
                <a:latin typeface="Quicksand Bold"/>
                <a:ea typeface="Quicksand Bold"/>
                <a:cs typeface="Quicksand Bold"/>
                <a:sym typeface="Quicksand Bold"/>
              </a:rPr>
              <a:t>CalibratedClassifierCV – for accurate probability scores</a:t>
            </a:r>
          </a:p>
          <a:p>
            <a:pPr algn="l" marL="1295400" indent="-431800" lvl="2">
              <a:lnSpc>
                <a:spcPts val="4200"/>
              </a:lnSpc>
              <a:spcBef>
                <a:spcPct val="0"/>
              </a:spcBef>
              <a:buFont typeface="Arial"/>
              <a:buChar char="⚬"/>
            </a:pPr>
            <a:r>
              <a:rPr lang="en-US" b="true" sz="3000">
                <a:solidFill>
                  <a:srgbClr val="0F4662"/>
                </a:solidFill>
                <a:latin typeface="Quicksand Bold"/>
                <a:ea typeface="Quicksand Bold"/>
                <a:cs typeface="Quicksand Bold"/>
                <a:sym typeface="Quicksand Bold"/>
              </a:rPr>
              <a:t>GridSearchCV – to find best hyperparameters</a:t>
            </a:r>
          </a:p>
          <a:p>
            <a:pPr algn="l" marL="1295400" indent="-431800" lvl="2">
              <a:lnSpc>
                <a:spcPts val="4200"/>
              </a:lnSpc>
              <a:spcBef>
                <a:spcPct val="0"/>
              </a:spcBef>
              <a:buFont typeface="Arial"/>
              <a:buChar char="⚬"/>
            </a:pPr>
            <a:r>
              <a:rPr lang="en-US" b="true" sz="3000">
                <a:solidFill>
                  <a:srgbClr val="0F4662"/>
                </a:solidFill>
                <a:latin typeface="Quicksand Bold"/>
                <a:ea typeface="Quicksand Bold"/>
                <a:cs typeface="Quicksand Bold"/>
                <a:sym typeface="Quicksand Bold"/>
              </a:rPr>
              <a:t>5-Fold Cross-Validation – ensures generalization</a:t>
            </a:r>
          </a:p>
          <a:p>
            <a:pPr algn="l" marL="1295400" indent="-431800" lvl="2">
              <a:lnSpc>
                <a:spcPts val="4200"/>
              </a:lnSpc>
              <a:spcBef>
                <a:spcPct val="0"/>
              </a:spcBef>
              <a:buFont typeface="Arial"/>
              <a:buChar char="⚬"/>
            </a:pPr>
            <a:r>
              <a:rPr lang="en-US" b="true" sz="3000">
                <a:solidFill>
                  <a:srgbClr val="0F4662"/>
                </a:solidFill>
                <a:latin typeface="Quicksand Bold"/>
                <a:ea typeface="Quicksand Bold"/>
                <a:cs typeface="Quicksand Bold"/>
                <a:sym typeface="Quicksand Bold"/>
              </a:rPr>
              <a:t>Class Weighting – handles imbalanced roles</a:t>
            </a:r>
          </a:p>
          <a:p>
            <a:pPr algn="l">
              <a:lnSpc>
                <a:spcPts val="4200"/>
              </a:lnSpc>
              <a:spcBef>
                <a:spcPct val="0"/>
              </a:spcBef>
            </a:pPr>
            <a:r>
              <a:rPr lang="en-US" b="true" sz="3000">
                <a:solidFill>
                  <a:srgbClr val="0F4662"/>
                </a:solidFill>
                <a:latin typeface="Quicksand Bold"/>
                <a:ea typeface="Quicksand Bold"/>
                <a:cs typeface="Quicksand Bold"/>
                <a:sym typeface="Quicksand Bold"/>
              </a:rPr>
              <a:t>Strengths:</a:t>
            </a:r>
          </a:p>
          <a:p>
            <a:pPr algn="l" marL="647700" indent="-323850" lvl="1">
              <a:lnSpc>
                <a:spcPts val="4200"/>
              </a:lnSpc>
              <a:spcBef>
                <a:spcPct val="0"/>
              </a:spcBef>
              <a:buFont typeface="Arial"/>
              <a:buChar char="•"/>
            </a:pPr>
            <a:r>
              <a:rPr lang="en-US" b="true" sz="3000">
                <a:solidFill>
                  <a:srgbClr val="0F4662"/>
                </a:solidFill>
                <a:latin typeface="Quicksand Bold"/>
                <a:ea typeface="Quicksand Bold"/>
                <a:cs typeface="Quicksand Bold"/>
                <a:sym typeface="Quicksand Bold"/>
              </a:rPr>
              <a:t>High accuracy (up to 95% post-preprocessing)</a:t>
            </a:r>
          </a:p>
          <a:p>
            <a:pPr algn="l" marL="647700" indent="-323850" lvl="1">
              <a:lnSpc>
                <a:spcPts val="4200"/>
              </a:lnSpc>
              <a:spcBef>
                <a:spcPct val="0"/>
              </a:spcBef>
              <a:buFont typeface="Arial"/>
              <a:buChar char="•"/>
            </a:pPr>
            <a:r>
              <a:rPr lang="en-US" b="true" sz="3000">
                <a:solidFill>
                  <a:srgbClr val="0F4662"/>
                </a:solidFill>
                <a:latin typeface="Quicksand Bold"/>
                <a:ea typeface="Quicksand Bold"/>
                <a:cs typeface="Quicksand Bold"/>
                <a:sym typeface="Quicksand Bold"/>
              </a:rPr>
              <a:t>Predicts multiple relevant job roles with confidence scores</a:t>
            </a:r>
          </a:p>
          <a:p>
            <a:pPr algn="l" marL="647700" indent="-323850" lvl="1">
              <a:lnSpc>
                <a:spcPts val="4200"/>
              </a:lnSpc>
              <a:spcBef>
                <a:spcPct val="0"/>
              </a:spcBef>
              <a:buFont typeface="Arial"/>
              <a:buChar char="•"/>
            </a:pPr>
            <a:r>
              <a:rPr lang="en-US" b="true" sz="3000">
                <a:solidFill>
                  <a:srgbClr val="0F4662"/>
                </a:solidFill>
                <a:latin typeface="Quicksand Bold"/>
                <a:ea typeface="Quicksand Bold"/>
                <a:cs typeface="Quicksand Bold"/>
                <a:sym typeface="Quicksand Bold"/>
              </a:rPr>
              <a:t>Allows for explainable recommendations via matched/missing skills</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10267648" y="1028700"/>
            <a:ext cx="6492240" cy="0"/>
          </a:xfrm>
          <a:prstGeom prst="line">
            <a:avLst/>
          </a:prstGeom>
          <a:ln cap="flat" w="76200">
            <a:solidFill>
              <a:srgbClr val="0F4662"/>
            </a:solidFill>
            <a:prstDash val="solid"/>
            <a:headEnd type="none" len="sm" w="sm"/>
            <a:tailEnd type="none" len="sm" w="sm"/>
          </a:ln>
        </p:spPr>
      </p:sp>
      <p:sp>
        <p:nvSpPr>
          <p:cNvPr name="TextBox 3" id="3"/>
          <p:cNvSpPr txBox="true"/>
          <p:nvPr/>
        </p:nvSpPr>
        <p:spPr>
          <a:xfrm rot="0">
            <a:off x="1028700" y="533034"/>
            <a:ext cx="8115300" cy="1095375"/>
          </a:xfrm>
          <a:prstGeom prst="rect">
            <a:avLst/>
          </a:prstGeom>
        </p:spPr>
        <p:txBody>
          <a:bodyPr anchor="t" rtlCol="false" tIns="0" lIns="0" bIns="0" rIns="0">
            <a:spAutoFit/>
          </a:bodyPr>
          <a:lstStyle/>
          <a:p>
            <a:pPr algn="l" marL="0" indent="0" lvl="0">
              <a:lnSpc>
                <a:spcPts val="8400"/>
              </a:lnSpc>
              <a:spcBef>
                <a:spcPct val="0"/>
              </a:spcBef>
            </a:pPr>
            <a:r>
              <a:rPr lang="en-US" b="true" sz="6000">
                <a:solidFill>
                  <a:srgbClr val="0F4662"/>
                </a:solidFill>
                <a:latin typeface="Poppins Bold"/>
                <a:ea typeface="Poppins Bold"/>
                <a:cs typeface="Poppins Bold"/>
                <a:sym typeface="Poppins Bold"/>
              </a:rPr>
              <a:t>FUTURE WORK</a:t>
            </a:r>
          </a:p>
        </p:txBody>
      </p:sp>
      <p:grpSp>
        <p:nvGrpSpPr>
          <p:cNvPr name="Group 4" id="4"/>
          <p:cNvGrpSpPr/>
          <p:nvPr/>
        </p:nvGrpSpPr>
        <p:grpSpPr>
          <a:xfrm rot="0">
            <a:off x="794488" y="2052409"/>
            <a:ext cx="8349512" cy="7205891"/>
            <a:chOff x="0" y="0"/>
            <a:chExt cx="2199048" cy="1897848"/>
          </a:xfrm>
        </p:grpSpPr>
        <p:sp>
          <p:nvSpPr>
            <p:cNvPr name="Freeform 5" id="5"/>
            <p:cNvSpPr/>
            <p:nvPr/>
          </p:nvSpPr>
          <p:spPr>
            <a:xfrm flipH="false" flipV="false" rot="0">
              <a:off x="0" y="0"/>
              <a:ext cx="2199048" cy="1897848"/>
            </a:xfrm>
            <a:custGeom>
              <a:avLst/>
              <a:gdLst/>
              <a:ahLst/>
              <a:cxnLst/>
              <a:rect r="r" b="b" t="t" l="l"/>
              <a:pathLst>
                <a:path h="1897848" w="2199048">
                  <a:moveTo>
                    <a:pt x="47289" y="0"/>
                  </a:moveTo>
                  <a:lnTo>
                    <a:pt x="2151760" y="0"/>
                  </a:lnTo>
                  <a:cubicBezTo>
                    <a:pt x="2164301" y="0"/>
                    <a:pt x="2176329" y="4982"/>
                    <a:pt x="2185198" y="13851"/>
                  </a:cubicBezTo>
                  <a:cubicBezTo>
                    <a:pt x="2194066" y="22719"/>
                    <a:pt x="2199048" y="34747"/>
                    <a:pt x="2199048" y="47289"/>
                  </a:cubicBezTo>
                  <a:lnTo>
                    <a:pt x="2199048" y="1850559"/>
                  </a:lnTo>
                  <a:cubicBezTo>
                    <a:pt x="2199048" y="1863101"/>
                    <a:pt x="2194066" y="1875129"/>
                    <a:pt x="2185198" y="1883997"/>
                  </a:cubicBezTo>
                  <a:cubicBezTo>
                    <a:pt x="2176329" y="1892865"/>
                    <a:pt x="2164301" y="1897848"/>
                    <a:pt x="2151760" y="1897848"/>
                  </a:cubicBezTo>
                  <a:lnTo>
                    <a:pt x="47289" y="1897848"/>
                  </a:lnTo>
                  <a:cubicBezTo>
                    <a:pt x="34747" y="1897848"/>
                    <a:pt x="22719" y="1892865"/>
                    <a:pt x="13851" y="1883997"/>
                  </a:cubicBezTo>
                  <a:cubicBezTo>
                    <a:pt x="4982" y="1875129"/>
                    <a:pt x="0" y="1863101"/>
                    <a:pt x="0" y="1850559"/>
                  </a:cubicBezTo>
                  <a:lnTo>
                    <a:pt x="0" y="47289"/>
                  </a:lnTo>
                  <a:cubicBezTo>
                    <a:pt x="0" y="34747"/>
                    <a:pt x="4982" y="22719"/>
                    <a:pt x="13851" y="13851"/>
                  </a:cubicBezTo>
                  <a:cubicBezTo>
                    <a:pt x="22719" y="4982"/>
                    <a:pt x="34747" y="0"/>
                    <a:pt x="47289" y="0"/>
                  </a:cubicBezTo>
                  <a:close/>
                </a:path>
              </a:pathLst>
            </a:custGeom>
            <a:solidFill>
              <a:srgbClr val="7994A0"/>
            </a:solidFill>
          </p:spPr>
        </p:sp>
        <p:sp>
          <p:nvSpPr>
            <p:cNvPr name="TextBox 6" id="6"/>
            <p:cNvSpPr txBox="true"/>
            <p:nvPr/>
          </p:nvSpPr>
          <p:spPr>
            <a:xfrm>
              <a:off x="0" y="-123825"/>
              <a:ext cx="2199048" cy="2021673"/>
            </a:xfrm>
            <a:prstGeom prst="rect">
              <a:avLst/>
            </a:prstGeom>
          </p:spPr>
          <p:txBody>
            <a:bodyPr anchor="ctr" rtlCol="false" tIns="50800" lIns="50800" bIns="50800" rIns="50800"/>
            <a:lstStyle/>
            <a:p>
              <a:pPr algn="ctr">
                <a:lnSpc>
                  <a:spcPts val="4079"/>
                </a:lnSpc>
              </a:pPr>
            </a:p>
          </p:txBody>
        </p:sp>
      </p:grpSp>
      <p:grpSp>
        <p:nvGrpSpPr>
          <p:cNvPr name="Group 7" id="7"/>
          <p:cNvGrpSpPr/>
          <p:nvPr/>
        </p:nvGrpSpPr>
        <p:grpSpPr>
          <a:xfrm rot="0">
            <a:off x="9400257" y="2052409"/>
            <a:ext cx="8524926" cy="7044984"/>
            <a:chOff x="0" y="0"/>
            <a:chExt cx="2245248" cy="1855469"/>
          </a:xfrm>
        </p:grpSpPr>
        <p:sp>
          <p:nvSpPr>
            <p:cNvPr name="Freeform 8" id="8"/>
            <p:cNvSpPr/>
            <p:nvPr/>
          </p:nvSpPr>
          <p:spPr>
            <a:xfrm flipH="false" flipV="false" rot="0">
              <a:off x="0" y="0"/>
              <a:ext cx="2245248" cy="1855469"/>
            </a:xfrm>
            <a:custGeom>
              <a:avLst/>
              <a:gdLst/>
              <a:ahLst/>
              <a:cxnLst/>
              <a:rect r="r" b="b" t="t" l="l"/>
              <a:pathLst>
                <a:path h="1855469" w="2245248">
                  <a:moveTo>
                    <a:pt x="46316" y="0"/>
                  </a:moveTo>
                  <a:lnTo>
                    <a:pt x="2198932" y="0"/>
                  </a:lnTo>
                  <a:cubicBezTo>
                    <a:pt x="2224512" y="0"/>
                    <a:pt x="2245248" y="20736"/>
                    <a:pt x="2245248" y="46316"/>
                  </a:cubicBezTo>
                  <a:lnTo>
                    <a:pt x="2245248" y="1809153"/>
                  </a:lnTo>
                  <a:cubicBezTo>
                    <a:pt x="2245248" y="1834733"/>
                    <a:pt x="2224512" y="1855469"/>
                    <a:pt x="2198932" y="1855469"/>
                  </a:cubicBezTo>
                  <a:lnTo>
                    <a:pt x="46316" y="1855469"/>
                  </a:lnTo>
                  <a:cubicBezTo>
                    <a:pt x="20736" y="1855469"/>
                    <a:pt x="0" y="1834733"/>
                    <a:pt x="0" y="1809153"/>
                  </a:cubicBezTo>
                  <a:lnTo>
                    <a:pt x="0" y="46316"/>
                  </a:lnTo>
                  <a:cubicBezTo>
                    <a:pt x="0" y="20736"/>
                    <a:pt x="20736" y="0"/>
                    <a:pt x="46316" y="0"/>
                  </a:cubicBezTo>
                  <a:close/>
                </a:path>
              </a:pathLst>
            </a:custGeom>
            <a:solidFill>
              <a:srgbClr val="0F4662"/>
            </a:solidFill>
          </p:spPr>
        </p:sp>
        <p:sp>
          <p:nvSpPr>
            <p:cNvPr name="TextBox 9" id="9"/>
            <p:cNvSpPr txBox="true"/>
            <p:nvPr/>
          </p:nvSpPr>
          <p:spPr>
            <a:xfrm>
              <a:off x="0" y="-123825"/>
              <a:ext cx="2245248" cy="1979294"/>
            </a:xfrm>
            <a:prstGeom prst="rect">
              <a:avLst/>
            </a:prstGeom>
          </p:spPr>
          <p:txBody>
            <a:bodyPr anchor="ctr" rtlCol="false" tIns="50800" lIns="50800" bIns="50800" rIns="50800"/>
            <a:lstStyle/>
            <a:p>
              <a:pPr algn="ctr">
                <a:lnSpc>
                  <a:spcPts val="4079"/>
                </a:lnSpc>
              </a:pPr>
            </a:p>
          </p:txBody>
        </p:sp>
      </p:grpSp>
      <p:sp>
        <p:nvSpPr>
          <p:cNvPr name="TextBox 10" id="10"/>
          <p:cNvSpPr txBox="true"/>
          <p:nvPr/>
        </p:nvSpPr>
        <p:spPr>
          <a:xfrm rot="0">
            <a:off x="2527884" y="2667008"/>
            <a:ext cx="4781355"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FFFFFF"/>
                </a:solidFill>
                <a:latin typeface="Quicksand Bold"/>
                <a:ea typeface="Quicksand Bold"/>
                <a:cs typeface="Quicksand Bold"/>
                <a:sym typeface="Quicksand Bold"/>
              </a:rPr>
              <a:t>Challenges</a:t>
            </a:r>
          </a:p>
        </p:txBody>
      </p:sp>
      <p:sp>
        <p:nvSpPr>
          <p:cNvPr name="TextBox 11" id="11"/>
          <p:cNvSpPr txBox="true"/>
          <p:nvPr/>
        </p:nvSpPr>
        <p:spPr>
          <a:xfrm rot="0">
            <a:off x="11517422" y="2428883"/>
            <a:ext cx="4913665" cy="1002074"/>
          </a:xfrm>
          <a:prstGeom prst="rect">
            <a:avLst/>
          </a:prstGeom>
        </p:spPr>
        <p:txBody>
          <a:bodyPr anchor="t" rtlCol="false" tIns="0" lIns="0" bIns="0" rIns="0">
            <a:spAutoFit/>
          </a:bodyPr>
          <a:lstStyle/>
          <a:p>
            <a:pPr algn="ctr">
              <a:lnSpc>
                <a:spcPts val="4028"/>
              </a:lnSpc>
            </a:pPr>
            <a:r>
              <a:rPr lang="en-US" sz="2877" b="true">
                <a:solidFill>
                  <a:srgbClr val="FFFFFF"/>
                </a:solidFill>
                <a:latin typeface="Quicksand Bold"/>
                <a:ea typeface="Quicksand Bold"/>
                <a:cs typeface="Quicksand Bold"/>
                <a:sym typeface="Quicksand Bold"/>
              </a:rPr>
              <a:t>Future Adaptations</a:t>
            </a:r>
          </a:p>
          <a:p>
            <a:pPr algn="ctr" marL="0" indent="0" lvl="0">
              <a:lnSpc>
                <a:spcPts val="4028"/>
              </a:lnSpc>
              <a:spcBef>
                <a:spcPct val="0"/>
              </a:spcBef>
            </a:pPr>
          </a:p>
        </p:txBody>
      </p:sp>
      <p:sp>
        <p:nvSpPr>
          <p:cNvPr name="TextBox 12" id="12"/>
          <p:cNvSpPr txBox="true"/>
          <p:nvPr/>
        </p:nvSpPr>
        <p:spPr>
          <a:xfrm rot="0">
            <a:off x="1028700" y="3569978"/>
            <a:ext cx="7850147" cy="4647860"/>
          </a:xfrm>
          <a:prstGeom prst="rect">
            <a:avLst/>
          </a:prstGeom>
        </p:spPr>
        <p:txBody>
          <a:bodyPr anchor="t" rtlCol="false" tIns="0" lIns="0" bIns="0" rIns="0">
            <a:spAutoFit/>
          </a:bodyPr>
          <a:lstStyle/>
          <a:p>
            <a:pPr algn="l" marL="569628" indent="-284814" lvl="1">
              <a:lnSpc>
                <a:spcPts val="3693"/>
              </a:lnSpc>
              <a:buFont typeface="Arial"/>
              <a:buChar char="•"/>
            </a:pPr>
            <a:r>
              <a:rPr lang="en-US" b="true" sz="2638">
                <a:solidFill>
                  <a:srgbClr val="FFFFFF"/>
                </a:solidFill>
                <a:latin typeface="Quicksand Bold"/>
                <a:ea typeface="Quicksand Bold"/>
                <a:cs typeface="Quicksand Bold"/>
                <a:sym typeface="Quicksand Bold"/>
              </a:rPr>
              <a:t>Sparse Fields : </a:t>
            </a:r>
            <a:r>
              <a:rPr lang="en-US" sz="2638">
                <a:solidFill>
                  <a:srgbClr val="FFFFFF"/>
                </a:solidFill>
                <a:latin typeface="Quicksand"/>
                <a:ea typeface="Quicksand"/>
                <a:cs typeface="Quicksand"/>
                <a:sym typeface="Quicksand"/>
              </a:rPr>
              <a:t>Multiple Incomplete fields especially for some major fields (educational results, certification), can affect match score. </a:t>
            </a:r>
          </a:p>
          <a:p>
            <a:pPr algn="l">
              <a:lnSpc>
                <a:spcPts val="3693"/>
              </a:lnSpc>
            </a:pPr>
          </a:p>
          <a:p>
            <a:pPr algn="l" marL="569628" indent="-284814" lvl="1">
              <a:lnSpc>
                <a:spcPts val="3693"/>
              </a:lnSpc>
              <a:buFont typeface="Arial"/>
              <a:buChar char="•"/>
            </a:pPr>
            <a:r>
              <a:rPr lang="en-US" b="true" sz="2638">
                <a:solidFill>
                  <a:srgbClr val="FFFFFF"/>
                </a:solidFill>
                <a:latin typeface="Quicksand Bold"/>
                <a:ea typeface="Quicksand Bold"/>
                <a:cs typeface="Quicksand Bold"/>
                <a:sym typeface="Quicksand Bold"/>
              </a:rPr>
              <a:t>Ambiguity in Skills </a:t>
            </a:r>
            <a:r>
              <a:rPr lang="en-US" sz="2638">
                <a:solidFill>
                  <a:srgbClr val="FFFFFF"/>
                </a:solidFill>
                <a:latin typeface="Quicksand"/>
                <a:ea typeface="Quicksand"/>
                <a:cs typeface="Quicksand"/>
                <a:sym typeface="Quicksand"/>
              </a:rPr>
              <a:t>: Similar / Related Skills are often treated as distinct, affecting skill match.</a:t>
            </a:r>
          </a:p>
          <a:p>
            <a:pPr algn="l">
              <a:lnSpc>
                <a:spcPts val="3693"/>
              </a:lnSpc>
            </a:pPr>
          </a:p>
          <a:p>
            <a:pPr algn="l" marL="569628" indent="-284814" lvl="1">
              <a:lnSpc>
                <a:spcPts val="3693"/>
              </a:lnSpc>
              <a:buFont typeface="Arial"/>
              <a:buChar char="•"/>
            </a:pPr>
            <a:r>
              <a:rPr lang="en-US" b="true" sz="2638">
                <a:solidFill>
                  <a:srgbClr val="FFFFFF"/>
                </a:solidFill>
                <a:latin typeface="Quicksand Bold"/>
                <a:ea typeface="Quicksand Bold"/>
                <a:cs typeface="Quicksand Bold"/>
                <a:sym typeface="Quicksand Bold"/>
              </a:rPr>
              <a:t>Out-Of-Domain Generalization</a:t>
            </a:r>
            <a:r>
              <a:rPr lang="en-US" sz="2638">
                <a:solidFill>
                  <a:srgbClr val="FFFFFF"/>
                </a:solidFill>
                <a:latin typeface="Quicksand"/>
                <a:ea typeface="Quicksand"/>
                <a:cs typeface="Quicksand"/>
                <a:sym typeface="Quicksand"/>
              </a:rPr>
              <a:t> : Model struggles to accurately match resumes with rare , domain-specific job titles.</a:t>
            </a:r>
          </a:p>
        </p:txBody>
      </p:sp>
      <p:sp>
        <p:nvSpPr>
          <p:cNvPr name="TextBox 13" id="13"/>
          <p:cNvSpPr txBox="true"/>
          <p:nvPr/>
        </p:nvSpPr>
        <p:spPr>
          <a:xfrm rot="0">
            <a:off x="9687859" y="2869891"/>
            <a:ext cx="7949721" cy="6048035"/>
          </a:xfrm>
          <a:prstGeom prst="rect">
            <a:avLst/>
          </a:prstGeom>
        </p:spPr>
        <p:txBody>
          <a:bodyPr anchor="t" rtlCol="false" tIns="0" lIns="0" bIns="0" rIns="0">
            <a:spAutoFit/>
          </a:bodyPr>
          <a:lstStyle/>
          <a:p>
            <a:pPr algn="l">
              <a:lnSpc>
                <a:spcPts val="3693"/>
              </a:lnSpc>
            </a:pPr>
          </a:p>
          <a:p>
            <a:pPr algn="l" marL="569628" indent="-284814" lvl="1">
              <a:lnSpc>
                <a:spcPts val="3693"/>
              </a:lnSpc>
              <a:buFont typeface="Arial"/>
              <a:buChar char="•"/>
            </a:pPr>
            <a:r>
              <a:rPr lang="en-US" b="true" sz="2638">
                <a:solidFill>
                  <a:srgbClr val="FFFFFF"/>
                </a:solidFill>
                <a:latin typeface="Quicksand Bold"/>
                <a:ea typeface="Quicksand Bold"/>
                <a:cs typeface="Quicksand Bold"/>
                <a:sym typeface="Quicksand Bold"/>
              </a:rPr>
              <a:t>Expand and Diversify Dataset : </a:t>
            </a:r>
            <a:r>
              <a:rPr lang="en-US" sz="2638">
                <a:solidFill>
                  <a:srgbClr val="FFFFFF"/>
                </a:solidFill>
                <a:latin typeface="Quicksand"/>
                <a:ea typeface="Quicksand"/>
                <a:cs typeface="Quicksand"/>
                <a:sym typeface="Quicksand"/>
              </a:rPr>
              <a:t>Incorporate more resumes across the IT industry that covers more rare and domain specific roles.</a:t>
            </a:r>
          </a:p>
          <a:p>
            <a:pPr algn="l">
              <a:lnSpc>
                <a:spcPts val="3693"/>
              </a:lnSpc>
            </a:pPr>
          </a:p>
          <a:p>
            <a:pPr algn="l" marL="569628" indent="-284814" lvl="1">
              <a:lnSpc>
                <a:spcPts val="3693"/>
              </a:lnSpc>
              <a:buFont typeface="Arial"/>
              <a:buChar char="•"/>
            </a:pPr>
            <a:r>
              <a:rPr lang="en-US" b="true" sz="2638">
                <a:solidFill>
                  <a:srgbClr val="FFFFFF"/>
                </a:solidFill>
                <a:latin typeface="Quicksand Bold"/>
                <a:ea typeface="Quicksand Bold"/>
                <a:cs typeface="Quicksand Bold"/>
                <a:sym typeface="Quicksand Bold"/>
              </a:rPr>
              <a:t> Experiment with Deep Learning and Attention </a:t>
            </a:r>
            <a:r>
              <a:rPr lang="en-US" sz="2638">
                <a:solidFill>
                  <a:srgbClr val="FFFFFF"/>
                </a:solidFill>
                <a:latin typeface="Quicksand"/>
                <a:ea typeface="Quicksand"/>
                <a:cs typeface="Quicksand"/>
                <a:sym typeface="Quicksand"/>
              </a:rPr>
              <a:t>: Include Transformer based models to better capture long-term context and nuanced skill-job associations.</a:t>
            </a:r>
          </a:p>
          <a:p>
            <a:pPr algn="l">
              <a:lnSpc>
                <a:spcPts val="3693"/>
              </a:lnSpc>
            </a:pPr>
          </a:p>
          <a:p>
            <a:pPr algn="l" marL="569628" indent="-284814" lvl="1">
              <a:lnSpc>
                <a:spcPts val="3693"/>
              </a:lnSpc>
              <a:buFont typeface="Arial"/>
              <a:buChar char="•"/>
            </a:pPr>
            <a:r>
              <a:rPr lang="en-US" b="true" sz="2638">
                <a:solidFill>
                  <a:srgbClr val="FFFFFF"/>
                </a:solidFill>
                <a:latin typeface="Quicksand Bold"/>
                <a:ea typeface="Quicksand Bold"/>
                <a:cs typeface="Quicksand Bold"/>
                <a:sym typeface="Quicksand Bold"/>
              </a:rPr>
              <a:t>Personalized Job Recommendations</a:t>
            </a:r>
            <a:r>
              <a:rPr lang="en-US" sz="2638">
                <a:solidFill>
                  <a:srgbClr val="FFFFFF"/>
                </a:solidFill>
                <a:latin typeface="Quicksand"/>
                <a:ea typeface="Quicksand"/>
                <a:cs typeface="Quicksand"/>
                <a:sym typeface="Quicksand"/>
              </a:rPr>
              <a:t> : Tailor suggestions based on candidates career objectives and interests.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816256" y="3200247"/>
            <a:ext cx="10655487" cy="4086225"/>
          </a:xfrm>
          <a:prstGeom prst="rect">
            <a:avLst/>
          </a:prstGeom>
        </p:spPr>
        <p:txBody>
          <a:bodyPr anchor="t" rtlCol="false" tIns="0" lIns="0" bIns="0" rIns="0">
            <a:spAutoFit/>
          </a:bodyPr>
          <a:lstStyle/>
          <a:p>
            <a:pPr algn="ctr" marL="0" indent="0" lvl="0">
              <a:lnSpc>
                <a:spcPts val="4079"/>
              </a:lnSpc>
            </a:pPr>
            <a:r>
              <a:rPr lang="en-US" sz="2400">
                <a:solidFill>
                  <a:srgbClr val="0F4662"/>
                </a:solidFill>
                <a:latin typeface="Quicksand"/>
                <a:ea typeface="Quicksand"/>
                <a:cs typeface="Quicksand"/>
                <a:sym typeface="Quicksand"/>
              </a:rPr>
              <a:t>ResuMatch effectively matches resumes to job descriptions and provides relevant job role recommendations. While the model performs well with the current dataset, there is potential for further improvement by expanding the dataset to include more diverse resumes and job titles. Future work will focus on fine-tuning the model, enhancing job role specificity, and improving the accuracy of recommendations. Additionally, the model can be extended to handle more complex resumes and job descriptions, offering a more robust solution for real-world job matching challenges.</a:t>
            </a:r>
          </a:p>
        </p:txBody>
      </p:sp>
      <p:sp>
        <p:nvSpPr>
          <p:cNvPr name="AutoShape 3" id="3"/>
          <p:cNvSpPr/>
          <p:nvPr/>
        </p:nvSpPr>
        <p:spPr>
          <a:xfrm>
            <a:off x="5897880" y="2792335"/>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219318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AutoShape 5" id="5"/>
          <p:cNvSpPr/>
          <p:nvPr/>
        </p:nvSpPr>
        <p:spPr>
          <a:xfrm>
            <a:off x="5897880" y="7818209"/>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8733109"/>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028700" y="533034"/>
            <a:ext cx="11534821" cy="1095375"/>
          </a:xfrm>
          <a:prstGeom prst="rect">
            <a:avLst/>
          </a:prstGeom>
        </p:spPr>
        <p:txBody>
          <a:bodyPr anchor="t" rtlCol="false" tIns="0" lIns="0" bIns="0" rIns="0">
            <a:spAutoFit/>
          </a:bodyPr>
          <a:lstStyle/>
          <a:p>
            <a:pPr algn="l" marL="0" indent="0" lvl="0">
              <a:lnSpc>
                <a:spcPts val="8400"/>
              </a:lnSpc>
              <a:spcBef>
                <a:spcPct val="0"/>
              </a:spcBef>
            </a:pPr>
            <a:r>
              <a:rPr lang="en-US" b="true" sz="6000">
                <a:solidFill>
                  <a:srgbClr val="0F4662"/>
                </a:solidFill>
                <a:latin typeface="Poppins Bold"/>
                <a:ea typeface="Poppins Bold"/>
                <a:cs typeface="Poppins Bold"/>
                <a:sym typeface="Poppins Bold"/>
              </a:rPr>
              <a:t>Conclusion</a:t>
            </a:r>
          </a:p>
        </p:txBody>
      </p:sp>
      <p:sp>
        <p:nvSpPr>
          <p:cNvPr name="Freeform 8" id="8"/>
          <p:cNvSpPr/>
          <p:nvPr/>
        </p:nvSpPr>
        <p:spPr>
          <a:xfrm flipH="false" flipV="false" rot="0">
            <a:off x="13613819" y="-6905277"/>
            <a:ext cx="9348363" cy="9348363"/>
          </a:xfrm>
          <a:custGeom>
            <a:avLst/>
            <a:gdLst/>
            <a:ahLst/>
            <a:cxnLst/>
            <a:rect r="r" b="b" t="t" l="l"/>
            <a:pathLst>
              <a:path h="9348363" w="9348363">
                <a:moveTo>
                  <a:pt x="0" y="0"/>
                </a:moveTo>
                <a:lnTo>
                  <a:pt x="9348362" y="0"/>
                </a:lnTo>
                <a:lnTo>
                  <a:pt x="9348362" y="9348362"/>
                </a:lnTo>
                <a:lnTo>
                  <a:pt x="0" y="93483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3454037" y="-7018327"/>
            <a:ext cx="9348363" cy="9348363"/>
          </a:xfrm>
          <a:custGeom>
            <a:avLst/>
            <a:gdLst/>
            <a:ahLst/>
            <a:cxnLst/>
            <a:rect r="r" b="b" t="t" l="l"/>
            <a:pathLst>
              <a:path h="9348363" w="9348363">
                <a:moveTo>
                  <a:pt x="0" y="0"/>
                </a:moveTo>
                <a:lnTo>
                  <a:pt x="9348363" y="0"/>
                </a:lnTo>
                <a:lnTo>
                  <a:pt x="9348363" y="9348362"/>
                </a:lnTo>
                <a:lnTo>
                  <a:pt x="0" y="93483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5992172" y="7286472"/>
            <a:ext cx="9348363" cy="9348363"/>
          </a:xfrm>
          <a:custGeom>
            <a:avLst/>
            <a:gdLst/>
            <a:ahLst/>
            <a:cxnLst/>
            <a:rect r="r" b="b" t="t" l="l"/>
            <a:pathLst>
              <a:path h="9348363" w="9348363">
                <a:moveTo>
                  <a:pt x="0" y="0"/>
                </a:moveTo>
                <a:lnTo>
                  <a:pt x="9348362" y="0"/>
                </a:lnTo>
                <a:lnTo>
                  <a:pt x="9348362" y="9348362"/>
                </a:lnTo>
                <a:lnTo>
                  <a:pt x="0" y="93483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3442710" y="3445864"/>
            <a:ext cx="11402580" cy="2571750"/>
          </a:xfrm>
          <a:prstGeom prst="rect">
            <a:avLst/>
          </a:prstGeom>
        </p:spPr>
        <p:txBody>
          <a:bodyPr anchor="t" rtlCol="false" tIns="0" lIns="0" bIns="0" rIns="0">
            <a:spAutoFit/>
          </a:bodyPr>
          <a:lstStyle/>
          <a:p>
            <a:pPr algn="ctr" marL="0" indent="0" lvl="0">
              <a:lnSpc>
                <a:spcPts val="21000"/>
              </a:lnSpc>
              <a:spcBef>
                <a:spcPct val="0"/>
              </a:spcBef>
            </a:pPr>
            <a:r>
              <a:rPr lang="en-US" b="true" sz="15000" i="true">
                <a:solidFill>
                  <a:srgbClr val="0F4662"/>
                </a:solidFill>
                <a:latin typeface="Cormorant Garamond Bold Italics"/>
                <a:ea typeface="Cormorant Garamond Bold Italics"/>
                <a:cs typeface="Cormorant Garamond Bold Italics"/>
                <a:sym typeface="Cormorant Garamond Bold Italics"/>
              </a:rPr>
              <a:t>Thank you</a:t>
            </a:r>
          </a:p>
        </p:txBody>
      </p:sp>
      <p:sp>
        <p:nvSpPr>
          <p:cNvPr name="AutoShape 3" id="3"/>
          <p:cNvSpPr/>
          <p:nvPr/>
        </p:nvSpPr>
        <p:spPr>
          <a:xfrm>
            <a:off x="5897880" y="2215083"/>
            <a:ext cx="6492240" cy="0"/>
          </a:xfrm>
          <a:prstGeom prst="line">
            <a:avLst/>
          </a:prstGeom>
          <a:ln cap="flat" w="76200">
            <a:solidFill>
              <a:srgbClr val="0F4662"/>
            </a:solidFill>
            <a:prstDash val="solid"/>
            <a:headEnd type="none" len="sm" w="sm"/>
            <a:tailEnd type="none" len="sm" w="sm"/>
          </a:ln>
        </p:spPr>
      </p:sp>
      <p:sp>
        <p:nvSpPr>
          <p:cNvPr name="Freeform 4" id="4"/>
          <p:cNvSpPr/>
          <p:nvPr/>
        </p:nvSpPr>
        <p:spPr>
          <a:xfrm flipH="false" flipV="false" rot="0">
            <a:off x="8304001" y="1116666"/>
            <a:ext cx="1679997" cy="249900"/>
          </a:xfrm>
          <a:custGeom>
            <a:avLst/>
            <a:gdLst/>
            <a:ahLst/>
            <a:cxnLst/>
            <a:rect r="r" b="b" t="t" l="l"/>
            <a:pathLst>
              <a:path h="249900" w="1679997">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5897880" y="8159883"/>
            <a:ext cx="6492240" cy="0"/>
          </a:xfrm>
          <a:prstGeom prst="line">
            <a:avLst/>
          </a:prstGeom>
          <a:ln cap="flat" w="76200">
            <a:solidFill>
              <a:srgbClr val="0F4662"/>
            </a:solidFill>
            <a:prstDash val="solid"/>
            <a:headEnd type="none" len="sm" w="sm"/>
            <a:tailEnd type="none" len="sm" w="sm"/>
          </a:ln>
        </p:spPr>
      </p:sp>
      <p:sp>
        <p:nvSpPr>
          <p:cNvPr name="Freeform 6" id="6"/>
          <p:cNvSpPr/>
          <p:nvPr/>
        </p:nvSpPr>
        <p:spPr>
          <a:xfrm flipH="false" flipV="false" rot="0">
            <a:off x="8304001" y="9008400"/>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805374" y="-7133280"/>
            <a:ext cx="9348363" cy="9348363"/>
          </a:xfrm>
          <a:custGeom>
            <a:avLst/>
            <a:gdLst/>
            <a:ahLst/>
            <a:cxnLst/>
            <a:rect r="r" b="b" t="t" l="l"/>
            <a:pathLst>
              <a:path h="9348363" w="9348363">
                <a:moveTo>
                  <a:pt x="0" y="0"/>
                </a:moveTo>
                <a:lnTo>
                  <a:pt x="9348362" y="0"/>
                </a:lnTo>
                <a:lnTo>
                  <a:pt x="9348362" y="9348363"/>
                </a:lnTo>
                <a:lnTo>
                  <a:pt x="0" y="93483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099486"/>
            <a:chOff x="0" y="0"/>
            <a:chExt cx="4816593" cy="1079700"/>
          </a:xfrm>
        </p:grpSpPr>
        <p:sp>
          <p:nvSpPr>
            <p:cNvPr name="Freeform 3" id="3"/>
            <p:cNvSpPr/>
            <p:nvPr/>
          </p:nvSpPr>
          <p:spPr>
            <a:xfrm flipH="false" flipV="false" rot="0">
              <a:off x="0" y="0"/>
              <a:ext cx="4816592" cy="1079700"/>
            </a:xfrm>
            <a:custGeom>
              <a:avLst/>
              <a:gdLst/>
              <a:ahLst/>
              <a:cxnLst/>
              <a:rect r="r" b="b" t="t" l="l"/>
              <a:pathLst>
                <a:path h="1079700" w="4816592">
                  <a:moveTo>
                    <a:pt x="0" y="0"/>
                  </a:moveTo>
                  <a:lnTo>
                    <a:pt x="4816592" y="0"/>
                  </a:lnTo>
                  <a:lnTo>
                    <a:pt x="4816592" y="1079700"/>
                  </a:lnTo>
                  <a:lnTo>
                    <a:pt x="0" y="1079700"/>
                  </a:lnTo>
                  <a:close/>
                </a:path>
              </a:pathLst>
            </a:custGeom>
            <a:solidFill>
              <a:srgbClr val="DBE5EA"/>
            </a:solidFill>
          </p:spPr>
        </p:sp>
        <p:sp>
          <p:nvSpPr>
            <p:cNvPr name="TextBox 4" id="4"/>
            <p:cNvSpPr txBox="true"/>
            <p:nvPr/>
          </p:nvSpPr>
          <p:spPr>
            <a:xfrm>
              <a:off x="0" y="-47625"/>
              <a:ext cx="4816593" cy="1127325"/>
            </a:xfrm>
            <a:prstGeom prst="rect">
              <a:avLst/>
            </a:prstGeom>
          </p:spPr>
          <p:txBody>
            <a:bodyPr anchor="ctr" rtlCol="false" tIns="50800" lIns="50800" bIns="50800" rIns="50800"/>
            <a:lstStyle/>
            <a:p>
              <a:pPr algn="ctr">
                <a:lnSpc>
                  <a:spcPts val="3693"/>
                </a:lnSpc>
              </a:pPr>
            </a:p>
          </p:txBody>
        </p:sp>
      </p:grpSp>
      <p:grpSp>
        <p:nvGrpSpPr>
          <p:cNvPr name="Group 5" id="5"/>
          <p:cNvGrpSpPr/>
          <p:nvPr/>
        </p:nvGrpSpPr>
        <p:grpSpPr>
          <a:xfrm rot="0">
            <a:off x="13925550" y="2523415"/>
            <a:ext cx="3333750" cy="3238500"/>
            <a:chOff x="0" y="0"/>
            <a:chExt cx="859629" cy="835068"/>
          </a:xfrm>
        </p:grpSpPr>
        <p:sp>
          <p:nvSpPr>
            <p:cNvPr name="Freeform 6" id="6"/>
            <p:cNvSpPr/>
            <p:nvPr/>
          </p:nvSpPr>
          <p:spPr>
            <a:xfrm flipH="false" flipV="false" rot="0">
              <a:off x="0" y="0"/>
              <a:ext cx="859629" cy="835068"/>
            </a:xfrm>
            <a:custGeom>
              <a:avLst/>
              <a:gdLst/>
              <a:ahLst/>
              <a:cxnLst/>
              <a:rect r="r" b="b" t="t" l="l"/>
              <a:pathLst>
                <a:path h="835068" w="859629">
                  <a:moveTo>
                    <a:pt x="429814" y="0"/>
                  </a:moveTo>
                  <a:cubicBezTo>
                    <a:pt x="192434" y="0"/>
                    <a:pt x="0" y="186936"/>
                    <a:pt x="0" y="417534"/>
                  </a:cubicBezTo>
                  <a:cubicBezTo>
                    <a:pt x="0" y="648132"/>
                    <a:pt x="192434" y="835068"/>
                    <a:pt x="429814" y="835068"/>
                  </a:cubicBezTo>
                  <a:cubicBezTo>
                    <a:pt x="667194" y="835068"/>
                    <a:pt x="859629" y="648132"/>
                    <a:pt x="859629" y="417534"/>
                  </a:cubicBezTo>
                  <a:cubicBezTo>
                    <a:pt x="859629" y="186936"/>
                    <a:pt x="667194" y="0"/>
                    <a:pt x="429814" y="0"/>
                  </a:cubicBezTo>
                  <a:close/>
                </a:path>
              </a:pathLst>
            </a:custGeom>
            <a:blipFill>
              <a:blip r:embed="rId2"/>
              <a:stretch>
                <a:fillRect l="0" t="-19554" r="0" b="-19554"/>
              </a:stretch>
            </a:blipFill>
          </p:spPr>
        </p:sp>
      </p:grpSp>
      <p:grpSp>
        <p:nvGrpSpPr>
          <p:cNvPr name="Group 7" id="7"/>
          <p:cNvGrpSpPr/>
          <p:nvPr/>
        </p:nvGrpSpPr>
        <p:grpSpPr>
          <a:xfrm rot="0">
            <a:off x="1371354" y="2523415"/>
            <a:ext cx="3152142" cy="3152142"/>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0" t="0" r="0" b="0"/>
              </a:stretch>
            </a:blipFill>
          </p:spPr>
        </p:sp>
      </p:grpSp>
      <p:grpSp>
        <p:nvGrpSpPr>
          <p:cNvPr name="Group 9" id="9"/>
          <p:cNvGrpSpPr/>
          <p:nvPr/>
        </p:nvGrpSpPr>
        <p:grpSpPr>
          <a:xfrm rot="0">
            <a:off x="5613582" y="2523415"/>
            <a:ext cx="3152142" cy="3152142"/>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0" t="0" r="0" b="0"/>
              </a:stretch>
            </a:blipFill>
          </p:spPr>
        </p:sp>
      </p:grpSp>
      <p:sp>
        <p:nvSpPr>
          <p:cNvPr name="AutoShape 11" id="11"/>
          <p:cNvSpPr/>
          <p:nvPr/>
        </p:nvSpPr>
        <p:spPr>
          <a:xfrm>
            <a:off x="5897880" y="8681205"/>
            <a:ext cx="6492240" cy="0"/>
          </a:xfrm>
          <a:prstGeom prst="line">
            <a:avLst/>
          </a:prstGeom>
          <a:ln cap="flat" w="76200">
            <a:solidFill>
              <a:srgbClr val="0F4662"/>
            </a:solidFill>
            <a:prstDash val="solid"/>
            <a:headEnd type="none" len="sm" w="sm"/>
            <a:tailEnd type="none" len="sm" w="sm"/>
          </a:ln>
        </p:spPr>
      </p:sp>
      <p:sp>
        <p:nvSpPr>
          <p:cNvPr name="Freeform 12" id="12"/>
          <p:cNvSpPr/>
          <p:nvPr/>
        </p:nvSpPr>
        <p:spPr>
          <a:xfrm flipH="false" flipV="false" rot="0">
            <a:off x="8304001" y="9529723"/>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3" id="13"/>
          <p:cNvGrpSpPr/>
          <p:nvPr/>
        </p:nvGrpSpPr>
        <p:grpSpPr>
          <a:xfrm rot="0">
            <a:off x="9861098" y="2523415"/>
            <a:ext cx="3152142" cy="3152142"/>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7"/>
              <a:stretch>
                <a:fillRect l="-56546" t="-162417" r="-76403" b="-48181"/>
              </a:stretch>
            </a:blipFill>
          </p:spPr>
        </p:sp>
      </p:grpSp>
      <p:sp>
        <p:nvSpPr>
          <p:cNvPr name="TextBox 15" id="15"/>
          <p:cNvSpPr txBox="true"/>
          <p:nvPr/>
        </p:nvSpPr>
        <p:spPr>
          <a:xfrm rot="0">
            <a:off x="1028700" y="599709"/>
            <a:ext cx="9914964" cy="1085215"/>
          </a:xfrm>
          <a:prstGeom prst="rect">
            <a:avLst/>
          </a:prstGeom>
        </p:spPr>
        <p:txBody>
          <a:bodyPr anchor="t" rtlCol="false" tIns="0" lIns="0" bIns="0" rIns="0">
            <a:spAutoFit/>
          </a:bodyPr>
          <a:lstStyle/>
          <a:p>
            <a:pPr algn="l" marL="0" indent="0" lvl="0">
              <a:lnSpc>
                <a:spcPts val="8959"/>
              </a:lnSpc>
              <a:spcBef>
                <a:spcPct val="0"/>
              </a:spcBef>
            </a:pPr>
            <a:r>
              <a:rPr lang="en-US" b="true" sz="6399" i="true">
                <a:solidFill>
                  <a:srgbClr val="0F4662"/>
                </a:solidFill>
                <a:latin typeface="Cormorant Garamond Bold Italics"/>
                <a:ea typeface="Cormorant Garamond Bold Italics"/>
                <a:cs typeface="Cormorant Garamond Bold Italics"/>
                <a:sym typeface="Cormorant Garamond Bold Italics"/>
              </a:rPr>
              <a:t>Team Members</a:t>
            </a:r>
          </a:p>
        </p:txBody>
      </p:sp>
      <p:sp>
        <p:nvSpPr>
          <p:cNvPr name="TextBox 16" id="16"/>
          <p:cNvSpPr txBox="true"/>
          <p:nvPr/>
        </p:nvSpPr>
        <p:spPr>
          <a:xfrm rot="0">
            <a:off x="4830471" y="6186455"/>
            <a:ext cx="5030628" cy="9861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Hithaishi Raghavendra Reddy</a:t>
            </a:r>
          </a:p>
        </p:txBody>
      </p:sp>
      <p:sp>
        <p:nvSpPr>
          <p:cNvPr name="TextBox 17" id="17"/>
          <p:cNvSpPr txBox="true"/>
          <p:nvPr/>
        </p:nvSpPr>
        <p:spPr>
          <a:xfrm rot="0">
            <a:off x="4966679" y="7266442"/>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Member</a:t>
            </a:r>
          </a:p>
        </p:txBody>
      </p:sp>
      <p:sp>
        <p:nvSpPr>
          <p:cNvPr name="TextBox 18" id="18"/>
          <p:cNvSpPr txBox="true"/>
          <p:nvPr/>
        </p:nvSpPr>
        <p:spPr>
          <a:xfrm rot="0">
            <a:off x="13013240" y="6129792"/>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Sharan Giri</a:t>
            </a:r>
          </a:p>
        </p:txBody>
      </p:sp>
      <p:sp>
        <p:nvSpPr>
          <p:cNvPr name="TextBox 19" id="19"/>
          <p:cNvSpPr txBox="true"/>
          <p:nvPr/>
        </p:nvSpPr>
        <p:spPr>
          <a:xfrm rot="0">
            <a:off x="9310738" y="7266442"/>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Member</a:t>
            </a:r>
          </a:p>
        </p:txBody>
      </p:sp>
      <p:sp>
        <p:nvSpPr>
          <p:cNvPr name="TextBox 20" id="20"/>
          <p:cNvSpPr txBox="true"/>
          <p:nvPr/>
        </p:nvSpPr>
        <p:spPr>
          <a:xfrm rot="0">
            <a:off x="310072" y="6129792"/>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Naga Pavithra Lagisetty</a:t>
            </a:r>
          </a:p>
        </p:txBody>
      </p:sp>
      <p:sp>
        <p:nvSpPr>
          <p:cNvPr name="TextBox 21" id="21"/>
          <p:cNvSpPr txBox="true"/>
          <p:nvPr/>
        </p:nvSpPr>
        <p:spPr>
          <a:xfrm rot="0">
            <a:off x="310072" y="7266442"/>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Member</a:t>
            </a:r>
          </a:p>
        </p:txBody>
      </p:sp>
      <p:sp>
        <p:nvSpPr>
          <p:cNvPr name="TextBox 22" id="22"/>
          <p:cNvSpPr txBox="true"/>
          <p:nvPr/>
        </p:nvSpPr>
        <p:spPr>
          <a:xfrm rot="0">
            <a:off x="9089839" y="6129792"/>
            <a:ext cx="5017320" cy="4908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0F4662"/>
                </a:solidFill>
                <a:latin typeface="Quicksand Bold"/>
                <a:ea typeface="Quicksand Bold"/>
                <a:cs typeface="Quicksand Bold"/>
                <a:sym typeface="Quicksand Bold"/>
              </a:rPr>
              <a:t>Vinisha Sunkara</a:t>
            </a:r>
          </a:p>
        </p:txBody>
      </p:sp>
      <p:sp>
        <p:nvSpPr>
          <p:cNvPr name="TextBox 23" id="23"/>
          <p:cNvSpPr txBox="true"/>
          <p:nvPr/>
        </p:nvSpPr>
        <p:spPr>
          <a:xfrm rot="0">
            <a:off x="13013240" y="7266442"/>
            <a:ext cx="5017320" cy="415290"/>
          </a:xfrm>
          <a:prstGeom prst="rect">
            <a:avLst/>
          </a:prstGeom>
        </p:spPr>
        <p:txBody>
          <a:bodyPr anchor="t" rtlCol="false" tIns="0" lIns="0" bIns="0" rIns="0">
            <a:spAutoFit/>
          </a:bodyPr>
          <a:lstStyle/>
          <a:p>
            <a:pPr algn="ctr" marL="0" indent="0" lvl="0">
              <a:lnSpc>
                <a:spcPts val="3359"/>
              </a:lnSpc>
              <a:spcBef>
                <a:spcPct val="0"/>
              </a:spcBef>
            </a:pPr>
            <a:r>
              <a:rPr lang="en-US" sz="2400">
                <a:solidFill>
                  <a:srgbClr val="0F4662"/>
                </a:solidFill>
                <a:latin typeface="Quicksand"/>
                <a:ea typeface="Quicksand"/>
                <a:cs typeface="Quicksand"/>
                <a:sym typeface="Quicksand"/>
              </a:rPr>
              <a:t>Member</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1412602" y="1825210"/>
            <a:ext cx="6492240" cy="0"/>
          </a:xfrm>
          <a:prstGeom prst="line">
            <a:avLst/>
          </a:prstGeom>
          <a:ln cap="flat" w="76200">
            <a:solidFill>
              <a:srgbClr val="0F4662"/>
            </a:solidFill>
            <a:prstDash val="solid"/>
            <a:headEnd type="none" len="sm" w="sm"/>
            <a:tailEnd type="none" len="sm" w="sm"/>
          </a:ln>
        </p:spPr>
      </p:sp>
      <p:sp>
        <p:nvSpPr>
          <p:cNvPr name="TextBox 3" id="3"/>
          <p:cNvSpPr txBox="true"/>
          <p:nvPr/>
        </p:nvSpPr>
        <p:spPr>
          <a:xfrm rot="0">
            <a:off x="1412602" y="533034"/>
            <a:ext cx="8048163" cy="1095375"/>
          </a:xfrm>
          <a:prstGeom prst="rect">
            <a:avLst/>
          </a:prstGeom>
        </p:spPr>
        <p:txBody>
          <a:bodyPr anchor="t" rtlCol="false" tIns="0" lIns="0" bIns="0" rIns="0">
            <a:spAutoFit/>
          </a:bodyPr>
          <a:lstStyle/>
          <a:p>
            <a:pPr algn="l" marL="0" indent="0" lvl="0">
              <a:lnSpc>
                <a:spcPts val="8400"/>
              </a:lnSpc>
              <a:spcBef>
                <a:spcPct val="0"/>
              </a:spcBef>
            </a:pPr>
            <a:r>
              <a:rPr lang="en-US" b="true" sz="6000">
                <a:solidFill>
                  <a:srgbClr val="0F4662"/>
                </a:solidFill>
                <a:latin typeface="Poppins Bold"/>
                <a:ea typeface="Poppins Bold"/>
                <a:cs typeface="Poppins Bold"/>
                <a:sym typeface="Poppins Bold"/>
              </a:rPr>
              <a:t>Previous Work</a:t>
            </a:r>
          </a:p>
        </p:txBody>
      </p:sp>
      <p:grpSp>
        <p:nvGrpSpPr>
          <p:cNvPr name="Group 4" id="4"/>
          <p:cNvGrpSpPr/>
          <p:nvPr/>
        </p:nvGrpSpPr>
        <p:grpSpPr>
          <a:xfrm rot="0">
            <a:off x="1412602" y="2558635"/>
            <a:ext cx="6891400" cy="7068187"/>
            <a:chOff x="0" y="0"/>
            <a:chExt cx="1815019" cy="1861580"/>
          </a:xfrm>
        </p:grpSpPr>
        <p:sp>
          <p:nvSpPr>
            <p:cNvPr name="Freeform 5" id="5"/>
            <p:cNvSpPr/>
            <p:nvPr/>
          </p:nvSpPr>
          <p:spPr>
            <a:xfrm flipH="false" flipV="false" rot="0">
              <a:off x="0" y="0"/>
              <a:ext cx="1815019" cy="1861580"/>
            </a:xfrm>
            <a:custGeom>
              <a:avLst/>
              <a:gdLst/>
              <a:ahLst/>
              <a:cxnLst/>
              <a:rect r="r" b="b" t="t" l="l"/>
              <a:pathLst>
                <a:path h="1861580" w="1815019">
                  <a:moveTo>
                    <a:pt x="0" y="0"/>
                  </a:moveTo>
                  <a:lnTo>
                    <a:pt x="1815019" y="0"/>
                  </a:lnTo>
                  <a:lnTo>
                    <a:pt x="1815019" y="1861580"/>
                  </a:lnTo>
                  <a:lnTo>
                    <a:pt x="0" y="1861580"/>
                  </a:lnTo>
                  <a:close/>
                </a:path>
              </a:pathLst>
            </a:custGeom>
            <a:solidFill>
              <a:srgbClr val="A9BECB"/>
            </a:solidFill>
          </p:spPr>
        </p:sp>
        <p:sp>
          <p:nvSpPr>
            <p:cNvPr name="TextBox 6" id="6"/>
            <p:cNvSpPr txBox="true"/>
            <p:nvPr/>
          </p:nvSpPr>
          <p:spPr>
            <a:xfrm>
              <a:off x="0" y="-19050"/>
              <a:ext cx="1815019" cy="1880630"/>
            </a:xfrm>
            <a:prstGeom prst="rect">
              <a:avLst/>
            </a:prstGeom>
          </p:spPr>
          <p:txBody>
            <a:bodyPr anchor="ctr" rtlCol="false" tIns="50800" lIns="50800" bIns="50800" rIns="50800"/>
            <a:lstStyle/>
            <a:p>
              <a:pPr algn="l">
                <a:lnSpc>
                  <a:spcPts val="2859"/>
                </a:lnSpc>
              </a:pPr>
            </a:p>
            <a:p>
              <a:pPr algn="l">
                <a:lnSpc>
                  <a:spcPts val="2859"/>
                </a:lnSpc>
              </a:pPr>
            </a:p>
          </p:txBody>
        </p:sp>
      </p:grpSp>
      <p:sp>
        <p:nvSpPr>
          <p:cNvPr name="Freeform 7" id="7"/>
          <p:cNvSpPr/>
          <p:nvPr/>
        </p:nvSpPr>
        <p:spPr>
          <a:xfrm flipH="false" flipV="false" rot="0">
            <a:off x="3645406" y="2846797"/>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8" id="8"/>
          <p:cNvSpPr txBox="true"/>
          <p:nvPr/>
        </p:nvSpPr>
        <p:spPr>
          <a:xfrm rot="0">
            <a:off x="2322486" y="4100144"/>
            <a:ext cx="4869180" cy="4566285"/>
          </a:xfrm>
          <a:prstGeom prst="rect">
            <a:avLst/>
          </a:prstGeom>
        </p:spPr>
        <p:txBody>
          <a:bodyPr anchor="t" rtlCol="false" tIns="0" lIns="0" bIns="0" rIns="0">
            <a:spAutoFit/>
          </a:bodyPr>
          <a:lstStyle/>
          <a:p>
            <a:pPr algn="ctr">
              <a:lnSpc>
                <a:spcPts val="3600"/>
              </a:lnSpc>
            </a:pPr>
            <a:r>
              <a:rPr lang="en-US" sz="2400">
                <a:solidFill>
                  <a:srgbClr val="0F4662"/>
                </a:solidFill>
                <a:latin typeface="Quicksand"/>
                <a:ea typeface="Quicksand"/>
                <a:cs typeface="Quicksand"/>
                <a:sym typeface="Quicksand"/>
              </a:rPr>
              <a:t>Early systems relied on keyword-based matching, where resumes were compared to job descriptions based on exact keyword matches. While simple, these systems struggled to capture </a:t>
            </a:r>
            <a:r>
              <a:rPr lang="en-US" b="true" sz="2400">
                <a:solidFill>
                  <a:srgbClr val="0F4662"/>
                </a:solidFill>
                <a:latin typeface="Quicksand Bold"/>
                <a:ea typeface="Quicksand Bold"/>
                <a:cs typeface="Quicksand Bold"/>
                <a:sym typeface="Quicksand Bold"/>
              </a:rPr>
              <a:t>context or nuanced</a:t>
            </a:r>
            <a:r>
              <a:rPr lang="en-US" sz="2400">
                <a:solidFill>
                  <a:srgbClr val="0F4662"/>
                </a:solidFill>
                <a:latin typeface="Quicksand"/>
                <a:ea typeface="Quicksand"/>
                <a:cs typeface="Quicksand"/>
                <a:sym typeface="Quicksand"/>
              </a:rPr>
              <a:t> skills, limiting their accuracy and effectiveness, especially for complex or diverse job roles.</a:t>
            </a:r>
          </a:p>
        </p:txBody>
      </p:sp>
      <p:grpSp>
        <p:nvGrpSpPr>
          <p:cNvPr name="Group 9" id="9"/>
          <p:cNvGrpSpPr/>
          <p:nvPr/>
        </p:nvGrpSpPr>
        <p:grpSpPr>
          <a:xfrm rot="0">
            <a:off x="9695050" y="2558635"/>
            <a:ext cx="6891400" cy="7068187"/>
            <a:chOff x="0" y="0"/>
            <a:chExt cx="1815019" cy="1861580"/>
          </a:xfrm>
        </p:grpSpPr>
        <p:sp>
          <p:nvSpPr>
            <p:cNvPr name="Freeform 10" id="10"/>
            <p:cNvSpPr/>
            <p:nvPr/>
          </p:nvSpPr>
          <p:spPr>
            <a:xfrm flipH="false" flipV="false" rot="0">
              <a:off x="0" y="0"/>
              <a:ext cx="1815019" cy="1861580"/>
            </a:xfrm>
            <a:custGeom>
              <a:avLst/>
              <a:gdLst/>
              <a:ahLst/>
              <a:cxnLst/>
              <a:rect r="r" b="b" t="t" l="l"/>
              <a:pathLst>
                <a:path h="1861580" w="1815019">
                  <a:moveTo>
                    <a:pt x="0" y="0"/>
                  </a:moveTo>
                  <a:lnTo>
                    <a:pt x="1815019" y="0"/>
                  </a:lnTo>
                  <a:lnTo>
                    <a:pt x="1815019" y="1861580"/>
                  </a:lnTo>
                  <a:lnTo>
                    <a:pt x="0" y="1861580"/>
                  </a:lnTo>
                  <a:close/>
                </a:path>
              </a:pathLst>
            </a:custGeom>
            <a:solidFill>
              <a:srgbClr val="A9BECB"/>
            </a:solidFill>
          </p:spPr>
        </p:sp>
        <p:sp>
          <p:nvSpPr>
            <p:cNvPr name="TextBox 11" id="11"/>
            <p:cNvSpPr txBox="true"/>
            <p:nvPr/>
          </p:nvSpPr>
          <p:spPr>
            <a:xfrm>
              <a:off x="0" y="-19050"/>
              <a:ext cx="1815019" cy="1880630"/>
            </a:xfrm>
            <a:prstGeom prst="rect">
              <a:avLst/>
            </a:prstGeom>
          </p:spPr>
          <p:txBody>
            <a:bodyPr anchor="ctr" rtlCol="false" tIns="50800" lIns="50800" bIns="50800" rIns="50800"/>
            <a:lstStyle/>
            <a:p>
              <a:pPr algn="l">
                <a:lnSpc>
                  <a:spcPts val="2859"/>
                </a:lnSpc>
              </a:pPr>
            </a:p>
            <a:p>
              <a:pPr algn="l">
                <a:lnSpc>
                  <a:spcPts val="2859"/>
                </a:lnSpc>
              </a:pPr>
            </a:p>
          </p:txBody>
        </p:sp>
      </p:grpSp>
      <p:sp>
        <p:nvSpPr>
          <p:cNvPr name="Freeform 12" id="12"/>
          <p:cNvSpPr/>
          <p:nvPr/>
        </p:nvSpPr>
        <p:spPr>
          <a:xfrm flipH="false" flipV="false" rot="0">
            <a:off x="12300751" y="2846797"/>
            <a:ext cx="1679997" cy="249900"/>
          </a:xfrm>
          <a:custGeom>
            <a:avLst/>
            <a:gdLst/>
            <a:ahLst/>
            <a:cxnLst/>
            <a:rect r="r" b="b" t="t" l="l"/>
            <a:pathLst>
              <a:path h="249900" w="1679997">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3" id="13"/>
          <p:cNvSpPr txBox="true"/>
          <p:nvPr/>
        </p:nvSpPr>
        <p:spPr>
          <a:xfrm rot="0">
            <a:off x="2524937" y="3266589"/>
            <a:ext cx="4666729" cy="431800"/>
          </a:xfrm>
          <a:prstGeom prst="rect">
            <a:avLst/>
          </a:prstGeom>
        </p:spPr>
        <p:txBody>
          <a:bodyPr anchor="t" rtlCol="false" tIns="0" lIns="0" bIns="0" rIns="0">
            <a:spAutoFit/>
          </a:bodyPr>
          <a:lstStyle/>
          <a:p>
            <a:pPr algn="ctr">
              <a:lnSpc>
                <a:spcPts val="3500"/>
              </a:lnSpc>
            </a:pPr>
            <a:r>
              <a:rPr lang="en-US" sz="2500" b="true">
                <a:solidFill>
                  <a:srgbClr val="0F4662"/>
                </a:solidFill>
                <a:latin typeface="Canva Sans Bold"/>
                <a:ea typeface="Canva Sans Bold"/>
                <a:cs typeface="Canva Sans Bold"/>
                <a:sym typeface="Canva Sans Bold"/>
              </a:rPr>
              <a:t>Automated Resume Screening</a:t>
            </a:r>
          </a:p>
        </p:txBody>
      </p:sp>
      <p:sp>
        <p:nvSpPr>
          <p:cNvPr name="TextBox 14" id="14"/>
          <p:cNvSpPr txBox="true"/>
          <p:nvPr/>
        </p:nvSpPr>
        <p:spPr>
          <a:xfrm rot="0">
            <a:off x="10315766" y="3199914"/>
            <a:ext cx="5649969" cy="498475"/>
          </a:xfrm>
          <a:prstGeom prst="rect">
            <a:avLst/>
          </a:prstGeom>
        </p:spPr>
        <p:txBody>
          <a:bodyPr anchor="t" rtlCol="false" tIns="0" lIns="0" bIns="0" rIns="0">
            <a:spAutoFit/>
          </a:bodyPr>
          <a:lstStyle/>
          <a:p>
            <a:pPr algn="ctr">
              <a:lnSpc>
                <a:spcPts val="4249"/>
              </a:lnSpc>
              <a:spcBef>
                <a:spcPct val="0"/>
              </a:spcBef>
            </a:pPr>
            <a:r>
              <a:rPr lang="en-US" b="true" sz="2499">
                <a:solidFill>
                  <a:srgbClr val="0F4662"/>
                </a:solidFill>
                <a:latin typeface="Canva Sans Bold"/>
                <a:ea typeface="Canva Sans Bold"/>
                <a:cs typeface="Canva Sans Bold"/>
                <a:sym typeface="Canva Sans Bold"/>
              </a:rPr>
              <a:t>Job Role Recommendation Systems</a:t>
            </a:r>
          </a:p>
        </p:txBody>
      </p:sp>
      <p:sp>
        <p:nvSpPr>
          <p:cNvPr name="TextBox 15" id="15"/>
          <p:cNvSpPr txBox="true"/>
          <p:nvPr/>
        </p:nvSpPr>
        <p:spPr>
          <a:xfrm rot="0">
            <a:off x="10510963" y="3970704"/>
            <a:ext cx="5259574" cy="5480685"/>
          </a:xfrm>
          <a:prstGeom prst="rect">
            <a:avLst/>
          </a:prstGeom>
        </p:spPr>
        <p:txBody>
          <a:bodyPr anchor="t" rtlCol="false" tIns="0" lIns="0" bIns="0" rIns="0">
            <a:spAutoFit/>
          </a:bodyPr>
          <a:lstStyle/>
          <a:p>
            <a:pPr algn="ctr">
              <a:lnSpc>
                <a:spcPts val="3600"/>
              </a:lnSpc>
            </a:pPr>
            <a:r>
              <a:rPr lang="en-US" sz="2400">
                <a:solidFill>
                  <a:srgbClr val="0F4662"/>
                </a:solidFill>
                <a:latin typeface="Quicksand"/>
                <a:ea typeface="Quicksand"/>
                <a:cs typeface="Quicksand"/>
                <a:sym typeface="Quicksand"/>
              </a:rPr>
              <a:t>Early systems used rule-based approaches or </a:t>
            </a:r>
            <a:r>
              <a:rPr lang="en-US" sz="2400" b="true">
                <a:solidFill>
                  <a:srgbClr val="0F4662"/>
                </a:solidFill>
                <a:latin typeface="Quicksand Bold"/>
                <a:ea typeface="Quicksand Bold"/>
                <a:cs typeface="Quicksand Bold"/>
                <a:sym typeface="Quicksand Bold"/>
              </a:rPr>
              <a:t>simple machine learning models</a:t>
            </a:r>
            <a:r>
              <a:rPr lang="en-US" sz="2400">
                <a:solidFill>
                  <a:srgbClr val="0F4662"/>
                </a:solidFill>
                <a:latin typeface="Quicksand"/>
                <a:ea typeface="Quicksand"/>
                <a:cs typeface="Quicksand"/>
                <a:sym typeface="Quicksand"/>
              </a:rPr>
              <a:t>, relying on keyword matching and basic feature extraction. While effective for straightforward roles, they struggled with complex job descriptions. Modern systems now leverage NLP and semantic analysis to better understand context and improve job role predictions.</a:t>
            </a:r>
          </a:p>
          <a:p>
            <a:pPr algn="ctr">
              <a:lnSpc>
                <a:spcPts val="3600"/>
              </a:lnSpc>
            </a:pPr>
          </a:p>
        </p:txBody>
      </p:sp>
      <p:sp>
        <p:nvSpPr>
          <p:cNvPr name="Freeform 16" id="16"/>
          <p:cNvSpPr/>
          <p:nvPr/>
        </p:nvSpPr>
        <p:spPr>
          <a:xfrm flipH="false" flipV="false" rot="0">
            <a:off x="13454037" y="-7018327"/>
            <a:ext cx="9348363" cy="9348363"/>
          </a:xfrm>
          <a:custGeom>
            <a:avLst/>
            <a:gdLst/>
            <a:ahLst/>
            <a:cxnLst/>
            <a:rect r="r" b="b" t="t" l="l"/>
            <a:pathLst>
              <a:path h="9348363" w="9348363">
                <a:moveTo>
                  <a:pt x="0" y="0"/>
                </a:moveTo>
                <a:lnTo>
                  <a:pt x="9348363" y="0"/>
                </a:lnTo>
                <a:lnTo>
                  <a:pt x="9348363" y="9348362"/>
                </a:lnTo>
                <a:lnTo>
                  <a:pt x="0" y="93483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4093893" y="15849"/>
            <a:ext cx="4194107" cy="10271151"/>
            <a:chOff x="0" y="0"/>
            <a:chExt cx="1104621" cy="2705159"/>
          </a:xfrm>
        </p:grpSpPr>
        <p:sp>
          <p:nvSpPr>
            <p:cNvPr name="Freeform 3" id="3"/>
            <p:cNvSpPr/>
            <p:nvPr/>
          </p:nvSpPr>
          <p:spPr>
            <a:xfrm flipH="false" flipV="false" rot="0">
              <a:off x="0" y="0"/>
              <a:ext cx="1104621" cy="2705159"/>
            </a:xfrm>
            <a:custGeom>
              <a:avLst/>
              <a:gdLst/>
              <a:ahLst/>
              <a:cxnLst/>
              <a:rect r="r" b="b" t="t" l="l"/>
              <a:pathLst>
                <a:path h="2705159" w="1104621">
                  <a:moveTo>
                    <a:pt x="0" y="0"/>
                  </a:moveTo>
                  <a:lnTo>
                    <a:pt x="1104621" y="0"/>
                  </a:lnTo>
                  <a:lnTo>
                    <a:pt x="1104621" y="2705159"/>
                  </a:lnTo>
                  <a:lnTo>
                    <a:pt x="0" y="2705159"/>
                  </a:lnTo>
                  <a:close/>
                </a:path>
              </a:pathLst>
            </a:custGeom>
            <a:solidFill>
              <a:srgbClr val="7994A0"/>
            </a:solidFill>
          </p:spPr>
        </p:sp>
        <p:sp>
          <p:nvSpPr>
            <p:cNvPr name="TextBox 4" id="4"/>
            <p:cNvSpPr txBox="true"/>
            <p:nvPr/>
          </p:nvSpPr>
          <p:spPr>
            <a:xfrm>
              <a:off x="0" y="-47625"/>
              <a:ext cx="1104621" cy="2752784"/>
            </a:xfrm>
            <a:prstGeom prst="rect">
              <a:avLst/>
            </a:prstGeom>
          </p:spPr>
          <p:txBody>
            <a:bodyPr anchor="ctr" rtlCol="false" tIns="50800" lIns="50800" bIns="50800" rIns="50800"/>
            <a:lstStyle/>
            <a:p>
              <a:pPr algn="ctr">
                <a:lnSpc>
                  <a:spcPts val="3693"/>
                </a:lnSpc>
              </a:pPr>
            </a:p>
          </p:txBody>
        </p:sp>
      </p:grpSp>
      <p:grpSp>
        <p:nvGrpSpPr>
          <p:cNvPr name="Group 5" id="5"/>
          <p:cNvGrpSpPr/>
          <p:nvPr/>
        </p:nvGrpSpPr>
        <p:grpSpPr>
          <a:xfrm rot="0">
            <a:off x="11187366" y="1364736"/>
            <a:ext cx="6330814" cy="7573376"/>
            <a:chOff x="0" y="0"/>
            <a:chExt cx="8441085" cy="10097834"/>
          </a:xfrm>
        </p:grpSpPr>
        <p:pic>
          <p:nvPicPr>
            <p:cNvPr name="Picture 6" id="6"/>
            <p:cNvPicPr>
              <a:picLocks noChangeAspect="true"/>
            </p:cNvPicPr>
            <p:nvPr/>
          </p:nvPicPr>
          <p:blipFill>
            <a:blip r:embed="rId2"/>
            <a:srcRect l="8230" t="0" r="36075" b="0"/>
            <a:stretch>
              <a:fillRect/>
            </a:stretch>
          </p:blipFill>
          <p:spPr>
            <a:xfrm flipH="false" flipV="false">
              <a:off x="0" y="0"/>
              <a:ext cx="8441085" cy="10097834"/>
            </a:xfrm>
            <a:prstGeom prst="rect">
              <a:avLst/>
            </a:prstGeom>
          </p:spPr>
        </p:pic>
      </p:grpSp>
      <p:sp>
        <p:nvSpPr>
          <p:cNvPr name="Freeform 7" id="7"/>
          <p:cNvSpPr/>
          <p:nvPr/>
        </p:nvSpPr>
        <p:spPr>
          <a:xfrm flipH="false" flipV="false" rot="0">
            <a:off x="912297" y="9258300"/>
            <a:ext cx="1905000" cy="283369"/>
          </a:xfrm>
          <a:custGeom>
            <a:avLst/>
            <a:gdLst/>
            <a:ahLst/>
            <a:cxnLst/>
            <a:rect r="r" b="b" t="t" l="l"/>
            <a:pathLst>
              <a:path h="283369" w="1905000">
                <a:moveTo>
                  <a:pt x="0" y="0"/>
                </a:moveTo>
                <a:lnTo>
                  <a:pt x="1905000" y="0"/>
                </a:lnTo>
                <a:lnTo>
                  <a:pt x="1905000" y="283369"/>
                </a:lnTo>
                <a:lnTo>
                  <a:pt x="0" y="28336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1028700" y="533034"/>
            <a:ext cx="9390243" cy="1095375"/>
          </a:xfrm>
          <a:prstGeom prst="rect">
            <a:avLst/>
          </a:prstGeom>
        </p:spPr>
        <p:txBody>
          <a:bodyPr anchor="t" rtlCol="false" tIns="0" lIns="0" bIns="0" rIns="0">
            <a:spAutoFit/>
          </a:bodyPr>
          <a:lstStyle/>
          <a:p>
            <a:pPr algn="l" marL="0" indent="0" lvl="0">
              <a:lnSpc>
                <a:spcPts val="8400"/>
              </a:lnSpc>
              <a:spcBef>
                <a:spcPct val="0"/>
              </a:spcBef>
            </a:pPr>
            <a:r>
              <a:rPr lang="en-US" b="true" sz="6000">
                <a:solidFill>
                  <a:srgbClr val="0F4662"/>
                </a:solidFill>
                <a:latin typeface="Poppins Bold"/>
                <a:ea typeface="Poppins Bold"/>
                <a:cs typeface="Poppins Bold"/>
                <a:sym typeface="Poppins Bold"/>
              </a:rPr>
              <a:t>Problem Statement</a:t>
            </a:r>
          </a:p>
        </p:txBody>
      </p:sp>
      <p:grpSp>
        <p:nvGrpSpPr>
          <p:cNvPr name="Group 9" id="9"/>
          <p:cNvGrpSpPr/>
          <p:nvPr/>
        </p:nvGrpSpPr>
        <p:grpSpPr>
          <a:xfrm rot="0">
            <a:off x="709480" y="2055645"/>
            <a:ext cx="9091740" cy="3087855"/>
            <a:chOff x="0" y="0"/>
            <a:chExt cx="10088633" cy="3426432"/>
          </a:xfrm>
        </p:grpSpPr>
        <p:sp>
          <p:nvSpPr>
            <p:cNvPr name="Freeform 10" id="10"/>
            <p:cNvSpPr/>
            <p:nvPr/>
          </p:nvSpPr>
          <p:spPr>
            <a:xfrm flipH="false" flipV="false" rot="0">
              <a:off x="0" y="0"/>
              <a:ext cx="10145544" cy="3472958"/>
            </a:xfrm>
            <a:custGeom>
              <a:avLst/>
              <a:gdLst/>
              <a:ahLst/>
              <a:cxnLst/>
              <a:rect r="r" b="b" t="t" l="l"/>
              <a:pathLst>
                <a:path h="3472958" w="10145544">
                  <a:moveTo>
                    <a:pt x="8844621" y="0"/>
                  </a:moveTo>
                  <a:lnTo>
                    <a:pt x="0" y="0"/>
                  </a:lnTo>
                  <a:lnTo>
                    <a:pt x="1146213" y="1497339"/>
                  </a:lnTo>
                  <a:cubicBezTo>
                    <a:pt x="1200248" y="1567949"/>
                    <a:pt x="1228048" y="1661490"/>
                    <a:pt x="1228048" y="1754804"/>
                  </a:cubicBezTo>
                  <a:cubicBezTo>
                    <a:pt x="1228048" y="1848118"/>
                    <a:pt x="1201117" y="1940751"/>
                    <a:pt x="1146213" y="2012269"/>
                  </a:cubicBezTo>
                  <a:lnTo>
                    <a:pt x="869" y="3472958"/>
                  </a:lnTo>
                  <a:lnTo>
                    <a:pt x="8843926" y="3472958"/>
                  </a:lnTo>
                  <a:lnTo>
                    <a:pt x="10145544" y="1754804"/>
                  </a:lnTo>
                  <a:lnTo>
                    <a:pt x="8844621" y="0"/>
                  </a:lnTo>
                  <a:close/>
                </a:path>
              </a:pathLst>
            </a:custGeom>
            <a:solidFill>
              <a:srgbClr val="0F4662"/>
            </a:solidFill>
          </p:spPr>
        </p:sp>
      </p:grpSp>
      <p:sp>
        <p:nvSpPr>
          <p:cNvPr name="TextBox 11" id="11"/>
          <p:cNvSpPr txBox="true"/>
          <p:nvPr/>
        </p:nvSpPr>
        <p:spPr>
          <a:xfrm rot="0">
            <a:off x="1864797" y="2485148"/>
            <a:ext cx="6781107" cy="1114425"/>
          </a:xfrm>
          <a:prstGeom prst="rect">
            <a:avLst/>
          </a:prstGeom>
        </p:spPr>
        <p:txBody>
          <a:bodyPr anchor="t" rtlCol="false" tIns="0" lIns="0" bIns="0" rIns="0">
            <a:spAutoFit/>
          </a:bodyPr>
          <a:lstStyle/>
          <a:p>
            <a:pPr algn="ctr">
              <a:lnSpc>
                <a:spcPts val="2999"/>
              </a:lnSpc>
            </a:pPr>
            <a:r>
              <a:rPr lang="en-US" b="true" sz="2499">
                <a:solidFill>
                  <a:srgbClr val="FFFFFF"/>
                </a:solidFill>
                <a:latin typeface="Quicksand Bold"/>
                <a:ea typeface="Quicksand Bold"/>
                <a:cs typeface="Quicksand Bold"/>
                <a:sym typeface="Quicksand Bold"/>
              </a:rPr>
              <a:t>How can we improve the way models interpret a candidate’s skill set beyond surface-level keyword matching?</a:t>
            </a:r>
          </a:p>
        </p:txBody>
      </p:sp>
      <p:sp>
        <p:nvSpPr>
          <p:cNvPr name="TextBox 12" id="12"/>
          <p:cNvSpPr txBox="true"/>
          <p:nvPr/>
        </p:nvSpPr>
        <p:spPr>
          <a:xfrm rot="0">
            <a:off x="1981200" y="3784247"/>
            <a:ext cx="6781107" cy="1114425"/>
          </a:xfrm>
          <a:prstGeom prst="rect">
            <a:avLst/>
          </a:prstGeom>
        </p:spPr>
        <p:txBody>
          <a:bodyPr anchor="t" rtlCol="false" tIns="0" lIns="0" bIns="0" rIns="0">
            <a:spAutoFit/>
          </a:bodyPr>
          <a:lstStyle/>
          <a:p>
            <a:pPr algn="ctr">
              <a:lnSpc>
                <a:spcPts val="2999"/>
              </a:lnSpc>
            </a:pPr>
            <a:r>
              <a:rPr lang="en-US" sz="2499">
                <a:solidFill>
                  <a:srgbClr val="FFFFFF"/>
                </a:solidFill>
                <a:latin typeface="Quicksand"/>
                <a:ea typeface="Quicksand"/>
                <a:cs typeface="Quicksand"/>
                <a:sym typeface="Quicksand"/>
              </a:rPr>
              <a:t>Can models alert candidates about potential skill sets that can help them boost their current portfolios?</a:t>
            </a:r>
          </a:p>
        </p:txBody>
      </p:sp>
      <p:grpSp>
        <p:nvGrpSpPr>
          <p:cNvPr name="Group 13" id="13"/>
          <p:cNvGrpSpPr/>
          <p:nvPr/>
        </p:nvGrpSpPr>
        <p:grpSpPr>
          <a:xfrm rot="-10800000">
            <a:off x="709480" y="6002658"/>
            <a:ext cx="9091740" cy="2935455"/>
            <a:chOff x="0" y="0"/>
            <a:chExt cx="10088633" cy="3257322"/>
          </a:xfrm>
        </p:grpSpPr>
        <p:sp>
          <p:nvSpPr>
            <p:cNvPr name="Freeform 14" id="14"/>
            <p:cNvSpPr/>
            <p:nvPr/>
          </p:nvSpPr>
          <p:spPr>
            <a:xfrm flipH="false" flipV="false" rot="0">
              <a:off x="0" y="0"/>
              <a:ext cx="10145544" cy="3303848"/>
            </a:xfrm>
            <a:custGeom>
              <a:avLst/>
              <a:gdLst/>
              <a:ahLst/>
              <a:cxnLst/>
              <a:rect r="r" b="b" t="t" l="l"/>
              <a:pathLst>
                <a:path h="3303848" w="10145544">
                  <a:moveTo>
                    <a:pt x="8844621" y="0"/>
                  </a:moveTo>
                  <a:lnTo>
                    <a:pt x="0" y="0"/>
                  </a:lnTo>
                  <a:lnTo>
                    <a:pt x="1146213" y="1423438"/>
                  </a:lnTo>
                  <a:cubicBezTo>
                    <a:pt x="1200248" y="1490563"/>
                    <a:pt x="1228048" y="1579488"/>
                    <a:pt x="1228048" y="1668196"/>
                  </a:cubicBezTo>
                  <a:cubicBezTo>
                    <a:pt x="1228048" y="1756905"/>
                    <a:pt x="1201117" y="1844966"/>
                    <a:pt x="1146213" y="1912954"/>
                  </a:cubicBezTo>
                  <a:lnTo>
                    <a:pt x="869" y="3303848"/>
                  </a:lnTo>
                  <a:lnTo>
                    <a:pt x="8843926" y="3303848"/>
                  </a:lnTo>
                  <a:lnTo>
                    <a:pt x="10145544" y="1668196"/>
                  </a:lnTo>
                  <a:lnTo>
                    <a:pt x="8844621" y="0"/>
                  </a:lnTo>
                  <a:close/>
                </a:path>
              </a:pathLst>
            </a:custGeom>
            <a:solidFill>
              <a:srgbClr val="0F4662"/>
            </a:solidFill>
          </p:spPr>
        </p:sp>
      </p:grpSp>
      <p:sp>
        <p:nvSpPr>
          <p:cNvPr name="TextBox 15" id="15"/>
          <p:cNvSpPr txBox="true"/>
          <p:nvPr/>
        </p:nvSpPr>
        <p:spPr>
          <a:xfrm rot="0">
            <a:off x="1864797" y="6204778"/>
            <a:ext cx="6781107" cy="1114425"/>
          </a:xfrm>
          <a:prstGeom prst="rect">
            <a:avLst/>
          </a:prstGeom>
        </p:spPr>
        <p:txBody>
          <a:bodyPr anchor="t" rtlCol="false" tIns="0" lIns="0" bIns="0" rIns="0">
            <a:spAutoFit/>
          </a:bodyPr>
          <a:lstStyle/>
          <a:p>
            <a:pPr algn="ctr">
              <a:lnSpc>
                <a:spcPts val="2999"/>
              </a:lnSpc>
            </a:pPr>
            <a:r>
              <a:rPr lang="en-US" b="true" sz="2499">
                <a:solidFill>
                  <a:srgbClr val="FFFFFF"/>
                </a:solidFill>
                <a:latin typeface="Quicksand Bold"/>
                <a:ea typeface="Quicksand Bold"/>
                <a:cs typeface="Quicksand Bold"/>
                <a:sym typeface="Quicksand Bold"/>
              </a:rPr>
              <a:t>How can we train the model to help candidates discover potential openings that better align with their experience?</a:t>
            </a:r>
          </a:p>
        </p:txBody>
      </p:sp>
      <p:sp>
        <p:nvSpPr>
          <p:cNvPr name="TextBox 16" id="16"/>
          <p:cNvSpPr txBox="true"/>
          <p:nvPr/>
        </p:nvSpPr>
        <p:spPr>
          <a:xfrm rot="0">
            <a:off x="1981200" y="7500178"/>
            <a:ext cx="6781107" cy="1114425"/>
          </a:xfrm>
          <a:prstGeom prst="rect">
            <a:avLst/>
          </a:prstGeom>
        </p:spPr>
        <p:txBody>
          <a:bodyPr anchor="t" rtlCol="false" tIns="0" lIns="0" bIns="0" rIns="0">
            <a:spAutoFit/>
          </a:bodyPr>
          <a:lstStyle/>
          <a:p>
            <a:pPr algn="ctr">
              <a:lnSpc>
                <a:spcPts val="2999"/>
              </a:lnSpc>
            </a:pPr>
            <a:r>
              <a:rPr lang="en-US" sz="2499">
                <a:solidFill>
                  <a:srgbClr val="FFFFFF"/>
                </a:solidFill>
                <a:latin typeface="Quicksand"/>
                <a:ea typeface="Quicksand"/>
                <a:cs typeface="Quicksand"/>
                <a:sym typeface="Quicksand"/>
              </a:rPr>
              <a:t>Are there ways to impart these nuanced skill understanding to model at preprocessing stage to help models learn better?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flipV="true">
            <a:off x="5919614" y="4238847"/>
            <a:ext cx="0" cy="4187364"/>
          </a:xfrm>
          <a:prstGeom prst="line">
            <a:avLst/>
          </a:prstGeom>
          <a:ln cap="flat" w="57150">
            <a:solidFill>
              <a:srgbClr val="7994A0"/>
            </a:solidFill>
            <a:prstDash val="solid"/>
            <a:headEnd type="none" len="sm" w="sm"/>
            <a:tailEnd type="none" len="sm" w="sm"/>
          </a:ln>
        </p:spPr>
      </p:sp>
      <p:sp>
        <p:nvSpPr>
          <p:cNvPr name="TextBox 3" id="3"/>
          <p:cNvSpPr txBox="true"/>
          <p:nvPr/>
        </p:nvSpPr>
        <p:spPr>
          <a:xfrm rot="0">
            <a:off x="6200707" y="5153010"/>
            <a:ext cx="5002026" cy="2390305"/>
          </a:xfrm>
          <a:prstGeom prst="rect">
            <a:avLst/>
          </a:prstGeom>
        </p:spPr>
        <p:txBody>
          <a:bodyPr anchor="t" rtlCol="false" tIns="0" lIns="0" bIns="0" rIns="0">
            <a:spAutoFit/>
          </a:bodyPr>
          <a:lstStyle/>
          <a:p>
            <a:pPr algn="ctr" marL="0" indent="0" lvl="0">
              <a:lnSpc>
                <a:spcPts val="3175"/>
              </a:lnSpc>
              <a:spcBef>
                <a:spcPct val="0"/>
              </a:spcBef>
            </a:pPr>
            <a:r>
              <a:rPr lang="en-US" sz="2268">
                <a:solidFill>
                  <a:srgbClr val="0F4662"/>
                </a:solidFill>
                <a:latin typeface="Quicksand"/>
                <a:ea typeface="Quicksand"/>
                <a:cs typeface="Quicksand"/>
                <a:sym typeface="Quicksand"/>
              </a:rPr>
              <a:t>Includes structured information on career objectives, skills, education, certifications, professional experiences, and other relevant details. Ideal Dataset for profiling and job matching .</a:t>
            </a:r>
          </a:p>
        </p:txBody>
      </p:sp>
      <p:sp>
        <p:nvSpPr>
          <p:cNvPr name="TextBox 4" id="4"/>
          <p:cNvSpPr txBox="true"/>
          <p:nvPr/>
        </p:nvSpPr>
        <p:spPr>
          <a:xfrm rot="0">
            <a:off x="6563857" y="4139151"/>
            <a:ext cx="4275728" cy="523875"/>
          </a:xfrm>
          <a:prstGeom prst="rect">
            <a:avLst/>
          </a:prstGeom>
        </p:spPr>
        <p:txBody>
          <a:bodyPr anchor="t" rtlCol="false" tIns="0" lIns="0" bIns="0" rIns="0">
            <a:spAutoFit/>
          </a:bodyPr>
          <a:lstStyle/>
          <a:p>
            <a:pPr algn="ctr" marL="0" indent="0" lvl="0">
              <a:lnSpc>
                <a:spcPts val="4199"/>
              </a:lnSpc>
              <a:spcBef>
                <a:spcPct val="0"/>
              </a:spcBef>
            </a:pPr>
            <a:r>
              <a:rPr lang="en-US" b="true" sz="2999">
                <a:solidFill>
                  <a:srgbClr val="0F4662"/>
                </a:solidFill>
                <a:latin typeface="Poppins Bold"/>
                <a:ea typeface="Poppins Bold"/>
                <a:cs typeface="Poppins Bold"/>
                <a:sym typeface="Poppins Bold"/>
              </a:rPr>
              <a:t>Why this Dataset?</a:t>
            </a:r>
          </a:p>
        </p:txBody>
      </p:sp>
      <p:sp>
        <p:nvSpPr>
          <p:cNvPr name="TextBox 5" id="5"/>
          <p:cNvSpPr txBox="true"/>
          <p:nvPr/>
        </p:nvSpPr>
        <p:spPr>
          <a:xfrm rot="0">
            <a:off x="1421854" y="5095875"/>
            <a:ext cx="3821486" cy="1190216"/>
          </a:xfrm>
          <a:prstGeom prst="rect">
            <a:avLst/>
          </a:prstGeom>
        </p:spPr>
        <p:txBody>
          <a:bodyPr anchor="t" rtlCol="false" tIns="0" lIns="0" bIns="0" rIns="0">
            <a:spAutoFit/>
          </a:bodyPr>
          <a:lstStyle/>
          <a:p>
            <a:pPr algn="l" marL="0" indent="0" lvl="0">
              <a:lnSpc>
                <a:spcPts val="3172"/>
              </a:lnSpc>
              <a:spcBef>
                <a:spcPct val="0"/>
              </a:spcBef>
            </a:pPr>
            <a:r>
              <a:rPr lang="en-US" sz="2266">
                <a:solidFill>
                  <a:srgbClr val="000000"/>
                </a:solidFill>
                <a:latin typeface="Quicksand"/>
                <a:ea typeface="Quicksand"/>
                <a:cs typeface="Quicksand"/>
                <a:sym typeface="Quicksand"/>
              </a:rPr>
              <a:t>Utilized a c</a:t>
            </a:r>
            <a:r>
              <a:rPr lang="en-US" sz="2266">
                <a:solidFill>
                  <a:srgbClr val="000000"/>
                </a:solidFill>
                <a:latin typeface="Quicksand"/>
                <a:ea typeface="Quicksand"/>
                <a:cs typeface="Quicksand"/>
                <a:sym typeface="Quicksand"/>
              </a:rPr>
              <a:t>urated dataset from Kaggle called Resume Data. </a:t>
            </a:r>
          </a:p>
        </p:txBody>
      </p:sp>
      <p:sp>
        <p:nvSpPr>
          <p:cNvPr name="TextBox 6" id="6"/>
          <p:cNvSpPr txBox="true"/>
          <p:nvPr/>
        </p:nvSpPr>
        <p:spPr>
          <a:xfrm rot="0">
            <a:off x="2143165" y="4092389"/>
            <a:ext cx="1557491" cy="523875"/>
          </a:xfrm>
          <a:prstGeom prst="rect">
            <a:avLst/>
          </a:prstGeom>
        </p:spPr>
        <p:txBody>
          <a:bodyPr anchor="t" rtlCol="false" tIns="0" lIns="0" bIns="0" rIns="0">
            <a:spAutoFit/>
          </a:bodyPr>
          <a:lstStyle/>
          <a:p>
            <a:pPr algn="l" marL="0" indent="0" lvl="0">
              <a:lnSpc>
                <a:spcPts val="4199"/>
              </a:lnSpc>
              <a:spcBef>
                <a:spcPct val="0"/>
              </a:spcBef>
            </a:pPr>
            <a:r>
              <a:rPr lang="en-US" b="true" sz="2999">
                <a:solidFill>
                  <a:srgbClr val="0F4662"/>
                </a:solidFill>
                <a:latin typeface="Poppins Bold"/>
                <a:ea typeface="Poppins Bold"/>
                <a:cs typeface="Poppins Bold"/>
                <a:sym typeface="Poppins Bold"/>
              </a:rPr>
              <a:t>Source</a:t>
            </a:r>
          </a:p>
        </p:txBody>
      </p:sp>
      <p:sp>
        <p:nvSpPr>
          <p:cNvPr name="Freeform 7" id="7"/>
          <p:cNvSpPr/>
          <p:nvPr/>
        </p:nvSpPr>
        <p:spPr>
          <a:xfrm flipH="false" flipV="false" rot="0">
            <a:off x="15579303" y="714009"/>
            <a:ext cx="1679997" cy="249900"/>
          </a:xfrm>
          <a:custGeom>
            <a:avLst/>
            <a:gdLst/>
            <a:ahLst/>
            <a:cxnLst/>
            <a:rect r="r" b="b" t="t" l="l"/>
            <a:pathLst>
              <a:path h="249900" w="1679997">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8228048" y="9654673"/>
            <a:ext cx="1679997" cy="249900"/>
          </a:xfrm>
          <a:custGeom>
            <a:avLst/>
            <a:gdLst/>
            <a:ahLst/>
            <a:cxnLst/>
            <a:rect r="r" b="b" t="t" l="l"/>
            <a:pathLst>
              <a:path h="249900" w="1679997">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2249228" y="4816289"/>
            <a:ext cx="5348229" cy="3348990"/>
          </a:xfrm>
          <a:prstGeom prst="rect">
            <a:avLst/>
          </a:prstGeom>
        </p:spPr>
        <p:txBody>
          <a:bodyPr anchor="t" rtlCol="false" tIns="0" lIns="0" bIns="0" rIns="0">
            <a:spAutoFit/>
          </a:bodyPr>
          <a:lstStyle/>
          <a:p>
            <a:pPr algn="l" marL="518160" indent="-259080" lvl="1">
              <a:lnSpc>
                <a:spcPts val="3360"/>
              </a:lnSpc>
              <a:buFont typeface="Arial"/>
              <a:buChar char="•"/>
            </a:pPr>
            <a:r>
              <a:rPr lang="en-US" b="true" sz="2400">
                <a:solidFill>
                  <a:srgbClr val="0F4662"/>
                </a:solidFill>
                <a:latin typeface="Quicksand Bold"/>
                <a:ea typeface="Quicksand Bold"/>
                <a:cs typeface="Quicksand Bold"/>
                <a:sym typeface="Quicksand Bold"/>
              </a:rPr>
              <a:t>Format </a:t>
            </a:r>
            <a:r>
              <a:rPr lang="en-US" sz="2400">
                <a:solidFill>
                  <a:srgbClr val="0F4662"/>
                </a:solidFill>
                <a:latin typeface="Quicksand"/>
                <a:ea typeface="Quicksand"/>
                <a:cs typeface="Quicksand"/>
                <a:sym typeface="Quicksand"/>
              </a:rPr>
              <a:t>: CSV (Comma-Separated Values)</a:t>
            </a:r>
          </a:p>
          <a:p>
            <a:pPr algn="l" marL="518160" indent="-259080" lvl="1">
              <a:lnSpc>
                <a:spcPts val="3360"/>
              </a:lnSpc>
              <a:buFont typeface="Arial"/>
              <a:buChar char="•"/>
            </a:pPr>
            <a:r>
              <a:rPr lang="en-US" b="true" sz="2400" strike="noStrike" u="none">
                <a:solidFill>
                  <a:srgbClr val="0F4662"/>
                </a:solidFill>
                <a:latin typeface="Quicksand Bold"/>
                <a:ea typeface="Quicksand Bold"/>
                <a:cs typeface="Quicksand Bold"/>
                <a:sym typeface="Quicksand Bold"/>
              </a:rPr>
              <a:t>Size</a:t>
            </a:r>
            <a:r>
              <a:rPr lang="en-US" sz="2400" strike="noStrike" u="none">
                <a:solidFill>
                  <a:srgbClr val="0F4662"/>
                </a:solidFill>
                <a:latin typeface="Quicksand"/>
                <a:ea typeface="Quicksand"/>
                <a:cs typeface="Quicksand"/>
                <a:sym typeface="Quicksand"/>
              </a:rPr>
              <a:t> : 17MB</a:t>
            </a:r>
          </a:p>
          <a:p>
            <a:pPr algn="l" marL="518160" indent="-259080" lvl="1">
              <a:lnSpc>
                <a:spcPts val="3360"/>
              </a:lnSpc>
              <a:buFont typeface="Arial"/>
              <a:buChar char="•"/>
            </a:pPr>
            <a:r>
              <a:rPr lang="en-US" b="true" sz="2400" strike="noStrike" u="none">
                <a:solidFill>
                  <a:srgbClr val="0F4662"/>
                </a:solidFill>
                <a:latin typeface="Quicksand Bold"/>
                <a:ea typeface="Quicksand Bold"/>
                <a:cs typeface="Quicksand Bold"/>
                <a:sym typeface="Quicksand Bold"/>
              </a:rPr>
              <a:t>Number of Columns</a:t>
            </a:r>
            <a:r>
              <a:rPr lang="en-US" sz="2400" strike="noStrike" u="none">
                <a:solidFill>
                  <a:srgbClr val="0F4662"/>
                </a:solidFill>
                <a:latin typeface="Quicksand"/>
                <a:ea typeface="Quicksand"/>
                <a:cs typeface="Quicksand"/>
                <a:sym typeface="Quicksand"/>
              </a:rPr>
              <a:t>: 35</a:t>
            </a:r>
          </a:p>
          <a:p>
            <a:pPr algn="l" marL="518160" indent="-259080" lvl="1">
              <a:lnSpc>
                <a:spcPts val="3360"/>
              </a:lnSpc>
              <a:buFont typeface="Arial"/>
              <a:buChar char="•"/>
            </a:pPr>
            <a:r>
              <a:rPr lang="en-US" b="true" sz="2400" strike="noStrike" u="none">
                <a:solidFill>
                  <a:srgbClr val="0F4662"/>
                </a:solidFill>
                <a:latin typeface="Quicksand Bold"/>
                <a:ea typeface="Quicksand Bold"/>
                <a:cs typeface="Quicksand Bold"/>
                <a:sym typeface="Quicksand Bold"/>
              </a:rPr>
              <a:t>Number of Rows</a:t>
            </a:r>
            <a:r>
              <a:rPr lang="en-US" sz="2400" strike="noStrike" u="none">
                <a:solidFill>
                  <a:srgbClr val="0F4662"/>
                </a:solidFill>
                <a:latin typeface="Quicksand"/>
                <a:ea typeface="Quicksand"/>
                <a:cs typeface="Quicksand"/>
                <a:sym typeface="Quicksand"/>
              </a:rPr>
              <a:t> : 9544</a:t>
            </a:r>
          </a:p>
          <a:p>
            <a:pPr algn="l" marL="518160" indent="-259080" lvl="1">
              <a:lnSpc>
                <a:spcPts val="3360"/>
              </a:lnSpc>
              <a:buFont typeface="Arial"/>
              <a:buChar char="•"/>
            </a:pPr>
            <a:r>
              <a:rPr lang="en-US" b="true" sz="2400" strike="noStrike" u="none">
                <a:solidFill>
                  <a:srgbClr val="0F4662"/>
                </a:solidFill>
                <a:latin typeface="Quicksand Bold"/>
                <a:ea typeface="Quicksand Bold"/>
                <a:cs typeface="Quicksand Bold"/>
                <a:sym typeface="Quicksand Bold"/>
              </a:rPr>
              <a:t>After Preprocessing</a:t>
            </a:r>
            <a:r>
              <a:rPr lang="en-US" sz="2400" strike="noStrike" u="none">
                <a:solidFill>
                  <a:srgbClr val="0F4662"/>
                </a:solidFill>
                <a:latin typeface="Quicksand"/>
                <a:ea typeface="Quicksand"/>
                <a:cs typeface="Quicksand"/>
                <a:sym typeface="Quicksand"/>
              </a:rPr>
              <a:t> : </a:t>
            </a:r>
          </a:p>
          <a:p>
            <a:pPr algn="l" marL="1036320" indent="-345440" lvl="2">
              <a:lnSpc>
                <a:spcPts val="3360"/>
              </a:lnSpc>
              <a:buFont typeface="Arial"/>
              <a:buChar char="⚬"/>
            </a:pPr>
            <a:r>
              <a:rPr lang="en-US" b="true" sz="2400" strike="noStrike" u="none">
                <a:solidFill>
                  <a:srgbClr val="0F4662"/>
                </a:solidFill>
                <a:latin typeface="Quicksand Bold"/>
                <a:ea typeface="Quicksand Bold"/>
                <a:cs typeface="Quicksand Bold"/>
                <a:sym typeface="Quicksand Bold"/>
              </a:rPr>
              <a:t>Number of Columns</a:t>
            </a:r>
            <a:r>
              <a:rPr lang="en-US" sz="2400" strike="noStrike" u="none">
                <a:solidFill>
                  <a:srgbClr val="0F4662"/>
                </a:solidFill>
                <a:latin typeface="Quicksand"/>
                <a:ea typeface="Quicksand"/>
                <a:cs typeface="Quicksand"/>
                <a:sym typeface="Quicksand"/>
              </a:rPr>
              <a:t> : 16</a:t>
            </a:r>
          </a:p>
          <a:p>
            <a:pPr algn="l" marL="1036320" indent="-345440" lvl="2">
              <a:lnSpc>
                <a:spcPts val="3360"/>
              </a:lnSpc>
              <a:buFont typeface="Arial"/>
              <a:buChar char="⚬"/>
            </a:pPr>
            <a:r>
              <a:rPr lang="en-US" b="true" sz="2400" strike="noStrike" u="none">
                <a:solidFill>
                  <a:srgbClr val="0F4662"/>
                </a:solidFill>
                <a:latin typeface="Quicksand Bold"/>
                <a:ea typeface="Quicksand Bold"/>
                <a:cs typeface="Quicksand Bold"/>
                <a:sym typeface="Quicksand Bold"/>
              </a:rPr>
              <a:t>Number of Rows </a:t>
            </a:r>
            <a:r>
              <a:rPr lang="en-US" sz="2400" strike="noStrike" u="none">
                <a:solidFill>
                  <a:srgbClr val="0F4662"/>
                </a:solidFill>
                <a:latin typeface="Quicksand"/>
                <a:ea typeface="Quicksand"/>
                <a:cs typeface="Quicksand"/>
                <a:sym typeface="Quicksand"/>
              </a:rPr>
              <a:t>: 4108</a:t>
            </a:r>
          </a:p>
        </p:txBody>
      </p:sp>
      <p:grpSp>
        <p:nvGrpSpPr>
          <p:cNvPr name="Group 10" id="10"/>
          <p:cNvGrpSpPr/>
          <p:nvPr/>
        </p:nvGrpSpPr>
        <p:grpSpPr>
          <a:xfrm rot="0">
            <a:off x="633448" y="595714"/>
            <a:ext cx="17021103" cy="2618575"/>
            <a:chOff x="0" y="0"/>
            <a:chExt cx="4482924" cy="689666"/>
          </a:xfrm>
        </p:grpSpPr>
        <p:sp>
          <p:nvSpPr>
            <p:cNvPr name="Freeform 11" id="11"/>
            <p:cNvSpPr/>
            <p:nvPr/>
          </p:nvSpPr>
          <p:spPr>
            <a:xfrm flipH="false" flipV="false" rot="0">
              <a:off x="0" y="0"/>
              <a:ext cx="4482924" cy="689666"/>
            </a:xfrm>
            <a:custGeom>
              <a:avLst/>
              <a:gdLst/>
              <a:ahLst/>
              <a:cxnLst/>
              <a:rect r="r" b="b" t="t" l="l"/>
              <a:pathLst>
                <a:path h="689666" w="4482924">
                  <a:moveTo>
                    <a:pt x="0" y="0"/>
                  </a:moveTo>
                  <a:lnTo>
                    <a:pt x="4482924" y="0"/>
                  </a:lnTo>
                  <a:lnTo>
                    <a:pt x="4482924" y="689666"/>
                  </a:lnTo>
                  <a:lnTo>
                    <a:pt x="0" y="689666"/>
                  </a:lnTo>
                  <a:close/>
                </a:path>
              </a:pathLst>
            </a:custGeom>
            <a:solidFill>
              <a:srgbClr val="073552"/>
            </a:solidFill>
          </p:spPr>
        </p:sp>
        <p:sp>
          <p:nvSpPr>
            <p:cNvPr name="TextBox 12" id="12"/>
            <p:cNvSpPr txBox="true"/>
            <p:nvPr/>
          </p:nvSpPr>
          <p:spPr>
            <a:xfrm>
              <a:off x="0" y="-19050"/>
              <a:ext cx="4482924" cy="708716"/>
            </a:xfrm>
            <a:prstGeom prst="rect">
              <a:avLst/>
            </a:prstGeom>
          </p:spPr>
          <p:txBody>
            <a:bodyPr anchor="ctr" rtlCol="false" tIns="50800" lIns="50800" bIns="50800" rIns="50800"/>
            <a:lstStyle/>
            <a:p>
              <a:pPr algn="ctr">
                <a:lnSpc>
                  <a:spcPts val="2859"/>
                </a:lnSpc>
              </a:pPr>
            </a:p>
            <a:p>
              <a:pPr algn="ctr">
                <a:lnSpc>
                  <a:spcPts val="2859"/>
                </a:lnSpc>
              </a:pPr>
            </a:p>
          </p:txBody>
        </p:sp>
      </p:grpSp>
      <p:sp>
        <p:nvSpPr>
          <p:cNvPr name="TextBox 13" id="13"/>
          <p:cNvSpPr txBox="true"/>
          <p:nvPr/>
        </p:nvSpPr>
        <p:spPr>
          <a:xfrm rot="0">
            <a:off x="2032015" y="1042589"/>
            <a:ext cx="14072064" cy="1095375"/>
          </a:xfrm>
          <a:prstGeom prst="rect">
            <a:avLst/>
          </a:prstGeom>
        </p:spPr>
        <p:txBody>
          <a:bodyPr anchor="t" rtlCol="false" tIns="0" lIns="0" bIns="0" rIns="0">
            <a:spAutoFit/>
          </a:bodyPr>
          <a:lstStyle/>
          <a:p>
            <a:pPr algn="ctr" marL="0" indent="0" lvl="0">
              <a:lnSpc>
                <a:spcPts val="8400"/>
              </a:lnSpc>
              <a:spcBef>
                <a:spcPct val="0"/>
              </a:spcBef>
            </a:pPr>
            <a:r>
              <a:rPr lang="en-US" b="true" sz="6000">
                <a:solidFill>
                  <a:srgbClr val="FFFFFF"/>
                </a:solidFill>
                <a:latin typeface="Poppins Bold"/>
                <a:ea typeface="Poppins Bold"/>
                <a:cs typeface="Poppins Bold"/>
                <a:sym typeface="Poppins Bold"/>
              </a:rPr>
              <a:t>Data Overview</a:t>
            </a:r>
          </a:p>
        </p:txBody>
      </p:sp>
      <p:sp>
        <p:nvSpPr>
          <p:cNvPr name="TextBox 14" id="14"/>
          <p:cNvSpPr txBox="true"/>
          <p:nvPr/>
        </p:nvSpPr>
        <p:spPr>
          <a:xfrm rot="0">
            <a:off x="12831708" y="4092389"/>
            <a:ext cx="4183271" cy="523875"/>
          </a:xfrm>
          <a:prstGeom prst="rect">
            <a:avLst/>
          </a:prstGeom>
        </p:spPr>
        <p:txBody>
          <a:bodyPr anchor="t" rtlCol="false" tIns="0" lIns="0" bIns="0" rIns="0">
            <a:spAutoFit/>
          </a:bodyPr>
          <a:lstStyle/>
          <a:p>
            <a:pPr algn="ctr" marL="0" indent="0" lvl="0">
              <a:lnSpc>
                <a:spcPts val="4199"/>
              </a:lnSpc>
              <a:spcBef>
                <a:spcPct val="0"/>
              </a:spcBef>
            </a:pPr>
            <a:r>
              <a:rPr lang="en-US" b="true" sz="2999">
                <a:solidFill>
                  <a:srgbClr val="0F4662"/>
                </a:solidFill>
                <a:latin typeface="Poppins Bold"/>
                <a:ea typeface="Poppins Bold"/>
                <a:cs typeface="Poppins Bold"/>
                <a:sym typeface="Poppins Bold"/>
              </a:rPr>
              <a:t>About Dataset</a:t>
            </a:r>
          </a:p>
        </p:txBody>
      </p:sp>
      <p:sp>
        <p:nvSpPr>
          <p:cNvPr name="AutoShape 15" id="15"/>
          <p:cNvSpPr/>
          <p:nvPr/>
        </p:nvSpPr>
        <p:spPr>
          <a:xfrm flipV="true">
            <a:off x="11572953" y="4238847"/>
            <a:ext cx="0" cy="4187364"/>
          </a:xfrm>
          <a:prstGeom prst="line">
            <a:avLst/>
          </a:prstGeom>
          <a:ln cap="flat" w="57150">
            <a:solidFill>
              <a:srgbClr val="7994A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10021462" y="2901025"/>
            <a:ext cx="7581574" cy="4484950"/>
          </a:xfrm>
          <a:custGeom>
            <a:avLst/>
            <a:gdLst/>
            <a:ahLst/>
            <a:cxnLst/>
            <a:rect r="r" b="b" t="t" l="l"/>
            <a:pathLst>
              <a:path h="4484950" w="7581574">
                <a:moveTo>
                  <a:pt x="0" y="0"/>
                </a:moveTo>
                <a:lnTo>
                  <a:pt x="7581574" y="0"/>
                </a:lnTo>
                <a:lnTo>
                  <a:pt x="7581574" y="4484950"/>
                </a:lnTo>
                <a:lnTo>
                  <a:pt x="0" y="4484950"/>
                </a:lnTo>
                <a:lnTo>
                  <a:pt x="0" y="0"/>
                </a:lnTo>
                <a:close/>
              </a:path>
            </a:pathLst>
          </a:custGeom>
          <a:blipFill>
            <a:blip r:embed="rId2"/>
            <a:stretch>
              <a:fillRect l="-4774" t="0" r="-4774" b="0"/>
            </a:stretch>
          </a:blipFill>
        </p:spPr>
      </p:sp>
      <p:sp>
        <p:nvSpPr>
          <p:cNvPr name="TextBox 3" id="3"/>
          <p:cNvSpPr txBox="true"/>
          <p:nvPr/>
        </p:nvSpPr>
        <p:spPr>
          <a:xfrm rot="0">
            <a:off x="801711" y="589549"/>
            <a:ext cx="11537525" cy="1095375"/>
          </a:xfrm>
          <a:prstGeom prst="rect">
            <a:avLst/>
          </a:prstGeom>
        </p:spPr>
        <p:txBody>
          <a:bodyPr anchor="t" rtlCol="false" tIns="0" lIns="0" bIns="0" rIns="0">
            <a:spAutoFit/>
          </a:bodyPr>
          <a:lstStyle/>
          <a:p>
            <a:pPr algn="l" marL="0" indent="0" lvl="0">
              <a:lnSpc>
                <a:spcPts val="8400"/>
              </a:lnSpc>
              <a:spcBef>
                <a:spcPct val="0"/>
              </a:spcBef>
            </a:pPr>
            <a:r>
              <a:rPr lang="en-US" b="true" sz="6000">
                <a:solidFill>
                  <a:srgbClr val="0F4662"/>
                </a:solidFill>
                <a:latin typeface="Poppins Bold"/>
                <a:ea typeface="Poppins Bold"/>
                <a:cs typeface="Poppins Bold"/>
                <a:sym typeface="Poppins Bold"/>
              </a:rPr>
              <a:t>Data Analysis</a:t>
            </a:r>
          </a:p>
        </p:txBody>
      </p:sp>
      <p:sp>
        <p:nvSpPr>
          <p:cNvPr name="Freeform 4" id="4"/>
          <p:cNvSpPr/>
          <p:nvPr/>
        </p:nvSpPr>
        <p:spPr>
          <a:xfrm flipH="false" flipV="false" rot="0">
            <a:off x="801711" y="2901025"/>
            <a:ext cx="8221782" cy="4484950"/>
          </a:xfrm>
          <a:custGeom>
            <a:avLst/>
            <a:gdLst/>
            <a:ahLst/>
            <a:cxnLst/>
            <a:rect r="r" b="b" t="t" l="l"/>
            <a:pathLst>
              <a:path h="4484950" w="8221782">
                <a:moveTo>
                  <a:pt x="0" y="0"/>
                </a:moveTo>
                <a:lnTo>
                  <a:pt x="8221782" y="0"/>
                </a:lnTo>
                <a:lnTo>
                  <a:pt x="8221782" y="4484950"/>
                </a:lnTo>
                <a:lnTo>
                  <a:pt x="0" y="4484950"/>
                </a:lnTo>
                <a:lnTo>
                  <a:pt x="0" y="0"/>
                </a:lnTo>
                <a:close/>
              </a:path>
            </a:pathLst>
          </a:custGeom>
          <a:blipFill>
            <a:blip r:embed="rId3"/>
            <a:stretch>
              <a:fillRect l="-2923" t="0" r="0" b="0"/>
            </a:stretch>
          </a:blipFill>
        </p:spPr>
      </p:sp>
      <p:sp>
        <p:nvSpPr>
          <p:cNvPr name="Freeform 5" id="5"/>
          <p:cNvSpPr/>
          <p:nvPr/>
        </p:nvSpPr>
        <p:spPr>
          <a:xfrm flipH="false" flipV="false" rot="0">
            <a:off x="16381285" y="-216104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6783081" y="7565191"/>
            <a:ext cx="9348363" cy="9348363"/>
          </a:xfrm>
          <a:custGeom>
            <a:avLst/>
            <a:gdLst/>
            <a:ahLst/>
            <a:cxnLst/>
            <a:rect r="r" b="b" t="t" l="l"/>
            <a:pathLst>
              <a:path h="9348363" w="9348363">
                <a:moveTo>
                  <a:pt x="0" y="0"/>
                </a:moveTo>
                <a:lnTo>
                  <a:pt x="9348363" y="0"/>
                </a:lnTo>
                <a:lnTo>
                  <a:pt x="9348363" y="9348363"/>
                </a:lnTo>
                <a:lnTo>
                  <a:pt x="0" y="93483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922218" y="7718561"/>
            <a:ext cx="8221782" cy="422275"/>
          </a:xfrm>
          <a:prstGeom prst="rect">
            <a:avLst/>
          </a:prstGeom>
        </p:spPr>
        <p:txBody>
          <a:bodyPr anchor="t" rtlCol="false" tIns="0" lIns="0" bIns="0" rIns="0">
            <a:spAutoFit/>
          </a:bodyPr>
          <a:lstStyle/>
          <a:p>
            <a:pPr algn="ctr">
              <a:lnSpc>
                <a:spcPts val="3499"/>
              </a:lnSpc>
            </a:pPr>
            <a:r>
              <a:rPr lang="en-US" sz="2499" b="true">
                <a:solidFill>
                  <a:srgbClr val="0F4662"/>
                </a:solidFill>
                <a:latin typeface="Canva Sans Bold"/>
                <a:ea typeface="Canva Sans Bold"/>
                <a:cs typeface="Canva Sans Bold"/>
                <a:sym typeface="Canva Sans Bold"/>
              </a:rPr>
              <a:t>Missing values from the raw data </a:t>
            </a:r>
          </a:p>
        </p:txBody>
      </p:sp>
      <p:sp>
        <p:nvSpPr>
          <p:cNvPr name="TextBox 8" id="8"/>
          <p:cNvSpPr txBox="true"/>
          <p:nvPr/>
        </p:nvSpPr>
        <p:spPr>
          <a:xfrm rot="0">
            <a:off x="9506699" y="7718561"/>
            <a:ext cx="8221782" cy="422275"/>
          </a:xfrm>
          <a:prstGeom prst="rect">
            <a:avLst/>
          </a:prstGeom>
        </p:spPr>
        <p:txBody>
          <a:bodyPr anchor="t" rtlCol="false" tIns="0" lIns="0" bIns="0" rIns="0">
            <a:spAutoFit/>
          </a:bodyPr>
          <a:lstStyle/>
          <a:p>
            <a:pPr algn="ctr">
              <a:lnSpc>
                <a:spcPts val="3499"/>
              </a:lnSpc>
            </a:pPr>
            <a:r>
              <a:rPr lang="en-US" sz="2499" b="true">
                <a:solidFill>
                  <a:srgbClr val="0F4662"/>
                </a:solidFill>
                <a:latin typeface="Canva Sans Bold"/>
                <a:ea typeface="Canva Sans Bold"/>
                <a:cs typeface="Canva Sans Bold"/>
                <a:sym typeface="Canva Sans Bold"/>
              </a:rPr>
              <a:t>After normalizing the dataset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BE5EA"/>
        </a:solidFill>
      </p:bgPr>
    </p:bg>
    <p:spTree>
      <p:nvGrpSpPr>
        <p:cNvPr id="1" name=""/>
        <p:cNvGrpSpPr/>
        <p:nvPr/>
      </p:nvGrpSpPr>
      <p:grpSpPr>
        <a:xfrm>
          <a:off x="0" y="0"/>
          <a:ext cx="0" cy="0"/>
          <a:chOff x="0" y="0"/>
          <a:chExt cx="0" cy="0"/>
        </a:xfrm>
      </p:grpSpPr>
      <p:sp>
        <p:nvSpPr>
          <p:cNvPr name="Freeform 2" id="2"/>
          <p:cNvSpPr/>
          <p:nvPr/>
        </p:nvSpPr>
        <p:spPr>
          <a:xfrm flipH="false" flipV="false" rot="0">
            <a:off x="639538" y="2730242"/>
            <a:ext cx="7900404" cy="4826516"/>
          </a:xfrm>
          <a:custGeom>
            <a:avLst/>
            <a:gdLst/>
            <a:ahLst/>
            <a:cxnLst/>
            <a:rect r="r" b="b" t="t" l="l"/>
            <a:pathLst>
              <a:path h="4826516" w="7900404">
                <a:moveTo>
                  <a:pt x="0" y="0"/>
                </a:moveTo>
                <a:lnTo>
                  <a:pt x="7900405" y="0"/>
                </a:lnTo>
                <a:lnTo>
                  <a:pt x="7900405" y="4826516"/>
                </a:lnTo>
                <a:lnTo>
                  <a:pt x="0" y="4826516"/>
                </a:lnTo>
                <a:lnTo>
                  <a:pt x="0" y="0"/>
                </a:lnTo>
                <a:close/>
              </a:path>
            </a:pathLst>
          </a:custGeom>
          <a:blipFill>
            <a:blip r:embed="rId2"/>
            <a:stretch>
              <a:fillRect l="0" t="0" r="-14726" b="0"/>
            </a:stretch>
          </a:blipFill>
        </p:spPr>
      </p:sp>
      <p:sp>
        <p:nvSpPr>
          <p:cNvPr name="Freeform 3" id="3"/>
          <p:cNvSpPr/>
          <p:nvPr/>
        </p:nvSpPr>
        <p:spPr>
          <a:xfrm flipH="false" flipV="false" rot="0">
            <a:off x="9650852" y="2730242"/>
            <a:ext cx="8285811" cy="4826516"/>
          </a:xfrm>
          <a:custGeom>
            <a:avLst/>
            <a:gdLst/>
            <a:ahLst/>
            <a:cxnLst/>
            <a:rect r="r" b="b" t="t" l="l"/>
            <a:pathLst>
              <a:path h="4826516" w="8285811">
                <a:moveTo>
                  <a:pt x="0" y="0"/>
                </a:moveTo>
                <a:lnTo>
                  <a:pt x="8285811" y="0"/>
                </a:lnTo>
                <a:lnTo>
                  <a:pt x="8285811" y="4826516"/>
                </a:lnTo>
                <a:lnTo>
                  <a:pt x="0" y="4826516"/>
                </a:lnTo>
                <a:lnTo>
                  <a:pt x="0" y="0"/>
                </a:lnTo>
                <a:close/>
              </a:path>
            </a:pathLst>
          </a:custGeom>
          <a:blipFill>
            <a:blip r:embed="rId3"/>
            <a:stretch>
              <a:fillRect l="-5344" t="0" r="-5344" b="0"/>
            </a:stretch>
          </a:blipFill>
        </p:spPr>
      </p:sp>
      <p:sp>
        <p:nvSpPr>
          <p:cNvPr name="TextBox 4" id="4"/>
          <p:cNvSpPr txBox="true"/>
          <p:nvPr/>
        </p:nvSpPr>
        <p:spPr>
          <a:xfrm rot="0">
            <a:off x="639538" y="7718561"/>
            <a:ext cx="8221782" cy="860425"/>
          </a:xfrm>
          <a:prstGeom prst="rect">
            <a:avLst/>
          </a:prstGeom>
        </p:spPr>
        <p:txBody>
          <a:bodyPr anchor="t" rtlCol="false" tIns="0" lIns="0" bIns="0" rIns="0">
            <a:spAutoFit/>
          </a:bodyPr>
          <a:lstStyle/>
          <a:p>
            <a:pPr algn="ctr">
              <a:lnSpc>
                <a:spcPts val="3499"/>
              </a:lnSpc>
            </a:pPr>
            <a:r>
              <a:rPr lang="en-US" sz="2499" b="true">
                <a:solidFill>
                  <a:srgbClr val="0F4662"/>
                </a:solidFill>
                <a:latin typeface="Canva Sans Bold"/>
                <a:ea typeface="Canva Sans Bold"/>
                <a:cs typeface="Canva Sans Bold"/>
                <a:sym typeface="Canva Sans Bold"/>
              </a:rPr>
              <a:t>Surface-level Skill Match score of the candidates in the dataset</a:t>
            </a:r>
          </a:p>
        </p:txBody>
      </p:sp>
      <p:sp>
        <p:nvSpPr>
          <p:cNvPr name="TextBox 5" id="5"/>
          <p:cNvSpPr txBox="true"/>
          <p:nvPr/>
        </p:nvSpPr>
        <p:spPr>
          <a:xfrm rot="0">
            <a:off x="9538373" y="7718561"/>
            <a:ext cx="8221782" cy="422275"/>
          </a:xfrm>
          <a:prstGeom prst="rect">
            <a:avLst/>
          </a:prstGeom>
        </p:spPr>
        <p:txBody>
          <a:bodyPr anchor="t" rtlCol="false" tIns="0" lIns="0" bIns="0" rIns="0">
            <a:spAutoFit/>
          </a:bodyPr>
          <a:lstStyle/>
          <a:p>
            <a:pPr algn="ctr">
              <a:lnSpc>
                <a:spcPts val="3499"/>
              </a:lnSpc>
            </a:pPr>
            <a:r>
              <a:rPr lang="en-US" sz="2499" b="true">
                <a:solidFill>
                  <a:srgbClr val="0F4662"/>
                </a:solidFill>
                <a:latin typeface="Canva Sans Bold"/>
                <a:ea typeface="Canva Sans Bold"/>
                <a:cs typeface="Canva Sans Bold"/>
                <a:sym typeface="Canva Sans Bold"/>
              </a:rPr>
              <a:t>Experience of the candidates in the dataset</a:t>
            </a:r>
          </a:p>
        </p:txBody>
      </p:sp>
      <p:sp>
        <p:nvSpPr>
          <p:cNvPr name="TextBox 6" id="6"/>
          <p:cNvSpPr txBox="true"/>
          <p:nvPr/>
        </p:nvSpPr>
        <p:spPr>
          <a:xfrm rot="0">
            <a:off x="639538" y="635635"/>
            <a:ext cx="6565329" cy="1095375"/>
          </a:xfrm>
          <a:prstGeom prst="rect">
            <a:avLst/>
          </a:prstGeom>
        </p:spPr>
        <p:txBody>
          <a:bodyPr anchor="t" rtlCol="false" tIns="0" lIns="0" bIns="0" rIns="0">
            <a:spAutoFit/>
          </a:bodyPr>
          <a:lstStyle/>
          <a:p>
            <a:pPr algn="ctr">
              <a:lnSpc>
                <a:spcPts val="8400"/>
              </a:lnSpc>
              <a:spcBef>
                <a:spcPct val="0"/>
              </a:spcBef>
            </a:pPr>
            <a:r>
              <a:rPr lang="en-US" b="true" sz="6000">
                <a:solidFill>
                  <a:srgbClr val="0F4662"/>
                </a:solidFill>
                <a:latin typeface="Poppins Bold"/>
                <a:ea typeface="Poppins Bold"/>
                <a:cs typeface="Poppins Bold"/>
                <a:sym typeface="Poppins Bold"/>
              </a:rPr>
              <a:t>Data Analysis</a:t>
            </a:r>
          </a:p>
        </p:txBody>
      </p:sp>
      <p:sp>
        <p:nvSpPr>
          <p:cNvPr name="Freeform 7" id="7"/>
          <p:cNvSpPr/>
          <p:nvPr/>
        </p:nvSpPr>
        <p:spPr>
          <a:xfrm flipH="false" flipV="false" rot="0">
            <a:off x="16381285" y="-2161044"/>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6783081" y="7565191"/>
            <a:ext cx="9348363" cy="9348363"/>
          </a:xfrm>
          <a:custGeom>
            <a:avLst/>
            <a:gdLst/>
            <a:ahLst/>
            <a:cxnLst/>
            <a:rect r="r" b="b" t="t" l="l"/>
            <a:pathLst>
              <a:path h="9348363" w="9348363">
                <a:moveTo>
                  <a:pt x="0" y="0"/>
                </a:moveTo>
                <a:lnTo>
                  <a:pt x="9348363" y="0"/>
                </a:lnTo>
                <a:lnTo>
                  <a:pt x="9348363" y="9348363"/>
                </a:lnTo>
                <a:lnTo>
                  <a:pt x="0" y="93483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886761" y="2456695"/>
            <a:ext cx="5385764" cy="6426664"/>
            <a:chOff x="0" y="0"/>
            <a:chExt cx="1418473" cy="1692619"/>
          </a:xfrm>
        </p:grpSpPr>
        <p:sp>
          <p:nvSpPr>
            <p:cNvPr name="Freeform 3" id="3"/>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7994A0"/>
            </a:solidFill>
          </p:spPr>
        </p:sp>
        <p:sp>
          <p:nvSpPr>
            <p:cNvPr name="TextBox 4" id="4"/>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grpSp>
        <p:nvGrpSpPr>
          <p:cNvPr name="Group 5" id="5"/>
          <p:cNvGrpSpPr/>
          <p:nvPr/>
        </p:nvGrpSpPr>
        <p:grpSpPr>
          <a:xfrm rot="0">
            <a:off x="6451118" y="2456695"/>
            <a:ext cx="5385764" cy="6426664"/>
            <a:chOff x="0" y="0"/>
            <a:chExt cx="1418473" cy="1692619"/>
          </a:xfrm>
        </p:grpSpPr>
        <p:sp>
          <p:nvSpPr>
            <p:cNvPr name="Freeform 6" id="6"/>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0F4662"/>
            </a:solidFill>
          </p:spPr>
        </p:sp>
        <p:sp>
          <p:nvSpPr>
            <p:cNvPr name="TextBox 7" id="7"/>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grpSp>
        <p:nvGrpSpPr>
          <p:cNvPr name="Group 8" id="8"/>
          <p:cNvGrpSpPr/>
          <p:nvPr/>
        </p:nvGrpSpPr>
        <p:grpSpPr>
          <a:xfrm rot="0">
            <a:off x="12015475" y="2456695"/>
            <a:ext cx="5385764" cy="6426664"/>
            <a:chOff x="0" y="0"/>
            <a:chExt cx="1418473" cy="1692619"/>
          </a:xfrm>
        </p:grpSpPr>
        <p:sp>
          <p:nvSpPr>
            <p:cNvPr name="Freeform 9" id="9"/>
            <p:cNvSpPr/>
            <p:nvPr/>
          </p:nvSpPr>
          <p:spPr>
            <a:xfrm flipH="false" flipV="false" rot="0">
              <a:off x="0" y="0"/>
              <a:ext cx="1418473" cy="1692619"/>
            </a:xfrm>
            <a:custGeom>
              <a:avLst/>
              <a:gdLst/>
              <a:ahLst/>
              <a:cxnLst/>
              <a:rect r="r" b="b" t="t" l="l"/>
              <a:pathLst>
                <a:path h="1692619" w="1418473">
                  <a:moveTo>
                    <a:pt x="73311" y="0"/>
                  </a:moveTo>
                  <a:lnTo>
                    <a:pt x="1345161" y="0"/>
                  </a:lnTo>
                  <a:cubicBezTo>
                    <a:pt x="1364605" y="0"/>
                    <a:pt x="1383252" y="7724"/>
                    <a:pt x="1397000" y="21472"/>
                  </a:cubicBezTo>
                  <a:cubicBezTo>
                    <a:pt x="1410749" y="35221"/>
                    <a:pt x="1418473" y="53868"/>
                    <a:pt x="1418473" y="73311"/>
                  </a:cubicBezTo>
                  <a:lnTo>
                    <a:pt x="1418473" y="1619308"/>
                  </a:lnTo>
                  <a:cubicBezTo>
                    <a:pt x="1418473" y="1638751"/>
                    <a:pt x="1410749" y="1657398"/>
                    <a:pt x="1397000" y="1671147"/>
                  </a:cubicBezTo>
                  <a:cubicBezTo>
                    <a:pt x="1383252" y="1684896"/>
                    <a:pt x="1364605" y="1692619"/>
                    <a:pt x="1345161" y="1692619"/>
                  </a:cubicBezTo>
                  <a:lnTo>
                    <a:pt x="73311" y="1692619"/>
                  </a:lnTo>
                  <a:cubicBezTo>
                    <a:pt x="32823" y="1692619"/>
                    <a:pt x="0" y="1659797"/>
                    <a:pt x="0" y="1619308"/>
                  </a:cubicBezTo>
                  <a:lnTo>
                    <a:pt x="0" y="73311"/>
                  </a:lnTo>
                  <a:cubicBezTo>
                    <a:pt x="0" y="53868"/>
                    <a:pt x="7724" y="35221"/>
                    <a:pt x="21472" y="21472"/>
                  </a:cubicBezTo>
                  <a:cubicBezTo>
                    <a:pt x="35221" y="7724"/>
                    <a:pt x="53868" y="0"/>
                    <a:pt x="73311" y="0"/>
                  </a:cubicBezTo>
                  <a:close/>
                </a:path>
              </a:pathLst>
            </a:custGeom>
            <a:solidFill>
              <a:srgbClr val="7994A0"/>
            </a:solidFill>
          </p:spPr>
        </p:sp>
        <p:sp>
          <p:nvSpPr>
            <p:cNvPr name="TextBox 10" id="10"/>
            <p:cNvSpPr txBox="true"/>
            <p:nvPr/>
          </p:nvSpPr>
          <p:spPr>
            <a:xfrm>
              <a:off x="0" y="-123825"/>
              <a:ext cx="1418473" cy="1816444"/>
            </a:xfrm>
            <a:prstGeom prst="rect">
              <a:avLst/>
            </a:prstGeom>
          </p:spPr>
          <p:txBody>
            <a:bodyPr anchor="ctr" rtlCol="false" tIns="50800" lIns="50800" bIns="50800" rIns="50800"/>
            <a:lstStyle/>
            <a:p>
              <a:pPr algn="ctr">
                <a:lnSpc>
                  <a:spcPts val="4079"/>
                </a:lnSpc>
              </a:pPr>
            </a:p>
          </p:txBody>
        </p:sp>
      </p:grpSp>
      <p:sp>
        <p:nvSpPr>
          <p:cNvPr name="TextBox 11" id="11"/>
          <p:cNvSpPr txBox="true"/>
          <p:nvPr/>
        </p:nvSpPr>
        <p:spPr>
          <a:xfrm rot="0">
            <a:off x="6593057" y="3940285"/>
            <a:ext cx="5101887" cy="3989705"/>
          </a:xfrm>
          <a:prstGeom prst="rect">
            <a:avLst/>
          </a:prstGeom>
        </p:spPr>
        <p:txBody>
          <a:bodyPr anchor="t" rtlCol="false" tIns="0" lIns="0" bIns="0" rIns="0">
            <a:spAutoFit/>
          </a:bodyPr>
          <a:lstStyle/>
          <a:p>
            <a:pPr algn="l" marL="496571" indent="-248285" lvl="1">
              <a:lnSpc>
                <a:spcPts val="3220"/>
              </a:lnSpc>
              <a:buFont typeface="Arial"/>
              <a:buChar char="•"/>
            </a:pPr>
            <a:r>
              <a:rPr lang="en-US" sz="2300">
                <a:solidFill>
                  <a:srgbClr val="FFFFFF"/>
                </a:solidFill>
                <a:latin typeface="Quicksand"/>
                <a:ea typeface="Quicksand"/>
                <a:cs typeface="Quicksand"/>
                <a:sym typeface="Quicksand"/>
              </a:rPr>
              <a:t>MultiLabelBinarizer is used to convert job titles into binary labels for multi-label classification.</a:t>
            </a:r>
          </a:p>
          <a:p>
            <a:pPr algn="l">
              <a:lnSpc>
                <a:spcPts val="3220"/>
              </a:lnSpc>
            </a:pPr>
          </a:p>
          <a:p>
            <a:pPr algn="l" marL="496571" indent="-248285" lvl="1">
              <a:lnSpc>
                <a:spcPts val="3220"/>
              </a:lnSpc>
              <a:buFont typeface="Arial"/>
              <a:buChar char="•"/>
            </a:pPr>
            <a:r>
              <a:rPr lang="en-US" sz="2300">
                <a:solidFill>
                  <a:srgbClr val="FFFFFF"/>
                </a:solidFill>
                <a:latin typeface="Quicksand"/>
                <a:ea typeface="Quicksand"/>
                <a:cs typeface="Quicksand"/>
                <a:sym typeface="Quicksand"/>
              </a:rPr>
              <a:t>A</a:t>
            </a:r>
            <a:r>
              <a:rPr lang="en-US" sz="2300">
                <a:solidFill>
                  <a:srgbClr val="FFFFFF"/>
                </a:solidFill>
                <a:latin typeface="Quicksand"/>
                <a:ea typeface="Quicksand"/>
                <a:cs typeface="Quicksand"/>
                <a:sym typeface="Quicksand"/>
              </a:rPr>
              <a:t> Logistic Regression (One-vs-Rest) model is trained on the TF-IDF vectors to predict multiple job roles for each resume.</a:t>
            </a:r>
          </a:p>
          <a:p>
            <a:pPr algn="l">
              <a:lnSpc>
                <a:spcPts val="3220"/>
              </a:lnSpc>
            </a:pPr>
          </a:p>
        </p:txBody>
      </p:sp>
      <p:sp>
        <p:nvSpPr>
          <p:cNvPr name="AutoShape 12" id="12"/>
          <p:cNvSpPr/>
          <p:nvPr/>
        </p:nvSpPr>
        <p:spPr>
          <a:xfrm>
            <a:off x="10767060" y="990600"/>
            <a:ext cx="6492240" cy="0"/>
          </a:xfrm>
          <a:prstGeom prst="line">
            <a:avLst/>
          </a:prstGeom>
          <a:ln cap="flat" w="76200">
            <a:solidFill>
              <a:srgbClr val="0F4662"/>
            </a:solidFill>
            <a:prstDash val="solid"/>
            <a:headEnd type="none" len="sm" w="sm"/>
            <a:tailEnd type="none" len="sm" w="sm"/>
          </a:ln>
        </p:spPr>
      </p:sp>
      <p:sp>
        <p:nvSpPr>
          <p:cNvPr name="TextBox 13" id="13"/>
          <p:cNvSpPr txBox="true"/>
          <p:nvPr/>
        </p:nvSpPr>
        <p:spPr>
          <a:xfrm rot="0">
            <a:off x="1028700" y="533034"/>
            <a:ext cx="8115300" cy="1095375"/>
          </a:xfrm>
          <a:prstGeom prst="rect">
            <a:avLst/>
          </a:prstGeom>
        </p:spPr>
        <p:txBody>
          <a:bodyPr anchor="t" rtlCol="false" tIns="0" lIns="0" bIns="0" rIns="0">
            <a:spAutoFit/>
          </a:bodyPr>
          <a:lstStyle/>
          <a:p>
            <a:pPr algn="l" marL="0" indent="0" lvl="0">
              <a:lnSpc>
                <a:spcPts val="8400"/>
              </a:lnSpc>
              <a:spcBef>
                <a:spcPct val="0"/>
              </a:spcBef>
            </a:pPr>
            <a:r>
              <a:rPr lang="en-US" b="true" sz="6000">
                <a:solidFill>
                  <a:srgbClr val="0F4662"/>
                </a:solidFill>
                <a:latin typeface="Poppins Bold"/>
                <a:ea typeface="Poppins Bold"/>
                <a:cs typeface="Poppins Bold"/>
                <a:sym typeface="Poppins Bold"/>
              </a:rPr>
              <a:t>Methodology</a:t>
            </a:r>
          </a:p>
        </p:txBody>
      </p:sp>
      <p:sp>
        <p:nvSpPr>
          <p:cNvPr name="TextBox 14" id="14"/>
          <p:cNvSpPr txBox="true"/>
          <p:nvPr/>
        </p:nvSpPr>
        <p:spPr>
          <a:xfrm rot="0">
            <a:off x="1025382" y="3940285"/>
            <a:ext cx="5101887" cy="4389755"/>
          </a:xfrm>
          <a:prstGeom prst="rect">
            <a:avLst/>
          </a:prstGeom>
        </p:spPr>
        <p:txBody>
          <a:bodyPr anchor="t" rtlCol="false" tIns="0" lIns="0" bIns="0" rIns="0">
            <a:spAutoFit/>
          </a:bodyPr>
          <a:lstStyle/>
          <a:p>
            <a:pPr algn="l" marL="496571" indent="-248285" lvl="1">
              <a:lnSpc>
                <a:spcPts val="3220"/>
              </a:lnSpc>
              <a:buFont typeface="Arial"/>
              <a:buChar char="•"/>
            </a:pPr>
            <a:r>
              <a:rPr lang="en-US" sz="2300">
                <a:solidFill>
                  <a:srgbClr val="FFFFFF"/>
                </a:solidFill>
                <a:latin typeface="Quicksand"/>
                <a:ea typeface="Quicksand"/>
                <a:cs typeface="Quicksand"/>
                <a:sym typeface="Quicksand"/>
              </a:rPr>
              <a:t>Extracts relevant information such as skills, job titles, education, and experience to make it usable for analysis.</a:t>
            </a:r>
          </a:p>
          <a:p>
            <a:pPr algn="l">
              <a:lnSpc>
                <a:spcPts val="3220"/>
              </a:lnSpc>
            </a:pPr>
          </a:p>
          <a:p>
            <a:pPr algn="l" marL="496571" indent="-248285" lvl="1">
              <a:lnSpc>
                <a:spcPts val="3220"/>
              </a:lnSpc>
              <a:buFont typeface="Arial"/>
              <a:buChar char="•"/>
            </a:pPr>
            <a:r>
              <a:rPr lang="en-US" sz="2300" strike="noStrike" u="none">
                <a:solidFill>
                  <a:srgbClr val="FFFFFF"/>
                </a:solidFill>
                <a:latin typeface="Quicksand"/>
                <a:ea typeface="Quicksand"/>
                <a:cs typeface="Quicksand"/>
                <a:sym typeface="Quicksand"/>
              </a:rPr>
              <a:t>Term Frequency- Inverse Document Frequency  transforms resume text into numerical vectors, capturing the importance of terms relative to the entire dataset.</a:t>
            </a:r>
          </a:p>
        </p:txBody>
      </p:sp>
      <p:sp>
        <p:nvSpPr>
          <p:cNvPr name="TextBox 15" id="15"/>
          <p:cNvSpPr txBox="true"/>
          <p:nvPr/>
        </p:nvSpPr>
        <p:spPr>
          <a:xfrm rot="0">
            <a:off x="1188966" y="3021788"/>
            <a:ext cx="4781355"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FFFFFF"/>
                </a:solidFill>
                <a:latin typeface="Quicksand Bold"/>
                <a:ea typeface="Quicksand Bold"/>
                <a:cs typeface="Quicksand Bold"/>
                <a:sym typeface="Quicksand Bold"/>
              </a:rPr>
              <a:t>Resume Parsing &amp; TF-IDF </a:t>
            </a:r>
          </a:p>
        </p:txBody>
      </p:sp>
      <p:sp>
        <p:nvSpPr>
          <p:cNvPr name="TextBox 16" id="16"/>
          <p:cNvSpPr txBox="true"/>
          <p:nvPr/>
        </p:nvSpPr>
        <p:spPr>
          <a:xfrm rot="0">
            <a:off x="6734995" y="2796453"/>
            <a:ext cx="4959948" cy="951049"/>
          </a:xfrm>
          <a:prstGeom prst="rect">
            <a:avLst/>
          </a:prstGeom>
        </p:spPr>
        <p:txBody>
          <a:bodyPr anchor="t" rtlCol="false" tIns="0" lIns="0" bIns="0" rIns="0">
            <a:spAutoFit/>
          </a:bodyPr>
          <a:lstStyle/>
          <a:p>
            <a:pPr algn="ctr" marL="0" indent="0" lvl="0">
              <a:lnSpc>
                <a:spcPts val="3810"/>
              </a:lnSpc>
              <a:spcBef>
                <a:spcPct val="0"/>
              </a:spcBef>
            </a:pPr>
            <a:r>
              <a:rPr lang="en-US" b="true" sz="2722">
                <a:solidFill>
                  <a:srgbClr val="FFFFFF"/>
                </a:solidFill>
                <a:latin typeface="Quicksand Bold"/>
                <a:ea typeface="Quicksand Bold"/>
                <a:cs typeface="Quicksand Bold"/>
                <a:sym typeface="Quicksand Bold"/>
              </a:rPr>
              <a:t>Multi-Label Transformation &amp; Classification</a:t>
            </a:r>
          </a:p>
        </p:txBody>
      </p:sp>
      <p:sp>
        <p:nvSpPr>
          <p:cNvPr name="TextBox 17" id="17"/>
          <p:cNvSpPr txBox="true"/>
          <p:nvPr/>
        </p:nvSpPr>
        <p:spPr>
          <a:xfrm rot="0">
            <a:off x="12381895" y="3388818"/>
            <a:ext cx="4652924" cy="4406228"/>
          </a:xfrm>
          <a:prstGeom prst="rect">
            <a:avLst/>
          </a:prstGeom>
        </p:spPr>
        <p:txBody>
          <a:bodyPr anchor="t" rtlCol="false" tIns="0" lIns="0" bIns="0" rIns="0">
            <a:spAutoFit/>
          </a:bodyPr>
          <a:lstStyle/>
          <a:p>
            <a:pPr algn="l">
              <a:lnSpc>
                <a:spcPts val="4222"/>
              </a:lnSpc>
            </a:pPr>
          </a:p>
          <a:p>
            <a:pPr algn="l" marL="513863" indent="-256931" lvl="1">
              <a:lnSpc>
                <a:spcPts val="3094"/>
              </a:lnSpc>
              <a:buFont typeface="Arial"/>
              <a:buChar char="•"/>
            </a:pPr>
            <a:r>
              <a:rPr lang="en-US" sz="2380">
                <a:solidFill>
                  <a:srgbClr val="FFFFFF"/>
                </a:solidFill>
                <a:latin typeface="Quicksand"/>
                <a:ea typeface="Quicksand"/>
                <a:cs typeface="Quicksand"/>
                <a:sym typeface="Quicksand"/>
              </a:rPr>
              <a:t>Uses CalibratedClassifierCV to improve the confidence and quality of probability predictions.</a:t>
            </a:r>
          </a:p>
          <a:p>
            <a:pPr algn="l">
              <a:lnSpc>
                <a:spcPts val="3094"/>
              </a:lnSpc>
            </a:pPr>
          </a:p>
          <a:p>
            <a:pPr algn="l" marL="513863" indent="-256931" lvl="1">
              <a:lnSpc>
                <a:spcPts val="3094"/>
              </a:lnSpc>
              <a:buFont typeface="Arial"/>
              <a:buChar char="•"/>
            </a:pPr>
            <a:r>
              <a:rPr lang="en-US" sz="2380">
                <a:solidFill>
                  <a:srgbClr val="FFFFFF"/>
                </a:solidFill>
                <a:latin typeface="Quicksand"/>
                <a:ea typeface="Quicksand"/>
                <a:cs typeface="Quicksand"/>
                <a:sym typeface="Quicksand"/>
              </a:rPr>
              <a:t>Implements GridSearchCV for hyp</a:t>
            </a:r>
            <a:r>
              <a:rPr lang="en-US" sz="2380">
                <a:solidFill>
                  <a:srgbClr val="FFFFFF"/>
                </a:solidFill>
                <a:latin typeface="Quicksand"/>
                <a:ea typeface="Quicksand"/>
                <a:cs typeface="Quicksand"/>
                <a:sym typeface="Quicksand"/>
              </a:rPr>
              <a:t>erparameter tuning and K-Fold Cross-Validation to ensure robust generalization.</a:t>
            </a:r>
          </a:p>
        </p:txBody>
      </p:sp>
      <p:sp>
        <p:nvSpPr>
          <p:cNvPr name="TextBox 18" id="18"/>
          <p:cNvSpPr txBox="true"/>
          <p:nvPr/>
        </p:nvSpPr>
        <p:spPr>
          <a:xfrm rot="0">
            <a:off x="12143712" y="2786928"/>
            <a:ext cx="5101887" cy="986155"/>
          </a:xfrm>
          <a:prstGeom prst="rect">
            <a:avLst/>
          </a:prstGeom>
        </p:spPr>
        <p:txBody>
          <a:bodyPr anchor="t" rtlCol="false" tIns="0" lIns="0" bIns="0" rIns="0">
            <a:spAutoFit/>
          </a:bodyPr>
          <a:lstStyle/>
          <a:p>
            <a:pPr algn="ctr" marL="0" indent="0" lvl="0">
              <a:lnSpc>
                <a:spcPts val="3919"/>
              </a:lnSpc>
              <a:spcBef>
                <a:spcPct val="0"/>
              </a:spcBef>
            </a:pPr>
            <a:r>
              <a:rPr lang="en-US" b="true" sz="2799">
                <a:solidFill>
                  <a:srgbClr val="FFFFFF"/>
                </a:solidFill>
                <a:latin typeface="Quicksand Bold"/>
                <a:ea typeface="Quicksand Bold"/>
                <a:cs typeface="Quicksand Bold"/>
                <a:sym typeface="Quicksand Bold"/>
              </a:rPr>
              <a:t>Probability Calibration &amp; Evaluation</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3660651" y="0"/>
            <a:ext cx="4627349" cy="10287000"/>
            <a:chOff x="0" y="0"/>
            <a:chExt cx="1218726" cy="2709333"/>
          </a:xfrm>
        </p:grpSpPr>
        <p:sp>
          <p:nvSpPr>
            <p:cNvPr name="Freeform 3" id="3"/>
            <p:cNvSpPr/>
            <p:nvPr/>
          </p:nvSpPr>
          <p:spPr>
            <a:xfrm flipH="false" flipV="false" rot="0">
              <a:off x="0" y="0"/>
              <a:ext cx="1218726" cy="2709333"/>
            </a:xfrm>
            <a:custGeom>
              <a:avLst/>
              <a:gdLst/>
              <a:ahLst/>
              <a:cxnLst/>
              <a:rect r="r" b="b" t="t" l="l"/>
              <a:pathLst>
                <a:path h="2709333" w="1218726">
                  <a:moveTo>
                    <a:pt x="0" y="0"/>
                  </a:moveTo>
                  <a:lnTo>
                    <a:pt x="1218726" y="0"/>
                  </a:lnTo>
                  <a:lnTo>
                    <a:pt x="1218726" y="2709333"/>
                  </a:lnTo>
                  <a:lnTo>
                    <a:pt x="0" y="2709333"/>
                  </a:lnTo>
                  <a:close/>
                </a:path>
              </a:pathLst>
            </a:custGeom>
            <a:solidFill>
              <a:srgbClr val="7994A0"/>
            </a:solidFill>
          </p:spPr>
        </p:sp>
        <p:sp>
          <p:nvSpPr>
            <p:cNvPr name="TextBox 4" id="4"/>
            <p:cNvSpPr txBox="true"/>
            <p:nvPr/>
          </p:nvSpPr>
          <p:spPr>
            <a:xfrm>
              <a:off x="0" y="-123825"/>
              <a:ext cx="1218726" cy="2833158"/>
            </a:xfrm>
            <a:prstGeom prst="rect">
              <a:avLst/>
            </a:prstGeom>
          </p:spPr>
          <p:txBody>
            <a:bodyPr anchor="ctr" rtlCol="false" tIns="50800" lIns="50800" bIns="50800" rIns="50800"/>
            <a:lstStyle/>
            <a:p>
              <a:pPr algn="ctr">
                <a:lnSpc>
                  <a:spcPts val="4079"/>
                </a:lnSpc>
              </a:pPr>
            </a:p>
          </p:txBody>
        </p:sp>
      </p:grpSp>
      <p:sp>
        <p:nvSpPr>
          <p:cNvPr name="Freeform 5" id="5"/>
          <p:cNvSpPr/>
          <p:nvPr/>
        </p:nvSpPr>
        <p:spPr>
          <a:xfrm flipH="false" flipV="false" rot="0">
            <a:off x="12277813" y="2405673"/>
            <a:ext cx="5171773" cy="6712927"/>
          </a:xfrm>
          <a:custGeom>
            <a:avLst/>
            <a:gdLst/>
            <a:ahLst/>
            <a:cxnLst/>
            <a:rect r="r" b="b" t="t" l="l"/>
            <a:pathLst>
              <a:path h="6712927" w="5171773">
                <a:moveTo>
                  <a:pt x="0" y="0"/>
                </a:moveTo>
                <a:lnTo>
                  <a:pt x="5171773" y="0"/>
                </a:lnTo>
                <a:lnTo>
                  <a:pt x="5171773" y="6712927"/>
                </a:lnTo>
                <a:lnTo>
                  <a:pt x="0" y="6712927"/>
                </a:lnTo>
                <a:lnTo>
                  <a:pt x="0" y="0"/>
                </a:lnTo>
                <a:close/>
              </a:path>
            </a:pathLst>
          </a:custGeom>
          <a:blipFill>
            <a:blip r:embed="rId2"/>
            <a:stretch>
              <a:fillRect l="-3927" t="0" r="-12385" b="0"/>
            </a:stretch>
          </a:blipFill>
          <a:ln w="76200" cap="sq">
            <a:solidFill>
              <a:srgbClr val="000000"/>
            </a:solidFill>
            <a:prstDash val="solid"/>
            <a:miter/>
          </a:ln>
        </p:spPr>
      </p:sp>
      <p:sp>
        <p:nvSpPr>
          <p:cNvPr name="TextBox 6" id="6"/>
          <p:cNvSpPr txBox="true"/>
          <p:nvPr/>
        </p:nvSpPr>
        <p:spPr>
          <a:xfrm rot="0">
            <a:off x="1028700" y="533034"/>
            <a:ext cx="11423228" cy="1095375"/>
          </a:xfrm>
          <a:prstGeom prst="rect">
            <a:avLst/>
          </a:prstGeom>
        </p:spPr>
        <p:txBody>
          <a:bodyPr anchor="t" rtlCol="false" tIns="0" lIns="0" bIns="0" rIns="0">
            <a:spAutoFit/>
          </a:bodyPr>
          <a:lstStyle/>
          <a:p>
            <a:pPr algn="l" marL="0" indent="0" lvl="0">
              <a:lnSpc>
                <a:spcPts val="8400"/>
              </a:lnSpc>
              <a:spcBef>
                <a:spcPct val="0"/>
              </a:spcBef>
            </a:pPr>
            <a:r>
              <a:rPr lang="en-US" b="true" sz="6000">
                <a:solidFill>
                  <a:srgbClr val="0F4662"/>
                </a:solidFill>
                <a:latin typeface="Poppins Bold"/>
                <a:ea typeface="Poppins Bold"/>
                <a:cs typeface="Poppins Bold"/>
                <a:sym typeface="Poppins Bold"/>
              </a:rPr>
              <a:t>Model Training</a:t>
            </a:r>
          </a:p>
        </p:txBody>
      </p:sp>
      <p:sp>
        <p:nvSpPr>
          <p:cNvPr name="TextBox 7" id="7"/>
          <p:cNvSpPr txBox="true"/>
          <p:nvPr/>
        </p:nvSpPr>
        <p:spPr>
          <a:xfrm rot="0">
            <a:off x="1028700" y="2434248"/>
            <a:ext cx="11423228" cy="15144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Resume Text → Preprocessed into structured features (TF-IDF + dense embeddings + numeric data) → Job Titles binarized (</a:t>
            </a:r>
            <a:r>
              <a:rPr lang="en-US" b="true" sz="2400">
                <a:solidFill>
                  <a:srgbClr val="0F4662"/>
                </a:solidFill>
                <a:latin typeface="Quicksand Bold"/>
                <a:ea typeface="Quicksand Bold"/>
                <a:cs typeface="Quicksand Bold"/>
                <a:sym typeface="Quicksand Bold"/>
              </a:rPr>
              <a:t>MultilabelBinarizer</a:t>
            </a:r>
            <a:r>
              <a:rPr lang="en-US" sz="2400">
                <a:solidFill>
                  <a:srgbClr val="0F4662"/>
                </a:solidFill>
                <a:latin typeface="Quicksand"/>
                <a:ea typeface="Quicksand"/>
                <a:cs typeface="Quicksand"/>
                <a:sym typeface="Quicksand"/>
              </a:rPr>
              <a:t>).</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Logistic Regression (One-vs-Rest classification) for multi-label prediction.</a:t>
            </a:r>
          </a:p>
        </p:txBody>
      </p:sp>
      <p:sp>
        <p:nvSpPr>
          <p:cNvPr name="TextBox 8" id="8"/>
          <p:cNvSpPr txBox="true"/>
          <p:nvPr/>
        </p:nvSpPr>
        <p:spPr>
          <a:xfrm rot="0">
            <a:off x="1028700" y="5095386"/>
            <a:ext cx="11423228" cy="1514475"/>
          </a:xfrm>
          <a:prstGeom prst="rect">
            <a:avLst/>
          </a:prstGeom>
        </p:spPr>
        <p:txBody>
          <a:bodyPr anchor="t" rtlCol="false" tIns="0" lIns="0" bIns="0" rIns="0">
            <a:spAutoFit/>
          </a:bodyPr>
          <a:lstStyle/>
          <a:p>
            <a:pPr algn="l" marL="518160" indent="-259080" lvl="1">
              <a:lnSpc>
                <a:spcPts val="4079"/>
              </a:lnSpc>
              <a:buFont typeface="Arial"/>
              <a:buChar char="•"/>
            </a:pPr>
            <a:r>
              <a:rPr lang="en-US" b="true" sz="2400">
                <a:solidFill>
                  <a:srgbClr val="0F4662"/>
                </a:solidFill>
                <a:latin typeface="Quicksand Bold"/>
                <a:ea typeface="Quicksand Bold"/>
                <a:cs typeface="Quicksand Bold"/>
                <a:sym typeface="Quicksand Bold"/>
              </a:rPr>
              <a:t>C</a:t>
            </a:r>
            <a:r>
              <a:rPr lang="en-US" sz="2400">
                <a:solidFill>
                  <a:srgbClr val="0F4662"/>
                </a:solidFill>
                <a:latin typeface="Quicksand"/>
                <a:ea typeface="Quicksand"/>
                <a:cs typeface="Quicksand"/>
                <a:sym typeface="Quicksand"/>
              </a:rPr>
              <a:t>, </a:t>
            </a:r>
            <a:r>
              <a:rPr lang="en-US" b="true" sz="2400">
                <a:solidFill>
                  <a:srgbClr val="0F4662"/>
                </a:solidFill>
                <a:latin typeface="Quicksand Bold"/>
                <a:ea typeface="Quicksand Bold"/>
                <a:cs typeface="Quicksand Bold"/>
                <a:sym typeface="Quicksand Bold"/>
              </a:rPr>
              <a:t>max_iter</a:t>
            </a:r>
            <a:r>
              <a:rPr lang="en-US" sz="2400">
                <a:solidFill>
                  <a:srgbClr val="0F4662"/>
                </a:solidFill>
                <a:latin typeface="Quicksand"/>
                <a:ea typeface="Quicksand"/>
                <a:cs typeface="Quicksand"/>
                <a:sym typeface="Quicksand"/>
              </a:rPr>
              <a:t>, </a:t>
            </a:r>
            <a:r>
              <a:rPr lang="en-US" b="true" sz="2400">
                <a:solidFill>
                  <a:srgbClr val="0F4662"/>
                </a:solidFill>
                <a:latin typeface="Quicksand Bold"/>
                <a:ea typeface="Quicksand Bold"/>
                <a:cs typeface="Quicksand Bold"/>
                <a:sym typeface="Quicksand Bold"/>
              </a:rPr>
              <a:t>class_weight</a:t>
            </a:r>
            <a:r>
              <a:rPr lang="en-US" sz="2400">
                <a:solidFill>
                  <a:srgbClr val="0F4662"/>
                </a:solidFill>
                <a:latin typeface="Quicksand"/>
                <a:ea typeface="Quicksand"/>
                <a:cs typeface="Quicksand"/>
                <a:sym typeface="Quicksand"/>
              </a:rPr>
              <a:t> </a:t>
            </a:r>
            <a:r>
              <a:rPr lang="en-US" b="true" sz="2400">
                <a:solidFill>
                  <a:srgbClr val="0F4662"/>
                </a:solidFill>
                <a:latin typeface="Quicksand Bold"/>
                <a:ea typeface="Quicksand Bold"/>
                <a:cs typeface="Quicksand Bold"/>
                <a:sym typeface="Quicksand Bold"/>
              </a:rPr>
              <a:t>= ‘balanced’</a:t>
            </a:r>
            <a:r>
              <a:rPr lang="en-US" sz="2400">
                <a:solidFill>
                  <a:srgbClr val="0F4662"/>
                </a:solidFill>
                <a:latin typeface="Quicksand"/>
                <a:ea typeface="Quicksand"/>
                <a:cs typeface="Quicksand"/>
                <a:sym typeface="Quicksand"/>
              </a:rPr>
              <a:t> via </a:t>
            </a:r>
            <a:r>
              <a:rPr lang="en-US" b="true" sz="2400">
                <a:solidFill>
                  <a:srgbClr val="0F4662"/>
                </a:solidFill>
                <a:latin typeface="Quicksand Bold"/>
                <a:ea typeface="Quicksand Bold"/>
                <a:cs typeface="Quicksand Bold"/>
                <a:sym typeface="Quicksand Bold"/>
              </a:rPr>
              <a:t>GridSearchCV</a:t>
            </a:r>
            <a:r>
              <a:rPr lang="en-US" sz="2400">
                <a:solidFill>
                  <a:srgbClr val="0F4662"/>
                </a:solidFill>
                <a:latin typeface="Quicksand"/>
                <a:ea typeface="Quicksand"/>
                <a:cs typeface="Quicksand"/>
                <a:sym typeface="Quicksand"/>
              </a:rPr>
              <a:t> for One-vs-Rest.</a:t>
            </a:r>
          </a:p>
          <a:p>
            <a:pPr algn="l" marL="518160" indent="-259080" lvl="1">
              <a:lnSpc>
                <a:spcPts val="4079"/>
              </a:lnSpc>
              <a:buFont typeface="Arial"/>
              <a:buChar char="•"/>
            </a:pPr>
            <a:r>
              <a:rPr lang="en-US" b="true" sz="2400" strike="noStrike" u="none">
                <a:solidFill>
                  <a:srgbClr val="0F4662"/>
                </a:solidFill>
                <a:latin typeface="Quicksand Bold"/>
                <a:ea typeface="Quicksand Bold"/>
                <a:cs typeface="Quicksand Bold"/>
                <a:sym typeface="Quicksand Bold"/>
              </a:rPr>
              <a:t>CalibratedClassifierCV - </a:t>
            </a:r>
            <a:r>
              <a:rPr lang="en-US" sz="2400" strike="noStrike" u="none">
                <a:solidFill>
                  <a:srgbClr val="0F4662"/>
                </a:solidFill>
                <a:latin typeface="Quicksand"/>
                <a:ea typeface="Quicksand"/>
                <a:cs typeface="Quicksand"/>
                <a:sym typeface="Quicksand"/>
              </a:rPr>
              <a:t>improve probability estimiates for multi label predictions </a:t>
            </a:r>
          </a:p>
        </p:txBody>
      </p:sp>
      <p:sp>
        <p:nvSpPr>
          <p:cNvPr name="TextBox 9" id="9"/>
          <p:cNvSpPr txBox="true"/>
          <p:nvPr/>
        </p:nvSpPr>
        <p:spPr>
          <a:xfrm rot="0">
            <a:off x="1028700" y="7756525"/>
            <a:ext cx="10527757" cy="1514475"/>
          </a:xfrm>
          <a:prstGeom prst="rect">
            <a:avLst/>
          </a:prstGeom>
        </p:spPr>
        <p:txBody>
          <a:bodyPr anchor="t" rtlCol="false" tIns="0" lIns="0" bIns="0" rIns="0">
            <a:spAutoFit/>
          </a:bodyPr>
          <a:lstStyle/>
          <a:p>
            <a:pPr algn="l" marL="518160" indent="-259080" lvl="1">
              <a:lnSpc>
                <a:spcPts val="4079"/>
              </a:lnSpc>
              <a:buFont typeface="Arial"/>
              <a:buChar char="•"/>
            </a:pPr>
            <a:r>
              <a:rPr lang="en-US" sz="2400">
                <a:solidFill>
                  <a:srgbClr val="0F4662"/>
                </a:solidFill>
                <a:latin typeface="Quicksand"/>
                <a:ea typeface="Quicksand"/>
                <a:cs typeface="Quicksand"/>
                <a:sym typeface="Quicksand"/>
              </a:rPr>
              <a:t>K-Fold Cross-Validation (k = 5) , ensure generalization across folds.</a:t>
            </a:r>
          </a:p>
          <a:p>
            <a:pPr algn="l" marL="518160" indent="-259080" lvl="1">
              <a:lnSpc>
                <a:spcPts val="4079"/>
              </a:lnSpc>
              <a:buFont typeface="Arial"/>
              <a:buChar char="•"/>
            </a:pPr>
            <a:r>
              <a:rPr lang="en-US" sz="2400">
                <a:solidFill>
                  <a:srgbClr val="0F4662"/>
                </a:solidFill>
                <a:latin typeface="Quicksand"/>
                <a:ea typeface="Quicksand"/>
                <a:cs typeface="Quicksand"/>
                <a:sym typeface="Quicksand"/>
              </a:rPr>
              <a:t>Class Balancing techniques used to avoid overfitting to dominant labels</a:t>
            </a:r>
            <a:r>
              <a:rPr lang="en-US" sz="2400">
                <a:solidFill>
                  <a:srgbClr val="0F4662"/>
                </a:solidFill>
                <a:latin typeface="Quicksand"/>
                <a:ea typeface="Quicksand"/>
                <a:cs typeface="Quicksand"/>
                <a:sym typeface="Quicksand"/>
              </a:rPr>
              <a:t>.</a:t>
            </a:r>
          </a:p>
        </p:txBody>
      </p:sp>
      <p:sp>
        <p:nvSpPr>
          <p:cNvPr name="TextBox 10" id="10"/>
          <p:cNvSpPr txBox="true"/>
          <p:nvPr/>
        </p:nvSpPr>
        <p:spPr>
          <a:xfrm rot="0">
            <a:off x="1028700" y="1914818"/>
            <a:ext cx="10527757" cy="490855"/>
          </a:xfrm>
          <a:prstGeom prst="rect">
            <a:avLst/>
          </a:prstGeom>
        </p:spPr>
        <p:txBody>
          <a:bodyPr anchor="t" rtlCol="false" tIns="0" lIns="0" bIns="0" rIns="0">
            <a:spAutoFit/>
          </a:bodyPr>
          <a:lstStyle/>
          <a:p>
            <a:pPr algn="l" marL="0" indent="0" lvl="0">
              <a:lnSpc>
                <a:spcPts val="3919"/>
              </a:lnSpc>
              <a:spcBef>
                <a:spcPct val="0"/>
              </a:spcBef>
            </a:pPr>
            <a:r>
              <a:rPr lang="en-US" b="true" sz="2799">
                <a:solidFill>
                  <a:srgbClr val="0F4662"/>
                </a:solidFill>
                <a:latin typeface="Quicksand Bold"/>
                <a:ea typeface="Quicksand Bold"/>
                <a:cs typeface="Quicksand Bold"/>
                <a:sym typeface="Quicksand Bold"/>
              </a:rPr>
              <a:t>Model Pipeline Summary:</a:t>
            </a:r>
          </a:p>
        </p:txBody>
      </p:sp>
      <p:sp>
        <p:nvSpPr>
          <p:cNvPr name="TextBox 11" id="11"/>
          <p:cNvSpPr txBox="true"/>
          <p:nvPr/>
        </p:nvSpPr>
        <p:spPr>
          <a:xfrm rot="0">
            <a:off x="1028700" y="4301636"/>
            <a:ext cx="10527757" cy="565150"/>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Hyperparameter Tuning:</a:t>
            </a:r>
          </a:p>
        </p:txBody>
      </p:sp>
      <p:sp>
        <p:nvSpPr>
          <p:cNvPr name="TextBox 12" id="12"/>
          <p:cNvSpPr txBox="true"/>
          <p:nvPr/>
        </p:nvSpPr>
        <p:spPr>
          <a:xfrm rot="0">
            <a:off x="1028700" y="6962286"/>
            <a:ext cx="10527757" cy="565150"/>
          </a:xfrm>
          <a:prstGeom prst="rect">
            <a:avLst/>
          </a:prstGeom>
        </p:spPr>
        <p:txBody>
          <a:bodyPr anchor="t" rtlCol="false" tIns="0" lIns="0" bIns="0" rIns="0">
            <a:spAutoFit/>
          </a:bodyPr>
          <a:lstStyle/>
          <a:p>
            <a:pPr algn="l" marL="0" indent="0" lvl="0">
              <a:lnSpc>
                <a:spcPts val="4759"/>
              </a:lnSpc>
            </a:pPr>
            <a:r>
              <a:rPr lang="en-US" b="true" sz="2799">
                <a:solidFill>
                  <a:srgbClr val="0F4662"/>
                </a:solidFill>
                <a:latin typeface="Quicksand Bold"/>
                <a:ea typeface="Quicksand Bold"/>
                <a:cs typeface="Quicksand Bold"/>
                <a:sym typeface="Quicksand Bold"/>
              </a:rPr>
              <a:t>Model Generalization: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DAGkunBRPKg</dc:identifier>
  <dcterms:modified xsi:type="dcterms:W3CDTF">2011-08-01T06:04:30Z</dcterms:modified>
  <cp:revision>1</cp:revision>
  <dc:title>White Blue Simple Modern Enhancing Sales Strategy Presentation</dc:title>
</cp:coreProperties>
</file>